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714" r:id="rId2"/>
    <p:sldId id="737" r:id="rId3"/>
    <p:sldId id="735" r:id="rId4"/>
    <p:sldId id="730" r:id="rId5"/>
    <p:sldId id="1125" r:id="rId6"/>
    <p:sldId id="1126" r:id="rId7"/>
    <p:sldId id="736" r:id="rId8"/>
    <p:sldId id="1120" r:id="rId9"/>
    <p:sldId id="777" r:id="rId10"/>
    <p:sldId id="731" r:id="rId11"/>
    <p:sldId id="733" r:id="rId12"/>
    <p:sldId id="724" r:id="rId13"/>
    <p:sldId id="1124" r:id="rId14"/>
    <p:sldId id="728" r:id="rId15"/>
    <p:sldId id="729" r:id="rId16"/>
    <p:sldId id="723" r:id="rId17"/>
    <p:sldId id="725" r:id="rId18"/>
    <p:sldId id="678" r:id="rId19"/>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ngfang yu" initials="fy" lastIdx="1" clrIdx="0">
    <p:extLst>
      <p:ext uri="{19B8F6BF-5375-455C-9EA6-DF929625EA0E}">
        <p15:presenceInfo xmlns:p15="http://schemas.microsoft.com/office/powerpoint/2012/main" userId="6849b49b5578fa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5F5F5F"/>
    <a:srgbClr val="333333"/>
    <a:srgbClr val="FF3300"/>
    <a:srgbClr val="CC3300"/>
    <a:srgbClr val="80008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1694" autoAdjust="0"/>
  </p:normalViewPr>
  <p:slideViewPr>
    <p:cSldViewPr snapToGrid="0">
      <p:cViewPr varScale="1">
        <p:scale>
          <a:sx n="67" d="100"/>
          <a:sy n="67" d="100"/>
        </p:scale>
        <p:origin x="32"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8" d="100"/>
          <a:sy n="88" d="100"/>
        </p:scale>
        <p:origin x="-2874" y="-108"/>
      </p:cViewPr>
      <p:guideLst>
        <p:guide orient="horz" pos="3126"/>
        <p:guide pos="2142"/>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270339" name="Rectangle 3"/>
          <p:cNvSpPr>
            <a:spLocks noGrp="1" noChangeArrowheads="1"/>
          </p:cNvSpPr>
          <p:nvPr>
            <p:ph type="dt" sz="quarter" idx="1"/>
          </p:nvPr>
        </p:nvSpPr>
        <p:spPr bwMode="auto">
          <a:xfrm>
            <a:off x="3849688"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270340" name="Rectangle 4"/>
          <p:cNvSpPr>
            <a:spLocks noGrp="1" noChangeArrowheads="1"/>
          </p:cNvSpPr>
          <p:nvPr>
            <p:ph type="ftr" sz="quarter" idx="2"/>
          </p:nvPr>
        </p:nvSpPr>
        <p:spPr bwMode="auto">
          <a:xfrm>
            <a:off x="0"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270341" name="Rectangle 5"/>
          <p:cNvSpPr>
            <a:spLocks noGrp="1" noChangeArrowheads="1"/>
          </p:cNvSpPr>
          <p:nvPr>
            <p:ph type="sldNum" sz="quarter" idx="3"/>
          </p:nvPr>
        </p:nvSpPr>
        <p:spPr bwMode="auto">
          <a:xfrm>
            <a:off x="3849688"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5D828D66-AEB5-4DE2-AE3C-788B6F5E35E5}" type="slidenum">
              <a:rPr lang="en-US"/>
              <a:pPr>
                <a:defRPr/>
              </a:pPr>
              <a:t>‹#›</a:t>
            </a:fld>
            <a:endParaRPr lang="en-US"/>
          </a:p>
        </p:txBody>
      </p:sp>
    </p:spTree>
    <p:extLst>
      <p:ext uri="{BB962C8B-B14F-4D97-AF65-F5344CB8AC3E}">
        <p14:creationId xmlns:p14="http://schemas.microsoft.com/office/powerpoint/2010/main" val="935727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39939" name="Rectangle 3"/>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7172" name="Rectangle 4"/>
          <p:cNvSpPr>
            <a:spLocks noGrp="1" noRot="1" noChangeAspect="1" noChangeArrowheads="1" noTextEdit="1"/>
          </p:cNvSpPr>
          <p:nvPr>
            <p:ph type="sldImg" idx="2"/>
          </p:nvPr>
        </p:nvSpPr>
        <p:spPr bwMode="auto">
          <a:xfrm>
            <a:off x="917575" y="746125"/>
            <a:ext cx="4962525" cy="3722688"/>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79450" y="4716463"/>
            <a:ext cx="5438775" cy="446405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39943" name="Rectangle 7"/>
          <p:cNvSpPr>
            <a:spLocks noGrp="1" noChangeArrowheads="1"/>
          </p:cNvSpPr>
          <p:nvPr>
            <p:ph type="sldNum" sz="quarter" idx="5"/>
          </p:nvPr>
        </p:nvSpPr>
        <p:spPr bwMode="auto">
          <a:xfrm>
            <a:off x="3849688"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D2E840EC-3661-47EA-B292-7ED791E1B58E}" type="slidenum">
              <a:rPr lang="en-US"/>
              <a:pPr>
                <a:defRPr/>
              </a:pPr>
              <a:t>‹#›</a:t>
            </a:fld>
            <a:endParaRPr lang="en-US"/>
          </a:p>
        </p:txBody>
      </p:sp>
    </p:spTree>
    <p:extLst>
      <p:ext uri="{BB962C8B-B14F-4D97-AF65-F5344CB8AC3E}">
        <p14:creationId xmlns:p14="http://schemas.microsoft.com/office/powerpoint/2010/main" val="9059140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9AD4F94-4851-4065-BA9C-947A644B85B9}" type="slidenum">
              <a:rPr lang="en-US" smtClean="0"/>
              <a:pPr/>
              <a:t>1</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690787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E840EC-3661-47EA-B292-7ED791E1B58E}" type="slidenum">
              <a:rPr lang="en-US" smtClean="0"/>
              <a:pPr>
                <a:defRPr/>
              </a:pPr>
              <a:t>4</a:t>
            </a:fld>
            <a:endParaRPr lang="en-US"/>
          </a:p>
        </p:txBody>
      </p:sp>
    </p:spTree>
    <p:extLst>
      <p:ext uri="{BB962C8B-B14F-4D97-AF65-F5344CB8AC3E}">
        <p14:creationId xmlns:p14="http://schemas.microsoft.com/office/powerpoint/2010/main" val="2898416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C616E1F4-C91A-4F44-BD9C-370F412BC276}" type="slidenum">
              <a:rPr lang="en-US" smtClean="0"/>
              <a:pPr/>
              <a:t>18</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69493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CAF0C06C-A120-4CEF-A9AD-F4118C12BC7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64157037-F5AB-4234-8B75-84F7F4C5E29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1C6CA05-B660-4EEB-890E-A679DF02DE3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제목(Dohy)">
    <p:spTree>
      <p:nvGrpSpPr>
        <p:cNvPr id="1" name=""/>
        <p:cNvGrpSpPr/>
        <p:nvPr/>
      </p:nvGrpSpPr>
      <p:grpSpPr>
        <a:xfrm>
          <a:off x="0" y="0"/>
          <a:ext cx="0" cy="0"/>
          <a:chOff x="0" y="0"/>
          <a:chExt cx="0" cy="0"/>
        </a:xfrm>
      </p:grpSpPr>
      <p:sp>
        <p:nvSpPr>
          <p:cNvPr id="2" name="제목 1"/>
          <p:cNvSpPr>
            <a:spLocks noGrp="1"/>
          </p:cNvSpPr>
          <p:nvPr>
            <p:ph type="title"/>
          </p:nvPr>
        </p:nvSpPr>
        <p:spPr>
          <a:xfrm>
            <a:off x="134820" y="76200"/>
            <a:ext cx="7886700" cy="551022"/>
          </a:xfrm>
        </p:spPr>
        <p:txBody>
          <a:bodyPr/>
          <a:lstStyle>
            <a:lvl1pPr>
              <a:defRPr b="1">
                <a:latin typeface="Arial" pitchFamily="34" charset="0"/>
                <a:cs typeface="Arial" pitchFamily="34" charset="0"/>
              </a:defRPr>
            </a:lvl1pPr>
          </a:lstStyle>
          <a:p>
            <a:endParaRPr lang="ko-KR" altLang="en-US" dirty="0"/>
          </a:p>
        </p:txBody>
      </p:sp>
      <p:sp>
        <p:nvSpPr>
          <p:cNvPr id="8" name="TextBox 7"/>
          <p:cNvSpPr txBox="1"/>
          <p:nvPr userDrawn="1"/>
        </p:nvSpPr>
        <p:spPr>
          <a:xfrm>
            <a:off x="8359140" y="6602009"/>
            <a:ext cx="784860" cy="246221"/>
          </a:xfrm>
          <a:prstGeom prst="rect">
            <a:avLst/>
          </a:prstGeom>
          <a:noFill/>
        </p:spPr>
        <p:txBody>
          <a:bodyPr wrap="square" rtlCol="0">
            <a:spAutoFit/>
          </a:bodyPr>
          <a:lstStyle/>
          <a:p>
            <a:pPr algn="r"/>
            <a:fld id="{81DDF0A2-C106-43E5-8EA9-B1F17B7001B3}" type="slidenum">
              <a:rPr lang="ko-KR" altLang="en-US" sz="1000" b="1" smtClean="0">
                <a:solidFill>
                  <a:prstClr val="white">
                    <a:lumMod val="50000"/>
                  </a:prstClr>
                </a:solidFill>
                <a:latin typeface="맑은 고딕" pitchFamily="50" charset="-127"/>
              </a:rPr>
              <a:pPr algn="r"/>
              <a:t>‹#›</a:t>
            </a:fld>
            <a:endParaRPr lang="en-US" altLang="ko-KR" sz="1000" b="1" dirty="0">
              <a:solidFill>
                <a:prstClr val="white">
                  <a:lumMod val="50000"/>
                </a:prstClr>
              </a:solidFill>
              <a:latin typeface="맑은 고딕" pitchFamily="50" charset="-127"/>
            </a:endParaRPr>
          </a:p>
        </p:txBody>
      </p:sp>
      <p:sp>
        <p:nvSpPr>
          <p:cNvPr id="7" name="Content Placeholder 2"/>
          <p:cNvSpPr>
            <a:spLocks noGrp="1"/>
          </p:cNvSpPr>
          <p:nvPr>
            <p:ph idx="1"/>
          </p:nvPr>
        </p:nvSpPr>
        <p:spPr>
          <a:xfrm>
            <a:off x="380471" y="914400"/>
            <a:ext cx="8554646" cy="5853816"/>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83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84264" y="274638"/>
            <a:ext cx="5841402" cy="822642"/>
          </a:xfrm>
          <a:prstGeom prst="rect">
            <a:avLst/>
          </a:prstGeom>
        </p:spPr>
        <p:txBody>
          <a:bodyPr/>
          <a:lstStyle>
            <a:lvl1pPr>
              <a:defRPr sz="3200" b="1"/>
            </a:lvl1pPr>
          </a:lstStyle>
          <a:p>
            <a:r>
              <a:rPr lang="en-US" dirty="0"/>
              <a:t>Click to edit Master title style</a:t>
            </a:r>
            <a:endParaRPr lang="en-GB" dirty="0"/>
          </a:p>
        </p:txBody>
      </p:sp>
      <p:sp>
        <p:nvSpPr>
          <p:cNvPr id="3" name="Content Placeholder 2"/>
          <p:cNvSpPr>
            <a:spLocks noGrp="1"/>
          </p:cNvSpPr>
          <p:nvPr>
            <p:ph idx="1" hasCustomPrompt="1"/>
          </p:nvPr>
        </p:nvSpPr>
        <p:spPr>
          <a:xfrm>
            <a:off x="457200" y="1097280"/>
            <a:ext cx="8229600" cy="5028883"/>
          </a:xfrm>
        </p:spPr>
        <p:txBody>
          <a:bodyPr/>
          <a:lstStyle>
            <a:lvl1pPr>
              <a:defRPr sz="2800" b="1"/>
            </a:lvl1pPr>
            <a:lvl2pPr>
              <a:defRPr sz="2400"/>
            </a:lvl2pPr>
            <a:lvl3pPr>
              <a:defRPr sz="2000"/>
            </a:lvl3pPr>
          </a:lstStyle>
          <a:p>
            <a:pPr lvl="0"/>
            <a:r>
              <a:rPr lang="en-US" dirty="0"/>
              <a:t>Click to edit Master text styles</a:t>
            </a:r>
          </a:p>
          <a:p>
            <a:pPr lvl="1"/>
            <a:r>
              <a:rPr lang="en-US" dirty="0"/>
              <a:t>Second level</a:t>
            </a:r>
          </a:p>
          <a:p>
            <a:pPr lvl="2"/>
            <a:r>
              <a:rPr lang="en-US" dirty="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DA28AC38-E0E8-49D7-B2FE-71FD7C42C09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2C94469-C24B-4485-9554-864CA5BFE27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D4866AD1-022E-4E0E-AE7E-C7A6C4DD8D0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0D0EA962-5ACB-4E0A-B99B-F2A901C157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D24831DE-8CB6-4B98-B2F1-D4EBA8FF18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3F3BB8C-0C0C-4EAB-9830-DC513CDAB61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28B3AD7-A00B-4A91-9B8B-0BA01B14E5A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65D3E82-9912-4669-9E99-524028854B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629400" y="640080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a:defRPr/>
            </a:pPr>
            <a:fld id="{47E33C82-C2A6-478E-8FB2-E20C8DB41475}" type="slidenum">
              <a:rPr lang="en-US"/>
              <a:pPr>
                <a:defRPr/>
              </a:pPr>
              <a:t>‹#›</a:t>
            </a:fld>
            <a:endParaRPr lang="en-US"/>
          </a:p>
        </p:txBody>
      </p:sp>
      <p:sp>
        <p:nvSpPr>
          <p:cNvPr id="1031" name="Rectangle 7"/>
          <p:cNvSpPr>
            <a:spLocks noChangeArrowheads="1"/>
          </p:cNvSpPr>
          <p:nvPr/>
        </p:nvSpPr>
        <p:spPr bwMode="auto">
          <a:xfrm>
            <a:off x="457200" y="1600200"/>
            <a:ext cx="8229600" cy="4724400"/>
          </a:xfrm>
          <a:prstGeom prst="rect">
            <a:avLst/>
          </a:prstGeom>
          <a:noFill/>
          <a:ln w="9525">
            <a:noFill/>
            <a:miter lim="800000"/>
            <a:headEnd/>
            <a:tailEnd/>
          </a:ln>
          <a:effectLst/>
        </p:spPr>
        <p:txBody>
          <a:bodyPr/>
          <a:lstStyle/>
          <a:p>
            <a:pPr marL="342900" indent="-342900">
              <a:spcBef>
                <a:spcPct val="20000"/>
              </a:spcBef>
              <a:buClr>
                <a:srgbClr val="FF0000"/>
              </a:buClr>
              <a:buFont typeface="Wingdings" pitchFamily="2" charset="2"/>
              <a:buChar char="v"/>
              <a:defRPr/>
            </a:pPr>
            <a:endParaRPr lang="en-GB" sz="3200"/>
          </a:p>
        </p:txBody>
      </p:sp>
      <p:sp>
        <p:nvSpPr>
          <p:cNvPr id="1032" name="Rectangle 8"/>
          <p:cNvSpPr>
            <a:spLocks noChangeArrowheads="1"/>
          </p:cNvSpPr>
          <p:nvPr/>
        </p:nvSpPr>
        <p:spPr bwMode="auto">
          <a:xfrm>
            <a:off x="457200" y="6400800"/>
            <a:ext cx="5646738" cy="244475"/>
          </a:xfrm>
          <a:prstGeom prst="rect">
            <a:avLst/>
          </a:prstGeom>
          <a:noFill/>
          <a:ln w="9525">
            <a:noFill/>
            <a:miter lim="800000"/>
            <a:headEnd/>
            <a:tailEnd/>
          </a:ln>
          <a:effectLst/>
        </p:spPr>
        <p:txBody>
          <a:bodyPr/>
          <a:lstStyle/>
          <a:p>
            <a:pPr>
              <a:defRPr/>
            </a:pPr>
            <a:r>
              <a:rPr lang="it-IT" sz="1000" b="1" dirty="0"/>
              <a:t>GSICS </a:t>
            </a:r>
            <a:r>
              <a:rPr lang="en-GB" sz="1000" b="1" dirty="0"/>
              <a:t>Agency</a:t>
            </a:r>
            <a:r>
              <a:rPr lang="en-GB" sz="1000" b="1" baseline="0" dirty="0"/>
              <a:t> Report</a:t>
            </a:r>
            <a:endParaRPr lang="en-US" sz="1000" b="1" dirty="0"/>
          </a:p>
        </p:txBody>
      </p:sp>
      <p:sp>
        <p:nvSpPr>
          <p:cNvPr id="1035" name="Line 11"/>
          <p:cNvSpPr>
            <a:spLocks noChangeShapeType="1"/>
          </p:cNvSpPr>
          <p:nvPr/>
        </p:nvSpPr>
        <p:spPr bwMode="auto">
          <a:xfrm flipV="1">
            <a:off x="457200" y="6324600"/>
            <a:ext cx="8229600" cy="0"/>
          </a:xfrm>
          <a:prstGeom prst="line">
            <a:avLst/>
          </a:prstGeom>
          <a:noFill/>
          <a:ln w="38100">
            <a:solidFill>
              <a:srgbClr val="0000FF"/>
            </a:solidFill>
            <a:round/>
            <a:headEnd/>
            <a:tailEnd/>
          </a:ln>
          <a:effectLst/>
        </p:spPr>
        <p:txBody>
          <a:bodyPr/>
          <a:lstStyle/>
          <a:p>
            <a:pPr>
              <a:defRPr/>
            </a:pPr>
            <a:endParaRPr lang="en-GB"/>
          </a:p>
        </p:txBody>
      </p:sp>
      <p:sp>
        <p:nvSpPr>
          <p:cNvPr id="1037" name="Rectangle 13"/>
          <p:cNvSpPr>
            <a:spLocks noChangeArrowheads="1"/>
          </p:cNvSpPr>
          <p:nvPr/>
        </p:nvSpPr>
        <p:spPr bwMode="auto">
          <a:xfrm>
            <a:off x="6553200" y="6477000"/>
            <a:ext cx="2133600" cy="244475"/>
          </a:xfrm>
          <a:prstGeom prst="rect">
            <a:avLst/>
          </a:prstGeom>
          <a:noFill/>
          <a:ln w="9525">
            <a:noFill/>
            <a:miter lim="800000"/>
            <a:headEnd/>
            <a:tailEnd/>
          </a:ln>
          <a:effectLst/>
        </p:spPr>
        <p:txBody>
          <a:bodyPr/>
          <a:lstStyle/>
          <a:p>
            <a:pPr algn="r">
              <a:defRPr/>
            </a:pPr>
            <a:endParaRPr lang="en-GB" sz="1400"/>
          </a:p>
        </p:txBody>
      </p:sp>
      <p:pic>
        <p:nvPicPr>
          <p:cNvPr id="2" name="Picture 18" descr="GLOGO_small"/>
          <p:cNvPicPr>
            <a:picLocks noChangeAspect="1" noChangeArrowheads="1"/>
          </p:cNvPicPr>
          <p:nvPr/>
        </p:nvPicPr>
        <p:blipFill>
          <a:blip r:embed="rId14" cstate="print"/>
          <a:srcRect/>
          <a:stretch>
            <a:fillRect/>
          </a:stretch>
        </p:blipFill>
        <p:spPr bwMode="auto">
          <a:xfrm>
            <a:off x="37971413" y="854075"/>
            <a:ext cx="4102100" cy="4102100"/>
          </a:xfrm>
          <a:prstGeom prst="rect">
            <a:avLst/>
          </a:prstGeom>
          <a:noFill/>
          <a:ln w="9525">
            <a:noFill/>
            <a:miter lim="800000"/>
            <a:headEnd/>
            <a:tailEnd/>
          </a:ln>
        </p:spPr>
      </p:pic>
      <p:pic>
        <p:nvPicPr>
          <p:cNvPr id="1033" name="Picture 19" descr="GLOGO_small"/>
          <p:cNvPicPr>
            <a:picLocks noChangeAspect="1" noChangeArrowheads="1"/>
          </p:cNvPicPr>
          <p:nvPr/>
        </p:nvPicPr>
        <p:blipFill>
          <a:blip r:embed="rId14" cstate="print"/>
          <a:srcRect/>
          <a:stretch>
            <a:fillRect/>
          </a:stretch>
        </p:blipFill>
        <p:spPr bwMode="auto">
          <a:xfrm>
            <a:off x="38123813" y="1006475"/>
            <a:ext cx="4102100" cy="4102100"/>
          </a:xfrm>
          <a:prstGeom prst="rect">
            <a:avLst/>
          </a:prstGeom>
          <a:noFill/>
          <a:ln w="9525">
            <a:noFill/>
            <a:miter lim="800000"/>
            <a:headEnd/>
            <a:tailEnd/>
          </a:ln>
        </p:spPr>
      </p:pic>
      <p:pic>
        <p:nvPicPr>
          <p:cNvPr id="1034" name="Picture 20" descr="GLOGO_small"/>
          <p:cNvPicPr>
            <a:picLocks noChangeAspect="1" noChangeArrowheads="1"/>
          </p:cNvPicPr>
          <p:nvPr/>
        </p:nvPicPr>
        <p:blipFill>
          <a:blip r:embed="rId14" cstate="print"/>
          <a:srcRect/>
          <a:stretch>
            <a:fillRect/>
          </a:stretch>
        </p:blipFill>
        <p:spPr bwMode="auto">
          <a:xfrm>
            <a:off x="37866638" y="815975"/>
            <a:ext cx="4102100" cy="4102100"/>
          </a:xfrm>
          <a:prstGeom prst="rect">
            <a:avLst/>
          </a:prstGeom>
          <a:noFill/>
          <a:ln w="9525">
            <a:noFill/>
            <a:miter lim="800000"/>
            <a:headEnd/>
            <a:tailEnd/>
          </a:ln>
        </p:spPr>
      </p:pic>
      <p:pic>
        <p:nvPicPr>
          <p:cNvPr id="3" name="Picture 2" descr="C:\Users\miu\Dropbox\gsics_WG_logo.jpg"/>
          <p:cNvPicPr>
            <a:picLocks noChangeAspect="1" noChangeArrowheads="1"/>
          </p:cNvPicPr>
          <p:nvPr userDrawn="1"/>
        </p:nvPicPr>
        <p:blipFill>
          <a:blip r:embed="rId15" cstate="print"/>
          <a:srcRect/>
          <a:stretch>
            <a:fillRect/>
          </a:stretch>
        </p:blipFill>
        <p:spPr bwMode="auto">
          <a:xfrm>
            <a:off x="366183" y="330201"/>
            <a:ext cx="2815396" cy="719666"/>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tar.nesdis.noaa.gov/icvs/status_N20_OMPS_NP.php" TargetMode="External"/><Relationship Id="rId2" Type="http://schemas.openxmlformats.org/officeDocument/2006/relationships/hyperlink" Target="https://www.star.nesdis.noaa.gov/smcd/spb/OMPSDemo/proOMPSbeta.TOZ_N20_V8.ph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gsics.wmo.int/" TargetMode="External"/><Relationship Id="rId7" Type="http://schemas.openxmlformats.org/officeDocument/2006/relationships/hyperlink" Target="http://gsics.atmos.umd.edu/wiki/Hom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gsics.eumetsat.int/" TargetMode="External"/><Relationship Id="rId5" Type="http://schemas.openxmlformats.org/officeDocument/2006/relationships/hyperlink" Target="https://www.star.nesdis.noaa.gov/smcd/GCC/ProductCatalog.php" TargetMode="External"/><Relationship Id="rId4" Type="http://schemas.openxmlformats.org/officeDocument/2006/relationships/hyperlink" Target="http://www.star.nesdis.noaa.gov/smcd/GCC/index.ph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star.nesdis.noaa.gov/smcd/GCC/ProductCatalogImages.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p>
            <a:fld id="{7C66A421-960F-40DF-BDE6-CED4FB09D906}" type="slidenum">
              <a:rPr lang="en-US" smtClean="0"/>
              <a:pPr/>
              <a:t>1</a:t>
            </a:fld>
            <a:endParaRPr lang="en-US" dirty="0"/>
          </a:p>
        </p:txBody>
      </p:sp>
      <p:sp>
        <p:nvSpPr>
          <p:cNvPr id="2051" name="Rectangle 2"/>
          <p:cNvSpPr>
            <a:spLocks noGrp="1" noChangeArrowheads="1"/>
          </p:cNvSpPr>
          <p:nvPr>
            <p:ph type="ctrTitle"/>
          </p:nvPr>
        </p:nvSpPr>
        <p:spPr bwMode="auto">
          <a:xfrm>
            <a:off x="668338" y="1727200"/>
            <a:ext cx="7772400" cy="1659812"/>
          </a:xfrm>
          <a:noFill/>
          <a:ln>
            <a:miter lim="800000"/>
            <a:headEnd/>
            <a:tailEnd/>
          </a:ln>
        </p:spPr>
        <p:txBody>
          <a:bodyPr vert="horz" wrap="square" lIns="91440" tIns="45720" rIns="91440" bIns="45720" numCol="1" anchor="t" anchorCtr="0" compatLnSpc="1">
            <a:prstTxWarp prst="textNoShape">
              <a:avLst/>
            </a:prstTxWarp>
          </a:bodyPr>
          <a:lstStyle/>
          <a:p>
            <a:pPr eaLnBrk="1" hangingPunct="1"/>
            <a:br>
              <a:rPr lang="en-IE" sz="3200" dirty="0">
                <a:solidFill>
                  <a:srgbClr val="FF0000"/>
                </a:solidFill>
              </a:rPr>
            </a:br>
            <a:r>
              <a:rPr lang="en-IE" sz="3200" i="1" dirty="0">
                <a:solidFill>
                  <a:srgbClr val="FF0000"/>
                </a:solidFill>
              </a:rPr>
              <a:t>NOAA</a:t>
            </a:r>
            <a:r>
              <a:rPr lang="en-IE" sz="3200" dirty="0">
                <a:solidFill>
                  <a:srgbClr val="0000FF"/>
                </a:solidFill>
              </a:rPr>
              <a:t> Agency Report </a:t>
            </a:r>
            <a:br>
              <a:rPr lang="en-IE" sz="3200" dirty="0">
                <a:solidFill>
                  <a:srgbClr val="0000FF"/>
                </a:solidFill>
              </a:rPr>
            </a:br>
            <a:r>
              <a:rPr lang="en-IE" sz="3200" i="1" dirty="0">
                <a:solidFill>
                  <a:srgbClr val="FF0000"/>
                </a:solidFill>
              </a:rPr>
              <a:t>2019</a:t>
            </a:r>
            <a:endParaRPr lang="en-US" sz="3200" i="1" dirty="0">
              <a:solidFill>
                <a:srgbClr val="FF0000"/>
              </a:solidFill>
            </a:endParaRPr>
          </a:p>
        </p:txBody>
      </p:sp>
      <p:sp>
        <p:nvSpPr>
          <p:cNvPr id="2052" name="Rectangle 3"/>
          <p:cNvSpPr>
            <a:spLocks noGrp="1" noChangeArrowheads="1"/>
          </p:cNvSpPr>
          <p:nvPr>
            <p:ph type="subTitle" idx="1"/>
          </p:nvPr>
        </p:nvSpPr>
        <p:spPr>
          <a:xfrm>
            <a:off x="464457" y="2900136"/>
            <a:ext cx="8142513" cy="2876550"/>
          </a:xfrm>
        </p:spPr>
        <p:txBody>
          <a:bodyPr/>
          <a:lstStyle/>
          <a:p>
            <a:pPr eaLnBrk="1" hangingPunct="1">
              <a:lnSpc>
                <a:spcPct val="80000"/>
              </a:lnSpc>
              <a:spcBef>
                <a:spcPct val="100000"/>
              </a:spcBef>
              <a:spcAft>
                <a:spcPct val="100000"/>
              </a:spcAft>
            </a:pPr>
            <a:endParaRPr lang="en-US" sz="2800" b="1" dirty="0">
              <a:solidFill>
                <a:schemeClr val="accent2"/>
              </a:solidFill>
              <a:latin typeface="Times New Roman" pitchFamily="18" charset="0"/>
            </a:endParaRPr>
          </a:p>
          <a:p>
            <a:pPr eaLnBrk="1" hangingPunct="1">
              <a:lnSpc>
                <a:spcPct val="80000"/>
              </a:lnSpc>
            </a:pPr>
            <a:r>
              <a:rPr lang="en-US" altLang="zh-CN" sz="2000" b="1" dirty="0" err="1">
                <a:latin typeface="Times New Roman" pitchFamily="18" charset="0"/>
                <a:ea typeface="宋体" pitchFamily="2" charset="-122"/>
              </a:rPr>
              <a:t>Xiangqian</a:t>
            </a:r>
            <a:r>
              <a:rPr lang="en-US" altLang="zh-CN" sz="2000" b="1" dirty="0">
                <a:latin typeface="Times New Roman" pitchFamily="18" charset="0"/>
                <a:ea typeface="宋体" pitchFamily="2" charset="-122"/>
              </a:rPr>
              <a:t> Wu and </a:t>
            </a:r>
            <a:r>
              <a:rPr lang="en-US" altLang="zh-CN" sz="2000" b="1" u="sng" dirty="0">
                <a:latin typeface="Times New Roman" pitchFamily="18" charset="0"/>
                <a:ea typeface="宋体" pitchFamily="2" charset="-122"/>
              </a:rPr>
              <a:t>Fangfang Yu</a:t>
            </a:r>
          </a:p>
          <a:p>
            <a:pPr eaLnBrk="1" hangingPunct="1">
              <a:lnSpc>
                <a:spcPct val="80000"/>
              </a:lnSpc>
            </a:pPr>
            <a:endParaRPr lang="en-US" altLang="zh-CN" sz="2000" i="1" dirty="0"/>
          </a:p>
          <a:p>
            <a:pPr eaLnBrk="1" hangingPunct="1">
              <a:lnSpc>
                <a:spcPct val="80000"/>
              </a:lnSpc>
            </a:pPr>
            <a:r>
              <a:rPr lang="en-US" altLang="zh-CN" sz="2000" i="1" dirty="0"/>
              <a:t>With contributions from </a:t>
            </a:r>
          </a:p>
          <a:p>
            <a:pPr eaLnBrk="1" hangingPunct="1">
              <a:lnSpc>
                <a:spcPct val="80000"/>
              </a:lnSpc>
            </a:pPr>
            <a:r>
              <a:rPr lang="en-US" altLang="zh-CN" sz="2000" i="1" dirty="0" err="1"/>
              <a:t>Manik</a:t>
            </a:r>
            <a:r>
              <a:rPr lang="en-US" altLang="zh-CN" sz="2000" i="1" dirty="0"/>
              <a:t> Bali, </a:t>
            </a:r>
            <a:r>
              <a:rPr lang="en-US" altLang="zh-CN" sz="2000" i="1" dirty="0" err="1"/>
              <a:t>Travor</a:t>
            </a:r>
            <a:r>
              <a:rPr lang="en-US" altLang="zh-CN" sz="2000" i="1" dirty="0"/>
              <a:t> Beck, </a:t>
            </a:r>
            <a:r>
              <a:rPr lang="en-US" altLang="zh-CN" sz="2000" i="1" dirty="0" err="1"/>
              <a:t>Changyong</a:t>
            </a:r>
            <a:r>
              <a:rPr lang="en-US" altLang="zh-CN" sz="2000" i="1" dirty="0"/>
              <a:t> Cao, </a:t>
            </a:r>
            <a:r>
              <a:rPr lang="en-US" altLang="zh-CN" sz="2000" i="1" dirty="0">
                <a:latin typeface="+mj-lt"/>
                <a:ea typeface="+mj-ea"/>
                <a:cs typeface="+mj-cs"/>
              </a:rPr>
              <a:t>Ralph Ferraro, </a:t>
            </a:r>
            <a:r>
              <a:rPr lang="en-US" altLang="zh-CN" sz="2000" i="1" dirty="0"/>
              <a:t>Larry Flynn, Mitch Goldberg, Flavio Iturbide, </a:t>
            </a:r>
            <a:r>
              <a:rPr lang="en-US" altLang="zh-CN" sz="2000" i="1" dirty="0" err="1"/>
              <a:t>Quanhua</a:t>
            </a:r>
            <a:r>
              <a:rPr lang="en-US" altLang="zh-CN" sz="2000" i="1" dirty="0"/>
              <a:t> Liu, Tony </a:t>
            </a:r>
            <a:r>
              <a:rPr lang="en-US" altLang="zh-CN" sz="2000" i="1" dirty="0" err="1"/>
              <a:t>Reale</a:t>
            </a:r>
            <a:r>
              <a:rPr lang="en-US" altLang="zh-CN" sz="2000" i="1" dirty="0"/>
              <a:t>, </a:t>
            </a:r>
            <a:r>
              <a:rPr lang="en-US" altLang="zh-CN" sz="2000" i="1" dirty="0" err="1"/>
              <a:t>Sirish</a:t>
            </a:r>
            <a:r>
              <a:rPr lang="en-US" altLang="zh-CN" sz="2000" i="1" dirty="0"/>
              <a:t> </a:t>
            </a:r>
            <a:r>
              <a:rPr lang="en-US" altLang="zh-CN" sz="2000" i="1" dirty="0" err="1"/>
              <a:t>Uprety</a:t>
            </a:r>
            <a:r>
              <a:rPr lang="en-US" altLang="zh-CN" sz="2000" i="1" dirty="0"/>
              <a:t>, </a:t>
            </a:r>
            <a:r>
              <a:rPr lang="en-US" altLang="zh-CN" sz="2000" i="1" dirty="0" err="1"/>
              <a:t>Bomin</a:t>
            </a:r>
            <a:r>
              <a:rPr lang="en-US" altLang="zh-CN" sz="2000" i="1" dirty="0"/>
              <a:t> Sun, </a:t>
            </a:r>
            <a:r>
              <a:rPr lang="en-US" altLang="zh-CN" sz="2000" i="1" dirty="0" err="1">
                <a:latin typeface="+mj-lt"/>
                <a:ea typeface="+mj-ea"/>
                <a:cs typeface="+mj-cs"/>
              </a:rPr>
              <a:t>Likun</a:t>
            </a:r>
            <a:r>
              <a:rPr lang="en-US" altLang="zh-CN" sz="2000" i="1" dirty="0">
                <a:latin typeface="+mj-lt"/>
                <a:ea typeface="+mj-ea"/>
                <a:cs typeface="+mj-cs"/>
              </a:rPr>
              <a:t> Wang, </a:t>
            </a:r>
            <a:r>
              <a:rPr lang="en-US" altLang="zh-CN" sz="2000" i="1" dirty="0" err="1">
                <a:latin typeface="+mj-lt"/>
                <a:ea typeface="+mj-ea"/>
                <a:cs typeface="+mj-cs"/>
              </a:rPr>
              <a:t>Chengzhi</a:t>
            </a:r>
            <a:r>
              <a:rPr lang="en-US" altLang="zh-CN" sz="2000" i="1" dirty="0">
                <a:latin typeface="+mj-lt"/>
                <a:ea typeface="+mj-ea"/>
                <a:cs typeface="+mj-cs"/>
              </a:rPr>
              <a:t> Zou, </a:t>
            </a:r>
            <a:r>
              <a:rPr lang="en-US" altLang="zh-CN" sz="2000" i="1" dirty="0"/>
              <a:t>and many scientists at:</a:t>
            </a:r>
            <a:endParaRPr lang="en-US" altLang="zh-CN" sz="2000" b="1" dirty="0">
              <a:latin typeface="Times New Roman" pitchFamily="18" charset="0"/>
              <a:ea typeface="宋体" pitchFamily="2" charset="-122"/>
            </a:endParaRPr>
          </a:p>
          <a:p>
            <a:pPr eaLnBrk="1" hangingPunct="1">
              <a:lnSpc>
                <a:spcPct val="80000"/>
              </a:lnSpc>
            </a:pPr>
            <a:endParaRPr lang="en-US" altLang="zh-CN" sz="2000" dirty="0">
              <a:latin typeface="Times New Roman" pitchFamily="18" charset="0"/>
              <a:ea typeface="宋体" pitchFamily="2" charset="-122"/>
            </a:endParaRPr>
          </a:p>
          <a:p>
            <a:pPr eaLnBrk="1" hangingPunct="1">
              <a:lnSpc>
                <a:spcPct val="80000"/>
              </a:lnSpc>
            </a:pPr>
            <a:r>
              <a:rPr lang="en-US" altLang="zh-CN" sz="2000" b="1" dirty="0">
                <a:latin typeface="Times New Roman" pitchFamily="18" charset="0"/>
                <a:ea typeface="宋体" pitchFamily="2" charset="-122"/>
              </a:rPr>
              <a:t>NOAA/NESDIS/STAR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060" y="126609"/>
            <a:ext cx="5673013" cy="896074"/>
          </a:xfrm>
        </p:spPr>
        <p:txBody>
          <a:bodyPr/>
          <a:lstStyle/>
          <a:p>
            <a:pPr lvl="0"/>
            <a:r>
              <a:rPr lang="en-GB" sz="2400" dirty="0"/>
              <a:t>Support to GRWG Activities </a:t>
            </a:r>
            <a:br>
              <a:rPr lang="en-GB" sz="2400" dirty="0"/>
            </a:br>
            <a:r>
              <a:rPr lang="en-GB" sz="2400" dirty="0"/>
              <a:t>UV Subgroup</a:t>
            </a:r>
          </a:p>
        </p:txBody>
      </p:sp>
      <p:sp>
        <p:nvSpPr>
          <p:cNvPr id="3" name="Content Placeholder 2"/>
          <p:cNvSpPr>
            <a:spLocks noGrp="1"/>
          </p:cNvSpPr>
          <p:nvPr>
            <p:ph idx="1"/>
          </p:nvPr>
        </p:nvSpPr>
        <p:spPr>
          <a:xfrm>
            <a:off x="120432" y="1133713"/>
            <a:ext cx="8854751" cy="4950506"/>
          </a:xfrm>
        </p:spPr>
        <p:txBody>
          <a:bodyPr/>
          <a:lstStyle/>
          <a:p>
            <a:pPr lvl="0"/>
            <a:r>
              <a:rPr lang="en-GB" sz="2000" i="1" dirty="0"/>
              <a:t>NOAA is participating in all four UV Subgroup projects</a:t>
            </a:r>
          </a:p>
          <a:p>
            <a:pPr lvl="1"/>
            <a:r>
              <a:rPr lang="en-GB" sz="1600" i="1" dirty="0"/>
              <a:t>Leading the Ozone Profile Measurement residual comparison study – currently working with NOAA SBUV/2 and OMPS NP instruments. We are creating time series to track the V8Pro initial residuals for the nine profile channels from 253 nm to 313 nm for operational and reprocessed data sets.</a:t>
            </a:r>
          </a:p>
          <a:p>
            <a:pPr lvl="1"/>
            <a:r>
              <a:rPr lang="en-GB" sz="1600" i="1" dirty="0"/>
              <a:t>Participating in the UV reflectivity channel comparison study – currently working with NOAA OMPS NM and EUMETSAT GOME-2. We are tracking statistics on reflectivity and UV absorbing aerosol index values over the Equatorial Pacific. We are looking forward to working with the Vis Subgroup </a:t>
            </a:r>
            <a:r>
              <a:rPr lang="en-GB" sz="1600" i="1"/>
              <a:t>and their </a:t>
            </a:r>
            <a:r>
              <a:rPr lang="en-GB" sz="1600" i="1" dirty="0"/>
              <a:t>Rayleigh calibration project.</a:t>
            </a:r>
          </a:p>
          <a:p>
            <a:pPr lvl="1"/>
            <a:r>
              <a:rPr lang="en-GB" sz="1600" i="1" dirty="0"/>
              <a:t>Participating in the solar reference and comparison study. We are modelling OMPS solar measurements with comparison to proxies from multiple sources. We are creating Mg II Index time series from OMPS NP and GOME-2 products.</a:t>
            </a:r>
          </a:p>
          <a:p>
            <a:pPr lvl="1"/>
            <a:r>
              <a:rPr lang="en-GB" sz="1600" i="1" dirty="0"/>
              <a:t>Participating in the Best Practices for Calibration project. L. Flynn is working on a NESDIS Technical Report to capture the experiences and lessons learned from trending and error analysis of hyperspectral UV instrument measurements.</a:t>
            </a:r>
          </a:p>
          <a:p>
            <a:pPr lvl="0"/>
            <a:r>
              <a:rPr lang="en-GB" sz="2000" dirty="0"/>
              <a:t>NOAA is providing monitoring of our Level 2 and Level 1 products at </a:t>
            </a:r>
          </a:p>
          <a:p>
            <a:pPr marL="0" lvl="0" indent="0">
              <a:buNone/>
            </a:pPr>
            <a:r>
              <a:rPr lang="en-GB" sz="1600" dirty="0"/>
              <a:t>  </a:t>
            </a:r>
            <a:r>
              <a:rPr lang="en-GB" sz="1600" dirty="0">
                <a:hlinkClick r:id="rId2"/>
              </a:rPr>
              <a:t>https://www.star.nesdis.noaa.gov/smcd/spb/OMPSDemo/proOMPSbeta.TOZ_N20_V8.php</a:t>
            </a:r>
            <a:endParaRPr lang="en-GB" sz="1600" dirty="0"/>
          </a:p>
          <a:p>
            <a:pPr marL="0" lvl="0" indent="0">
              <a:buNone/>
            </a:pPr>
            <a:r>
              <a:rPr lang="en-GB" sz="1600" dirty="0"/>
              <a:t>  </a:t>
            </a:r>
            <a:r>
              <a:rPr lang="en-GB" sz="1600" dirty="0">
                <a:hlinkClick r:id="rId3"/>
              </a:rPr>
              <a:t>https://www.star.nesdis.noaa.gov/icvs/status_N20_OMPS_NP.php</a:t>
            </a:r>
            <a:endParaRPr lang="en-GB" sz="1600"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10</a:t>
            </a:fld>
            <a:endParaRPr lang="en-US"/>
          </a:p>
        </p:txBody>
      </p:sp>
    </p:spTree>
    <p:extLst>
      <p:ext uri="{BB962C8B-B14F-4D97-AF65-F5344CB8AC3E}">
        <p14:creationId xmlns:p14="http://schemas.microsoft.com/office/powerpoint/2010/main" val="1437418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060" y="433137"/>
            <a:ext cx="5673013" cy="589546"/>
          </a:xfrm>
        </p:spPr>
        <p:txBody>
          <a:bodyPr/>
          <a:lstStyle/>
          <a:p>
            <a:pPr lvl="0"/>
            <a:r>
              <a:rPr lang="en-GB" sz="2400" dirty="0"/>
              <a:t>Support to GRWG Activities - VNIR</a:t>
            </a:r>
          </a:p>
        </p:txBody>
      </p:sp>
      <p:sp>
        <p:nvSpPr>
          <p:cNvPr id="3" name="Content Placeholder 2"/>
          <p:cNvSpPr>
            <a:spLocks noGrp="1"/>
          </p:cNvSpPr>
          <p:nvPr>
            <p:ph idx="1"/>
          </p:nvPr>
        </p:nvSpPr>
        <p:spPr>
          <a:xfrm>
            <a:off x="289249" y="1133712"/>
            <a:ext cx="8602824" cy="5125771"/>
          </a:xfrm>
        </p:spPr>
        <p:txBody>
          <a:bodyPr/>
          <a:lstStyle/>
          <a:p>
            <a:pPr lvl="0"/>
            <a:r>
              <a:rPr lang="en-GB" sz="1800" i="1" dirty="0"/>
              <a:t>Support VIIRS as a GSICS reference (talks 3m, 4k, and 4n)</a:t>
            </a:r>
          </a:p>
          <a:p>
            <a:pPr lvl="1"/>
            <a:r>
              <a:rPr lang="en-GB" sz="1600" i="1" dirty="0"/>
              <a:t>Reprocessing v2 SNPP VIIRS data with improved calibration suitable to be used as GSCIS reference</a:t>
            </a:r>
          </a:p>
          <a:p>
            <a:pPr lvl="1"/>
            <a:r>
              <a:rPr lang="en-GB" sz="1600" i="1" dirty="0"/>
              <a:t>Contributed articles to quarterly newsletter (Uprety et al. 2018, Choi et al., 2018)</a:t>
            </a:r>
          </a:p>
          <a:p>
            <a:pPr lvl="1"/>
            <a:r>
              <a:rPr lang="en-GB" sz="1600" i="1" dirty="0"/>
              <a:t>Presented VIIRS calibration updates to GSICS team (July 2018)</a:t>
            </a:r>
          </a:p>
          <a:p>
            <a:pPr lvl="1"/>
            <a:r>
              <a:rPr lang="en-GB" sz="1600" i="1" dirty="0"/>
              <a:t>Interactions with GSICS VNIR chair (Dave </a:t>
            </a:r>
            <a:r>
              <a:rPr lang="en-GB" sz="1600" i="1" dirty="0" err="1"/>
              <a:t>Doelling</a:t>
            </a:r>
            <a:r>
              <a:rPr lang="en-GB" sz="1600" i="1" dirty="0"/>
              <a:t>) and members on using VIIRS as a reference sensor (</a:t>
            </a:r>
            <a:r>
              <a:rPr lang="en-GB" sz="1600" i="1" dirty="0" err="1"/>
              <a:t>Webex</a:t>
            </a:r>
            <a:r>
              <a:rPr lang="en-GB" sz="1600" i="1" dirty="0"/>
              <a:t> meeting in July 2018, JPSS annual meeting 2018)</a:t>
            </a:r>
          </a:p>
          <a:p>
            <a:r>
              <a:rPr lang="en-GB" sz="2000" i="1" dirty="0"/>
              <a:t>Applications of VIIRS SDR as reference</a:t>
            </a:r>
          </a:p>
          <a:p>
            <a:pPr lvl="1"/>
            <a:r>
              <a:rPr lang="en-GB" sz="1600" i="1" dirty="0"/>
              <a:t>Using SNPP/VIIRS as the reference to validate and monitor the GOES-16/17 ABI visible and near-infrared channels</a:t>
            </a:r>
          </a:p>
          <a:p>
            <a:r>
              <a:rPr lang="en-GB" sz="2000" i="1" dirty="0"/>
              <a:t>Applications of the GIRO model</a:t>
            </a:r>
          </a:p>
          <a:p>
            <a:pPr lvl="1"/>
            <a:r>
              <a:rPr lang="en-GB" sz="1600" i="1" dirty="0"/>
              <a:t>ABI and VIIRS L1B radiance trending</a:t>
            </a:r>
          </a:p>
          <a:p>
            <a:pPr lvl="1"/>
            <a:r>
              <a:rPr lang="en-GB" sz="1600" i="1" dirty="0"/>
              <a:t>Instrument anomaly investigation (talk 4e)</a:t>
            </a:r>
          </a:p>
          <a:p>
            <a:r>
              <a:rPr lang="en-GB" sz="2000" i="1" dirty="0"/>
              <a:t>Exploring new GSICS applications</a:t>
            </a:r>
          </a:p>
          <a:p>
            <a:pPr lvl="1"/>
            <a:r>
              <a:rPr lang="en-GB" sz="1600" i="1" dirty="0"/>
              <a:t>Prototype for MTF using the Moon (talk 4f)</a:t>
            </a:r>
          </a:p>
          <a:p>
            <a:pPr lvl="1"/>
            <a:endParaRPr lang="en-GB" sz="1600" i="1" dirty="0"/>
          </a:p>
          <a:p>
            <a:pPr marL="0" lvl="0" indent="0">
              <a:buNone/>
            </a:pPr>
            <a:endParaRPr lang="en-GB" sz="2000" dirty="0"/>
          </a:p>
          <a:p>
            <a:pPr lvl="1"/>
            <a:endParaRPr lang="en-GB" sz="1600" dirty="0"/>
          </a:p>
          <a:p>
            <a:pPr marL="0" lvl="0" indent="0">
              <a:buNone/>
            </a:pPr>
            <a:endParaRPr lang="en-GB" sz="2000" dirty="0"/>
          </a:p>
          <a:p>
            <a:pPr lvl="0"/>
            <a:endParaRPr lang="en-GB" sz="1200" dirty="0"/>
          </a:p>
          <a:p>
            <a:pPr marL="0" indent="0">
              <a:buNone/>
            </a:pPr>
            <a:endParaRPr lang="en-GB" sz="2800"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11</a:t>
            </a:fld>
            <a:endParaRPr lang="en-US"/>
          </a:p>
        </p:txBody>
      </p:sp>
    </p:spTree>
    <p:extLst>
      <p:ext uri="{BB962C8B-B14F-4D97-AF65-F5344CB8AC3E}">
        <p14:creationId xmlns:p14="http://schemas.microsoft.com/office/powerpoint/2010/main" val="2907479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3042" y="397118"/>
            <a:ext cx="6782844" cy="815126"/>
          </a:xfrm>
        </p:spPr>
        <p:txBody>
          <a:bodyPr/>
          <a:lstStyle/>
          <a:p>
            <a:r>
              <a:rPr lang="en-US" sz="2900" dirty="0"/>
              <a:t>Update on NOAA GRWG Actions</a:t>
            </a:r>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12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818370568"/>
              </p:ext>
            </p:extLst>
          </p:nvPr>
        </p:nvGraphicFramePr>
        <p:xfrm>
          <a:off x="187890" y="1420061"/>
          <a:ext cx="8805798" cy="4565104"/>
        </p:xfrm>
        <a:graphic>
          <a:graphicData uri="http://schemas.openxmlformats.org/drawingml/2006/table">
            <a:tbl>
              <a:tblPr/>
              <a:tblGrid>
                <a:gridCol w="1249024">
                  <a:extLst>
                    <a:ext uri="{9D8B030D-6E8A-4147-A177-3AD203B41FA5}">
                      <a16:colId xmlns:a16="http://schemas.microsoft.com/office/drawing/2014/main" val="20000"/>
                    </a:ext>
                  </a:extLst>
                </a:gridCol>
                <a:gridCol w="2873829">
                  <a:extLst>
                    <a:ext uri="{9D8B030D-6E8A-4147-A177-3AD203B41FA5}">
                      <a16:colId xmlns:a16="http://schemas.microsoft.com/office/drawing/2014/main" val="20001"/>
                    </a:ext>
                  </a:extLst>
                </a:gridCol>
                <a:gridCol w="875032">
                  <a:extLst>
                    <a:ext uri="{9D8B030D-6E8A-4147-A177-3AD203B41FA5}">
                      <a16:colId xmlns:a16="http://schemas.microsoft.com/office/drawing/2014/main" val="20002"/>
                    </a:ext>
                  </a:extLst>
                </a:gridCol>
                <a:gridCol w="1164921">
                  <a:extLst>
                    <a:ext uri="{9D8B030D-6E8A-4147-A177-3AD203B41FA5}">
                      <a16:colId xmlns:a16="http://schemas.microsoft.com/office/drawing/2014/main" val="20003"/>
                    </a:ext>
                  </a:extLst>
                </a:gridCol>
                <a:gridCol w="1490597">
                  <a:extLst>
                    <a:ext uri="{9D8B030D-6E8A-4147-A177-3AD203B41FA5}">
                      <a16:colId xmlns:a16="http://schemas.microsoft.com/office/drawing/2014/main" val="20004"/>
                    </a:ext>
                  </a:extLst>
                </a:gridCol>
                <a:gridCol w="1152395">
                  <a:extLst>
                    <a:ext uri="{9D8B030D-6E8A-4147-A177-3AD203B41FA5}">
                      <a16:colId xmlns:a16="http://schemas.microsoft.com/office/drawing/2014/main" val="20006"/>
                    </a:ext>
                  </a:extLst>
                </a:gridCol>
              </a:tblGrid>
              <a:tr h="643999">
                <a:tc>
                  <a:txBody>
                    <a:bodyPr/>
                    <a:lstStyle/>
                    <a:p>
                      <a:r>
                        <a:rPr lang="en-GB" sz="1000" b="1" dirty="0">
                          <a:solidFill>
                            <a:srgbClr val="2E6E9E"/>
                          </a:solidFill>
                        </a:rPr>
                        <a:t>Action Id</a:t>
                      </a:r>
                    </a:p>
                  </a:txBody>
                  <a:tcPr marL="34782" marR="34782" marT="19323" marB="19323" anchor="ctr">
                    <a:lnL w="9525"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000" b="1" dirty="0">
                          <a:solidFill>
                            <a:srgbClr val="2E6E9E"/>
                          </a:solidFill>
                        </a:rPr>
                        <a:t>Summary</a:t>
                      </a:r>
                    </a:p>
                  </a:txBody>
                  <a:tcPr marL="34782" marR="34782" marT="19323" marB="19323"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000" b="1">
                          <a:solidFill>
                            <a:srgbClr val="2E6E9E"/>
                          </a:solidFill>
                        </a:rPr>
                        <a:t>Lead</a:t>
                      </a:r>
                    </a:p>
                  </a:txBody>
                  <a:tcPr marL="34782" marR="34782" marT="19323" marB="19323"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000" b="1" dirty="0">
                          <a:solidFill>
                            <a:srgbClr val="2E6E9E"/>
                          </a:solidFill>
                        </a:rPr>
                        <a:t>Expected Completion</a:t>
                      </a:r>
                    </a:p>
                  </a:txBody>
                  <a:tcPr marL="34782" marR="34782" marT="19323" marB="19323"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000" b="1" dirty="0">
                          <a:solidFill>
                            <a:srgbClr val="2E6E9E"/>
                          </a:solidFill>
                        </a:rPr>
                        <a:t>Actual Completion</a:t>
                      </a:r>
                    </a:p>
                  </a:txBody>
                  <a:tcPr marL="34782" marR="34782" marT="19323" marB="19323"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pPr algn="l"/>
                      <a:r>
                        <a:rPr lang="en-GB" sz="1000" b="1" dirty="0">
                          <a:solidFill>
                            <a:srgbClr val="2E6E9E"/>
                          </a:solidFill>
                        </a:rPr>
                        <a:t>Status</a:t>
                      </a:r>
                    </a:p>
                  </a:txBody>
                  <a:tcPr marL="34782" marR="34782" marT="19323" marB="19323" anchor="ctr">
                    <a:lnL w="12700"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extLst>
                  <a:ext uri="{0D108BD9-81ED-4DB2-BD59-A6C34878D82A}">
                    <a16:rowId xmlns:a16="http://schemas.microsoft.com/office/drawing/2014/main" val="10000"/>
                  </a:ext>
                </a:extLst>
              </a:tr>
              <a:tr h="553985">
                <a:tc>
                  <a:txBody>
                    <a:bodyPr/>
                    <a:lstStyle/>
                    <a:p>
                      <a:pPr fontAlgn="t"/>
                      <a:r>
                        <a:rPr lang="en-GB" sz="1000" dirty="0"/>
                        <a:t>GIR.2016.3n.1</a:t>
                      </a:r>
                    </a:p>
                  </a:txBody>
                  <a:tcPr marL="19323" marR="19323" marT="15459" marB="154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000" dirty="0"/>
                        <a:t>Handling</a:t>
                      </a:r>
                      <a:r>
                        <a:rPr lang="en-US" sz="1000" baseline="0" dirty="0"/>
                        <a:t> Diurnal Cycle in GEO-LEO IR.</a:t>
                      </a:r>
                      <a:endParaRPr lang="en-US" sz="1000" dirty="0"/>
                    </a:p>
                  </a:txBody>
                  <a:tcPr marL="19323" marR="19323" marT="15459" marB="154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GB" sz="1000" dirty="0"/>
                        <a:t>NOAA(Fred) </a:t>
                      </a:r>
                    </a:p>
                  </a:txBody>
                  <a:tcPr marL="19323" marR="19323" marT="15459" marB="154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000" dirty="0"/>
                        <a:t>2017-annual meeting </a:t>
                      </a:r>
                    </a:p>
                  </a:txBody>
                  <a:tcPr marL="19323" marR="19323" marT="15459" marB="154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000" dirty="0"/>
                        <a:t> </a:t>
                      </a:r>
                    </a:p>
                  </a:txBody>
                  <a:tcPr marL="19323" marR="19323" marT="15459" marB="154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82550" indent="0" algn="l" fontAlgn="t"/>
                      <a:r>
                        <a:rPr lang="en-GB" sz="1000" dirty="0"/>
                        <a:t>New data collected  </a:t>
                      </a:r>
                    </a:p>
                  </a:txBody>
                  <a:tcPr marL="19323" marR="19323" marT="15459" marB="154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693538">
                <a:tc>
                  <a:txBody>
                    <a:bodyPr/>
                    <a:lstStyle/>
                    <a:p>
                      <a:pPr fontAlgn="t"/>
                      <a:r>
                        <a:rPr lang="en-GB" sz="1000" dirty="0"/>
                        <a:t>GVNIR.20161206.4</a:t>
                      </a:r>
                    </a:p>
                  </a:txBody>
                  <a:tcPr marL="19323" marR="19323" marT="15459" marB="154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000" b="0" i="0" kern="1200" dirty="0">
                          <a:solidFill>
                            <a:schemeClr val="tx1"/>
                          </a:solidFill>
                          <a:effectLst/>
                          <a:latin typeface="+mn-lt"/>
                          <a:ea typeface="+mn-ea"/>
                          <a:cs typeface="+mn-cs"/>
                        </a:rPr>
                        <a:t>Fred Wu (NOAA) to consider coordinating a summary of new space-based Moon observations (since the last workshop).  </a:t>
                      </a:r>
                      <a:endParaRPr lang="en-US" sz="1000" dirty="0"/>
                    </a:p>
                  </a:txBody>
                  <a:tcPr marL="19323" marR="19323" marT="15459" marB="154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GB" sz="1000" dirty="0"/>
                        <a:t>NOAA(Fred)</a:t>
                      </a:r>
                    </a:p>
                  </a:txBody>
                  <a:tcPr marL="19323" marR="19323" marT="15459" marB="154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000" dirty="0"/>
                        <a:t>2017-annual meeting</a:t>
                      </a:r>
                    </a:p>
                  </a:txBody>
                  <a:tcPr marL="19323" marR="19323" marT="15459" marB="154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000" dirty="0"/>
                        <a:t>2017-Nov. </a:t>
                      </a:r>
                    </a:p>
                    <a:p>
                      <a:pPr algn="ctr" fontAlgn="t"/>
                      <a:r>
                        <a:rPr lang="en-US" sz="1000" dirty="0"/>
                        <a:t>2</a:t>
                      </a:r>
                      <a:r>
                        <a:rPr lang="en-US" sz="1000" baseline="30000" dirty="0"/>
                        <a:t>nd</a:t>
                      </a:r>
                      <a:r>
                        <a:rPr lang="en-US" sz="1000" dirty="0"/>
                        <a:t> lunar calibration</a:t>
                      </a:r>
                      <a:r>
                        <a:rPr lang="en-US" sz="1000" baseline="0" dirty="0"/>
                        <a:t> workshop</a:t>
                      </a:r>
                      <a:endParaRPr lang="en-US" sz="1000" dirty="0"/>
                    </a:p>
                  </a:txBody>
                  <a:tcPr marL="19323" marR="19323" marT="15459" marB="154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82550" indent="0" algn="l" fontAlgn="t"/>
                      <a:r>
                        <a:rPr lang="en-GB" sz="1000" dirty="0"/>
                        <a:t>Closed  </a:t>
                      </a:r>
                    </a:p>
                  </a:txBody>
                  <a:tcPr marL="19323" marR="19323" marT="15459" marB="154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929990">
                <a:tc>
                  <a:txBody>
                    <a:bodyPr/>
                    <a:lstStyle/>
                    <a:p>
                      <a:pPr fontAlgn="t"/>
                      <a:r>
                        <a:rPr lang="en-GB" sz="1000" b="0" dirty="0"/>
                        <a:t>GIR.2018.3j.1</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EAEA"/>
                    </a:solidFill>
                  </a:tcPr>
                </a:tc>
                <a:tc>
                  <a:txBody>
                    <a:bodyPr/>
                    <a:lstStyle/>
                    <a:p>
                      <a:pPr fontAlgn="t"/>
                      <a:r>
                        <a:rPr lang="en-US" sz="1000" b="0" i="0" kern="1200" dirty="0">
                          <a:solidFill>
                            <a:schemeClr val="tx1"/>
                          </a:solidFill>
                          <a:effectLst/>
                          <a:latin typeface="+mn-lt"/>
                          <a:ea typeface="+mn-ea"/>
                          <a:cs typeface="+mn-cs"/>
                        </a:rPr>
                        <a:t>Fangfang Yu (NOAA) and Masaya Takahashi (JMA) to investigate radiance dependence of ABI 3.9 micron channel</a:t>
                      </a:r>
                      <a:endParaRPr lang="en-US" sz="1000" b="0" dirty="0"/>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fontAlgn="t"/>
                      <a:endParaRPr lang="en-GB" sz="1000" b="0" dirty="0"/>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algn="ctr" fontAlgn="t"/>
                      <a:r>
                        <a:rPr lang="en-GB" sz="1000" b="0" dirty="0"/>
                        <a:t>2019-annual</a:t>
                      </a:r>
                      <a:r>
                        <a:rPr lang="en-GB" sz="1000" b="0" baseline="0" dirty="0"/>
                        <a:t> meeting</a:t>
                      </a:r>
                      <a:endParaRPr lang="en-GB" sz="1000" b="0" dirty="0"/>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algn="ctr" fontAlgn="t"/>
                      <a:endParaRPr lang="en-GB" sz="1000" b="0" dirty="0"/>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marL="0" indent="0" algn="l" defTabSz="844083" rtl="0" eaLnBrk="1" fontAlgn="t" latinLnBrk="0" hangingPunct="1"/>
                      <a:r>
                        <a:rPr lang="en-GB" sz="1000" kern="1200" dirty="0">
                          <a:solidFill>
                            <a:schemeClr val="tx1"/>
                          </a:solidFill>
                          <a:latin typeface="+mn-lt"/>
                          <a:ea typeface="+mn-ea"/>
                          <a:cs typeface="+mn-cs"/>
                        </a:rPr>
                        <a:t>talk on Thursday</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657424">
                <a:tc>
                  <a:txBody>
                    <a:bodyPr/>
                    <a:lstStyle/>
                    <a:p>
                      <a:pPr fontAlgn="t"/>
                      <a:r>
                        <a:rPr lang="en-GB" sz="1000" b="0" dirty="0"/>
                        <a:t>GIR.2018.4d.2</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000" b="0" dirty="0" err="1"/>
                        <a:t>Likun</a:t>
                      </a:r>
                      <a:r>
                        <a:rPr lang="en-US" sz="1000" b="0" dirty="0"/>
                        <a:t> Wang (NOAA) to set up web meeting to discuss comparisons</a:t>
                      </a:r>
                      <a:r>
                        <a:rPr lang="en-US" sz="1000" b="0" baseline="0" dirty="0"/>
                        <a:t> of gap-filling methods and plan way forward by June 2018</a:t>
                      </a:r>
                      <a:endParaRPr lang="en-US" sz="1000" b="0" dirty="0"/>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GB" sz="1000" b="0" dirty="0"/>
                        <a:t>NOAA(</a:t>
                      </a:r>
                      <a:r>
                        <a:rPr lang="en-GB" sz="1000" b="0" dirty="0" err="1"/>
                        <a:t>Likun</a:t>
                      </a:r>
                      <a:r>
                        <a:rPr lang="en-GB" sz="1000" b="0" dirty="0"/>
                        <a:t>)</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000" b="0" dirty="0"/>
                        <a:t>2019-annual meeting</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000" b="0" dirty="0"/>
                        <a:t>June 2018</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0" algn="l" defTabSz="844083" rtl="0" eaLnBrk="1" fontAlgn="t" latinLnBrk="0" hangingPunct="1"/>
                      <a:r>
                        <a:rPr lang="en-GB" sz="1000" kern="1200" dirty="0">
                          <a:solidFill>
                            <a:schemeClr val="tx1"/>
                          </a:solidFill>
                          <a:latin typeface="+mn-lt"/>
                          <a:ea typeface="+mn-ea"/>
                          <a:cs typeface="+mn-cs"/>
                        </a:rPr>
                        <a:t>Closed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362056">
                <a:tc>
                  <a:txBody>
                    <a:bodyPr/>
                    <a:lstStyle/>
                    <a:p>
                      <a:pPr fontAlgn="t"/>
                      <a:r>
                        <a:rPr lang="en-GB" sz="1000" b="0" dirty="0"/>
                        <a:t>GIR.2018.4d.3</a:t>
                      </a:r>
                    </a:p>
                  </a:txBody>
                  <a:tcPr marL="19323" marR="19323" marT="15459" marB="154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000" b="0" dirty="0"/>
                        <a:t>Hui Xu to apply gap-filling method to IASI following to preview</a:t>
                      </a:r>
                      <a:r>
                        <a:rPr lang="en-US" sz="1000" b="0" baseline="0" dirty="0"/>
                        <a:t> comments</a:t>
                      </a:r>
                      <a:endParaRPr lang="en-US" sz="1000" b="0" dirty="0"/>
                    </a:p>
                  </a:txBody>
                  <a:tcPr marL="19323" marR="19323" marT="15459" marB="154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GB" sz="1000" b="0" dirty="0"/>
                        <a:t>NOAA(Xu Hui)</a:t>
                      </a:r>
                    </a:p>
                  </a:txBody>
                  <a:tcPr marL="19323" marR="19323" marT="15459" marB="154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000" b="0" dirty="0"/>
                        <a:t>2019-annual</a:t>
                      </a:r>
                      <a:r>
                        <a:rPr lang="en-GB" sz="1000" b="0" baseline="0" dirty="0"/>
                        <a:t> meeting</a:t>
                      </a:r>
                      <a:endParaRPr lang="en-GB" sz="1000" b="0" dirty="0"/>
                    </a:p>
                  </a:txBody>
                  <a:tcPr marL="19323" marR="19323" marT="15459" marB="154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endParaRPr lang="en-GB" sz="1000" b="0" dirty="0"/>
                    </a:p>
                  </a:txBody>
                  <a:tcPr marL="19323" marR="19323" marT="15459" marB="154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82550" indent="0" algn="l" defTabSz="844083" rtl="0" eaLnBrk="1" fontAlgn="t" latinLnBrk="0" hangingPunct="1"/>
                      <a:r>
                        <a:rPr lang="en-GB" sz="1000" kern="1200" dirty="0">
                          <a:solidFill>
                            <a:schemeClr val="tx1"/>
                          </a:solidFill>
                          <a:latin typeface="+mn-lt"/>
                          <a:ea typeface="+mn-ea"/>
                          <a:cs typeface="+mn-cs"/>
                        </a:rPr>
                        <a:t>Talk</a:t>
                      </a:r>
                      <a:r>
                        <a:rPr lang="en-GB" sz="1000" kern="1200" baseline="0" dirty="0">
                          <a:solidFill>
                            <a:schemeClr val="tx1"/>
                          </a:solidFill>
                          <a:latin typeface="+mn-lt"/>
                          <a:ea typeface="+mn-ea"/>
                          <a:cs typeface="+mn-cs"/>
                        </a:rPr>
                        <a:t> on  Thursday</a:t>
                      </a:r>
                      <a:r>
                        <a:rPr lang="en-GB" sz="1000" kern="1200" dirty="0">
                          <a:solidFill>
                            <a:schemeClr val="tx1"/>
                          </a:solidFill>
                          <a:latin typeface="+mn-lt"/>
                          <a:ea typeface="+mn-ea"/>
                          <a:cs typeface="+mn-cs"/>
                        </a:rPr>
                        <a:t> </a:t>
                      </a:r>
                    </a:p>
                  </a:txBody>
                  <a:tcPr marL="19323" marR="19323" marT="15459" marB="154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526412">
                <a:tc>
                  <a:txBody>
                    <a:bodyPr/>
                    <a:lstStyle/>
                    <a:p>
                      <a:pPr fontAlgn="t"/>
                      <a:r>
                        <a:rPr lang="en-GB" sz="1000" b="0" dirty="0"/>
                        <a:t>GRWG.2018.10m.2</a:t>
                      </a:r>
                    </a:p>
                  </a:txBody>
                  <a:tcPr marL="19323" marR="19323" marT="15459" marB="154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000" b="0" dirty="0"/>
                        <a:t>Fred Wu(NOAA) to set up a web meting for MTF characterization on the moon &amp; invite IVOS to participate</a:t>
                      </a:r>
                    </a:p>
                  </a:txBody>
                  <a:tcPr marL="19323" marR="19323" marT="15459" marB="154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GB" sz="1000" b="0" dirty="0"/>
                        <a:t>NOAA(Fred Wu)</a:t>
                      </a:r>
                    </a:p>
                  </a:txBody>
                  <a:tcPr marL="19323" marR="19323" marT="15459" marB="154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000" b="0" dirty="0"/>
                        <a:t>2019-annual</a:t>
                      </a:r>
                      <a:r>
                        <a:rPr lang="en-GB" sz="1000" b="0" baseline="0" dirty="0"/>
                        <a:t> meeting</a:t>
                      </a:r>
                      <a:endParaRPr lang="en-GB" sz="1000" b="0" dirty="0"/>
                    </a:p>
                  </a:txBody>
                  <a:tcPr marL="19323" marR="19323" marT="15459" marB="154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endParaRPr lang="en-GB" sz="1000" b="0" dirty="0"/>
                    </a:p>
                  </a:txBody>
                  <a:tcPr marL="19323" marR="19323" marT="15459" marB="154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82550" indent="0" algn="l" defTabSz="844083" rtl="0" eaLnBrk="1" fontAlgn="t" latinLnBrk="0" hangingPunct="1"/>
                      <a:r>
                        <a:rPr lang="en-GB" sz="1000" kern="1200" dirty="0">
                          <a:solidFill>
                            <a:schemeClr val="tx1"/>
                          </a:solidFill>
                          <a:latin typeface="+mn-lt"/>
                          <a:ea typeface="+mn-ea"/>
                          <a:cs typeface="+mn-cs"/>
                        </a:rPr>
                        <a:t>Talk on Wednesday</a:t>
                      </a:r>
                    </a:p>
                  </a:txBody>
                  <a:tcPr marL="19323" marR="19323" marT="15459" marB="154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8647235"/>
                  </a:ext>
                </a:extLst>
              </a:tr>
              <a:tr h="197700">
                <a:tc>
                  <a:txBody>
                    <a:bodyPr/>
                    <a:lstStyle/>
                    <a:p>
                      <a:pPr algn="ctr" fontAlgn="t"/>
                      <a:r>
                        <a:rPr lang="en-GB" sz="1000" b="0" dirty="0"/>
                        <a:t> …</a:t>
                      </a:r>
                    </a:p>
                  </a:txBody>
                  <a:tcPr marL="19323" marR="19323" marT="15459" marB="154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algn="ctr" fontAlgn="t"/>
                      <a:r>
                        <a:rPr lang="en-US" sz="1000" b="0" dirty="0"/>
                        <a:t>…</a:t>
                      </a:r>
                    </a:p>
                  </a:txBody>
                  <a:tcPr marL="19323" marR="19323" marT="15459" marB="154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000" b="0" dirty="0"/>
                        <a:t>…</a:t>
                      </a:r>
                    </a:p>
                  </a:txBody>
                  <a:tcPr marL="19323" marR="19323" marT="15459" marB="154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000" b="0" dirty="0"/>
                        <a:t>…</a:t>
                      </a:r>
                    </a:p>
                  </a:txBody>
                  <a:tcPr marL="19323" marR="19323" marT="15459" marB="154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000" b="0" dirty="0"/>
                        <a:t>…</a:t>
                      </a:r>
                    </a:p>
                  </a:txBody>
                  <a:tcPr marL="19323" marR="19323" marT="15459" marB="154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82550" indent="0" algn="l" defTabSz="844083" rtl="0" eaLnBrk="1" fontAlgn="t" latinLnBrk="0" hangingPunct="1"/>
                      <a:r>
                        <a:rPr lang="en-GB" sz="1000" kern="1200" dirty="0">
                          <a:solidFill>
                            <a:schemeClr val="tx1"/>
                          </a:solidFill>
                          <a:latin typeface="+mn-lt"/>
                          <a:ea typeface="+mn-ea"/>
                          <a:cs typeface="+mn-cs"/>
                        </a:rPr>
                        <a:t>…</a:t>
                      </a:r>
                    </a:p>
                  </a:txBody>
                  <a:tcPr marL="19323" marR="19323" marT="15459" marB="154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62166485"/>
                  </a:ext>
                </a:extLst>
              </a:tr>
            </a:tbl>
          </a:graphicData>
        </a:graphic>
      </p:graphicFrame>
    </p:spTree>
    <p:extLst>
      <p:ext uri="{BB962C8B-B14F-4D97-AF65-F5344CB8AC3E}">
        <p14:creationId xmlns:p14="http://schemas.microsoft.com/office/powerpoint/2010/main" val="2716116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A1288-2BCB-43C5-BA8E-E1A411E741A0}"/>
              </a:ext>
            </a:extLst>
          </p:cNvPr>
          <p:cNvSpPr>
            <a:spLocks noGrp="1"/>
          </p:cNvSpPr>
          <p:nvPr>
            <p:ph type="title"/>
          </p:nvPr>
        </p:nvSpPr>
        <p:spPr/>
        <p:txBody>
          <a:bodyPr/>
          <a:lstStyle/>
          <a:p>
            <a:r>
              <a:rPr lang="en-US" dirty="0"/>
              <a:t>NOAA-GDWG Actions Status</a:t>
            </a:r>
          </a:p>
        </p:txBody>
      </p:sp>
      <p:sp>
        <p:nvSpPr>
          <p:cNvPr id="3" name="Content Placeholder 2">
            <a:extLst>
              <a:ext uri="{FF2B5EF4-FFF2-40B4-BE49-F238E27FC236}">
                <a16:creationId xmlns:a16="http://schemas.microsoft.com/office/drawing/2014/main" id="{298AF7A8-A0A3-4BCE-B91A-D5AF2DE7B0E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9D62F92-949A-4BBC-A217-419D98ADA6DC}"/>
              </a:ext>
            </a:extLst>
          </p:cNvPr>
          <p:cNvSpPr>
            <a:spLocks noGrp="1"/>
          </p:cNvSpPr>
          <p:nvPr>
            <p:ph type="sldNum" sz="quarter" idx="10"/>
          </p:nvPr>
        </p:nvSpPr>
        <p:spPr/>
        <p:txBody>
          <a:bodyPr/>
          <a:lstStyle/>
          <a:p>
            <a:pPr>
              <a:defRPr/>
            </a:pPr>
            <a:fld id="{DA28AC38-E0E8-49D7-B2FE-71FD7C42C09E}" type="slidenum">
              <a:rPr lang="en-US" smtClean="0"/>
              <a:pPr>
                <a:defRPr/>
              </a:pPr>
              <a:t>13</a:t>
            </a:fld>
            <a:endParaRPr lang="en-US"/>
          </a:p>
        </p:txBody>
      </p:sp>
      <p:pic>
        <p:nvPicPr>
          <p:cNvPr id="5" name="table">
            <a:extLst>
              <a:ext uri="{FF2B5EF4-FFF2-40B4-BE49-F238E27FC236}">
                <a16:creationId xmlns:a16="http://schemas.microsoft.com/office/drawing/2014/main" id="{FFC4422F-BB7F-4C78-AA2A-93C132750FCD}"/>
              </a:ext>
            </a:extLst>
          </p:cNvPr>
          <p:cNvPicPr>
            <a:picLocks noChangeAspect="1"/>
          </p:cNvPicPr>
          <p:nvPr/>
        </p:nvPicPr>
        <p:blipFill>
          <a:blip r:embed="rId2"/>
          <a:stretch>
            <a:fillRect/>
          </a:stretch>
        </p:blipFill>
        <p:spPr>
          <a:xfrm>
            <a:off x="457201" y="1737520"/>
            <a:ext cx="8367930" cy="4023200"/>
          </a:xfrm>
          <a:prstGeom prst="rect">
            <a:avLst/>
          </a:prstGeom>
        </p:spPr>
      </p:pic>
    </p:spTree>
    <p:extLst>
      <p:ext uri="{BB962C8B-B14F-4D97-AF65-F5344CB8AC3E}">
        <p14:creationId xmlns:p14="http://schemas.microsoft.com/office/powerpoint/2010/main" val="167056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Satellite/Instrument Summary - GEO</a:t>
            </a:r>
            <a:endParaRPr lang="en-US"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14</a:t>
            </a:fld>
            <a:endParaRPr lang="en-US"/>
          </a:p>
        </p:txBody>
      </p:sp>
      <p:graphicFrame>
        <p:nvGraphicFramePr>
          <p:cNvPr id="5" name="表 8"/>
          <p:cNvGraphicFramePr>
            <a:graphicFrameLocks noGrp="1"/>
          </p:cNvGraphicFramePr>
          <p:nvPr>
            <p:extLst/>
          </p:nvPr>
        </p:nvGraphicFramePr>
        <p:xfrm>
          <a:off x="213464" y="1330632"/>
          <a:ext cx="8632663" cy="1349571"/>
        </p:xfrm>
        <a:graphic>
          <a:graphicData uri="http://schemas.openxmlformats.org/drawingml/2006/table">
            <a:tbl>
              <a:tblPr firstRow="1" bandRow="1">
                <a:tableStyleId>{5C22544A-7EE6-4342-B048-85BDC9FD1C3A}</a:tableStyleId>
              </a:tblPr>
              <a:tblGrid>
                <a:gridCol w="1359185">
                  <a:extLst>
                    <a:ext uri="{9D8B030D-6E8A-4147-A177-3AD203B41FA5}">
                      <a16:colId xmlns:a16="http://schemas.microsoft.com/office/drawing/2014/main" val="20000"/>
                    </a:ext>
                  </a:extLst>
                </a:gridCol>
                <a:gridCol w="797425">
                  <a:extLst>
                    <a:ext uri="{9D8B030D-6E8A-4147-A177-3AD203B41FA5}">
                      <a16:colId xmlns:a16="http://schemas.microsoft.com/office/drawing/2014/main" val="20001"/>
                    </a:ext>
                  </a:extLst>
                </a:gridCol>
                <a:gridCol w="2333392">
                  <a:extLst>
                    <a:ext uri="{9D8B030D-6E8A-4147-A177-3AD203B41FA5}">
                      <a16:colId xmlns:a16="http://schemas.microsoft.com/office/drawing/2014/main" val="20002"/>
                    </a:ext>
                  </a:extLst>
                </a:gridCol>
                <a:gridCol w="2032002">
                  <a:extLst>
                    <a:ext uri="{9D8B030D-6E8A-4147-A177-3AD203B41FA5}">
                      <a16:colId xmlns:a16="http://schemas.microsoft.com/office/drawing/2014/main" val="20003"/>
                    </a:ext>
                  </a:extLst>
                </a:gridCol>
                <a:gridCol w="2110659">
                  <a:extLst>
                    <a:ext uri="{9D8B030D-6E8A-4147-A177-3AD203B41FA5}">
                      <a16:colId xmlns:a16="http://schemas.microsoft.com/office/drawing/2014/main" val="1841951577"/>
                    </a:ext>
                  </a:extLst>
                </a:gridCol>
              </a:tblGrid>
              <a:tr h="300765">
                <a:tc gridSpan="2">
                  <a:txBody>
                    <a:bodyPr/>
                    <a:lstStyle/>
                    <a:p>
                      <a:pPr algn="ctr"/>
                      <a:r>
                        <a:rPr kumimoji="1" lang="en-US" altLang="ja-JP" sz="1600" dirty="0"/>
                        <a:t>Satellite (status)</a:t>
                      </a:r>
                      <a:endParaRPr kumimoji="1" lang="ja-JP" altLang="en-US" sz="1600" dirty="0"/>
                    </a:p>
                  </a:txBody>
                  <a:tcPr marL="84406" marR="84406"/>
                </a:tc>
                <a:tc hMerge="1">
                  <a:txBody>
                    <a:bodyPr/>
                    <a:lstStyle/>
                    <a:p>
                      <a:endParaRPr kumimoji="1" lang="ja-JP" altLang="en-US" sz="1400" dirty="0"/>
                    </a:p>
                  </a:txBody>
                  <a:tcPr/>
                </a:tc>
                <a:tc>
                  <a:txBody>
                    <a:bodyPr/>
                    <a:lstStyle/>
                    <a:p>
                      <a:pPr algn="ctr"/>
                      <a:r>
                        <a:rPr kumimoji="1" lang="en-US" altLang="ja-JP" sz="1600" dirty="0"/>
                        <a:t>Current Location</a:t>
                      </a:r>
                      <a:endParaRPr kumimoji="1" lang="ja-JP" altLang="en-US" sz="1600" dirty="0"/>
                    </a:p>
                  </a:txBody>
                  <a:tcPr marL="84406" marR="84406"/>
                </a:tc>
                <a:tc>
                  <a:txBody>
                    <a:bodyPr/>
                    <a:lstStyle/>
                    <a:p>
                      <a:pPr algn="ctr"/>
                      <a:r>
                        <a:rPr kumimoji="1" lang="en-US" altLang="ja-JP" sz="1600" dirty="0"/>
                        <a:t>Launch</a:t>
                      </a:r>
                      <a:r>
                        <a:rPr kumimoji="1" lang="en-US" altLang="ja-JP" sz="1600" baseline="0" dirty="0"/>
                        <a:t> Date</a:t>
                      </a:r>
                      <a:endParaRPr kumimoji="1" lang="ja-JP" altLang="en-US" sz="1600" dirty="0"/>
                    </a:p>
                  </a:txBody>
                  <a:tcPr marL="84406" marR="84406"/>
                </a:tc>
                <a:tc>
                  <a:txBody>
                    <a:bodyPr/>
                    <a:lstStyle/>
                    <a:p>
                      <a:pPr algn="ctr"/>
                      <a:r>
                        <a:rPr kumimoji="1" lang="en-US" altLang="ja-JP" sz="1600" dirty="0"/>
                        <a:t>Operation Date</a:t>
                      </a:r>
                      <a:endParaRPr kumimoji="1" lang="ja-JP" altLang="en-US" sz="1600" dirty="0"/>
                    </a:p>
                  </a:txBody>
                  <a:tcPr marL="84406" marR="84406"/>
                </a:tc>
                <a:extLst>
                  <a:ext uri="{0D108BD9-81ED-4DB2-BD59-A6C34878D82A}">
                    <a16:rowId xmlns:a16="http://schemas.microsoft.com/office/drawing/2014/main" val="10000"/>
                  </a:ext>
                </a:extLst>
              </a:tr>
              <a:tr h="182880">
                <a:tc>
                  <a:txBody>
                    <a:bodyPr/>
                    <a:lstStyle/>
                    <a:p>
                      <a:pPr algn="ctr"/>
                      <a:r>
                        <a:rPr kumimoji="1" lang="en-US" altLang="ja-JP" sz="1600" dirty="0"/>
                        <a:t>GOES-15*</a:t>
                      </a:r>
                      <a:endParaRPr kumimoji="1" lang="ja-JP" altLang="en-US" sz="1600" dirty="0"/>
                    </a:p>
                  </a:txBody>
                  <a:tcPr marL="84406" marR="84406"/>
                </a:tc>
                <a:tc>
                  <a:txBody>
                    <a:bodyPr/>
                    <a:lstStyle/>
                    <a:p>
                      <a:pPr algn="ctr"/>
                      <a:r>
                        <a:rPr kumimoji="1" lang="en-US" altLang="ja-JP" sz="1600" dirty="0"/>
                        <a:t>(Op)</a:t>
                      </a:r>
                      <a:endParaRPr kumimoji="1" lang="ja-JP" altLang="en-US" sz="1600" dirty="0"/>
                    </a:p>
                  </a:txBody>
                  <a:tcPr marL="84406" marR="84406"/>
                </a:tc>
                <a:tc>
                  <a:txBody>
                    <a:bodyPr/>
                    <a:lstStyle/>
                    <a:p>
                      <a:pPr algn="ctr"/>
                      <a:r>
                        <a:rPr kumimoji="1" lang="en-US" altLang="ja-JP" sz="1600" dirty="0"/>
                        <a:t>128W</a:t>
                      </a:r>
                      <a:endParaRPr kumimoji="1" lang="ja-JP" altLang="en-US" sz="1600" dirty="0"/>
                    </a:p>
                  </a:txBody>
                  <a:tcPr marL="84406" marR="84406"/>
                </a:tc>
                <a:tc>
                  <a:txBody>
                    <a:bodyPr/>
                    <a:lstStyle/>
                    <a:p>
                      <a:pPr algn="ctr"/>
                      <a:r>
                        <a:rPr kumimoji="1" lang="en-US" altLang="ja-JP" sz="1600" dirty="0"/>
                        <a:t>2010-03-04</a:t>
                      </a:r>
                      <a:endParaRPr kumimoji="1" lang="ja-JP" altLang="en-US" sz="1600" dirty="0"/>
                    </a:p>
                  </a:txBody>
                  <a:tcPr marL="84406" marR="84406"/>
                </a:tc>
                <a:tc>
                  <a:txBody>
                    <a:bodyPr/>
                    <a:lstStyle/>
                    <a:p>
                      <a:pPr algn="ctr"/>
                      <a:r>
                        <a:rPr kumimoji="1" lang="en-US" altLang="ja-JP" sz="1600" dirty="0"/>
                        <a:t>2011-12-06</a:t>
                      </a:r>
                      <a:endParaRPr kumimoji="1" lang="ja-JP" altLang="en-US" sz="1600" dirty="0"/>
                    </a:p>
                  </a:txBody>
                  <a:tcPr marL="84406" marR="84406"/>
                </a:tc>
                <a:extLst>
                  <a:ext uri="{0D108BD9-81ED-4DB2-BD59-A6C34878D82A}">
                    <a16:rowId xmlns:a16="http://schemas.microsoft.com/office/drawing/2014/main" val="10001"/>
                  </a:ext>
                </a:extLst>
              </a:tr>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GOES-16</a:t>
                      </a:r>
                      <a:endParaRPr kumimoji="1" lang="ja-JP" altLang="en-US" sz="1600" dirty="0"/>
                    </a:p>
                  </a:txBody>
                  <a:tcPr marL="84406" marR="84406"/>
                </a:tc>
                <a:tc>
                  <a:txBody>
                    <a:bodyPr/>
                    <a:lstStyle/>
                    <a:p>
                      <a:pPr algn="ctr"/>
                      <a:r>
                        <a:rPr kumimoji="1" lang="en-US" altLang="ja-JP" sz="1600" dirty="0"/>
                        <a:t>(Op)</a:t>
                      </a:r>
                      <a:endParaRPr kumimoji="1" lang="ja-JP" altLang="en-US" sz="1600" dirty="0"/>
                    </a:p>
                  </a:txBody>
                  <a:tcPr marL="84406" marR="844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aseline="0" dirty="0"/>
                        <a:t>75.2W (GOES-East)</a:t>
                      </a:r>
                      <a:endParaRPr kumimoji="1" lang="ja-JP" altLang="en-US" sz="1600" dirty="0"/>
                    </a:p>
                  </a:txBody>
                  <a:tcPr marL="84406" marR="844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2016-11-19</a:t>
                      </a:r>
                      <a:endParaRPr kumimoji="1" lang="ja-JP" altLang="en-US" sz="1600" dirty="0"/>
                    </a:p>
                  </a:txBody>
                  <a:tcPr marL="84406" marR="844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2017-12-18</a:t>
                      </a:r>
                      <a:endParaRPr kumimoji="1" lang="ja-JP" altLang="en-US" sz="1600" dirty="0"/>
                    </a:p>
                  </a:txBody>
                  <a:tcPr marL="84406" marR="84406"/>
                </a:tc>
                <a:extLst>
                  <a:ext uri="{0D108BD9-81ED-4DB2-BD59-A6C34878D82A}">
                    <a16:rowId xmlns:a16="http://schemas.microsoft.com/office/drawing/2014/main" val="929723070"/>
                  </a:ext>
                </a:extLst>
              </a:tr>
              <a:tr h="343731">
                <a:tc>
                  <a:txBody>
                    <a:bodyPr/>
                    <a:lstStyle/>
                    <a:p>
                      <a:pPr algn="ctr"/>
                      <a:r>
                        <a:rPr kumimoji="1" lang="en-US" altLang="ja-JP" sz="1600" dirty="0"/>
                        <a:t>GOES-17</a:t>
                      </a:r>
                      <a:endParaRPr kumimoji="1" lang="ja-JP" altLang="en-US" sz="1600" dirty="0"/>
                    </a:p>
                  </a:txBody>
                  <a:tcPr marL="84406" marR="84406"/>
                </a:tc>
                <a:tc>
                  <a:txBody>
                    <a:bodyPr/>
                    <a:lstStyle/>
                    <a:p>
                      <a:pPr algn="ctr"/>
                      <a:r>
                        <a:rPr kumimoji="1" lang="en-US" altLang="ja-JP" sz="1600" dirty="0"/>
                        <a:t>(Op)</a:t>
                      </a:r>
                      <a:endParaRPr kumimoji="1" lang="ja-JP" altLang="en-US" sz="1600" dirty="0"/>
                    </a:p>
                  </a:txBody>
                  <a:tcPr marL="84406" marR="84406"/>
                </a:tc>
                <a:tc>
                  <a:txBody>
                    <a:bodyPr/>
                    <a:lstStyle/>
                    <a:p>
                      <a:pPr algn="ctr"/>
                      <a:r>
                        <a:rPr kumimoji="1" lang="en-US" altLang="ja-JP" sz="1600" dirty="0"/>
                        <a:t>137.2W (GOES-West)</a:t>
                      </a:r>
                      <a:endParaRPr kumimoji="1" lang="ja-JP" altLang="en-US" sz="1600" dirty="0"/>
                    </a:p>
                  </a:txBody>
                  <a:tcPr marL="84406" marR="84406"/>
                </a:tc>
                <a:tc>
                  <a:txBody>
                    <a:bodyPr/>
                    <a:lstStyle/>
                    <a:p>
                      <a:pPr algn="ctr"/>
                      <a:r>
                        <a:rPr kumimoji="1" lang="en-US" altLang="ja-JP" sz="1600" dirty="0"/>
                        <a:t>2018-03-01</a:t>
                      </a:r>
                      <a:endParaRPr kumimoji="1" lang="ja-JP" altLang="en-US" sz="1600" dirty="0"/>
                    </a:p>
                  </a:txBody>
                  <a:tcPr marL="84406" marR="84406"/>
                </a:tc>
                <a:tc>
                  <a:txBody>
                    <a:bodyPr/>
                    <a:lstStyle/>
                    <a:p>
                      <a:pPr algn="ctr"/>
                      <a:r>
                        <a:rPr kumimoji="1" lang="en-US" altLang="ja-JP" sz="1600" dirty="0"/>
                        <a:t>2019-02-12</a:t>
                      </a:r>
                      <a:endParaRPr kumimoji="1" lang="ja-JP" altLang="en-US" sz="1600" dirty="0"/>
                    </a:p>
                  </a:txBody>
                  <a:tcPr marL="84406" marR="84406"/>
                </a:tc>
                <a:extLst>
                  <a:ext uri="{0D108BD9-81ED-4DB2-BD59-A6C34878D82A}">
                    <a16:rowId xmlns:a16="http://schemas.microsoft.com/office/drawing/2014/main" val="3531776035"/>
                  </a:ext>
                </a:extLst>
              </a:tr>
            </a:tbl>
          </a:graphicData>
        </a:graphic>
      </p:graphicFrame>
      <p:sp>
        <p:nvSpPr>
          <p:cNvPr id="6" name="TextBox 5"/>
          <p:cNvSpPr txBox="1"/>
          <p:nvPr/>
        </p:nvSpPr>
        <p:spPr>
          <a:xfrm>
            <a:off x="560237" y="3152811"/>
            <a:ext cx="7153449"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GOES-16/17 ABI Calibration Event Log:</a:t>
            </a:r>
          </a:p>
          <a:p>
            <a:r>
              <a:rPr lang="en-US" sz="1600" dirty="0">
                <a:solidFill>
                  <a:srgbClr val="FF0000"/>
                </a:solidFill>
                <a:latin typeface="Times New Roman" panose="02020603050405020304" pitchFamily="18" charset="0"/>
                <a:cs typeface="Times New Roman" panose="02020603050405020304" pitchFamily="18" charset="0"/>
              </a:rPr>
              <a:t>https://www.star.nesdis.noaa.gov/GOESCal/goes_SatelliteAnomalies.php</a:t>
            </a:r>
          </a:p>
        </p:txBody>
      </p:sp>
      <p:pic>
        <p:nvPicPr>
          <p:cNvPr id="7" name="Picture 6"/>
          <p:cNvPicPr>
            <a:picLocks noChangeAspect="1"/>
          </p:cNvPicPr>
          <p:nvPr/>
        </p:nvPicPr>
        <p:blipFill>
          <a:blip r:embed="rId2"/>
          <a:stretch>
            <a:fillRect/>
          </a:stretch>
        </p:blipFill>
        <p:spPr>
          <a:xfrm>
            <a:off x="844860" y="3748529"/>
            <a:ext cx="6292211" cy="2976121"/>
          </a:xfrm>
          <a:prstGeom prst="rect">
            <a:avLst/>
          </a:prstGeom>
        </p:spPr>
      </p:pic>
      <p:sp>
        <p:nvSpPr>
          <p:cNvPr id="8" name="TextBox 7"/>
          <p:cNvSpPr txBox="1"/>
          <p:nvPr/>
        </p:nvSpPr>
        <p:spPr>
          <a:xfrm>
            <a:off x="130337" y="2680203"/>
            <a:ext cx="8632663" cy="430887"/>
          </a:xfrm>
          <a:prstGeom prst="rect">
            <a:avLst/>
          </a:prstGeom>
          <a:noFill/>
        </p:spPr>
        <p:txBody>
          <a:bodyPr wrap="square" rtlCol="0">
            <a:spAutoFit/>
          </a:bodyPr>
          <a:lstStyle/>
          <a:p>
            <a:r>
              <a:rPr lang="en-US" sz="1100" dirty="0"/>
              <a:t>* GOES-15 drifted from 135W on 2018-10-23 and arrived the new operating location of 128W on 2018-11-07.  GOES-17 and GOES-15 will operate in tandem for 6 months from their respective locations of 137.2W and 128W.</a:t>
            </a:r>
          </a:p>
        </p:txBody>
      </p:sp>
    </p:spTree>
    <p:extLst>
      <p:ext uri="{BB962C8B-B14F-4D97-AF65-F5344CB8AC3E}">
        <p14:creationId xmlns:p14="http://schemas.microsoft.com/office/powerpoint/2010/main" val="2921733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02426" y="5089915"/>
            <a:ext cx="5269418" cy="1589910"/>
          </a:xfrm>
          <a:prstGeom prst="rect">
            <a:avLst/>
          </a:prstGeom>
        </p:spPr>
      </p:pic>
      <p:sp>
        <p:nvSpPr>
          <p:cNvPr id="2" name="Title 1"/>
          <p:cNvSpPr>
            <a:spLocks noGrp="1"/>
          </p:cNvSpPr>
          <p:nvPr>
            <p:ph type="title"/>
          </p:nvPr>
        </p:nvSpPr>
        <p:spPr>
          <a:xfrm>
            <a:off x="3103344" y="105702"/>
            <a:ext cx="6040656" cy="822642"/>
          </a:xfrm>
        </p:spPr>
        <p:txBody>
          <a:bodyPr/>
          <a:lstStyle/>
          <a:p>
            <a:r>
              <a:rPr lang="en-GB" sz="2800" dirty="0"/>
              <a:t>Satellite/Instrument Summary - LEO</a:t>
            </a:r>
            <a:endParaRPr lang="en-US" sz="2800"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15</a:t>
            </a:fld>
            <a:endParaRPr lang="en-US"/>
          </a:p>
        </p:txBody>
      </p:sp>
      <p:graphicFrame>
        <p:nvGraphicFramePr>
          <p:cNvPr id="5" name="表 8"/>
          <p:cNvGraphicFramePr>
            <a:graphicFrameLocks noGrp="1"/>
          </p:cNvGraphicFramePr>
          <p:nvPr>
            <p:extLst/>
          </p:nvPr>
        </p:nvGraphicFramePr>
        <p:xfrm>
          <a:off x="170797" y="1097280"/>
          <a:ext cx="8714258" cy="2744130"/>
        </p:xfrm>
        <a:graphic>
          <a:graphicData uri="http://schemas.openxmlformats.org/drawingml/2006/table">
            <a:tbl>
              <a:tblPr firstRow="1" bandRow="1">
                <a:tableStyleId>{5C22544A-7EE6-4342-B048-85BDC9FD1C3A}</a:tableStyleId>
              </a:tblPr>
              <a:tblGrid>
                <a:gridCol w="1372032">
                  <a:extLst>
                    <a:ext uri="{9D8B030D-6E8A-4147-A177-3AD203B41FA5}">
                      <a16:colId xmlns:a16="http://schemas.microsoft.com/office/drawing/2014/main" val="20000"/>
                    </a:ext>
                  </a:extLst>
                </a:gridCol>
                <a:gridCol w="1673105">
                  <a:extLst>
                    <a:ext uri="{9D8B030D-6E8A-4147-A177-3AD203B41FA5}">
                      <a16:colId xmlns:a16="http://schemas.microsoft.com/office/drawing/2014/main" val="20001"/>
                    </a:ext>
                  </a:extLst>
                </a:gridCol>
                <a:gridCol w="1487304">
                  <a:extLst>
                    <a:ext uri="{9D8B030D-6E8A-4147-A177-3AD203B41FA5}">
                      <a16:colId xmlns:a16="http://schemas.microsoft.com/office/drawing/2014/main" val="20002"/>
                    </a:ext>
                  </a:extLst>
                </a:gridCol>
                <a:gridCol w="1424430">
                  <a:extLst>
                    <a:ext uri="{9D8B030D-6E8A-4147-A177-3AD203B41FA5}">
                      <a16:colId xmlns:a16="http://schemas.microsoft.com/office/drawing/2014/main" val="20003"/>
                    </a:ext>
                  </a:extLst>
                </a:gridCol>
                <a:gridCol w="2757387">
                  <a:extLst>
                    <a:ext uri="{9D8B030D-6E8A-4147-A177-3AD203B41FA5}">
                      <a16:colId xmlns:a16="http://schemas.microsoft.com/office/drawing/2014/main" val="1841951577"/>
                    </a:ext>
                  </a:extLst>
                </a:gridCol>
              </a:tblGrid>
              <a:tr h="298213">
                <a:tc>
                  <a:txBody>
                    <a:bodyPr/>
                    <a:lstStyle/>
                    <a:p>
                      <a:pPr algn="ctr"/>
                      <a:r>
                        <a:rPr kumimoji="1" lang="en-US" altLang="ja-JP" sz="1400" dirty="0"/>
                        <a:t>Satellite</a:t>
                      </a:r>
                      <a:endParaRPr kumimoji="1" lang="ja-JP" altLang="en-US" sz="1400" dirty="0"/>
                    </a:p>
                  </a:txBody>
                  <a:tcPr marL="84406" marR="84406"/>
                </a:tc>
                <a:tc>
                  <a:txBody>
                    <a:bodyPr/>
                    <a:lstStyle/>
                    <a:p>
                      <a:r>
                        <a:rPr kumimoji="1" lang="en-US" altLang="ja-JP" sz="1400" dirty="0"/>
                        <a:t>Launch Date</a:t>
                      </a:r>
                      <a:endParaRPr kumimoji="1" lang="ja-JP" altLang="en-US" sz="1400" dirty="0"/>
                    </a:p>
                  </a:txBody>
                  <a:tcPr marL="84406" marR="84406"/>
                </a:tc>
                <a:tc>
                  <a:txBody>
                    <a:bodyPr/>
                    <a:lstStyle/>
                    <a:p>
                      <a:pPr algn="ctr"/>
                      <a:r>
                        <a:rPr kumimoji="1" lang="en-US" altLang="ja-JP" sz="1400" dirty="0"/>
                        <a:t>Instrument</a:t>
                      </a:r>
                      <a:endParaRPr kumimoji="1" lang="ja-JP" altLang="en-US" sz="1400" dirty="0"/>
                    </a:p>
                  </a:txBody>
                  <a:tcPr marL="84406" marR="84406"/>
                </a:tc>
                <a:tc>
                  <a:txBody>
                    <a:bodyPr/>
                    <a:lstStyle/>
                    <a:p>
                      <a:pPr algn="ctr"/>
                      <a:r>
                        <a:rPr kumimoji="1" lang="en-US" altLang="ja-JP" sz="1400" dirty="0"/>
                        <a:t>Status</a:t>
                      </a:r>
                      <a:endParaRPr kumimoji="1" lang="ja-JP" altLang="en-US" sz="1400" dirty="0"/>
                    </a:p>
                  </a:txBody>
                  <a:tcPr marL="84406" marR="84406"/>
                </a:tc>
                <a:tc>
                  <a:txBody>
                    <a:bodyPr/>
                    <a:lstStyle/>
                    <a:p>
                      <a:pPr algn="ctr"/>
                      <a:r>
                        <a:rPr kumimoji="1" lang="en-US" altLang="ja-JP" sz="1400" dirty="0"/>
                        <a:t>Operation Date</a:t>
                      </a:r>
                      <a:endParaRPr kumimoji="1" lang="ja-JP" altLang="en-US" sz="1400" dirty="0"/>
                    </a:p>
                  </a:txBody>
                  <a:tcPr marL="84406" marR="84406"/>
                </a:tc>
                <a:extLst>
                  <a:ext uri="{0D108BD9-81ED-4DB2-BD59-A6C34878D82A}">
                    <a16:rowId xmlns:a16="http://schemas.microsoft.com/office/drawing/2014/main" val="10000"/>
                  </a:ext>
                </a:extLst>
              </a:tr>
              <a:tr h="298213">
                <a:tc rowSpan="4">
                  <a:txBody>
                    <a:bodyPr/>
                    <a:lstStyle/>
                    <a:p>
                      <a:pPr algn="ctr"/>
                      <a:r>
                        <a:rPr kumimoji="1" lang="en-US" altLang="ja-JP" sz="1400" dirty="0"/>
                        <a:t>SNPP</a:t>
                      </a:r>
                      <a:endParaRPr kumimoji="1" lang="ja-JP" altLang="en-US" sz="1400" dirty="0"/>
                    </a:p>
                  </a:txBody>
                  <a:tcPr marL="84406" marR="84406"/>
                </a:tc>
                <a:tc rowSpan="4">
                  <a:txBody>
                    <a:bodyPr/>
                    <a:lstStyle/>
                    <a:p>
                      <a:r>
                        <a:rPr lang="en-US" sz="1400" dirty="0"/>
                        <a:t>2011-10-28</a:t>
                      </a:r>
                    </a:p>
                  </a:txBody>
                  <a:tcPr marL="84406" marR="84406"/>
                </a:tc>
                <a:tc>
                  <a:txBody>
                    <a:bodyPr/>
                    <a:lstStyle/>
                    <a:p>
                      <a:pPr algn="ctr"/>
                      <a:r>
                        <a:rPr kumimoji="1" lang="en-US" altLang="ja-JP" sz="1400" dirty="0"/>
                        <a:t>ATMS</a:t>
                      </a:r>
                      <a:endParaRPr kumimoji="1" lang="ja-JP" altLang="en-US" sz="1400" dirty="0"/>
                    </a:p>
                  </a:txBody>
                  <a:tcPr marL="84406" marR="84406"/>
                </a:tc>
                <a:tc>
                  <a:txBody>
                    <a:bodyPr/>
                    <a:lstStyle/>
                    <a:p>
                      <a:pPr algn="ctr"/>
                      <a:r>
                        <a:rPr kumimoji="1" lang="en-US" altLang="ja-JP" sz="1400" dirty="0"/>
                        <a:t>Op</a:t>
                      </a:r>
                      <a:endParaRPr kumimoji="1" lang="ja-JP" altLang="en-US" sz="1400" dirty="0"/>
                    </a:p>
                  </a:txBody>
                  <a:tcPr marL="84406" marR="84406"/>
                </a:tc>
                <a:tc>
                  <a:txBody>
                    <a:bodyPr/>
                    <a:lstStyle/>
                    <a:p>
                      <a:pPr algn="ctr"/>
                      <a:r>
                        <a:rPr kumimoji="1" lang="en-US" altLang="ja-JP" sz="1400" dirty="0"/>
                        <a:t>Dec. 2013</a:t>
                      </a:r>
                      <a:endParaRPr kumimoji="1" lang="ja-JP" altLang="en-US" sz="1400" dirty="0"/>
                    </a:p>
                  </a:txBody>
                  <a:tcPr marL="84406" marR="84406"/>
                </a:tc>
                <a:extLst>
                  <a:ext uri="{0D108BD9-81ED-4DB2-BD59-A6C34878D82A}">
                    <a16:rowId xmlns:a16="http://schemas.microsoft.com/office/drawing/2014/main" val="10001"/>
                  </a:ext>
                </a:extLst>
              </a:tr>
              <a:tr h="298213">
                <a:tc vMerge="1">
                  <a:txBody>
                    <a:bodyPr/>
                    <a:lstStyle/>
                    <a:p>
                      <a:endParaRPr lang="en-US"/>
                    </a:p>
                  </a:txBody>
                  <a:tcPr/>
                </a:tc>
                <a:tc vMerge="1">
                  <a:txBody>
                    <a:bodyPr/>
                    <a:lstStyle/>
                    <a:p>
                      <a:endParaRPr lang="en-US"/>
                    </a:p>
                  </a:txBody>
                  <a:tcPr marL="84406" marR="84406"/>
                </a:tc>
                <a:tc>
                  <a:txBody>
                    <a:bodyPr/>
                    <a:lstStyle/>
                    <a:p>
                      <a:pPr algn="ctr"/>
                      <a:r>
                        <a:rPr kumimoji="1" lang="en-US" altLang="ja-JP" sz="1400" dirty="0" err="1"/>
                        <a:t>CrIS</a:t>
                      </a:r>
                      <a:endParaRPr kumimoji="1" lang="ja-JP" altLang="en-US" sz="1400" dirty="0"/>
                    </a:p>
                  </a:txBody>
                  <a:tcPr marL="84406" marR="84406"/>
                </a:tc>
                <a:tc>
                  <a:txBody>
                    <a:bodyPr/>
                    <a:lstStyle/>
                    <a:p>
                      <a:pPr algn="ctr"/>
                      <a:r>
                        <a:rPr kumimoji="1" lang="en-US" altLang="ja-JP" sz="1400" dirty="0"/>
                        <a:t>Op</a:t>
                      </a:r>
                      <a:endParaRPr kumimoji="1" lang="ja-JP" altLang="en-US" sz="1400" dirty="0"/>
                    </a:p>
                  </a:txBody>
                  <a:tcPr marL="84406" marR="84406"/>
                </a:tc>
                <a:tc>
                  <a:txBody>
                    <a:bodyPr/>
                    <a:lstStyle/>
                    <a:p>
                      <a:pPr algn="ctr"/>
                      <a:r>
                        <a:rPr kumimoji="1" lang="en-US" altLang="ja-JP" sz="1400" dirty="0"/>
                        <a:t>Dec. 2013</a:t>
                      </a:r>
                      <a:endParaRPr kumimoji="1" lang="ja-JP" altLang="en-US" sz="1400" dirty="0"/>
                    </a:p>
                  </a:txBody>
                  <a:tcPr marL="84406" marR="84406"/>
                </a:tc>
                <a:extLst>
                  <a:ext uri="{0D108BD9-81ED-4DB2-BD59-A6C34878D82A}">
                    <a16:rowId xmlns:a16="http://schemas.microsoft.com/office/drawing/2014/main" val="2953605348"/>
                  </a:ext>
                </a:extLst>
              </a:tr>
              <a:tr h="298213">
                <a:tc vMerge="1">
                  <a:txBody>
                    <a:bodyPr/>
                    <a:lstStyle/>
                    <a:p>
                      <a:endParaRPr lang="en-US"/>
                    </a:p>
                  </a:txBody>
                  <a:tcPr/>
                </a:tc>
                <a:tc vMerge="1">
                  <a:txBody>
                    <a:bodyPr/>
                    <a:lstStyle/>
                    <a:p>
                      <a:endParaRPr lang="en-US"/>
                    </a:p>
                  </a:txBody>
                  <a:tcPr marL="84406" marR="84406"/>
                </a:tc>
                <a:tc>
                  <a:txBody>
                    <a:bodyPr/>
                    <a:lstStyle/>
                    <a:p>
                      <a:pPr algn="ctr"/>
                      <a:r>
                        <a:rPr kumimoji="1" lang="en-US" altLang="ja-JP" sz="1400" dirty="0"/>
                        <a:t>OMPS</a:t>
                      </a:r>
                      <a:endParaRPr kumimoji="1" lang="ja-JP" altLang="en-US" sz="1400" dirty="0"/>
                    </a:p>
                  </a:txBody>
                  <a:tcPr marL="84406" marR="84406"/>
                </a:tc>
                <a:tc>
                  <a:txBody>
                    <a:bodyPr/>
                    <a:lstStyle/>
                    <a:p>
                      <a:pPr algn="ctr"/>
                      <a:r>
                        <a:rPr kumimoji="1" lang="en-US" altLang="ja-JP" sz="1400" dirty="0"/>
                        <a:t>Op</a:t>
                      </a:r>
                      <a:endParaRPr kumimoji="1" lang="ja-JP" altLang="en-US" sz="1400" dirty="0"/>
                    </a:p>
                  </a:txBody>
                  <a:tcPr marL="84406" marR="84406"/>
                </a:tc>
                <a:tc>
                  <a:txBody>
                    <a:bodyPr/>
                    <a:lstStyle/>
                    <a:p>
                      <a:pPr algn="ctr"/>
                      <a:r>
                        <a:rPr kumimoji="1" lang="en-US" altLang="ja-JP" sz="1400" dirty="0"/>
                        <a:t>Aug. 2015</a:t>
                      </a:r>
                      <a:endParaRPr kumimoji="1" lang="ja-JP" altLang="en-US" sz="1400" dirty="0"/>
                    </a:p>
                  </a:txBody>
                  <a:tcPr marL="84406" marR="84406"/>
                </a:tc>
                <a:extLst>
                  <a:ext uri="{0D108BD9-81ED-4DB2-BD59-A6C34878D82A}">
                    <a16:rowId xmlns:a16="http://schemas.microsoft.com/office/drawing/2014/main" val="2818783732"/>
                  </a:ext>
                </a:extLst>
              </a:tr>
              <a:tr h="298213">
                <a:tc vMerge="1">
                  <a:txBody>
                    <a:bodyPr/>
                    <a:lstStyle/>
                    <a:p>
                      <a:endParaRPr lang="en-US"/>
                    </a:p>
                  </a:txBody>
                  <a:tcPr/>
                </a:tc>
                <a:tc vMerge="1">
                  <a:txBody>
                    <a:bodyPr/>
                    <a:lstStyle/>
                    <a:p>
                      <a:endParaRPr lang="en-US" dirty="0"/>
                    </a:p>
                  </a:txBody>
                  <a:tcPr marL="84406" marR="84406"/>
                </a:tc>
                <a:tc>
                  <a:txBody>
                    <a:bodyPr/>
                    <a:lstStyle/>
                    <a:p>
                      <a:pPr algn="ctr"/>
                      <a:r>
                        <a:rPr kumimoji="1" lang="en-US" altLang="ja-JP" sz="1400" dirty="0"/>
                        <a:t>VIIRS</a:t>
                      </a:r>
                      <a:endParaRPr kumimoji="1" lang="ja-JP" altLang="en-US" sz="1400" dirty="0"/>
                    </a:p>
                  </a:txBody>
                  <a:tcPr marL="84406" marR="84406"/>
                </a:tc>
                <a:tc>
                  <a:txBody>
                    <a:bodyPr/>
                    <a:lstStyle/>
                    <a:p>
                      <a:pPr algn="ctr"/>
                      <a:r>
                        <a:rPr kumimoji="1" lang="en-US" altLang="ja-JP" sz="1400" dirty="0"/>
                        <a:t>Op</a:t>
                      </a:r>
                      <a:endParaRPr kumimoji="1" lang="ja-JP" altLang="en-US" sz="1400" dirty="0"/>
                    </a:p>
                  </a:txBody>
                  <a:tcPr marL="84406" marR="84406"/>
                </a:tc>
                <a:tc>
                  <a:txBody>
                    <a:bodyPr/>
                    <a:lstStyle/>
                    <a:p>
                      <a:pPr algn="ctr"/>
                      <a:r>
                        <a:rPr kumimoji="1" lang="en-US" altLang="ja-JP" sz="1400" dirty="0"/>
                        <a:t>Dec. 2013</a:t>
                      </a:r>
                      <a:endParaRPr kumimoji="1" lang="ja-JP" altLang="en-US" sz="1400" dirty="0"/>
                    </a:p>
                  </a:txBody>
                  <a:tcPr marL="84406" marR="84406"/>
                </a:tc>
                <a:extLst>
                  <a:ext uri="{0D108BD9-81ED-4DB2-BD59-A6C34878D82A}">
                    <a16:rowId xmlns:a16="http://schemas.microsoft.com/office/drawing/2014/main" val="2903111621"/>
                  </a:ext>
                </a:extLst>
              </a:tr>
              <a:tr h="298213">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NOAA-20</a:t>
                      </a:r>
                      <a:endParaRPr kumimoji="1" lang="ja-JP" altLang="en-US" sz="1400" dirty="0"/>
                    </a:p>
                  </a:txBody>
                  <a:tcPr marL="84406" marR="84406"/>
                </a:tc>
                <a:tc rowSpan="4">
                  <a:txBody>
                    <a:bodyPr/>
                    <a:lstStyle/>
                    <a:p>
                      <a:r>
                        <a:rPr lang="en-US" sz="1400" dirty="0"/>
                        <a:t>2017-11-18</a:t>
                      </a:r>
                    </a:p>
                  </a:txBody>
                  <a:tcPr marL="84406" marR="84406"/>
                </a:tc>
                <a:tc>
                  <a:txBody>
                    <a:bodyPr/>
                    <a:lstStyle/>
                    <a:p>
                      <a:pPr algn="ctr"/>
                      <a:r>
                        <a:rPr kumimoji="1" lang="en-US" altLang="ja-JP" sz="1400" dirty="0"/>
                        <a:t>ATMS</a:t>
                      </a:r>
                      <a:endParaRPr kumimoji="1" lang="ja-JP" altLang="en-US" sz="1400" dirty="0"/>
                    </a:p>
                  </a:txBody>
                  <a:tcPr marL="84406" marR="844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Op</a:t>
                      </a:r>
                      <a:endParaRPr kumimoji="1" lang="ja-JP" altLang="en-US" sz="1400" dirty="0"/>
                    </a:p>
                  </a:txBody>
                  <a:tcPr marL="84406" marR="844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2018-07-05</a:t>
                      </a:r>
                      <a:endParaRPr kumimoji="1" lang="ja-JP" altLang="en-US" sz="1400" dirty="0"/>
                    </a:p>
                  </a:txBody>
                  <a:tcPr marL="84406" marR="84406"/>
                </a:tc>
                <a:extLst>
                  <a:ext uri="{0D108BD9-81ED-4DB2-BD59-A6C34878D82A}">
                    <a16:rowId xmlns:a16="http://schemas.microsoft.com/office/drawing/2014/main" val="929723070"/>
                  </a:ext>
                </a:extLst>
              </a:tr>
              <a:tr h="298213">
                <a:tc vMerge="1">
                  <a:txBody>
                    <a:bodyPr/>
                    <a:lstStyle/>
                    <a:p>
                      <a:endParaRPr lang="en-US"/>
                    </a:p>
                  </a:txBody>
                  <a:tcPr/>
                </a:tc>
                <a:tc vMerge="1">
                  <a:txBody>
                    <a:bodyPr/>
                    <a:lstStyle/>
                    <a:p>
                      <a:endParaRPr lang="en-US"/>
                    </a:p>
                  </a:txBody>
                  <a:tcPr marL="84406" marR="84406"/>
                </a:tc>
                <a:tc>
                  <a:txBody>
                    <a:bodyPr/>
                    <a:lstStyle/>
                    <a:p>
                      <a:pPr algn="ctr"/>
                      <a:r>
                        <a:rPr kumimoji="1" lang="en-US" altLang="ja-JP" sz="1400" dirty="0" err="1"/>
                        <a:t>CrIS</a:t>
                      </a:r>
                      <a:endParaRPr kumimoji="1" lang="ja-JP" altLang="en-US" sz="1400" dirty="0"/>
                    </a:p>
                  </a:txBody>
                  <a:tcPr marL="84406" marR="844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Op</a:t>
                      </a:r>
                      <a:endParaRPr kumimoji="1" lang="ja-JP" altLang="en-US" sz="1400" dirty="0"/>
                    </a:p>
                  </a:txBody>
                  <a:tcPr marL="84406" marR="844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2018-08-14</a:t>
                      </a:r>
                      <a:endParaRPr kumimoji="1" lang="ja-JP" altLang="en-US" sz="1400" dirty="0"/>
                    </a:p>
                  </a:txBody>
                  <a:tcPr marL="84406" marR="84406"/>
                </a:tc>
                <a:extLst>
                  <a:ext uri="{0D108BD9-81ED-4DB2-BD59-A6C34878D82A}">
                    <a16:rowId xmlns:a16="http://schemas.microsoft.com/office/drawing/2014/main" val="3126911601"/>
                  </a:ext>
                </a:extLst>
              </a:tr>
              <a:tr h="298213">
                <a:tc vMerge="1">
                  <a:txBody>
                    <a:bodyPr/>
                    <a:lstStyle/>
                    <a:p>
                      <a:endParaRPr lang="en-US"/>
                    </a:p>
                  </a:txBody>
                  <a:tcPr/>
                </a:tc>
                <a:tc vMerge="1">
                  <a:txBody>
                    <a:bodyPr/>
                    <a:lstStyle/>
                    <a:p>
                      <a:endParaRPr lang="en-US"/>
                    </a:p>
                  </a:txBody>
                  <a:tcPr marL="84406" marR="84406"/>
                </a:tc>
                <a:tc>
                  <a:txBody>
                    <a:bodyPr/>
                    <a:lstStyle/>
                    <a:p>
                      <a:pPr algn="ctr"/>
                      <a:r>
                        <a:rPr kumimoji="1" lang="en-US" altLang="ja-JP" sz="1400" dirty="0"/>
                        <a:t>OMPS</a:t>
                      </a:r>
                      <a:endParaRPr kumimoji="1" lang="ja-JP" altLang="en-US" sz="1400" dirty="0"/>
                    </a:p>
                  </a:txBody>
                  <a:tcPr marL="84406" marR="844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P.</a:t>
                      </a:r>
                      <a:endParaRPr kumimoji="1" lang="ja-JP" altLang="en-US" sz="1400" dirty="0"/>
                    </a:p>
                  </a:txBody>
                  <a:tcPr marL="84406" marR="844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March. 2019 (expected)</a:t>
                      </a:r>
                      <a:endParaRPr kumimoji="1" lang="ja-JP" altLang="en-US" sz="1400" dirty="0"/>
                    </a:p>
                  </a:txBody>
                  <a:tcPr marL="84406" marR="84406"/>
                </a:tc>
                <a:extLst>
                  <a:ext uri="{0D108BD9-81ED-4DB2-BD59-A6C34878D82A}">
                    <a16:rowId xmlns:a16="http://schemas.microsoft.com/office/drawing/2014/main" val="1879007781"/>
                  </a:ext>
                </a:extLst>
              </a:tr>
              <a:tr h="305730">
                <a:tc vMerge="1">
                  <a:txBody>
                    <a:bodyPr/>
                    <a:lstStyle/>
                    <a:p>
                      <a:pPr algn="ctr"/>
                      <a:endParaRPr kumimoji="1" lang="ja-JP" altLang="en-US" sz="1600" dirty="0"/>
                    </a:p>
                  </a:txBody>
                  <a:tcPr marL="84406" marR="84406"/>
                </a:tc>
                <a:tc vMerge="1">
                  <a:txBody>
                    <a:bodyPr/>
                    <a:lstStyle/>
                    <a:p>
                      <a:endParaRPr lang="en-US" dirty="0"/>
                    </a:p>
                  </a:txBody>
                  <a:tcPr marL="84406" marR="84406"/>
                </a:tc>
                <a:tc>
                  <a:txBody>
                    <a:bodyPr/>
                    <a:lstStyle/>
                    <a:p>
                      <a:pPr algn="ctr"/>
                      <a:r>
                        <a:rPr kumimoji="1" lang="en-US" altLang="ja-JP" sz="1400" dirty="0"/>
                        <a:t>VIIRS</a:t>
                      </a:r>
                      <a:endParaRPr kumimoji="1" lang="ja-JP" altLang="en-US" sz="1400" dirty="0"/>
                    </a:p>
                  </a:txBody>
                  <a:tcPr marL="84406" marR="84406"/>
                </a:tc>
                <a:tc>
                  <a:txBody>
                    <a:bodyPr/>
                    <a:lstStyle/>
                    <a:p>
                      <a:pPr algn="ctr"/>
                      <a:r>
                        <a:rPr kumimoji="1" lang="en-US" altLang="ja-JP" sz="1400" dirty="0"/>
                        <a:t>Op</a:t>
                      </a:r>
                      <a:endParaRPr kumimoji="1" lang="ja-JP" altLang="en-US" sz="1400" dirty="0"/>
                    </a:p>
                  </a:txBody>
                  <a:tcPr marL="84406" marR="84406"/>
                </a:tc>
                <a:tc>
                  <a:txBody>
                    <a:bodyPr/>
                    <a:lstStyle/>
                    <a:p>
                      <a:pPr algn="ctr"/>
                      <a:r>
                        <a:rPr kumimoji="1" lang="en-US" altLang="ja-JP" sz="1400" dirty="0"/>
                        <a:t>March 2018</a:t>
                      </a:r>
                      <a:endParaRPr kumimoji="1" lang="ja-JP" altLang="en-US" sz="1400" dirty="0"/>
                    </a:p>
                  </a:txBody>
                  <a:tcPr marL="84406" marR="84406"/>
                </a:tc>
                <a:extLst>
                  <a:ext uri="{0D108BD9-81ED-4DB2-BD59-A6C34878D82A}">
                    <a16:rowId xmlns:a16="http://schemas.microsoft.com/office/drawing/2014/main" val="3531776035"/>
                  </a:ext>
                </a:extLst>
              </a:tr>
            </a:tbl>
          </a:graphicData>
        </a:graphic>
      </p:graphicFrame>
      <p:sp>
        <p:nvSpPr>
          <p:cNvPr id="6" name="TextBox 5"/>
          <p:cNvSpPr txBox="1"/>
          <p:nvPr/>
        </p:nvSpPr>
        <p:spPr>
          <a:xfrm>
            <a:off x="534390" y="3967192"/>
            <a:ext cx="7031436" cy="1077218"/>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SNPP Integrated Calibration and Validation System monitoring:</a:t>
            </a:r>
          </a:p>
          <a:p>
            <a:r>
              <a:rPr lang="en-US" sz="1600" dirty="0">
                <a:solidFill>
                  <a:srgbClr val="FF0000"/>
                </a:solidFill>
                <a:latin typeface="Times New Roman" panose="02020603050405020304" pitchFamily="18" charset="0"/>
                <a:cs typeface="Times New Roman" panose="02020603050405020304" pitchFamily="18" charset="0"/>
              </a:rPr>
              <a:t>https://www.star.nesdis.noaa.gov/icvs/status_NPP_XXX.php</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NOAA-20 Integrated Calibration and Validation System monitoring:</a:t>
            </a:r>
          </a:p>
          <a:p>
            <a:r>
              <a:rPr lang="en-US" sz="1600" dirty="0">
                <a:solidFill>
                  <a:srgbClr val="FF0000"/>
                </a:solidFill>
                <a:latin typeface="Times New Roman" panose="02020603050405020304" pitchFamily="18" charset="0"/>
                <a:cs typeface="Times New Roman" panose="02020603050405020304" pitchFamily="18" charset="0"/>
              </a:rPr>
              <a:t>https://www.star.nesdis.noaa.gov/icvs/status_N20_XXX.php</a:t>
            </a:r>
          </a:p>
        </p:txBody>
      </p:sp>
    </p:spTree>
    <p:extLst>
      <p:ext uri="{BB962C8B-B14F-4D97-AF65-F5344CB8AC3E}">
        <p14:creationId xmlns:p14="http://schemas.microsoft.com/office/powerpoint/2010/main" val="3529435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BED2C-BB29-4004-9DA8-AD7BC93CA5E7}"/>
              </a:ext>
            </a:extLst>
          </p:cNvPr>
          <p:cNvSpPr>
            <a:spLocks noGrp="1"/>
          </p:cNvSpPr>
          <p:nvPr>
            <p:ph type="title"/>
          </p:nvPr>
        </p:nvSpPr>
        <p:spPr>
          <a:xfrm>
            <a:off x="3218688" y="366078"/>
            <a:ext cx="5468112" cy="813498"/>
          </a:xfrm>
        </p:spPr>
        <p:txBody>
          <a:bodyPr/>
          <a:lstStyle/>
          <a:p>
            <a:r>
              <a:rPr lang="en-US" sz="3200" b="1" dirty="0">
                <a:latin typeface="Calibri" panose="020F0502020204030204" pitchFamily="34" charset="0"/>
                <a:cs typeface="Calibri" panose="020F0502020204030204" pitchFamily="34" charset="0"/>
              </a:rPr>
              <a:t>Personal supporting GSICS</a:t>
            </a:r>
          </a:p>
        </p:txBody>
      </p:sp>
      <p:sp>
        <p:nvSpPr>
          <p:cNvPr id="3" name="Content Placeholder 2">
            <a:extLst>
              <a:ext uri="{FF2B5EF4-FFF2-40B4-BE49-F238E27FC236}">
                <a16:creationId xmlns:a16="http://schemas.microsoft.com/office/drawing/2014/main" id="{B92DC4F5-0C5B-4AF4-B3B7-C1941875491F}"/>
              </a:ext>
            </a:extLst>
          </p:cNvPr>
          <p:cNvSpPr>
            <a:spLocks noGrp="1"/>
          </p:cNvSpPr>
          <p:nvPr>
            <p:ph idx="1"/>
          </p:nvPr>
        </p:nvSpPr>
        <p:spPr>
          <a:xfrm>
            <a:off x="457200" y="1655064"/>
            <a:ext cx="8229600" cy="4525963"/>
          </a:xfrm>
        </p:spPr>
        <p:txBody>
          <a:bodyPr/>
          <a:lstStyle/>
          <a:p>
            <a:r>
              <a:rPr lang="en-US" sz="2400" b="1" dirty="0">
                <a:latin typeface="Calibri" panose="020F0502020204030204" pitchFamily="34" charset="0"/>
                <a:cs typeface="Calibri" panose="020F0502020204030204" pitchFamily="34" charset="0"/>
              </a:rPr>
              <a:t>EP: Mitch Goldberg (GSICS Chair)</a:t>
            </a:r>
          </a:p>
          <a:p>
            <a:r>
              <a:rPr lang="en-US" sz="2400" b="1" dirty="0">
                <a:latin typeface="Calibri" panose="020F0502020204030204" pitchFamily="34" charset="0"/>
                <a:cs typeface="Calibri" panose="020F0502020204030204" pitchFamily="34" charset="0"/>
              </a:rPr>
              <a:t>GCC: Lawrence Flynn (director) and </a:t>
            </a:r>
            <a:r>
              <a:rPr lang="en-US" sz="2400" b="1" dirty="0" err="1">
                <a:latin typeface="Calibri" panose="020F0502020204030204" pitchFamily="34" charset="0"/>
                <a:cs typeface="Calibri" panose="020F0502020204030204" pitchFamily="34" charset="0"/>
              </a:rPr>
              <a:t>Manik</a:t>
            </a:r>
            <a:r>
              <a:rPr lang="en-US" sz="2400" b="1" dirty="0">
                <a:latin typeface="Calibri" panose="020F0502020204030204" pitchFamily="34" charset="0"/>
                <a:cs typeface="Calibri" panose="020F0502020204030204" pitchFamily="34" charset="0"/>
              </a:rPr>
              <a:t> Bali (deputy)</a:t>
            </a:r>
          </a:p>
          <a:p>
            <a:r>
              <a:rPr lang="en-US" sz="2400" b="1" dirty="0">
                <a:latin typeface="Calibri" panose="020F0502020204030204" pitchFamily="34" charset="0"/>
                <a:cs typeface="Calibri" panose="020F0502020204030204" pitchFamily="34" charset="0"/>
              </a:rPr>
              <a:t>GDWG: </a:t>
            </a:r>
            <a:r>
              <a:rPr lang="en-US" sz="2400" b="1" dirty="0" err="1">
                <a:latin typeface="Calibri" panose="020F0502020204030204" pitchFamily="34" charset="0"/>
                <a:cs typeface="Calibri" panose="020F0502020204030204" pitchFamily="34" charset="0"/>
              </a:rPr>
              <a:t>Manik</a:t>
            </a:r>
            <a:r>
              <a:rPr lang="en-US" sz="2400" b="1" dirty="0">
                <a:latin typeface="Calibri" panose="020F0502020204030204" pitchFamily="34" charset="0"/>
                <a:cs typeface="Calibri" panose="020F0502020204030204" pitchFamily="34" charset="0"/>
              </a:rPr>
              <a:t> Bali (NOAA GDWG member)</a:t>
            </a:r>
          </a:p>
          <a:p>
            <a:r>
              <a:rPr lang="en-US" sz="2400" b="1" dirty="0">
                <a:latin typeface="Calibri" panose="020F0502020204030204" pitchFamily="34" charset="0"/>
                <a:cs typeface="Calibri" panose="020F0502020204030204" pitchFamily="34" charset="0"/>
              </a:rPr>
              <a:t>GRWG: Ralph Ferraro (WM </a:t>
            </a:r>
            <a:r>
              <a:rPr lang="en-US" sz="2400" b="1">
                <a:latin typeface="Calibri" panose="020F0502020204030204" pitchFamily="34" charset="0"/>
                <a:cs typeface="Calibri" panose="020F0502020204030204" pitchFamily="34" charset="0"/>
              </a:rPr>
              <a:t>sub-group vice chair</a:t>
            </a:r>
            <a:r>
              <a:rPr lang="en-US" sz="2400" b="1" dirty="0">
                <a:latin typeface="Calibri" panose="020F0502020204030204" pitchFamily="34" charset="0"/>
                <a:cs typeface="Calibri" panose="020F0502020204030204" pitchFamily="34" charset="0"/>
              </a:rPr>
              <a:t>), Lawrence Flynn (NOAA UV sub-group member), </a:t>
            </a:r>
            <a:r>
              <a:rPr lang="en-US" sz="2400" b="1" dirty="0" err="1">
                <a:latin typeface="Calibri" panose="020F0502020204030204" pitchFamily="34" charset="0"/>
                <a:cs typeface="Calibri" panose="020F0502020204030204" pitchFamily="34" charset="0"/>
              </a:rPr>
              <a:t>Likun</a:t>
            </a:r>
            <a:r>
              <a:rPr lang="en-US" sz="2400" b="1" dirty="0">
                <a:latin typeface="Calibri" panose="020F0502020204030204" pitchFamily="34" charset="0"/>
                <a:cs typeface="Calibri" panose="020F0502020204030204" pitchFamily="34" charset="0"/>
              </a:rPr>
              <a:t> Wang (IR sub-group chair), </a:t>
            </a:r>
            <a:r>
              <a:rPr lang="en-US" sz="2400" b="1" dirty="0" err="1">
                <a:latin typeface="Calibri" panose="020F0502020204030204" pitchFamily="34" charset="0"/>
                <a:cs typeface="Calibri" panose="020F0502020204030204" pitchFamily="34" charset="0"/>
              </a:rPr>
              <a:t>Xiangqian</a:t>
            </a:r>
            <a:r>
              <a:rPr lang="en-US" sz="2400" b="1" dirty="0">
                <a:latin typeface="Calibri" panose="020F0502020204030204" pitchFamily="34" charset="0"/>
                <a:cs typeface="Calibri" panose="020F0502020204030204" pitchFamily="34" charset="0"/>
              </a:rPr>
              <a:t> Wu (NOAA GPRC chair), Fangfang Yu (Deputy of NOAA GPRC chair, vice-chair of GRWG) and many </a:t>
            </a:r>
            <a:r>
              <a:rPr lang="en-US" sz="2400" b="1" dirty="0" err="1">
                <a:latin typeface="Calibri" panose="020F0502020204030204" pitchFamily="34" charset="0"/>
                <a:cs typeface="Calibri" panose="020F0502020204030204" pitchFamily="34" charset="0"/>
              </a:rPr>
              <a:t>many</a:t>
            </a:r>
            <a:r>
              <a:rPr lang="en-US" sz="2400" b="1" dirty="0">
                <a:latin typeface="Calibri" panose="020F0502020204030204" pitchFamily="34" charset="0"/>
                <a:cs typeface="Calibri" panose="020F0502020204030204" pitchFamily="34" charset="0"/>
              </a:rPr>
              <a:t> other scientists at NOAA/STAR</a:t>
            </a:r>
          </a:p>
        </p:txBody>
      </p:sp>
      <p:sp>
        <p:nvSpPr>
          <p:cNvPr id="4" name="Slide Number Placeholder 3">
            <a:extLst>
              <a:ext uri="{FF2B5EF4-FFF2-40B4-BE49-F238E27FC236}">
                <a16:creationId xmlns:a16="http://schemas.microsoft.com/office/drawing/2014/main" id="{9CDEA93A-A488-4A63-A06B-C852A1846015}"/>
              </a:ext>
            </a:extLst>
          </p:cNvPr>
          <p:cNvSpPr>
            <a:spLocks noGrp="1"/>
          </p:cNvSpPr>
          <p:nvPr>
            <p:ph type="sldNum" sz="quarter" idx="10"/>
          </p:nvPr>
        </p:nvSpPr>
        <p:spPr/>
        <p:txBody>
          <a:bodyPr/>
          <a:lstStyle/>
          <a:p>
            <a:pPr>
              <a:defRPr/>
            </a:pPr>
            <a:fld id="{DA28AC38-E0E8-49D7-B2FE-71FD7C42C09E}" type="slidenum">
              <a:rPr lang="en-US" smtClean="0"/>
              <a:pPr>
                <a:defRPr/>
              </a:pPr>
              <a:t>16</a:t>
            </a:fld>
            <a:endParaRPr lang="en-US" dirty="0"/>
          </a:p>
        </p:txBody>
      </p:sp>
    </p:spTree>
    <p:extLst>
      <p:ext uri="{BB962C8B-B14F-4D97-AF65-F5344CB8AC3E}">
        <p14:creationId xmlns:p14="http://schemas.microsoft.com/office/powerpoint/2010/main" val="3072838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7584" y="393511"/>
            <a:ext cx="5919216" cy="767778"/>
          </a:xfrm>
        </p:spPr>
        <p:txBody>
          <a:bodyPr/>
          <a:lstStyle/>
          <a:p>
            <a:r>
              <a:rPr lang="en-US" sz="3200" dirty="0"/>
              <a:t>Visiting Scientist Program</a:t>
            </a:r>
          </a:p>
        </p:txBody>
      </p:sp>
      <p:sp>
        <p:nvSpPr>
          <p:cNvPr id="3" name="Content Placeholder 2"/>
          <p:cNvSpPr>
            <a:spLocks noGrp="1"/>
          </p:cNvSpPr>
          <p:nvPr>
            <p:ph idx="1"/>
          </p:nvPr>
        </p:nvSpPr>
        <p:spPr>
          <a:xfrm>
            <a:off x="457200" y="1341912"/>
            <a:ext cx="8229600" cy="4839115"/>
          </a:xfrm>
        </p:spPr>
        <p:txBody>
          <a:bodyPr/>
          <a:lstStyle/>
          <a:p>
            <a:r>
              <a:rPr lang="en-US" sz="2800" dirty="0"/>
              <a:t>Between NOAA and EUMETSAT</a:t>
            </a:r>
          </a:p>
          <a:p>
            <a:pPr lvl="1"/>
            <a:r>
              <a:rPr lang="en-US" sz="2000" dirty="0"/>
              <a:t>Two scientists from the NOAA ABI calibration working group (CWG), Drs. Vladimir </a:t>
            </a:r>
            <a:r>
              <a:rPr lang="en-US" sz="2000" dirty="0" err="1"/>
              <a:t>Krondratovich</a:t>
            </a:r>
            <a:r>
              <a:rPr lang="en-US" sz="2000" dirty="0"/>
              <a:t> and </a:t>
            </a:r>
            <a:r>
              <a:rPr lang="en-US" sz="2000" dirty="0" err="1"/>
              <a:t>Xiangqian</a:t>
            </a:r>
            <a:r>
              <a:rPr lang="en-US" sz="2000" dirty="0"/>
              <a:t> Wu were invited to visit EUMETSAT on the collaboration of the next-generation of GEO weather instrument calibration for two and one week in 2018, respectively.</a:t>
            </a:r>
          </a:p>
          <a:p>
            <a:pPr lvl="1"/>
            <a:r>
              <a:rPr lang="en-US" sz="2000" dirty="0"/>
              <a:t>NOAA is going to host 2-3 visiting scientists from EUMETSAT in 2019.</a:t>
            </a:r>
          </a:p>
          <a:p>
            <a:pPr lvl="1"/>
            <a:endParaRPr lang="en-US" sz="2000" dirty="0"/>
          </a:p>
          <a:p>
            <a:r>
              <a:rPr lang="en-US" sz="2800" dirty="0"/>
              <a:t>Between NOAA and KMA</a:t>
            </a:r>
          </a:p>
          <a:p>
            <a:pPr lvl="1"/>
            <a:r>
              <a:rPr lang="en-US" sz="2000" dirty="0"/>
              <a:t>Several NOAA ABI calibration scientists are going to visit KMA on ABI-AMI calibration collaboration in the early summer of 2019.</a:t>
            </a:r>
          </a:p>
          <a:p>
            <a:pPr lvl="1"/>
            <a:endParaRPr lang="en-US"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17</a:t>
            </a:fld>
            <a:endParaRPr lang="en-US"/>
          </a:p>
        </p:txBody>
      </p:sp>
    </p:spTree>
    <p:extLst>
      <p:ext uri="{BB962C8B-B14F-4D97-AF65-F5344CB8AC3E}">
        <p14:creationId xmlns:p14="http://schemas.microsoft.com/office/powerpoint/2010/main" val="1147936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0BB25FD9-27DC-4523-A484-31120BF8BAAC}" type="slidenum">
              <a:rPr lang="en-US" smtClean="0"/>
              <a:pPr/>
              <a:t>18</a:t>
            </a:fld>
            <a:endParaRPr lang="en-US"/>
          </a:p>
        </p:txBody>
      </p:sp>
      <p:sp>
        <p:nvSpPr>
          <p:cNvPr id="6147" name="Rectangle 2"/>
          <p:cNvSpPr>
            <a:spLocks noGrp="1" noChangeArrowheads="1"/>
          </p:cNvSpPr>
          <p:nvPr>
            <p:ph type="title"/>
          </p:nvPr>
        </p:nvSpPr>
        <p:spPr bwMode="auto">
          <a:xfrm>
            <a:off x="3181739" y="439510"/>
            <a:ext cx="5962261" cy="5492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3200" dirty="0">
                <a:solidFill>
                  <a:schemeClr val="tx1"/>
                </a:solidFill>
              </a:rPr>
              <a:t>Thank you for your attention</a:t>
            </a:r>
          </a:p>
        </p:txBody>
      </p:sp>
      <p:sp>
        <p:nvSpPr>
          <p:cNvPr id="12292" name="Rectangle 6"/>
          <p:cNvSpPr>
            <a:spLocks noGrp="1" noChangeArrowheads="1"/>
          </p:cNvSpPr>
          <p:nvPr>
            <p:ph type="body" idx="1"/>
          </p:nvPr>
        </p:nvSpPr>
        <p:spPr>
          <a:xfrm>
            <a:off x="457200" y="1350963"/>
            <a:ext cx="8229600" cy="4775200"/>
          </a:xfrm>
        </p:spPr>
        <p:txBody>
          <a:bodyPr/>
          <a:lstStyle/>
          <a:p>
            <a:pPr algn="ctr" eaLnBrk="1" hangingPunct="1">
              <a:buFont typeface="Wingdings" pitchFamily="2" charset="2"/>
              <a:buNone/>
            </a:pPr>
            <a:r>
              <a:rPr lang="en-GB" sz="2400" b="1" dirty="0">
                <a:solidFill>
                  <a:schemeClr val="accent2"/>
                </a:solidFill>
              </a:rPr>
              <a:t>WMO GSICS Portal </a:t>
            </a:r>
          </a:p>
          <a:p>
            <a:pPr algn="ctr" eaLnBrk="1" hangingPunct="1">
              <a:buFont typeface="Wingdings" pitchFamily="2" charset="2"/>
              <a:buNone/>
            </a:pPr>
            <a:r>
              <a:rPr lang="en-GB" sz="2400" b="1" dirty="0">
                <a:solidFill>
                  <a:schemeClr val="accent2"/>
                </a:solidFill>
                <a:hlinkClick r:id="rId3"/>
              </a:rPr>
              <a:t>http://gsics.wmo.int</a:t>
            </a:r>
            <a:endParaRPr lang="en-GB" sz="2400" b="1" dirty="0">
              <a:solidFill>
                <a:schemeClr val="accent2"/>
              </a:solidFill>
            </a:endParaRPr>
          </a:p>
          <a:p>
            <a:pPr algn="ctr" eaLnBrk="1" hangingPunct="1">
              <a:buFont typeface="Wingdings" pitchFamily="2" charset="2"/>
              <a:buNone/>
            </a:pPr>
            <a:endParaRPr lang="en-GB" sz="2400" b="1" dirty="0">
              <a:solidFill>
                <a:schemeClr val="accent2"/>
              </a:solidFill>
            </a:endParaRPr>
          </a:p>
          <a:p>
            <a:pPr algn="ctr" eaLnBrk="1" hangingPunct="1">
              <a:buFont typeface="Wingdings" pitchFamily="2" charset="2"/>
              <a:buNone/>
            </a:pPr>
            <a:r>
              <a:rPr lang="en-GB" sz="2400" b="1" dirty="0">
                <a:solidFill>
                  <a:schemeClr val="accent2"/>
                </a:solidFill>
              </a:rPr>
              <a:t>GSICS Coordination Centre </a:t>
            </a:r>
            <a:r>
              <a:rPr lang="en-GB" sz="2000" b="1" dirty="0">
                <a:solidFill>
                  <a:schemeClr val="accent2"/>
                </a:solidFill>
                <a:hlinkClick r:id="rId4"/>
              </a:rPr>
              <a:t>http://www.star.nesdis.noaa.gov/smcd/GCC/index.php</a:t>
            </a:r>
            <a:endParaRPr lang="en-GB" sz="2000" b="1" dirty="0">
              <a:solidFill>
                <a:schemeClr val="accent2"/>
              </a:solidFill>
            </a:endParaRPr>
          </a:p>
          <a:p>
            <a:pPr algn="ctr" eaLnBrk="1" hangingPunct="1">
              <a:buFont typeface="Wingdings" pitchFamily="2" charset="2"/>
              <a:buNone/>
            </a:pPr>
            <a:endParaRPr lang="en-GB" sz="2400" b="1" dirty="0">
              <a:solidFill>
                <a:schemeClr val="accent2"/>
              </a:solidFill>
            </a:endParaRPr>
          </a:p>
          <a:p>
            <a:pPr algn="ctr" eaLnBrk="1" hangingPunct="1">
              <a:buNone/>
            </a:pPr>
            <a:r>
              <a:rPr lang="en-GB" sz="2400" b="1" dirty="0">
                <a:solidFill>
                  <a:schemeClr val="accent2"/>
                </a:solidFill>
              </a:rPr>
              <a:t>GSICS Product </a:t>
            </a:r>
            <a:r>
              <a:rPr lang="en-GB" sz="2400" b="1" dirty="0" err="1">
                <a:solidFill>
                  <a:schemeClr val="accent2"/>
                </a:solidFill>
              </a:rPr>
              <a:t>Catalog</a:t>
            </a:r>
            <a:r>
              <a:rPr lang="en-GB" sz="2400" b="1" dirty="0">
                <a:solidFill>
                  <a:schemeClr val="accent2"/>
                </a:solidFill>
              </a:rPr>
              <a:t> </a:t>
            </a:r>
            <a:r>
              <a:rPr lang="en-GB" sz="1800" b="1" dirty="0">
                <a:solidFill>
                  <a:schemeClr val="accent2"/>
                </a:solidFill>
                <a:hlinkClick r:id="rId5"/>
              </a:rPr>
              <a:t>https://www.star.nesdis.noaa.gov/smcd/GCC/ProductCatalog.php</a:t>
            </a:r>
            <a:endParaRPr lang="en-GB" sz="1800" b="1" dirty="0">
              <a:solidFill>
                <a:schemeClr val="accent2"/>
              </a:solidFill>
            </a:endParaRPr>
          </a:p>
          <a:p>
            <a:pPr algn="ctr" eaLnBrk="1" hangingPunct="1">
              <a:buFont typeface="Wingdings" pitchFamily="2" charset="2"/>
              <a:buNone/>
            </a:pPr>
            <a:endParaRPr lang="en-GB" sz="2400" b="1" dirty="0">
              <a:solidFill>
                <a:schemeClr val="accent2"/>
              </a:solidFill>
              <a:hlinkClick r:id="rId6"/>
            </a:endParaRPr>
          </a:p>
          <a:p>
            <a:pPr algn="ctr" eaLnBrk="1" hangingPunct="1">
              <a:buNone/>
            </a:pPr>
            <a:r>
              <a:rPr lang="en-GB" sz="2400" b="1" dirty="0">
                <a:solidFill>
                  <a:schemeClr val="accent2"/>
                </a:solidFill>
              </a:rPr>
              <a:t>GSICS Wiki</a:t>
            </a:r>
            <a:endParaRPr lang="en-GB" sz="2400" b="1" dirty="0">
              <a:solidFill>
                <a:schemeClr val="accent2"/>
              </a:solidFill>
              <a:hlinkClick r:id="rId6"/>
            </a:endParaRPr>
          </a:p>
          <a:p>
            <a:pPr algn="ctr" eaLnBrk="1" hangingPunct="1">
              <a:buNone/>
            </a:pPr>
            <a:r>
              <a:rPr lang="en-GB" sz="2400" b="1" dirty="0">
                <a:solidFill>
                  <a:schemeClr val="accent2"/>
                </a:solidFill>
                <a:hlinkClick r:id="rId7"/>
              </a:rPr>
              <a:t>http://gsics.atmos.umd.edu/wiki/Home</a:t>
            </a:r>
            <a:endParaRPr lang="en-GB" sz="2400" b="1" dirty="0">
              <a:solidFill>
                <a:schemeClr val="accent2"/>
              </a:solidFill>
            </a:endParaRPr>
          </a:p>
          <a:p>
            <a:pPr algn="ctr" eaLnBrk="1" hangingPunct="1">
              <a:buFont typeface="Wingdings" pitchFamily="2" charset="2"/>
              <a:buNone/>
            </a:pPr>
            <a:endParaRPr lang="en-GB" sz="2400" b="1" dirty="0">
              <a:solidFill>
                <a:schemeClr val="accent2"/>
              </a:solidFill>
            </a:endParaRPr>
          </a:p>
          <a:p>
            <a:pPr algn="ctr" eaLnBrk="1" hangingPunct="1">
              <a:buFont typeface="Wingdings" pitchFamily="2" charset="2"/>
              <a:buNone/>
            </a:pPr>
            <a:endParaRPr lang="en-GB" sz="5400" b="1" dirty="0">
              <a:solidFill>
                <a:schemeClr val="accen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10268" y="351661"/>
            <a:ext cx="5673013" cy="673767"/>
          </a:xfrm>
        </p:spPr>
        <p:txBody>
          <a:bodyPr/>
          <a:lstStyle/>
          <a:p>
            <a:r>
              <a:rPr lang="en-GB" sz="2400" dirty="0"/>
              <a:t>Presentation Overview </a:t>
            </a:r>
            <a:br>
              <a:rPr lang="en-GB" sz="2400" dirty="0"/>
            </a:br>
            <a:endParaRPr lang="en-GB" sz="2400" dirty="0">
              <a:solidFill>
                <a:srgbClr val="FF0000"/>
              </a:solidFill>
            </a:endParaRPr>
          </a:p>
        </p:txBody>
      </p:sp>
      <p:sp>
        <p:nvSpPr>
          <p:cNvPr id="3" name="Content Placeholder 2"/>
          <p:cNvSpPr>
            <a:spLocks noGrp="1"/>
          </p:cNvSpPr>
          <p:nvPr>
            <p:ph idx="1"/>
          </p:nvPr>
        </p:nvSpPr>
        <p:spPr>
          <a:xfrm>
            <a:off x="228600" y="1175823"/>
            <a:ext cx="8783053" cy="5074582"/>
          </a:xfrm>
        </p:spPr>
        <p:txBody>
          <a:bodyPr/>
          <a:lstStyle/>
          <a:p>
            <a:pPr lvl="0"/>
            <a:r>
              <a:rPr lang="en-GB" sz="2000" dirty="0"/>
              <a:t>Agency’s GSICS Activities, Action &amp; Achievements Summary</a:t>
            </a:r>
          </a:p>
          <a:p>
            <a:pPr marL="0" lvl="0" indent="0">
              <a:buNone/>
            </a:pPr>
            <a:endParaRPr lang="en-GB" sz="2000" dirty="0"/>
          </a:p>
          <a:p>
            <a:pPr lvl="0"/>
            <a:r>
              <a:rPr lang="en-GB" sz="2000" dirty="0"/>
              <a:t>Agency’s support to GDWG Activities</a:t>
            </a:r>
          </a:p>
          <a:p>
            <a:pPr lvl="0"/>
            <a:endParaRPr lang="en-GB" sz="2000" dirty="0"/>
          </a:p>
          <a:p>
            <a:r>
              <a:rPr lang="en-GB" sz="2000" dirty="0"/>
              <a:t>Agency’s support to GRWG Activities</a:t>
            </a:r>
          </a:p>
          <a:p>
            <a:pPr marL="0" lvl="0" indent="0">
              <a:buNone/>
            </a:pPr>
            <a:endParaRPr lang="en-GB" sz="2000" dirty="0"/>
          </a:p>
          <a:p>
            <a:pPr lvl="0"/>
            <a:r>
              <a:rPr lang="en-GB" sz="2000" dirty="0"/>
              <a:t>Agency’s Instruments Updates &amp; Planned launches – relevant to GSICS</a:t>
            </a:r>
          </a:p>
          <a:p>
            <a:pPr marL="0" lvl="0" indent="0">
              <a:buNone/>
            </a:pPr>
            <a:endParaRPr lang="en-GB" sz="2000" dirty="0"/>
          </a:p>
          <a:p>
            <a:r>
              <a:rPr lang="en-GB" sz="2000" dirty="0"/>
              <a:t>Introduce/Confirm the Agency’s Personnel supporting GSICS </a:t>
            </a:r>
          </a:p>
          <a:p>
            <a:pPr marL="0" lvl="0" indent="0">
              <a:buNone/>
            </a:pPr>
            <a:endParaRPr lang="en-GB" sz="2000" dirty="0"/>
          </a:p>
          <a:p>
            <a:pPr lvl="0"/>
            <a:r>
              <a:rPr lang="en-GB" sz="2000" dirty="0"/>
              <a:t>Agency’s GSICS activities to be discussed in this joint meeting</a:t>
            </a:r>
          </a:p>
          <a:p>
            <a:pPr lvl="0"/>
            <a:endParaRPr lang="en-GB" sz="1200" dirty="0"/>
          </a:p>
          <a:p>
            <a:pPr marL="0" indent="0">
              <a:buNone/>
            </a:pPr>
            <a:endParaRPr lang="en-GB" sz="2800"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2</a:t>
            </a:fld>
            <a:endParaRPr lang="en-US"/>
          </a:p>
        </p:txBody>
      </p:sp>
    </p:spTree>
    <p:extLst>
      <p:ext uri="{BB962C8B-B14F-4D97-AF65-F5344CB8AC3E}">
        <p14:creationId xmlns:p14="http://schemas.microsoft.com/office/powerpoint/2010/main" val="103695977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Support to GDWG Activities</a:t>
            </a:r>
            <a:endParaRPr lang="en-US" sz="2800" dirty="0"/>
          </a:p>
        </p:txBody>
      </p:sp>
      <p:sp>
        <p:nvSpPr>
          <p:cNvPr id="3" name="Content Placeholder 2"/>
          <p:cNvSpPr>
            <a:spLocks noGrp="1"/>
          </p:cNvSpPr>
          <p:nvPr>
            <p:ph idx="1"/>
          </p:nvPr>
        </p:nvSpPr>
        <p:spPr/>
        <p:txBody>
          <a:bodyPr/>
          <a:lstStyle/>
          <a:p>
            <a:pPr marL="285750" indent="-285750"/>
            <a:r>
              <a:rPr lang="en-US" sz="2000" b="0" dirty="0">
                <a:latin typeface="Arial" pitchFamily="34" charset="0"/>
                <a:cs typeface="Arial" pitchFamily="34" charset="0"/>
              </a:rPr>
              <a:t>Mirroring GSICS Product: All GSICS products currently copied on NOAA servers routinely. Work underway to put it online via ftp (</a:t>
            </a:r>
            <a:r>
              <a:rPr lang="en-US" sz="2000" b="0" i="1" dirty="0">
                <a:latin typeface="Arial" pitchFamily="34" charset="0"/>
                <a:cs typeface="Arial" pitchFamily="34" charset="0"/>
              </a:rPr>
              <a:t>discussion in 9d</a:t>
            </a:r>
            <a:r>
              <a:rPr lang="en-US" sz="2000" b="0" dirty="0">
                <a:latin typeface="Arial" pitchFamily="34" charset="0"/>
                <a:cs typeface="Arial" pitchFamily="34" charset="0"/>
              </a:rPr>
              <a:t>)</a:t>
            </a:r>
          </a:p>
          <a:p>
            <a:pPr marL="285750" indent="-285750"/>
            <a:r>
              <a:rPr lang="en-US" sz="2000" b="0" dirty="0">
                <a:latin typeface="Arial" pitchFamily="34" charset="0"/>
                <a:cs typeface="Arial" pitchFamily="34" charset="0"/>
              </a:rPr>
              <a:t> New Action Tracker-&gt; Action Tracking on Cloud (</a:t>
            </a:r>
            <a:r>
              <a:rPr lang="en-US" sz="2000" b="0" i="1" dirty="0">
                <a:latin typeface="Arial" pitchFamily="34" charset="0"/>
                <a:cs typeface="Arial" pitchFamily="34" charset="0"/>
              </a:rPr>
              <a:t>discussion in 9k</a:t>
            </a:r>
            <a:r>
              <a:rPr lang="en-US" sz="2000" b="0" dirty="0">
                <a:latin typeface="Arial" pitchFamily="34" charset="0"/>
                <a:cs typeface="Arial" pitchFamily="34" charset="0"/>
              </a:rPr>
              <a:t>)</a:t>
            </a:r>
          </a:p>
          <a:p>
            <a:pPr lvl="1">
              <a:buFont typeface="Wingdings" panose="05000000000000000000" pitchFamily="2" charset="2"/>
              <a:buChar char="v"/>
            </a:pPr>
            <a:r>
              <a:rPr lang="en-US" sz="2000" dirty="0">
                <a:latin typeface="Arial" pitchFamily="34" charset="0"/>
                <a:cs typeface="Arial" pitchFamily="34" charset="0"/>
              </a:rPr>
              <a:t> </a:t>
            </a:r>
            <a:r>
              <a:rPr lang="en-US" sz="1200" dirty="0">
                <a:latin typeface="Arial" pitchFamily="34" charset="0"/>
                <a:cs typeface="Arial" pitchFamily="34" charset="0"/>
              </a:rPr>
              <a:t>Updates on Action Tracker (Parser for EP Meetings, Activate Link option added, Column Width adjusted to browser)</a:t>
            </a:r>
          </a:p>
          <a:p>
            <a:pPr marL="285750" indent="-285750"/>
            <a:r>
              <a:rPr lang="en-US" sz="2000" b="0" dirty="0">
                <a:latin typeface="Arial" pitchFamily="34" charset="0"/>
                <a:cs typeface="Arial" pitchFamily="34" charset="0"/>
              </a:rPr>
              <a:t> New GSICS Product Catalog Prototype  developed that has capability of Product Monitoring  and product Visualization. Click </a:t>
            </a:r>
            <a:r>
              <a:rPr lang="en-US" sz="2000" b="0" dirty="0">
                <a:latin typeface="Arial" pitchFamily="34" charset="0"/>
                <a:cs typeface="Arial" pitchFamily="34" charset="0"/>
                <a:hlinkClick r:id="rId2"/>
              </a:rPr>
              <a:t>here</a:t>
            </a:r>
            <a:r>
              <a:rPr lang="en-US" sz="2000" b="0" dirty="0">
                <a:latin typeface="Arial" pitchFamily="34" charset="0"/>
                <a:cs typeface="Arial" pitchFamily="34" charset="0"/>
              </a:rPr>
              <a:t>  (</a:t>
            </a:r>
            <a:r>
              <a:rPr lang="en-US" sz="2000" b="0" i="1" dirty="0">
                <a:latin typeface="Arial" pitchFamily="34" charset="0"/>
                <a:cs typeface="Arial" pitchFamily="34" charset="0"/>
              </a:rPr>
              <a:t>discussion in 9i</a:t>
            </a:r>
            <a:r>
              <a:rPr lang="en-US" sz="2000" b="0" dirty="0">
                <a:latin typeface="Arial" pitchFamily="34" charset="0"/>
                <a:cs typeface="Arial" pitchFamily="34" charset="0"/>
              </a:rPr>
              <a:t>)</a:t>
            </a:r>
          </a:p>
          <a:p>
            <a:pPr marL="285750" indent="-285750"/>
            <a:r>
              <a:rPr lang="en-US" sz="2000" b="0" dirty="0">
                <a:latin typeface="Arial" pitchFamily="34" charset="0"/>
                <a:cs typeface="Arial" pitchFamily="34" charset="0"/>
              </a:rPr>
              <a:t>Developed Fortran interface for IASI-EPS  reader, provided it to GRUAN community.</a:t>
            </a:r>
          </a:p>
          <a:p>
            <a:pPr marL="285750" indent="-285750"/>
            <a:r>
              <a:rPr lang="en-US" sz="2000" b="0" dirty="0">
                <a:latin typeface="Arial" pitchFamily="34" charset="0"/>
                <a:cs typeface="Arial" pitchFamily="34" charset="0"/>
              </a:rPr>
              <a:t>GOES-13/15  [01/18/2010- 17/12/2017] NOAA now accessible via GSICS Products Catalog (Process underway to make other NOAA products online )</a:t>
            </a:r>
            <a:endParaRPr lang="en-US" sz="2000"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3</a:t>
            </a:fld>
            <a:endParaRPr lang="en-US"/>
          </a:p>
        </p:txBody>
      </p:sp>
    </p:spTree>
    <p:extLst>
      <p:ext uri="{BB962C8B-B14F-4D97-AF65-F5344CB8AC3E}">
        <p14:creationId xmlns:p14="http://schemas.microsoft.com/office/powerpoint/2010/main" val="627790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060" y="246522"/>
            <a:ext cx="5673013" cy="589546"/>
          </a:xfrm>
        </p:spPr>
        <p:txBody>
          <a:bodyPr/>
          <a:lstStyle/>
          <a:p>
            <a:pPr lvl="0"/>
            <a:r>
              <a:rPr lang="en-GB" sz="2400" dirty="0"/>
              <a:t>Support to GRWG Activities - MW</a:t>
            </a:r>
          </a:p>
        </p:txBody>
      </p:sp>
      <p:sp>
        <p:nvSpPr>
          <p:cNvPr id="3" name="Content Placeholder 2"/>
          <p:cNvSpPr>
            <a:spLocks noGrp="1"/>
          </p:cNvSpPr>
          <p:nvPr>
            <p:ph idx="1"/>
          </p:nvPr>
        </p:nvSpPr>
        <p:spPr>
          <a:xfrm>
            <a:off x="1" y="1133713"/>
            <a:ext cx="5654350" cy="4950506"/>
          </a:xfrm>
        </p:spPr>
        <p:txBody>
          <a:bodyPr/>
          <a:lstStyle/>
          <a:p>
            <a:r>
              <a:rPr lang="en-GB" sz="1800" i="1" dirty="0"/>
              <a:t>NOAA co-chairs the MW subgroup (R. Ferraro) and has several key members in the group:</a:t>
            </a:r>
          </a:p>
          <a:p>
            <a:pPr lvl="1"/>
            <a:r>
              <a:rPr lang="en-GB" sz="1400" i="1" dirty="0"/>
              <a:t>M. Bali, C-Z. Zou, T. </a:t>
            </a:r>
            <a:r>
              <a:rPr lang="en-GB" sz="1400" i="1" dirty="0" err="1"/>
              <a:t>Reale</a:t>
            </a:r>
            <a:r>
              <a:rPr lang="en-GB" sz="1400" i="1" dirty="0"/>
              <a:t>, M. Liu, H. </a:t>
            </a:r>
            <a:r>
              <a:rPr lang="en-GB" sz="1400" i="1" dirty="0" err="1"/>
              <a:t>Meng</a:t>
            </a:r>
            <a:r>
              <a:rPr lang="en-GB" sz="1400" i="1" dirty="0"/>
              <a:t>, B. </a:t>
            </a:r>
            <a:r>
              <a:rPr lang="en-GB" sz="1400" i="1" dirty="0" err="1"/>
              <a:t>Ho</a:t>
            </a:r>
            <a:endParaRPr lang="en-GB" sz="1400" i="1" dirty="0"/>
          </a:p>
          <a:p>
            <a:pPr lvl="1"/>
            <a:r>
              <a:rPr lang="en-GB" altLang="en-US" sz="1400" i="1" dirty="0">
                <a:latin typeface="Arial" charset="0"/>
              </a:rPr>
              <a:t>Several other affiliates involved</a:t>
            </a:r>
          </a:p>
          <a:p>
            <a:r>
              <a:rPr lang="en-GB" altLang="en-US" sz="1800" i="1" dirty="0">
                <a:latin typeface="Arial" charset="0"/>
              </a:rPr>
              <a:t>Major activities include:</a:t>
            </a:r>
          </a:p>
          <a:p>
            <a:pPr lvl="1"/>
            <a:r>
              <a:rPr lang="en-GB" altLang="en-US" sz="1400" i="1" dirty="0">
                <a:latin typeface="Arial" charset="0"/>
              </a:rPr>
              <a:t>Extending membership to the group from the international community</a:t>
            </a:r>
          </a:p>
          <a:p>
            <a:pPr lvl="1"/>
            <a:r>
              <a:rPr lang="en-GB" altLang="en-US" sz="1400" i="1" dirty="0">
                <a:latin typeface="Arial" charset="0"/>
              </a:rPr>
              <a:t>MW related articles in the quarterly newsletter</a:t>
            </a:r>
          </a:p>
          <a:p>
            <a:pPr lvl="1"/>
            <a:r>
              <a:rPr lang="en-GB" altLang="en-US" sz="1400" i="1" dirty="0">
                <a:latin typeface="Arial" charset="0"/>
              </a:rPr>
              <a:t>Interacting with other calibration communities: CEOS, GPM, etc.</a:t>
            </a:r>
          </a:p>
          <a:p>
            <a:pPr lvl="1"/>
            <a:r>
              <a:rPr lang="en-GB" altLang="en-US" sz="1400" i="1" dirty="0">
                <a:latin typeface="Arial" charset="0"/>
              </a:rPr>
              <a:t>ATMS calibration</a:t>
            </a:r>
          </a:p>
          <a:p>
            <a:r>
              <a:rPr lang="en-GB" altLang="en-US" sz="1800" i="1" dirty="0">
                <a:latin typeface="Arial" charset="0"/>
              </a:rPr>
              <a:t>Major achievements in the past year:</a:t>
            </a:r>
          </a:p>
          <a:p>
            <a:pPr lvl="1"/>
            <a:r>
              <a:rPr lang="en-GB" altLang="en-US" sz="1400" i="1" dirty="0">
                <a:latin typeface="Arial" charset="0"/>
              </a:rPr>
              <a:t>Convened four meetings of the MW subgroup</a:t>
            </a:r>
          </a:p>
          <a:p>
            <a:pPr lvl="1"/>
            <a:r>
              <a:rPr lang="en-GB" altLang="en-US" sz="1400" i="1" dirty="0">
                <a:latin typeface="Arial" charset="0"/>
              </a:rPr>
              <a:t>Closing the loop on SNO best practices and MWI LUT’s</a:t>
            </a:r>
          </a:p>
          <a:p>
            <a:r>
              <a:rPr lang="en-GB" altLang="en-US" sz="1800" i="1" dirty="0">
                <a:latin typeface="Arial" charset="0"/>
              </a:rPr>
              <a:t>NOAA actions include:</a:t>
            </a:r>
          </a:p>
          <a:p>
            <a:pPr lvl="1"/>
            <a:r>
              <a:rPr lang="en-GB" altLang="en-US" sz="1400" i="1" dirty="0">
                <a:latin typeface="Arial" charset="0"/>
              </a:rPr>
              <a:t>RTM </a:t>
            </a:r>
            <a:r>
              <a:rPr lang="en-GB" altLang="en-US" sz="1400" i="1" dirty="0" err="1">
                <a:latin typeface="Arial" charset="0"/>
              </a:rPr>
              <a:t>intercomparison</a:t>
            </a:r>
            <a:r>
              <a:rPr lang="en-GB" altLang="en-US" sz="1400" i="1" dirty="0">
                <a:latin typeface="Arial" charset="0"/>
              </a:rPr>
              <a:t> leveraging GRUAN colocations</a:t>
            </a:r>
          </a:p>
          <a:p>
            <a:pPr lvl="1"/>
            <a:r>
              <a:rPr lang="en-GB" altLang="en-US" sz="1400" i="1" dirty="0">
                <a:latin typeface="Arial" charset="0"/>
              </a:rPr>
              <a:t>Best practices</a:t>
            </a:r>
          </a:p>
          <a:p>
            <a:pPr lvl="1"/>
            <a:r>
              <a:rPr lang="en-GB" altLang="en-US" sz="1400" i="1" dirty="0">
                <a:latin typeface="Arial" charset="0"/>
              </a:rPr>
              <a:t>MW calibration references – GPSRO, AMSU CDR’s</a:t>
            </a:r>
          </a:p>
          <a:p>
            <a:pPr lvl="1"/>
            <a:endParaRPr lang="en-GB" altLang="en-US" sz="1400" dirty="0">
              <a:latin typeface="Arial" charset="0"/>
            </a:endParaRPr>
          </a:p>
          <a:p>
            <a:pPr lvl="1"/>
            <a:endParaRPr lang="en-GB" sz="1400" i="1" dirty="0"/>
          </a:p>
          <a:p>
            <a:pPr marL="457200" lvl="1" indent="0">
              <a:buNone/>
            </a:pPr>
            <a:endParaRPr lang="en-GB" sz="1400" i="1" dirty="0"/>
          </a:p>
          <a:p>
            <a:pPr lvl="1"/>
            <a:endParaRPr lang="en-GB" sz="1400" i="1" dirty="0"/>
          </a:p>
          <a:p>
            <a:pPr marL="0" lvl="0" indent="0">
              <a:buNone/>
            </a:pPr>
            <a:endParaRPr lang="en-GB" sz="1800" dirty="0"/>
          </a:p>
          <a:p>
            <a:pPr lvl="1"/>
            <a:endParaRPr lang="en-GB" sz="1400" dirty="0"/>
          </a:p>
          <a:p>
            <a:pPr marL="0" lvl="0" indent="0">
              <a:buNone/>
            </a:pPr>
            <a:endParaRPr lang="en-GB" sz="1800" dirty="0"/>
          </a:p>
          <a:p>
            <a:pPr lvl="0"/>
            <a:endParaRPr lang="en-GB" sz="1100" dirty="0"/>
          </a:p>
          <a:p>
            <a:pPr marL="0" indent="0">
              <a:buNone/>
            </a:pPr>
            <a:endParaRPr lang="en-GB" sz="2400"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4</a:t>
            </a:fld>
            <a:endParaRPr lang="en-US"/>
          </a:p>
        </p:txBody>
      </p:sp>
      <p:pic>
        <p:nvPicPr>
          <p:cNvPr id="5" name="Picture 4"/>
          <p:cNvPicPr>
            <a:picLocks noChangeAspect="1"/>
          </p:cNvPicPr>
          <p:nvPr/>
        </p:nvPicPr>
        <p:blipFill>
          <a:blip r:embed="rId3"/>
          <a:stretch>
            <a:fillRect/>
          </a:stretch>
        </p:blipFill>
        <p:spPr>
          <a:xfrm>
            <a:off x="5708905" y="1295901"/>
            <a:ext cx="3054095" cy="1845453"/>
          </a:xfrm>
          <a:prstGeom prst="rect">
            <a:avLst/>
          </a:prstGeom>
        </p:spPr>
      </p:pic>
      <p:sp>
        <p:nvSpPr>
          <p:cNvPr id="6" name="TextBox 5"/>
          <p:cNvSpPr txBox="1"/>
          <p:nvPr/>
        </p:nvSpPr>
        <p:spPr>
          <a:xfrm>
            <a:off x="5889029" y="826737"/>
            <a:ext cx="2858283" cy="461665"/>
          </a:xfrm>
          <a:prstGeom prst="rect">
            <a:avLst/>
          </a:prstGeom>
          <a:noFill/>
        </p:spPr>
        <p:txBody>
          <a:bodyPr wrap="none" rtlCol="0">
            <a:spAutoFit/>
          </a:bodyPr>
          <a:lstStyle/>
          <a:p>
            <a:r>
              <a:rPr lang="en-US" sz="1200" b="1" dirty="0">
                <a:solidFill>
                  <a:srgbClr val="FF0000"/>
                </a:solidFill>
              </a:rPr>
              <a:t>ATMS biases compared to GRAS RO</a:t>
            </a:r>
          </a:p>
          <a:p>
            <a:r>
              <a:rPr lang="en-US" sz="1200" b="1" dirty="0">
                <a:solidFill>
                  <a:srgbClr val="FF0000"/>
                </a:solidFill>
              </a:rPr>
              <a:t>Courtesy X. Zou, Univ. of Maryland</a:t>
            </a:r>
          </a:p>
        </p:txBody>
      </p:sp>
      <p:pic>
        <p:nvPicPr>
          <p:cNvPr id="7" name="Picture 6"/>
          <p:cNvPicPr>
            <a:picLocks noChangeAspect="1"/>
          </p:cNvPicPr>
          <p:nvPr/>
        </p:nvPicPr>
        <p:blipFill>
          <a:blip r:embed="rId4"/>
          <a:stretch>
            <a:fillRect/>
          </a:stretch>
        </p:blipFill>
        <p:spPr>
          <a:xfrm flipH="1">
            <a:off x="5977874" y="3595426"/>
            <a:ext cx="2771192" cy="2771192"/>
          </a:xfrm>
          <a:prstGeom prst="rect">
            <a:avLst/>
          </a:prstGeom>
        </p:spPr>
      </p:pic>
      <p:sp>
        <p:nvSpPr>
          <p:cNvPr id="8" name="TextBox 7"/>
          <p:cNvSpPr txBox="1"/>
          <p:nvPr/>
        </p:nvSpPr>
        <p:spPr>
          <a:xfrm>
            <a:off x="5910795" y="3293137"/>
            <a:ext cx="2815001" cy="461665"/>
          </a:xfrm>
          <a:prstGeom prst="rect">
            <a:avLst/>
          </a:prstGeom>
          <a:noFill/>
        </p:spPr>
        <p:txBody>
          <a:bodyPr wrap="none" rtlCol="0">
            <a:spAutoFit/>
          </a:bodyPr>
          <a:lstStyle/>
          <a:p>
            <a:r>
              <a:rPr lang="en-US" sz="1200" b="1" dirty="0">
                <a:solidFill>
                  <a:srgbClr val="FF0000"/>
                </a:solidFill>
              </a:rPr>
              <a:t>N20 ATMS SDR Biases</a:t>
            </a:r>
          </a:p>
          <a:p>
            <a:r>
              <a:rPr lang="en-US" sz="1200" b="1" dirty="0">
                <a:solidFill>
                  <a:srgbClr val="FF0000"/>
                </a:solidFill>
              </a:rPr>
              <a:t>Courtesy H. Yang, Univ. of Maryland</a:t>
            </a:r>
          </a:p>
        </p:txBody>
      </p:sp>
    </p:spTree>
    <p:extLst>
      <p:ext uri="{BB962C8B-B14F-4D97-AF65-F5344CB8AC3E}">
        <p14:creationId xmlns:p14="http://schemas.microsoft.com/office/powerpoint/2010/main" val="2553226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2107BC-B178-4F3F-A1AC-D9F5468A47A5}"/>
              </a:ext>
            </a:extLst>
          </p:cNvPr>
          <p:cNvPicPr>
            <a:picLocks noChangeAspect="1"/>
          </p:cNvPicPr>
          <p:nvPr/>
        </p:nvPicPr>
        <p:blipFill>
          <a:blip r:embed="rId2"/>
          <a:stretch>
            <a:fillRect/>
          </a:stretch>
        </p:blipFill>
        <p:spPr>
          <a:xfrm>
            <a:off x="4750220" y="1220731"/>
            <a:ext cx="3726181" cy="5143500"/>
          </a:xfrm>
          <a:prstGeom prst="rect">
            <a:avLst/>
          </a:prstGeom>
        </p:spPr>
      </p:pic>
      <p:pic>
        <p:nvPicPr>
          <p:cNvPr id="3" name="Picture 2">
            <a:extLst>
              <a:ext uri="{FF2B5EF4-FFF2-40B4-BE49-F238E27FC236}">
                <a16:creationId xmlns:a16="http://schemas.microsoft.com/office/drawing/2014/main" id="{328ACB32-D474-4D2B-B39A-CCF7029CCED2}"/>
              </a:ext>
            </a:extLst>
          </p:cNvPr>
          <p:cNvPicPr>
            <a:picLocks noChangeAspect="1"/>
          </p:cNvPicPr>
          <p:nvPr/>
        </p:nvPicPr>
        <p:blipFill>
          <a:blip r:embed="rId3"/>
          <a:stretch>
            <a:fillRect/>
          </a:stretch>
        </p:blipFill>
        <p:spPr>
          <a:xfrm>
            <a:off x="255448" y="1156642"/>
            <a:ext cx="3726181" cy="5143500"/>
          </a:xfrm>
          <a:prstGeom prst="rect">
            <a:avLst/>
          </a:prstGeom>
        </p:spPr>
      </p:pic>
      <p:sp>
        <p:nvSpPr>
          <p:cNvPr id="4" name="TextBox 3">
            <a:extLst>
              <a:ext uri="{FF2B5EF4-FFF2-40B4-BE49-F238E27FC236}">
                <a16:creationId xmlns:a16="http://schemas.microsoft.com/office/drawing/2014/main" id="{F4B46A6D-BD01-4EAB-B79B-15DFE5FD30CC}"/>
              </a:ext>
            </a:extLst>
          </p:cNvPr>
          <p:cNvSpPr txBox="1"/>
          <p:nvPr/>
        </p:nvSpPr>
        <p:spPr>
          <a:xfrm>
            <a:off x="3799184" y="755266"/>
            <a:ext cx="5299528" cy="369332"/>
          </a:xfrm>
          <a:prstGeom prst="rect">
            <a:avLst/>
          </a:prstGeom>
          <a:noFill/>
        </p:spPr>
        <p:txBody>
          <a:bodyPr wrap="none" rtlCol="0">
            <a:spAutoFit/>
          </a:bodyPr>
          <a:lstStyle/>
          <a:p>
            <a:r>
              <a:rPr lang="en-US" dirty="0"/>
              <a:t>TDR Double difference NPP – NOAA-20 ~  0.20 K</a:t>
            </a:r>
          </a:p>
        </p:txBody>
      </p:sp>
      <p:cxnSp>
        <p:nvCxnSpPr>
          <p:cNvPr id="6" name="Straight Arrow Connector 5">
            <a:extLst>
              <a:ext uri="{FF2B5EF4-FFF2-40B4-BE49-F238E27FC236}">
                <a16:creationId xmlns:a16="http://schemas.microsoft.com/office/drawing/2014/main" id="{04131D5F-C756-4F96-A436-14756D8080D1}"/>
              </a:ext>
            </a:extLst>
          </p:cNvPr>
          <p:cNvCxnSpPr/>
          <p:nvPr/>
        </p:nvCxnSpPr>
        <p:spPr>
          <a:xfrm flipH="1">
            <a:off x="2519025" y="1156642"/>
            <a:ext cx="2052975" cy="13387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7F8B632B-A56C-457E-A3DF-12A6EE6B22E7}"/>
              </a:ext>
            </a:extLst>
          </p:cNvPr>
          <p:cNvCxnSpPr/>
          <p:nvPr/>
        </p:nvCxnSpPr>
        <p:spPr>
          <a:xfrm>
            <a:off x="4750220" y="1156642"/>
            <a:ext cx="924959" cy="12620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9955CDD9-DD06-4F42-8007-2D7C4C7F26B0}"/>
              </a:ext>
            </a:extLst>
          </p:cNvPr>
          <p:cNvSpPr txBox="1"/>
          <p:nvPr/>
        </p:nvSpPr>
        <p:spPr>
          <a:xfrm>
            <a:off x="2169379" y="-19243"/>
            <a:ext cx="7011599" cy="646331"/>
          </a:xfrm>
          <a:prstGeom prst="rect">
            <a:avLst/>
          </a:prstGeom>
          <a:noFill/>
        </p:spPr>
        <p:txBody>
          <a:bodyPr wrap="none" rtlCol="0">
            <a:spAutoFit/>
          </a:bodyPr>
          <a:lstStyle/>
          <a:p>
            <a:r>
              <a:rPr lang="en-US" dirty="0"/>
              <a:t>NOAA GPRC – quantifying differences between ATMS and AMSUs</a:t>
            </a:r>
          </a:p>
          <a:p>
            <a:r>
              <a:rPr lang="en-US" dirty="0"/>
              <a:t>	Example of SNPP-NOAA-20 ATMS CH11 difference</a:t>
            </a:r>
          </a:p>
        </p:txBody>
      </p:sp>
      <p:sp>
        <p:nvSpPr>
          <p:cNvPr id="10" name="TextBox 9">
            <a:extLst>
              <a:ext uri="{FF2B5EF4-FFF2-40B4-BE49-F238E27FC236}">
                <a16:creationId xmlns:a16="http://schemas.microsoft.com/office/drawing/2014/main" id="{75E98BD6-694A-43A3-98B2-E9AE03BFC556}"/>
              </a:ext>
            </a:extLst>
          </p:cNvPr>
          <p:cNvSpPr txBox="1"/>
          <p:nvPr/>
        </p:nvSpPr>
        <p:spPr>
          <a:xfrm>
            <a:off x="1976283" y="6428320"/>
            <a:ext cx="6994415" cy="369332"/>
          </a:xfrm>
          <a:prstGeom prst="rect">
            <a:avLst/>
          </a:prstGeom>
          <a:noFill/>
        </p:spPr>
        <p:txBody>
          <a:bodyPr wrap="none" rtlCol="0">
            <a:spAutoFit/>
          </a:bodyPr>
          <a:lstStyle/>
          <a:p>
            <a:r>
              <a:rPr lang="en-US" dirty="0"/>
              <a:t>USING ECMWF AS A REFERENCE FOR DOUBLE DIFFERENCE</a:t>
            </a:r>
          </a:p>
        </p:txBody>
      </p:sp>
    </p:spTree>
    <p:extLst>
      <p:ext uri="{BB962C8B-B14F-4D97-AF65-F5344CB8AC3E}">
        <p14:creationId xmlns:p14="http://schemas.microsoft.com/office/powerpoint/2010/main" val="1818948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5FC5DD-FE4D-4EE4-9378-26D1BFAA6CE1}"/>
              </a:ext>
            </a:extLst>
          </p:cNvPr>
          <p:cNvPicPr>
            <a:picLocks noChangeAspect="1"/>
          </p:cNvPicPr>
          <p:nvPr/>
        </p:nvPicPr>
        <p:blipFill>
          <a:blip r:embed="rId2"/>
          <a:stretch>
            <a:fillRect/>
          </a:stretch>
        </p:blipFill>
        <p:spPr>
          <a:xfrm>
            <a:off x="4462493" y="1259096"/>
            <a:ext cx="3660513" cy="4763681"/>
          </a:xfrm>
          <a:prstGeom prst="rect">
            <a:avLst/>
          </a:prstGeom>
        </p:spPr>
      </p:pic>
      <p:sp>
        <p:nvSpPr>
          <p:cNvPr id="6" name="TextBox 5">
            <a:extLst>
              <a:ext uri="{FF2B5EF4-FFF2-40B4-BE49-F238E27FC236}">
                <a16:creationId xmlns:a16="http://schemas.microsoft.com/office/drawing/2014/main" id="{79249079-D259-4DEC-BADA-7CD559BDD7A5}"/>
              </a:ext>
            </a:extLst>
          </p:cNvPr>
          <p:cNvSpPr txBox="1"/>
          <p:nvPr/>
        </p:nvSpPr>
        <p:spPr>
          <a:xfrm flipH="1">
            <a:off x="4572000" y="4847124"/>
            <a:ext cx="734638" cy="300082"/>
          </a:xfrm>
          <a:prstGeom prst="rect">
            <a:avLst/>
          </a:prstGeom>
          <a:noFill/>
        </p:spPr>
        <p:txBody>
          <a:bodyPr wrap="square" rtlCol="0">
            <a:spAutoFit/>
          </a:bodyPr>
          <a:lstStyle/>
          <a:p>
            <a:pPr defTabSz="685800" fontAlgn="auto">
              <a:spcBef>
                <a:spcPts val="0"/>
              </a:spcBef>
              <a:spcAft>
                <a:spcPts val="0"/>
              </a:spcAft>
              <a:defRPr/>
            </a:pPr>
            <a:r>
              <a:rPr lang="en-US" sz="1350" dirty="0">
                <a:solidFill>
                  <a:prstClr val="black"/>
                </a:solidFill>
                <a:latin typeface="Calibri" panose="020F0502020204030204"/>
              </a:rPr>
              <a:t>TDRs</a:t>
            </a:r>
          </a:p>
        </p:txBody>
      </p:sp>
      <p:pic>
        <p:nvPicPr>
          <p:cNvPr id="3" name="Picture 2">
            <a:extLst>
              <a:ext uri="{FF2B5EF4-FFF2-40B4-BE49-F238E27FC236}">
                <a16:creationId xmlns:a16="http://schemas.microsoft.com/office/drawing/2014/main" id="{7D500502-C0FE-4E76-AFF4-1902103CF50B}"/>
              </a:ext>
            </a:extLst>
          </p:cNvPr>
          <p:cNvPicPr>
            <a:picLocks noChangeAspect="1"/>
          </p:cNvPicPr>
          <p:nvPr/>
        </p:nvPicPr>
        <p:blipFill>
          <a:blip r:embed="rId3"/>
          <a:stretch>
            <a:fillRect/>
          </a:stretch>
        </p:blipFill>
        <p:spPr>
          <a:xfrm>
            <a:off x="284058" y="1185816"/>
            <a:ext cx="3726245" cy="4849223"/>
          </a:xfrm>
          <a:prstGeom prst="rect">
            <a:avLst/>
          </a:prstGeom>
        </p:spPr>
      </p:pic>
      <p:cxnSp>
        <p:nvCxnSpPr>
          <p:cNvPr id="7" name="Straight Connector 6">
            <a:extLst>
              <a:ext uri="{FF2B5EF4-FFF2-40B4-BE49-F238E27FC236}">
                <a16:creationId xmlns:a16="http://schemas.microsoft.com/office/drawing/2014/main" id="{F26DFE05-C8C8-4883-A5C1-47A55700571F}"/>
              </a:ext>
            </a:extLst>
          </p:cNvPr>
          <p:cNvCxnSpPr>
            <a:cxnSpLocks/>
          </p:cNvCxnSpPr>
          <p:nvPr/>
        </p:nvCxnSpPr>
        <p:spPr>
          <a:xfrm>
            <a:off x="536841" y="5088045"/>
            <a:ext cx="3285942" cy="0"/>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BF1AB18F-E9E8-4B81-AAF9-DF9776EDCD41}"/>
              </a:ext>
            </a:extLst>
          </p:cNvPr>
          <p:cNvSpPr txBox="1"/>
          <p:nvPr/>
        </p:nvSpPr>
        <p:spPr>
          <a:xfrm>
            <a:off x="2867087" y="5201446"/>
            <a:ext cx="845103" cy="369332"/>
          </a:xfrm>
          <a:prstGeom prst="rect">
            <a:avLst/>
          </a:prstGeom>
          <a:noFill/>
        </p:spPr>
        <p:txBody>
          <a:bodyPr wrap="none" rtlCol="0">
            <a:spAutoFit/>
          </a:bodyPr>
          <a:lstStyle/>
          <a:p>
            <a:r>
              <a:rPr lang="en-US" dirty="0"/>
              <a:t>~-0.25</a:t>
            </a:r>
          </a:p>
        </p:txBody>
      </p:sp>
      <p:cxnSp>
        <p:nvCxnSpPr>
          <p:cNvPr id="11" name="Straight Connector 10">
            <a:extLst>
              <a:ext uri="{FF2B5EF4-FFF2-40B4-BE49-F238E27FC236}">
                <a16:creationId xmlns:a16="http://schemas.microsoft.com/office/drawing/2014/main" id="{D28579F0-2FEF-4B18-ACE3-0FCD86785315}"/>
              </a:ext>
            </a:extLst>
          </p:cNvPr>
          <p:cNvCxnSpPr/>
          <p:nvPr/>
        </p:nvCxnSpPr>
        <p:spPr>
          <a:xfrm>
            <a:off x="4831572" y="4495308"/>
            <a:ext cx="3209249" cy="0"/>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29DB9E27-A95A-4B67-805D-E2BB72151F9E}"/>
              </a:ext>
            </a:extLst>
          </p:cNvPr>
          <p:cNvSpPr txBox="1"/>
          <p:nvPr/>
        </p:nvSpPr>
        <p:spPr>
          <a:xfrm>
            <a:off x="6619076" y="4920062"/>
            <a:ext cx="716863" cy="369332"/>
          </a:xfrm>
          <a:prstGeom prst="rect">
            <a:avLst/>
          </a:prstGeom>
          <a:noFill/>
        </p:spPr>
        <p:txBody>
          <a:bodyPr wrap="none" rtlCol="0">
            <a:spAutoFit/>
          </a:bodyPr>
          <a:lstStyle/>
          <a:p>
            <a:r>
              <a:rPr lang="en-US" dirty="0"/>
              <a:t>~-0.5</a:t>
            </a:r>
          </a:p>
        </p:txBody>
      </p:sp>
      <p:sp>
        <p:nvSpPr>
          <p:cNvPr id="13" name="TextBox 12">
            <a:extLst>
              <a:ext uri="{FF2B5EF4-FFF2-40B4-BE49-F238E27FC236}">
                <a16:creationId xmlns:a16="http://schemas.microsoft.com/office/drawing/2014/main" id="{2707AD41-CC62-41E3-BF8B-069BB718C91E}"/>
              </a:ext>
            </a:extLst>
          </p:cNvPr>
          <p:cNvSpPr txBox="1"/>
          <p:nvPr/>
        </p:nvSpPr>
        <p:spPr>
          <a:xfrm>
            <a:off x="3712190" y="604108"/>
            <a:ext cx="4457310" cy="369332"/>
          </a:xfrm>
          <a:prstGeom prst="rect">
            <a:avLst/>
          </a:prstGeom>
          <a:noFill/>
        </p:spPr>
        <p:txBody>
          <a:bodyPr wrap="none" rtlCol="0">
            <a:spAutoFit/>
          </a:bodyPr>
          <a:lstStyle/>
          <a:p>
            <a:r>
              <a:rPr lang="en-US" dirty="0"/>
              <a:t>Using GPSRO  - Double difference ~ 0.25</a:t>
            </a:r>
          </a:p>
        </p:txBody>
      </p:sp>
      <p:sp>
        <p:nvSpPr>
          <p:cNvPr id="14" name="TextBox 13">
            <a:extLst>
              <a:ext uri="{FF2B5EF4-FFF2-40B4-BE49-F238E27FC236}">
                <a16:creationId xmlns:a16="http://schemas.microsoft.com/office/drawing/2014/main" id="{A3DB58BD-630A-44F9-B278-C5F66D3BDF57}"/>
              </a:ext>
            </a:extLst>
          </p:cNvPr>
          <p:cNvSpPr txBox="1"/>
          <p:nvPr/>
        </p:nvSpPr>
        <p:spPr>
          <a:xfrm>
            <a:off x="1754279" y="5963773"/>
            <a:ext cx="7105663" cy="369332"/>
          </a:xfrm>
          <a:prstGeom prst="rect">
            <a:avLst/>
          </a:prstGeom>
          <a:noFill/>
        </p:spPr>
        <p:txBody>
          <a:bodyPr wrap="none" rtlCol="0">
            <a:spAutoFit/>
          </a:bodyPr>
          <a:lstStyle/>
          <a:p>
            <a:r>
              <a:rPr lang="en-US" dirty="0"/>
              <a:t>USING GPSRO AS A REFERENCE FOR DOUBLE DIFFERENCE</a:t>
            </a:r>
          </a:p>
        </p:txBody>
      </p:sp>
      <p:sp>
        <p:nvSpPr>
          <p:cNvPr id="15" name="TextBox 14">
            <a:extLst>
              <a:ext uri="{FF2B5EF4-FFF2-40B4-BE49-F238E27FC236}">
                <a16:creationId xmlns:a16="http://schemas.microsoft.com/office/drawing/2014/main" id="{D3AB5877-A61C-4C02-8317-6D483A6380DC}"/>
              </a:ext>
            </a:extLst>
          </p:cNvPr>
          <p:cNvSpPr txBox="1"/>
          <p:nvPr/>
        </p:nvSpPr>
        <p:spPr>
          <a:xfrm>
            <a:off x="456977" y="11159"/>
            <a:ext cx="8749190" cy="369332"/>
          </a:xfrm>
          <a:prstGeom prst="rect">
            <a:avLst/>
          </a:prstGeom>
          <a:noFill/>
        </p:spPr>
        <p:txBody>
          <a:bodyPr wrap="none" rtlCol="0">
            <a:spAutoFit/>
          </a:bodyPr>
          <a:lstStyle/>
          <a:p>
            <a:r>
              <a:rPr lang="en-US" dirty="0"/>
              <a:t>Difference between ECWMF and GPSRO in Double Difference Calculation is ~ 0.05</a:t>
            </a:r>
          </a:p>
        </p:txBody>
      </p:sp>
    </p:spTree>
    <p:extLst>
      <p:ext uri="{BB962C8B-B14F-4D97-AF65-F5344CB8AC3E}">
        <p14:creationId xmlns:p14="http://schemas.microsoft.com/office/powerpoint/2010/main" val="2676073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060" y="126609"/>
            <a:ext cx="5673013" cy="896074"/>
          </a:xfrm>
        </p:spPr>
        <p:txBody>
          <a:bodyPr/>
          <a:lstStyle/>
          <a:p>
            <a:pPr lvl="0"/>
            <a:r>
              <a:rPr lang="en-GB" sz="2400" dirty="0"/>
              <a:t>Support to GRWG Activities </a:t>
            </a:r>
            <a:br>
              <a:rPr lang="en-GB" sz="2400" dirty="0"/>
            </a:br>
            <a:r>
              <a:rPr lang="en-GB" sz="2400" dirty="0"/>
              <a:t>IR Subgroup</a:t>
            </a:r>
          </a:p>
        </p:txBody>
      </p:sp>
      <p:sp>
        <p:nvSpPr>
          <p:cNvPr id="3" name="Content Placeholder 2"/>
          <p:cNvSpPr>
            <a:spLocks noGrp="1"/>
          </p:cNvSpPr>
          <p:nvPr>
            <p:ph idx="1"/>
          </p:nvPr>
        </p:nvSpPr>
        <p:spPr>
          <a:xfrm>
            <a:off x="120432" y="1133713"/>
            <a:ext cx="8854751" cy="4950506"/>
          </a:xfrm>
        </p:spPr>
        <p:txBody>
          <a:bodyPr/>
          <a:lstStyle/>
          <a:p>
            <a:r>
              <a:rPr lang="en-GB" sz="1900" i="1" dirty="0"/>
              <a:t>Chairing IR Sub-Group</a:t>
            </a:r>
          </a:p>
          <a:p>
            <a:r>
              <a:rPr lang="en-GB" sz="1900" i="1" dirty="0"/>
              <a:t>Hosted and co-chaired the </a:t>
            </a:r>
            <a:r>
              <a:rPr lang="en-GB" sz="1900" i="1" dirty="0" err="1"/>
              <a:t>webmeeting</a:t>
            </a:r>
            <a:r>
              <a:rPr lang="en-GB" sz="1900" i="1" dirty="0"/>
              <a:t> on spectral gap filling (WebEx in June 2018)</a:t>
            </a:r>
          </a:p>
          <a:p>
            <a:r>
              <a:rPr lang="en-GB" sz="1900" i="1" dirty="0"/>
              <a:t>Contribute to the report on Reference Sensor Traceability and Uncertainty</a:t>
            </a:r>
          </a:p>
          <a:p>
            <a:r>
              <a:rPr lang="en-GB" sz="1900" i="1" dirty="0"/>
              <a:t>Supported </a:t>
            </a:r>
            <a:r>
              <a:rPr lang="en-GB" sz="1900" i="1" dirty="0" err="1"/>
              <a:t>CrIS</a:t>
            </a:r>
            <a:r>
              <a:rPr lang="en-GB" sz="1900" i="1" dirty="0"/>
              <a:t> as one of the GSICS reference instruments </a:t>
            </a:r>
          </a:p>
          <a:p>
            <a:r>
              <a:rPr lang="en-GB" sz="1900" i="1" dirty="0"/>
              <a:t>Extended the GEO-LEO IR inter-calibration methods to the four hyperspectral radiometer measurements, including </a:t>
            </a:r>
            <a:r>
              <a:rPr lang="en-GB" sz="1900" i="1" dirty="0" err="1"/>
              <a:t>Metop</a:t>
            </a:r>
            <a:r>
              <a:rPr lang="en-GB" sz="1900" i="1" dirty="0"/>
              <a:t>-A/IASI, </a:t>
            </a:r>
            <a:r>
              <a:rPr lang="en-GB" sz="1900" i="1" dirty="0" err="1"/>
              <a:t>Metop</a:t>
            </a:r>
            <a:r>
              <a:rPr lang="en-GB" sz="1900" i="1" dirty="0"/>
              <a:t>-B/IASI, SNPP/</a:t>
            </a:r>
            <a:r>
              <a:rPr lang="en-GB" sz="1900" i="1" dirty="0" err="1"/>
              <a:t>CrIS</a:t>
            </a:r>
            <a:r>
              <a:rPr lang="en-GB" sz="1900" i="1" dirty="0"/>
              <a:t> and NOAA-20/</a:t>
            </a:r>
            <a:r>
              <a:rPr lang="en-GB" sz="1900" i="1" dirty="0" err="1"/>
              <a:t>CrIS</a:t>
            </a:r>
            <a:r>
              <a:rPr lang="en-GB" sz="1900" i="1" dirty="0"/>
              <a:t>, for GOES-16/17 ABI calibration validation and monitoring (NOAA GEO agency report)</a:t>
            </a:r>
          </a:p>
          <a:p>
            <a:r>
              <a:rPr lang="en-GB" sz="1900" i="1" dirty="0"/>
              <a:t>Continue exploring the applications of GEO-GEO inter-comparison for the instrument calibration validation and anomaly detection (talk 7p)</a:t>
            </a:r>
          </a:p>
          <a:p>
            <a:r>
              <a:rPr lang="en-GB" sz="1900" i="1" dirty="0"/>
              <a:t>Investigated the possible root causes to the GEO-LEO bias at ABI/AHI B07 cold scenes (talk 7s)</a:t>
            </a:r>
          </a:p>
          <a:p>
            <a:r>
              <a:rPr lang="en-GB" sz="1900" i="1" dirty="0"/>
              <a:t>Collected new GOES Imager data for the MBCC correction (</a:t>
            </a:r>
            <a:r>
              <a:rPr lang="en-GB" sz="1900" dirty="0"/>
              <a:t>GIR.2016.3n.1)</a:t>
            </a:r>
            <a:endParaRPr lang="en-GB" sz="1900" i="1" dirty="0"/>
          </a:p>
          <a:p>
            <a:pPr lvl="1"/>
            <a:endParaRPr lang="en-GB" sz="1600" i="1"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7</a:t>
            </a:fld>
            <a:endParaRPr lang="en-US"/>
          </a:p>
        </p:txBody>
      </p:sp>
    </p:spTree>
    <p:extLst>
      <p:ext uri="{BB962C8B-B14F-4D97-AF65-F5344CB8AC3E}">
        <p14:creationId xmlns:p14="http://schemas.microsoft.com/office/powerpoint/2010/main" val="904186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C19771-255F-4457-B20A-D60124C86419}"/>
              </a:ext>
            </a:extLst>
          </p:cNvPr>
          <p:cNvSpPr>
            <a:spLocks noGrp="1"/>
          </p:cNvSpPr>
          <p:nvPr>
            <p:ph type="title"/>
          </p:nvPr>
        </p:nvSpPr>
        <p:spPr/>
        <p:txBody>
          <a:bodyPr/>
          <a:lstStyle/>
          <a:p>
            <a:r>
              <a:rPr lang="en-US" dirty="0"/>
              <a:t>LEO-LEO Inter-Calibration</a:t>
            </a:r>
          </a:p>
        </p:txBody>
      </p:sp>
      <p:pic>
        <p:nvPicPr>
          <p:cNvPr id="4" name="Picture 3">
            <a:extLst>
              <a:ext uri="{FF2B5EF4-FFF2-40B4-BE49-F238E27FC236}">
                <a16:creationId xmlns:a16="http://schemas.microsoft.com/office/drawing/2014/main" id="{1D493697-E05E-422E-9EDB-5E16AD9AE57F}"/>
              </a:ext>
            </a:extLst>
          </p:cNvPr>
          <p:cNvPicPr>
            <a:picLocks noChangeAspect="1"/>
          </p:cNvPicPr>
          <p:nvPr/>
        </p:nvPicPr>
        <p:blipFill>
          <a:blip r:embed="rId2"/>
          <a:stretch>
            <a:fillRect/>
          </a:stretch>
        </p:blipFill>
        <p:spPr>
          <a:xfrm>
            <a:off x="1238250" y="762000"/>
            <a:ext cx="6479588" cy="5143500"/>
          </a:xfrm>
          <a:prstGeom prst="rect">
            <a:avLst/>
          </a:prstGeom>
        </p:spPr>
      </p:pic>
      <p:sp>
        <p:nvSpPr>
          <p:cNvPr id="5" name="TextBox 4">
            <a:extLst>
              <a:ext uri="{FF2B5EF4-FFF2-40B4-BE49-F238E27FC236}">
                <a16:creationId xmlns:a16="http://schemas.microsoft.com/office/drawing/2014/main" id="{805DDCC2-F291-45AE-8B6E-ABEF52E9D8A1}"/>
              </a:ext>
            </a:extLst>
          </p:cNvPr>
          <p:cNvSpPr txBox="1"/>
          <p:nvPr/>
        </p:nvSpPr>
        <p:spPr>
          <a:xfrm>
            <a:off x="285751" y="4714876"/>
            <a:ext cx="1020600" cy="294376"/>
          </a:xfrm>
          <a:prstGeom prst="rect">
            <a:avLst/>
          </a:prstGeom>
          <a:noFill/>
        </p:spPr>
        <p:txBody>
          <a:bodyPr wrap="none" rtlCol="0">
            <a:spAutoFit/>
          </a:bodyPr>
          <a:lstStyle/>
          <a:p>
            <a:pPr defTabSz="685465"/>
            <a:r>
              <a:rPr lang="en-US" sz="1313" dirty="0">
                <a:solidFill>
                  <a:prstClr val="black"/>
                </a:solidFill>
                <a:latin typeface="Arial"/>
              </a:rPr>
              <a:t>Dave Tobin</a:t>
            </a:r>
          </a:p>
        </p:txBody>
      </p:sp>
    </p:spTree>
    <p:extLst>
      <p:ext uri="{BB962C8B-B14F-4D97-AF65-F5344CB8AC3E}">
        <p14:creationId xmlns:p14="http://schemas.microsoft.com/office/powerpoint/2010/main" val="1116109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77" y="2197090"/>
            <a:ext cx="4525058" cy="1810024"/>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653" y="4061915"/>
            <a:ext cx="4308106" cy="1723243"/>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2832" y="4027521"/>
            <a:ext cx="4408220" cy="1763288"/>
          </a:xfrm>
          <a:prstGeom prst="rect">
            <a:avLst/>
          </a:prstGeom>
        </p:spPr>
      </p:pic>
      <p:sp>
        <p:nvSpPr>
          <p:cNvPr id="9" name="タイトル 1"/>
          <p:cNvSpPr txBox="1">
            <a:spLocks/>
          </p:cNvSpPr>
          <p:nvPr/>
        </p:nvSpPr>
        <p:spPr bwMode="auto">
          <a:xfrm>
            <a:off x="3258588" y="169945"/>
            <a:ext cx="5612463" cy="8972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ja-JP" sz="2400" dirty="0">
                <a:solidFill>
                  <a:prstClr val="black"/>
                </a:solidFill>
              </a:rPr>
              <a:t>GEO-LEO:  Double Difference Using G16 ABI as the Transfer</a:t>
            </a:r>
            <a:endParaRPr lang="ja-JP" altLang="en-US" sz="2400" dirty="0">
              <a:solidFill>
                <a:prstClr val="black"/>
              </a:solidFill>
            </a:endParaRPr>
          </a:p>
        </p:txBody>
      </p:sp>
      <p:sp>
        <p:nvSpPr>
          <p:cNvPr id="20" name="テキスト ボックス 10">
            <a:extLst>
              <a:ext uri="{FF2B5EF4-FFF2-40B4-BE49-F238E27FC236}">
                <a16:creationId xmlns:a16="http://schemas.microsoft.com/office/drawing/2014/main" id="{2200609E-0E68-47AF-8ADB-06833B8E56F8}"/>
              </a:ext>
            </a:extLst>
          </p:cNvPr>
          <p:cNvSpPr txBox="1"/>
          <p:nvPr/>
        </p:nvSpPr>
        <p:spPr>
          <a:xfrm>
            <a:off x="176582" y="1018256"/>
            <a:ext cx="8572500" cy="1175706"/>
          </a:xfrm>
          <a:prstGeom prst="rect">
            <a:avLst/>
          </a:prstGeom>
          <a:noFill/>
        </p:spPr>
        <p:txBody>
          <a:bodyPr wrap="square" rtlCol="0">
            <a:spAutoFit/>
          </a:bodyPr>
          <a:lstStyle/>
          <a:p>
            <a:pPr marL="176213" indent="-176213" fontAlgn="base">
              <a:lnSpc>
                <a:spcPct val="110000"/>
              </a:lnSpc>
              <a:spcBef>
                <a:spcPct val="0"/>
              </a:spcBef>
              <a:spcAft>
                <a:spcPct val="0"/>
              </a:spcAft>
              <a:buFont typeface="Arial" panose="020B0604020202020204" pitchFamily="34" charset="0"/>
              <a:buChar char="•"/>
            </a:pPr>
            <a:r>
              <a:rPr lang="en-US" altLang="ja-JP" sz="1600" b="1" dirty="0">
                <a:solidFill>
                  <a:prstClr val="black"/>
                </a:solidFill>
                <a:latin typeface="Arial" panose="020B0604020202020204" pitchFamily="34" charset="0"/>
                <a:cs typeface="Arial" panose="020B0604020202020204" pitchFamily="34" charset="0"/>
              </a:rPr>
              <a:t>N20/</a:t>
            </a:r>
            <a:r>
              <a:rPr lang="en-US" altLang="ja-JP" sz="1600" b="1" dirty="0" err="1">
                <a:solidFill>
                  <a:prstClr val="black"/>
                </a:solidFill>
                <a:latin typeface="Arial" panose="020B0604020202020204" pitchFamily="34" charset="0"/>
                <a:cs typeface="Arial" panose="020B0604020202020204" pitchFamily="34" charset="0"/>
              </a:rPr>
              <a:t>CrIS</a:t>
            </a:r>
            <a:r>
              <a:rPr lang="en-US" altLang="ja-JP" sz="1600" b="1" dirty="0">
                <a:solidFill>
                  <a:prstClr val="black"/>
                </a:solidFill>
                <a:latin typeface="Arial" panose="020B0604020202020204" pitchFamily="34" charset="0"/>
                <a:cs typeface="Arial" panose="020B0604020202020204" pitchFamily="34" charset="0"/>
              </a:rPr>
              <a:t>, NPP/</a:t>
            </a:r>
            <a:r>
              <a:rPr lang="en-US" altLang="ja-JP" sz="1600" b="1" dirty="0" err="1">
                <a:solidFill>
                  <a:prstClr val="black"/>
                </a:solidFill>
                <a:latin typeface="Arial" panose="020B0604020202020204" pitchFamily="34" charset="0"/>
                <a:cs typeface="Arial" panose="020B0604020202020204" pitchFamily="34" charset="0"/>
              </a:rPr>
              <a:t>CrIS</a:t>
            </a:r>
            <a:r>
              <a:rPr lang="en-US" altLang="ja-JP" sz="1600" b="1" dirty="0">
                <a:solidFill>
                  <a:prstClr val="black"/>
                </a:solidFill>
                <a:latin typeface="Arial" panose="020B0604020202020204" pitchFamily="34" charset="0"/>
                <a:cs typeface="Arial" panose="020B0604020202020204" pitchFamily="34" charset="0"/>
              </a:rPr>
              <a:t>, </a:t>
            </a:r>
            <a:r>
              <a:rPr lang="en-US" altLang="ja-JP" sz="1600" b="1" dirty="0" err="1">
                <a:solidFill>
                  <a:prstClr val="black"/>
                </a:solidFill>
                <a:latin typeface="Arial" panose="020B0604020202020204" pitchFamily="34" charset="0"/>
                <a:cs typeface="Arial" panose="020B0604020202020204" pitchFamily="34" charset="0"/>
              </a:rPr>
              <a:t>Metop</a:t>
            </a:r>
            <a:r>
              <a:rPr lang="en-US" altLang="ja-JP" sz="1600" b="1" dirty="0">
                <a:solidFill>
                  <a:prstClr val="black"/>
                </a:solidFill>
                <a:latin typeface="Arial" panose="020B0604020202020204" pitchFamily="34" charset="0"/>
                <a:cs typeface="Arial" panose="020B0604020202020204" pitchFamily="34" charset="0"/>
              </a:rPr>
              <a:t>-A/IASI and </a:t>
            </a:r>
            <a:r>
              <a:rPr lang="en-US" altLang="ja-JP" sz="1600" b="1" dirty="0" err="1">
                <a:solidFill>
                  <a:prstClr val="black"/>
                </a:solidFill>
                <a:latin typeface="Arial" panose="020B0604020202020204" pitchFamily="34" charset="0"/>
                <a:cs typeface="Arial" panose="020B0604020202020204" pitchFamily="34" charset="0"/>
              </a:rPr>
              <a:t>Metop</a:t>
            </a:r>
            <a:r>
              <a:rPr lang="en-US" altLang="ja-JP" sz="1600" b="1" dirty="0">
                <a:solidFill>
                  <a:prstClr val="black"/>
                </a:solidFill>
                <a:latin typeface="Arial" panose="020B0604020202020204" pitchFamily="34" charset="0"/>
                <a:cs typeface="Arial" panose="020B0604020202020204" pitchFamily="34" charset="0"/>
              </a:rPr>
              <a:t>-B/IASI are all stable within the study period.  </a:t>
            </a:r>
          </a:p>
          <a:p>
            <a:pPr marL="176213" indent="-176213" fontAlgn="base">
              <a:lnSpc>
                <a:spcPct val="110000"/>
              </a:lnSpc>
              <a:spcBef>
                <a:spcPct val="0"/>
              </a:spcBef>
              <a:spcAft>
                <a:spcPct val="0"/>
              </a:spcAft>
              <a:buFont typeface="Arial" panose="020B0604020202020204" pitchFamily="34" charset="0"/>
              <a:buChar char="•"/>
            </a:pPr>
            <a:r>
              <a:rPr lang="en-US" altLang="ja-JP" sz="1600" b="1" dirty="0">
                <a:solidFill>
                  <a:prstClr val="black"/>
                </a:solidFill>
                <a:latin typeface="Arial" panose="020B0604020202020204" pitchFamily="34" charset="0"/>
                <a:cs typeface="Arial" panose="020B0604020202020204" pitchFamily="34" charset="0"/>
              </a:rPr>
              <a:t>The calibration difference is less than 0.1K among the four reference instruments</a:t>
            </a:r>
          </a:p>
          <a:p>
            <a:pPr marL="176213" indent="-176213" fontAlgn="base">
              <a:lnSpc>
                <a:spcPct val="110000"/>
              </a:lnSpc>
              <a:spcBef>
                <a:spcPct val="0"/>
              </a:spcBef>
              <a:spcAft>
                <a:spcPct val="0"/>
              </a:spcAft>
              <a:buFont typeface="Arial" panose="020B0604020202020204" pitchFamily="34" charset="0"/>
              <a:buChar char="•"/>
            </a:pPr>
            <a:r>
              <a:rPr lang="en-US" altLang="ja-JP" sz="1600" b="1" dirty="0">
                <a:solidFill>
                  <a:prstClr val="black"/>
                </a:solidFill>
                <a:latin typeface="Arial" panose="020B0604020202020204" pitchFamily="34" charset="0"/>
                <a:cs typeface="Arial" panose="020B0604020202020204" pitchFamily="34" charset="0"/>
              </a:rPr>
              <a:t>N20/</a:t>
            </a:r>
            <a:r>
              <a:rPr lang="en-US" altLang="ja-JP" sz="1600" b="1" dirty="0" err="1">
                <a:solidFill>
                  <a:prstClr val="black"/>
                </a:solidFill>
                <a:latin typeface="Arial" panose="020B0604020202020204" pitchFamily="34" charset="0"/>
                <a:cs typeface="Arial" panose="020B0604020202020204" pitchFamily="34" charset="0"/>
              </a:rPr>
              <a:t>CrIS</a:t>
            </a:r>
            <a:r>
              <a:rPr lang="en-US" altLang="ja-JP" sz="1600" b="1" dirty="0">
                <a:solidFill>
                  <a:prstClr val="black"/>
                </a:solidFill>
                <a:latin typeface="Arial" panose="020B0604020202020204" pitchFamily="34" charset="0"/>
                <a:cs typeface="Arial" panose="020B0604020202020204" pitchFamily="34" charset="0"/>
              </a:rPr>
              <a:t> is slightly warmer than NPP/</a:t>
            </a:r>
            <a:r>
              <a:rPr lang="en-US" altLang="ja-JP" sz="1600" b="1" dirty="0" err="1">
                <a:solidFill>
                  <a:prstClr val="black"/>
                </a:solidFill>
                <a:latin typeface="Arial" panose="020B0604020202020204" pitchFamily="34" charset="0"/>
                <a:cs typeface="Arial" panose="020B0604020202020204" pitchFamily="34" charset="0"/>
              </a:rPr>
              <a:t>CrIS</a:t>
            </a:r>
            <a:r>
              <a:rPr lang="en-US" altLang="ja-JP" sz="1600" b="1" dirty="0">
                <a:solidFill>
                  <a:prstClr val="black"/>
                </a:solidFill>
                <a:latin typeface="Arial" panose="020B0604020202020204" pitchFamily="34" charset="0"/>
                <a:cs typeface="Arial" panose="020B0604020202020204" pitchFamily="34" charset="0"/>
              </a:rPr>
              <a:t>.</a:t>
            </a:r>
            <a:endParaRPr lang="ja-JP" altLang="en-US" sz="1600" b="1" dirty="0">
              <a:solidFill>
                <a:prstClr val="black"/>
              </a:solidFill>
              <a:latin typeface="Arial" panose="020B0604020202020204" pitchFamily="34" charset="0"/>
              <a:cs typeface="Arial" panose="020B0604020202020204" pitchFamily="34" charset="0"/>
            </a:endParaRPr>
          </a:p>
        </p:txBody>
      </p:sp>
      <p:sp>
        <p:nvSpPr>
          <p:cNvPr id="38" name="TextBox 37"/>
          <p:cNvSpPr txBox="1"/>
          <p:nvPr/>
        </p:nvSpPr>
        <p:spPr>
          <a:xfrm>
            <a:off x="537518" y="3336262"/>
            <a:ext cx="2954655" cy="246221"/>
          </a:xfrm>
          <a:prstGeom prst="rect">
            <a:avLst/>
          </a:prstGeom>
          <a:noFill/>
        </p:spPr>
        <p:txBody>
          <a:bodyPr wrap="none" rtlCol="0">
            <a:spAutoFit/>
          </a:bodyPr>
          <a:lstStyle/>
          <a:p>
            <a:r>
              <a:rPr lang="en-US" sz="1000" b="1" dirty="0">
                <a:solidFill>
                  <a:srgbClr val="FF0000"/>
                </a:solidFill>
              </a:rPr>
              <a:t>Double Difference between N20 and NPP </a:t>
            </a:r>
            <a:r>
              <a:rPr lang="en-US" sz="1000" b="1" dirty="0" err="1">
                <a:solidFill>
                  <a:srgbClr val="FF0000"/>
                </a:solidFill>
              </a:rPr>
              <a:t>CrIS</a:t>
            </a:r>
            <a:endParaRPr lang="en-US" sz="1000" b="1" dirty="0">
              <a:solidFill>
                <a:srgbClr val="FF0000"/>
              </a:solidFill>
            </a:endParaRPr>
          </a:p>
        </p:txBody>
      </p:sp>
      <p:sp>
        <p:nvSpPr>
          <p:cNvPr id="39" name="TextBox 38"/>
          <p:cNvSpPr txBox="1"/>
          <p:nvPr/>
        </p:nvSpPr>
        <p:spPr>
          <a:xfrm>
            <a:off x="5114273" y="5716633"/>
            <a:ext cx="3105337" cy="246221"/>
          </a:xfrm>
          <a:prstGeom prst="rect">
            <a:avLst/>
          </a:prstGeom>
          <a:noFill/>
        </p:spPr>
        <p:txBody>
          <a:bodyPr wrap="none" rtlCol="0">
            <a:spAutoFit/>
          </a:bodyPr>
          <a:lstStyle/>
          <a:p>
            <a:r>
              <a:rPr lang="en-US" sz="1000" b="1" dirty="0">
                <a:solidFill>
                  <a:srgbClr val="FF0000"/>
                </a:solidFill>
              </a:rPr>
              <a:t>Double Difference between NPP/</a:t>
            </a:r>
            <a:r>
              <a:rPr lang="en-US" sz="1000" b="1" dirty="0" err="1">
                <a:solidFill>
                  <a:srgbClr val="FF0000"/>
                </a:solidFill>
              </a:rPr>
              <a:t>CrIS</a:t>
            </a:r>
            <a:r>
              <a:rPr lang="en-US" sz="1000" b="1" dirty="0">
                <a:solidFill>
                  <a:srgbClr val="FF0000"/>
                </a:solidFill>
              </a:rPr>
              <a:t> and IASI-B</a:t>
            </a:r>
          </a:p>
        </p:txBody>
      </p:sp>
      <p:sp>
        <p:nvSpPr>
          <p:cNvPr id="40" name="TextBox 39"/>
          <p:cNvSpPr txBox="1"/>
          <p:nvPr/>
        </p:nvSpPr>
        <p:spPr>
          <a:xfrm>
            <a:off x="669765" y="5146286"/>
            <a:ext cx="2842445" cy="246221"/>
          </a:xfrm>
          <a:prstGeom prst="rect">
            <a:avLst/>
          </a:prstGeom>
          <a:noFill/>
        </p:spPr>
        <p:txBody>
          <a:bodyPr wrap="none" rtlCol="0">
            <a:spAutoFit/>
          </a:bodyPr>
          <a:lstStyle/>
          <a:p>
            <a:r>
              <a:rPr lang="en-US" sz="1000" b="1" dirty="0">
                <a:solidFill>
                  <a:srgbClr val="FF0000"/>
                </a:solidFill>
              </a:rPr>
              <a:t>Double Difference between IASIA and IASIB</a:t>
            </a:r>
          </a:p>
        </p:txBody>
      </p:sp>
      <p:sp>
        <p:nvSpPr>
          <p:cNvPr id="2" name="TextBox 1"/>
          <p:cNvSpPr txBox="1"/>
          <p:nvPr/>
        </p:nvSpPr>
        <p:spPr>
          <a:xfrm>
            <a:off x="4202342" y="2763548"/>
            <a:ext cx="3190297" cy="276999"/>
          </a:xfrm>
          <a:prstGeom prst="rect">
            <a:avLst/>
          </a:prstGeom>
          <a:noFill/>
        </p:spPr>
        <p:txBody>
          <a:bodyPr wrap="none" rtlCol="0">
            <a:spAutoFit/>
          </a:bodyPr>
          <a:lstStyle/>
          <a:p>
            <a:r>
              <a:rPr lang="en-US" sz="1200" dirty="0"/>
              <a:t>N20/</a:t>
            </a:r>
            <a:r>
              <a:rPr lang="en-US" sz="1200" dirty="0" err="1"/>
              <a:t>CrIS</a:t>
            </a:r>
            <a:r>
              <a:rPr lang="en-US" sz="1200" dirty="0"/>
              <a:t> is slightly warmer than NPP/</a:t>
            </a:r>
            <a:r>
              <a:rPr lang="en-US" sz="1200" dirty="0" err="1"/>
              <a:t>CrIS</a:t>
            </a:r>
            <a:endParaRPr lang="en-US" sz="1200" dirty="0"/>
          </a:p>
        </p:txBody>
      </p:sp>
      <p:sp>
        <p:nvSpPr>
          <p:cNvPr id="3" name="TextBox 2"/>
          <p:cNvSpPr txBox="1"/>
          <p:nvPr/>
        </p:nvSpPr>
        <p:spPr>
          <a:xfrm>
            <a:off x="154726" y="5779493"/>
            <a:ext cx="4798274" cy="276999"/>
          </a:xfrm>
          <a:prstGeom prst="rect">
            <a:avLst/>
          </a:prstGeom>
          <a:noFill/>
        </p:spPr>
        <p:txBody>
          <a:bodyPr wrap="square" rtlCol="0">
            <a:spAutoFit/>
          </a:bodyPr>
          <a:lstStyle/>
          <a:p>
            <a:r>
              <a:rPr lang="en-US" sz="1200" dirty="0" err="1"/>
              <a:t>Metop</a:t>
            </a:r>
            <a:r>
              <a:rPr lang="en-US" sz="1200" dirty="0"/>
              <a:t>-A/IASI and </a:t>
            </a:r>
            <a:r>
              <a:rPr lang="en-US" sz="1200" dirty="0" err="1"/>
              <a:t>Metop</a:t>
            </a:r>
            <a:r>
              <a:rPr lang="en-US" sz="1200" dirty="0"/>
              <a:t>-B/IASI is in general well with ~±0.1K</a:t>
            </a:r>
          </a:p>
        </p:txBody>
      </p:sp>
      <p:sp>
        <p:nvSpPr>
          <p:cNvPr id="25" name="TextBox 24"/>
          <p:cNvSpPr txBox="1"/>
          <p:nvPr/>
        </p:nvSpPr>
        <p:spPr>
          <a:xfrm>
            <a:off x="4855967" y="5956069"/>
            <a:ext cx="4288033" cy="276999"/>
          </a:xfrm>
          <a:prstGeom prst="rect">
            <a:avLst/>
          </a:prstGeom>
          <a:noFill/>
        </p:spPr>
        <p:txBody>
          <a:bodyPr wrap="square" rtlCol="0">
            <a:spAutoFit/>
          </a:bodyPr>
          <a:lstStyle/>
          <a:p>
            <a:r>
              <a:rPr lang="en-US" sz="1200" dirty="0" err="1"/>
              <a:t>Metop</a:t>
            </a:r>
            <a:r>
              <a:rPr lang="en-US" sz="1200" dirty="0"/>
              <a:t>-B/IASI and SNPP/</a:t>
            </a:r>
            <a:r>
              <a:rPr lang="en-US" sz="1200" dirty="0" err="1"/>
              <a:t>CrIS</a:t>
            </a:r>
            <a:r>
              <a:rPr lang="en-US" sz="1200" dirty="0"/>
              <a:t> is in general within ~±0.1K</a:t>
            </a:r>
          </a:p>
        </p:txBody>
      </p:sp>
    </p:spTree>
    <p:extLst>
      <p:ext uri="{BB962C8B-B14F-4D97-AF65-F5344CB8AC3E}">
        <p14:creationId xmlns:p14="http://schemas.microsoft.com/office/powerpoint/2010/main" val="122723797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32064</TotalTime>
  <Words>1810</Words>
  <Application>Microsoft Office PowerPoint</Application>
  <PresentationFormat>On-screen Show (4:3)</PresentationFormat>
  <Paragraphs>258</Paragraphs>
  <Slides>18</Slides>
  <Notes>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맑은 고딕</vt:lpstr>
      <vt:lpstr>Arial</vt:lpstr>
      <vt:lpstr>Calibri</vt:lpstr>
      <vt:lpstr>Times New Roman</vt:lpstr>
      <vt:lpstr>Wingdings</vt:lpstr>
      <vt:lpstr>Default Design</vt:lpstr>
      <vt:lpstr> NOAA Agency Report  2019</vt:lpstr>
      <vt:lpstr>Presentation Overview  </vt:lpstr>
      <vt:lpstr>Support to GDWG Activities</vt:lpstr>
      <vt:lpstr>Support to GRWG Activities - MW</vt:lpstr>
      <vt:lpstr>PowerPoint Presentation</vt:lpstr>
      <vt:lpstr>PowerPoint Presentation</vt:lpstr>
      <vt:lpstr>Support to GRWG Activities  IR Subgroup</vt:lpstr>
      <vt:lpstr>LEO-LEO Inter-Calibration</vt:lpstr>
      <vt:lpstr>PowerPoint Presentation</vt:lpstr>
      <vt:lpstr>Support to GRWG Activities  UV Subgroup</vt:lpstr>
      <vt:lpstr>Support to GRWG Activities - VNIR</vt:lpstr>
      <vt:lpstr>Update on NOAA GRWG Actions</vt:lpstr>
      <vt:lpstr>NOAA-GDWG Actions Status</vt:lpstr>
      <vt:lpstr>Satellite/Instrument Summary - GEO</vt:lpstr>
      <vt:lpstr>Satellite/Instrument Summary - LEO</vt:lpstr>
      <vt:lpstr>Personal supporting GSICS</vt:lpstr>
      <vt:lpstr>Visiting Scientist Program</vt:lpstr>
      <vt:lpstr>Thank you for your attention</vt:lpstr>
    </vt:vector>
  </TitlesOfParts>
  <Company>NOAA / NESDIS / ORA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GSICS GEO-LEO ATBD</dc:title>
  <dc:subject>SPIE 2009 tALK</dc:subject>
  <dc:creator>Fred Wu</dc:creator>
  <cp:lastModifiedBy>fangfang yu</cp:lastModifiedBy>
  <cp:revision>965</cp:revision>
  <dcterms:created xsi:type="dcterms:W3CDTF">2004-06-10T15:46:18Z</dcterms:created>
  <dcterms:modified xsi:type="dcterms:W3CDTF">2019-03-04T07:13:21Z</dcterms:modified>
</cp:coreProperties>
</file>