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4" r:id="rId2"/>
    <p:sldId id="269" r:id="rId3"/>
    <p:sldId id="266" r:id="rId4"/>
    <p:sldId id="282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79" r:id="rId15"/>
    <p:sldId id="285" r:id="rId16"/>
    <p:sldId id="286" r:id="rId17"/>
    <p:sldId id="281" r:id="rId18"/>
    <p:sldId id="283" r:id="rId19"/>
    <p:sldId id="28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1" autoAdjust="0"/>
    <p:restoredTop sz="94901" autoAdjust="0"/>
  </p:normalViewPr>
  <p:slideViewPr>
    <p:cSldViewPr snapToGrid="0" snapToObjects="1">
      <p:cViewPr varScale="1">
        <p:scale>
          <a:sx n="113" d="100"/>
          <a:sy n="113" d="100"/>
        </p:scale>
        <p:origin x="-96" y="-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3BE0313-9AE7-40BC-9FF4-614B1C5A2E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1C3CC4-2000-4920-87D1-E900AF2D5D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CD9FF-BDCD-4DBB-90E9-24A3F6B9D7D1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CFB0D0-0A72-4216-8B4B-3B2270843B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78A006-F038-4BA6-AA60-460695579A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99390-9AD6-43BE-8514-B6D0C0BD9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6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2AA14-AA87-6543-B4AE-12D49A5A6C1C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CB47A-5BAF-5847-8462-8E087781F2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07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8599" y="2743200"/>
            <a:ext cx="8686801" cy="1828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Wingdings" pitchFamily="2" charset="2"/>
              <a:buNone/>
              <a:defRPr sz="2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 dirty="0"/>
              <a:t>Name</a:t>
            </a:r>
          </a:p>
          <a:p>
            <a:r>
              <a:rPr lang="en-US" dirty="0"/>
              <a:t>venue</a:t>
            </a:r>
          </a:p>
          <a:p>
            <a:r>
              <a:rPr lang="en-US" dirty="0"/>
              <a:t>date</a:t>
            </a:r>
          </a:p>
        </p:txBody>
      </p:sp>
      <p:sp>
        <p:nvSpPr>
          <p:cNvPr id="4" name="Tit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8599" y="1005840"/>
            <a:ext cx="8686801" cy="1371600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algn="l">
              <a:defRPr sz="36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" y="4562520"/>
            <a:ext cx="1562099" cy="571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BFDC3C-0713-4614-AD2E-08A62F02F6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44" userDrawn="1">
          <p15:clr>
            <a:srgbClr val="FBAE40"/>
          </p15:clr>
        </p15:guide>
        <p15:guide id="2" pos="5616" userDrawn="1">
          <p15:clr>
            <a:srgbClr val="FBAE40"/>
          </p15:clr>
        </p15:guide>
        <p15:guide id="3" pos="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56651"/>
            <a:ext cx="8686800" cy="63976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796413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btitle 16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8599" y="914400"/>
            <a:ext cx="8686801" cy="3566160"/>
          </a:xfrm>
          <a:prstGeom prst="rect">
            <a:avLst/>
          </a:prstGeom>
        </p:spPr>
        <p:txBody>
          <a:bodyPr lIns="0" tIns="0" rIns="0" bIns="0"/>
          <a:lstStyle>
            <a:lvl1pPr marL="182880" indent="-182880">
              <a:lnSpc>
                <a:spcPts val="2200"/>
              </a:lnSpc>
              <a:spcBef>
                <a:spcPts val="0"/>
              </a:spcBef>
              <a:buFont typeface="Arial" charset="0"/>
              <a:buChar char="•"/>
              <a:defRPr sz="2000" b="1" i="0" baseline="0">
                <a:latin typeface="Arial" charset="0"/>
                <a:ea typeface="Arial" charset="0"/>
                <a:cs typeface="Arial" charset="0"/>
              </a:defRPr>
            </a:lvl1pPr>
            <a:lvl2pPr marL="640080" indent="-274320">
              <a:lnSpc>
                <a:spcPts val="2000"/>
              </a:lnSpc>
              <a:spcBef>
                <a:spcPts val="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-182880">
              <a:lnSpc>
                <a:spcPts val="2000"/>
              </a:lnSpc>
              <a:spcBef>
                <a:spcPts val="0"/>
              </a:spcBef>
              <a:buFont typeface="Arial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97280" indent="-182880">
              <a:lnSpc>
                <a:spcPts val="2000"/>
              </a:lnSpc>
              <a:spcBef>
                <a:spcPts val="0"/>
              </a:spcBef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2308806-256E-48B0-AAA8-00ED42E43F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/>
        </p:blipFill>
        <p:spPr>
          <a:xfrm>
            <a:off x="0" y="4526280"/>
            <a:ext cx="9144000" cy="640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90872"/>
            <a:ext cx="843886" cy="239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73628A-FEE1-4CB4-B32B-DA712BD5C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6" t="6668" r="-106" b="-2"/>
          <a:stretch/>
        </p:blipFill>
        <p:spPr>
          <a:xfrm>
            <a:off x="7772400" y="4526280"/>
            <a:ext cx="1371600" cy="640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4E7416-C080-447E-AF1A-E3B4E64860A6}"/>
              </a:ext>
            </a:extLst>
          </p:cNvPr>
          <p:cNvSpPr txBox="1"/>
          <p:nvPr userDrawn="1"/>
        </p:nvSpPr>
        <p:spPr>
          <a:xfrm>
            <a:off x="2377440" y="4663440"/>
            <a:ext cx="4206240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GSICS 2019 Annual Meeting,  Frascati, Italy</a:t>
            </a:r>
          </a:p>
        </p:txBody>
      </p:sp>
    </p:spTree>
    <p:extLst>
      <p:ext uri="{BB962C8B-B14F-4D97-AF65-F5344CB8AC3E}">
        <p14:creationId xmlns:p14="http://schemas.microsoft.com/office/powerpoint/2010/main" val="15575784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144" userDrawn="1">
          <p15:clr>
            <a:srgbClr val="FBAE40"/>
          </p15:clr>
        </p15:guide>
        <p15:guide id="2" pos="561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gs.gov/land-resources/eros/calval/jaci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598" y="2834640"/>
            <a:ext cx="8686801" cy="1828800"/>
          </a:xfrm>
        </p:spPr>
        <p:txBody>
          <a:bodyPr/>
          <a:lstStyle/>
          <a:p>
            <a:r>
              <a:rPr lang="en-US" dirty="0"/>
              <a:t>Tom Stone — USGS Flagstaff Science Center</a:t>
            </a:r>
          </a:p>
          <a:p>
            <a:r>
              <a:rPr lang="en-US" dirty="0"/>
              <a:t>Greg </a:t>
            </a:r>
            <a:r>
              <a:rPr lang="en-US" dirty="0" err="1"/>
              <a:t>Stensaas</a:t>
            </a:r>
            <a:r>
              <a:rPr lang="en-US" dirty="0"/>
              <a:t> — USGS Earth Resources Observation and Science (EROS) Center</a:t>
            </a:r>
          </a:p>
          <a:p>
            <a:r>
              <a:rPr lang="en-US" dirty="0"/>
              <a:t>Cody Anderson — USGS Earth Resources Observation and Science (EROS) Center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597" y="1005840"/>
            <a:ext cx="8686801" cy="1371600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USGS Agency Report to GSICS</a:t>
            </a:r>
            <a:br>
              <a:rPr lang="en-US" dirty="0"/>
            </a:br>
            <a:r>
              <a:rPr lang="en-US" sz="2800" dirty="0"/>
              <a:t>March 4, 2019</a:t>
            </a:r>
          </a:p>
        </p:txBody>
      </p:sp>
    </p:spTree>
    <p:extLst>
      <p:ext uri="{BB962C8B-B14F-4D97-AF65-F5344CB8AC3E}">
        <p14:creationId xmlns:p14="http://schemas.microsoft.com/office/powerpoint/2010/main" val="131811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7 Observatory Status</a:t>
            </a:r>
          </a:p>
        </p:txBody>
      </p:sp>
      <p:pic>
        <p:nvPicPr>
          <p:cNvPr id="6" name="Picture 36">
            <a:extLst>
              <a:ext uri="{FF2B5EF4-FFF2-40B4-BE49-F238E27FC236}">
                <a16:creationId xmlns:a16="http://schemas.microsoft.com/office/drawing/2014/main" xmlns="" id="{7D59A99D-F51D-462D-8D6A-614715B8F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188720"/>
            <a:ext cx="397986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7">
            <a:extLst>
              <a:ext uri="{FF2B5EF4-FFF2-40B4-BE49-F238E27FC236}">
                <a16:creationId xmlns:a16="http://schemas.microsoft.com/office/drawing/2014/main" xmlns="" id="{E272B358-3723-4A9D-85AD-2D4AE24D8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1005840"/>
            <a:ext cx="1803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203BC4"/>
                </a:solidFill>
                <a:latin typeface="Geneva" pitchFamily="-102" charset="0"/>
              </a:rPr>
              <a:t>Attitude Control System</a:t>
            </a:r>
            <a:endParaRPr lang="en-US" altLang="en-US" sz="1200" dirty="0">
              <a:solidFill>
                <a:srgbClr val="203BC4"/>
              </a:solidFill>
            </a:endParaRPr>
          </a:p>
        </p:txBody>
      </p:sp>
      <p:sp>
        <p:nvSpPr>
          <p:cNvPr id="8" name="Rectangle 38">
            <a:extLst>
              <a:ext uri="{FF2B5EF4-FFF2-40B4-BE49-F238E27FC236}">
                <a16:creationId xmlns:a16="http://schemas.microsoft.com/office/drawing/2014/main" xmlns="" id="{EB4E795E-8CC1-4D3F-AE1D-08B221BF4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132556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 pitchFamily="-102" charset="0"/>
              </a:rPr>
              <a:t> </a:t>
            </a:r>
            <a:endParaRPr lang="en-US" altLang="en-US" sz="1800"/>
          </a:p>
        </p:txBody>
      </p:sp>
      <p:sp>
        <p:nvSpPr>
          <p:cNvPr id="9" name="Rectangle 39">
            <a:extLst>
              <a:ext uri="{FF2B5EF4-FFF2-40B4-BE49-F238E27FC236}">
                <a16:creationId xmlns:a16="http://schemas.microsoft.com/office/drawing/2014/main" xmlns="" id="{5C5E57E1-1245-4E2D-9035-D99A404B5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83280"/>
            <a:ext cx="13033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203BC4"/>
                </a:solidFill>
                <a:latin typeface="Geneva" pitchFamily="-102" charset="0"/>
              </a:rPr>
              <a:t>X-band System</a:t>
            </a:r>
            <a:endParaRPr lang="en-US" altLang="en-US" sz="1200" dirty="0">
              <a:solidFill>
                <a:srgbClr val="203BC4"/>
              </a:solidFill>
            </a:endParaRPr>
          </a:p>
        </p:txBody>
      </p:sp>
      <p:sp>
        <p:nvSpPr>
          <p:cNvPr id="10" name="Rectangle 40">
            <a:extLst>
              <a:ext uri="{FF2B5EF4-FFF2-40B4-BE49-F238E27FC236}">
                <a16:creationId xmlns:a16="http://schemas.microsoft.com/office/drawing/2014/main" xmlns="" id="{49A3BA68-96B1-4FBF-BD86-257117F0E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680" y="3931920"/>
            <a:ext cx="11588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203BC4"/>
                </a:solidFill>
                <a:latin typeface="Geneva" pitchFamily="-102" charset="0"/>
              </a:rPr>
              <a:t>S-band System </a:t>
            </a:r>
            <a:endParaRPr lang="en-US" altLang="en-US" sz="1200" dirty="0">
              <a:solidFill>
                <a:srgbClr val="203BC4"/>
              </a:solidFill>
            </a:endParaRPr>
          </a:p>
        </p:txBody>
      </p:sp>
      <p:sp>
        <p:nvSpPr>
          <p:cNvPr id="11" name="Rectangle 45">
            <a:extLst>
              <a:ext uri="{FF2B5EF4-FFF2-40B4-BE49-F238E27FC236}">
                <a16:creationId xmlns:a16="http://schemas.microsoft.com/office/drawing/2014/main" xmlns="" id="{BF2865C6-7E0A-41AE-B0DC-9EA1FFB67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560" y="4114800"/>
            <a:ext cx="1298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000000"/>
                </a:solidFill>
              </a:rPr>
              <a:t>Performance nominal</a:t>
            </a:r>
            <a:endParaRPr lang="en-US" altLang="en-US" sz="1000" b="1" dirty="0"/>
          </a:p>
        </p:txBody>
      </p:sp>
      <p:sp>
        <p:nvSpPr>
          <p:cNvPr id="12" name="Rectangle 48">
            <a:extLst>
              <a:ext uri="{FF2B5EF4-FFF2-40B4-BE49-F238E27FC236}">
                <a16:creationId xmlns:a16="http://schemas.microsoft.com/office/drawing/2014/main" xmlns="" id="{3134781A-2483-4AEF-98B9-D94F9BA69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" y="1828800"/>
            <a:ext cx="21717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203BC4"/>
                </a:solidFill>
                <a:latin typeface="Geneva" pitchFamily="-102" charset="0"/>
              </a:rPr>
              <a:t>Enhanced Thematic Mapper +</a:t>
            </a:r>
            <a:endParaRPr lang="en-US" altLang="en-US" sz="1200" dirty="0">
              <a:solidFill>
                <a:srgbClr val="203BC4"/>
              </a:solidFill>
            </a:endParaRPr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xmlns="" id="{6A141FD9-9708-4082-BE29-26AAB89FF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1201738"/>
            <a:ext cx="587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 pitchFamily="-102" charset="0"/>
              </a:rPr>
              <a:t> </a:t>
            </a:r>
            <a:endParaRPr lang="en-US" altLang="en-US" sz="1800"/>
          </a:p>
        </p:txBody>
      </p:sp>
      <p:sp>
        <p:nvSpPr>
          <p:cNvPr id="14" name="Rectangle 50">
            <a:extLst>
              <a:ext uri="{FF2B5EF4-FFF2-40B4-BE49-F238E27FC236}">
                <a16:creationId xmlns:a16="http://schemas.microsoft.com/office/drawing/2014/main" xmlns="" id="{7A2D7994-5B0E-4FF6-878D-2E7C93C9A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200" y="13446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 pitchFamily="-102" charset="0"/>
              </a:rPr>
              <a:t> </a:t>
            </a:r>
            <a:endParaRPr lang="en-US" altLang="en-US" sz="1800"/>
          </a:p>
        </p:txBody>
      </p:sp>
      <p:sp>
        <p:nvSpPr>
          <p:cNvPr id="15" name="Rectangle 51">
            <a:extLst>
              <a:ext uri="{FF2B5EF4-FFF2-40B4-BE49-F238E27FC236}">
                <a16:creationId xmlns:a16="http://schemas.microsoft.com/office/drawing/2014/main" xmlns="" id="{B0A51C54-081A-4D91-A384-FB704F5CF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822960"/>
            <a:ext cx="12715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203BC4"/>
                </a:solidFill>
                <a:latin typeface="Geneva" pitchFamily="-102" charset="0"/>
              </a:rPr>
              <a:t>Electrical System</a:t>
            </a:r>
            <a:endParaRPr lang="en-US" altLang="en-US" sz="1200" b="1" dirty="0">
              <a:solidFill>
                <a:srgbClr val="203BC4"/>
              </a:solidFill>
            </a:endParaRP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xmlns="" id="{9B6748F1-0417-4E4B-A855-1558F6D600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2320" y="3199350"/>
            <a:ext cx="843756" cy="33557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0">
            <a:extLst>
              <a:ext uri="{FF2B5EF4-FFF2-40B4-BE49-F238E27FC236}">
                <a16:creationId xmlns:a16="http://schemas.microsoft.com/office/drawing/2014/main" xmlns="" id="{7C1BEC4B-3637-4A98-8C03-BBF1B580B0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38570" y="1188720"/>
            <a:ext cx="641668" cy="33452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1">
            <a:extLst>
              <a:ext uri="{FF2B5EF4-FFF2-40B4-BE49-F238E27FC236}">
                <a16:creationId xmlns:a16="http://schemas.microsoft.com/office/drawing/2014/main" xmlns="" id="{2BF06724-2AF3-4A23-9ADC-4428DF68C7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70556" y="3280094"/>
            <a:ext cx="379784" cy="78378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2">
            <a:extLst>
              <a:ext uri="{FF2B5EF4-FFF2-40B4-BE49-F238E27FC236}">
                <a16:creationId xmlns:a16="http://schemas.microsoft.com/office/drawing/2014/main" xmlns="" id="{4AF59E71-C78D-4575-B396-02DD32D8C7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3480" y="3099753"/>
            <a:ext cx="1041400" cy="9112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57">
            <a:extLst>
              <a:ext uri="{FF2B5EF4-FFF2-40B4-BE49-F238E27FC236}">
                <a16:creationId xmlns:a16="http://schemas.microsoft.com/office/drawing/2014/main" xmlns="" id="{A73390C5-6B2E-4E80-8A3A-E64D3E69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880" y="3017520"/>
            <a:ext cx="15017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203BC4"/>
                </a:solidFill>
                <a:latin typeface="Geneva" pitchFamily="-102" charset="0"/>
              </a:rPr>
              <a:t>Solid State Recorder</a:t>
            </a:r>
            <a:endParaRPr lang="en-US" altLang="en-US" sz="1200" dirty="0">
              <a:solidFill>
                <a:srgbClr val="203BC4"/>
              </a:solidFill>
            </a:endParaRPr>
          </a:p>
        </p:txBody>
      </p:sp>
      <p:sp>
        <p:nvSpPr>
          <p:cNvPr id="21" name="Rectangle 58">
            <a:extLst>
              <a:ext uri="{FF2B5EF4-FFF2-40B4-BE49-F238E27FC236}">
                <a16:creationId xmlns:a16="http://schemas.microsoft.com/office/drawing/2014/main" xmlns="" id="{C15DC5E2-7D26-4A23-AAE1-C841D1115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750" y="4275138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 pitchFamily="-102" charset="0"/>
              </a:rPr>
              <a:t> </a:t>
            </a:r>
            <a:endParaRPr lang="en-US" altLang="en-US" sz="1800"/>
          </a:p>
        </p:txBody>
      </p:sp>
      <p:sp>
        <p:nvSpPr>
          <p:cNvPr id="22" name="Rectangle 59">
            <a:extLst>
              <a:ext uri="{FF2B5EF4-FFF2-40B4-BE49-F238E27FC236}">
                <a16:creationId xmlns:a16="http://schemas.microsoft.com/office/drawing/2014/main" xmlns="" id="{76151670-15B7-477B-96C9-ED55CC41C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920" y="2377440"/>
            <a:ext cx="18176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203BC4"/>
                </a:solidFill>
                <a:latin typeface="Geneva" pitchFamily="-102" charset="0"/>
              </a:rPr>
              <a:t>Reaction Control System</a:t>
            </a:r>
            <a:endParaRPr lang="en-US" altLang="en-US" sz="1200" dirty="0">
              <a:solidFill>
                <a:srgbClr val="203BC4"/>
              </a:solidFill>
            </a:endParaRPr>
          </a:p>
        </p:txBody>
      </p:sp>
      <p:sp>
        <p:nvSpPr>
          <p:cNvPr id="23" name="Rectangle 60">
            <a:extLst>
              <a:ext uri="{FF2B5EF4-FFF2-40B4-BE49-F238E27FC236}">
                <a16:creationId xmlns:a16="http://schemas.microsoft.com/office/drawing/2014/main" xmlns="" id="{7ED62FCB-A208-4A33-B16B-D3ACA76CE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3190875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 pitchFamily="-102" charset="0"/>
              </a:rPr>
              <a:t> </a:t>
            </a:r>
            <a:endParaRPr lang="en-US" altLang="en-US" sz="1800"/>
          </a:p>
        </p:txBody>
      </p:sp>
      <p:sp>
        <p:nvSpPr>
          <p:cNvPr id="24" name="Rectangle 61">
            <a:extLst>
              <a:ext uri="{FF2B5EF4-FFF2-40B4-BE49-F238E27FC236}">
                <a16:creationId xmlns:a16="http://schemas.microsoft.com/office/drawing/2014/main" xmlns="" id="{5C54B317-502B-44E8-9C37-AD41B72A7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360" y="2560320"/>
            <a:ext cx="27574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000" b="1" dirty="0"/>
              <a:t>1/07/04 Fuel line #4 thermostat #1a failure</a:t>
            </a:r>
          </a:p>
          <a:p>
            <a:pPr eaLnBrk="1" hangingPunct="1">
              <a:buFontTx/>
              <a:buChar char="•"/>
            </a:pPr>
            <a:r>
              <a:rPr lang="en-US" altLang="en-US" sz="1000" b="1" dirty="0"/>
              <a:t>2/24/05 Fuel line #4 thermostat failure; </a:t>
            </a:r>
          </a:p>
          <a:p>
            <a:pPr eaLnBrk="1" hangingPunct="1"/>
            <a:r>
              <a:rPr lang="en-US" altLang="en-US" sz="1000" b="1" dirty="0"/>
              <a:t>               Primary heater circuit disabled</a:t>
            </a:r>
          </a:p>
          <a:p>
            <a:pPr eaLnBrk="1" hangingPunct="1">
              <a:buFontTx/>
              <a:buChar char="•"/>
            </a:pPr>
            <a:r>
              <a:rPr lang="en-US" altLang="en-US" sz="1000" b="1" dirty="0"/>
              <a:t>4/25/13 Fuel line #2 thermostat failure; </a:t>
            </a:r>
          </a:p>
          <a:p>
            <a:pPr eaLnBrk="1" hangingPunct="1"/>
            <a:r>
              <a:rPr lang="en-US" altLang="en-US" sz="1000" b="1" dirty="0"/>
              <a:t>               Redundant heater circuit disabled</a:t>
            </a:r>
          </a:p>
        </p:txBody>
      </p:sp>
      <p:sp>
        <p:nvSpPr>
          <p:cNvPr id="25" name="Line 32">
            <a:extLst>
              <a:ext uri="{FF2B5EF4-FFF2-40B4-BE49-F238E27FC236}">
                <a16:creationId xmlns:a16="http://schemas.microsoft.com/office/drawing/2014/main" xmlns="" id="{912FEEE3-3F78-4EA5-86BF-4C980F701A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1288" y="2546349"/>
            <a:ext cx="2275522" cy="46418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3">
            <a:extLst>
              <a:ext uri="{FF2B5EF4-FFF2-40B4-BE49-F238E27FC236}">
                <a16:creationId xmlns:a16="http://schemas.microsoft.com/office/drawing/2014/main" xmlns="" id="{4F07CF1E-95BE-4068-8798-BC7A28E76E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94075" y="1280160"/>
            <a:ext cx="738188" cy="917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64">
            <a:extLst>
              <a:ext uri="{FF2B5EF4-FFF2-40B4-BE49-F238E27FC236}">
                <a16:creationId xmlns:a16="http://schemas.microsoft.com/office/drawing/2014/main" xmlns="" id="{5CD52AAC-B4D7-4151-871E-1545DF340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880" y="1005840"/>
            <a:ext cx="8223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203BC4"/>
                </a:solidFill>
                <a:latin typeface="Geneva" pitchFamily="-102" charset="0"/>
              </a:rPr>
              <a:t>Solar Array</a:t>
            </a:r>
            <a:endParaRPr lang="en-US" altLang="en-US" sz="1200" b="1" dirty="0">
              <a:solidFill>
                <a:srgbClr val="203BC4"/>
              </a:solidFill>
            </a:endParaRPr>
          </a:p>
        </p:txBody>
      </p:sp>
      <p:sp>
        <p:nvSpPr>
          <p:cNvPr id="28" name="Rectangle 65">
            <a:extLst>
              <a:ext uri="{FF2B5EF4-FFF2-40B4-BE49-F238E27FC236}">
                <a16:creationId xmlns:a16="http://schemas.microsoft.com/office/drawing/2014/main" xmlns="" id="{C0EAAC71-2275-456E-9277-086B80A37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880" y="1188720"/>
            <a:ext cx="19494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000" b="1" dirty="0"/>
              <a:t>5/14/2002 Circuit #14 Failure</a:t>
            </a:r>
          </a:p>
          <a:p>
            <a:pPr eaLnBrk="1" hangingPunct="1">
              <a:buFontTx/>
              <a:buChar char="•"/>
            </a:pPr>
            <a:r>
              <a:rPr lang="en-US" altLang="en-US" sz="1000" b="1" dirty="0"/>
              <a:t>5/16/2005 Circuit # 6 Failure</a:t>
            </a:r>
          </a:p>
          <a:p>
            <a:pPr eaLnBrk="1" hangingPunct="1">
              <a:buFontTx/>
              <a:buChar char="•"/>
            </a:pPr>
            <a:r>
              <a:rPr lang="en-US" altLang="en-US" sz="1000" b="1" dirty="0"/>
              <a:t>8/13/2008 Circuit #14 recovery</a:t>
            </a:r>
          </a:p>
          <a:p>
            <a:pPr eaLnBrk="1" hangingPunct="1">
              <a:buFontTx/>
              <a:buChar char="•"/>
            </a:pPr>
            <a:r>
              <a:rPr lang="en-US" altLang="en-US" sz="1000" b="1" dirty="0"/>
              <a:t>14 circuits remain operating</a:t>
            </a:r>
          </a:p>
          <a:p>
            <a:pPr eaLnBrk="1" hangingPunct="1">
              <a:buFontTx/>
              <a:buChar char="•"/>
            </a:pPr>
            <a:r>
              <a:rPr lang="en-US" altLang="en-US" sz="1000" b="1" dirty="0"/>
              <a:t>no impact to ops</a:t>
            </a:r>
            <a:endParaRPr lang="en-US" altLang="en-US" sz="1000" b="1" dirty="0">
              <a:solidFill>
                <a:srgbClr val="000000"/>
              </a:solidFill>
              <a:latin typeface="Geneva" pitchFamily="-102" charset="0"/>
            </a:endParaRP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xmlns="" id="{3008C7B4-C0D9-4DB2-8755-B25B64381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320" y="3108960"/>
            <a:ext cx="27654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000" b="1" dirty="0"/>
              <a:t>11/15/1999 SSR PWA #23 Loss</a:t>
            </a:r>
          </a:p>
          <a:p>
            <a:pPr eaLnBrk="1" hangingPunct="1">
              <a:buFontTx/>
              <a:buChar char="•"/>
            </a:pPr>
            <a:r>
              <a:rPr lang="en-US" altLang="en-US" sz="1000" b="1" dirty="0"/>
              <a:t>02/11/2001 SSR PWA #12 Loss</a:t>
            </a:r>
          </a:p>
          <a:p>
            <a:pPr eaLnBrk="1" hangingPunct="1">
              <a:buFontTx/>
              <a:buChar char="•"/>
            </a:pPr>
            <a:r>
              <a:rPr lang="en-US" altLang="en-US" sz="1000" b="1" dirty="0"/>
              <a:t>12/07/2005 SSR PWA #02 Loss</a:t>
            </a:r>
          </a:p>
          <a:p>
            <a:pPr eaLnBrk="1" hangingPunct="1">
              <a:buFontTx/>
              <a:buChar char="•"/>
            </a:pPr>
            <a:r>
              <a:rPr lang="en-US" altLang="en-US" sz="1000" b="1" dirty="0"/>
              <a:t>08/02/2006 SSR PWA #13 Loss</a:t>
            </a:r>
          </a:p>
          <a:p>
            <a:pPr eaLnBrk="1" hangingPunct="1">
              <a:buFontTx/>
              <a:buChar char="•"/>
            </a:pPr>
            <a:r>
              <a:rPr lang="en-US" altLang="en-US" sz="1000" b="1" dirty="0"/>
              <a:t>03/28/2008 SSR PWA #22 Loss</a:t>
            </a:r>
          </a:p>
          <a:p>
            <a:pPr eaLnBrk="1" hangingPunct="1">
              <a:buFontTx/>
              <a:buChar char="•"/>
            </a:pPr>
            <a:r>
              <a:rPr lang="en-US" altLang="en-US" sz="1000" b="1" dirty="0"/>
              <a:t>09/03/2008 SSR PWA #23 Recovered</a:t>
            </a:r>
          </a:p>
          <a:p>
            <a:pPr eaLnBrk="1" hangingPunct="1">
              <a:buFontTx/>
              <a:buChar char="•"/>
            </a:pPr>
            <a:r>
              <a:rPr lang="en-US" altLang="en-US" sz="1000" b="1" dirty="0"/>
              <a:t>10/12/2013 SSR PWA #11 Loss</a:t>
            </a:r>
          </a:p>
          <a:p>
            <a:pPr eaLnBrk="1" hangingPunct="1">
              <a:buFontTx/>
              <a:buChar char="•"/>
            </a:pPr>
            <a:r>
              <a:rPr lang="en-US" altLang="en-US" sz="1000" b="1" dirty="0"/>
              <a:t>Each PWA is 4% loss of launch capacity</a:t>
            </a:r>
          </a:p>
          <a:p>
            <a:pPr eaLnBrk="1" hangingPunct="1">
              <a:buFontTx/>
              <a:buChar char="•"/>
            </a:pPr>
            <a:r>
              <a:rPr lang="en-US" altLang="en-US" sz="1000" b="1" dirty="0"/>
              <a:t>Boards are likely recoverable</a:t>
            </a:r>
          </a:p>
        </p:txBody>
      </p:sp>
      <p:sp>
        <p:nvSpPr>
          <p:cNvPr id="30" name="Rectangle 67">
            <a:extLst>
              <a:ext uri="{FF2B5EF4-FFF2-40B4-BE49-F238E27FC236}">
                <a16:creationId xmlns:a16="http://schemas.microsoft.com/office/drawing/2014/main" xmlns="" id="{60D0495E-172F-4603-8E75-4F77F3298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3566160"/>
            <a:ext cx="1298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000000"/>
                </a:solidFill>
              </a:rPr>
              <a:t>Performance nominal</a:t>
            </a:r>
            <a:endParaRPr lang="en-US" altLang="en-US" sz="1000" b="1" dirty="0"/>
          </a:p>
        </p:txBody>
      </p:sp>
      <p:sp>
        <p:nvSpPr>
          <p:cNvPr id="31" name="Rectangle 68">
            <a:extLst>
              <a:ext uri="{FF2B5EF4-FFF2-40B4-BE49-F238E27FC236}">
                <a16:creationId xmlns:a16="http://schemas.microsoft.com/office/drawing/2014/main" xmlns="" id="{BDC94617-30D5-4867-9DAA-92BAB0D40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1188720"/>
            <a:ext cx="2397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•</a:t>
            </a:r>
            <a:r>
              <a:rPr lang="en-US" altLang="en-US" sz="1000" b="1" dirty="0">
                <a:cs typeface="Arial" charset="0"/>
              </a:rPr>
              <a:t>05/05/2004 Gyro 3 Shut Off</a:t>
            </a:r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•1-gyro control system in development</a:t>
            </a:r>
          </a:p>
        </p:txBody>
      </p:sp>
      <p:sp>
        <p:nvSpPr>
          <p:cNvPr id="32" name="Rectangle 70">
            <a:extLst>
              <a:ext uri="{FF2B5EF4-FFF2-40B4-BE49-F238E27FC236}">
                <a16:creationId xmlns:a16="http://schemas.microsoft.com/office/drawing/2014/main" xmlns="" id="{B64C88F6-A139-4990-A89E-B17F7F447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" y="2011680"/>
            <a:ext cx="1574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000000"/>
                </a:solidFill>
              </a:rPr>
              <a:t>•5/31/2003 SLC Failure</a:t>
            </a:r>
          </a:p>
          <a:p>
            <a:pPr eaLnBrk="1" hangingPunct="1"/>
            <a:r>
              <a:rPr lang="en-US" altLang="en-US" sz="1000" b="1" dirty="0">
                <a:solidFill>
                  <a:srgbClr val="000000"/>
                </a:solidFill>
              </a:rPr>
              <a:t>•4/01/2007 Bumper mode</a:t>
            </a:r>
          </a:p>
          <a:p>
            <a:pPr eaLnBrk="1" hangingPunct="1"/>
            <a:r>
              <a:rPr lang="en-US" altLang="en-US" sz="10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3" name="Rectangle 71">
            <a:extLst>
              <a:ext uri="{FF2B5EF4-FFF2-40B4-BE49-F238E27FC236}">
                <a16:creationId xmlns:a16="http://schemas.microsoft.com/office/drawing/2014/main" xmlns="" id="{99CF731A-9390-4975-A74D-4744B8D2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" y="2834640"/>
            <a:ext cx="21034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203BC4"/>
                </a:solidFill>
                <a:latin typeface="Geneva" pitchFamily="-102" charset="0"/>
              </a:rPr>
              <a:t>Remote </a:t>
            </a:r>
            <a:r>
              <a:rPr lang="en-US" altLang="en-US" sz="1200" b="1" dirty="0" err="1">
                <a:solidFill>
                  <a:srgbClr val="203BC4"/>
                </a:solidFill>
                <a:latin typeface="Geneva" pitchFamily="-102" charset="0"/>
              </a:rPr>
              <a:t>Tlm</a:t>
            </a:r>
            <a:r>
              <a:rPr lang="en-US" altLang="en-US" sz="1200" b="1" dirty="0">
                <a:solidFill>
                  <a:srgbClr val="203BC4"/>
                </a:solidFill>
                <a:latin typeface="Geneva" pitchFamily="-102" charset="0"/>
              </a:rPr>
              <a:t> </a:t>
            </a:r>
            <a:r>
              <a:rPr lang="en-US" altLang="en-US" sz="1200" b="1" dirty="0" err="1">
                <a:solidFill>
                  <a:srgbClr val="203BC4"/>
                </a:solidFill>
                <a:latin typeface="Geneva" pitchFamily="-102" charset="0"/>
              </a:rPr>
              <a:t>Cmd</a:t>
            </a:r>
            <a:r>
              <a:rPr lang="en-US" altLang="en-US" sz="1200" b="1" dirty="0">
                <a:solidFill>
                  <a:srgbClr val="203BC4"/>
                </a:solidFill>
                <a:latin typeface="Geneva" pitchFamily="-102" charset="0"/>
              </a:rPr>
              <a:t> (RTC) Box</a:t>
            </a:r>
            <a:endParaRPr lang="en-US" altLang="en-US" sz="1200" dirty="0">
              <a:solidFill>
                <a:srgbClr val="203BC4"/>
              </a:solidFill>
            </a:endParaRPr>
          </a:p>
        </p:txBody>
      </p:sp>
      <p:sp>
        <p:nvSpPr>
          <p:cNvPr id="34" name="Line 19">
            <a:extLst>
              <a:ext uri="{FF2B5EF4-FFF2-40B4-BE49-F238E27FC236}">
                <a16:creationId xmlns:a16="http://schemas.microsoft.com/office/drawing/2014/main" xmlns="" id="{D270D14F-5136-484E-AC85-840D809609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8058" y="2651758"/>
            <a:ext cx="611187" cy="358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73">
            <a:extLst>
              <a:ext uri="{FF2B5EF4-FFF2-40B4-BE49-F238E27FC236}">
                <a16:creationId xmlns:a16="http://schemas.microsoft.com/office/drawing/2014/main" xmlns="" id="{96305DBD-875A-476F-B9E9-1FA63F42F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" y="3017520"/>
            <a:ext cx="17780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000000"/>
                </a:solidFill>
              </a:rPr>
              <a:t>•</a:t>
            </a:r>
            <a:r>
              <a:rPr lang="en-US" altLang="en-US" sz="1000" b="1" dirty="0"/>
              <a:t>09/27/2014 RTC A Failover</a:t>
            </a:r>
            <a:endParaRPr lang="en-US" altLang="en-US" sz="1000" b="1" dirty="0">
              <a:solidFill>
                <a:srgbClr val="000000"/>
              </a:solidFill>
            </a:endParaRPr>
          </a:p>
        </p:txBody>
      </p:sp>
      <p:sp>
        <p:nvSpPr>
          <p:cNvPr id="36" name="Line 19">
            <a:extLst>
              <a:ext uri="{FF2B5EF4-FFF2-40B4-BE49-F238E27FC236}">
                <a16:creationId xmlns:a16="http://schemas.microsoft.com/office/drawing/2014/main" xmlns="" id="{757B6910-9332-4854-8BB5-A972225EF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20240" y="2103120"/>
            <a:ext cx="545148" cy="3298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9">
            <a:extLst>
              <a:ext uri="{FF2B5EF4-FFF2-40B4-BE49-F238E27FC236}">
                <a16:creationId xmlns:a16="http://schemas.microsoft.com/office/drawing/2014/main" xmlns="" id="{441CE06B-4663-4CCD-81FC-A4690E440F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550" y="1463040"/>
            <a:ext cx="93663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68">
            <a:extLst>
              <a:ext uri="{FF2B5EF4-FFF2-40B4-BE49-F238E27FC236}">
                <a16:creationId xmlns:a16="http://schemas.microsoft.com/office/drawing/2014/main" xmlns="" id="{F8173F50-BE64-4E51-88DC-BB1446047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8" y="1005840"/>
            <a:ext cx="2606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•</a:t>
            </a:r>
            <a:r>
              <a:rPr lang="en-US" altLang="en-US" sz="1000" b="1" dirty="0">
                <a:cs typeface="Arial" charset="0"/>
              </a:rPr>
              <a:t>10/18/2014 Clock Generator Circuit failure</a:t>
            </a:r>
            <a:endParaRPr lang="en-US" altLang="en-US" sz="1000" b="1" dirty="0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lang="en-US" altLang="en-US" sz="1000" b="1" dirty="0">
                <a:solidFill>
                  <a:srgbClr val="000000"/>
                </a:solidFill>
                <a:cs typeface="Arial" charset="0"/>
              </a:rPr>
              <a:t>•Battery performance nominal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7038CE1-AA6D-4C9A-A59B-3BF4F6539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82880"/>
            <a:ext cx="19345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On orbit since April 1999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C4321A4E-CEE1-4AB2-9121-5A0A911B3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57200"/>
            <a:ext cx="24444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Final orbit maneuver </a:t>
            </a:r>
            <a:r>
              <a:rPr lang="en-US" altLang="en-US" sz="1400" dirty="0" smtClean="0"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Feb </a:t>
            </a:r>
            <a:r>
              <a:rPr lang="en-US" altLang="en-US" sz="1400" dirty="0"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890685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6F1BD3A-988C-47E2-B599-9FFF0910D18E}"/>
              </a:ext>
            </a:extLst>
          </p:cNvPr>
          <p:cNvSpPr txBox="1">
            <a:spLocks/>
          </p:cNvSpPr>
          <p:nvPr/>
        </p:nvSpPr>
        <p:spPr>
          <a:xfrm>
            <a:off x="274320" y="822960"/>
            <a:ext cx="8686800" cy="1777181"/>
          </a:xfrm>
          <a:prstGeom prst="rect">
            <a:avLst/>
          </a:prstGeom>
        </p:spPr>
        <p:txBody>
          <a:bodyPr lIns="0" tIns="0" rIns="0" bIns="0">
            <a:normAutofit fontScale="85000" lnSpcReduction="10000"/>
          </a:bodyPr>
          <a:lstStyle>
            <a:lvl1pPr marL="182880" indent="-18288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 charset="0"/>
              <a:buChar char="•"/>
              <a:defRPr sz="2000" b="1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40080" indent="-274320" algn="l" defTabSz="457200" rtl="0" eaLnBrk="1" latinLnBrk="0" hangingPunct="1">
              <a:lnSpc>
                <a:spcPts val="2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182880" algn="l" defTabSz="457200" rtl="0" eaLnBrk="1" latinLnBrk="0" hangingPunct="1">
              <a:lnSpc>
                <a:spcPts val="2000"/>
              </a:lnSpc>
              <a:spcBef>
                <a:spcPts val="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182880" algn="l" defTabSz="457200" rtl="0" eaLnBrk="1" latinLnBrk="0" hangingPunct="1">
              <a:lnSpc>
                <a:spcPts val="2000"/>
              </a:lnSpc>
              <a:spcBef>
                <a:spcPts val="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charset="0"/>
              <a:buNone/>
            </a:pPr>
            <a:r>
              <a:rPr lang="en-US" i="1" dirty="0"/>
              <a:t>Nearly identical copy of Landsat 8, part of Sustainable Land Imaging (SLI) Program</a:t>
            </a:r>
          </a:p>
          <a:p>
            <a:pPr lvl="1"/>
            <a:r>
              <a:rPr lang="en-US" sz="2100" dirty="0"/>
              <a:t>Operational Land Imager (OLI-2)</a:t>
            </a:r>
          </a:p>
          <a:p>
            <a:pPr lvl="1">
              <a:spcAft>
                <a:spcPts val="600"/>
              </a:spcAft>
            </a:pPr>
            <a:r>
              <a:rPr lang="en-US" sz="2100" dirty="0"/>
              <a:t>Thermal Infrared Sensor (TIRS-2)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i="1" dirty="0"/>
              <a:t>Fast-tracked for December 2020 launch; on schedule</a:t>
            </a:r>
          </a:p>
          <a:p>
            <a:pPr lvl="1">
              <a:defRPr/>
            </a:pPr>
            <a:r>
              <a:rPr lang="en-US" sz="2100" dirty="0"/>
              <a:t>Sun-sync orbit, phased 8 days from L8 for better temporal coverage</a:t>
            </a:r>
          </a:p>
          <a:p>
            <a:pPr lvl="1">
              <a:defRPr/>
            </a:pPr>
            <a:r>
              <a:rPr lang="en-US" sz="2100" dirty="0"/>
              <a:t>Spacecraft CDR: 2/2018;  Ground System PDR: 3/2018;  Mission CDR: 4/2018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C84E363-F074-4313-B9B6-C9F298ED19CF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40000" b="-1"/>
          <a:stretch/>
        </p:blipFill>
        <p:spPr>
          <a:xfrm>
            <a:off x="1828800" y="2560320"/>
            <a:ext cx="54864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2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Activities of Interest to GSICS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835511"/>
            <a:ext cx="8686801" cy="3700202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i="1" dirty="0"/>
              <a:t>EROS Calibration/Validation Center of Excellence (ECCOE)</a:t>
            </a:r>
          </a:p>
          <a:p>
            <a:pPr>
              <a:spcAft>
                <a:spcPts val="600"/>
              </a:spcAft>
            </a:pPr>
            <a:r>
              <a:rPr lang="en-US" dirty="0"/>
              <a:t>established in 2017, for:</a:t>
            </a:r>
            <a:r>
              <a:rPr lang="en-US" b="0" dirty="0"/>
              <a:t>  </a:t>
            </a:r>
            <a:r>
              <a:rPr lang="en-US" sz="1800" b="0" dirty="0"/>
              <a:t>“improving the accuracy, precision, and efficiency of radiometric, geometric, and spatial characterization, calibration, and cross-calibration of optical remote sensing systems to achieve the highest degree of interoperability of remote sensing data products.”</a:t>
            </a:r>
          </a:p>
          <a:p>
            <a:pPr>
              <a:lnSpc>
                <a:spcPts val="2400"/>
              </a:lnSpc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annual workshop:  Sept. 2018 at NOAA in College Park, MD</a:t>
            </a:r>
          </a:p>
          <a:p>
            <a:pPr lvl="1"/>
            <a:r>
              <a:rPr lang="en-US" dirty="0"/>
              <a:t>focus theme:  compare and contrast calibration and data quality between big, government-sponsored satellites and inexpensive, numerous commercial </a:t>
            </a:r>
            <a:r>
              <a:rPr lang="en-US" dirty="0" err="1"/>
              <a:t>smallsats</a:t>
            </a:r>
            <a:endParaRPr lang="en-US" dirty="0"/>
          </a:p>
          <a:p>
            <a:pPr lvl="1">
              <a:lnSpc>
                <a:spcPts val="2200"/>
              </a:lnSpc>
            </a:pPr>
            <a:r>
              <a:rPr lang="en-US" dirty="0"/>
              <a:t>perceptions/trends:</a:t>
            </a:r>
          </a:p>
          <a:p>
            <a:pPr lvl="2">
              <a:lnSpc>
                <a:spcPts val="2200"/>
              </a:lnSpc>
            </a:pPr>
            <a:r>
              <a:rPr lang="en-US" dirty="0" err="1"/>
              <a:t>smallsat</a:t>
            </a:r>
            <a:r>
              <a:rPr lang="en-US" dirty="0"/>
              <a:t> operators look to govt agency satellites for calibration references</a:t>
            </a:r>
          </a:p>
          <a:p>
            <a:pPr lvl="2">
              <a:lnSpc>
                <a:spcPts val="2200"/>
              </a:lnSpc>
            </a:pPr>
            <a:r>
              <a:rPr lang="en-US" dirty="0" err="1"/>
              <a:t>smallsat</a:t>
            </a:r>
            <a:r>
              <a:rPr lang="en-US" dirty="0"/>
              <a:t> data providers emphasize (low) latency over accuracy</a:t>
            </a:r>
          </a:p>
          <a:p>
            <a:pPr lvl="2">
              <a:lnSpc>
                <a:spcPts val="2200"/>
              </a:lnSpc>
            </a:pPr>
            <a:r>
              <a:rPr lang="en-US" dirty="0"/>
              <a:t>potential paradigm shift for land imaging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78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Activities of Interest to GSICS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835511"/>
            <a:ext cx="8686801" cy="370020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i="1" dirty="0"/>
              <a:t>Joint Agency Commercial Imagery Evaluation (JACIE) program</a:t>
            </a:r>
          </a:p>
          <a:p>
            <a:pPr>
              <a:spcAft>
                <a:spcPts val="600"/>
              </a:spcAft>
            </a:pPr>
            <a:r>
              <a:rPr lang="en-US" dirty="0"/>
              <a:t>Co-sponsored by USGS, NASA, NOAA and the U.S. Dept. of Agriculture</a:t>
            </a:r>
          </a:p>
          <a:p>
            <a:r>
              <a:rPr lang="en-US" dirty="0"/>
              <a:t>Performs product analysis of commercial and other remote sensing data and information products</a:t>
            </a:r>
          </a:p>
          <a:p>
            <a:pPr lvl="1"/>
            <a:r>
              <a:rPr lang="en-US" dirty="0"/>
              <a:t>Provides independent characterizations of image and image-derived end products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Provides independent verification of commercial imagery data quality</a:t>
            </a:r>
          </a:p>
          <a:p>
            <a:pPr>
              <a:spcAft>
                <a:spcPts val="0"/>
              </a:spcAft>
            </a:pPr>
            <a:r>
              <a:rPr lang="en-US" dirty="0"/>
              <a:t>Provides Earth scientists with awareness of commercial imagery</a:t>
            </a:r>
          </a:p>
          <a:p>
            <a:pPr lvl="1">
              <a:spcAft>
                <a:spcPts val="0"/>
              </a:spcAft>
            </a:pPr>
            <a:r>
              <a:rPr lang="en-US" dirty="0"/>
              <a:t>Annual workshops, next is 24-26 September 2019</a:t>
            </a:r>
          </a:p>
          <a:p>
            <a:pPr lvl="1">
              <a:spcAft>
                <a:spcPts val="300"/>
              </a:spcAft>
            </a:pPr>
            <a:r>
              <a:rPr lang="en-US" dirty="0"/>
              <a:t>ECCOE workshops held in conjunction with JACIE (23 Sept. 2019)</a:t>
            </a:r>
          </a:p>
          <a:p>
            <a:pPr marL="457200" lvl="1" indent="0" algn="ctr">
              <a:spcAft>
                <a:spcPts val="0"/>
              </a:spcAft>
              <a:buNone/>
            </a:pPr>
            <a:r>
              <a:rPr lang="en-US" dirty="0">
                <a:hlinkClick r:id="rId2"/>
              </a:rPr>
              <a:t>https://www.usgs.gov/land-resources/eros/calval/jacie</a:t>
            </a:r>
            <a:endParaRPr lang="en-US" dirty="0"/>
          </a:p>
          <a:p>
            <a:pPr marL="0" indent="0">
              <a:spcAft>
                <a:spcPts val="0"/>
              </a:spcAft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683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OLI-MSS Cross-Calibration Approach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6859DE-0F3C-432C-9095-7C93CD7F5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914400"/>
            <a:ext cx="4258597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F7826E2-0AA4-47F8-BDC0-252196150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40" y="914400"/>
            <a:ext cx="43354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41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OLI-MSS Cross-Calibration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3B13A2-FAB6-45A0-9EE5-99EE1322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914400"/>
            <a:ext cx="4569873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080991-13D7-4BB7-8DB3-C35C71F501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55"/>
          <a:stretch/>
        </p:blipFill>
        <p:spPr>
          <a:xfrm>
            <a:off x="4572000" y="914400"/>
            <a:ext cx="4480560" cy="320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1B0844-FE2A-4616-A4C5-7E5DE00658A5}"/>
              </a:ext>
            </a:extLst>
          </p:cNvPr>
          <p:cNvSpPr txBox="1"/>
          <p:nvPr/>
        </p:nvSpPr>
        <p:spPr>
          <a:xfrm>
            <a:off x="3657600" y="4206240"/>
            <a:ext cx="274320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 Dakota State University results</a:t>
            </a:r>
          </a:p>
        </p:txBody>
      </p:sp>
    </p:spTree>
    <p:extLst>
      <p:ext uri="{BB962C8B-B14F-4D97-AF65-F5344CB8AC3E}">
        <p14:creationId xmlns:p14="http://schemas.microsoft.com/office/powerpoint/2010/main" val="3450419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MSS Validation from L8 OLI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BEF221-97D8-4CE8-8BDB-9DA889841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21001"/>
            <a:ext cx="8138160" cy="1837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8A4DA0-74AA-44C2-A8C7-F07039C4A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28030"/>
            <a:ext cx="8138593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71ED08-D006-49E9-B1F4-B927FA2E9DD4}"/>
              </a:ext>
            </a:extLst>
          </p:cNvPr>
          <p:cNvSpPr txBox="1"/>
          <p:nvPr/>
        </p:nvSpPr>
        <p:spPr>
          <a:xfrm>
            <a:off x="1097280" y="4206240"/>
            <a:ext cx="274320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USGS-EROS results</a:t>
            </a:r>
          </a:p>
        </p:txBody>
      </p:sp>
    </p:spTree>
    <p:extLst>
      <p:ext uri="{BB962C8B-B14F-4D97-AF65-F5344CB8AC3E}">
        <p14:creationId xmlns:p14="http://schemas.microsoft.com/office/powerpoint/2010/main" val="558205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MSS Validation from L8 OLI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DFAF51-4061-4C89-B80B-6088AA08E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19801"/>
            <a:ext cx="8138593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080F76-5D08-4101-9073-197FDE86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2960"/>
            <a:ext cx="8138160" cy="18243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591865-0615-4102-84B2-875AE2316C0F}"/>
              </a:ext>
            </a:extLst>
          </p:cNvPr>
          <p:cNvSpPr txBox="1"/>
          <p:nvPr/>
        </p:nvSpPr>
        <p:spPr>
          <a:xfrm>
            <a:off x="1097280" y="4206240"/>
            <a:ext cx="274320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USGS-EROS results</a:t>
            </a:r>
          </a:p>
        </p:txBody>
      </p:sp>
    </p:spTree>
    <p:extLst>
      <p:ext uri="{BB962C8B-B14F-4D97-AF65-F5344CB8AC3E}">
        <p14:creationId xmlns:p14="http://schemas.microsoft.com/office/powerpoint/2010/main" val="53586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USGS Personnel Supporting GSICS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835511"/>
            <a:ext cx="8686801" cy="370020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Tom Stone — GRWG</a:t>
            </a:r>
          </a:p>
          <a:p>
            <a:pPr lvl="1">
              <a:spcAft>
                <a:spcPts val="0"/>
              </a:spcAft>
            </a:pPr>
            <a:r>
              <a:rPr lang="en-US" dirty="0"/>
              <a:t>USGS Lunar Calibration Project Scientist, co-developer of the ROLO model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key collaborator on development of the GIRO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Greg </a:t>
            </a:r>
            <a:r>
              <a:rPr lang="en-US" altLang="en-US" dirty="0" err="1"/>
              <a:t>Stensaas</a:t>
            </a:r>
            <a:r>
              <a:rPr lang="en-US" altLang="en-US" dirty="0"/>
              <a:t> — EP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USGS Remote Sensing Technologies Project Manager</a:t>
            </a:r>
          </a:p>
          <a:p>
            <a:pPr>
              <a:spcAft>
                <a:spcPts val="2400"/>
              </a:spcAft>
            </a:pPr>
            <a:r>
              <a:rPr lang="en-US" dirty="0"/>
              <a:t>no GDWG representative </a:t>
            </a:r>
            <a:r>
              <a:rPr lang="en-US" b="0" dirty="0"/>
              <a:t>– USGS is open to discussion of need</a:t>
            </a:r>
          </a:p>
          <a:p>
            <a:pPr marL="0" indent="0">
              <a:lnSpc>
                <a:spcPts val="2400"/>
              </a:lnSpc>
              <a:buNone/>
            </a:pPr>
            <a:r>
              <a:rPr lang="en-US" b="0" dirty="0"/>
              <a:t>NOTE:  WMO GSICS web pages (www.wmo.int/pages/prog/sat/GSICS/ and gsics.wmo.int) show Ron Morfitt as a GRWG representative — Ron is no longer with USGS.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914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D20D5FE8-E45E-469D-B6F0-2F0C84212F7F}"/>
              </a:ext>
            </a:extLst>
          </p:cNvPr>
          <p:cNvSpPr txBox="1">
            <a:spLocks/>
          </p:cNvSpPr>
          <p:nvPr/>
        </p:nvSpPr>
        <p:spPr>
          <a:xfrm>
            <a:off x="457200" y="2560320"/>
            <a:ext cx="8229600" cy="64008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2880" indent="-182880" algn="l" defTabSz="457200" rtl="0" eaLnBrk="1" latinLnBrk="0" hangingPunct="1">
              <a:lnSpc>
                <a:spcPts val="2200"/>
              </a:lnSpc>
              <a:spcBef>
                <a:spcPts val="0"/>
              </a:spcBef>
              <a:buFont typeface="Arial" charset="0"/>
              <a:buChar char="•"/>
              <a:defRPr sz="2000" b="1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40080" indent="-274320" algn="l" defTabSz="457200" rtl="0" eaLnBrk="1" latinLnBrk="0" hangingPunct="1">
              <a:lnSpc>
                <a:spcPts val="2000"/>
              </a:lnSpc>
              <a:spcBef>
                <a:spcPts val="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182880" algn="l" defTabSz="457200" rtl="0" eaLnBrk="1" latinLnBrk="0" hangingPunct="1">
              <a:lnSpc>
                <a:spcPts val="2000"/>
              </a:lnSpc>
              <a:spcBef>
                <a:spcPts val="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182880" algn="l" defTabSz="457200" rtl="0" eaLnBrk="1" latinLnBrk="0" hangingPunct="1">
              <a:lnSpc>
                <a:spcPts val="2000"/>
              </a:lnSpc>
              <a:spcBef>
                <a:spcPts val="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2149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835511"/>
            <a:ext cx="8686801" cy="3700202"/>
          </a:xfrm>
        </p:spPr>
        <p:txBody>
          <a:bodyPr>
            <a:noAutofit/>
          </a:bodyPr>
          <a:lstStyle/>
          <a:p>
            <a:r>
              <a:rPr lang="en-US" sz="2000" dirty="0"/>
              <a:t>GSICS Activities and Actions</a:t>
            </a:r>
          </a:p>
          <a:p>
            <a:pPr lvl="1">
              <a:lnSpc>
                <a:spcPts val="2200"/>
              </a:lnSpc>
            </a:pPr>
            <a:r>
              <a:rPr lang="en-US" sz="1800" dirty="0"/>
              <a:t>GIRO validation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r>
              <a:rPr lang="en-US" sz="1800" dirty="0"/>
              <a:t>3</a:t>
            </a:r>
            <a:r>
              <a:rPr lang="en-US" sz="1800" baseline="30000" dirty="0"/>
              <a:t>rd</a:t>
            </a:r>
            <a:r>
              <a:rPr lang="en-US" sz="1800" dirty="0"/>
              <a:t> Lunar Calibration Workshop</a:t>
            </a:r>
          </a:p>
          <a:p>
            <a:r>
              <a:rPr lang="en-US" sz="2000" dirty="0"/>
              <a:t>Landsat Mission Status</a:t>
            </a:r>
          </a:p>
          <a:p>
            <a:pPr lvl="1">
              <a:lnSpc>
                <a:spcPts val="2200"/>
              </a:lnSpc>
            </a:pPr>
            <a:r>
              <a:rPr lang="en-US" sz="1800" dirty="0"/>
              <a:t>Landsat 8 status</a:t>
            </a:r>
          </a:p>
          <a:p>
            <a:pPr lvl="1">
              <a:lnSpc>
                <a:spcPts val="2200"/>
              </a:lnSpc>
            </a:pPr>
            <a:r>
              <a:rPr lang="en-US" sz="1800" dirty="0"/>
              <a:t>Landsat 7 status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r>
              <a:rPr lang="en-US" sz="1800" dirty="0"/>
              <a:t>Landsat 9 and beyond: Sustainable Land Imaging program</a:t>
            </a:r>
            <a:endParaRPr lang="en-US" sz="2100" dirty="0"/>
          </a:p>
          <a:p>
            <a:r>
              <a:rPr lang="en-US" sz="2000" dirty="0"/>
              <a:t>Other Activities of Interest to GSICS</a:t>
            </a:r>
          </a:p>
          <a:p>
            <a:pPr lvl="1">
              <a:lnSpc>
                <a:spcPts val="2200"/>
              </a:lnSpc>
            </a:pPr>
            <a:r>
              <a:rPr lang="en-US" sz="1800" dirty="0"/>
              <a:t>EROS Calibration Center of Excellence (ECCOE)</a:t>
            </a:r>
          </a:p>
          <a:p>
            <a:pPr lvl="1">
              <a:lnSpc>
                <a:spcPts val="2200"/>
              </a:lnSpc>
            </a:pPr>
            <a:r>
              <a:rPr lang="en-US" sz="1800" dirty="0"/>
              <a:t>Joint Agency Commercial Imagery Evaluation (JACIE)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r>
              <a:rPr lang="en-US" sz="1800" dirty="0"/>
              <a:t>Cross-calibration of Landsat 8 OLI and earlier Landsat MSS instruments</a:t>
            </a:r>
            <a:endParaRPr lang="en-US" dirty="0"/>
          </a:p>
          <a:p>
            <a:pPr>
              <a:lnSpc>
                <a:spcPts val="2000"/>
              </a:lnSpc>
            </a:pPr>
            <a:r>
              <a:rPr lang="en-US" sz="2000" dirty="0"/>
              <a:t>USGS Personnel Supporting GSICS</a:t>
            </a:r>
          </a:p>
        </p:txBody>
      </p:sp>
    </p:spTree>
    <p:extLst>
      <p:ext uri="{BB962C8B-B14F-4D97-AF65-F5344CB8AC3E}">
        <p14:creationId xmlns:p14="http://schemas.microsoft.com/office/powerpoint/2010/main" val="419218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GSICS </a:t>
            </a:r>
            <a:r>
              <a:rPr lang="en-US" dirty="0" smtClean="0"/>
              <a:t>Activities </a:t>
            </a:r>
            <a:r>
              <a:rPr lang="en-US" dirty="0"/>
              <a:t>and 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835511"/>
            <a:ext cx="8686801" cy="370020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/>
              <a:t>GIRO validation against ROLO</a:t>
            </a:r>
          </a:p>
          <a:p>
            <a:pPr lvl="1">
              <a:spcAft>
                <a:spcPts val="0"/>
              </a:spcAft>
            </a:pPr>
            <a:r>
              <a:rPr lang="en-US" dirty="0"/>
              <a:t>identified code modifications needed for both GIRO and ROLO</a:t>
            </a:r>
          </a:p>
          <a:p>
            <a:pPr lvl="1">
              <a:spcAft>
                <a:spcPts val="0"/>
              </a:spcAft>
            </a:pPr>
            <a:r>
              <a:rPr lang="en-US" dirty="0"/>
              <a:t>modifications to GIRO code requires rebuilding the benchmark</a:t>
            </a:r>
          </a:p>
          <a:p>
            <a:pPr lvl="1">
              <a:spcAft>
                <a:spcPts val="0"/>
              </a:spcAft>
            </a:pPr>
            <a:r>
              <a:rPr lang="en-US" dirty="0"/>
              <a:t>ROLO revision requires reprocessing all instruments’ lunar data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no report this year</a:t>
            </a:r>
          </a:p>
          <a:p>
            <a:pPr>
              <a:spcAft>
                <a:spcPts val="0"/>
              </a:spcAft>
            </a:pPr>
            <a:r>
              <a:rPr lang="en-US" dirty="0"/>
              <a:t>Planning for 3</a:t>
            </a:r>
            <a:r>
              <a:rPr lang="en-US" baseline="30000" dirty="0"/>
              <a:t>rd</a:t>
            </a:r>
            <a:r>
              <a:rPr lang="en-US" dirty="0"/>
              <a:t> Lunar Calibration Workshop</a:t>
            </a:r>
          </a:p>
          <a:p>
            <a:pPr lvl="1">
              <a:spcAft>
                <a:spcPts val="0"/>
              </a:spcAft>
            </a:pPr>
            <a:r>
              <a:rPr lang="en-US" dirty="0"/>
              <a:t>schedule every ~2 years indicates it should be held late 2019</a:t>
            </a:r>
          </a:p>
          <a:p>
            <a:pPr lvl="1">
              <a:spcAft>
                <a:spcPts val="0"/>
              </a:spcAft>
            </a:pPr>
            <a:r>
              <a:rPr lang="en-US" dirty="0"/>
              <a:t>location TBD, discussion Friday morning (talk 10b - Scott)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300"/>
              </a:spcAft>
              <a:buNone/>
            </a:pPr>
            <a:r>
              <a:rPr lang="en-US" dirty="0"/>
              <a:t>GSICS Actions:</a:t>
            </a:r>
          </a:p>
          <a:p>
            <a:pPr>
              <a:spcAft>
                <a:spcPts val="0"/>
              </a:spcAft>
            </a:pPr>
            <a:r>
              <a:rPr lang="en-US" b="0" dirty="0"/>
              <a:t>Informal actions from 2018 GSICS Annual meeting:</a:t>
            </a:r>
          </a:p>
          <a:p>
            <a:pPr lvl="1">
              <a:spcAft>
                <a:spcPts val="0"/>
              </a:spcAft>
            </a:pPr>
            <a:r>
              <a:rPr lang="en-US" dirty="0"/>
              <a:t>Does USGS wish to become a GPRC for Landsat?</a:t>
            </a:r>
          </a:p>
          <a:p>
            <a:pPr lvl="1">
              <a:spcAft>
                <a:spcPts val="0"/>
              </a:spcAft>
            </a:pPr>
            <a:r>
              <a:rPr lang="en-US" dirty="0"/>
              <a:t>Does USGS wish to have a representative on the GDWG?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521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686800" cy="639762"/>
          </a:xfrm>
        </p:spPr>
        <p:txBody>
          <a:bodyPr/>
          <a:lstStyle/>
          <a:p>
            <a:r>
              <a:rPr lang="en-US" altLang="en-US" dirty="0"/>
              <a:t>Landsat 8 Observatory Status</a:t>
            </a:r>
            <a:endParaRPr lang="en-US" dirty="0"/>
          </a:p>
        </p:txBody>
      </p:sp>
      <p:pic>
        <p:nvPicPr>
          <p:cNvPr id="40" name="Picture 2" descr="D:\Documents\7 LDCM\Spacecraft2.JPG">
            <a:extLst>
              <a:ext uri="{FF2B5EF4-FFF2-40B4-BE49-F238E27FC236}">
                <a16:creationId xmlns:a16="http://schemas.microsoft.com/office/drawing/2014/main" xmlns="" id="{F968082A-0082-4E29-BC04-8ED33AA8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22960"/>
            <a:ext cx="79779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5">
            <a:extLst>
              <a:ext uri="{FF2B5EF4-FFF2-40B4-BE49-F238E27FC236}">
                <a16:creationId xmlns:a16="http://schemas.microsoft.com/office/drawing/2014/main" xmlns="" id="{0451FEB7-3378-4A72-9EC6-21AEE6806B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2960" y="1097280"/>
            <a:ext cx="476655" cy="21723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9">
            <a:extLst>
              <a:ext uri="{FF2B5EF4-FFF2-40B4-BE49-F238E27FC236}">
                <a16:creationId xmlns:a16="http://schemas.microsoft.com/office/drawing/2014/main" xmlns="" id="{A93A6124-78C9-4DFD-8506-883912E8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7" y="822960"/>
            <a:ext cx="19845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u="sng" dirty="0">
                <a:solidFill>
                  <a:srgbClr val="00B05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Operational Land Imager</a:t>
            </a: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xmlns="" id="{90761A47-8633-4B74-9864-28C5D5A22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36" y="2834640"/>
            <a:ext cx="1933158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u="sng" dirty="0">
                <a:solidFill>
                  <a:srgbClr val="00B05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Thermal Infrared Sensor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97FBCEA-0CEC-4ABA-AB89-FE79A13FC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80" y="914400"/>
            <a:ext cx="24344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u="sng" dirty="0">
                <a:solidFill>
                  <a:srgbClr val="00B05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Propulsion Subsystem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- Service Line/Valve Temp Instability</a:t>
            </a: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78A940B3-4D90-4DF0-9DFB-2856BF2D8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840" y="822960"/>
            <a:ext cx="32749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u="sng" dirty="0">
                <a:solidFill>
                  <a:srgbClr val="00B05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Thermal Control System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- May 2016 Rwheel-4 thermostat instability began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- PDM out of family temperature increase under </a:t>
            </a:r>
            <a:br>
              <a:rPr lang="en-US" altLang="en-US" sz="1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1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watch/discussion</a:t>
            </a: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xmlns="" id="{27F86F79-F8DB-4E4C-B6A9-0FBA6989A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960" y="4023360"/>
            <a:ext cx="18626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u="sng" dirty="0">
                <a:solidFill>
                  <a:srgbClr val="00B05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Electrical Power System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</a:pPr>
            <a:endParaRPr lang="en-US" altLang="en-US" sz="1400" u="sng" dirty="0">
              <a:solidFill>
                <a:srgbClr val="00B05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xmlns="" id="{A9D79943-6DE3-4DE3-B1A2-2F626D5C0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720" y="1645920"/>
            <a:ext cx="33218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u="sng" dirty="0">
                <a:solidFill>
                  <a:srgbClr val="00B05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Attitude Control System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- </a:t>
            </a:r>
            <a:r>
              <a:rPr lang="en-US" altLang="en-US" sz="1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July 2015 CSS-9 &amp;12 current instabilities began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- Oct 18-21 2017 CSS-10 current instabilities seen </a:t>
            </a:r>
            <a:br>
              <a:rPr lang="en-US" altLang="en-US" sz="1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sz="1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(reappeared in late Mar 27 2018</a:t>
            </a:r>
            <a:r>
              <a:rPr lang="en-US" altLang="en-US" sz="1200" u="sng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- Mar 22-23 2018 CSS-11 current instabilities seen</a:t>
            </a: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xmlns="" id="{B914A7ED-D19F-454A-AAFA-D353FCDD3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680" y="2651760"/>
            <a:ext cx="15819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u="sng" dirty="0">
                <a:solidFill>
                  <a:srgbClr val="00B05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RF Communications</a:t>
            </a: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xmlns="" id="{9CAADA50-758C-4F59-880C-D07BA084D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" y="3657600"/>
            <a:ext cx="27683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u="sng" dirty="0">
                <a:solidFill>
                  <a:srgbClr val="00B05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Command &amp; Data Handling System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xmlns="" id="{08131AEE-0245-45D1-A9B7-4C8BF3E4C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3840480"/>
            <a:ext cx="457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- May 2015 SSR Ghost file errors began accumulating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- Sept 2015 Toggled SSR low power, Ghost files ceased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- Mar 2017 SSR HKDB CEC Error Count Trend Increase</a:t>
            </a:r>
          </a:p>
        </p:txBody>
      </p:sp>
      <p:cxnSp>
        <p:nvCxnSpPr>
          <p:cNvPr id="35" name="Straight Arrow Connector 26">
            <a:extLst>
              <a:ext uri="{FF2B5EF4-FFF2-40B4-BE49-F238E27FC236}">
                <a16:creationId xmlns:a16="http://schemas.microsoft.com/office/drawing/2014/main" xmlns="" id="{7BFDBC68-2211-42FA-B7EE-D415FFCBF33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280160" y="2468880"/>
            <a:ext cx="297236" cy="35637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27">
            <a:extLst>
              <a:ext uri="{FF2B5EF4-FFF2-40B4-BE49-F238E27FC236}">
                <a16:creationId xmlns:a16="http://schemas.microsoft.com/office/drawing/2014/main" xmlns="" id="{DC9FCFF1-9D98-4917-8AA1-885BB70D9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" y="3017520"/>
            <a:ext cx="44407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- Mar 2015 - Side-A SSM Encoder degraded, switched to B side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- Aug 2015 - Side-B Encoder degradation, powered off 29 Oct 2015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                    (now only used for bi-monthly cals ALT CON OPS)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A9007D0-9794-4BD8-A7A0-550BA16FBC1F}"/>
              </a:ext>
            </a:extLst>
          </p:cNvPr>
          <p:cNvSpPr/>
          <p:nvPr/>
        </p:nvSpPr>
        <p:spPr>
          <a:xfrm>
            <a:off x="5852160" y="182880"/>
            <a:ext cx="292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Launched 11 February 2013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705 km, Sun sync 10:12 AM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1A080C2-BA25-42AF-AEAF-B0672D6E2FA8}"/>
              </a:ext>
            </a:extLst>
          </p:cNvPr>
          <p:cNvSpPr/>
          <p:nvPr/>
        </p:nvSpPr>
        <p:spPr>
          <a:xfrm>
            <a:off x="5394960" y="4206240"/>
            <a:ext cx="356616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- </a:t>
            </a:r>
            <a:r>
              <a:rPr lang="en-US" altLang="en-US" sz="12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Average Battery Pressure under watch conditions</a:t>
            </a:r>
          </a:p>
        </p:txBody>
      </p:sp>
    </p:spTree>
    <p:extLst>
      <p:ext uri="{BB962C8B-B14F-4D97-AF65-F5344CB8AC3E}">
        <p14:creationId xmlns:p14="http://schemas.microsoft.com/office/powerpoint/2010/main" val="204124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8 On-board Calibrators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034BBABD-9148-4728-B11C-8A2A6FBF1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544" y="892629"/>
            <a:ext cx="4023360" cy="35661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u="sng" dirty="0">
                <a:latin typeface="+mn-lt"/>
              </a:rPr>
              <a:t>OLI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+mn-lt"/>
              </a:rPr>
              <a:t>Shutter</a:t>
            </a:r>
          </a:p>
          <a:p>
            <a:r>
              <a:rPr lang="en-US" sz="2000" dirty="0">
                <a:latin typeface="+mn-lt"/>
              </a:rPr>
              <a:t>Two Diffusers</a:t>
            </a:r>
          </a:p>
          <a:p>
            <a:pPr lvl="1"/>
            <a:r>
              <a:rPr lang="en-US" sz="1800" dirty="0"/>
              <a:t>Working </a:t>
            </a:r>
            <a:r>
              <a:rPr lang="mr-IN" sz="1800" dirty="0"/>
              <a:t>–</a:t>
            </a:r>
            <a:r>
              <a:rPr lang="en-US" sz="1800" dirty="0"/>
              <a:t> weekly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Pristine </a:t>
            </a:r>
            <a:r>
              <a:rPr lang="mr-IN" sz="1800" dirty="0"/>
              <a:t>–</a:t>
            </a:r>
            <a:r>
              <a:rPr lang="en-US" sz="1800" dirty="0"/>
              <a:t> twice/year</a:t>
            </a:r>
          </a:p>
          <a:p>
            <a:r>
              <a:rPr lang="en-US" sz="2000" dirty="0">
                <a:latin typeface="+mn-lt"/>
              </a:rPr>
              <a:t>Three Lamp Pairs</a:t>
            </a:r>
          </a:p>
          <a:p>
            <a:pPr lvl="1"/>
            <a:r>
              <a:rPr lang="en-US" sz="1800" dirty="0"/>
              <a:t>Working </a:t>
            </a:r>
            <a:r>
              <a:rPr lang="mr-IN" sz="1800" dirty="0"/>
              <a:t>–</a:t>
            </a:r>
            <a:r>
              <a:rPr lang="en-US" sz="1800" dirty="0"/>
              <a:t> daily</a:t>
            </a:r>
          </a:p>
          <a:p>
            <a:pPr lvl="1"/>
            <a:r>
              <a:rPr lang="en-US" sz="1800" dirty="0"/>
              <a:t>Backup </a:t>
            </a:r>
            <a:r>
              <a:rPr lang="mr-IN" sz="1800" dirty="0"/>
              <a:t>–</a:t>
            </a:r>
            <a:r>
              <a:rPr lang="en-US" sz="1800" dirty="0"/>
              <a:t> every two weeks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Pristine </a:t>
            </a:r>
            <a:r>
              <a:rPr lang="mr-IN" sz="1800" dirty="0"/>
              <a:t>–</a:t>
            </a:r>
            <a:r>
              <a:rPr lang="en-US" sz="1800" dirty="0"/>
              <a:t> twice/year</a:t>
            </a:r>
            <a:endParaRPr lang="en-US" sz="1400" dirty="0">
              <a:latin typeface="+mn-lt"/>
            </a:endParaRPr>
          </a:p>
          <a:p>
            <a:r>
              <a:rPr lang="en-US" sz="2000" dirty="0">
                <a:latin typeface="+mn-lt"/>
              </a:rPr>
              <a:t>Lunar</a:t>
            </a:r>
          </a:p>
          <a:p>
            <a:pPr lvl="1"/>
            <a:r>
              <a:rPr lang="en-US" sz="1800" dirty="0"/>
              <a:t>Once/lunar cycle, near Full </a:t>
            </a:r>
            <a:r>
              <a:rPr lang="en-US" dirty="0"/>
              <a:t>M</a:t>
            </a:r>
            <a:r>
              <a:rPr lang="en-US" sz="1800" dirty="0"/>
              <a:t>oon</a:t>
            </a:r>
          </a:p>
          <a:p>
            <a:pPr lvl="1"/>
            <a:r>
              <a:rPr lang="en-US" dirty="0"/>
              <a:t>All 14 focal plane arrays</a:t>
            </a:r>
            <a:endParaRPr lang="en-US" sz="18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6798ACB4-37AC-4213-9091-1AF419E44D73}"/>
              </a:ext>
            </a:extLst>
          </p:cNvPr>
          <p:cNvSpPr txBox="1">
            <a:spLocks/>
          </p:cNvSpPr>
          <p:nvPr/>
        </p:nvSpPr>
        <p:spPr>
          <a:xfrm>
            <a:off x="4657272" y="894812"/>
            <a:ext cx="4023360" cy="202891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400" b="1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u="sng" dirty="0">
                <a:latin typeface="+mn-lt"/>
              </a:rPr>
              <a:t>TIRS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Blackbody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Deep Space</a:t>
            </a:r>
          </a:p>
        </p:txBody>
      </p:sp>
    </p:spTree>
    <p:extLst>
      <p:ext uri="{BB962C8B-B14F-4D97-AF65-F5344CB8AC3E}">
        <p14:creationId xmlns:p14="http://schemas.microsoft.com/office/powerpoint/2010/main" val="31568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OLI Responsivity Trends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4730EA-37EE-4089-BB18-0C1401F9A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822960"/>
            <a:ext cx="5370859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ED76DC-C432-4269-888E-B8A32B8C6279}"/>
              </a:ext>
            </a:extLst>
          </p:cNvPr>
          <p:cNvSpPr txBox="1"/>
          <p:nvPr/>
        </p:nvSpPr>
        <p:spPr>
          <a:xfrm>
            <a:off x="6400800" y="2103120"/>
            <a:ext cx="2142335" cy="147732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Coastal </a:t>
            </a:r>
            <a:r>
              <a:rPr lang="en-US" sz="2400" dirty="0" smtClean="0"/>
              <a:t>Aerosol</a:t>
            </a:r>
          </a:p>
          <a:p>
            <a:r>
              <a:rPr lang="en-US" sz="2400" dirty="0"/>
              <a:t>b</a:t>
            </a:r>
            <a:r>
              <a:rPr lang="en-US" sz="2400" dirty="0" smtClean="0"/>
              <a:t>and:  442 nm</a:t>
            </a:r>
            <a:endParaRPr lang="en-US" sz="2400" dirty="0"/>
          </a:p>
          <a:p>
            <a:r>
              <a:rPr lang="en-US" sz="2400" dirty="0"/>
              <a:t>Degradation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en-US" sz="2400" dirty="0"/>
              <a:t> 0.24% per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15D946-994C-44C6-A383-F45A4546A7E0}"/>
              </a:ext>
            </a:extLst>
          </p:cNvPr>
          <p:cNvSpPr txBox="1"/>
          <p:nvPr/>
        </p:nvSpPr>
        <p:spPr>
          <a:xfrm>
            <a:off x="6035040" y="4206240"/>
            <a:ext cx="274320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NASA-GSFC Landsat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317347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OLI Responsivity Trends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5504D3-BFDA-4301-9BE9-64CBB1B61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822960"/>
            <a:ext cx="5374431" cy="3657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E1B1FF-CDD2-4708-B33D-E5CDAE21F3D2}"/>
              </a:ext>
            </a:extLst>
          </p:cNvPr>
          <p:cNvSpPr txBox="1"/>
          <p:nvPr/>
        </p:nvSpPr>
        <p:spPr>
          <a:xfrm>
            <a:off x="6400800" y="2103120"/>
            <a:ext cx="2142335" cy="147732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/>
              <a:t>SWIR-1 band</a:t>
            </a:r>
          </a:p>
          <a:p>
            <a:r>
              <a:rPr lang="en-US" sz="2400" dirty="0" smtClean="0"/>
              <a:t>1609 nm</a:t>
            </a:r>
            <a:endParaRPr lang="en-US" sz="2400" dirty="0"/>
          </a:p>
          <a:p>
            <a:r>
              <a:rPr lang="en-US" sz="2400" dirty="0"/>
              <a:t>Degradation &lt; 0.1% per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7484064-8BD9-45D6-A1A5-4E72A55687D8}"/>
              </a:ext>
            </a:extLst>
          </p:cNvPr>
          <p:cNvSpPr txBox="1"/>
          <p:nvPr/>
        </p:nvSpPr>
        <p:spPr>
          <a:xfrm>
            <a:off x="6035040" y="4206240"/>
            <a:ext cx="274320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NASA-GSFC Landsat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363589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TIRS Responsivity Trends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EB0F22-87C0-45F9-9CCF-3F03F6B69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1600200"/>
            <a:ext cx="7796270" cy="292608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DBD05BF7-3EA2-47ED-A41A-C2105A2A1FF3}"/>
              </a:ext>
            </a:extLst>
          </p:cNvPr>
          <p:cNvSpPr txBox="1"/>
          <p:nvPr/>
        </p:nvSpPr>
        <p:spPr>
          <a:xfrm>
            <a:off x="529404" y="1176466"/>
            <a:ext cx="2948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i="1" dirty="0"/>
              <a:t>r = (Q</a:t>
            </a:r>
            <a:r>
              <a:rPr lang="en-GB" sz="2000" i="1" baseline="-25000" dirty="0"/>
              <a:t>BB</a:t>
            </a:r>
            <a:r>
              <a:rPr lang="en-GB" sz="2000" i="1" dirty="0"/>
              <a:t> – Q</a:t>
            </a:r>
            <a:r>
              <a:rPr lang="en-GB" sz="2000" i="1" baseline="-25000" dirty="0"/>
              <a:t>0</a:t>
            </a:r>
            <a:r>
              <a:rPr lang="en-GB" sz="2000" i="1" dirty="0"/>
              <a:t>) / (L</a:t>
            </a:r>
            <a:r>
              <a:rPr lang="en-GB" sz="2000" i="1" baseline="-25000" dirty="0"/>
              <a:t>BB</a:t>
            </a:r>
            <a:r>
              <a:rPr lang="en-GB" sz="2000" i="1" dirty="0"/>
              <a:t> - L</a:t>
            </a:r>
            <a:r>
              <a:rPr lang="en-GB" sz="2000" i="1" baseline="-25000" dirty="0"/>
              <a:t>space</a:t>
            </a:r>
            <a:r>
              <a:rPr lang="en-GB" sz="2000" i="1" dirty="0"/>
              <a:t>)</a:t>
            </a:r>
            <a:r>
              <a:rPr lang="en-US" sz="20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52BF46-CF94-4AF9-9312-34D8A66711E5}"/>
              </a:ext>
            </a:extLst>
          </p:cNvPr>
          <p:cNvSpPr txBox="1"/>
          <p:nvPr/>
        </p:nvSpPr>
        <p:spPr>
          <a:xfrm>
            <a:off x="4114800" y="822960"/>
            <a:ext cx="4754880" cy="9233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/>
              <a:t>		</a:t>
            </a:r>
            <a:r>
              <a:rPr lang="en-US" sz="2000" dirty="0" smtClean="0"/>
              <a:t>	</a:t>
            </a:r>
            <a:r>
              <a:rPr lang="en-US" sz="2000" dirty="0"/>
              <a:t>	Side A	Side B</a:t>
            </a:r>
          </a:p>
          <a:p>
            <a:r>
              <a:rPr lang="en-US" sz="2000" dirty="0"/>
              <a:t>Band 10	</a:t>
            </a:r>
            <a:r>
              <a:rPr lang="en-US" dirty="0" smtClean="0"/>
              <a:t>10.8 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r>
              <a:rPr lang="en-US" sz="2000" dirty="0"/>
              <a:t>	</a:t>
            </a:r>
            <a:r>
              <a:rPr lang="en-US" sz="2000" dirty="0" smtClean="0"/>
              <a:t>0.21</a:t>
            </a:r>
            <a:r>
              <a:rPr lang="en-US" sz="2000" dirty="0"/>
              <a:t>%	0.06%	per year</a:t>
            </a:r>
          </a:p>
          <a:p>
            <a:r>
              <a:rPr lang="en-US" sz="2000" dirty="0"/>
              <a:t>Band 11	</a:t>
            </a:r>
            <a:r>
              <a:rPr lang="en-US" dirty="0" smtClean="0"/>
              <a:t>12.0 </a:t>
            </a:r>
            <a:r>
              <a:rPr lang="el-GR" dirty="0"/>
              <a:t>μ</a:t>
            </a:r>
            <a:r>
              <a:rPr lang="en-US" dirty="0"/>
              <a:t>m</a:t>
            </a:r>
            <a:r>
              <a:rPr lang="en-US" sz="2000" dirty="0"/>
              <a:t> </a:t>
            </a:r>
            <a:r>
              <a:rPr lang="en-US" sz="2000" dirty="0"/>
              <a:t>	0.9%	0.02% 	per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7B7B3C7-1B02-4F95-B7D0-B7B951B5D9A4}"/>
              </a:ext>
            </a:extLst>
          </p:cNvPr>
          <p:cNvSpPr txBox="1"/>
          <p:nvPr/>
        </p:nvSpPr>
        <p:spPr>
          <a:xfrm>
            <a:off x="7955280" y="3566160"/>
            <a:ext cx="1097280" cy="73152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NASA-GSFC Landsat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5045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TIRS Noise Equivalent ∆Temperature (</a:t>
            </a:r>
            <a:r>
              <a:rPr lang="en-US" dirty="0" err="1"/>
              <a:t>NEdT</a:t>
            </a:r>
            <a:r>
              <a:rPr lang="en-US" dirty="0"/>
              <a:t>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4B54BA7-A397-49F2-AA74-C8C7892902E0}"/>
              </a:ext>
            </a:extLst>
          </p:cNvPr>
          <p:cNvSpPr txBox="1">
            <a:spLocks/>
          </p:cNvSpPr>
          <p:nvPr/>
        </p:nvSpPr>
        <p:spPr>
          <a:xfrm>
            <a:off x="182880" y="1143079"/>
            <a:ext cx="4114800" cy="2913663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400" b="1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Band averages at 300K (Requirement: NE</a:t>
            </a:r>
            <a:r>
              <a:rPr lang="el-GR" dirty="0">
                <a:latin typeface="+mn-lt"/>
              </a:rPr>
              <a:t>Δ</a:t>
            </a:r>
            <a:r>
              <a:rPr lang="en-US" dirty="0">
                <a:latin typeface="+mn-lt"/>
              </a:rPr>
              <a:t>T &lt; 0.4K):</a:t>
            </a:r>
          </a:p>
          <a:p>
            <a:pPr lvl="1"/>
            <a:r>
              <a:rPr lang="en-US" sz="2400" dirty="0"/>
              <a:t>B10: 0.048 K</a:t>
            </a:r>
          </a:p>
          <a:p>
            <a:pPr lvl="1"/>
            <a:r>
              <a:rPr lang="en-US" sz="2400" dirty="0"/>
              <a:t>B11: 0.052 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122BD9-E0E1-4B5D-B011-CD4E94BD8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22960"/>
            <a:ext cx="3854656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07E8B7F-C860-4686-B6B2-33DB0B785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51760"/>
            <a:ext cx="3854656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B686D2-C150-4673-8178-FE9A3B98F2A8}"/>
              </a:ext>
            </a:extLst>
          </p:cNvPr>
          <p:cNvSpPr txBox="1"/>
          <p:nvPr/>
        </p:nvSpPr>
        <p:spPr>
          <a:xfrm>
            <a:off x="3291840" y="3566160"/>
            <a:ext cx="1097280" cy="73152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NASA-GSFC Landsat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2414239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 marL="342900" indent="-342900">
          <a:buFont typeface="Arial" charset="0"/>
          <a:buChar char="•"/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7904</TotalTime>
  <Words>990</Words>
  <Application>Microsoft Office PowerPoint</Application>
  <PresentationFormat>On-screen Show (16:9)</PresentationFormat>
  <Paragraphs>180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USGS Agency Report to GSICS March 4, 2019</vt:lpstr>
      <vt:lpstr>Overview</vt:lpstr>
      <vt:lpstr>GSICS Activities and Actions</vt:lpstr>
      <vt:lpstr>Landsat 8 Observatory Status</vt:lpstr>
      <vt:lpstr>Landsat 8 On-board Calibrators</vt:lpstr>
      <vt:lpstr>OLI Responsivity Trends</vt:lpstr>
      <vt:lpstr>OLI Responsivity Trends</vt:lpstr>
      <vt:lpstr>TIRS Responsivity Trends</vt:lpstr>
      <vt:lpstr>TIRS Noise Equivalent ∆Temperature (NEdT)</vt:lpstr>
      <vt:lpstr>Landsat 7 Observatory Status</vt:lpstr>
      <vt:lpstr>Landsat 9</vt:lpstr>
      <vt:lpstr>Other Activities of Interest to GSICS</vt:lpstr>
      <vt:lpstr>Other Activities of Interest to GSICS</vt:lpstr>
      <vt:lpstr>OLI-MSS Cross-Calibration Approach</vt:lpstr>
      <vt:lpstr>OLI-MSS Cross-Calibration Results</vt:lpstr>
      <vt:lpstr>MSS Validation from L8 OLI</vt:lpstr>
      <vt:lpstr>MSS Validation from L8 OLI</vt:lpstr>
      <vt:lpstr>USGS Personnel Supporting GSICS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</dc:creator>
  <cp:lastModifiedBy>Tom</cp:lastModifiedBy>
  <cp:revision>129</cp:revision>
  <dcterms:created xsi:type="dcterms:W3CDTF">2015-03-10T12:14:06Z</dcterms:created>
  <dcterms:modified xsi:type="dcterms:W3CDTF">2019-03-04T10:52:08Z</dcterms:modified>
</cp:coreProperties>
</file>