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70" r:id="rId1"/>
  </p:sldMasterIdLst>
  <p:notesMasterIdLst>
    <p:notesMasterId r:id="rId24"/>
  </p:notesMasterIdLst>
  <p:handoutMasterIdLst>
    <p:handoutMasterId r:id="rId25"/>
  </p:handoutMasterIdLst>
  <p:sldIdLst>
    <p:sldId id="256" r:id="rId2"/>
    <p:sldId id="661" r:id="rId3"/>
    <p:sldId id="486" r:id="rId4"/>
    <p:sldId id="521" r:id="rId5"/>
    <p:sldId id="573" r:id="rId6"/>
    <p:sldId id="582" r:id="rId7"/>
    <p:sldId id="524" r:id="rId8"/>
    <p:sldId id="672" r:id="rId9"/>
    <p:sldId id="670" r:id="rId10"/>
    <p:sldId id="671" r:id="rId11"/>
    <p:sldId id="583" r:id="rId12"/>
    <p:sldId id="666" r:id="rId13"/>
    <p:sldId id="679" r:id="rId14"/>
    <p:sldId id="507" r:id="rId15"/>
    <p:sldId id="580" r:id="rId16"/>
    <p:sldId id="519" r:id="rId17"/>
    <p:sldId id="674" r:id="rId18"/>
    <p:sldId id="681" r:id="rId19"/>
    <p:sldId id="675" r:id="rId20"/>
    <p:sldId id="677" r:id="rId21"/>
    <p:sldId id="678" r:id="rId22"/>
    <p:sldId id="680" r:id="rId23"/>
  </p:sldIdLst>
  <p:sldSz cx="9906000" cy="6858000" type="A4"/>
  <p:notesSz cx="7010400" cy="9296400"/>
  <p:defaultTextStyle>
    <a:defPPr>
      <a:defRPr lang="en-GB"/>
    </a:defPPr>
    <a:lvl1pPr algn="l" rtl="0" fontAlgn="base">
      <a:spcBef>
        <a:spcPct val="0"/>
      </a:spcBef>
      <a:spcAft>
        <a:spcPct val="0"/>
      </a:spcAft>
      <a:defRPr sz="900" b="1" kern="1200">
        <a:solidFill>
          <a:schemeClr val="bg1"/>
        </a:solidFill>
        <a:latin typeface="Tahoma" pitchFamily="34" charset="0"/>
        <a:ea typeface="+mn-ea"/>
        <a:cs typeface="+mn-cs"/>
      </a:defRPr>
    </a:lvl1pPr>
    <a:lvl2pPr marL="457200" algn="l" rtl="0" fontAlgn="base">
      <a:spcBef>
        <a:spcPct val="0"/>
      </a:spcBef>
      <a:spcAft>
        <a:spcPct val="0"/>
      </a:spcAft>
      <a:defRPr sz="900" b="1" kern="1200">
        <a:solidFill>
          <a:schemeClr val="bg1"/>
        </a:solidFill>
        <a:latin typeface="Tahoma" pitchFamily="34" charset="0"/>
        <a:ea typeface="+mn-ea"/>
        <a:cs typeface="+mn-cs"/>
      </a:defRPr>
    </a:lvl2pPr>
    <a:lvl3pPr marL="914400" algn="l" rtl="0" fontAlgn="base">
      <a:spcBef>
        <a:spcPct val="0"/>
      </a:spcBef>
      <a:spcAft>
        <a:spcPct val="0"/>
      </a:spcAft>
      <a:defRPr sz="900" b="1" kern="1200">
        <a:solidFill>
          <a:schemeClr val="bg1"/>
        </a:solidFill>
        <a:latin typeface="Tahoma" pitchFamily="34" charset="0"/>
        <a:ea typeface="+mn-ea"/>
        <a:cs typeface="+mn-cs"/>
      </a:defRPr>
    </a:lvl3pPr>
    <a:lvl4pPr marL="1371600" algn="l" rtl="0" fontAlgn="base">
      <a:spcBef>
        <a:spcPct val="0"/>
      </a:spcBef>
      <a:spcAft>
        <a:spcPct val="0"/>
      </a:spcAft>
      <a:defRPr sz="900" b="1" kern="1200">
        <a:solidFill>
          <a:schemeClr val="bg1"/>
        </a:solidFill>
        <a:latin typeface="Tahoma" pitchFamily="34" charset="0"/>
        <a:ea typeface="+mn-ea"/>
        <a:cs typeface="+mn-cs"/>
      </a:defRPr>
    </a:lvl4pPr>
    <a:lvl5pPr marL="1828800" algn="l" rtl="0" fontAlgn="base">
      <a:spcBef>
        <a:spcPct val="0"/>
      </a:spcBef>
      <a:spcAft>
        <a:spcPct val="0"/>
      </a:spcAft>
      <a:defRPr sz="900" b="1" kern="1200">
        <a:solidFill>
          <a:schemeClr val="bg1"/>
        </a:solidFill>
        <a:latin typeface="Tahoma" pitchFamily="34" charset="0"/>
        <a:ea typeface="+mn-ea"/>
        <a:cs typeface="+mn-cs"/>
      </a:defRPr>
    </a:lvl5pPr>
    <a:lvl6pPr marL="2286000" algn="l" defTabSz="914400" rtl="0" eaLnBrk="1" latinLnBrk="0" hangingPunct="1">
      <a:defRPr sz="900" b="1" kern="1200">
        <a:solidFill>
          <a:schemeClr val="bg1"/>
        </a:solidFill>
        <a:latin typeface="Tahoma" pitchFamily="34" charset="0"/>
        <a:ea typeface="+mn-ea"/>
        <a:cs typeface="+mn-cs"/>
      </a:defRPr>
    </a:lvl6pPr>
    <a:lvl7pPr marL="2743200" algn="l" defTabSz="914400" rtl="0" eaLnBrk="1" latinLnBrk="0" hangingPunct="1">
      <a:defRPr sz="900" b="1" kern="1200">
        <a:solidFill>
          <a:schemeClr val="bg1"/>
        </a:solidFill>
        <a:latin typeface="Tahoma" pitchFamily="34" charset="0"/>
        <a:ea typeface="+mn-ea"/>
        <a:cs typeface="+mn-cs"/>
      </a:defRPr>
    </a:lvl7pPr>
    <a:lvl8pPr marL="3200400" algn="l" defTabSz="914400" rtl="0" eaLnBrk="1" latinLnBrk="0" hangingPunct="1">
      <a:defRPr sz="900" b="1" kern="1200">
        <a:solidFill>
          <a:schemeClr val="bg1"/>
        </a:solidFill>
        <a:latin typeface="Tahoma" pitchFamily="34" charset="0"/>
        <a:ea typeface="+mn-ea"/>
        <a:cs typeface="+mn-cs"/>
      </a:defRPr>
    </a:lvl8pPr>
    <a:lvl9pPr marL="3657600" algn="l" defTabSz="914400" rtl="0" eaLnBrk="1" latinLnBrk="0" hangingPunct="1">
      <a:defRPr sz="900" b="1" kern="1200">
        <a:solidFill>
          <a:schemeClr val="bg1"/>
        </a:solidFill>
        <a:latin typeface="Tahoma" pitchFamily="34" charset="0"/>
        <a:ea typeface="+mn-ea"/>
        <a:cs typeface="+mn-cs"/>
      </a:defRPr>
    </a:lvl9pPr>
  </p:defaultTextStyle>
  <p:extLst>
    <p:ext uri="{EFAFB233-063F-42B5-8137-9DF3F51BA10A}">
      <p15:sldGuideLst xmlns:p15="http://schemas.microsoft.com/office/powerpoint/2012/main">
        <p15:guide id="1" orient="horz" pos="1164">
          <p15:clr>
            <a:srgbClr val="A4A3A4"/>
          </p15:clr>
        </p15:guide>
        <p15:guide id="2" orient="horz" pos="1410">
          <p15:clr>
            <a:srgbClr val="A4A3A4"/>
          </p15:clr>
        </p15:guide>
        <p15:guide id="3" orient="horz" pos="2715">
          <p15:clr>
            <a:srgbClr val="A4A3A4"/>
          </p15:clr>
        </p15:guide>
        <p15:guide id="4" orient="horz" pos="2389">
          <p15:clr>
            <a:srgbClr val="A4A3A4"/>
          </p15:clr>
        </p15:guide>
        <p15:guide id="5" orient="horz" pos="2064">
          <p15:clr>
            <a:srgbClr val="A4A3A4"/>
          </p15:clr>
        </p15:guide>
        <p15:guide id="6" orient="horz" pos="1735">
          <p15:clr>
            <a:srgbClr val="A4A3A4"/>
          </p15:clr>
        </p15:guide>
        <p15:guide id="7" orient="horz" pos="3369">
          <p15:clr>
            <a:srgbClr val="A4A3A4"/>
          </p15:clr>
        </p15:guide>
        <p15:guide id="8" orient="horz" pos="3698">
          <p15:clr>
            <a:srgbClr val="A4A3A4"/>
          </p15:clr>
        </p15:guide>
        <p15:guide id="9" pos="4214">
          <p15:clr>
            <a:srgbClr val="A4A3A4"/>
          </p15:clr>
        </p15:guide>
        <p15:guide id="10" pos="358">
          <p15:clr>
            <a:srgbClr val="A4A3A4"/>
          </p15:clr>
        </p15:guide>
        <p15:guide id="11" pos="912">
          <p15:clr>
            <a:srgbClr val="A4A3A4"/>
          </p15:clr>
        </p15:guide>
        <p15:guide id="12" pos="4879">
          <p15:clr>
            <a:srgbClr val="A4A3A4"/>
          </p15:clr>
        </p15:guide>
        <p15:guide id="13" pos="5556">
          <p15:clr>
            <a:srgbClr val="A4A3A4"/>
          </p15:clr>
        </p15:guide>
        <p15:guide id="14" pos="1424">
          <p15:clr>
            <a:srgbClr val="A4A3A4"/>
          </p15:clr>
        </p15:guide>
        <p15:guide id="15" pos="402">
          <p15:clr>
            <a:srgbClr val="A4A3A4"/>
          </p15:clr>
        </p15:guide>
        <p15:guide id="16" pos="1795">
          <p15:clr>
            <a:srgbClr val="A4A3A4"/>
          </p15:clr>
        </p15:guide>
      </p15:sldGuideLst>
    </p:ext>
    <p:ext uri="{2D200454-40CA-4A62-9FC3-DE9A4176ACB9}">
      <p15:notesGuideLst xmlns:p15="http://schemas.microsoft.com/office/powerpoint/2012/main">
        <p15:guide id="1" orient="horz" pos="2928">
          <p15:clr>
            <a:srgbClr val="A4A3A4"/>
          </p15:clr>
        </p15:guide>
        <p15:guide id="2" pos="220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4E0B55"/>
    <a:srgbClr val="009900"/>
    <a:srgbClr val="FF9900"/>
    <a:srgbClr val="EE2D24"/>
    <a:srgbClr val="A2DADE"/>
    <a:srgbClr val="C7A775"/>
    <a:srgbClr val="00B5EF"/>
    <a:srgbClr val="CDE3A0"/>
    <a:srgbClr val="EFC8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777" autoAdjust="0"/>
    <p:restoredTop sz="93953" autoAdjust="0"/>
  </p:normalViewPr>
  <p:slideViewPr>
    <p:cSldViewPr snapToGrid="0">
      <p:cViewPr varScale="1">
        <p:scale>
          <a:sx n="101" d="100"/>
          <a:sy n="101" d="100"/>
        </p:scale>
        <p:origin x="108" y="234"/>
      </p:cViewPr>
      <p:guideLst>
        <p:guide orient="horz" pos="1164"/>
        <p:guide orient="horz" pos="1410"/>
        <p:guide orient="horz" pos="2715"/>
        <p:guide orient="horz" pos="2389"/>
        <p:guide orient="horz" pos="2064"/>
        <p:guide orient="horz" pos="1735"/>
        <p:guide orient="horz" pos="3369"/>
        <p:guide orient="horz" pos="3698"/>
        <p:guide pos="4214"/>
        <p:guide pos="358"/>
        <p:guide pos="912"/>
        <p:guide pos="4879"/>
        <p:guide pos="5556"/>
        <p:guide pos="1424"/>
        <p:guide pos="402"/>
        <p:guide pos="1795"/>
      </p:guideLst>
    </p:cSldViewPr>
  </p:slideViewPr>
  <p:outlineViewPr>
    <p:cViewPr>
      <p:scale>
        <a:sx n="33" d="100"/>
        <a:sy n="33" d="100"/>
      </p:scale>
      <p:origin x="0" y="0"/>
    </p:cViewPr>
  </p:outlineViewPr>
  <p:notesTextViewPr>
    <p:cViewPr>
      <p:scale>
        <a:sx n="3" d="2"/>
        <a:sy n="3" d="2"/>
      </p:scale>
      <p:origin x="0" y="0"/>
    </p:cViewPr>
  </p:notesTextViewPr>
  <p:sorterViewPr>
    <p:cViewPr>
      <p:scale>
        <a:sx n="90" d="100"/>
        <a:sy n="90" d="100"/>
      </p:scale>
      <p:origin x="0" y="0"/>
    </p:cViewPr>
  </p:sorterViewPr>
  <p:notesViewPr>
    <p:cSldViewPr snapToGrid="0">
      <p:cViewPr varScale="1">
        <p:scale>
          <a:sx n="61" d="100"/>
          <a:sy n="61" d="100"/>
        </p:scale>
        <p:origin x="1968" y="72"/>
      </p:cViewPr>
      <p:guideLst>
        <p:guide orient="horz" pos="2928"/>
        <p:guide pos="2207"/>
      </p:guideLst>
    </p:cSldViewPr>
  </p:notesViewPr>
  <p:gridSpacing cx="90012" cy="90012"/>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anik.bali\Documents\Backup%208-2-2016\Documents\Documents\gsics_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GUMS Membership</a:t>
            </a:r>
          </a:p>
        </c:rich>
      </c:tx>
      <c:layout>
        <c:manualLayout>
          <c:xMode val="edge"/>
          <c:yMode val="edge"/>
          <c:x val="0.47827904607456595"/>
          <c:y val="4.3876312335958005E-2"/>
        </c:manualLayout>
      </c:layout>
      <c:overlay val="0"/>
    </c:title>
    <c:autoTitleDeleted val="0"/>
    <c:plotArea>
      <c:layout>
        <c:manualLayout>
          <c:layoutTarget val="inner"/>
          <c:xMode val="edge"/>
          <c:yMode val="edge"/>
          <c:x val="4.7922218530660227E-2"/>
          <c:y val="0.13679188538932632"/>
          <c:w val="0.81374691864287851"/>
          <c:h val="0.72470390419947506"/>
        </c:manualLayout>
      </c:layout>
      <c:barChart>
        <c:barDir val="col"/>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numRef>
              <c:f>Sheet1!$A$46:$A$63</c:f>
              <c:numCache>
                <c:formatCode>[$-409]mmm\-yy;@</c:formatCode>
                <c:ptCount val="18"/>
                <c:pt idx="0">
                  <c:v>42078</c:v>
                </c:pt>
                <c:pt idx="1">
                  <c:v>42095</c:v>
                </c:pt>
                <c:pt idx="2">
                  <c:v>42139</c:v>
                </c:pt>
                <c:pt idx="3">
                  <c:v>42170</c:v>
                </c:pt>
                <c:pt idx="4">
                  <c:v>42200</c:v>
                </c:pt>
                <c:pt idx="5">
                  <c:v>42231</c:v>
                </c:pt>
                <c:pt idx="6">
                  <c:v>42262</c:v>
                </c:pt>
                <c:pt idx="7">
                  <c:v>42292</c:v>
                </c:pt>
                <c:pt idx="8">
                  <c:v>42323</c:v>
                </c:pt>
                <c:pt idx="9">
                  <c:v>42353</c:v>
                </c:pt>
                <c:pt idx="10">
                  <c:v>42384</c:v>
                </c:pt>
                <c:pt idx="11">
                  <c:v>42415</c:v>
                </c:pt>
                <c:pt idx="12" formatCode="d\-mmm">
                  <c:v>42445</c:v>
                </c:pt>
                <c:pt idx="13" formatCode="d\-mmm">
                  <c:v>42476</c:v>
                </c:pt>
                <c:pt idx="14" formatCode="d\-mmm">
                  <c:v>42506</c:v>
                </c:pt>
                <c:pt idx="15" formatCode="d\-mmm">
                  <c:v>42872</c:v>
                </c:pt>
                <c:pt idx="16" formatCode="d\-mmm">
                  <c:v>43238</c:v>
                </c:pt>
                <c:pt idx="17" formatCode="d\-mmm">
                  <c:v>43515</c:v>
                </c:pt>
              </c:numCache>
            </c:numRef>
          </c:cat>
          <c:val>
            <c:numRef>
              <c:f>Sheet1!$B$46:$B$63</c:f>
              <c:numCache>
                <c:formatCode>General</c:formatCode>
                <c:ptCount val="18"/>
                <c:pt idx="0">
                  <c:v>272</c:v>
                </c:pt>
                <c:pt idx="1">
                  <c:v>271</c:v>
                </c:pt>
                <c:pt idx="2">
                  <c:v>272</c:v>
                </c:pt>
                <c:pt idx="3">
                  <c:v>273</c:v>
                </c:pt>
                <c:pt idx="4">
                  <c:v>283</c:v>
                </c:pt>
                <c:pt idx="5">
                  <c:v>283</c:v>
                </c:pt>
                <c:pt idx="6">
                  <c:v>282</c:v>
                </c:pt>
                <c:pt idx="7">
                  <c:v>285</c:v>
                </c:pt>
                <c:pt idx="8">
                  <c:v>289</c:v>
                </c:pt>
                <c:pt idx="9">
                  <c:v>288</c:v>
                </c:pt>
                <c:pt idx="10">
                  <c:v>290</c:v>
                </c:pt>
                <c:pt idx="11">
                  <c:v>292</c:v>
                </c:pt>
                <c:pt idx="12">
                  <c:v>294</c:v>
                </c:pt>
                <c:pt idx="13">
                  <c:v>296</c:v>
                </c:pt>
                <c:pt idx="14">
                  <c:v>300</c:v>
                </c:pt>
                <c:pt idx="15">
                  <c:v>322</c:v>
                </c:pt>
                <c:pt idx="16">
                  <c:v>343</c:v>
                </c:pt>
                <c:pt idx="17">
                  <c:v>377</c:v>
                </c:pt>
              </c:numCache>
            </c:numRef>
          </c:val>
          <c:extLst>
            <c:ext xmlns:c16="http://schemas.microsoft.com/office/drawing/2014/chart" uri="{C3380CC4-5D6E-409C-BE32-E72D297353CC}">
              <c16:uniqueId val="{00000000-EAAE-4C86-ADDC-3FB6353CE92D}"/>
            </c:ext>
          </c:extLst>
        </c:ser>
        <c:dLbls>
          <c:showLegendKey val="0"/>
          <c:showVal val="0"/>
          <c:showCatName val="0"/>
          <c:showSerName val="0"/>
          <c:showPercent val="0"/>
          <c:showBubbleSize val="0"/>
        </c:dLbls>
        <c:gapWidth val="150"/>
        <c:axId val="192918880"/>
        <c:axId val="192919264"/>
      </c:barChart>
      <c:catAx>
        <c:axId val="192918880"/>
        <c:scaling>
          <c:orientation val="minMax"/>
        </c:scaling>
        <c:delete val="0"/>
        <c:axPos val="b"/>
        <c:numFmt formatCode="[$-409]mmm\-yy;@" sourceLinked="0"/>
        <c:majorTickMark val="out"/>
        <c:minorTickMark val="none"/>
        <c:tickLblPos val="low"/>
        <c:txPr>
          <a:bodyPr rot="-5400000" vert="horz"/>
          <a:lstStyle/>
          <a:p>
            <a:pPr>
              <a:defRPr>
                <a:solidFill>
                  <a:schemeClr val="tx1"/>
                </a:solidFill>
              </a:defRPr>
            </a:pPr>
            <a:endParaRPr lang="en-US"/>
          </a:p>
        </c:txPr>
        <c:crossAx val="192919264"/>
        <c:crosses val="autoZero"/>
        <c:auto val="0"/>
        <c:lblAlgn val="ctr"/>
        <c:lblOffset val="100"/>
        <c:tickMarkSkip val="2"/>
        <c:noMultiLvlLbl val="1"/>
      </c:catAx>
      <c:valAx>
        <c:axId val="192919264"/>
        <c:scaling>
          <c:orientation val="minMax"/>
        </c:scaling>
        <c:delete val="0"/>
        <c:axPos val="l"/>
        <c:majorGridlines/>
        <c:numFmt formatCode="General" sourceLinked="1"/>
        <c:majorTickMark val="out"/>
        <c:minorTickMark val="none"/>
        <c:tickLblPos val="nextTo"/>
        <c:crossAx val="192918880"/>
        <c:crosses val="autoZero"/>
        <c:crossBetween val="between"/>
      </c:valAx>
      <c:spPr>
        <a:ln>
          <a:solidFill>
            <a:schemeClr val="tx1"/>
          </a:solidFill>
        </a:ln>
      </c:spPr>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hdr" sz="quarter"/>
          </p:nvPr>
        </p:nvSpPr>
        <p:spPr bwMode="auto">
          <a:xfrm>
            <a:off x="0" y="0"/>
            <a:ext cx="65"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defTabSz="919163" eaLnBrk="0" hangingPunct="0">
              <a:spcBef>
                <a:spcPct val="0"/>
              </a:spcBef>
              <a:defRPr sz="1200" b="0">
                <a:solidFill>
                  <a:srgbClr val="000000"/>
                </a:solidFill>
                <a:latin typeface="Helvetica" pitchFamily="34" charset="0"/>
              </a:defRPr>
            </a:lvl1pPr>
          </a:lstStyle>
          <a:p>
            <a:pPr>
              <a:defRPr/>
            </a:pPr>
            <a:endParaRPr lang="de-DE"/>
          </a:p>
        </p:txBody>
      </p:sp>
      <p:sp>
        <p:nvSpPr>
          <p:cNvPr id="126979" name="Rectangle 3"/>
          <p:cNvSpPr>
            <a:spLocks noGrp="1" noChangeArrowheads="1"/>
          </p:cNvSpPr>
          <p:nvPr>
            <p:ph type="dt" sz="quarter" idx="1"/>
          </p:nvPr>
        </p:nvSpPr>
        <p:spPr bwMode="auto">
          <a:xfrm>
            <a:off x="6024396" y="0"/>
            <a:ext cx="1022716"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19163" eaLnBrk="0" hangingPunct="0">
              <a:spcBef>
                <a:spcPct val="0"/>
              </a:spcBef>
              <a:defRPr sz="1200" b="0">
                <a:solidFill>
                  <a:srgbClr val="000000"/>
                </a:solidFill>
                <a:latin typeface="Helvetica" pitchFamily="34" charset="0"/>
              </a:defRPr>
            </a:lvl1pPr>
          </a:lstStyle>
          <a:p>
            <a:pPr>
              <a:defRPr/>
            </a:pPr>
            <a:fld id="{9BDA86A5-C3F8-4600-8CE3-C04B72EF9C2F}" type="datetime4">
              <a:rPr lang="en-GB" smtClean="0"/>
              <a:pPr>
                <a:defRPr/>
              </a:pPr>
              <a:t>04 March 2019</a:t>
            </a:fld>
            <a:endParaRPr lang="de-DE"/>
          </a:p>
        </p:txBody>
      </p:sp>
      <p:sp>
        <p:nvSpPr>
          <p:cNvPr id="126980" name="Rectangle 4"/>
          <p:cNvSpPr>
            <a:spLocks noGrp="1" noChangeArrowheads="1"/>
          </p:cNvSpPr>
          <p:nvPr>
            <p:ph type="ftr" sz="quarter" idx="2"/>
          </p:nvPr>
        </p:nvSpPr>
        <p:spPr bwMode="auto">
          <a:xfrm>
            <a:off x="0" y="9104302"/>
            <a:ext cx="65"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19163" eaLnBrk="0" hangingPunct="0">
              <a:spcBef>
                <a:spcPct val="0"/>
              </a:spcBef>
              <a:defRPr sz="1200" b="0">
                <a:solidFill>
                  <a:srgbClr val="000000"/>
                </a:solidFill>
                <a:latin typeface="Helvetica" pitchFamily="34" charset="0"/>
              </a:defRPr>
            </a:lvl1pPr>
          </a:lstStyle>
          <a:p>
            <a:pPr>
              <a:defRPr/>
            </a:pPr>
            <a:endParaRPr lang="de-DE"/>
          </a:p>
        </p:txBody>
      </p:sp>
      <p:sp>
        <p:nvSpPr>
          <p:cNvPr id="126981" name="Rectangle 5"/>
          <p:cNvSpPr>
            <a:spLocks noGrp="1" noChangeArrowheads="1"/>
          </p:cNvSpPr>
          <p:nvPr>
            <p:ph type="sldNum" sz="quarter" idx="3"/>
          </p:nvPr>
        </p:nvSpPr>
        <p:spPr bwMode="auto">
          <a:xfrm>
            <a:off x="6859562" y="9104302"/>
            <a:ext cx="187551"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19163" eaLnBrk="0" hangingPunct="0">
              <a:spcBef>
                <a:spcPct val="0"/>
              </a:spcBef>
              <a:defRPr sz="1200" b="0">
                <a:solidFill>
                  <a:srgbClr val="000000"/>
                </a:solidFill>
                <a:latin typeface="Helvetica" pitchFamily="34" charset="0"/>
              </a:defRPr>
            </a:lvl1pPr>
          </a:lstStyle>
          <a:p>
            <a:pPr>
              <a:defRPr/>
            </a:pPr>
            <a:fld id="{173C6697-A4F6-43B0-B68C-324E1280CAFB}" type="slidenum">
              <a:rPr lang="de-DE"/>
              <a:pPr>
                <a:defRPr/>
              </a:pPr>
              <a:t>‹#›</a:t>
            </a:fld>
            <a:endParaRPr lang="de-DE"/>
          </a:p>
        </p:txBody>
      </p:sp>
    </p:spTree>
    <p:extLst>
      <p:ext uri="{BB962C8B-B14F-4D97-AF65-F5344CB8AC3E}">
        <p14:creationId xmlns:p14="http://schemas.microsoft.com/office/powerpoint/2010/main" val="194578080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7117" cy="465266"/>
          </a:xfrm>
          <a:prstGeom prst="rect">
            <a:avLst/>
          </a:prstGeom>
          <a:noFill/>
          <a:ln w="9525">
            <a:noFill/>
            <a:miter lim="800000"/>
            <a:headEnd/>
            <a:tailEnd/>
          </a:ln>
          <a:effectLst/>
        </p:spPr>
        <p:txBody>
          <a:bodyPr vert="horz" wrap="square" lIns="91851" tIns="45926" rIns="91851" bIns="45926" numCol="1" anchor="t" anchorCtr="0" compatLnSpc="1">
            <a:prstTxWarp prst="textNoShape">
              <a:avLst/>
            </a:prstTxWarp>
          </a:bodyPr>
          <a:lstStyle>
            <a:lvl1pPr defTabSz="919163" eaLnBrk="0" hangingPunct="0">
              <a:spcBef>
                <a:spcPct val="0"/>
              </a:spcBef>
              <a:defRPr sz="1200" b="0">
                <a:solidFill>
                  <a:schemeClr val="tx1"/>
                </a:solidFill>
                <a:latin typeface="Times New Roman" pitchFamily="18" charset="0"/>
              </a:defRPr>
            </a:lvl1pPr>
          </a:lstStyle>
          <a:p>
            <a:pPr>
              <a:defRPr/>
            </a:pPr>
            <a:endParaRPr lang="de-DE"/>
          </a:p>
        </p:txBody>
      </p:sp>
      <p:sp>
        <p:nvSpPr>
          <p:cNvPr id="3075" name="Rectangle 3"/>
          <p:cNvSpPr>
            <a:spLocks noGrp="1" noChangeArrowheads="1"/>
          </p:cNvSpPr>
          <p:nvPr>
            <p:ph type="dt" idx="1"/>
          </p:nvPr>
        </p:nvSpPr>
        <p:spPr bwMode="auto">
          <a:xfrm>
            <a:off x="3973283" y="0"/>
            <a:ext cx="3037117" cy="465266"/>
          </a:xfrm>
          <a:prstGeom prst="rect">
            <a:avLst/>
          </a:prstGeom>
          <a:noFill/>
          <a:ln w="9525">
            <a:noFill/>
            <a:miter lim="800000"/>
            <a:headEnd/>
            <a:tailEnd/>
          </a:ln>
          <a:effectLst/>
        </p:spPr>
        <p:txBody>
          <a:bodyPr vert="horz" wrap="square" lIns="91851" tIns="45926" rIns="91851" bIns="45926" numCol="1" anchor="t" anchorCtr="0" compatLnSpc="1">
            <a:prstTxWarp prst="textNoShape">
              <a:avLst/>
            </a:prstTxWarp>
          </a:bodyPr>
          <a:lstStyle>
            <a:lvl1pPr algn="r" defTabSz="919163" eaLnBrk="0" hangingPunct="0">
              <a:spcBef>
                <a:spcPct val="0"/>
              </a:spcBef>
              <a:defRPr sz="1200" b="0">
                <a:solidFill>
                  <a:schemeClr val="tx1"/>
                </a:solidFill>
                <a:latin typeface="Times New Roman" pitchFamily="18" charset="0"/>
              </a:defRPr>
            </a:lvl1pPr>
          </a:lstStyle>
          <a:p>
            <a:pPr>
              <a:defRPr/>
            </a:pPr>
            <a:fld id="{AF3C147A-0D2F-4A49-8F4F-33980B94F1F7}" type="datetime4">
              <a:rPr lang="en-GB" smtClean="0"/>
              <a:pPr>
                <a:defRPr/>
              </a:pPr>
              <a:t>04 March 2019</a:t>
            </a:fld>
            <a:endParaRPr lang="de-DE"/>
          </a:p>
        </p:txBody>
      </p:sp>
      <p:sp>
        <p:nvSpPr>
          <p:cNvPr id="33796" name="Rectangle 4"/>
          <p:cNvSpPr>
            <a:spLocks noGrp="1" noRot="1" noChangeAspect="1" noChangeArrowheads="1" noTextEdit="1"/>
          </p:cNvSpPr>
          <p:nvPr>
            <p:ph type="sldImg" idx="2"/>
          </p:nvPr>
        </p:nvSpPr>
        <p:spPr bwMode="auto">
          <a:xfrm>
            <a:off x="987425" y="695325"/>
            <a:ext cx="5035550" cy="34861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2829" y="4414824"/>
            <a:ext cx="5144742" cy="4185907"/>
          </a:xfrm>
          <a:prstGeom prst="rect">
            <a:avLst/>
          </a:prstGeom>
          <a:noFill/>
          <a:ln w="9525">
            <a:noFill/>
            <a:miter lim="800000"/>
            <a:headEnd/>
            <a:tailEnd/>
          </a:ln>
          <a:effectLst/>
        </p:spPr>
        <p:txBody>
          <a:bodyPr vert="horz" wrap="square" lIns="91851" tIns="45926" rIns="91851" bIns="45926"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078" name="Rectangle 6"/>
          <p:cNvSpPr>
            <a:spLocks noGrp="1" noChangeArrowheads="1"/>
          </p:cNvSpPr>
          <p:nvPr>
            <p:ph type="ftr" sz="quarter" idx="4"/>
          </p:nvPr>
        </p:nvSpPr>
        <p:spPr bwMode="auto">
          <a:xfrm>
            <a:off x="0" y="8831135"/>
            <a:ext cx="3037117" cy="465265"/>
          </a:xfrm>
          <a:prstGeom prst="rect">
            <a:avLst/>
          </a:prstGeom>
          <a:noFill/>
          <a:ln w="9525">
            <a:noFill/>
            <a:miter lim="800000"/>
            <a:headEnd/>
            <a:tailEnd/>
          </a:ln>
          <a:effectLst/>
        </p:spPr>
        <p:txBody>
          <a:bodyPr vert="horz" wrap="square" lIns="91851" tIns="45926" rIns="91851" bIns="45926" numCol="1" anchor="b" anchorCtr="0" compatLnSpc="1">
            <a:prstTxWarp prst="textNoShape">
              <a:avLst/>
            </a:prstTxWarp>
          </a:bodyPr>
          <a:lstStyle>
            <a:lvl1pPr defTabSz="919163" eaLnBrk="0" hangingPunct="0">
              <a:spcBef>
                <a:spcPct val="0"/>
              </a:spcBef>
              <a:defRPr sz="1200" b="0">
                <a:solidFill>
                  <a:schemeClr val="tx1"/>
                </a:solidFill>
                <a:latin typeface="Times New Roman" pitchFamily="18" charset="0"/>
              </a:defRPr>
            </a:lvl1pPr>
          </a:lstStyle>
          <a:p>
            <a:pPr>
              <a:defRPr/>
            </a:pPr>
            <a:endParaRPr lang="de-DE"/>
          </a:p>
        </p:txBody>
      </p:sp>
      <p:sp>
        <p:nvSpPr>
          <p:cNvPr id="3079" name="Rectangle 7"/>
          <p:cNvSpPr>
            <a:spLocks noGrp="1" noChangeArrowheads="1"/>
          </p:cNvSpPr>
          <p:nvPr>
            <p:ph type="sldNum" sz="quarter" idx="5"/>
          </p:nvPr>
        </p:nvSpPr>
        <p:spPr bwMode="auto">
          <a:xfrm>
            <a:off x="3973283" y="8831135"/>
            <a:ext cx="3037117" cy="465265"/>
          </a:xfrm>
          <a:prstGeom prst="rect">
            <a:avLst/>
          </a:prstGeom>
          <a:noFill/>
          <a:ln w="9525">
            <a:noFill/>
            <a:miter lim="800000"/>
            <a:headEnd/>
            <a:tailEnd/>
          </a:ln>
          <a:effectLst/>
        </p:spPr>
        <p:txBody>
          <a:bodyPr vert="horz" wrap="square" lIns="91851" tIns="45926" rIns="91851" bIns="45926" numCol="1" anchor="b" anchorCtr="0" compatLnSpc="1">
            <a:prstTxWarp prst="textNoShape">
              <a:avLst/>
            </a:prstTxWarp>
          </a:bodyPr>
          <a:lstStyle>
            <a:lvl1pPr algn="r" defTabSz="919163" eaLnBrk="0" hangingPunct="0">
              <a:spcBef>
                <a:spcPct val="0"/>
              </a:spcBef>
              <a:defRPr sz="1200" b="0">
                <a:solidFill>
                  <a:schemeClr val="tx1"/>
                </a:solidFill>
                <a:latin typeface="Times New Roman" pitchFamily="18" charset="0"/>
              </a:defRPr>
            </a:lvl1pPr>
          </a:lstStyle>
          <a:p>
            <a:pPr>
              <a:defRPr/>
            </a:pPr>
            <a:fld id="{123812D3-E89D-4B71-A037-BF846B8DE299}" type="slidenum">
              <a:rPr lang="de-DE"/>
              <a:pPr>
                <a:defRPr/>
              </a:pPr>
              <a:t>‹#›</a:t>
            </a:fld>
            <a:endParaRPr lang="de-DE"/>
          </a:p>
        </p:txBody>
      </p:sp>
    </p:spTree>
    <p:extLst>
      <p:ext uri="{BB962C8B-B14F-4D97-AF65-F5344CB8AC3E}">
        <p14:creationId xmlns:p14="http://schemas.microsoft.com/office/powerpoint/2010/main" val="3200497074"/>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E3FB869D-7AE8-45BD-AD5A-D0DA05E60C73}" type="slidenum">
              <a:rPr lang="de-DE" smtClean="0"/>
              <a:pPr/>
              <a:t>1</a:t>
            </a:fld>
            <a:endParaRPr lang="de-DE" smtClean="0"/>
          </a:p>
        </p:txBody>
      </p:sp>
      <p:sp>
        <p:nvSpPr>
          <p:cNvPr id="34819" name="Rectangle 2"/>
          <p:cNvSpPr>
            <a:spLocks noGrp="1" noRot="1" noChangeAspect="1" noChangeArrowheads="1" noTextEdit="1"/>
          </p:cNvSpPr>
          <p:nvPr>
            <p:ph type="sldImg"/>
          </p:nvPr>
        </p:nvSpPr>
        <p:spPr>
          <a:xfrm>
            <a:off x="987425" y="695325"/>
            <a:ext cx="5035550" cy="3486150"/>
          </a:xfrm>
          <a:ln/>
        </p:spPr>
      </p:sp>
      <p:sp>
        <p:nvSpPr>
          <p:cNvPr id="34820" name="Rectangle 3"/>
          <p:cNvSpPr>
            <a:spLocks noGrp="1" noChangeArrowheads="1"/>
          </p:cNvSpPr>
          <p:nvPr>
            <p:ph type="body" idx="1"/>
          </p:nvPr>
        </p:nvSpPr>
        <p:spPr>
          <a:noFill/>
          <a:ln/>
        </p:spPr>
        <p:txBody>
          <a:bodyPr/>
          <a:lstStyle/>
          <a:p>
            <a:endParaRPr lang="de-DE" smtClean="0"/>
          </a:p>
        </p:txBody>
      </p:sp>
      <p:sp>
        <p:nvSpPr>
          <p:cNvPr id="5" name="Date Placeholder 4"/>
          <p:cNvSpPr>
            <a:spLocks noGrp="1"/>
          </p:cNvSpPr>
          <p:nvPr>
            <p:ph type="dt" idx="10"/>
          </p:nvPr>
        </p:nvSpPr>
        <p:spPr/>
        <p:txBody>
          <a:bodyPr/>
          <a:lstStyle/>
          <a:p>
            <a:pPr>
              <a:defRPr/>
            </a:pPr>
            <a:fld id="{84E8CFAD-6A94-4CB7-B32D-926ACF4E508E}" type="datetime4">
              <a:rPr lang="en-GB" smtClean="0"/>
              <a:pPr>
                <a:defRPr/>
              </a:pPr>
              <a:t>04 March 2019</a:t>
            </a:fld>
            <a:endParaRPr lang="de-DE"/>
          </a:p>
        </p:txBody>
      </p:sp>
    </p:spTree>
    <p:extLst>
      <p:ext uri="{BB962C8B-B14F-4D97-AF65-F5344CB8AC3E}">
        <p14:creationId xmlns:p14="http://schemas.microsoft.com/office/powerpoint/2010/main" val="4139628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AF3C147A-0D2F-4A49-8F4F-33980B94F1F7}" type="datetime4">
              <a:rPr lang="en-GB" smtClean="0"/>
              <a:pPr>
                <a:defRPr/>
              </a:pPr>
              <a:t>04 March 2019</a:t>
            </a:fld>
            <a:endParaRPr lang="de-DE"/>
          </a:p>
        </p:txBody>
      </p:sp>
      <p:sp>
        <p:nvSpPr>
          <p:cNvPr id="5" name="Slide Number Placeholder 4"/>
          <p:cNvSpPr>
            <a:spLocks noGrp="1"/>
          </p:cNvSpPr>
          <p:nvPr>
            <p:ph type="sldNum" sz="quarter" idx="11"/>
          </p:nvPr>
        </p:nvSpPr>
        <p:spPr/>
        <p:txBody>
          <a:bodyPr/>
          <a:lstStyle/>
          <a:p>
            <a:pPr>
              <a:defRPr/>
            </a:pPr>
            <a:fld id="{123812D3-E89D-4B71-A037-BF846B8DE299}" type="slidenum">
              <a:rPr lang="de-DE" smtClean="0"/>
              <a:pPr>
                <a:defRPr/>
              </a:pPr>
              <a:t>4</a:t>
            </a:fld>
            <a:endParaRPr lang="de-DE"/>
          </a:p>
        </p:txBody>
      </p:sp>
    </p:spTree>
    <p:extLst>
      <p:ext uri="{BB962C8B-B14F-4D97-AF65-F5344CB8AC3E}">
        <p14:creationId xmlns:p14="http://schemas.microsoft.com/office/powerpoint/2010/main" val="2753279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u="sng" dirty="0" smtClean="0">
                <a:solidFill>
                  <a:srgbClr val="C00000"/>
                </a:solidFill>
              </a:rPr>
              <a:t>Four</a:t>
            </a:r>
            <a:r>
              <a:rPr lang="en-US" sz="1200" u="sng" baseline="0" dirty="0" smtClean="0">
                <a:solidFill>
                  <a:srgbClr val="C00000"/>
                </a:solidFill>
              </a:rPr>
              <a:t> demonstration products (NOAA) have ended production.</a:t>
            </a:r>
          </a:p>
          <a:p>
            <a:r>
              <a:rPr lang="en-US" sz="1200" u="sng" baseline="0" dirty="0" smtClean="0">
                <a:solidFill>
                  <a:srgbClr val="C00000"/>
                </a:solidFill>
              </a:rPr>
              <a:t>There are two prototype products.</a:t>
            </a:r>
            <a:endParaRPr lang="en-US" dirty="0"/>
          </a:p>
        </p:txBody>
      </p:sp>
      <p:sp>
        <p:nvSpPr>
          <p:cNvPr id="4" name="Date Placeholder 3"/>
          <p:cNvSpPr>
            <a:spLocks noGrp="1"/>
          </p:cNvSpPr>
          <p:nvPr>
            <p:ph type="dt" idx="10"/>
          </p:nvPr>
        </p:nvSpPr>
        <p:spPr/>
        <p:txBody>
          <a:bodyPr/>
          <a:lstStyle/>
          <a:p>
            <a:pPr>
              <a:defRPr/>
            </a:pPr>
            <a:fld id="{AF3C147A-0D2F-4A49-8F4F-33980B94F1F7}" type="datetime4">
              <a:rPr lang="en-GB" smtClean="0"/>
              <a:pPr>
                <a:defRPr/>
              </a:pPr>
              <a:t>04 March 2019</a:t>
            </a:fld>
            <a:endParaRPr lang="de-DE"/>
          </a:p>
        </p:txBody>
      </p:sp>
      <p:sp>
        <p:nvSpPr>
          <p:cNvPr id="5" name="Slide Number Placeholder 4"/>
          <p:cNvSpPr>
            <a:spLocks noGrp="1"/>
          </p:cNvSpPr>
          <p:nvPr>
            <p:ph type="sldNum" sz="quarter" idx="11"/>
          </p:nvPr>
        </p:nvSpPr>
        <p:spPr/>
        <p:txBody>
          <a:bodyPr/>
          <a:lstStyle/>
          <a:p>
            <a:pPr>
              <a:defRPr/>
            </a:pPr>
            <a:fld id="{123812D3-E89D-4B71-A037-BF846B8DE299}" type="slidenum">
              <a:rPr lang="de-DE" smtClean="0"/>
              <a:pPr>
                <a:defRPr/>
              </a:pPr>
              <a:t>7</a:t>
            </a:fld>
            <a:endParaRPr lang="de-DE"/>
          </a:p>
        </p:txBody>
      </p:sp>
    </p:spTree>
    <p:extLst>
      <p:ext uri="{BB962C8B-B14F-4D97-AF65-F5344CB8AC3E}">
        <p14:creationId xmlns:p14="http://schemas.microsoft.com/office/powerpoint/2010/main" val="180159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u="sng" dirty="0" smtClean="0">
                <a:solidFill>
                  <a:srgbClr val="C00000"/>
                </a:solidFill>
              </a:rPr>
              <a:t>Four</a:t>
            </a:r>
            <a:r>
              <a:rPr lang="en-US" sz="1200" u="sng" baseline="0" dirty="0" smtClean="0">
                <a:solidFill>
                  <a:srgbClr val="C00000"/>
                </a:solidFill>
              </a:rPr>
              <a:t> demonstration products (NOAA) have ended production.</a:t>
            </a:r>
          </a:p>
          <a:p>
            <a:r>
              <a:rPr lang="en-US" sz="1200" u="sng" baseline="0" dirty="0" smtClean="0">
                <a:solidFill>
                  <a:srgbClr val="C00000"/>
                </a:solidFill>
              </a:rPr>
              <a:t>There are two prototype products.</a:t>
            </a:r>
            <a:endParaRPr lang="en-US" dirty="0"/>
          </a:p>
        </p:txBody>
      </p:sp>
      <p:sp>
        <p:nvSpPr>
          <p:cNvPr id="4" name="Date Placeholder 3"/>
          <p:cNvSpPr>
            <a:spLocks noGrp="1"/>
          </p:cNvSpPr>
          <p:nvPr>
            <p:ph type="dt" idx="10"/>
          </p:nvPr>
        </p:nvSpPr>
        <p:spPr/>
        <p:txBody>
          <a:bodyPr/>
          <a:lstStyle/>
          <a:p>
            <a:pPr>
              <a:defRPr/>
            </a:pPr>
            <a:fld id="{AF3C147A-0D2F-4A49-8F4F-33980B94F1F7}" type="datetime4">
              <a:rPr lang="en-GB" smtClean="0"/>
              <a:pPr>
                <a:defRPr/>
              </a:pPr>
              <a:t>04 March 2019</a:t>
            </a:fld>
            <a:endParaRPr lang="de-DE"/>
          </a:p>
        </p:txBody>
      </p:sp>
      <p:sp>
        <p:nvSpPr>
          <p:cNvPr id="5" name="Slide Number Placeholder 4"/>
          <p:cNvSpPr>
            <a:spLocks noGrp="1"/>
          </p:cNvSpPr>
          <p:nvPr>
            <p:ph type="sldNum" sz="quarter" idx="11"/>
          </p:nvPr>
        </p:nvSpPr>
        <p:spPr/>
        <p:txBody>
          <a:bodyPr/>
          <a:lstStyle/>
          <a:p>
            <a:pPr>
              <a:defRPr/>
            </a:pPr>
            <a:fld id="{123812D3-E89D-4B71-A037-BF846B8DE299}" type="slidenum">
              <a:rPr lang="de-DE" smtClean="0"/>
              <a:pPr>
                <a:defRPr/>
              </a:pPr>
              <a:t>8</a:t>
            </a:fld>
            <a:endParaRPr lang="de-DE"/>
          </a:p>
        </p:txBody>
      </p:sp>
    </p:spTree>
    <p:extLst>
      <p:ext uri="{BB962C8B-B14F-4D97-AF65-F5344CB8AC3E}">
        <p14:creationId xmlns:p14="http://schemas.microsoft.com/office/powerpoint/2010/main" val="1872137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695325"/>
            <a:ext cx="5035550" cy="3486150"/>
          </a:xfrm>
        </p:spPr>
      </p:sp>
      <p:sp>
        <p:nvSpPr>
          <p:cNvPr id="3" name="Notes Placeholder 2"/>
          <p:cNvSpPr>
            <a:spLocks noGrp="1"/>
          </p:cNvSpPr>
          <p:nvPr>
            <p:ph type="body" idx="1"/>
          </p:nvPr>
        </p:nvSpPr>
        <p:spPr/>
        <p:txBody>
          <a:bodyPr>
            <a:normAutofit/>
          </a:bodyPr>
          <a:lstStyle/>
          <a:p>
            <a:endParaRPr lang="en-US" sz="1200" b="0" i="0" kern="1200" dirty="0" smtClean="0">
              <a:solidFill>
                <a:schemeClr val="tx1"/>
              </a:solidFill>
              <a:latin typeface="Times New Roman" pitchFamily="18" charset="0"/>
              <a:ea typeface="+mn-ea"/>
              <a:cs typeface="+mn-cs"/>
            </a:endParaRPr>
          </a:p>
        </p:txBody>
      </p:sp>
      <p:sp>
        <p:nvSpPr>
          <p:cNvPr id="4" name="Date Placeholder 3"/>
          <p:cNvSpPr>
            <a:spLocks noGrp="1"/>
          </p:cNvSpPr>
          <p:nvPr>
            <p:ph type="dt" idx="10"/>
          </p:nvPr>
        </p:nvSpPr>
        <p:spPr/>
        <p:txBody>
          <a:bodyPr/>
          <a:lstStyle/>
          <a:p>
            <a:pPr>
              <a:defRPr/>
            </a:pPr>
            <a:fld id="{AF3C147A-0D2F-4A49-8F4F-33980B94F1F7}" type="datetime4">
              <a:rPr lang="en-GB" smtClean="0"/>
              <a:pPr>
                <a:defRPr/>
              </a:pPr>
              <a:t>04 March 2019</a:t>
            </a:fld>
            <a:endParaRPr lang="de-DE"/>
          </a:p>
        </p:txBody>
      </p:sp>
      <p:sp>
        <p:nvSpPr>
          <p:cNvPr id="5" name="Slide Number Placeholder 4"/>
          <p:cNvSpPr>
            <a:spLocks noGrp="1"/>
          </p:cNvSpPr>
          <p:nvPr>
            <p:ph type="sldNum" sz="quarter" idx="11"/>
          </p:nvPr>
        </p:nvSpPr>
        <p:spPr/>
        <p:txBody>
          <a:bodyPr/>
          <a:lstStyle/>
          <a:p>
            <a:pPr>
              <a:defRPr/>
            </a:pPr>
            <a:fld id="{123812D3-E89D-4B71-A037-BF846B8DE299}" type="slidenum">
              <a:rPr lang="de-DE" smtClean="0"/>
              <a:pPr>
                <a:defRPr/>
              </a:pPr>
              <a:t>14</a:t>
            </a:fld>
            <a:endParaRPr lang="de-DE"/>
          </a:p>
        </p:txBody>
      </p:sp>
    </p:spTree>
    <p:extLst>
      <p:ext uri="{BB962C8B-B14F-4D97-AF65-F5344CB8AC3E}">
        <p14:creationId xmlns:p14="http://schemas.microsoft.com/office/powerpoint/2010/main" val="32751610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693991"/>
            <a:ext cx="8420100" cy="147002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485900" y="4429125"/>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pic>
        <p:nvPicPr>
          <p:cNvPr id="57346" name="Picture 2" descr="H:\MY DOCUMENTS\GSICS\logo\GSICS500px.png"/>
          <p:cNvPicPr>
            <a:picLocks noChangeAspect="1" noChangeArrowheads="1"/>
          </p:cNvPicPr>
          <p:nvPr userDrawn="1"/>
        </p:nvPicPr>
        <p:blipFill>
          <a:blip r:embed="rId2" cstate="print"/>
          <a:srcRect/>
          <a:stretch>
            <a:fillRect/>
          </a:stretch>
        </p:blipFill>
        <p:spPr bwMode="auto">
          <a:xfrm>
            <a:off x="2571750" y="185739"/>
            <a:ext cx="4762500" cy="1933575"/>
          </a:xfrm>
          <a:prstGeom prst="rect">
            <a:avLst/>
          </a:prstGeom>
          <a:noFill/>
        </p:spPr>
      </p:pic>
    </p:spTree>
  </p:cSld>
  <p:clrMapOvr>
    <a:masterClrMapping/>
  </p:clrMapOvr>
  <p:timing>
    <p:tnLst>
      <p:par>
        <p:cTn id="1" dur="indefinite" restart="never" nodeType="tmRoot"/>
      </p:par>
    </p:tnLst>
  </p:timing>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80337" y="274645"/>
            <a:ext cx="2414588"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36578" y="274645"/>
            <a:ext cx="707866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7217259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52"/>
          <p:cNvGrpSpPr>
            <a:grpSpLocks/>
          </p:cNvGrpSpPr>
          <p:nvPr userDrawn="1"/>
        </p:nvGrpSpPr>
        <p:grpSpPr bwMode="auto">
          <a:xfrm>
            <a:off x="4773" y="1090633"/>
            <a:ext cx="9901237" cy="128587"/>
            <a:chOff x="3" y="2044"/>
            <a:chExt cx="6237" cy="179"/>
          </a:xfrm>
        </p:grpSpPr>
        <p:sp>
          <p:nvSpPr>
            <p:cNvPr id="5" name="Rectangle 53"/>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6" name="Rectangle 54"/>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7" name="Rectangle 55"/>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8" name="Rectangle 56"/>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9" name="Rectangle 57"/>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grpSp>
      <p:sp>
        <p:nvSpPr>
          <p:cNvPr id="2" name="Title 1"/>
          <p:cNvSpPr>
            <a:spLocks noGrp="1"/>
          </p:cNvSpPr>
          <p:nvPr>
            <p:ph type="title"/>
          </p:nvPr>
        </p:nvSpPr>
        <p:spPr/>
        <p:txBody>
          <a:bodyPr/>
          <a:lstStyle>
            <a:lvl1pPr>
              <a:defRPr sz="2800" b="1"/>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sz="2400" b="1"/>
            </a:lvl1pPr>
            <a:lvl2pPr>
              <a:defRPr sz="2000" b="1"/>
            </a:lvl2pPr>
          </a:lstStyle>
          <a:p>
            <a:pPr lvl="0"/>
            <a:r>
              <a:rPr lang="en-US" dirty="0" smtClean="0"/>
              <a:t>Click to edit Master text styles</a:t>
            </a:r>
          </a:p>
          <a:p>
            <a:pPr lvl="1"/>
            <a:r>
              <a:rPr lang="en-US" dirty="0" smtClean="0"/>
              <a:t>Second level</a:t>
            </a: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27"/>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954087"/>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36575" y="1600206"/>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448302" y="1600206"/>
            <a:ext cx="39719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52"/>
          <p:cNvGrpSpPr>
            <a:grpSpLocks/>
          </p:cNvGrpSpPr>
          <p:nvPr userDrawn="1"/>
        </p:nvGrpSpPr>
        <p:grpSpPr bwMode="auto">
          <a:xfrm>
            <a:off x="4773" y="1090633"/>
            <a:ext cx="9901237" cy="128587"/>
            <a:chOff x="3" y="2044"/>
            <a:chExt cx="6237" cy="179"/>
          </a:xfrm>
        </p:grpSpPr>
        <p:sp>
          <p:nvSpPr>
            <p:cNvPr id="4" name="Rectangle 53"/>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5" name="Rectangle 54"/>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6" name="Rectangle 55"/>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7" name="Rectangle 56"/>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8" name="Rectangle 57"/>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grpSp>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52"/>
          <p:cNvGrpSpPr>
            <a:grpSpLocks/>
          </p:cNvGrpSpPr>
          <p:nvPr userDrawn="1"/>
        </p:nvGrpSpPr>
        <p:grpSpPr bwMode="auto">
          <a:xfrm>
            <a:off x="4773" y="1090633"/>
            <a:ext cx="9901237" cy="128587"/>
            <a:chOff x="3" y="2044"/>
            <a:chExt cx="6237" cy="179"/>
          </a:xfrm>
        </p:grpSpPr>
        <p:sp>
          <p:nvSpPr>
            <p:cNvPr id="3" name="Rectangle 53"/>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4" name="Rectangle 54"/>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5" name="Rectangle 55"/>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6" name="Rectangle 56"/>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7" name="Rectangle 57"/>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gr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2972" y="273057"/>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95300" y="274638"/>
            <a:ext cx="8915400" cy="9540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sp>
        <p:nvSpPr>
          <p:cNvPr id="2051" name="Text Placeholder 2"/>
          <p:cNvSpPr>
            <a:spLocks noGrp="1"/>
          </p:cNvSpPr>
          <p:nvPr>
            <p:ph type="body" idx="1"/>
          </p:nvPr>
        </p:nvSpPr>
        <p:spPr bwMode="auto">
          <a:xfrm>
            <a:off x="495300" y="1600204"/>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p:txBody>
      </p:sp>
      <p:sp>
        <p:nvSpPr>
          <p:cNvPr id="19" name="Line 8"/>
          <p:cNvSpPr>
            <a:spLocks noChangeShapeType="1"/>
          </p:cNvSpPr>
          <p:nvPr userDrawn="1"/>
        </p:nvSpPr>
        <p:spPr bwMode="auto">
          <a:xfrm>
            <a:off x="571499" y="1206500"/>
            <a:ext cx="8839201" cy="0"/>
          </a:xfrm>
          <a:prstGeom prst="line">
            <a:avLst/>
          </a:prstGeom>
          <a:noFill/>
          <a:ln w="57150" cmpd="thinThick">
            <a:solidFill>
              <a:srgbClr val="3333FF"/>
            </a:solidFill>
            <a:round/>
            <a:headEnd/>
            <a:tailEnd/>
          </a:ln>
          <a:effectLst/>
        </p:spPr>
        <p:txBody>
          <a:bodyPr/>
          <a:lstStyle/>
          <a:p>
            <a:pPr algn="ctr">
              <a:defRPr/>
            </a:pPr>
            <a:endParaRPr lang="en-US"/>
          </a:p>
        </p:txBody>
      </p:sp>
      <p:pic>
        <p:nvPicPr>
          <p:cNvPr id="2056" name="Picture 8" descr="H:\MY DOCUMENTS\GSICS\logo\GSICS180px.png"/>
          <p:cNvPicPr>
            <a:picLocks noChangeAspect="1" noChangeArrowheads="1"/>
          </p:cNvPicPr>
          <p:nvPr userDrawn="1"/>
        </p:nvPicPr>
        <p:blipFill>
          <a:blip r:embed="rId14" cstate="print"/>
          <a:srcRect/>
          <a:stretch>
            <a:fillRect/>
          </a:stretch>
        </p:blipFill>
        <p:spPr bwMode="auto">
          <a:xfrm>
            <a:off x="8191505" y="6162695"/>
            <a:ext cx="1714500" cy="695325"/>
          </a:xfrm>
          <a:prstGeom prst="rect">
            <a:avLst/>
          </a:prstGeom>
          <a:noFill/>
        </p:spPr>
      </p:pic>
    </p:spTree>
  </p:cSld>
  <p:clrMap bg1="lt1" tx1="dk1" bg2="lt2" tx2="dk2" accent1="accent1" accent2="accent2" accent3="accent3" accent4="accent4" accent5="accent5" accent6="accent6" hlink="hlink" folHlink="folHlink"/>
  <p:sldLayoutIdLst>
    <p:sldLayoutId id="2147484077" r:id="rId1"/>
    <p:sldLayoutId id="2147484087" r:id="rId2"/>
    <p:sldLayoutId id="2147484078" r:id="rId3"/>
    <p:sldLayoutId id="2147484080" r:id="rId4"/>
    <p:sldLayoutId id="2147484079" r:id="rId5"/>
    <p:sldLayoutId id="2147484088" r:id="rId6"/>
    <p:sldLayoutId id="2147484089" r:id="rId7"/>
    <p:sldLayoutId id="2147484081" r:id="rId8"/>
    <p:sldLayoutId id="2147484082" r:id="rId9"/>
    <p:sldLayoutId id="2147484083" r:id="rId10"/>
    <p:sldLayoutId id="2147484084" r:id="rId11"/>
    <p:sldLayoutId id="2147484090" r:id="rId12"/>
  </p:sldLayoutIdLst>
  <p:timing>
    <p:tnLst>
      <p:par>
        <p:cTn id="1" dur="indefinite" restart="never" nodeType="tmRoot"/>
      </p:par>
    </p:tnLst>
  </p:timing>
  <p:hf hdr="0" ftr="0"/>
  <p:txStyles>
    <p:titleStyle>
      <a:lvl1pPr algn="ctr" rtl="0" eaLnBrk="0" fontAlgn="base" hangingPunct="0">
        <a:spcBef>
          <a:spcPct val="0"/>
        </a:spcBef>
        <a:spcAft>
          <a:spcPct val="0"/>
        </a:spcAft>
        <a:defRPr sz="2800" b="1"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400" b="1"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1800" b="1" kern="1200">
          <a:solidFill>
            <a:schemeClr val="tx2"/>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star.nesdis.noaa.gov/smcd/GCC/MeetingActions.php"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www.star.nesdis.noaa.gov/smcd/GCC/products/comparisonCharts/MSG3_SEVIRI__MetOpA_IASI_prime_daily.jpg" TargetMode="External"/><Relationship Id="rId13" Type="http://schemas.openxmlformats.org/officeDocument/2006/relationships/hyperlink" Target="http://www.star.nesdis.noaa.gov/smcd/GCC/documents/documentation/products/Met8-IASI_Demo.zip" TargetMode="External"/><Relationship Id="rId3" Type="http://schemas.openxmlformats.org/officeDocument/2006/relationships/hyperlink" Target="https://www.star.nesdis.noaa.gov/smcd/GCC/products/comparisonCharts/MSG1_SEVIRI__MetOpA_IASI_prime_daily.jpg" TargetMode="External"/><Relationship Id="rId7" Type="http://schemas.openxmlformats.org/officeDocument/2006/relationships/hyperlink" Target="http://gsics.eumetsat.int/thredds/catalog/msg2-seviri-prime-demo-rac/catalog.html" TargetMode="External"/><Relationship Id="rId12" Type="http://schemas.openxmlformats.org/officeDocument/2006/relationships/hyperlink" Target="https://www.star.nesdis.noaa.gov/smcd/GCC/products/comparisonCharts/MSG1_SEVIRI__MetOpA_IASI__daily.jpg" TargetMode="External"/><Relationship Id="rId2" Type="http://schemas.openxmlformats.org/officeDocument/2006/relationships/hyperlink" Target="https://www.star.nesdis.noaa.gov/smcd/GCC/ProductCatalogImages.php" TargetMode="External"/><Relationship Id="rId1" Type="http://schemas.openxmlformats.org/officeDocument/2006/relationships/slideLayout" Target="../slideLayouts/slideLayout2.xml"/><Relationship Id="rId6" Type="http://schemas.openxmlformats.org/officeDocument/2006/relationships/hyperlink" Target="https://www.star.nesdis.noaa.gov/smcd/GCC/products/comparisonCharts/MSG2_SEVIRI__MetOpA_IASI_prime_daily.jpg" TargetMode="External"/><Relationship Id="rId11" Type="http://schemas.openxmlformats.org/officeDocument/2006/relationships/hyperlink" Target="http://gsics.eumetsat.int/thredds/catalog/msg4-seviri-prime-demo-rac/catalog.html" TargetMode="External"/><Relationship Id="rId5" Type="http://schemas.openxmlformats.org/officeDocument/2006/relationships/hyperlink" Target="http://gsics.eumetsat.int/thredds/catalog/msg1-seviri-prime-demo-rac/catalog.html" TargetMode="External"/><Relationship Id="rId10" Type="http://schemas.openxmlformats.org/officeDocument/2006/relationships/hyperlink" Target="https://www.star.nesdis.noaa.gov/smcd/GCC/products/comparisonCharts/MSG4_SEVIRI__MetOpA_IASI_prime_daily.jpg" TargetMode="External"/><Relationship Id="rId4" Type="http://schemas.openxmlformats.org/officeDocument/2006/relationships/hyperlink" Target="https://gsics.nesdis.noaa.gov/pub/Development/AtbdCentral/ATBD_for_NOAA_Inter-Calibration_of_GOES-AIRSIASI.2011.06.15.doc" TargetMode="External"/><Relationship Id="rId9" Type="http://schemas.openxmlformats.org/officeDocument/2006/relationships/hyperlink" Target="http://gsics.eumetsat.int/thredds/catalog/msg3-seviri-prime-demo-rac/catalog.html" TargetMode="External"/><Relationship Id="rId14" Type="http://schemas.openxmlformats.org/officeDocument/2006/relationships/hyperlink" Target="http://gsics.eumetsat.int/thredds/catalog/msg1-seviri-metopa-iasi-demo-rac/catalog.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gsics.eumetsat.int/thredds/catalog.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gsics.eumetsat.int/thredds/jmaIntermediate.html" TargetMode="External"/><Relationship Id="rId2" Type="http://schemas.openxmlformats.org/officeDocument/2006/relationships/hyperlink" Target="http://gsics.atmos.umd.edu/bin/view/Development/NetcdfConvention#Collocation_Data"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gsics.atmos.umd.edu/pub/Development/LunarWorkArea/GSICS_ROLO_HighLevDescript_IODefinition.pdf" TargetMode="External"/><Relationship Id="rId2" Type="http://schemas.openxmlformats.org/officeDocument/2006/relationships/hyperlink" Target="http://gsics.atmos.umd.edu/bin/view/Development/SrfNcdfConvention"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aomsuc9.bmkg.go.id/"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star.nesdis.noaa.gov/smcd/GCC/ProductCatalog.php"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gsics.atmos.umd.edu/bin/view/Home/SRFnetC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gsics.atmos.umd.edu/bin/view/Development/Microwave-Deliverable" TargetMode="External"/><Relationship Id="rId5" Type="http://schemas.openxmlformats.org/officeDocument/2006/relationships/hyperlink" Target="http://gsics.atmos.umd.edu/bin/view/Home/LEOnetCDFSourcedataset" TargetMode="External"/><Relationship Id="rId4" Type="http://schemas.openxmlformats.org/officeDocument/2006/relationships/hyperlink" Target="http://gsics.atmos.umd.edu/bin/view/Home/GEOLEOIRCollocationIntermediatedata"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4"/>
          <p:cNvSpPr>
            <a:spLocks noGrp="1" noChangeArrowheads="1"/>
          </p:cNvSpPr>
          <p:nvPr>
            <p:ph type="ctrTitle"/>
          </p:nvPr>
        </p:nvSpPr>
        <p:spPr>
          <a:xfrm>
            <a:off x="443345" y="2693991"/>
            <a:ext cx="9047019" cy="1470025"/>
          </a:xfrm>
        </p:spPr>
        <p:txBody>
          <a:bodyPr/>
          <a:lstStyle/>
          <a:p>
            <a:pPr eaLnBrk="1" hangingPunct="1"/>
            <a:r>
              <a:rPr lang="en-US" sz="3600" dirty="0" smtClean="0"/>
              <a:t/>
            </a:r>
            <a:br>
              <a:rPr lang="en-US" sz="3600" dirty="0" smtClean="0"/>
            </a:br>
            <a:r>
              <a:rPr lang="en-US" sz="3600" dirty="0" smtClean="0"/>
              <a:t>GSICS Coordination Centre (GCC) </a:t>
            </a:r>
            <a:br>
              <a:rPr lang="en-US" sz="3600" dirty="0" smtClean="0"/>
            </a:br>
            <a:r>
              <a:rPr lang="en-US" sz="3600" dirty="0" smtClean="0"/>
              <a:t>Report for </a:t>
            </a:r>
            <a:r>
              <a:rPr lang="en-GB" sz="3600" b="1" smtClean="0"/>
              <a:t>2018-2019 </a:t>
            </a:r>
            <a:endParaRPr lang="en-GB" sz="3600" b="1" dirty="0" smtClean="0"/>
          </a:p>
        </p:txBody>
      </p:sp>
      <p:sp>
        <p:nvSpPr>
          <p:cNvPr id="5" name="Rectangle 43"/>
          <p:cNvSpPr>
            <a:spLocks noGrp="1" noChangeArrowheads="1"/>
          </p:cNvSpPr>
          <p:nvPr>
            <p:ph type="subTitle" idx="1"/>
          </p:nvPr>
        </p:nvSpPr>
        <p:spPr>
          <a:xfrm>
            <a:off x="1347003" y="4301803"/>
            <a:ext cx="6934200" cy="1752600"/>
          </a:xfrm>
        </p:spPr>
        <p:txBody>
          <a:bodyPr/>
          <a:lstStyle/>
          <a:p>
            <a:pPr eaLnBrk="1" hangingPunct="1">
              <a:defRPr/>
            </a:pPr>
            <a:r>
              <a:rPr lang="en-US" sz="2400" b="1" dirty="0" smtClean="0">
                <a:solidFill>
                  <a:srgbClr val="002060"/>
                </a:solidFill>
              </a:rPr>
              <a:t>Larry Flynn &amp; Manik Bali</a:t>
            </a:r>
          </a:p>
          <a:p>
            <a:pPr eaLnBrk="1" hangingPunct="1">
              <a:buFont typeface="Arial" pitchFamily="34" charset="0"/>
              <a:buNone/>
              <a:defRPr/>
            </a:pPr>
            <a:r>
              <a:rPr lang="en-US" sz="2400" dirty="0" smtClean="0">
                <a:solidFill>
                  <a:srgbClr val="002060"/>
                </a:solidFill>
              </a:rPr>
              <a:t>5</a:t>
            </a:r>
            <a:r>
              <a:rPr lang="en-US" sz="2400" baseline="30000" dirty="0" smtClean="0">
                <a:solidFill>
                  <a:srgbClr val="002060"/>
                </a:solidFill>
              </a:rPr>
              <a:t>th</a:t>
            </a:r>
            <a:r>
              <a:rPr lang="en-US" sz="2400" dirty="0" smtClean="0">
                <a:solidFill>
                  <a:srgbClr val="002060"/>
                </a:solidFill>
              </a:rPr>
              <a:t> March 2019</a:t>
            </a:r>
          </a:p>
          <a:p>
            <a:pPr eaLnBrk="1" hangingPunct="1">
              <a:buFont typeface="Arial" pitchFamily="34" charset="0"/>
              <a:buNone/>
              <a:defRPr/>
            </a:pPr>
            <a:r>
              <a:rPr lang="en-US" sz="1600" dirty="0" smtClean="0">
                <a:solidFill>
                  <a:srgbClr val="002060"/>
                </a:solidFill>
              </a:rPr>
              <a:t>2019 Annual Meeting</a:t>
            </a:r>
          </a:p>
          <a:p>
            <a:pPr eaLnBrk="1" hangingPunct="1">
              <a:buFont typeface="Arial" pitchFamily="34" charset="0"/>
              <a:buNone/>
              <a:defRPr/>
            </a:pPr>
            <a:r>
              <a:rPr lang="en-US" sz="1600" dirty="0" err="1" smtClean="0">
                <a:solidFill>
                  <a:srgbClr val="002060"/>
                </a:solidFill>
              </a:rPr>
              <a:t>Frascati</a:t>
            </a:r>
            <a:r>
              <a:rPr lang="en-US" sz="1600" dirty="0" smtClean="0">
                <a:solidFill>
                  <a:srgbClr val="002060"/>
                </a:solidFill>
              </a:rPr>
              <a:t> Italy</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a:ln>
            <a:solidFill>
              <a:schemeClr val="bg1"/>
            </a:solidFill>
          </a:ln>
          <a:scene3d>
            <a:camera prst="orthographicFront"/>
            <a:lightRig rig="threePt" dir="t"/>
          </a:scene3d>
          <a:sp3d>
            <a:bevelT/>
          </a:sp3d>
        </p:spPr>
        <p:txBody>
          <a:bodyPr/>
          <a:lstStyle/>
          <a:p>
            <a:r>
              <a:rPr lang="en-US" dirty="0" smtClean="0">
                <a:solidFill>
                  <a:schemeClr val="bg1"/>
                </a:solidFill>
              </a:rPr>
              <a:t>Presentations  by GCC</a:t>
            </a:r>
            <a:endParaRPr lang="en-US" dirty="0">
              <a:solidFill>
                <a:schemeClr val="bg1"/>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2181617276"/>
              </p:ext>
            </p:extLst>
          </p:nvPr>
        </p:nvGraphicFramePr>
        <p:xfrm>
          <a:off x="495300" y="1346061"/>
          <a:ext cx="8915399" cy="3835539"/>
        </p:xfrm>
        <a:graphic>
          <a:graphicData uri="http://schemas.openxmlformats.org/drawingml/2006/table">
            <a:tbl>
              <a:tblPr firstRow="1" bandRow="1">
                <a:tableStyleId>{5C22544A-7EE6-4342-B048-85BDC9FD1C3A}</a:tableStyleId>
              </a:tblPr>
              <a:tblGrid>
                <a:gridCol w="2077212">
                  <a:extLst>
                    <a:ext uri="{9D8B030D-6E8A-4147-A177-3AD203B41FA5}">
                      <a16:colId xmlns:a16="http://schemas.microsoft.com/office/drawing/2014/main" val="1342847955"/>
                    </a:ext>
                  </a:extLst>
                </a:gridCol>
                <a:gridCol w="694944">
                  <a:extLst>
                    <a:ext uri="{9D8B030D-6E8A-4147-A177-3AD203B41FA5}">
                      <a16:colId xmlns:a16="http://schemas.microsoft.com/office/drawing/2014/main" val="1758121282"/>
                    </a:ext>
                  </a:extLst>
                </a:gridCol>
                <a:gridCol w="5593477">
                  <a:extLst>
                    <a:ext uri="{9D8B030D-6E8A-4147-A177-3AD203B41FA5}">
                      <a16:colId xmlns:a16="http://schemas.microsoft.com/office/drawing/2014/main" val="3023364056"/>
                    </a:ext>
                  </a:extLst>
                </a:gridCol>
                <a:gridCol w="549766">
                  <a:extLst>
                    <a:ext uri="{9D8B030D-6E8A-4147-A177-3AD203B41FA5}">
                      <a16:colId xmlns:a16="http://schemas.microsoft.com/office/drawing/2014/main" val="1732379605"/>
                    </a:ext>
                  </a:extLst>
                </a:gridCol>
              </a:tblGrid>
              <a:tr h="373626">
                <a:tc>
                  <a:txBody>
                    <a:bodyPr/>
                    <a:lstStyle/>
                    <a:p>
                      <a:endParaRPr lang="en-US" sz="1600" dirty="0">
                        <a:latin typeface="Arial Narrow" panose="020B0606020202030204" pitchFamily="34" charset="0"/>
                      </a:endParaRPr>
                    </a:p>
                  </a:txBody>
                  <a:tcPr/>
                </a:tc>
                <a:tc>
                  <a:txBody>
                    <a:bodyPr/>
                    <a:lstStyle/>
                    <a:p>
                      <a:endParaRPr lang="en-US" sz="1600">
                        <a:latin typeface="Arial Narrow" panose="020B0606020202030204" pitchFamily="34" charset="0"/>
                      </a:endParaRPr>
                    </a:p>
                  </a:txBody>
                  <a:tcPr/>
                </a:tc>
                <a:tc>
                  <a:txBody>
                    <a:bodyPr/>
                    <a:lstStyle/>
                    <a:p>
                      <a:endParaRPr lang="en-US" sz="1600">
                        <a:latin typeface="Arial Narrow" panose="020B0606020202030204" pitchFamily="34" charset="0"/>
                      </a:endParaRPr>
                    </a:p>
                  </a:txBody>
                  <a:tcPr/>
                </a:tc>
                <a:tc>
                  <a:txBody>
                    <a:bodyPr/>
                    <a:lstStyle/>
                    <a:p>
                      <a:endParaRPr lang="en-US" sz="1600">
                        <a:latin typeface="Arial Narrow" panose="020B0606020202030204" pitchFamily="34" charset="0"/>
                      </a:endParaRPr>
                    </a:p>
                  </a:txBody>
                  <a:tcPr/>
                </a:tc>
                <a:extLst>
                  <a:ext uri="{0D108BD9-81ED-4DB2-BD59-A6C34878D82A}">
                    <a16:rowId xmlns:a16="http://schemas.microsoft.com/office/drawing/2014/main" val="576358928"/>
                  </a:ext>
                </a:extLst>
              </a:tr>
              <a:tr h="535833">
                <a:tc>
                  <a:txBody>
                    <a:bodyPr/>
                    <a:lstStyle/>
                    <a:p>
                      <a:r>
                        <a:rPr lang="en-US" sz="1800" dirty="0" smtClean="0">
                          <a:latin typeface="Arial Narrow" panose="020B0606020202030204" pitchFamily="34" charset="0"/>
                        </a:rPr>
                        <a:t>L.</a:t>
                      </a:r>
                      <a:r>
                        <a:rPr lang="en-US" sz="1800" baseline="0" dirty="0" smtClean="0">
                          <a:latin typeface="Arial Narrow" panose="020B0606020202030204" pitchFamily="34" charset="0"/>
                        </a:rPr>
                        <a:t> Flynn</a:t>
                      </a:r>
                      <a:endParaRPr lang="en-US" sz="1800" dirty="0">
                        <a:latin typeface="Arial Narrow" panose="020B0606020202030204" pitchFamily="34" charset="0"/>
                      </a:endParaRPr>
                    </a:p>
                  </a:txBody>
                  <a:tcPr/>
                </a:tc>
                <a:tc>
                  <a:txBody>
                    <a:bodyPr/>
                    <a:lstStyle/>
                    <a:p>
                      <a:r>
                        <a:rPr lang="en-US" sz="1800" dirty="0" smtClean="0">
                          <a:latin typeface="Arial Narrow" panose="020B0606020202030204" pitchFamily="34" charset="0"/>
                        </a:rPr>
                        <a:t>GCC</a:t>
                      </a:r>
                      <a:endParaRPr lang="en-US" sz="1800" dirty="0">
                        <a:latin typeface="Arial Narrow" panose="020B0606020202030204" pitchFamily="34" charset="0"/>
                      </a:endParaRPr>
                    </a:p>
                  </a:txBody>
                  <a:tcPr/>
                </a:tc>
                <a:tc>
                  <a:txBody>
                    <a:bodyPr/>
                    <a:lstStyle/>
                    <a:p>
                      <a:r>
                        <a:rPr lang="en-US" sz="1800" dirty="0" smtClean="0">
                          <a:latin typeface="Arial Narrow" panose="020B0606020202030204" pitchFamily="34" charset="0"/>
                        </a:rPr>
                        <a:t>GCC Report </a:t>
                      </a:r>
                      <a:endParaRPr lang="en-US" sz="1800" dirty="0">
                        <a:latin typeface="Arial Narrow" panose="020B0606020202030204" pitchFamily="34" charset="0"/>
                      </a:endParaRPr>
                    </a:p>
                  </a:txBody>
                  <a:tcPr/>
                </a:tc>
                <a:tc>
                  <a:txBody>
                    <a:bodyPr/>
                    <a:lstStyle/>
                    <a:p>
                      <a:pPr algn="ctr"/>
                      <a:r>
                        <a:rPr lang="en-US" sz="1600" dirty="0" smtClean="0">
                          <a:latin typeface="Arial Narrow" panose="020B0606020202030204" pitchFamily="34" charset="0"/>
                        </a:rPr>
                        <a:t>3a</a:t>
                      </a:r>
                      <a:endParaRPr lang="en-US" sz="1600" dirty="0">
                        <a:latin typeface="Arial Narrow" panose="020B0606020202030204" pitchFamily="34" charset="0"/>
                      </a:endParaRPr>
                    </a:p>
                  </a:txBody>
                  <a:tcPr/>
                </a:tc>
                <a:extLst>
                  <a:ext uri="{0D108BD9-81ED-4DB2-BD59-A6C34878D82A}">
                    <a16:rowId xmlns:a16="http://schemas.microsoft.com/office/drawing/2014/main" val="3407003409"/>
                  </a:ext>
                </a:extLst>
              </a:tr>
              <a:tr h="658368">
                <a:tc>
                  <a:txBody>
                    <a:bodyPr/>
                    <a:lstStyle/>
                    <a:p>
                      <a:r>
                        <a:rPr lang="en-US" sz="1800" dirty="0" smtClean="0">
                          <a:latin typeface="Arial Narrow" panose="020B0606020202030204" pitchFamily="34" charset="0"/>
                        </a:rPr>
                        <a:t>M. Bali</a:t>
                      </a:r>
                      <a:endParaRPr lang="en-US" sz="1800" dirty="0">
                        <a:latin typeface="Arial Narrow" panose="020B0606020202030204" pitchFamily="34" charset="0"/>
                      </a:endParaRPr>
                    </a:p>
                  </a:txBody>
                  <a:tcPr/>
                </a:tc>
                <a:tc>
                  <a:txBody>
                    <a:bodyPr/>
                    <a:lstStyle/>
                    <a:p>
                      <a:r>
                        <a:rPr lang="en-US" sz="1800" dirty="0" smtClean="0">
                          <a:latin typeface="Arial Narrow" panose="020B0606020202030204" pitchFamily="34" charset="0"/>
                        </a:rPr>
                        <a:t>GCC</a:t>
                      </a:r>
                      <a:endParaRPr lang="en-US" sz="1800" dirty="0">
                        <a:latin typeface="Arial Narrow" panose="020B0606020202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smtClean="0">
                          <a:solidFill>
                            <a:srgbClr val="000000"/>
                          </a:solidFill>
                          <a:effectLst/>
                          <a:latin typeface="Arial Narrow" panose="020B0606020202030204" pitchFamily="34" charset="0"/>
                        </a:rPr>
                        <a:t>Product outreach/promotion of new GSICS Products/Deliverables and updates of GSICS Product Catalog</a:t>
                      </a:r>
                    </a:p>
                    <a:p>
                      <a:endParaRPr lang="en-US" sz="1800" dirty="0">
                        <a:latin typeface="Arial Narrow" panose="020B0606020202030204" pitchFamily="34" charset="0"/>
                      </a:endParaRPr>
                    </a:p>
                  </a:txBody>
                  <a:tcPr/>
                </a:tc>
                <a:tc>
                  <a:txBody>
                    <a:bodyPr/>
                    <a:lstStyle/>
                    <a:p>
                      <a:pPr algn="ctr"/>
                      <a:r>
                        <a:rPr lang="en-US" sz="1600" dirty="0" smtClean="0">
                          <a:latin typeface="Arial Narrow" panose="020B0606020202030204" pitchFamily="34" charset="0"/>
                        </a:rPr>
                        <a:t>3r</a:t>
                      </a:r>
                      <a:endParaRPr lang="en-US" sz="1600" dirty="0">
                        <a:latin typeface="Arial Narrow" panose="020B0606020202030204" pitchFamily="34" charset="0"/>
                      </a:endParaRPr>
                    </a:p>
                  </a:txBody>
                  <a:tcPr/>
                </a:tc>
                <a:extLst>
                  <a:ext uri="{0D108BD9-81ED-4DB2-BD59-A6C34878D82A}">
                    <a16:rowId xmlns:a16="http://schemas.microsoft.com/office/drawing/2014/main" val="2614467493"/>
                  </a:ext>
                </a:extLst>
              </a:tr>
              <a:tr h="5834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smtClean="0">
                          <a:solidFill>
                            <a:srgbClr val="000000"/>
                          </a:solidFill>
                          <a:effectLst/>
                          <a:latin typeface="Arial Narrow" panose="020B0606020202030204" pitchFamily="34" charset="0"/>
                        </a:rPr>
                        <a:t>M. Bali / R. </a:t>
                      </a:r>
                      <a:r>
                        <a:rPr lang="en-US" sz="1800" b="0" i="0" dirty="0" err="1" smtClean="0">
                          <a:solidFill>
                            <a:srgbClr val="000000"/>
                          </a:solidFill>
                          <a:effectLst/>
                          <a:latin typeface="Arial Narrow" panose="020B0606020202030204" pitchFamily="34" charset="0"/>
                        </a:rPr>
                        <a:t>Kroodsma</a:t>
                      </a:r>
                      <a:endParaRPr lang="en-US" sz="1800" b="0" i="0" dirty="0" smtClean="0">
                        <a:solidFill>
                          <a:srgbClr val="000000"/>
                        </a:solidFill>
                        <a:effectLst/>
                        <a:latin typeface="Arial Narrow" panose="020B0606020202030204" pitchFamily="34" charset="0"/>
                      </a:endParaRPr>
                    </a:p>
                    <a:p>
                      <a:endParaRPr lang="en-US" sz="1800" dirty="0">
                        <a:latin typeface="Arial Narrow" panose="020B0606020202030204" pitchFamily="34" charset="0"/>
                      </a:endParaRPr>
                    </a:p>
                  </a:txBody>
                  <a:tcPr/>
                </a:tc>
                <a:tc>
                  <a:txBody>
                    <a:bodyPr/>
                    <a:lstStyle/>
                    <a:p>
                      <a:r>
                        <a:rPr lang="en-US" sz="1800" dirty="0" smtClean="0">
                          <a:latin typeface="Arial Narrow" panose="020B0606020202030204" pitchFamily="34" charset="0"/>
                        </a:rPr>
                        <a:t>GCC</a:t>
                      </a:r>
                      <a:endParaRPr lang="en-US" sz="1800" dirty="0">
                        <a:latin typeface="Arial Narrow" panose="020B0606020202030204" pitchFamily="34" charset="0"/>
                      </a:endParaRPr>
                    </a:p>
                  </a:txBody>
                  <a:tcPr/>
                </a:tc>
                <a:tc>
                  <a:txBody>
                    <a:bodyPr/>
                    <a:lstStyle/>
                    <a:p>
                      <a:pPr algn="l" fontAlgn="ctr"/>
                      <a:r>
                        <a:rPr lang="en-US" sz="1800" b="0" i="0" dirty="0" smtClean="0">
                          <a:solidFill>
                            <a:srgbClr val="000000"/>
                          </a:solidFill>
                          <a:effectLst/>
                          <a:latin typeface="Arial Narrow" panose="020B0606020202030204" pitchFamily="34" charset="0"/>
                        </a:rPr>
                        <a:t> GPM X-Cal LUT's/Deliverable</a:t>
                      </a:r>
                      <a:endParaRPr lang="en-US" sz="1800" b="0" i="0" dirty="0">
                        <a:solidFill>
                          <a:srgbClr val="000000"/>
                        </a:solidFill>
                        <a:effectLst/>
                        <a:latin typeface="Arial Narrow" panose="020B0606020202030204" pitchFamily="34" charset="0"/>
                      </a:endParaRPr>
                    </a:p>
                  </a:txBody>
                  <a:tcPr marL="19050" marR="19050" marT="0" marB="0" anchor="ctr"/>
                </a:tc>
                <a:tc>
                  <a:txBody>
                    <a:bodyPr/>
                    <a:lstStyle/>
                    <a:p>
                      <a:pPr algn="ctr" fontAlgn="ctr"/>
                      <a:r>
                        <a:rPr lang="en-US" sz="1600" b="0" i="0" dirty="0" smtClean="0">
                          <a:solidFill>
                            <a:srgbClr val="000000"/>
                          </a:solidFill>
                          <a:effectLst/>
                          <a:latin typeface="Arial Narrow" panose="020B0606020202030204" pitchFamily="34" charset="0"/>
                        </a:rPr>
                        <a:t>5l</a:t>
                      </a:r>
                      <a:endParaRPr lang="en-US" sz="1600" b="0" i="0" dirty="0">
                        <a:solidFill>
                          <a:srgbClr val="000000"/>
                        </a:solidFill>
                        <a:effectLst/>
                        <a:latin typeface="Arial Narrow" panose="020B0606020202030204" pitchFamily="34" charset="0"/>
                      </a:endParaRPr>
                    </a:p>
                  </a:txBody>
                  <a:tcPr marL="19050" marR="19050" marT="0" marB="0" anchor="ctr"/>
                </a:tc>
                <a:extLst>
                  <a:ext uri="{0D108BD9-81ED-4DB2-BD59-A6C34878D82A}">
                    <a16:rowId xmlns:a16="http://schemas.microsoft.com/office/drawing/2014/main" val="4287935249"/>
                  </a:ext>
                </a:extLst>
              </a:tr>
              <a:tr h="291735">
                <a:tc>
                  <a:txBody>
                    <a:bodyPr/>
                    <a:lstStyle/>
                    <a:p>
                      <a:r>
                        <a:rPr lang="en-US" sz="1800" dirty="0" smtClean="0">
                          <a:latin typeface="Arial Narrow" panose="020B0606020202030204" pitchFamily="34" charset="0"/>
                        </a:rPr>
                        <a:t>M.</a:t>
                      </a:r>
                      <a:r>
                        <a:rPr lang="en-US" sz="1800" baseline="0" dirty="0" smtClean="0">
                          <a:latin typeface="Arial Narrow" panose="020B0606020202030204" pitchFamily="34" charset="0"/>
                        </a:rPr>
                        <a:t> Bali</a:t>
                      </a:r>
                      <a:endParaRPr lang="en-US" sz="1800" dirty="0">
                        <a:latin typeface="Arial Narrow" panose="020B0606020202030204" pitchFamily="34" charset="0"/>
                      </a:endParaRPr>
                    </a:p>
                  </a:txBody>
                  <a:tcPr/>
                </a:tc>
                <a:tc>
                  <a:txBody>
                    <a:bodyPr/>
                    <a:lstStyle/>
                    <a:p>
                      <a:r>
                        <a:rPr lang="en-US" sz="1800" dirty="0" smtClean="0">
                          <a:latin typeface="Arial Narrow" panose="020B0606020202030204" pitchFamily="34" charset="0"/>
                        </a:rPr>
                        <a:t>GCC</a:t>
                      </a:r>
                      <a:endParaRPr lang="en-US" sz="1800" dirty="0">
                        <a:latin typeface="Arial Narrow" panose="020B0606020202030204" pitchFamily="34" charset="0"/>
                      </a:endParaRPr>
                    </a:p>
                  </a:txBody>
                  <a:tcPr/>
                </a:tc>
                <a:tc>
                  <a:txBody>
                    <a:bodyPr/>
                    <a:lstStyle/>
                    <a:p>
                      <a:r>
                        <a:rPr lang="en-US" sz="1800" b="0" i="0" kern="1200" dirty="0" smtClean="0">
                          <a:solidFill>
                            <a:schemeClr val="dk1"/>
                          </a:solidFill>
                          <a:effectLst/>
                          <a:latin typeface="Arial Narrow" panose="020B0606020202030204" pitchFamily="34" charset="0"/>
                          <a:ea typeface="+mn-ea"/>
                          <a:cs typeface="+mn-cs"/>
                        </a:rPr>
                        <a:t>GSICS Action Tracker- A User</a:t>
                      </a:r>
                      <a:r>
                        <a:rPr lang="en-US" sz="1800" b="0" i="0" kern="1200" baseline="0" dirty="0" smtClean="0">
                          <a:solidFill>
                            <a:schemeClr val="dk1"/>
                          </a:solidFill>
                          <a:effectLst/>
                          <a:latin typeface="Arial Narrow" panose="020B0606020202030204" pitchFamily="34" charset="0"/>
                          <a:ea typeface="+mn-ea"/>
                          <a:cs typeface="+mn-cs"/>
                        </a:rPr>
                        <a:t> Guide</a:t>
                      </a:r>
                      <a:endParaRPr lang="en-US" sz="1800" dirty="0">
                        <a:latin typeface="Arial Narrow" panose="020B0606020202030204" pitchFamily="34" charset="0"/>
                      </a:endParaRPr>
                    </a:p>
                  </a:txBody>
                  <a:tcPr/>
                </a:tc>
                <a:tc>
                  <a:txBody>
                    <a:bodyPr/>
                    <a:lstStyle/>
                    <a:p>
                      <a:pPr algn="ctr"/>
                      <a:r>
                        <a:rPr lang="en-US" sz="1600" dirty="0" smtClean="0">
                          <a:latin typeface="Arial Narrow" panose="020B0606020202030204" pitchFamily="34" charset="0"/>
                        </a:rPr>
                        <a:t>10f</a:t>
                      </a:r>
                      <a:endParaRPr lang="en-US" sz="1600" dirty="0">
                        <a:latin typeface="Arial Narrow" panose="020B0606020202030204" pitchFamily="34" charset="0"/>
                      </a:endParaRPr>
                    </a:p>
                  </a:txBody>
                  <a:tcPr/>
                </a:tc>
                <a:extLst>
                  <a:ext uri="{0D108BD9-81ED-4DB2-BD59-A6C34878D82A}">
                    <a16:rowId xmlns:a16="http://schemas.microsoft.com/office/drawing/2014/main" val="3509519217"/>
                  </a:ext>
                </a:extLst>
              </a:tr>
              <a:tr h="291735">
                <a:tc>
                  <a:txBody>
                    <a:bodyPr/>
                    <a:lstStyle/>
                    <a:p>
                      <a:r>
                        <a:rPr lang="en-US" sz="1800" dirty="0" smtClean="0">
                          <a:latin typeface="Arial Narrow" panose="020B0606020202030204" pitchFamily="34" charset="0"/>
                        </a:rPr>
                        <a:t>L. Flynn</a:t>
                      </a:r>
                      <a:endParaRPr lang="en-US" sz="1800" dirty="0">
                        <a:latin typeface="Arial Narrow" panose="020B0606020202030204" pitchFamily="34" charset="0"/>
                      </a:endParaRPr>
                    </a:p>
                  </a:txBody>
                  <a:tcPr/>
                </a:tc>
                <a:tc>
                  <a:txBody>
                    <a:bodyPr/>
                    <a:lstStyle/>
                    <a:p>
                      <a:r>
                        <a:rPr lang="en-US" sz="1800" dirty="0" smtClean="0">
                          <a:latin typeface="Arial Narrow" panose="020B0606020202030204" pitchFamily="34" charset="0"/>
                        </a:rPr>
                        <a:t>GCC</a:t>
                      </a:r>
                      <a:endParaRPr lang="en-US" sz="1800" dirty="0">
                        <a:latin typeface="Arial Narrow" panose="020B0606020202030204" pitchFamily="34" charset="0"/>
                      </a:endParaRPr>
                    </a:p>
                  </a:txBody>
                  <a:tcPr/>
                </a:tc>
                <a:tc>
                  <a:txBody>
                    <a:bodyPr/>
                    <a:lstStyle/>
                    <a:p>
                      <a:r>
                        <a:rPr lang="en-US" sz="1800" dirty="0" smtClean="0">
                          <a:latin typeface="Arial Narrow" panose="020B0606020202030204" pitchFamily="34" charset="0"/>
                        </a:rPr>
                        <a:t>GSCIS Users Workshop</a:t>
                      </a:r>
                      <a:r>
                        <a:rPr lang="en-US" sz="1800" baseline="0" dirty="0" smtClean="0">
                          <a:latin typeface="Arial Narrow" panose="020B0606020202030204" pitchFamily="34" charset="0"/>
                        </a:rPr>
                        <a:t> and outreach</a:t>
                      </a:r>
                      <a:endParaRPr lang="en-US" sz="1800" dirty="0">
                        <a:latin typeface="Arial Narrow" panose="020B0606020202030204" pitchFamily="34" charset="0"/>
                      </a:endParaRPr>
                    </a:p>
                  </a:txBody>
                  <a:tcPr/>
                </a:tc>
                <a:tc>
                  <a:txBody>
                    <a:bodyPr/>
                    <a:lstStyle/>
                    <a:p>
                      <a:pPr algn="ctr"/>
                      <a:r>
                        <a:rPr lang="en-US" sz="1600" dirty="0" smtClean="0">
                          <a:latin typeface="Arial Narrow" panose="020B0606020202030204" pitchFamily="34" charset="0"/>
                        </a:rPr>
                        <a:t>10j</a:t>
                      </a:r>
                      <a:endParaRPr lang="en-US" sz="1600" dirty="0">
                        <a:latin typeface="Arial Narrow" panose="020B0606020202030204" pitchFamily="34" charset="0"/>
                      </a:endParaRPr>
                    </a:p>
                  </a:txBody>
                  <a:tcPr/>
                </a:tc>
                <a:extLst>
                  <a:ext uri="{0D108BD9-81ED-4DB2-BD59-A6C34878D82A}">
                    <a16:rowId xmlns:a16="http://schemas.microsoft.com/office/drawing/2014/main" val="3270369752"/>
                  </a:ext>
                </a:extLst>
              </a:tr>
              <a:tr h="583470">
                <a:tc>
                  <a:txBody>
                    <a:bodyPr/>
                    <a:lstStyle/>
                    <a:p>
                      <a:r>
                        <a:rPr lang="en-US" sz="1800" dirty="0" smtClean="0">
                          <a:latin typeface="Arial Narrow" panose="020B0606020202030204" pitchFamily="34" charset="0"/>
                        </a:rPr>
                        <a:t>M. Bali/ M. Goldberg /</a:t>
                      </a:r>
                      <a:r>
                        <a:rPr lang="en-US" sz="1800" baseline="0" dirty="0" smtClean="0">
                          <a:latin typeface="Arial Narrow" panose="020B0606020202030204" pitchFamily="34" charset="0"/>
                        </a:rPr>
                        <a:t> R.</a:t>
                      </a:r>
                      <a:r>
                        <a:rPr lang="en-US" sz="1800" dirty="0" smtClean="0">
                          <a:latin typeface="Arial Narrow" panose="020B0606020202030204" pitchFamily="34" charset="0"/>
                        </a:rPr>
                        <a:t> Ferraro</a:t>
                      </a:r>
                      <a:endParaRPr lang="en-US" sz="1800" dirty="0">
                        <a:latin typeface="Arial Narrow" panose="020B0606020202030204" pitchFamily="34" charset="0"/>
                      </a:endParaRPr>
                    </a:p>
                  </a:txBody>
                  <a:tcPr/>
                </a:tc>
                <a:tc>
                  <a:txBody>
                    <a:bodyPr/>
                    <a:lstStyle/>
                    <a:p>
                      <a:r>
                        <a:rPr lang="en-US" sz="1800" dirty="0" smtClean="0">
                          <a:latin typeface="Arial Narrow" panose="020B0606020202030204" pitchFamily="34" charset="0"/>
                        </a:rPr>
                        <a:t>GCC </a:t>
                      </a:r>
                      <a:endParaRPr lang="en-US" sz="1800" dirty="0">
                        <a:latin typeface="Arial Narrow" panose="020B0606020202030204" pitchFamily="34" charset="0"/>
                      </a:endParaRPr>
                    </a:p>
                  </a:txBody>
                  <a:tcPr/>
                </a:tc>
                <a:tc>
                  <a:txBody>
                    <a:bodyPr/>
                    <a:lstStyle/>
                    <a:p>
                      <a:r>
                        <a:rPr lang="en-US" sz="1800" b="0" i="0" kern="1200" dirty="0" smtClean="0">
                          <a:solidFill>
                            <a:schemeClr val="dk1"/>
                          </a:solidFill>
                          <a:effectLst/>
                          <a:latin typeface="Arial Narrow" panose="020B0606020202030204" pitchFamily="34" charset="0"/>
                          <a:ea typeface="+mn-ea"/>
                          <a:cs typeface="+mn-cs"/>
                        </a:rPr>
                        <a:t>Review of white paper outline and develop writing team WIGOS/IPWG</a:t>
                      </a:r>
                      <a:endParaRPr lang="en-US" sz="1800" dirty="0">
                        <a:latin typeface="Arial Narrow" panose="020B0606020202030204" pitchFamily="34" charset="0"/>
                      </a:endParaRPr>
                    </a:p>
                  </a:txBody>
                  <a:tcPr/>
                </a:tc>
                <a:tc>
                  <a:txBody>
                    <a:bodyPr/>
                    <a:lstStyle/>
                    <a:p>
                      <a:pPr algn="ctr"/>
                      <a:r>
                        <a:rPr lang="en-US" sz="1600" dirty="0" smtClean="0">
                          <a:latin typeface="Arial Narrow" panose="020B0606020202030204" pitchFamily="34" charset="0"/>
                        </a:rPr>
                        <a:t>5o</a:t>
                      </a:r>
                      <a:endParaRPr lang="en-US" sz="1600" dirty="0">
                        <a:latin typeface="Arial Narrow" panose="020B0606020202030204" pitchFamily="34" charset="0"/>
                      </a:endParaRPr>
                    </a:p>
                  </a:txBody>
                  <a:tcPr/>
                </a:tc>
                <a:extLst>
                  <a:ext uri="{0D108BD9-81ED-4DB2-BD59-A6C34878D82A}">
                    <a16:rowId xmlns:a16="http://schemas.microsoft.com/office/drawing/2014/main" val="2690201711"/>
                  </a:ext>
                </a:extLst>
              </a:tr>
            </a:tbl>
          </a:graphicData>
        </a:graphic>
      </p:graphicFrame>
      <p:sp>
        <p:nvSpPr>
          <p:cNvPr id="8" name="TextBox 7"/>
          <p:cNvSpPr txBox="1"/>
          <p:nvPr/>
        </p:nvSpPr>
        <p:spPr>
          <a:xfrm>
            <a:off x="495300" y="5421567"/>
            <a:ext cx="8995993" cy="553998"/>
          </a:xfrm>
          <a:prstGeom prst="rect">
            <a:avLst/>
          </a:prstGeom>
          <a:solidFill>
            <a:schemeClr val="accent5">
              <a:lumMod val="50000"/>
            </a:schemeClr>
          </a:solidFill>
        </p:spPr>
        <p:txBody>
          <a:bodyPr wrap="square" rtlCol="0">
            <a:spAutoFit/>
          </a:bodyPr>
          <a:lstStyle/>
          <a:p>
            <a:r>
              <a:rPr lang="en-US" sz="1500" dirty="0" smtClean="0"/>
              <a:t>GCC Would cover topics relevant to supporting GSICS activities in Product Reviews, Deliverables, Action Tracker and WIGOS.                                               </a:t>
            </a:r>
            <a:endParaRPr lang="en-US" sz="1500" dirty="0">
              <a:solidFill>
                <a:srgbClr val="FFC000"/>
              </a:solidFill>
            </a:endParaRPr>
          </a:p>
        </p:txBody>
      </p:sp>
      <p:sp>
        <p:nvSpPr>
          <p:cNvPr id="9" name="Rectangle 8"/>
          <p:cNvSpPr/>
          <p:nvPr/>
        </p:nvSpPr>
        <p:spPr>
          <a:xfrm>
            <a:off x="2590800" y="6053892"/>
            <a:ext cx="3833446" cy="338554"/>
          </a:xfrm>
          <a:prstGeom prst="rect">
            <a:avLst/>
          </a:prstGeom>
          <a:solidFill>
            <a:schemeClr val="accent2"/>
          </a:solidFill>
        </p:spPr>
        <p:txBody>
          <a:bodyPr wrap="square">
            <a:spAutoFit/>
          </a:bodyPr>
          <a:lstStyle/>
          <a:p>
            <a:r>
              <a:rPr lang="en-US" sz="1600" dirty="0" smtClean="0"/>
              <a:t>        Suggestions </a:t>
            </a:r>
            <a:r>
              <a:rPr lang="en-US" sz="1600" dirty="0"/>
              <a:t>are welcome</a:t>
            </a:r>
          </a:p>
        </p:txBody>
      </p:sp>
    </p:spTree>
    <p:extLst>
      <p:ext uri="{BB962C8B-B14F-4D97-AF65-F5344CB8AC3E}">
        <p14:creationId xmlns:p14="http://schemas.microsoft.com/office/powerpoint/2010/main" val="40971894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76633"/>
            <a:ext cx="8915400" cy="954087"/>
          </a:xfrm>
        </p:spPr>
        <p:txBody>
          <a:bodyPr/>
          <a:lstStyle/>
          <a:p>
            <a:r>
              <a:rPr lang="en-US" sz="3600" dirty="0" smtClean="0"/>
              <a:t>Actions Webpage</a:t>
            </a:r>
            <a:br>
              <a:rPr lang="en-US" sz="3600" dirty="0" smtClean="0"/>
            </a:br>
            <a:r>
              <a:rPr lang="en-US" sz="2400" dirty="0">
                <a:solidFill>
                  <a:schemeClr val="tx2"/>
                </a:solidFill>
                <a:hlinkClick r:id="rId2"/>
              </a:rPr>
              <a:t>https://www.star.nesdis.noaa.gov/smcd/GCC/MeetingActions.php</a:t>
            </a:r>
            <a:endParaRPr lang="en-US" sz="3600" dirty="0"/>
          </a:p>
        </p:txBody>
      </p:sp>
      <p:pic>
        <p:nvPicPr>
          <p:cNvPr id="33794" name="Picture 2"/>
          <p:cNvPicPr>
            <a:picLocks noGrp="1" noChangeAspect="1" noChangeArrowheads="1"/>
          </p:cNvPicPr>
          <p:nvPr>
            <p:ph idx="1"/>
          </p:nvPr>
        </p:nvPicPr>
        <p:blipFill>
          <a:blip r:embed="rId3" cstate="print"/>
          <a:srcRect/>
          <a:stretch>
            <a:fillRect/>
          </a:stretch>
        </p:blipFill>
        <p:spPr bwMode="auto">
          <a:xfrm>
            <a:off x="3872163" y="1318846"/>
            <a:ext cx="6033838" cy="4966207"/>
          </a:xfrm>
          <a:prstGeom prst="rect">
            <a:avLst/>
          </a:prstGeom>
          <a:noFill/>
          <a:ln w="9525">
            <a:noFill/>
            <a:miter lim="800000"/>
            <a:headEnd/>
            <a:tailEnd/>
          </a:ln>
        </p:spPr>
      </p:pic>
      <p:sp>
        <p:nvSpPr>
          <p:cNvPr id="5" name="Content Placeholder 2"/>
          <p:cNvSpPr txBox="1">
            <a:spLocks/>
          </p:cNvSpPr>
          <p:nvPr/>
        </p:nvSpPr>
        <p:spPr bwMode="auto">
          <a:xfrm>
            <a:off x="185194" y="1226271"/>
            <a:ext cx="3680749" cy="519767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New Features added to action tracker</a:t>
            </a:r>
          </a:p>
          <a:p>
            <a:pPr marL="742950" marR="0" lvl="1" indent="-285750" algn="l" defTabSz="914400" rtl="0" eaLnBrk="0" fontAlgn="base" latinLnBrk="0" hangingPunct="0">
              <a:lnSpc>
                <a:spcPct val="100000"/>
              </a:lnSpc>
              <a:spcBef>
                <a:spcPct val="20000"/>
              </a:spcBef>
              <a:spcAft>
                <a:spcPct val="0"/>
              </a:spcAft>
              <a:buClrTx/>
              <a:buSzTx/>
              <a:buFont typeface="Arial" pitchFamily="34" charset="0"/>
              <a:buChar char="•"/>
              <a:tabLst/>
              <a:defRPr/>
            </a:pPr>
            <a:r>
              <a:rPr lang="en-US" sz="1800" dirty="0" smtClean="0">
                <a:solidFill>
                  <a:schemeClr val="tx2"/>
                </a:solidFill>
                <a:latin typeface="+mn-lt"/>
              </a:rPr>
              <a:t>Replaces the wiki actions page</a:t>
            </a:r>
            <a:endParaRPr lang="en-US" sz="1800" dirty="0">
              <a:solidFill>
                <a:schemeClr val="tx2"/>
              </a:solidFill>
              <a:latin typeface="+mn-lt"/>
            </a:endParaRPr>
          </a:p>
          <a:p>
            <a:pPr marL="742950" marR="0" lvl="1" indent="-285750" algn="l" defTabSz="914400" rtl="0" eaLnBrk="0" fontAlgn="base" latinLnBrk="0" hangingPunct="0">
              <a:lnSpc>
                <a:spcPct val="100000"/>
              </a:lnSpc>
              <a:spcBef>
                <a:spcPct val="20000"/>
              </a:spcBef>
              <a:spcAft>
                <a:spcPct val="0"/>
              </a:spcAft>
              <a:buClrTx/>
              <a:buSzTx/>
              <a:buFont typeface="Arial" pitchFamily="34" charset="0"/>
              <a:buChar char="•"/>
              <a:tabLst/>
              <a:defRPr/>
            </a:pPr>
            <a:r>
              <a:rPr lang="en-US" sz="1800" dirty="0" smtClean="0">
                <a:solidFill>
                  <a:schemeClr val="tx2"/>
                </a:solidFill>
                <a:latin typeface="+mn-lt"/>
              </a:rPr>
              <a:t>New Parser for EP meetings</a:t>
            </a:r>
          </a:p>
          <a:p>
            <a:pPr marL="742950" marR="0" lvl="1" indent="-28575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1800" b="1" i="0" u="none" strike="noStrike" kern="1200" cap="none" spc="0" normalizeH="0" baseline="0" noProof="0" dirty="0" smtClean="0">
                <a:ln>
                  <a:noFill/>
                </a:ln>
                <a:solidFill>
                  <a:schemeClr val="tx2"/>
                </a:solidFill>
                <a:effectLst/>
                <a:uLnTx/>
                <a:uFillTx/>
                <a:latin typeface="+mn-lt"/>
              </a:rPr>
              <a:t>Column width</a:t>
            </a:r>
            <a:r>
              <a:rPr kumimoji="0" lang="en-US" sz="1800" b="1" i="0" u="none" strike="noStrike" kern="1200" cap="none" spc="0" normalizeH="0" noProof="0" dirty="0" smtClean="0">
                <a:ln>
                  <a:noFill/>
                </a:ln>
                <a:solidFill>
                  <a:schemeClr val="tx2"/>
                </a:solidFill>
                <a:effectLst/>
                <a:uLnTx/>
                <a:uFillTx/>
                <a:latin typeface="+mn-lt"/>
              </a:rPr>
              <a:t> adjusted to browser</a:t>
            </a:r>
          </a:p>
          <a:p>
            <a:pPr marL="742950" marR="0" lvl="1" indent="-285750" algn="l" defTabSz="914400" rtl="0" eaLnBrk="0" fontAlgn="base" latinLnBrk="0" hangingPunct="0">
              <a:lnSpc>
                <a:spcPct val="100000"/>
              </a:lnSpc>
              <a:spcBef>
                <a:spcPct val="20000"/>
              </a:spcBef>
              <a:spcAft>
                <a:spcPct val="0"/>
              </a:spcAft>
              <a:buClrTx/>
              <a:buSzTx/>
              <a:buFont typeface="Arial" pitchFamily="34" charset="0"/>
              <a:buChar char="•"/>
              <a:tabLst/>
              <a:defRPr/>
            </a:pPr>
            <a:r>
              <a:rPr lang="en-US" sz="1800" noProof="0" dirty="0" smtClean="0">
                <a:solidFill>
                  <a:schemeClr val="tx2"/>
                </a:solidFill>
                <a:latin typeface="+mn-lt"/>
              </a:rPr>
              <a:t>Active links can be inserted in text</a:t>
            </a:r>
            <a:endParaRPr kumimoji="0" lang="en-US" sz="1800" b="1" i="0" u="none" strike="noStrike" kern="1200" cap="none" spc="0" normalizeH="0" baseline="0" noProof="0" dirty="0" smtClean="0">
              <a:ln>
                <a:noFill/>
              </a:ln>
              <a:solidFill>
                <a:schemeClr val="tx1"/>
              </a:solidFill>
              <a:effectLst/>
              <a:uLnTx/>
              <a:uFillTx/>
              <a:latin typeface="+mn-lt"/>
            </a:endParaRPr>
          </a:p>
          <a:p>
            <a:pPr marL="742950" marR="0" lvl="1" indent="-285750" algn="l" defTabSz="914400" rtl="0" eaLnBrk="0" fontAlgn="base" latinLnBrk="0" hangingPunct="0">
              <a:lnSpc>
                <a:spcPct val="100000"/>
              </a:lnSpc>
              <a:spcBef>
                <a:spcPct val="20000"/>
              </a:spcBef>
              <a:spcAft>
                <a:spcPct val="0"/>
              </a:spcAft>
              <a:buClrTx/>
              <a:buSzTx/>
              <a:tabLst/>
              <a:defRPr/>
            </a:pPr>
            <a:r>
              <a:rPr kumimoji="0" lang="en-US" sz="1800" b="1" i="0" u="none" strike="noStrike" kern="1200" cap="none" spc="0" normalizeH="0" baseline="0" noProof="0" dirty="0" smtClean="0">
                <a:ln>
                  <a:noFill/>
                </a:ln>
                <a:solidFill>
                  <a:schemeClr val="tx1"/>
                </a:solidFill>
                <a:effectLst/>
                <a:uLnTx/>
                <a:uFillTx/>
                <a:latin typeface="+mn-lt"/>
              </a:rPr>
              <a:t>Features</a:t>
            </a:r>
          </a:p>
          <a:p>
            <a:pPr marL="742950" marR="0" lvl="1" indent="-28575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1800" b="1" i="0" u="none" strike="noStrike" kern="1200" cap="none" spc="0" normalizeH="0" baseline="0" noProof="0" dirty="0" smtClean="0">
                <a:ln>
                  <a:noFill/>
                </a:ln>
                <a:solidFill>
                  <a:schemeClr val="tx2"/>
                </a:solidFill>
                <a:effectLst/>
                <a:uLnTx/>
                <a:uFillTx/>
                <a:latin typeface="+mn-lt"/>
              </a:rPr>
              <a:t>Faster searches. </a:t>
            </a:r>
          </a:p>
          <a:p>
            <a:pPr marL="742950" marR="0" lvl="1" indent="-28575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1800" b="1" i="0" u="none" strike="noStrike" kern="1200" cap="none" spc="0" normalizeH="0" baseline="0" noProof="0" dirty="0" smtClean="0">
                <a:ln>
                  <a:noFill/>
                </a:ln>
                <a:solidFill>
                  <a:schemeClr val="tx2"/>
                </a:solidFill>
                <a:effectLst/>
                <a:uLnTx/>
                <a:uFillTx/>
                <a:latin typeface="+mn-lt"/>
              </a:rPr>
              <a:t>Chairs groups/subgroups and Co-Chairs can directly key in and update the actions.  </a:t>
            </a:r>
          </a:p>
          <a:p>
            <a:pPr marL="742950" lvl="1" indent="-285750" eaLnBrk="0" hangingPunct="0">
              <a:spcBef>
                <a:spcPct val="20000"/>
              </a:spcBef>
              <a:buFont typeface="Arial" pitchFamily="34" charset="0"/>
              <a:buChar char="•"/>
            </a:pPr>
            <a:r>
              <a:rPr lang="en-US" sz="1800" dirty="0" smtClean="0">
                <a:solidFill>
                  <a:schemeClr val="tx2"/>
                </a:solidFill>
                <a:latin typeface="+mn-lt"/>
              </a:rPr>
              <a:t>Significant reduction in overhead on Chairs and GCC.</a:t>
            </a:r>
            <a:endParaRPr kumimoji="0" lang="en-US" sz="1800" b="1" i="0" u="none" strike="noStrike" kern="1200" cap="none" spc="0" normalizeH="0" baseline="0" noProof="0" dirty="0" smtClean="0">
              <a:ln>
                <a:noFill/>
              </a:ln>
              <a:solidFill>
                <a:schemeClr val="tx2"/>
              </a:solidFill>
              <a:effectLst/>
              <a:uLnTx/>
              <a:uFillTx/>
              <a:latin typeface="+mn-lt"/>
            </a:endParaRPr>
          </a:p>
          <a:p>
            <a:pPr marL="742950" marR="0" lvl="1" indent="-285750" algn="l" defTabSz="914400" rtl="0" eaLnBrk="0" fontAlgn="base" latinLnBrk="0" hangingPunct="0">
              <a:lnSpc>
                <a:spcPct val="100000"/>
              </a:lnSpc>
              <a:spcBef>
                <a:spcPct val="20000"/>
              </a:spcBef>
              <a:spcAft>
                <a:spcPct val="0"/>
              </a:spcAft>
              <a:buClrTx/>
              <a:buSzTx/>
              <a:tabLst/>
              <a:defRPr/>
            </a:pPr>
            <a:endParaRPr kumimoji="0" lang="en-US" sz="1600" b="1"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endParaRPr kumimoji="0" lang="en-US" sz="12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endParaRPr kumimoji="0" lang="en-US" sz="1200" b="1"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0" fontAlgn="base" latinLnBrk="0" hangingPunct="0">
              <a:lnSpc>
                <a:spcPct val="100000"/>
              </a:lnSpc>
              <a:spcBef>
                <a:spcPct val="20000"/>
              </a:spcBef>
              <a:spcAft>
                <a:spcPct val="0"/>
              </a:spcAft>
              <a:buClrTx/>
              <a:buSzTx/>
              <a:buFont typeface="Arial" charset="0"/>
              <a:buNone/>
              <a:tabLst/>
              <a:defRPr/>
            </a:pPr>
            <a:endParaRPr kumimoji="0" lang="en-US" sz="1600" b="1" i="0" u="none" strike="noStrike" kern="1200" cap="none" spc="0" normalizeH="0" baseline="0" noProof="0" dirty="0" smtClean="0">
              <a:ln>
                <a:noFill/>
              </a:ln>
              <a:solidFill>
                <a:schemeClr val="tx2"/>
              </a:solidFill>
              <a:effectLst/>
              <a:uLnTx/>
              <a:uFillTx/>
              <a:latin typeface="+mn-lt"/>
              <a:ea typeface="+mn-ea"/>
              <a:cs typeface="+mn-cs"/>
            </a:endParaRPr>
          </a:p>
          <a:p>
            <a:pPr marL="742950" marR="0" lvl="1" indent="-285750" algn="l" defTabSz="914400" rtl="0" eaLnBrk="0" fontAlgn="base" latinLnBrk="0" hangingPunct="0">
              <a:lnSpc>
                <a:spcPct val="100000"/>
              </a:lnSpc>
              <a:spcBef>
                <a:spcPct val="20000"/>
              </a:spcBef>
              <a:spcAft>
                <a:spcPct val="0"/>
              </a:spcAft>
              <a:buClrTx/>
              <a:buSzTx/>
              <a:buFont typeface="Arial" charset="0"/>
              <a:buChar char="–"/>
              <a:tabLst/>
              <a:defRPr/>
            </a:pPr>
            <a:endParaRPr kumimoji="0" lang="en-US" sz="1600" b="1"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endParaRPr kumimoji="0" lang="en-US" sz="20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endParaRPr kumimoji="0" lang="en-US" sz="1200" b="1" i="0" u="sng"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279" y="169071"/>
            <a:ext cx="8915400" cy="954087"/>
          </a:xfrm>
        </p:spPr>
        <p:txBody>
          <a:bodyPr/>
          <a:lstStyle/>
          <a:p>
            <a:r>
              <a:rPr lang="en-US" dirty="0" smtClean="0"/>
              <a:t>New Feature </a:t>
            </a:r>
            <a:r>
              <a:rPr lang="en-US" dirty="0"/>
              <a:t>i</a:t>
            </a:r>
            <a:r>
              <a:rPr lang="en-US" dirty="0" smtClean="0"/>
              <a:t>n the GSICS Product Catalog (Prototype)</a:t>
            </a:r>
            <a:endParaRPr lang="en-US" dirty="0"/>
          </a:p>
        </p:txBody>
      </p:sp>
      <p:sp>
        <p:nvSpPr>
          <p:cNvPr id="3" name="Content Placeholder 2"/>
          <p:cNvSpPr>
            <a:spLocks noGrp="1"/>
          </p:cNvSpPr>
          <p:nvPr>
            <p:ph idx="1"/>
          </p:nvPr>
        </p:nvSpPr>
        <p:spPr>
          <a:xfrm>
            <a:off x="121920" y="1177290"/>
            <a:ext cx="9695497" cy="1323973"/>
          </a:xfrm>
        </p:spPr>
        <p:txBody>
          <a:bodyPr/>
          <a:lstStyle/>
          <a:p>
            <a:pPr marL="0" indent="0">
              <a:buNone/>
            </a:pPr>
            <a:r>
              <a:rPr lang="en-US" dirty="0" smtClean="0"/>
              <a:t>Following Actions to improve GSICS Product Catalog in 2018 Annual Meeting, GCC-NOAA-GDWG has added new features to the Catalog</a:t>
            </a:r>
            <a:endParaRPr lang="en-US" dirty="0" smtClean="0">
              <a:hlinkClick r:id="rId2"/>
            </a:endParaRPr>
          </a:p>
          <a:p>
            <a:pPr marL="0" indent="0">
              <a:buNone/>
            </a:pPr>
            <a:r>
              <a:rPr lang="en-US" dirty="0" smtClean="0">
                <a:hlinkClick r:id="rId2"/>
              </a:rPr>
              <a:t>https</a:t>
            </a:r>
            <a:r>
              <a:rPr lang="en-US" dirty="0">
                <a:hlinkClick r:id="rId2"/>
              </a:rPr>
              <a:t>://</a:t>
            </a:r>
            <a:r>
              <a:rPr lang="en-US" sz="2000" dirty="0">
                <a:hlinkClick r:id="rId2"/>
              </a:rPr>
              <a:t>www.star.nesdis.noaa.gov/smcd/GCC/ProductCatalogImages.php</a:t>
            </a:r>
            <a:endParaRPr lang="en-US" sz="2000" dirty="0"/>
          </a:p>
        </p:txBody>
      </p:sp>
      <p:graphicFrame>
        <p:nvGraphicFramePr>
          <p:cNvPr id="4" name="Table 3"/>
          <p:cNvGraphicFramePr>
            <a:graphicFrameLocks noGrp="1"/>
          </p:cNvGraphicFramePr>
          <p:nvPr>
            <p:extLst>
              <p:ext uri="{D42A27DB-BD31-4B8C-83A1-F6EECF244321}">
                <p14:modId xmlns:p14="http://schemas.microsoft.com/office/powerpoint/2010/main" val="3625328507"/>
              </p:ext>
            </p:extLst>
          </p:nvPr>
        </p:nvGraphicFramePr>
        <p:xfrm>
          <a:off x="121920" y="2499357"/>
          <a:ext cx="9322118" cy="4358646"/>
        </p:xfrm>
        <a:graphic>
          <a:graphicData uri="http://schemas.openxmlformats.org/drawingml/2006/table">
            <a:tbl>
              <a:tblPr/>
              <a:tblGrid>
                <a:gridCol w="1536614">
                  <a:extLst>
                    <a:ext uri="{9D8B030D-6E8A-4147-A177-3AD203B41FA5}">
                      <a16:colId xmlns:a16="http://schemas.microsoft.com/office/drawing/2014/main" val="771247184"/>
                    </a:ext>
                  </a:extLst>
                </a:gridCol>
                <a:gridCol w="896358">
                  <a:extLst>
                    <a:ext uri="{9D8B030D-6E8A-4147-A177-3AD203B41FA5}">
                      <a16:colId xmlns:a16="http://schemas.microsoft.com/office/drawing/2014/main" val="1712036279"/>
                    </a:ext>
                  </a:extLst>
                </a:gridCol>
                <a:gridCol w="845139">
                  <a:extLst>
                    <a:ext uri="{9D8B030D-6E8A-4147-A177-3AD203B41FA5}">
                      <a16:colId xmlns:a16="http://schemas.microsoft.com/office/drawing/2014/main" val="3939939083"/>
                    </a:ext>
                  </a:extLst>
                </a:gridCol>
                <a:gridCol w="1011604">
                  <a:extLst>
                    <a:ext uri="{9D8B030D-6E8A-4147-A177-3AD203B41FA5}">
                      <a16:colId xmlns:a16="http://schemas.microsoft.com/office/drawing/2014/main" val="4126439465"/>
                    </a:ext>
                  </a:extLst>
                </a:gridCol>
                <a:gridCol w="960382">
                  <a:extLst>
                    <a:ext uri="{9D8B030D-6E8A-4147-A177-3AD203B41FA5}">
                      <a16:colId xmlns:a16="http://schemas.microsoft.com/office/drawing/2014/main" val="3906072909"/>
                    </a:ext>
                  </a:extLst>
                </a:gridCol>
                <a:gridCol w="960382">
                  <a:extLst>
                    <a:ext uri="{9D8B030D-6E8A-4147-A177-3AD203B41FA5}">
                      <a16:colId xmlns:a16="http://schemas.microsoft.com/office/drawing/2014/main" val="3736603818"/>
                    </a:ext>
                  </a:extLst>
                </a:gridCol>
                <a:gridCol w="627449">
                  <a:extLst>
                    <a:ext uri="{9D8B030D-6E8A-4147-A177-3AD203B41FA5}">
                      <a16:colId xmlns:a16="http://schemas.microsoft.com/office/drawing/2014/main" val="567712108"/>
                    </a:ext>
                  </a:extLst>
                </a:gridCol>
                <a:gridCol w="781112">
                  <a:extLst>
                    <a:ext uri="{9D8B030D-6E8A-4147-A177-3AD203B41FA5}">
                      <a16:colId xmlns:a16="http://schemas.microsoft.com/office/drawing/2014/main" val="1479589917"/>
                    </a:ext>
                  </a:extLst>
                </a:gridCol>
                <a:gridCol w="781112">
                  <a:extLst>
                    <a:ext uri="{9D8B030D-6E8A-4147-A177-3AD203B41FA5}">
                      <a16:colId xmlns:a16="http://schemas.microsoft.com/office/drawing/2014/main" val="540893746"/>
                    </a:ext>
                  </a:extLst>
                </a:gridCol>
                <a:gridCol w="921966">
                  <a:extLst>
                    <a:ext uri="{9D8B030D-6E8A-4147-A177-3AD203B41FA5}">
                      <a16:colId xmlns:a16="http://schemas.microsoft.com/office/drawing/2014/main" val="1069225881"/>
                    </a:ext>
                  </a:extLst>
                </a:gridCol>
              </a:tblGrid>
              <a:tr h="864083">
                <a:tc>
                  <a:txBody>
                    <a:bodyPr/>
                    <a:lstStyle/>
                    <a:p>
                      <a:r>
                        <a:rPr lang="en-US" sz="1200" b="1" dirty="0">
                          <a:solidFill>
                            <a:srgbClr val="FFFFFF"/>
                          </a:solidFill>
                          <a:effectLst/>
                        </a:rPr>
                        <a:t>Product Type</a:t>
                      </a:r>
                    </a:p>
                  </a:txBody>
                  <a:tcPr marL="19851" marR="19851" marT="19851" marB="19851" anchor="ctr">
                    <a:lnL w="6350" cap="flat" cmpd="sng" algn="ctr">
                      <a:solidFill>
                        <a:srgbClr val="327E04"/>
                      </a:solidFill>
                      <a:prstDash val="solid"/>
                      <a:round/>
                      <a:headEnd type="none" w="med" len="med"/>
                      <a:tailEnd type="none" w="med" len="med"/>
                    </a:lnL>
                    <a:lnR w="6350" cap="flat" cmpd="sng" algn="ctr">
                      <a:solidFill>
                        <a:srgbClr val="327E04"/>
                      </a:solidFill>
                      <a:prstDash val="solid"/>
                      <a:round/>
                      <a:headEnd type="none" w="med" len="med"/>
                      <a:tailEnd type="none" w="med" len="med"/>
                    </a:lnR>
                    <a:lnT w="6350" cap="flat" cmpd="sng" algn="ctr">
                      <a:solidFill>
                        <a:srgbClr val="327E04"/>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rgbClr val="459E00"/>
                    </a:solidFill>
                  </a:tcPr>
                </a:tc>
                <a:tc>
                  <a:txBody>
                    <a:bodyPr/>
                    <a:lstStyle/>
                    <a:p>
                      <a:r>
                        <a:rPr lang="en-US" sz="1200" b="1">
                          <a:solidFill>
                            <a:srgbClr val="FFFFFF"/>
                          </a:solidFill>
                          <a:effectLst/>
                        </a:rPr>
                        <a:t>Algorithm Type</a:t>
                      </a:r>
                    </a:p>
                  </a:txBody>
                  <a:tcPr marL="19851" marR="19851" marT="19851" marB="19851" anchor="ctr">
                    <a:lnL w="6350" cap="flat" cmpd="sng" algn="ctr">
                      <a:solidFill>
                        <a:srgbClr val="327E04"/>
                      </a:solidFill>
                      <a:prstDash val="solid"/>
                      <a:round/>
                      <a:headEnd type="none" w="med" len="med"/>
                      <a:tailEnd type="none" w="med" len="med"/>
                    </a:lnL>
                    <a:lnR w="6350" cap="flat" cmpd="sng" algn="ctr">
                      <a:solidFill>
                        <a:srgbClr val="327E04"/>
                      </a:solidFill>
                      <a:prstDash val="solid"/>
                      <a:round/>
                      <a:headEnd type="none" w="med" len="med"/>
                      <a:tailEnd type="none" w="med" len="med"/>
                    </a:lnR>
                    <a:lnT w="6350" cap="flat" cmpd="sng" algn="ctr">
                      <a:solidFill>
                        <a:srgbClr val="327E04"/>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rgbClr val="459E00"/>
                    </a:solidFill>
                  </a:tcPr>
                </a:tc>
                <a:tc>
                  <a:txBody>
                    <a:bodyPr/>
                    <a:lstStyle/>
                    <a:p>
                      <a:r>
                        <a:rPr lang="en-US" sz="1200" b="1">
                          <a:solidFill>
                            <a:srgbClr val="FFFFFF"/>
                          </a:solidFill>
                          <a:effectLst/>
                        </a:rPr>
                        <a:t>Data Producer</a:t>
                      </a:r>
                    </a:p>
                  </a:txBody>
                  <a:tcPr marL="19851" marR="19851" marT="19851" marB="19851" anchor="ctr">
                    <a:lnL w="6350" cap="flat" cmpd="sng" algn="ctr">
                      <a:solidFill>
                        <a:srgbClr val="327E04"/>
                      </a:solidFill>
                      <a:prstDash val="solid"/>
                      <a:round/>
                      <a:headEnd type="none" w="med" len="med"/>
                      <a:tailEnd type="none" w="med" len="med"/>
                    </a:lnL>
                    <a:lnR w="6350" cap="flat" cmpd="sng" algn="ctr">
                      <a:solidFill>
                        <a:srgbClr val="327E04"/>
                      </a:solidFill>
                      <a:prstDash val="solid"/>
                      <a:round/>
                      <a:headEnd type="none" w="med" len="med"/>
                      <a:tailEnd type="none" w="med" len="med"/>
                    </a:lnR>
                    <a:lnT w="6350" cap="flat" cmpd="sng" algn="ctr">
                      <a:solidFill>
                        <a:srgbClr val="327E04"/>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rgbClr val="459E00"/>
                    </a:solidFill>
                  </a:tcPr>
                </a:tc>
                <a:tc>
                  <a:txBody>
                    <a:bodyPr/>
                    <a:lstStyle/>
                    <a:p>
                      <a:r>
                        <a:rPr lang="en-US" sz="1200" b="1">
                          <a:solidFill>
                            <a:srgbClr val="FFFFFF"/>
                          </a:solidFill>
                          <a:effectLst/>
                        </a:rPr>
                        <a:t>Maturity Level</a:t>
                      </a:r>
                    </a:p>
                  </a:txBody>
                  <a:tcPr marL="19851" marR="19851" marT="19851" marB="19851" anchor="ctr">
                    <a:lnL w="6350" cap="flat" cmpd="sng" algn="ctr">
                      <a:solidFill>
                        <a:srgbClr val="327E04"/>
                      </a:solidFill>
                      <a:prstDash val="solid"/>
                      <a:round/>
                      <a:headEnd type="none" w="med" len="med"/>
                      <a:tailEnd type="none" w="med" len="med"/>
                    </a:lnL>
                    <a:lnR w="6350" cap="flat" cmpd="sng" algn="ctr">
                      <a:solidFill>
                        <a:srgbClr val="327E04"/>
                      </a:solidFill>
                      <a:prstDash val="solid"/>
                      <a:round/>
                      <a:headEnd type="none" w="med" len="med"/>
                      <a:tailEnd type="none" w="med" len="med"/>
                    </a:lnR>
                    <a:lnT w="6350" cap="flat" cmpd="sng" algn="ctr">
                      <a:solidFill>
                        <a:srgbClr val="327E04"/>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rgbClr val="459E00"/>
                    </a:solidFill>
                  </a:tcPr>
                </a:tc>
                <a:tc>
                  <a:txBody>
                    <a:bodyPr/>
                    <a:lstStyle/>
                    <a:p>
                      <a:r>
                        <a:rPr lang="en-US" sz="1200" b="1" dirty="0">
                          <a:solidFill>
                            <a:srgbClr val="FFFFFF"/>
                          </a:solidFill>
                          <a:effectLst/>
                        </a:rPr>
                        <a:t>Monitored Instrument</a:t>
                      </a:r>
                    </a:p>
                  </a:txBody>
                  <a:tcPr marL="19851" marR="19851" marT="19851" marB="19851" anchor="ctr">
                    <a:lnL w="6350" cap="flat" cmpd="sng" algn="ctr">
                      <a:solidFill>
                        <a:srgbClr val="327E04"/>
                      </a:solidFill>
                      <a:prstDash val="solid"/>
                      <a:round/>
                      <a:headEnd type="none" w="med" len="med"/>
                      <a:tailEnd type="none" w="med" len="med"/>
                    </a:lnL>
                    <a:lnR w="6350" cap="flat" cmpd="sng" algn="ctr">
                      <a:solidFill>
                        <a:srgbClr val="327E04"/>
                      </a:solidFill>
                      <a:prstDash val="solid"/>
                      <a:round/>
                      <a:headEnd type="none" w="med" len="med"/>
                      <a:tailEnd type="none" w="med" len="med"/>
                    </a:lnR>
                    <a:lnT w="6350" cap="flat" cmpd="sng" algn="ctr">
                      <a:solidFill>
                        <a:srgbClr val="327E04"/>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rgbClr val="459E00"/>
                    </a:solidFill>
                  </a:tcPr>
                </a:tc>
                <a:tc>
                  <a:txBody>
                    <a:bodyPr/>
                    <a:lstStyle/>
                    <a:p>
                      <a:r>
                        <a:rPr lang="en-US" sz="1200" b="1">
                          <a:solidFill>
                            <a:srgbClr val="FFFFFF"/>
                          </a:solidFill>
                          <a:effectLst/>
                        </a:rPr>
                        <a:t>Reference Instrument</a:t>
                      </a:r>
                    </a:p>
                  </a:txBody>
                  <a:tcPr marL="19851" marR="19851" marT="19851" marB="19851" anchor="ctr">
                    <a:lnL w="6350" cap="flat" cmpd="sng" algn="ctr">
                      <a:solidFill>
                        <a:srgbClr val="327E04"/>
                      </a:solidFill>
                      <a:prstDash val="solid"/>
                      <a:round/>
                      <a:headEnd type="none" w="med" len="med"/>
                      <a:tailEnd type="none" w="med" len="med"/>
                    </a:lnL>
                    <a:lnR w="6350" cap="flat" cmpd="sng" algn="ctr">
                      <a:solidFill>
                        <a:srgbClr val="327E04"/>
                      </a:solidFill>
                      <a:prstDash val="solid"/>
                      <a:round/>
                      <a:headEnd type="none" w="med" len="med"/>
                      <a:tailEnd type="none" w="med" len="med"/>
                    </a:lnR>
                    <a:lnT w="6350" cap="flat" cmpd="sng" algn="ctr">
                      <a:solidFill>
                        <a:srgbClr val="327E04"/>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rgbClr val="459E00"/>
                    </a:solidFill>
                  </a:tcPr>
                </a:tc>
                <a:tc>
                  <a:txBody>
                    <a:bodyPr/>
                    <a:lstStyle/>
                    <a:p>
                      <a:r>
                        <a:rPr lang="en-US" sz="1200" b="1">
                          <a:solidFill>
                            <a:srgbClr val="FFFFFF"/>
                          </a:solidFill>
                          <a:effectLst/>
                        </a:rPr>
                        <a:t>Version</a:t>
                      </a:r>
                    </a:p>
                  </a:txBody>
                  <a:tcPr marL="19851" marR="19851" marT="19851" marB="19851" anchor="ctr">
                    <a:lnL w="6350" cap="flat" cmpd="sng" algn="ctr">
                      <a:solidFill>
                        <a:srgbClr val="327E04"/>
                      </a:solidFill>
                      <a:prstDash val="solid"/>
                      <a:round/>
                      <a:headEnd type="none" w="med" len="med"/>
                      <a:tailEnd type="none" w="med" len="med"/>
                    </a:lnL>
                    <a:lnR w="6350" cap="flat" cmpd="sng" algn="ctr">
                      <a:solidFill>
                        <a:srgbClr val="327E04"/>
                      </a:solidFill>
                      <a:prstDash val="solid"/>
                      <a:round/>
                      <a:headEnd type="none" w="med" len="med"/>
                      <a:tailEnd type="none" w="med" len="med"/>
                    </a:lnR>
                    <a:lnT w="6350" cap="flat" cmpd="sng" algn="ctr">
                      <a:solidFill>
                        <a:srgbClr val="327E04"/>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rgbClr val="459E00"/>
                    </a:solidFill>
                  </a:tcPr>
                </a:tc>
                <a:tc>
                  <a:txBody>
                    <a:bodyPr/>
                    <a:lstStyle/>
                    <a:p>
                      <a:r>
                        <a:rPr lang="en-US" sz="1200" b="1">
                          <a:solidFill>
                            <a:srgbClr val="FFFFFF"/>
                          </a:solidFill>
                          <a:effectLst/>
                        </a:rPr>
                        <a:t>Data Start Date</a:t>
                      </a:r>
                    </a:p>
                  </a:txBody>
                  <a:tcPr marL="19851" marR="19851" marT="19851" marB="19851" anchor="ctr">
                    <a:lnL w="6350" cap="flat" cmpd="sng" algn="ctr">
                      <a:solidFill>
                        <a:srgbClr val="327E04"/>
                      </a:solidFill>
                      <a:prstDash val="solid"/>
                      <a:round/>
                      <a:headEnd type="none" w="med" len="med"/>
                      <a:tailEnd type="none" w="med" len="med"/>
                    </a:lnL>
                    <a:lnR w="6350" cap="flat" cmpd="sng" algn="ctr">
                      <a:solidFill>
                        <a:srgbClr val="327E04"/>
                      </a:solidFill>
                      <a:prstDash val="solid"/>
                      <a:round/>
                      <a:headEnd type="none" w="med" len="med"/>
                      <a:tailEnd type="none" w="med" len="med"/>
                    </a:lnR>
                    <a:lnT w="6350" cap="flat" cmpd="sng" algn="ctr">
                      <a:solidFill>
                        <a:srgbClr val="327E04"/>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rgbClr val="459E00"/>
                    </a:solidFill>
                  </a:tcPr>
                </a:tc>
                <a:tc>
                  <a:txBody>
                    <a:bodyPr/>
                    <a:lstStyle/>
                    <a:p>
                      <a:r>
                        <a:rPr lang="en-US" sz="1200" b="1">
                          <a:solidFill>
                            <a:srgbClr val="FFFFFF"/>
                          </a:solidFill>
                          <a:effectLst/>
                        </a:rPr>
                        <a:t>Data End Date</a:t>
                      </a:r>
                    </a:p>
                  </a:txBody>
                  <a:tcPr marL="19851" marR="19851" marT="19851" marB="19851" anchor="ctr">
                    <a:lnL w="6350" cap="flat" cmpd="sng" algn="ctr">
                      <a:solidFill>
                        <a:srgbClr val="327E04"/>
                      </a:solidFill>
                      <a:prstDash val="solid"/>
                      <a:round/>
                      <a:headEnd type="none" w="med" len="med"/>
                      <a:tailEnd type="none" w="med" len="med"/>
                    </a:lnL>
                    <a:lnR w="6350" cap="flat" cmpd="sng" algn="ctr">
                      <a:solidFill>
                        <a:srgbClr val="327E04"/>
                      </a:solidFill>
                      <a:prstDash val="solid"/>
                      <a:round/>
                      <a:headEnd type="none" w="med" len="med"/>
                      <a:tailEnd type="none" w="med" len="med"/>
                    </a:lnR>
                    <a:lnT w="6350" cap="flat" cmpd="sng" algn="ctr">
                      <a:solidFill>
                        <a:srgbClr val="327E04"/>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rgbClr val="459E00"/>
                    </a:solidFill>
                  </a:tcPr>
                </a:tc>
                <a:tc>
                  <a:txBody>
                    <a:bodyPr/>
                    <a:lstStyle/>
                    <a:p>
                      <a:pPr algn="ctr"/>
                      <a:r>
                        <a:rPr lang="en-US" sz="1200" b="1">
                          <a:solidFill>
                            <a:srgbClr val="FFFFFF"/>
                          </a:solidFill>
                          <a:effectLst/>
                        </a:rPr>
                        <a:t>Docs / Data</a:t>
                      </a:r>
                      <a:br>
                        <a:rPr lang="en-US" sz="1200" b="1">
                          <a:solidFill>
                            <a:srgbClr val="FFFFFF"/>
                          </a:solidFill>
                          <a:effectLst/>
                        </a:rPr>
                      </a:br>
                      <a:r>
                        <a:rPr lang="en-US" sz="1200" b="1">
                          <a:solidFill>
                            <a:srgbClr val="FFFFFF"/>
                          </a:solidFill>
                          <a:effectLst/>
                        </a:rPr>
                        <a:t>Links</a:t>
                      </a:r>
                    </a:p>
                  </a:txBody>
                  <a:tcPr marL="19851" marR="19851" marT="19851" marB="19851" anchor="ctr">
                    <a:lnL w="6350" cap="flat" cmpd="sng" algn="ctr">
                      <a:solidFill>
                        <a:srgbClr val="327E04"/>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327E04"/>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rgbClr val="459E00"/>
                    </a:solidFill>
                  </a:tcPr>
                </a:tc>
                <a:extLst>
                  <a:ext uri="{0D108BD9-81ED-4DB2-BD59-A6C34878D82A}">
                    <a16:rowId xmlns:a16="http://schemas.microsoft.com/office/drawing/2014/main" val="503080925"/>
                  </a:ext>
                </a:extLst>
              </a:tr>
              <a:tr h="726441">
                <a:tc>
                  <a:txBody>
                    <a:bodyPr/>
                    <a:lstStyle/>
                    <a:p>
                      <a:pPr fontAlgn="t"/>
                      <a:r>
                        <a:rPr lang="en-US" sz="1200" dirty="0">
                          <a:solidFill>
                            <a:srgbClr val="616161"/>
                          </a:solidFill>
                          <a:effectLst/>
                          <a:hlinkClick r:id="rId3" tooltip="Prime Re-analysis correction - GEO-LEO Prime IR - EUMETSAT - MSG-1 SEVIRI - IASI-A"/>
                        </a:rPr>
                        <a:t>Prime Re-analysis correction</a:t>
                      </a:r>
                      <a:endParaRPr lang="en-US" sz="1200" dirty="0">
                        <a:effectLst/>
                      </a:endParaRPr>
                    </a:p>
                  </a:txBody>
                  <a:tcPr marL="19851" marR="19851" marT="19851" marB="19851">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rgbClr val="C9E0B6"/>
                    </a:solidFill>
                  </a:tcPr>
                </a:tc>
                <a:tc>
                  <a:txBody>
                    <a:bodyPr/>
                    <a:lstStyle/>
                    <a:p>
                      <a:pPr fontAlgn="t"/>
                      <a:r>
                        <a:rPr lang="en-US" sz="1200">
                          <a:effectLst/>
                        </a:rPr>
                        <a:t>GEO-LEO Prime IR</a:t>
                      </a:r>
                    </a:p>
                  </a:txBody>
                  <a:tcPr marL="19851" marR="19851" marT="19851" marB="19851">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rgbClr val="E6F3DC"/>
                    </a:solidFill>
                  </a:tcPr>
                </a:tc>
                <a:tc>
                  <a:txBody>
                    <a:bodyPr/>
                    <a:lstStyle/>
                    <a:p>
                      <a:pPr fontAlgn="t"/>
                      <a:r>
                        <a:rPr lang="en-US" sz="1200">
                          <a:effectLst/>
                        </a:rPr>
                        <a:t>EUMETSAT</a:t>
                      </a:r>
                    </a:p>
                  </a:txBody>
                  <a:tcPr marL="19851" marR="19851" marT="19851" marB="19851">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rgbClr val="E6F3DC"/>
                    </a:solidFill>
                  </a:tcPr>
                </a:tc>
                <a:tc>
                  <a:txBody>
                    <a:bodyPr/>
                    <a:lstStyle/>
                    <a:p>
                      <a:pPr fontAlgn="t"/>
                      <a:r>
                        <a:rPr lang="en-US" sz="1200">
                          <a:effectLst/>
                        </a:rPr>
                        <a:t>Demonstration</a:t>
                      </a:r>
                    </a:p>
                  </a:txBody>
                  <a:tcPr marL="19851" marR="19851" marT="19851" marB="19851">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rgbClr val="E6F3DC"/>
                    </a:solidFill>
                  </a:tcPr>
                </a:tc>
                <a:tc>
                  <a:txBody>
                    <a:bodyPr/>
                    <a:lstStyle/>
                    <a:p>
                      <a:pPr fontAlgn="t"/>
                      <a:r>
                        <a:rPr lang="en-US" sz="1200">
                          <a:effectLst/>
                        </a:rPr>
                        <a:t>MSG-1 SEVIRI</a:t>
                      </a:r>
                    </a:p>
                  </a:txBody>
                  <a:tcPr marL="19851" marR="19851" marT="19851" marB="19851">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rgbClr val="E6F3DC"/>
                    </a:solidFill>
                  </a:tcPr>
                </a:tc>
                <a:tc>
                  <a:txBody>
                    <a:bodyPr/>
                    <a:lstStyle/>
                    <a:p>
                      <a:pPr fontAlgn="t"/>
                      <a:r>
                        <a:rPr lang="en-US" sz="1200">
                          <a:effectLst/>
                        </a:rPr>
                        <a:t>IASI-A</a:t>
                      </a:r>
                    </a:p>
                  </a:txBody>
                  <a:tcPr marL="19851" marR="19851" marT="19851" marB="19851">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rgbClr val="E6F3DC"/>
                    </a:solidFill>
                  </a:tcPr>
                </a:tc>
                <a:tc>
                  <a:txBody>
                    <a:bodyPr/>
                    <a:lstStyle/>
                    <a:p>
                      <a:pPr algn="ctr" fontAlgn="t"/>
                      <a:r>
                        <a:rPr lang="en-US" sz="1200">
                          <a:effectLst/>
                        </a:rPr>
                        <a:t>0</a:t>
                      </a:r>
                    </a:p>
                  </a:txBody>
                  <a:tcPr marL="19851" marR="19851" marT="19851" marB="19851">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rgbClr val="E6F3DC"/>
                    </a:solidFill>
                  </a:tcPr>
                </a:tc>
                <a:tc>
                  <a:txBody>
                    <a:bodyPr/>
                    <a:lstStyle/>
                    <a:p>
                      <a:pPr algn="ctr" fontAlgn="t"/>
                      <a:r>
                        <a:rPr lang="en-US" sz="1200">
                          <a:effectLst/>
                        </a:rPr>
                        <a:t>6/1/2008</a:t>
                      </a:r>
                    </a:p>
                  </a:txBody>
                  <a:tcPr marL="19851" marR="19851" marT="19851" marB="19851">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rgbClr val="E6F3DC"/>
                    </a:solidFill>
                  </a:tcPr>
                </a:tc>
                <a:tc>
                  <a:txBody>
                    <a:bodyPr/>
                    <a:lstStyle/>
                    <a:p>
                      <a:pPr algn="ctr" fontAlgn="t"/>
                      <a:r>
                        <a:rPr lang="en-US" sz="1200">
                          <a:effectLst/>
                        </a:rPr>
                        <a:t>Present</a:t>
                      </a:r>
                    </a:p>
                  </a:txBody>
                  <a:tcPr marL="19851" marR="19851" marT="19851" marB="19851">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rgbClr val="E6F3DC"/>
                    </a:solidFill>
                  </a:tcPr>
                </a:tc>
                <a:tc>
                  <a:txBody>
                    <a:bodyPr/>
                    <a:lstStyle/>
                    <a:p>
                      <a:pPr algn="ctr" fontAlgn="t"/>
                      <a:r>
                        <a:rPr lang="en-US" sz="1200">
                          <a:solidFill>
                            <a:srgbClr val="616161"/>
                          </a:solidFill>
                          <a:effectLst/>
                          <a:hlinkClick r:id="rId4" tooltip="https://gsics.nesdis.noaa.gov/pub/Development/AtbdCentral/ATBD_for_NOAA_Inter-Calibration_of_GOES-AIRSIASI.2011.06.15.doc"/>
                        </a:rPr>
                        <a:t>Docs</a:t>
                      </a:r>
                      <a:r>
                        <a:rPr lang="en-US" sz="1200">
                          <a:effectLst/>
                        </a:rPr>
                        <a:t/>
                      </a:r>
                      <a:br>
                        <a:rPr lang="en-US" sz="1200">
                          <a:effectLst/>
                        </a:rPr>
                      </a:br>
                      <a:r>
                        <a:rPr lang="en-US" sz="1200">
                          <a:solidFill>
                            <a:srgbClr val="616161"/>
                          </a:solidFill>
                          <a:effectLst/>
                          <a:hlinkClick r:id="rId5" tooltip="http://gsics.eumetsat.int/thredds/catalog/msg1-seviri-prime-demo-rac/catalog.html"/>
                        </a:rPr>
                        <a:t>Data</a:t>
                      </a:r>
                      <a:endParaRPr lang="en-US" sz="1200">
                        <a:effectLst/>
                      </a:endParaRPr>
                    </a:p>
                  </a:txBody>
                  <a:tcPr marL="19851" marR="19851" marT="19851" marB="19851">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rgbClr val="E6F3DC"/>
                    </a:solidFill>
                  </a:tcPr>
                </a:tc>
                <a:extLst>
                  <a:ext uri="{0D108BD9-81ED-4DB2-BD59-A6C34878D82A}">
                    <a16:rowId xmlns:a16="http://schemas.microsoft.com/office/drawing/2014/main" val="380403943"/>
                  </a:ext>
                </a:extLst>
              </a:tr>
              <a:tr h="726441">
                <a:tc>
                  <a:txBody>
                    <a:bodyPr/>
                    <a:lstStyle/>
                    <a:p>
                      <a:pPr fontAlgn="t"/>
                      <a:r>
                        <a:rPr lang="en-US" sz="1200" dirty="0">
                          <a:solidFill>
                            <a:srgbClr val="616161"/>
                          </a:solidFill>
                          <a:effectLst/>
                          <a:hlinkClick r:id="rId6" tooltip="Prime Re-analysis correction - GEO-LEO Prime IR - EUMETSAT - MSG-2 SEVIRI - IASI-A"/>
                        </a:rPr>
                        <a:t>Prime Re-analysis correction</a:t>
                      </a:r>
                      <a:endParaRPr lang="en-US" sz="1200" dirty="0">
                        <a:effectLst/>
                      </a:endParaRPr>
                    </a:p>
                  </a:txBody>
                  <a:tcPr marL="19851" marR="19851" marT="19851" marB="19851">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rgbClr val="EEEEEE"/>
                    </a:solidFill>
                  </a:tcPr>
                </a:tc>
                <a:tc>
                  <a:txBody>
                    <a:bodyPr/>
                    <a:lstStyle/>
                    <a:p>
                      <a:pPr fontAlgn="t"/>
                      <a:r>
                        <a:rPr lang="en-US" sz="1200">
                          <a:effectLst/>
                        </a:rPr>
                        <a:t>GEO-LEO Prime IR</a:t>
                      </a:r>
                    </a:p>
                  </a:txBody>
                  <a:tcPr marL="19851" marR="19851" marT="19851" marB="19851">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rgbClr val="FFFFFF"/>
                    </a:solidFill>
                  </a:tcPr>
                </a:tc>
                <a:tc>
                  <a:txBody>
                    <a:bodyPr/>
                    <a:lstStyle/>
                    <a:p>
                      <a:pPr fontAlgn="t"/>
                      <a:r>
                        <a:rPr lang="en-US" sz="1200">
                          <a:effectLst/>
                        </a:rPr>
                        <a:t>EUMETSAT</a:t>
                      </a:r>
                    </a:p>
                  </a:txBody>
                  <a:tcPr marL="19851" marR="19851" marT="19851" marB="19851">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rgbClr val="FFFFFF"/>
                    </a:solidFill>
                  </a:tcPr>
                </a:tc>
                <a:tc>
                  <a:txBody>
                    <a:bodyPr/>
                    <a:lstStyle/>
                    <a:p>
                      <a:pPr fontAlgn="t"/>
                      <a:r>
                        <a:rPr lang="en-US" sz="1200">
                          <a:effectLst/>
                        </a:rPr>
                        <a:t>Demonstration</a:t>
                      </a:r>
                    </a:p>
                  </a:txBody>
                  <a:tcPr marL="19851" marR="19851" marT="19851" marB="19851">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rgbClr val="FFFFFF"/>
                    </a:solidFill>
                  </a:tcPr>
                </a:tc>
                <a:tc>
                  <a:txBody>
                    <a:bodyPr/>
                    <a:lstStyle/>
                    <a:p>
                      <a:pPr fontAlgn="t"/>
                      <a:r>
                        <a:rPr lang="en-US" sz="1200">
                          <a:effectLst/>
                        </a:rPr>
                        <a:t>MSG-2 SEVIRI</a:t>
                      </a:r>
                    </a:p>
                  </a:txBody>
                  <a:tcPr marL="19851" marR="19851" marT="19851" marB="19851">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rgbClr val="FFFFFF"/>
                    </a:solidFill>
                  </a:tcPr>
                </a:tc>
                <a:tc>
                  <a:txBody>
                    <a:bodyPr/>
                    <a:lstStyle/>
                    <a:p>
                      <a:pPr fontAlgn="t"/>
                      <a:r>
                        <a:rPr lang="en-US" sz="1200">
                          <a:effectLst/>
                        </a:rPr>
                        <a:t>IASI-A</a:t>
                      </a:r>
                    </a:p>
                  </a:txBody>
                  <a:tcPr marL="19851" marR="19851" marT="19851" marB="19851">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rgbClr val="FFFFFF"/>
                    </a:solidFill>
                  </a:tcPr>
                </a:tc>
                <a:tc>
                  <a:txBody>
                    <a:bodyPr/>
                    <a:lstStyle/>
                    <a:p>
                      <a:pPr algn="ctr" fontAlgn="t"/>
                      <a:r>
                        <a:rPr lang="en-US" sz="1200">
                          <a:effectLst/>
                        </a:rPr>
                        <a:t>0</a:t>
                      </a:r>
                    </a:p>
                  </a:txBody>
                  <a:tcPr marL="19851" marR="19851" marT="19851" marB="19851">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rgbClr val="FFFFFF"/>
                    </a:solidFill>
                  </a:tcPr>
                </a:tc>
                <a:tc>
                  <a:txBody>
                    <a:bodyPr/>
                    <a:lstStyle/>
                    <a:p>
                      <a:pPr algn="ctr" fontAlgn="t"/>
                      <a:r>
                        <a:rPr lang="en-US" sz="1200">
                          <a:effectLst/>
                        </a:rPr>
                        <a:t>6/1/2008</a:t>
                      </a:r>
                    </a:p>
                  </a:txBody>
                  <a:tcPr marL="19851" marR="19851" marT="19851" marB="19851">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rgbClr val="FFFFFF"/>
                    </a:solidFill>
                  </a:tcPr>
                </a:tc>
                <a:tc>
                  <a:txBody>
                    <a:bodyPr/>
                    <a:lstStyle/>
                    <a:p>
                      <a:pPr algn="ctr" fontAlgn="t"/>
                      <a:r>
                        <a:rPr lang="en-US" sz="1200">
                          <a:effectLst/>
                        </a:rPr>
                        <a:t>Present</a:t>
                      </a:r>
                    </a:p>
                  </a:txBody>
                  <a:tcPr marL="19851" marR="19851" marT="19851" marB="19851">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rgbClr val="FFFFFF"/>
                    </a:solidFill>
                  </a:tcPr>
                </a:tc>
                <a:tc>
                  <a:txBody>
                    <a:bodyPr/>
                    <a:lstStyle/>
                    <a:p>
                      <a:pPr algn="ctr" fontAlgn="t"/>
                      <a:r>
                        <a:rPr lang="en-US" sz="1200">
                          <a:solidFill>
                            <a:srgbClr val="616161"/>
                          </a:solidFill>
                          <a:effectLst/>
                          <a:hlinkClick r:id="rId4" tooltip="https://gsics.nesdis.noaa.gov/pub/Development/AtbdCentral/ATBD_for_NOAA_Inter-Calibration_of_GOES-AIRSIASI.2011.06.15.doc"/>
                        </a:rPr>
                        <a:t>Docs</a:t>
                      </a:r>
                      <a:r>
                        <a:rPr lang="en-US" sz="1200">
                          <a:effectLst/>
                        </a:rPr>
                        <a:t/>
                      </a:r>
                      <a:br>
                        <a:rPr lang="en-US" sz="1200">
                          <a:effectLst/>
                        </a:rPr>
                      </a:br>
                      <a:r>
                        <a:rPr lang="en-US" sz="1200">
                          <a:solidFill>
                            <a:srgbClr val="616161"/>
                          </a:solidFill>
                          <a:effectLst/>
                          <a:hlinkClick r:id="rId7" tooltip="http://gsics.eumetsat.int/thredds/catalog/msg2-seviri-prime-demo-rac/catalog.html"/>
                        </a:rPr>
                        <a:t>Data</a:t>
                      </a:r>
                      <a:endParaRPr lang="en-US" sz="1200">
                        <a:effectLst/>
                      </a:endParaRPr>
                    </a:p>
                  </a:txBody>
                  <a:tcPr marL="19851" marR="19851" marT="19851" marB="19851">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rgbClr val="FFFFFF"/>
                    </a:solidFill>
                  </a:tcPr>
                </a:tc>
                <a:extLst>
                  <a:ext uri="{0D108BD9-81ED-4DB2-BD59-A6C34878D82A}">
                    <a16:rowId xmlns:a16="http://schemas.microsoft.com/office/drawing/2014/main" val="2140985910"/>
                  </a:ext>
                </a:extLst>
              </a:tr>
              <a:tr h="726441">
                <a:tc>
                  <a:txBody>
                    <a:bodyPr/>
                    <a:lstStyle/>
                    <a:p>
                      <a:pPr fontAlgn="t"/>
                      <a:r>
                        <a:rPr lang="en-US" sz="1200">
                          <a:solidFill>
                            <a:srgbClr val="616161"/>
                          </a:solidFill>
                          <a:effectLst/>
                          <a:hlinkClick r:id="rId8" tooltip="Prime Re-analysis correction - GEO-LEO Prime IR - EUMETSAT - MSG-3 SEVIRI - IASI-A"/>
                        </a:rPr>
                        <a:t>Prime Re-analysis correction</a:t>
                      </a:r>
                      <a:endParaRPr lang="en-US" sz="1200">
                        <a:effectLst/>
                      </a:endParaRPr>
                    </a:p>
                  </a:txBody>
                  <a:tcPr marL="19851" marR="19851" marT="19851" marB="19851">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rgbClr val="C9E0B6"/>
                    </a:solidFill>
                  </a:tcPr>
                </a:tc>
                <a:tc>
                  <a:txBody>
                    <a:bodyPr/>
                    <a:lstStyle/>
                    <a:p>
                      <a:pPr fontAlgn="t"/>
                      <a:r>
                        <a:rPr lang="en-US" sz="1200">
                          <a:effectLst/>
                        </a:rPr>
                        <a:t>GEO-LEO Prime IR</a:t>
                      </a:r>
                    </a:p>
                  </a:txBody>
                  <a:tcPr marL="19851" marR="19851" marT="19851" marB="19851">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rgbClr val="E6F3DC"/>
                    </a:solidFill>
                  </a:tcPr>
                </a:tc>
                <a:tc>
                  <a:txBody>
                    <a:bodyPr/>
                    <a:lstStyle/>
                    <a:p>
                      <a:pPr fontAlgn="t"/>
                      <a:r>
                        <a:rPr lang="en-US" sz="1200">
                          <a:effectLst/>
                        </a:rPr>
                        <a:t>EUMETSAT</a:t>
                      </a:r>
                    </a:p>
                  </a:txBody>
                  <a:tcPr marL="19851" marR="19851" marT="19851" marB="19851">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rgbClr val="E6F3DC"/>
                    </a:solidFill>
                  </a:tcPr>
                </a:tc>
                <a:tc>
                  <a:txBody>
                    <a:bodyPr/>
                    <a:lstStyle/>
                    <a:p>
                      <a:pPr fontAlgn="t"/>
                      <a:r>
                        <a:rPr lang="en-US" sz="1200">
                          <a:effectLst/>
                        </a:rPr>
                        <a:t>Demonstration</a:t>
                      </a:r>
                    </a:p>
                  </a:txBody>
                  <a:tcPr marL="19851" marR="19851" marT="19851" marB="19851">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rgbClr val="E6F3DC"/>
                    </a:solidFill>
                  </a:tcPr>
                </a:tc>
                <a:tc>
                  <a:txBody>
                    <a:bodyPr/>
                    <a:lstStyle/>
                    <a:p>
                      <a:pPr fontAlgn="t"/>
                      <a:r>
                        <a:rPr lang="en-US" sz="1200">
                          <a:effectLst/>
                        </a:rPr>
                        <a:t>MSG-3 SEVIRI</a:t>
                      </a:r>
                    </a:p>
                  </a:txBody>
                  <a:tcPr marL="19851" marR="19851" marT="19851" marB="19851">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rgbClr val="E6F3DC"/>
                    </a:solidFill>
                  </a:tcPr>
                </a:tc>
                <a:tc>
                  <a:txBody>
                    <a:bodyPr/>
                    <a:lstStyle/>
                    <a:p>
                      <a:pPr fontAlgn="t"/>
                      <a:r>
                        <a:rPr lang="en-US" sz="1200">
                          <a:effectLst/>
                        </a:rPr>
                        <a:t>IASI-A</a:t>
                      </a:r>
                    </a:p>
                  </a:txBody>
                  <a:tcPr marL="19851" marR="19851" marT="19851" marB="19851">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rgbClr val="E6F3DC"/>
                    </a:solidFill>
                  </a:tcPr>
                </a:tc>
                <a:tc>
                  <a:txBody>
                    <a:bodyPr/>
                    <a:lstStyle/>
                    <a:p>
                      <a:pPr algn="ctr" fontAlgn="t"/>
                      <a:r>
                        <a:rPr lang="en-US" sz="1200">
                          <a:effectLst/>
                        </a:rPr>
                        <a:t>0</a:t>
                      </a:r>
                    </a:p>
                  </a:txBody>
                  <a:tcPr marL="19851" marR="19851" marT="19851" marB="19851">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rgbClr val="E6F3DC"/>
                    </a:solidFill>
                  </a:tcPr>
                </a:tc>
                <a:tc>
                  <a:txBody>
                    <a:bodyPr/>
                    <a:lstStyle/>
                    <a:p>
                      <a:pPr algn="ctr" fontAlgn="t"/>
                      <a:r>
                        <a:rPr lang="en-US" sz="1200">
                          <a:effectLst/>
                        </a:rPr>
                        <a:t>8/12/2012</a:t>
                      </a:r>
                    </a:p>
                  </a:txBody>
                  <a:tcPr marL="19851" marR="19851" marT="19851" marB="19851">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rgbClr val="E6F3DC"/>
                    </a:solidFill>
                  </a:tcPr>
                </a:tc>
                <a:tc>
                  <a:txBody>
                    <a:bodyPr/>
                    <a:lstStyle/>
                    <a:p>
                      <a:pPr algn="ctr" fontAlgn="t"/>
                      <a:r>
                        <a:rPr lang="en-US" sz="1200">
                          <a:effectLst/>
                        </a:rPr>
                        <a:t>Present</a:t>
                      </a:r>
                    </a:p>
                  </a:txBody>
                  <a:tcPr marL="19851" marR="19851" marT="19851" marB="19851">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rgbClr val="E6F3DC"/>
                    </a:solidFill>
                  </a:tcPr>
                </a:tc>
                <a:tc>
                  <a:txBody>
                    <a:bodyPr/>
                    <a:lstStyle/>
                    <a:p>
                      <a:pPr algn="ctr" fontAlgn="t"/>
                      <a:r>
                        <a:rPr lang="en-US" sz="1200">
                          <a:solidFill>
                            <a:srgbClr val="616161"/>
                          </a:solidFill>
                          <a:effectLst/>
                          <a:hlinkClick r:id="rId4" tooltip="https://gsics.nesdis.noaa.gov/pub/Development/AtbdCentral/ATBD_for_NOAA_Inter-Calibration_of_GOES-AIRSIASI.2011.06.15.doc"/>
                        </a:rPr>
                        <a:t>Docs</a:t>
                      </a:r>
                      <a:r>
                        <a:rPr lang="en-US" sz="1200">
                          <a:effectLst/>
                        </a:rPr>
                        <a:t/>
                      </a:r>
                      <a:br>
                        <a:rPr lang="en-US" sz="1200">
                          <a:effectLst/>
                        </a:rPr>
                      </a:br>
                      <a:r>
                        <a:rPr lang="en-US" sz="1200">
                          <a:solidFill>
                            <a:srgbClr val="616161"/>
                          </a:solidFill>
                          <a:effectLst/>
                          <a:hlinkClick r:id="rId9" tooltip="http://gsics.eumetsat.int/thredds/catalog/msg3-seviri-prime-demo-rac/catalog.html"/>
                        </a:rPr>
                        <a:t>Data</a:t>
                      </a:r>
                      <a:endParaRPr lang="en-US" sz="1200">
                        <a:effectLst/>
                      </a:endParaRPr>
                    </a:p>
                  </a:txBody>
                  <a:tcPr marL="19851" marR="19851" marT="19851" marB="19851">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rgbClr val="E6F3DC"/>
                    </a:solidFill>
                  </a:tcPr>
                </a:tc>
                <a:extLst>
                  <a:ext uri="{0D108BD9-81ED-4DB2-BD59-A6C34878D82A}">
                    <a16:rowId xmlns:a16="http://schemas.microsoft.com/office/drawing/2014/main" val="1710676434"/>
                  </a:ext>
                </a:extLst>
              </a:tr>
              <a:tr h="726441">
                <a:tc>
                  <a:txBody>
                    <a:bodyPr/>
                    <a:lstStyle/>
                    <a:p>
                      <a:pPr fontAlgn="t"/>
                      <a:r>
                        <a:rPr lang="en-US" sz="1200">
                          <a:solidFill>
                            <a:srgbClr val="616161"/>
                          </a:solidFill>
                          <a:effectLst/>
                          <a:hlinkClick r:id="rId10" tooltip="Prime Re-analysis correction - GEO-LEO Prime IR - EUMETSAT - MSG-4 SEVIRI - IASI-A"/>
                        </a:rPr>
                        <a:t>Prime Re-analysis correction</a:t>
                      </a:r>
                      <a:endParaRPr lang="en-US" sz="1200">
                        <a:effectLst/>
                      </a:endParaRPr>
                    </a:p>
                  </a:txBody>
                  <a:tcPr marL="19851" marR="19851" marT="19851" marB="19851">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rgbClr val="EEEEEE"/>
                    </a:solidFill>
                  </a:tcPr>
                </a:tc>
                <a:tc>
                  <a:txBody>
                    <a:bodyPr/>
                    <a:lstStyle/>
                    <a:p>
                      <a:pPr fontAlgn="t"/>
                      <a:r>
                        <a:rPr lang="en-US" sz="1200">
                          <a:effectLst/>
                        </a:rPr>
                        <a:t>GEO-LEO Prime IR</a:t>
                      </a:r>
                    </a:p>
                  </a:txBody>
                  <a:tcPr marL="19851" marR="19851" marT="19851" marB="19851">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rgbClr val="FFFFFF"/>
                    </a:solidFill>
                  </a:tcPr>
                </a:tc>
                <a:tc>
                  <a:txBody>
                    <a:bodyPr/>
                    <a:lstStyle/>
                    <a:p>
                      <a:pPr fontAlgn="t"/>
                      <a:r>
                        <a:rPr lang="en-US" sz="1200">
                          <a:effectLst/>
                        </a:rPr>
                        <a:t>EUMETSAT</a:t>
                      </a:r>
                    </a:p>
                  </a:txBody>
                  <a:tcPr marL="19851" marR="19851" marT="19851" marB="19851">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rgbClr val="FFFFFF"/>
                    </a:solidFill>
                  </a:tcPr>
                </a:tc>
                <a:tc>
                  <a:txBody>
                    <a:bodyPr/>
                    <a:lstStyle/>
                    <a:p>
                      <a:pPr fontAlgn="t"/>
                      <a:r>
                        <a:rPr lang="en-US" sz="1200">
                          <a:effectLst/>
                        </a:rPr>
                        <a:t>Demonstration</a:t>
                      </a:r>
                    </a:p>
                  </a:txBody>
                  <a:tcPr marL="19851" marR="19851" marT="19851" marB="19851">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rgbClr val="FFFFFF"/>
                    </a:solidFill>
                  </a:tcPr>
                </a:tc>
                <a:tc>
                  <a:txBody>
                    <a:bodyPr/>
                    <a:lstStyle/>
                    <a:p>
                      <a:pPr fontAlgn="t"/>
                      <a:r>
                        <a:rPr lang="en-US" sz="1200">
                          <a:effectLst/>
                        </a:rPr>
                        <a:t>MSG-4 SEVIRI</a:t>
                      </a:r>
                    </a:p>
                  </a:txBody>
                  <a:tcPr marL="19851" marR="19851" marT="19851" marB="19851">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rgbClr val="FFFFFF"/>
                    </a:solidFill>
                  </a:tcPr>
                </a:tc>
                <a:tc>
                  <a:txBody>
                    <a:bodyPr/>
                    <a:lstStyle/>
                    <a:p>
                      <a:pPr fontAlgn="t"/>
                      <a:r>
                        <a:rPr lang="en-US" sz="1200">
                          <a:effectLst/>
                        </a:rPr>
                        <a:t>IASI-A</a:t>
                      </a:r>
                    </a:p>
                  </a:txBody>
                  <a:tcPr marL="19851" marR="19851" marT="19851" marB="19851">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rgbClr val="FFFFFF"/>
                    </a:solidFill>
                  </a:tcPr>
                </a:tc>
                <a:tc>
                  <a:txBody>
                    <a:bodyPr/>
                    <a:lstStyle/>
                    <a:p>
                      <a:pPr algn="ctr" fontAlgn="t"/>
                      <a:r>
                        <a:rPr lang="en-US" sz="1200">
                          <a:effectLst/>
                        </a:rPr>
                        <a:t>0</a:t>
                      </a:r>
                    </a:p>
                  </a:txBody>
                  <a:tcPr marL="19851" marR="19851" marT="19851" marB="19851">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rgbClr val="FFFFFF"/>
                    </a:solidFill>
                  </a:tcPr>
                </a:tc>
                <a:tc>
                  <a:txBody>
                    <a:bodyPr/>
                    <a:lstStyle/>
                    <a:p>
                      <a:pPr algn="ctr" fontAlgn="t"/>
                      <a:r>
                        <a:rPr lang="en-US" sz="1200">
                          <a:effectLst/>
                        </a:rPr>
                        <a:t>9/8/2015</a:t>
                      </a:r>
                    </a:p>
                  </a:txBody>
                  <a:tcPr marL="19851" marR="19851" marT="19851" marB="19851">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rgbClr val="FFFFFF"/>
                    </a:solidFill>
                  </a:tcPr>
                </a:tc>
                <a:tc>
                  <a:txBody>
                    <a:bodyPr/>
                    <a:lstStyle/>
                    <a:p>
                      <a:pPr algn="ctr" fontAlgn="t"/>
                      <a:r>
                        <a:rPr lang="en-US" sz="1200">
                          <a:effectLst/>
                        </a:rPr>
                        <a:t>Present</a:t>
                      </a:r>
                    </a:p>
                  </a:txBody>
                  <a:tcPr marL="19851" marR="19851" marT="19851" marB="19851">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rgbClr val="FFFFFF"/>
                    </a:solidFill>
                  </a:tcPr>
                </a:tc>
                <a:tc>
                  <a:txBody>
                    <a:bodyPr/>
                    <a:lstStyle/>
                    <a:p>
                      <a:pPr algn="ctr" fontAlgn="t"/>
                      <a:r>
                        <a:rPr lang="en-US" sz="1200" dirty="0">
                          <a:solidFill>
                            <a:srgbClr val="616161"/>
                          </a:solidFill>
                          <a:effectLst/>
                          <a:hlinkClick r:id="rId4" tooltip="https://gsics.nesdis.noaa.gov/pub/Development/AtbdCentral/ATBD_for_NOAA_Inter-Calibration_of_GOES-AIRSIASI.2011.06.15.doc"/>
                        </a:rPr>
                        <a:t>Docs</a:t>
                      </a:r>
                      <a:r>
                        <a:rPr lang="en-US" sz="1200" dirty="0">
                          <a:effectLst/>
                        </a:rPr>
                        <a:t/>
                      </a:r>
                      <a:br>
                        <a:rPr lang="en-US" sz="1200" dirty="0">
                          <a:effectLst/>
                        </a:rPr>
                      </a:br>
                      <a:r>
                        <a:rPr lang="en-US" sz="1200" dirty="0">
                          <a:solidFill>
                            <a:srgbClr val="616161"/>
                          </a:solidFill>
                          <a:effectLst/>
                          <a:hlinkClick r:id="rId11" tooltip="http://gsics.eumetsat.int/thredds/catalog/msg4-seviri-prime-demo-rac/catalog.html"/>
                        </a:rPr>
                        <a:t>Data</a:t>
                      </a:r>
                      <a:endParaRPr lang="en-US" sz="1200" dirty="0">
                        <a:effectLst/>
                      </a:endParaRPr>
                    </a:p>
                  </a:txBody>
                  <a:tcPr marL="19851" marR="19851" marT="19851" marB="19851">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rgbClr val="FFFFFF"/>
                    </a:solidFill>
                  </a:tcPr>
                </a:tc>
                <a:extLst>
                  <a:ext uri="{0D108BD9-81ED-4DB2-BD59-A6C34878D82A}">
                    <a16:rowId xmlns:a16="http://schemas.microsoft.com/office/drawing/2014/main" val="742682522"/>
                  </a:ext>
                </a:extLst>
              </a:tr>
              <a:tr h="588799">
                <a:tc>
                  <a:txBody>
                    <a:bodyPr/>
                    <a:lstStyle/>
                    <a:p>
                      <a:pPr fontAlgn="t"/>
                      <a:r>
                        <a:rPr lang="en-US" sz="1200">
                          <a:solidFill>
                            <a:srgbClr val="616161"/>
                          </a:solidFill>
                          <a:effectLst/>
                          <a:hlinkClick r:id="rId12" tooltip="Re-analysis Correction - GEO-LEO IR - EUMETSAT - MSG-1 SEVIRI - IASI-A"/>
                        </a:rPr>
                        <a:t>Re-analysis Correction</a:t>
                      </a:r>
                      <a:endParaRPr lang="en-US" sz="1200">
                        <a:effectLst/>
                      </a:endParaRPr>
                    </a:p>
                  </a:txBody>
                  <a:tcPr marL="19851" marR="19851" marT="19851" marB="19851">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rgbClr val="C9E0B6"/>
                    </a:solidFill>
                  </a:tcPr>
                </a:tc>
                <a:tc>
                  <a:txBody>
                    <a:bodyPr/>
                    <a:lstStyle/>
                    <a:p>
                      <a:pPr fontAlgn="t"/>
                      <a:r>
                        <a:rPr lang="en-US" sz="1200">
                          <a:effectLst/>
                        </a:rPr>
                        <a:t>GEO-LEO IR</a:t>
                      </a:r>
                    </a:p>
                  </a:txBody>
                  <a:tcPr marL="19851" marR="19851" marT="19851" marB="19851">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rgbClr val="E6F3DC"/>
                    </a:solidFill>
                  </a:tcPr>
                </a:tc>
                <a:tc>
                  <a:txBody>
                    <a:bodyPr/>
                    <a:lstStyle/>
                    <a:p>
                      <a:pPr fontAlgn="t"/>
                      <a:r>
                        <a:rPr lang="en-US" sz="1200">
                          <a:effectLst/>
                        </a:rPr>
                        <a:t>EUMETSAT</a:t>
                      </a:r>
                    </a:p>
                  </a:txBody>
                  <a:tcPr marL="19851" marR="19851" marT="19851" marB="19851">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rgbClr val="E6F3DC"/>
                    </a:solidFill>
                  </a:tcPr>
                </a:tc>
                <a:tc>
                  <a:txBody>
                    <a:bodyPr/>
                    <a:lstStyle/>
                    <a:p>
                      <a:pPr fontAlgn="t"/>
                      <a:r>
                        <a:rPr lang="en-US" sz="1200">
                          <a:effectLst/>
                        </a:rPr>
                        <a:t>Demonstration</a:t>
                      </a:r>
                    </a:p>
                  </a:txBody>
                  <a:tcPr marL="19851" marR="19851" marT="19851" marB="19851">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rgbClr val="E6F3DC"/>
                    </a:solidFill>
                  </a:tcPr>
                </a:tc>
                <a:tc>
                  <a:txBody>
                    <a:bodyPr/>
                    <a:lstStyle/>
                    <a:p>
                      <a:pPr fontAlgn="t"/>
                      <a:r>
                        <a:rPr lang="en-US" sz="1200">
                          <a:effectLst/>
                        </a:rPr>
                        <a:t>MSG-1 SEVIRI</a:t>
                      </a:r>
                    </a:p>
                  </a:txBody>
                  <a:tcPr marL="19851" marR="19851" marT="19851" marB="19851">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rgbClr val="E6F3DC"/>
                    </a:solidFill>
                  </a:tcPr>
                </a:tc>
                <a:tc>
                  <a:txBody>
                    <a:bodyPr/>
                    <a:lstStyle/>
                    <a:p>
                      <a:pPr fontAlgn="t"/>
                      <a:r>
                        <a:rPr lang="en-US" sz="1200">
                          <a:effectLst/>
                        </a:rPr>
                        <a:t>IASI-A</a:t>
                      </a:r>
                    </a:p>
                  </a:txBody>
                  <a:tcPr marL="19851" marR="19851" marT="19851" marB="19851">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rgbClr val="E6F3DC"/>
                    </a:solidFill>
                  </a:tcPr>
                </a:tc>
                <a:tc>
                  <a:txBody>
                    <a:bodyPr/>
                    <a:lstStyle/>
                    <a:p>
                      <a:pPr algn="ctr" fontAlgn="t"/>
                      <a:r>
                        <a:rPr lang="en-US" sz="1200">
                          <a:effectLst/>
                        </a:rPr>
                        <a:t>3</a:t>
                      </a:r>
                    </a:p>
                  </a:txBody>
                  <a:tcPr marL="19851" marR="19851" marT="19851" marB="19851">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rgbClr val="E6F3DC"/>
                    </a:solidFill>
                  </a:tcPr>
                </a:tc>
                <a:tc>
                  <a:txBody>
                    <a:bodyPr/>
                    <a:lstStyle/>
                    <a:p>
                      <a:pPr algn="ctr" fontAlgn="t"/>
                      <a:r>
                        <a:rPr lang="en-US" sz="1200">
                          <a:effectLst/>
                        </a:rPr>
                        <a:t>6/1/2008</a:t>
                      </a:r>
                    </a:p>
                  </a:txBody>
                  <a:tcPr marL="19851" marR="19851" marT="19851" marB="19851">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rgbClr val="E6F3DC"/>
                    </a:solidFill>
                  </a:tcPr>
                </a:tc>
                <a:tc>
                  <a:txBody>
                    <a:bodyPr/>
                    <a:lstStyle/>
                    <a:p>
                      <a:pPr algn="ctr" fontAlgn="t"/>
                      <a:r>
                        <a:rPr lang="en-US" sz="1200">
                          <a:effectLst/>
                        </a:rPr>
                        <a:t>Present</a:t>
                      </a:r>
                    </a:p>
                  </a:txBody>
                  <a:tcPr marL="19851" marR="19851" marT="19851" marB="19851">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rgbClr val="E6F3DC"/>
                    </a:solidFill>
                  </a:tcPr>
                </a:tc>
                <a:tc>
                  <a:txBody>
                    <a:bodyPr/>
                    <a:lstStyle/>
                    <a:p>
                      <a:pPr algn="ctr" fontAlgn="t"/>
                      <a:r>
                        <a:rPr lang="en-US" sz="1200" dirty="0">
                          <a:solidFill>
                            <a:srgbClr val="616161"/>
                          </a:solidFill>
                          <a:effectLst/>
                          <a:hlinkClick r:id="rId13" tooltip="http://www.star.nesdis.noaa.gov/smcd/GCC/documents/documentation/products/Met8-IASI_Demo.zip"/>
                        </a:rPr>
                        <a:t>Docs</a:t>
                      </a:r>
                      <a:r>
                        <a:rPr lang="en-US" sz="1200" dirty="0">
                          <a:effectLst/>
                        </a:rPr>
                        <a:t/>
                      </a:r>
                      <a:br>
                        <a:rPr lang="en-US" sz="1200" dirty="0">
                          <a:effectLst/>
                        </a:rPr>
                      </a:br>
                      <a:r>
                        <a:rPr lang="en-US" sz="1200" dirty="0">
                          <a:solidFill>
                            <a:srgbClr val="616161"/>
                          </a:solidFill>
                          <a:effectLst/>
                          <a:hlinkClick r:id="rId14" tooltip="http://gsics.eumetsat.int/thredds/catalog/msg1-seviri-metopa-iasi-demo-rac/catalog.html"/>
                        </a:rPr>
                        <a:t>Data</a:t>
                      </a:r>
                      <a:endParaRPr lang="en-US" sz="1200" dirty="0">
                        <a:effectLst/>
                      </a:endParaRPr>
                    </a:p>
                  </a:txBody>
                  <a:tcPr marL="19851" marR="19851" marT="19851" marB="19851">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rgbClr val="E6F3DC"/>
                    </a:solidFill>
                  </a:tcPr>
                </a:tc>
                <a:extLst>
                  <a:ext uri="{0D108BD9-81ED-4DB2-BD59-A6C34878D82A}">
                    <a16:rowId xmlns:a16="http://schemas.microsoft.com/office/drawing/2014/main" val="628239104"/>
                  </a:ext>
                </a:extLst>
              </a:tr>
            </a:tbl>
          </a:graphicData>
        </a:graphic>
      </p:graphicFrame>
    </p:spTree>
    <p:extLst>
      <p:ext uri="{BB962C8B-B14F-4D97-AF65-F5344CB8AC3E}">
        <p14:creationId xmlns:p14="http://schemas.microsoft.com/office/powerpoint/2010/main" val="10125883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722" y="121188"/>
            <a:ext cx="8915400" cy="954087"/>
          </a:xfrm>
        </p:spPr>
        <p:txBody>
          <a:bodyPr/>
          <a:lstStyle/>
          <a:p>
            <a:r>
              <a:rPr lang="en-US" sz="3600" dirty="0" smtClean="0"/>
              <a:t>GSICS Documents for review</a:t>
            </a:r>
            <a:endParaRPr lang="en-US" sz="3600" dirty="0"/>
          </a:p>
        </p:txBody>
      </p:sp>
      <p:sp>
        <p:nvSpPr>
          <p:cNvPr id="3" name="Content Placeholder 2"/>
          <p:cNvSpPr>
            <a:spLocks noGrp="1"/>
          </p:cNvSpPr>
          <p:nvPr>
            <p:ph idx="1"/>
          </p:nvPr>
        </p:nvSpPr>
        <p:spPr>
          <a:xfrm>
            <a:off x="93302" y="1464738"/>
            <a:ext cx="7199581" cy="2734730"/>
          </a:xfrm>
        </p:spPr>
        <p:txBody>
          <a:bodyPr/>
          <a:lstStyle/>
          <a:p>
            <a:pPr marL="0" indent="0">
              <a:buNone/>
            </a:pPr>
            <a:r>
              <a:rPr lang="en-US" dirty="0" smtClean="0"/>
              <a:t>The integration of GSICS into the WIGOS system is underway. </a:t>
            </a:r>
            <a:endParaRPr lang="en-US" dirty="0"/>
          </a:p>
          <a:p>
            <a:pPr marL="0" indent="0">
              <a:buNone/>
            </a:pPr>
            <a:r>
              <a:rPr lang="en-US" dirty="0" smtClean="0"/>
              <a:t>GSICS has contributed to documents that are up for review by the WIGOS.</a:t>
            </a:r>
          </a:p>
          <a:p>
            <a:pPr marL="0" indent="0">
              <a:buNone/>
            </a:pPr>
            <a:r>
              <a:rPr lang="en-US" dirty="0" smtClean="0"/>
              <a:t>Documents related to meetings, vision plan, requirements, products, etc. are being developed.</a:t>
            </a:r>
            <a:endParaRPr lang="en-US" dirty="0"/>
          </a:p>
        </p:txBody>
      </p:sp>
      <p:pic>
        <p:nvPicPr>
          <p:cNvPr id="4" name="Picture 3"/>
          <p:cNvPicPr>
            <a:picLocks noChangeAspect="1"/>
          </p:cNvPicPr>
          <p:nvPr/>
        </p:nvPicPr>
        <p:blipFill>
          <a:blip r:embed="rId2"/>
          <a:stretch>
            <a:fillRect/>
          </a:stretch>
        </p:blipFill>
        <p:spPr>
          <a:xfrm>
            <a:off x="115469" y="4652215"/>
            <a:ext cx="1798450" cy="2330308"/>
          </a:xfrm>
          <a:prstGeom prst="rect">
            <a:avLst/>
          </a:prstGeom>
        </p:spPr>
      </p:pic>
      <p:pic>
        <p:nvPicPr>
          <p:cNvPr id="5" name="Picture 4"/>
          <p:cNvPicPr>
            <a:picLocks noChangeAspect="1"/>
          </p:cNvPicPr>
          <p:nvPr/>
        </p:nvPicPr>
        <p:blipFill>
          <a:blip r:embed="rId3"/>
          <a:stretch>
            <a:fillRect/>
          </a:stretch>
        </p:blipFill>
        <p:spPr>
          <a:xfrm>
            <a:off x="1913918" y="4639185"/>
            <a:ext cx="1761581" cy="2343337"/>
          </a:xfrm>
          <a:prstGeom prst="rect">
            <a:avLst/>
          </a:prstGeom>
        </p:spPr>
      </p:pic>
      <p:pic>
        <p:nvPicPr>
          <p:cNvPr id="6" name="Picture 5"/>
          <p:cNvPicPr>
            <a:picLocks noChangeAspect="1"/>
          </p:cNvPicPr>
          <p:nvPr/>
        </p:nvPicPr>
        <p:blipFill>
          <a:blip r:embed="rId4"/>
          <a:stretch>
            <a:fillRect/>
          </a:stretch>
        </p:blipFill>
        <p:spPr>
          <a:xfrm>
            <a:off x="3675499" y="4639184"/>
            <a:ext cx="1751006" cy="2273694"/>
          </a:xfrm>
          <a:prstGeom prst="rect">
            <a:avLst/>
          </a:prstGeom>
        </p:spPr>
      </p:pic>
      <p:pic>
        <p:nvPicPr>
          <p:cNvPr id="7" name="Picture 6"/>
          <p:cNvPicPr>
            <a:picLocks noChangeAspect="1"/>
          </p:cNvPicPr>
          <p:nvPr/>
        </p:nvPicPr>
        <p:blipFill>
          <a:blip r:embed="rId5"/>
          <a:stretch>
            <a:fillRect/>
          </a:stretch>
        </p:blipFill>
        <p:spPr>
          <a:xfrm>
            <a:off x="5437079" y="4625199"/>
            <a:ext cx="1855804" cy="2350685"/>
          </a:xfrm>
          <a:prstGeom prst="rect">
            <a:avLst/>
          </a:prstGeom>
        </p:spPr>
      </p:pic>
      <p:pic>
        <p:nvPicPr>
          <p:cNvPr id="8" name="Picture 7"/>
          <p:cNvPicPr>
            <a:picLocks noChangeAspect="1"/>
          </p:cNvPicPr>
          <p:nvPr/>
        </p:nvPicPr>
        <p:blipFill>
          <a:blip r:embed="rId6"/>
          <a:stretch>
            <a:fillRect/>
          </a:stretch>
        </p:blipFill>
        <p:spPr>
          <a:xfrm>
            <a:off x="7495347" y="1228725"/>
            <a:ext cx="2384570" cy="2970742"/>
          </a:xfrm>
          <a:prstGeom prst="rect">
            <a:avLst/>
          </a:prstGeom>
        </p:spPr>
      </p:pic>
      <p:sp>
        <p:nvSpPr>
          <p:cNvPr id="9" name="TextBox 8"/>
          <p:cNvSpPr txBox="1"/>
          <p:nvPr/>
        </p:nvSpPr>
        <p:spPr>
          <a:xfrm>
            <a:off x="7303457" y="4538134"/>
            <a:ext cx="2576460" cy="155427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1100" dirty="0" smtClean="0">
                <a:solidFill>
                  <a:schemeClr val="tx1"/>
                </a:solidFill>
              </a:rPr>
              <a:t>Please Review GSICS Documentation. </a:t>
            </a:r>
            <a:r>
              <a:rPr lang="en-US" sz="1400" dirty="0" smtClean="0">
                <a:solidFill>
                  <a:schemeClr val="tx1"/>
                </a:solidFill>
              </a:rPr>
              <a:t>The creation of an editorial board to review and </a:t>
            </a:r>
            <a:r>
              <a:rPr lang="en-US" sz="1400" dirty="0">
                <a:solidFill>
                  <a:schemeClr val="tx1"/>
                </a:solidFill>
              </a:rPr>
              <a:t>maintain documents has been </a:t>
            </a:r>
            <a:r>
              <a:rPr lang="en-US" sz="1400" dirty="0" smtClean="0">
                <a:solidFill>
                  <a:schemeClr val="tx1"/>
                </a:solidFill>
              </a:rPr>
              <a:t>proposed.</a:t>
            </a:r>
            <a:r>
              <a:rPr lang="en-US" sz="1400" dirty="0">
                <a:solidFill>
                  <a:schemeClr val="tx1"/>
                </a:solidFill>
              </a:rPr>
              <a:t> </a:t>
            </a:r>
            <a:r>
              <a:rPr lang="en-US" sz="1400" dirty="0" smtClean="0">
                <a:solidFill>
                  <a:schemeClr val="tx1"/>
                </a:solidFill>
              </a:rPr>
              <a:t>Detailed discussions in Cross-cutting session by Larry Flynn &amp; </a:t>
            </a:r>
            <a:r>
              <a:rPr lang="en-US" sz="1400" dirty="0" err="1" smtClean="0">
                <a:solidFill>
                  <a:schemeClr val="tx1"/>
                </a:solidFill>
              </a:rPr>
              <a:t>Toshi</a:t>
            </a:r>
            <a:r>
              <a:rPr lang="en-US" sz="1400" dirty="0" smtClean="0">
                <a:solidFill>
                  <a:schemeClr val="tx1"/>
                </a:solidFill>
              </a:rPr>
              <a:t> </a:t>
            </a:r>
            <a:r>
              <a:rPr lang="en-US" sz="1400" dirty="0" err="1" smtClean="0">
                <a:solidFill>
                  <a:schemeClr val="tx1"/>
                </a:solidFill>
              </a:rPr>
              <a:t>Kurino</a:t>
            </a:r>
            <a:r>
              <a:rPr lang="en-US" sz="1400" dirty="0" smtClean="0">
                <a:solidFill>
                  <a:schemeClr val="tx1"/>
                </a:solidFill>
              </a:rPr>
              <a:t>.</a:t>
            </a:r>
            <a:endParaRPr lang="en-US" sz="1400" dirty="0">
              <a:solidFill>
                <a:schemeClr val="tx1"/>
              </a:solidFill>
            </a:endParaRPr>
          </a:p>
        </p:txBody>
      </p:sp>
      <p:sp>
        <p:nvSpPr>
          <p:cNvPr id="10" name="Up Arrow 9"/>
          <p:cNvSpPr/>
          <p:nvPr/>
        </p:nvSpPr>
        <p:spPr>
          <a:xfrm>
            <a:off x="8489244" y="4199467"/>
            <a:ext cx="198388" cy="31608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Up Arrow 10"/>
          <p:cNvSpPr/>
          <p:nvPr/>
        </p:nvSpPr>
        <p:spPr>
          <a:xfrm rot="16200000">
            <a:off x="7448912" y="6247848"/>
            <a:ext cx="258543" cy="38382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7816024" y="6183861"/>
            <a:ext cx="1902742" cy="46166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1200" dirty="0" smtClean="0">
                <a:solidFill>
                  <a:schemeClr val="tx1"/>
                </a:solidFill>
              </a:rPr>
              <a:t>Documents provided by GSICS to WIGOS for review</a:t>
            </a:r>
            <a:endParaRPr lang="en-US" sz="1200" dirty="0">
              <a:solidFill>
                <a:schemeClr val="tx1"/>
              </a:solidFill>
            </a:endParaRPr>
          </a:p>
        </p:txBody>
      </p:sp>
    </p:spTree>
    <p:extLst>
      <p:ext uri="{BB962C8B-B14F-4D97-AF65-F5344CB8AC3E}">
        <p14:creationId xmlns:p14="http://schemas.microsoft.com/office/powerpoint/2010/main" val="28161666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578150" y="1"/>
            <a:ext cx="6863939" cy="780288"/>
          </a:xfrm>
        </p:spPr>
        <p:txBody>
          <a:bodyPr/>
          <a:lstStyle/>
          <a:p>
            <a:pPr eaLnBrk="1" hangingPunct="1"/>
            <a:r>
              <a:rPr lang="en-US" dirty="0" smtClean="0">
                <a:ea typeface="ＭＳ Ｐゴシック" pitchFamily="-108" charset="-128"/>
              </a:rPr>
              <a:t>Near-term 2019-2020 Goals</a:t>
            </a:r>
            <a:endParaRPr lang="en-GB" dirty="0" smtClean="0"/>
          </a:p>
        </p:txBody>
      </p:sp>
      <p:sp>
        <p:nvSpPr>
          <p:cNvPr id="6" name="Rectangle 3"/>
          <p:cNvSpPr>
            <a:spLocks noChangeArrowheads="1"/>
          </p:cNvSpPr>
          <p:nvPr/>
        </p:nvSpPr>
        <p:spPr bwMode="auto">
          <a:xfrm>
            <a:off x="137785" y="617907"/>
            <a:ext cx="9645407" cy="6102489"/>
          </a:xfrm>
          <a:prstGeom prst="rect">
            <a:avLst/>
          </a:prstGeom>
          <a:solidFill>
            <a:schemeClr val="bg1"/>
          </a:solidFill>
          <a:ln w="9525">
            <a:noFill/>
            <a:miter lim="800000"/>
            <a:headEnd/>
            <a:tailEnd/>
          </a:ln>
        </p:spPr>
        <p:txBody>
          <a:bodyPr/>
          <a:lstStyle/>
          <a:p>
            <a:pPr marL="228600" indent="-228600" eaLnBrk="1" hangingPunct="1">
              <a:buSzPct val="80000"/>
              <a:buFont typeface="Arial" pitchFamily="34" charset="0"/>
              <a:buChar char="•"/>
            </a:pPr>
            <a:r>
              <a:rPr lang="en-US" sz="2000" b="1" dirty="0" smtClean="0">
                <a:solidFill>
                  <a:schemeClr val="tx1"/>
                </a:solidFill>
                <a:latin typeface="+mn-lt"/>
              </a:rPr>
              <a:t>Coordination</a:t>
            </a:r>
            <a:endParaRPr lang="en-US" sz="2000" b="1" dirty="0">
              <a:solidFill>
                <a:schemeClr val="tx1"/>
              </a:solidFill>
              <a:latin typeface="+mn-lt"/>
            </a:endParaRPr>
          </a:p>
          <a:p>
            <a:pPr marL="685800" lvl="1" indent="-228600" eaLnBrk="1" hangingPunct="1">
              <a:spcBef>
                <a:spcPct val="20000"/>
              </a:spcBef>
              <a:buSzPct val="80000"/>
              <a:buFont typeface="Courier New" pitchFamily="49" charset="0"/>
              <a:buChar char="o"/>
            </a:pPr>
            <a:r>
              <a:rPr lang="en-US" sz="2000" i="1" dirty="0">
                <a:solidFill>
                  <a:schemeClr val="accent1">
                    <a:lumMod val="75000"/>
                  </a:schemeClr>
                </a:solidFill>
                <a:latin typeface="+mn-lt"/>
              </a:rPr>
              <a:t>Continue to coordinate efforts to establish the GSICS baseline </a:t>
            </a:r>
            <a:r>
              <a:rPr lang="en-US" sz="2000" i="1" dirty="0" smtClean="0">
                <a:solidFill>
                  <a:schemeClr val="accent1">
                    <a:lumMod val="75000"/>
                  </a:schemeClr>
                </a:solidFill>
                <a:latin typeface="+mn-lt"/>
              </a:rPr>
              <a:t>algorithms, especially those for the GEO solar reflective channels,</a:t>
            </a:r>
          </a:p>
          <a:p>
            <a:pPr marL="685800" lvl="1" indent="-228600" eaLnBrk="1" hangingPunct="1">
              <a:spcBef>
                <a:spcPct val="20000"/>
              </a:spcBef>
              <a:buSzPct val="80000"/>
              <a:buFont typeface="Courier New" pitchFamily="49" charset="0"/>
              <a:buChar char="o"/>
            </a:pPr>
            <a:r>
              <a:rPr lang="en-US" sz="2000" i="1" dirty="0" smtClean="0">
                <a:solidFill>
                  <a:schemeClr val="accent1">
                    <a:lumMod val="75000"/>
                  </a:schemeClr>
                </a:solidFill>
                <a:latin typeface="+mn-lt"/>
              </a:rPr>
              <a:t>Continue to provide communication between the developing group and users</a:t>
            </a:r>
          </a:p>
          <a:p>
            <a:pPr marL="228600" indent="-228600" eaLnBrk="1" hangingPunct="1">
              <a:buSzPct val="80000"/>
              <a:buFont typeface="Arial" pitchFamily="34" charset="0"/>
              <a:buChar char="•"/>
            </a:pPr>
            <a:r>
              <a:rPr lang="en-US" sz="2000" dirty="0" smtClean="0">
                <a:solidFill>
                  <a:schemeClr val="tx1"/>
                </a:solidFill>
                <a:latin typeface="+mn-lt"/>
              </a:rPr>
              <a:t>GSICS Quarterly</a:t>
            </a:r>
          </a:p>
          <a:p>
            <a:pPr marL="685800" lvl="1" indent="-228600" eaLnBrk="1" hangingPunct="1">
              <a:spcBef>
                <a:spcPct val="20000"/>
              </a:spcBef>
              <a:buSzPct val="80000"/>
              <a:buFont typeface="Courier New" pitchFamily="49" charset="0"/>
              <a:buChar char="o"/>
            </a:pPr>
            <a:r>
              <a:rPr lang="en-US" sz="2000" dirty="0" smtClean="0">
                <a:solidFill>
                  <a:schemeClr val="accent1">
                    <a:lumMod val="75000"/>
                  </a:schemeClr>
                </a:solidFill>
                <a:latin typeface="+mn-lt"/>
              </a:rPr>
              <a:t>Continue to compile, edit and distribute this important link to the GSICS community.</a:t>
            </a:r>
          </a:p>
          <a:p>
            <a:pPr marL="228600" indent="-228600" eaLnBrk="1" hangingPunct="1">
              <a:buSzPct val="80000"/>
              <a:buFont typeface="Arial" pitchFamily="34" charset="0"/>
              <a:buChar char="•"/>
            </a:pPr>
            <a:r>
              <a:rPr lang="en-US" sz="2000" dirty="0" smtClean="0">
                <a:solidFill>
                  <a:schemeClr val="tx1"/>
                </a:solidFill>
                <a:latin typeface="+mn-lt"/>
              </a:rPr>
              <a:t>Support the inclusion of new products in the GPPA, and conduct reviews of GSICS Products, Deliverables and Resources </a:t>
            </a:r>
          </a:p>
          <a:p>
            <a:pPr marL="228600" indent="-228600" eaLnBrk="1" hangingPunct="1">
              <a:buSzPct val="80000"/>
              <a:buFont typeface="Arial" pitchFamily="34" charset="0"/>
              <a:buChar char="•"/>
            </a:pPr>
            <a:r>
              <a:rPr lang="en-US" sz="2000" dirty="0" smtClean="0">
                <a:solidFill>
                  <a:schemeClr val="tx1"/>
                </a:solidFill>
                <a:latin typeface="+mn-lt"/>
              </a:rPr>
              <a:t>Meeting Support</a:t>
            </a:r>
            <a:endParaRPr lang="en-US" sz="2000" i="1" dirty="0" smtClean="0">
              <a:solidFill>
                <a:schemeClr val="accent1">
                  <a:lumMod val="75000"/>
                </a:schemeClr>
              </a:solidFill>
              <a:latin typeface="+mn-lt"/>
            </a:endParaRPr>
          </a:p>
          <a:p>
            <a:pPr marL="685800" lvl="1" indent="-228600" eaLnBrk="1" hangingPunct="1">
              <a:spcBef>
                <a:spcPct val="20000"/>
              </a:spcBef>
              <a:buSzPct val="80000"/>
              <a:buFont typeface="Courier New" pitchFamily="49" charset="0"/>
              <a:buChar char="o"/>
            </a:pPr>
            <a:r>
              <a:rPr lang="en-US" sz="1800" i="1" dirty="0" smtClean="0">
                <a:solidFill>
                  <a:schemeClr val="accent1">
                    <a:lumMod val="75000"/>
                  </a:schemeClr>
                </a:solidFill>
                <a:latin typeface="+mn-lt"/>
              </a:rPr>
              <a:t>10</a:t>
            </a:r>
            <a:r>
              <a:rPr lang="en-US" sz="1800" i="1" baseline="30000" dirty="0" smtClean="0">
                <a:solidFill>
                  <a:schemeClr val="accent1">
                    <a:lumMod val="75000"/>
                  </a:schemeClr>
                </a:solidFill>
                <a:latin typeface="+mn-lt"/>
              </a:rPr>
              <a:t>th</a:t>
            </a:r>
            <a:r>
              <a:rPr lang="en-US" sz="1800" i="1" dirty="0" smtClean="0">
                <a:solidFill>
                  <a:schemeClr val="accent1">
                    <a:lumMod val="75000"/>
                  </a:schemeClr>
                </a:solidFill>
                <a:latin typeface="+mn-lt"/>
              </a:rPr>
              <a:t> GSICS Users’ Workshop as part of ITSC</a:t>
            </a:r>
            <a:r>
              <a:rPr lang="en-US" sz="1800" i="1" dirty="0" smtClean="0">
                <a:solidFill>
                  <a:schemeClr val="tx1"/>
                </a:solidFill>
                <a:latin typeface="+mn-lt"/>
              </a:rPr>
              <a:t> </a:t>
            </a:r>
            <a:r>
              <a:rPr lang="en-US" sz="1800" dirty="0">
                <a:solidFill>
                  <a:schemeClr val="tx1"/>
                </a:solidFill>
                <a:latin typeface="+mn-lt"/>
              </a:rPr>
              <a:t>Saint-</a:t>
            </a:r>
            <a:r>
              <a:rPr lang="en-US" sz="1800" dirty="0" err="1">
                <a:solidFill>
                  <a:schemeClr val="tx1"/>
                </a:solidFill>
                <a:latin typeface="+mn-lt"/>
              </a:rPr>
              <a:t>Sauveur</a:t>
            </a:r>
            <a:r>
              <a:rPr lang="en-US" sz="1800" dirty="0">
                <a:solidFill>
                  <a:schemeClr val="tx1"/>
                </a:solidFill>
                <a:latin typeface="+mn-lt"/>
              </a:rPr>
              <a:t>, Québec, </a:t>
            </a:r>
            <a:r>
              <a:rPr lang="en-US" sz="1800" dirty="0" smtClean="0">
                <a:solidFill>
                  <a:schemeClr val="tx1"/>
                </a:solidFill>
                <a:latin typeface="+mn-lt"/>
              </a:rPr>
              <a:t>Canada</a:t>
            </a:r>
          </a:p>
          <a:p>
            <a:pPr marL="685800" lvl="1" indent="-228600" eaLnBrk="1" hangingPunct="1">
              <a:spcBef>
                <a:spcPct val="20000"/>
              </a:spcBef>
              <a:buSzPct val="80000"/>
              <a:buFont typeface="Courier New" pitchFamily="49" charset="0"/>
              <a:buChar char="o"/>
            </a:pPr>
            <a:r>
              <a:rPr lang="en-US" sz="1800" dirty="0" smtClean="0">
                <a:solidFill>
                  <a:schemeClr val="tx1"/>
                </a:solidFill>
                <a:latin typeface="+mn-lt"/>
              </a:rPr>
              <a:t>CEOS WMO-GSICS Workshop on SI Traceable Space–based Climate Observing System (9-11 Sept, 2019)</a:t>
            </a:r>
          </a:p>
          <a:p>
            <a:pPr marL="685800" lvl="1" indent="-228600" eaLnBrk="1" hangingPunct="1">
              <a:spcBef>
                <a:spcPct val="20000"/>
              </a:spcBef>
              <a:buSzPct val="80000"/>
              <a:buFont typeface="Courier New" pitchFamily="49" charset="0"/>
              <a:buChar char="o"/>
            </a:pPr>
            <a:r>
              <a:rPr lang="en-US" sz="1800" dirty="0" smtClean="0">
                <a:solidFill>
                  <a:schemeClr val="tx1"/>
                </a:solidFill>
                <a:latin typeface="+mn-lt"/>
              </a:rPr>
              <a:t>Pre-Launch Characterization Workshop (Details </a:t>
            </a:r>
            <a:r>
              <a:rPr lang="en-US" sz="1800" dirty="0" smtClean="0">
                <a:solidFill>
                  <a:schemeClr val="tx1"/>
                </a:solidFill>
                <a:latin typeface="+mn-lt"/>
              </a:rPr>
              <a:t>being </a:t>
            </a:r>
            <a:r>
              <a:rPr lang="en-US" sz="1800" dirty="0" smtClean="0">
                <a:solidFill>
                  <a:schemeClr val="tx1"/>
                </a:solidFill>
                <a:latin typeface="+mn-lt"/>
              </a:rPr>
              <a:t>worked out with GSICS EP Chair Mitch Goldberg)</a:t>
            </a:r>
          </a:p>
          <a:p>
            <a:pPr marL="228600" indent="-228600" eaLnBrk="1" hangingPunct="1">
              <a:buSzPct val="80000"/>
              <a:buFont typeface="Arial" pitchFamily="34" charset="0"/>
              <a:buChar char="•"/>
            </a:pPr>
            <a:r>
              <a:rPr lang="en-US" sz="2000" dirty="0" smtClean="0">
                <a:solidFill>
                  <a:schemeClr val="tx1"/>
                </a:solidFill>
                <a:latin typeface="+mn-lt"/>
              </a:rPr>
              <a:t>Gather additional User Requirements</a:t>
            </a:r>
          </a:p>
          <a:p>
            <a:pPr marL="228600" indent="-228600" eaLnBrk="1" hangingPunct="1">
              <a:buSzPct val="80000"/>
              <a:buFont typeface="Arial" pitchFamily="34" charset="0"/>
              <a:buChar char="•"/>
            </a:pPr>
            <a:r>
              <a:rPr lang="en-US" sz="2000" dirty="0" smtClean="0">
                <a:solidFill>
                  <a:schemeClr val="tx1"/>
                </a:solidFill>
                <a:latin typeface="+mn-lt"/>
              </a:rPr>
              <a:t>Support the migration of the GSICS Wiki to ESSIC/UMD</a:t>
            </a:r>
          </a:p>
          <a:p>
            <a:pPr marL="228600" indent="-228600" eaLnBrk="1" hangingPunct="1">
              <a:buSzPct val="80000"/>
              <a:buFont typeface="Arial" pitchFamily="34" charset="0"/>
              <a:buChar char="•"/>
            </a:pPr>
            <a:r>
              <a:rPr lang="en-US" sz="2000" dirty="0" smtClean="0">
                <a:solidFill>
                  <a:schemeClr val="tx1"/>
                </a:solidFill>
                <a:latin typeface="+mn-lt"/>
              </a:rPr>
              <a:t>Continue collaborative development of the Action Tracker.</a:t>
            </a:r>
          </a:p>
          <a:p>
            <a:pPr marL="228600" indent="-228600" eaLnBrk="1" hangingPunct="1">
              <a:buSzPct val="80000"/>
              <a:buFont typeface="Arial" pitchFamily="34" charset="0"/>
              <a:buChar char="•"/>
            </a:pPr>
            <a:r>
              <a:rPr lang="en-US" sz="2000" dirty="0" smtClean="0">
                <a:solidFill>
                  <a:schemeClr val="tx1"/>
                </a:solidFill>
                <a:latin typeface="+mn-lt"/>
              </a:rPr>
              <a:t>Improve outreach to potential Users of GSICS Products</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22239"/>
            <a:ext cx="8915400" cy="677862"/>
          </a:xfrm>
        </p:spPr>
        <p:txBody>
          <a:bodyPr/>
          <a:lstStyle/>
          <a:p>
            <a:r>
              <a:rPr lang="en-US" sz="3600" dirty="0" smtClean="0"/>
              <a:t>Summary</a:t>
            </a:r>
            <a:endParaRPr lang="en-US" dirty="0"/>
          </a:p>
        </p:txBody>
      </p:sp>
      <p:sp>
        <p:nvSpPr>
          <p:cNvPr id="3" name="Content Placeholder 2"/>
          <p:cNvSpPr>
            <a:spLocks noGrp="1"/>
          </p:cNvSpPr>
          <p:nvPr>
            <p:ph idx="1"/>
          </p:nvPr>
        </p:nvSpPr>
        <p:spPr>
          <a:xfrm>
            <a:off x="612866" y="990601"/>
            <a:ext cx="8915400" cy="5645330"/>
          </a:xfrm>
          <a:solidFill>
            <a:schemeClr val="bg1"/>
          </a:solidFill>
        </p:spPr>
        <p:txBody>
          <a:bodyPr/>
          <a:lstStyle/>
          <a:p>
            <a:r>
              <a:rPr lang="en-US" sz="2800" dirty="0" smtClean="0"/>
              <a:t>The GSICS Coordination Center continues to support and coordinate exchanges of ideas within GSICS.</a:t>
            </a:r>
          </a:p>
          <a:p>
            <a:r>
              <a:rPr lang="en-US" sz="2800" dirty="0" smtClean="0"/>
              <a:t>New features were added to actions tracker </a:t>
            </a:r>
            <a:r>
              <a:rPr lang="en-US" sz="2800" dirty="0"/>
              <a:t>(e.g., direct extraction of actions from minutes</a:t>
            </a:r>
            <a:r>
              <a:rPr lang="en-US" sz="2800" dirty="0" smtClean="0"/>
              <a:t>).</a:t>
            </a:r>
          </a:p>
          <a:p>
            <a:r>
              <a:rPr lang="en-US" sz="2800" dirty="0"/>
              <a:t>F</a:t>
            </a:r>
            <a:r>
              <a:rPr lang="en-US" sz="2800" dirty="0" smtClean="0"/>
              <a:t>our new products were accepted in the GSICS </a:t>
            </a:r>
            <a:r>
              <a:rPr lang="en-US" sz="2800" smtClean="0"/>
              <a:t>Product </a:t>
            </a:r>
            <a:r>
              <a:rPr lang="en-US" sz="2800" smtClean="0"/>
              <a:t>Catalog.</a:t>
            </a:r>
            <a:endParaRPr lang="en-US" sz="2800" dirty="0" smtClean="0"/>
          </a:p>
          <a:p>
            <a:r>
              <a:rPr lang="en-US" sz="2800" dirty="0"/>
              <a:t>F</a:t>
            </a:r>
            <a:r>
              <a:rPr lang="en-US" sz="2800" dirty="0" smtClean="0"/>
              <a:t>our </a:t>
            </a:r>
            <a:r>
              <a:rPr lang="en-US" sz="2800" dirty="0" smtClean="0"/>
              <a:t>proposed </a:t>
            </a:r>
            <a:r>
              <a:rPr lang="en-US" sz="2800" dirty="0" smtClean="0"/>
              <a:t>deliverables </a:t>
            </a:r>
            <a:r>
              <a:rPr lang="en-US" sz="2800" dirty="0" smtClean="0"/>
              <a:t>are circulating.</a:t>
            </a:r>
          </a:p>
          <a:p>
            <a:r>
              <a:rPr lang="en-US" sz="2800" dirty="0" smtClean="0"/>
              <a:t>GCC </a:t>
            </a:r>
            <a:r>
              <a:rPr lang="en-US" sz="2800" dirty="0" smtClean="0"/>
              <a:t>continues </a:t>
            </a:r>
            <a:r>
              <a:rPr lang="en-US" sz="2800" dirty="0" smtClean="0"/>
              <a:t>to publish the Newsletter.</a:t>
            </a:r>
          </a:p>
          <a:p>
            <a:r>
              <a:rPr lang="en-US" sz="2800" dirty="0" smtClean="0"/>
              <a:t>GCC continues to support the collaboration and planning of GSICS research and other activities with complementary groups such as GRUAN, GNSS and WIGOS.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85058" y="2778826"/>
            <a:ext cx="5206835" cy="973776"/>
          </a:xfrm>
          <a:solidFill>
            <a:schemeClr val="accent3"/>
          </a:solidFill>
        </p:spPr>
        <p:txBody>
          <a:bodyPr/>
          <a:lstStyle/>
          <a:p>
            <a:pPr>
              <a:buNone/>
            </a:pPr>
            <a:r>
              <a:rPr lang="en-US" sz="4800" dirty="0" smtClean="0">
                <a:solidFill>
                  <a:schemeClr val="bg1"/>
                </a:solidFill>
              </a:rPr>
              <a:t>        Thank You</a:t>
            </a:r>
          </a:p>
          <a:p>
            <a:pPr>
              <a:buNone/>
            </a:pPr>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6023814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50254"/>
            <a:ext cx="8915400" cy="954087"/>
          </a:xfrm>
        </p:spPr>
        <p:txBody>
          <a:bodyPr/>
          <a:lstStyle/>
          <a:p>
            <a:r>
              <a:rPr lang="en-US" dirty="0" smtClean="0"/>
              <a:t>Request for Creation of an Editorial Board </a:t>
            </a:r>
            <a:br>
              <a:rPr lang="en-US" dirty="0" smtClean="0"/>
            </a:br>
            <a:r>
              <a:rPr lang="en-US" dirty="0" smtClean="0"/>
              <a:t>to Review WMO GSICS Documents</a:t>
            </a:r>
            <a:endParaRPr lang="en-US" dirty="0"/>
          </a:p>
        </p:txBody>
      </p:sp>
      <p:sp>
        <p:nvSpPr>
          <p:cNvPr id="6" name="Content Placeholder 5"/>
          <p:cNvSpPr>
            <a:spLocks noGrp="1"/>
          </p:cNvSpPr>
          <p:nvPr>
            <p:ph idx="1"/>
          </p:nvPr>
        </p:nvSpPr>
        <p:spPr>
          <a:xfrm>
            <a:off x="495300" y="1600204"/>
            <a:ext cx="8807196" cy="4525963"/>
          </a:xfrm>
        </p:spPr>
        <p:txBody>
          <a:bodyPr/>
          <a:lstStyle/>
          <a:p>
            <a:r>
              <a:rPr lang="en-US" altLang="en-US" b="0" dirty="0">
                <a:solidFill>
                  <a:srgbClr val="222222"/>
                </a:solidFill>
                <a:latin typeface="Arial" panose="020B0604020202020204" pitchFamily="34" charset="0"/>
                <a:cs typeface="Arial" panose="020B0604020202020204" pitchFamily="34" charset="0"/>
              </a:rPr>
              <a:t>RD001: Introduction to </a:t>
            </a:r>
            <a:r>
              <a:rPr lang="en-US" altLang="en-US" b="0" dirty="0" smtClean="0">
                <a:solidFill>
                  <a:srgbClr val="222222"/>
                </a:solidFill>
                <a:latin typeface="Arial" panose="020B0604020202020204" pitchFamily="34" charset="0"/>
                <a:cs typeface="Arial" panose="020B0604020202020204" pitchFamily="34" charset="0"/>
              </a:rPr>
              <a:t>GSICS</a:t>
            </a:r>
          </a:p>
          <a:p>
            <a:r>
              <a:rPr lang="en-US" altLang="en-US" b="0" dirty="0" smtClean="0">
                <a:solidFill>
                  <a:srgbClr val="222222"/>
                </a:solidFill>
                <a:latin typeface="Arial" panose="020B0604020202020204" pitchFamily="34" charset="0"/>
                <a:cs typeface="Arial" panose="020B0604020202020204" pitchFamily="34" charset="0"/>
              </a:rPr>
              <a:t>RD002</a:t>
            </a:r>
            <a:r>
              <a:rPr lang="en-US" altLang="en-US" b="0" dirty="0">
                <a:solidFill>
                  <a:srgbClr val="222222"/>
                </a:solidFill>
                <a:latin typeface="Arial" panose="020B0604020202020204" pitchFamily="34" charset="0"/>
                <a:cs typeface="Arial" panose="020B0604020202020204" pitchFamily="34" charset="0"/>
              </a:rPr>
              <a:t>: Vision of </a:t>
            </a:r>
            <a:r>
              <a:rPr lang="en-US" altLang="en-US" b="0" dirty="0" smtClean="0">
                <a:solidFill>
                  <a:srgbClr val="222222"/>
                </a:solidFill>
                <a:latin typeface="Arial" panose="020B0604020202020204" pitchFamily="34" charset="0"/>
                <a:cs typeface="Arial" panose="020B0604020202020204" pitchFamily="34" charset="0"/>
              </a:rPr>
              <a:t>GSICS</a:t>
            </a:r>
          </a:p>
          <a:p>
            <a:r>
              <a:rPr lang="en-US" altLang="en-US" b="0" dirty="0" smtClean="0">
                <a:solidFill>
                  <a:srgbClr val="222222"/>
                </a:solidFill>
                <a:latin typeface="Arial" panose="020B0604020202020204" pitchFamily="34" charset="0"/>
                <a:cs typeface="Arial" panose="020B0604020202020204" pitchFamily="34" charset="0"/>
              </a:rPr>
              <a:t>RD003</a:t>
            </a:r>
            <a:r>
              <a:rPr lang="en-US" altLang="en-US" b="0" dirty="0">
                <a:solidFill>
                  <a:srgbClr val="222222"/>
                </a:solidFill>
                <a:latin typeface="Arial" panose="020B0604020202020204" pitchFamily="34" charset="0"/>
                <a:cs typeface="Arial" panose="020B0604020202020204" pitchFamily="34" charset="0"/>
              </a:rPr>
              <a:t>: Guide to GSICS Products and </a:t>
            </a:r>
            <a:r>
              <a:rPr lang="en-US" altLang="en-US" b="0" dirty="0" smtClean="0">
                <a:solidFill>
                  <a:srgbClr val="222222"/>
                </a:solidFill>
                <a:latin typeface="Arial" panose="020B0604020202020204" pitchFamily="34" charset="0"/>
                <a:cs typeface="Arial" panose="020B0604020202020204" pitchFamily="34" charset="0"/>
              </a:rPr>
              <a:t>Services</a:t>
            </a:r>
          </a:p>
          <a:p>
            <a:r>
              <a:rPr lang="en-US" altLang="en-US" b="0" dirty="0" smtClean="0">
                <a:solidFill>
                  <a:srgbClr val="222222"/>
                </a:solidFill>
                <a:latin typeface="Arial" panose="020B0604020202020204" pitchFamily="34" charset="0"/>
                <a:cs typeface="Arial" panose="020B0604020202020204" pitchFamily="34" charset="0"/>
              </a:rPr>
              <a:t>RD004</a:t>
            </a:r>
            <a:r>
              <a:rPr lang="en-US" altLang="en-US" b="0" dirty="0">
                <a:solidFill>
                  <a:srgbClr val="222222"/>
                </a:solidFill>
                <a:latin typeface="Arial" panose="020B0604020202020204" pitchFamily="34" charset="0"/>
                <a:cs typeface="Arial" panose="020B0604020202020204" pitchFamily="34" charset="0"/>
              </a:rPr>
              <a:t>: </a:t>
            </a:r>
            <a:r>
              <a:rPr lang="en-US" altLang="en-US" b="0" dirty="0" smtClean="0">
                <a:solidFill>
                  <a:srgbClr val="222222"/>
                </a:solidFill>
                <a:latin typeface="Arial" panose="020B0604020202020204" pitchFamily="34" charset="0"/>
                <a:cs typeface="Arial" panose="020B0604020202020204" pitchFamily="34" charset="0"/>
              </a:rPr>
              <a:t>Terms </a:t>
            </a:r>
            <a:r>
              <a:rPr lang="en-US" altLang="en-US" b="0" dirty="0">
                <a:solidFill>
                  <a:srgbClr val="222222"/>
                </a:solidFill>
                <a:latin typeface="Arial" panose="020B0604020202020204" pitchFamily="34" charset="0"/>
                <a:cs typeface="Arial" panose="020B0604020202020204" pitchFamily="34" charset="0"/>
              </a:rPr>
              <a:t>of Reference of GCC, EP, GDWG and </a:t>
            </a:r>
            <a:r>
              <a:rPr lang="en-US" altLang="en-US" b="0" dirty="0" smtClean="0">
                <a:solidFill>
                  <a:srgbClr val="222222"/>
                </a:solidFill>
                <a:latin typeface="Arial" panose="020B0604020202020204" pitchFamily="34" charset="0"/>
                <a:cs typeface="Arial" panose="020B0604020202020204" pitchFamily="34" charset="0"/>
              </a:rPr>
              <a:t>GRWG</a:t>
            </a:r>
          </a:p>
          <a:p>
            <a:r>
              <a:rPr lang="en-US" altLang="en-US" b="0" dirty="0" smtClean="0">
                <a:solidFill>
                  <a:srgbClr val="222222"/>
                </a:solidFill>
                <a:latin typeface="Arial" panose="020B0604020202020204" pitchFamily="34" charset="0"/>
                <a:cs typeface="Arial" panose="020B0604020202020204" pitchFamily="34" charset="0"/>
              </a:rPr>
              <a:t>RD005</a:t>
            </a:r>
            <a:r>
              <a:rPr lang="en-US" altLang="en-US" b="0" dirty="0">
                <a:solidFill>
                  <a:srgbClr val="222222"/>
                </a:solidFill>
                <a:latin typeface="Arial" panose="020B0604020202020204" pitchFamily="34" charset="0"/>
                <a:cs typeface="Arial" panose="020B0604020202020204" pitchFamily="34" charset="0"/>
              </a:rPr>
              <a:t>: GSICS Service </a:t>
            </a:r>
            <a:r>
              <a:rPr lang="en-US" altLang="en-US" b="0" dirty="0" smtClean="0">
                <a:solidFill>
                  <a:srgbClr val="222222"/>
                </a:solidFill>
                <a:latin typeface="Arial" panose="020B0604020202020204" pitchFamily="34" charset="0"/>
                <a:cs typeface="Arial" panose="020B0604020202020204" pitchFamily="34" charset="0"/>
              </a:rPr>
              <a:t>Specification</a:t>
            </a:r>
          </a:p>
          <a:p>
            <a:r>
              <a:rPr lang="en-US" altLang="en-US" b="0" dirty="0" smtClean="0">
                <a:solidFill>
                  <a:srgbClr val="222222"/>
                </a:solidFill>
                <a:latin typeface="Arial" panose="020B0604020202020204" pitchFamily="34" charset="0"/>
                <a:cs typeface="Arial" panose="020B0604020202020204" pitchFamily="34" charset="0"/>
              </a:rPr>
              <a:t>RD006</a:t>
            </a:r>
            <a:r>
              <a:rPr lang="en-US" altLang="en-US" b="0" dirty="0">
                <a:solidFill>
                  <a:srgbClr val="222222"/>
                </a:solidFill>
                <a:latin typeface="Arial" panose="020B0604020202020204" pitchFamily="34" charset="0"/>
                <a:cs typeface="Arial" panose="020B0604020202020204" pitchFamily="34" charset="0"/>
              </a:rPr>
              <a:t>: GIRO and GLOD Dataset Usage </a:t>
            </a:r>
            <a:r>
              <a:rPr lang="en-US" altLang="en-US" b="0" dirty="0" smtClean="0">
                <a:solidFill>
                  <a:srgbClr val="222222"/>
                </a:solidFill>
                <a:latin typeface="Arial" panose="020B0604020202020204" pitchFamily="34" charset="0"/>
                <a:cs typeface="Arial" panose="020B0604020202020204" pitchFamily="34" charset="0"/>
              </a:rPr>
              <a:t>Policy</a:t>
            </a:r>
            <a:endParaRPr lang="en-US" altLang="en-US" dirty="0">
              <a:latin typeface="Arial" panose="020B0604020202020204" pitchFamily="34" charset="0"/>
              <a:cs typeface="Arial" panose="020B0604020202020204" pitchFamily="34" charset="0"/>
            </a:endParaRPr>
          </a:p>
          <a:p>
            <a:pPr marL="0" indent="0">
              <a:buNone/>
            </a:pPr>
            <a:r>
              <a:rPr lang="en-US" altLang="en-US" b="0" dirty="0" smtClean="0">
                <a:latin typeface="Arial" panose="020B0604020202020204" pitchFamily="34" charset="0"/>
                <a:cs typeface="Arial" panose="020B0604020202020204" pitchFamily="34" charset="0"/>
              </a:rPr>
              <a:t>Other Documents and WMO Content</a:t>
            </a:r>
            <a:endParaRPr lang="en-US" altLang="en-US" b="0" dirty="0">
              <a:latin typeface="Arial" panose="020B0604020202020204" pitchFamily="34" charset="0"/>
              <a:cs typeface="Arial" panose="020B0604020202020204" pitchFamily="34" charset="0"/>
            </a:endParaRPr>
          </a:p>
          <a:p>
            <a:r>
              <a:rPr lang="en-US" altLang="en-US" b="0" dirty="0" smtClean="0">
                <a:latin typeface="Arial" panose="020B0604020202020204" pitchFamily="34" charset="0"/>
                <a:cs typeface="Arial" panose="020B0604020202020204" pitchFamily="34" charset="0"/>
              </a:rPr>
              <a:t>Commission for Instruments and Methods of Observation (CIMO) Guide</a:t>
            </a:r>
          </a:p>
          <a:p>
            <a:r>
              <a:rPr lang="en-US" altLang="en-US" b="0" dirty="0" smtClean="0">
                <a:latin typeface="Arial" panose="020B0604020202020204" pitchFamily="34" charset="0"/>
                <a:cs typeface="Arial" panose="020B0604020202020204" pitchFamily="34" charset="0"/>
              </a:rPr>
              <a:t>Observing System Capability Analysis and Review (OSCAR) Pages</a:t>
            </a:r>
          </a:p>
        </p:txBody>
      </p:sp>
    </p:spTree>
    <p:extLst>
      <p:ext uri="{BB962C8B-B14F-4D97-AF65-F5344CB8AC3E}">
        <p14:creationId xmlns:p14="http://schemas.microsoft.com/office/powerpoint/2010/main" val="32376852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0" dirty="0">
                <a:solidFill>
                  <a:srgbClr val="222222"/>
                </a:solidFill>
                <a:latin typeface="Arial" panose="020B0604020202020204" pitchFamily="34" charset="0"/>
                <a:cs typeface="Arial" panose="020B0604020202020204" pitchFamily="34" charset="0"/>
              </a:rPr>
              <a:t>LEO L1 </a:t>
            </a:r>
            <a:r>
              <a:rPr lang="en-US" altLang="en-US" b="0" dirty="0" err="1">
                <a:solidFill>
                  <a:srgbClr val="222222"/>
                </a:solidFill>
                <a:latin typeface="Arial" panose="020B0604020202020204" pitchFamily="34" charset="0"/>
                <a:cs typeface="Arial" panose="020B0604020202020204" pitchFamily="34" charset="0"/>
              </a:rPr>
              <a:t>netCDF</a:t>
            </a:r>
            <a:r>
              <a:rPr lang="en-US" altLang="en-US" b="0" dirty="0">
                <a:solidFill>
                  <a:srgbClr val="222222"/>
                </a:solidFill>
                <a:latin typeface="Arial" panose="020B0604020202020204" pitchFamily="34" charset="0"/>
                <a:cs typeface="Arial" panose="020B0604020202020204" pitchFamily="34" charset="0"/>
              </a:rPr>
              <a:t> </a:t>
            </a:r>
            <a:r>
              <a:rPr lang="en-US" altLang="en-US" b="0" dirty="0" smtClean="0">
                <a:solidFill>
                  <a:srgbClr val="222222"/>
                </a:solidFill>
                <a:latin typeface="Arial" panose="020B0604020202020204" pitchFamily="34" charset="0"/>
                <a:cs typeface="Arial" panose="020B0604020202020204" pitchFamily="34" charset="0"/>
              </a:rPr>
              <a:t>Deliverable</a:t>
            </a:r>
            <a:endParaRPr lang="en-US" dirty="0"/>
          </a:p>
        </p:txBody>
      </p:sp>
      <p:sp>
        <p:nvSpPr>
          <p:cNvPr id="3" name="Content Placeholder 2"/>
          <p:cNvSpPr>
            <a:spLocks noGrp="1"/>
          </p:cNvSpPr>
          <p:nvPr>
            <p:ph idx="1"/>
          </p:nvPr>
        </p:nvSpPr>
        <p:spPr>
          <a:xfrm>
            <a:off x="495300" y="1402080"/>
            <a:ext cx="8915400" cy="4724087"/>
          </a:xfrm>
        </p:spPr>
        <p:txBody>
          <a:bodyPr/>
          <a:lstStyle/>
          <a:p>
            <a:pPr marL="0" indent="0">
              <a:buNone/>
            </a:pPr>
            <a:r>
              <a:rPr lang="en-US" altLang="en-US" b="0" dirty="0" smtClean="0">
                <a:latin typeface="Arial" panose="020B0604020202020204" pitchFamily="34" charset="0"/>
                <a:cs typeface="Arial" panose="020B0604020202020204" pitchFamily="34" charset="0"/>
              </a:rPr>
              <a:t>	1. Objective </a:t>
            </a:r>
            <a:r>
              <a:rPr lang="en-US" altLang="en-US" b="0" dirty="0">
                <a:latin typeface="Arial" panose="020B0604020202020204" pitchFamily="34" charset="0"/>
                <a:cs typeface="Arial" panose="020B0604020202020204" pitchFamily="34" charset="0"/>
              </a:rPr>
              <a:t>of the </a:t>
            </a:r>
            <a:r>
              <a:rPr lang="en-US" altLang="en-US" b="0" dirty="0" smtClean="0">
                <a:latin typeface="Arial" panose="020B0604020202020204" pitchFamily="34" charset="0"/>
                <a:cs typeface="Arial" panose="020B0604020202020204" pitchFamily="34" charset="0"/>
              </a:rPr>
              <a:t>Deliverable</a:t>
            </a:r>
            <a:r>
              <a:rPr lang="en-US" altLang="en-US" b="0" dirty="0">
                <a:latin typeface="Arial" panose="020B0604020202020204" pitchFamily="34" charset="0"/>
                <a:cs typeface="Arial" panose="020B0604020202020204" pitchFamily="34" charset="0"/>
              </a:rPr>
              <a:t/>
            </a:r>
            <a:br>
              <a:rPr lang="en-US" altLang="en-US" b="0" dirty="0">
                <a:latin typeface="Arial" panose="020B0604020202020204" pitchFamily="34" charset="0"/>
                <a:cs typeface="Arial" panose="020B0604020202020204" pitchFamily="34" charset="0"/>
              </a:rPr>
            </a:br>
            <a:r>
              <a:rPr lang="en-US" altLang="en-US" b="0" dirty="0">
                <a:latin typeface="Arial" panose="020B0604020202020204" pitchFamily="34" charset="0"/>
                <a:cs typeface="Arial" panose="020B0604020202020204" pitchFamily="34" charset="0"/>
              </a:rPr>
              <a:t>Some GSICS agencies need to use reference LEO L1 </a:t>
            </a:r>
            <a:r>
              <a:rPr lang="en-US" altLang="en-US" b="0" dirty="0" smtClean="0">
                <a:latin typeface="Arial" panose="020B0604020202020204" pitchFamily="34" charset="0"/>
                <a:cs typeface="Arial" panose="020B0604020202020204" pitchFamily="34" charset="0"/>
              </a:rPr>
              <a:t>subsets </a:t>
            </a:r>
            <a:r>
              <a:rPr lang="en-US" altLang="en-US" b="0" dirty="0">
                <a:latin typeface="Arial" panose="020B0604020202020204" pitchFamily="34" charset="0"/>
                <a:cs typeface="Arial" panose="020B0604020202020204" pitchFamily="34" charset="0"/>
              </a:rPr>
              <a:t>for their GEO-LEO </a:t>
            </a:r>
            <a:r>
              <a:rPr lang="en-US" altLang="en-US" b="0" dirty="0" smtClean="0">
                <a:solidFill>
                  <a:srgbClr val="222222"/>
                </a:solidFill>
                <a:latin typeface="Arial" panose="020B0604020202020204" pitchFamily="34" charset="0"/>
                <a:cs typeface="Arial" panose="020B0604020202020204" pitchFamily="34" charset="0"/>
              </a:rPr>
              <a:t>collocation </a:t>
            </a:r>
            <a:r>
              <a:rPr lang="en-US" altLang="en-US" b="0" dirty="0">
                <a:solidFill>
                  <a:srgbClr val="222222"/>
                </a:solidFill>
                <a:latin typeface="Arial" panose="020B0604020202020204" pitchFamily="34" charset="0"/>
                <a:cs typeface="Arial" panose="020B0604020202020204" pitchFamily="34" charset="0"/>
              </a:rPr>
              <a:t>to generate GSICS inter-calibration products.</a:t>
            </a:r>
            <a:r>
              <a:rPr lang="en-US" altLang="en-US" b="0" dirty="0">
                <a:latin typeface="Arial" panose="020B0604020202020204" pitchFamily="34" charset="0"/>
              </a:rPr>
              <a:t/>
            </a:r>
            <a:br>
              <a:rPr lang="en-US" altLang="en-US" b="0" dirty="0">
                <a:latin typeface="Arial" panose="020B0604020202020204" pitchFamily="34" charset="0"/>
              </a:rPr>
            </a:br>
            <a:r>
              <a:rPr lang="en-US" altLang="en-US" b="0" dirty="0" smtClean="0">
                <a:latin typeface="Arial" panose="020B0604020202020204" pitchFamily="34" charset="0"/>
              </a:rPr>
              <a:t>	</a:t>
            </a:r>
            <a:r>
              <a:rPr lang="en-US" altLang="en-US" b="0" dirty="0" smtClean="0">
                <a:solidFill>
                  <a:srgbClr val="222222"/>
                </a:solidFill>
                <a:latin typeface="Arial" panose="020B0604020202020204" pitchFamily="34" charset="0"/>
                <a:cs typeface="Arial" panose="020B0604020202020204" pitchFamily="34" charset="0"/>
              </a:rPr>
              <a:t>2. How </a:t>
            </a:r>
            <a:r>
              <a:rPr lang="en-US" altLang="en-US" b="0" dirty="0">
                <a:solidFill>
                  <a:srgbClr val="222222"/>
                </a:solidFill>
                <a:latin typeface="Arial" panose="020B0604020202020204" pitchFamily="34" charset="0"/>
                <a:cs typeface="Arial" panose="020B0604020202020204" pitchFamily="34" charset="0"/>
              </a:rPr>
              <a:t>it was created</a:t>
            </a:r>
            <a:r>
              <a:rPr lang="en-US" altLang="en-US" b="0" dirty="0"/>
              <a:t/>
            </a:r>
            <a:br>
              <a:rPr lang="en-US" altLang="en-US" b="0" dirty="0"/>
            </a:br>
            <a:r>
              <a:rPr lang="en-US" altLang="en-US" b="0" dirty="0">
                <a:solidFill>
                  <a:srgbClr val="222222"/>
                </a:solidFill>
                <a:latin typeface="Arial" panose="020B0604020202020204" pitchFamily="34" charset="0"/>
                <a:cs typeface="Arial" panose="020B0604020202020204" pitchFamily="34" charset="0"/>
              </a:rPr>
              <a:t>Data provider (e.g</a:t>
            </a:r>
            <a:r>
              <a:rPr lang="en-US" altLang="en-US" b="0" dirty="0" smtClean="0">
                <a:solidFill>
                  <a:srgbClr val="222222"/>
                </a:solidFill>
                <a:latin typeface="Arial" panose="020B0604020202020204" pitchFamily="34" charset="0"/>
                <a:cs typeface="Arial" panose="020B0604020202020204" pitchFamily="34" charset="0"/>
              </a:rPr>
              <a:t>., </a:t>
            </a:r>
            <a:r>
              <a:rPr lang="en-US" altLang="en-US" b="0" dirty="0">
                <a:solidFill>
                  <a:srgbClr val="222222"/>
                </a:solidFill>
                <a:latin typeface="Arial" panose="020B0604020202020204" pitchFamily="34" charset="0"/>
                <a:cs typeface="Arial" panose="020B0604020202020204" pitchFamily="34" charset="0"/>
              </a:rPr>
              <a:t>IASI L1C by EUMETSAT) creates and makes it available </a:t>
            </a:r>
            <a:r>
              <a:rPr lang="en-US" altLang="en-US" b="0" dirty="0" smtClean="0">
                <a:solidFill>
                  <a:srgbClr val="222222"/>
                </a:solidFill>
                <a:latin typeface="Arial" panose="020B0604020202020204" pitchFamily="34" charset="0"/>
                <a:cs typeface="Arial" panose="020B0604020202020204" pitchFamily="34" charset="0"/>
              </a:rPr>
              <a:t>on </a:t>
            </a:r>
            <a:r>
              <a:rPr lang="en-US" altLang="en-US" b="0" dirty="0">
                <a:solidFill>
                  <a:srgbClr val="222222"/>
                </a:solidFill>
                <a:latin typeface="Arial" panose="020B0604020202020204" pitchFamily="34" charset="0"/>
                <a:cs typeface="Arial" panose="020B0604020202020204" pitchFamily="34" charset="0"/>
              </a:rPr>
              <a:t>the GSICS Collaboration Server based on user's requests.</a:t>
            </a:r>
            <a:r>
              <a:rPr lang="en-US" altLang="en-US" b="0" dirty="0">
                <a:solidFill>
                  <a:srgbClr val="500050"/>
                </a:solidFill>
                <a:latin typeface="Arial" panose="020B0604020202020204" pitchFamily="34" charset="0"/>
                <a:cs typeface="Arial" panose="020B0604020202020204" pitchFamily="34" charset="0"/>
              </a:rPr>
              <a:t/>
            </a:r>
            <a:br>
              <a:rPr lang="en-US" altLang="en-US" b="0" dirty="0">
                <a:solidFill>
                  <a:srgbClr val="500050"/>
                </a:solidFill>
                <a:latin typeface="Arial" panose="020B0604020202020204" pitchFamily="34" charset="0"/>
                <a:cs typeface="Arial" panose="020B0604020202020204" pitchFamily="34" charset="0"/>
              </a:rPr>
            </a:br>
            <a:r>
              <a:rPr lang="en-US" altLang="en-US" b="0" dirty="0" smtClean="0">
                <a:solidFill>
                  <a:srgbClr val="500050"/>
                </a:solidFill>
                <a:latin typeface="Arial" panose="020B0604020202020204" pitchFamily="34" charset="0"/>
                <a:cs typeface="Arial" panose="020B0604020202020204" pitchFamily="34" charset="0"/>
              </a:rPr>
              <a:t>	</a:t>
            </a:r>
            <a:r>
              <a:rPr lang="en-US" altLang="en-US" b="0" dirty="0" smtClean="0">
                <a:latin typeface="Arial" panose="020B0604020202020204" pitchFamily="34" charset="0"/>
                <a:cs typeface="Arial" panose="020B0604020202020204" pitchFamily="34" charset="0"/>
              </a:rPr>
              <a:t>3</a:t>
            </a:r>
            <a:r>
              <a:rPr lang="en-US" altLang="en-US" b="0" dirty="0">
                <a:latin typeface="Arial" panose="020B0604020202020204" pitchFamily="34" charset="0"/>
                <a:cs typeface="Arial" panose="020B0604020202020204" pitchFamily="34" charset="0"/>
              </a:rPr>
              <a:t>. How to use it</a:t>
            </a:r>
            <a:r>
              <a:rPr lang="en-US" altLang="en-US" b="0" dirty="0">
                <a:solidFill>
                  <a:srgbClr val="500050"/>
                </a:solidFill>
                <a:latin typeface="Arial" panose="020B0604020202020204" pitchFamily="34" charset="0"/>
                <a:cs typeface="Arial" panose="020B0604020202020204" pitchFamily="34" charset="0"/>
              </a:rPr>
              <a:t/>
            </a:r>
            <a:br>
              <a:rPr lang="en-US" altLang="en-US" b="0" dirty="0">
                <a:solidFill>
                  <a:srgbClr val="500050"/>
                </a:solidFill>
                <a:latin typeface="Arial" panose="020B0604020202020204" pitchFamily="34" charset="0"/>
                <a:cs typeface="Arial" panose="020B0604020202020204" pitchFamily="34" charset="0"/>
              </a:rPr>
            </a:br>
            <a:r>
              <a:rPr lang="en-US" altLang="en-US" b="0" dirty="0">
                <a:solidFill>
                  <a:srgbClr val="222222"/>
                </a:solidFill>
                <a:latin typeface="Arial" panose="020B0604020202020204" pitchFamily="34" charset="0"/>
                <a:cs typeface="Arial" panose="020B0604020202020204" pitchFamily="34" charset="0"/>
              </a:rPr>
              <a:t>To use the file as an input </a:t>
            </a:r>
            <a:r>
              <a:rPr lang="en-US" altLang="en-US" b="0" dirty="0" smtClean="0">
                <a:solidFill>
                  <a:srgbClr val="222222"/>
                </a:solidFill>
                <a:latin typeface="Arial" panose="020B0604020202020204" pitchFamily="34" charset="0"/>
                <a:cs typeface="Arial" panose="020B0604020202020204" pitchFamily="34" charset="0"/>
              </a:rPr>
              <a:t>for </a:t>
            </a:r>
            <a:r>
              <a:rPr lang="en-US" altLang="en-US" b="0" dirty="0">
                <a:solidFill>
                  <a:srgbClr val="222222"/>
                </a:solidFill>
                <a:latin typeface="Arial" panose="020B0604020202020204" pitchFamily="34" charset="0"/>
                <a:cs typeface="Arial" panose="020B0604020202020204" pitchFamily="34" charset="0"/>
              </a:rPr>
              <a:t>inter-calibration </a:t>
            </a:r>
            <a:r>
              <a:rPr lang="en-US" altLang="en-US" b="0" dirty="0" smtClean="0">
                <a:solidFill>
                  <a:srgbClr val="222222"/>
                </a:solidFill>
                <a:latin typeface="Arial" panose="020B0604020202020204" pitchFamily="34" charset="0"/>
                <a:cs typeface="Arial" panose="020B0604020202020204" pitchFamily="34" charset="0"/>
              </a:rPr>
              <a:t>as given in </a:t>
            </a:r>
            <a:r>
              <a:rPr lang="en-US" altLang="en-US" b="0" dirty="0">
                <a:solidFill>
                  <a:srgbClr val="222222"/>
                </a:solidFill>
                <a:latin typeface="Arial" panose="020B0604020202020204" pitchFamily="34" charset="0"/>
                <a:cs typeface="Arial" panose="020B0604020202020204" pitchFamily="34" charset="0"/>
              </a:rPr>
              <a:t>ATBD.</a:t>
            </a:r>
            <a:r>
              <a:rPr lang="en-US" altLang="en-US" b="0" dirty="0">
                <a:solidFill>
                  <a:srgbClr val="500050"/>
                </a:solidFill>
                <a:latin typeface="Arial" panose="020B0604020202020204" pitchFamily="34" charset="0"/>
                <a:cs typeface="Arial" panose="020B0604020202020204" pitchFamily="34" charset="0"/>
              </a:rPr>
              <a:t/>
            </a:r>
            <a:br>
              <a:rPr lang="en-US" altLang="en-US" b="0" dirty="0">
                <a:solidFill>
                  <a:srgbClr val="500050"/>
                </a:solidFill>
                <a:latin typeface="Arial" panose="020B0604020202020204" pitchFamily="34" charset="0"/>
                <a:cs typeface="Arial" panose="020B0604020202020204" pitchFamily="34" charset="0"/>
              </a:rPr>
            </a:br>
            <a:r>
              <a:rPr lang="en-US" altLang="en-US" b="0" dirty="0" smtClean="0">
                <a:solidFill>
                  <a:srgbClr val="500050"/>
                </a:solidFill>
                <a:latin typeface="Arial" panose="020B0604020202020204" pitchFamily="34" charset="0"/>
                <a:cs typeface="Arial" panose="020B0604020202020204" pitchFamily="34" charset="0"/>
              </a:rPr>
              <a:t>	</a:t>
            </a:r>
            <a:r>
              <a:rPr lang="en-US" altLang="en-US" b="0" dirty="0" smtClean="0">
                <a:latin typeface="Arial" panose="020B0604020202020204" pitchFamily="34" charset="0"/>
                <a:cs typeface="Arial" panose="020B0604020202020204" pitchFamily="34" charset="0"/>
              </a:rPr>
              <a:t>4</a:t>
            </a:r>
            <a:r>
              <a:rPr lang="en-US" altLang="en-US" b="0" dirty="0">
                <a:latin typeface="Arial" panose="020B0604020202020204" pitchFamily="34" charset="0"/>
                <a:cs typeface="Arial" panose="020B0604020202020204" pitchFamily="34" charset="0"/>
              </a:rPr>
              <a:t>. References</a:t>
            </a:r>
            <a:r>
              <a:rPr lang="en-US" altLang="en-US" b="0" dirty="0" smtClean="0">
                <a:latin typeface="Arial" panose="020B0604020202020204" pitchFamily="34" charset="0"/>
                <a:cs typeface="Arial" panose="020B0604020202020204" pitchFamily="34" charset="0"/>
              </a:rPr>
              <a:t>:</a:t>
            </a:r>
            <a:r>
              <a:rPr lang="en-US" altLang="en-US" b="0" dirty="0">
                <a:solidFill>
                  <a:srgbClr val="500050"/>
                </a:solidFill>
                <a:latin typeface="Arial" panose="020B0604020202020204" pitchFamily="34" charset="0"/>
                <a:cs typeface="Arial" panose="020B0604020202020204" pitchFamily="34" charset="0"/>
              </a:rPr>
              <a:t/>
            </a:r>
            <a:br>
              <a:rPr lang="en-US" altLang="en-US" b="0" dirty="0">
                <a:solidFill>
                  <a:srgbClr val="500050"/>
                </a:solidFill>
                <a:latin typeface="Arial" panose="020B0604020202020204" pitchFamily="34" charset="0"/>
                <a:cs typeface="Arial" panose="020B0604020202020204" pitchFamily="34" charset="0"/>
              </a:rPr>
            </a:br>
            <a:r>
              <a:rPr lang="en-US" altLang="en-US" b="0" dirty="0">
                <a:solidFill>
                  <a:srgbClr val="222222"/>
                </a:solidFill>
                <a:latin typeface="Arial" panose="020B0604020202020204" pitchFamily="34" charset="0"/>
                <a:cs typeface="Arial" panose="020B0604020202020204" pitchFamily="34" charset="0"/>
              </a:rPr>
              <a:t>EUMETSAT GSICS Collaboration Server: </a:t>
            </a:r>
            <a:r>
              <a:rPr lang="en-US" altLang="en-US" b="0" dirty="0"/>
              <a:t/>
            </a:r>
            <a:br>
              <a:rPr lang="en-US" altLang="en-US" b="0" dirty="0"/>
            </a:br>
            <a:r>
              <a:rPr lang="en-US" altLang="en-US" b="0" dirty="0">
                <a:solidFill>
                  <a:srgbClr val="1155CC"/>
                </a:solidFill>
                <a:latin typeface="Arial" panose="020B0604020202020204" pitchFamily="34" charset="0"/>
                <a:cs typeface="Arial" panose="020B0604020202020204" pitchFamily="34" charset="0"/>
                <a:hlinkClick r:id="rId2"/>
              </a:rPr>
              <a:t>http://gsics.eumetsat.int/thredds/catalog.html</a:t>
            </a:r>
            <a:r>
              <a:rPr lang="en-US" altLang="en-US" b="0" dirty="0">
                <a:latin typeface="Arial" panose="020B0604020202020204" pitchFamily="34" charset="0"/>
              </a:rPr>
              <a:t/>
            </a:r>
            <a:br>
              <a:rPr lang="en-US" altLang="en-US" b="0" dirty="0">
                <a:latin typeface="Arial" panose="020B0604020202020204" pitchFamily="34" charset="0"/>
              </a:rPr>
            </a:br>
            <a:endParaRPr lang="en-US" dirty="0"/>
          </a:p>
        </p:txBody>
      </p:sp>
    </p:spTree>
    <p:extLst>
      <p:ext uri="{BB962C8B-B14F-4D97-AF65-F5344CB8AC3E}">
        <p14:creationId xmlns:p14="http://schemas.microsoft.com/office/powerpoint/2010/main" val="18800334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Disclaimer</a:t>
            </a:r>
            <a:endParaRPr lang="en-US" dirty="0"/>
          </a:p>
        </p:txBody>
      </p:sp>
      <p:sp>
        <p:nvSpPr>
          <p:cNvPr id="3" name="Content Placeholder 2"/>
          <p:cNvSpPr>
            <a:spLocks noGrp="1"/>
          </p:cNvSpPr>
          <p:nvPr>
            <p:ph idx="1"/>
          </p:nvPr>
        </p:nvSpPr>
        <p:spPr>
          <a:xfrm>
            <a:off x="495300" y="2977448"/>
            <a:ext cx="8915400" cy="1255885"/>
          </a:xfrm>
        </p:spPr>
        <p:txBody>
          <a:bodyPr/>
          <a:lstStyle/>
          <a:p>
            <a:pPr marL="0" indent="0">
              <a:buNone/>
            </a:pPr>
            <a:r>
              <a:rPr lang="en-US" sz="3200" dirty="0"/>
              <a:t>"The contents of this </a:t>
            </a:r>
            <a:r>
              <a:rPr lang="en-US" sz="3200" dirty="0" smtClean="0"/>
              <a:t>presentation are those of the authors and </a:t>
            </a:r>
            <a:r>
              <a:rPr lang="en-US" sz="3200" dirty="0"/>
              <a:t>do not necessarily reflect any position of the </a:t>
            </a:r>
            <a:r>
              <a:rPr lang="en-US" sz="3200" dirty="0" smtClean="0"/>
              <a:t>US</a:t>
            </a:r>
            <a:r>
              <a:rPr lang="en-US" sz="3200" dirty="0"/>
              <a:t> </a:t>
            </a:r>
            <a:r>
              <a:rPr lang="en-US" sz="3200" dirty="0" smtClean="0"/>
              <a:t>Government </a:t>
            </a:r>
            <a:r>
              <a:rPr lang="en-US" sz="3200" dirty="0"/>
              <a:t>or the National Oceanic and </a:t>
            </a:r>
            <a:r>
              <a:rPr lang="en-US" sz="3200" dirty="0" smtClean="0"/>
              <a:t>Atmospheric Administration."</a:t>
            </a:r>
            <a:endParaRPr lang="en-US" sz="3200" dirty="0"/>
          </a:p>
        </p:txBody>
      </p:sp>
    </p:spTree>
    <p:extLst>
      <p:ext uri="{BB962C8B-B14F-4D97-AF65-F5344CB8AC3E}">
        <p14:creationId xmlns:p14="http://schemas.microsoft.com/office/powerpoint/2010/main" val="41425436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64911"/>
            <a:ext cx="8915400" cy="517841"/>
          </a:xfrm>
        </p:spPr>
        <p:txBody>
          <a:bodyPr/>
          <a:lstStyle/>
          <a:p>
            <a:r>
              <a:rPr lang="en-US" altLang="en-US" b="0" dirty="0">
                <a:solidFill>
                  <a:srgbClr val="222222"/>
                </a:solidFill>
                <a:latin typeface="Arial" panose="020B0604020202020204" pitchFamily="34" charset="0"/>
                <a:cs typeface="Arial" panose="020B0604020202020204" pitchFamily="34" charset="0"/>
              </a:rPr>
              <a:t>GEO-LEO-IR Collocation </a:t>
            </a:r>
            <a:r>
              <a:rPr lang="en-US" altLang="en-US" b="0" dirty="0" err="1" smtClean="0">
                <a:solidFill>
                  <a:srgbClr val="222222"/>
                </a:solidFill>
                <a:latin typeface="Arial" panose="020B0604020202020204" pitchFamily="34" charset="0"/>
                <a:cs typeface="Arial" panose="020B0604020202020204" pitchFamily="34" charset="0"/>
              </a:rPr>
              <a:t>netCDF</a:t>
            </a:r>
            <a:r>
              <a:rPr lang="en-US" altLang="en-US" b="0" dirty="0" smtClean="0">
                <a:solidFill>
                  <a:srgbClr val="222222"/>
                </a:solidFill>
                <a:latin typeface="Arial" panose="020B0604020202020204" pitchFamily="34" charset="0"/>
                <a:cs typeface="Arial" panose="020B0604020202020204" pitchFamily="34" charset="0"/>
              </a:rPr>
              <a:t> Deliverable</a:t>
            </a:r>
            <a:endParaRPr lang="en-US" dirty="0"/>
          </a:p>
        </p:txBody>
      </p:sp>
      <p:sp>
        <p:nvSpPr>
          <p:cNvPr id="3" name="Content Placeholder 2"/>
          <p:cNvSpPr>
            <a:spLocks noGrp="1"/>
          </p:cNvSpPr>
          <p:nvPr>
            <p:ph idx="1"/>
          </p:nvPr>
        </p:nvSpPr>
        <p:spPr>
          <a:xfrm>
            <a:off x="146304" y="743712"/>
            <a:ext cx="9631680" cy="6065520"/>
          </a:xfrm>
          <a:solidFill>
            <a:schemeClr val="bg1"/>
          </a:solidFill>
        </p:spPr>
        <p:txBody>
          <a:bodyPr/>
          <a:lstStyle/>
          <a:p>
            <a:pPr marL="0" indent="0">
              <a:buNone/>
            </a:pPr>
            <a:r>
              <a:rPr lang="en-US" altLang="en-US" b="0" dirty="0" smtClean="0">
                <a:solidFill>
                  <a:srgbClr val="500050"/>
                </a:solidFill>
                <a:latin typeface="Arial" panose="020B0604020202020204" pitchFamily="34" charset="0"/>
                <a:cs typeface="Arial" panose="020B0604020202020204" pitchFamily="34" charset="0"/>
              </a:rPr>
              <a:t>	</a:t>
            </a:r>
            <a:r>
              <a:rPr lang="en-US" altLang="en-US" b="0" dirty="0" smtClean="0">
                <a:latin typeface="Arial" panose="020B0604020202020204" pitchFamily="34" charset="0"/>
                <a:cs typeface="Arial" panose="020B0604020202020204" pitchFamily="34" charset="0"/>
              </a:rPr>
              <a:t>1. Objective </a:t>
            </a:r>
            <a:r>
              <a:rPr lang="en-US" altLang="en-US" b="0" dirty="0">
                <a:latin typeface="Arial" panose="020B0604020202020204" pitchFamily="34" charset="0"/>
                <a:cs typeface="Arial" panose="020B0604020202020204" pitchFamily="34" charset="0"/>
              </a:rPr>
              <a:t>of the </a:t>
            </a:r>
            <a:r>
              <a:rPr lang="en-US" altLang="en-US" b="0" dirty="0" smtClean="0">
                <a:latin typeface="Arial" panose="020B0604020202020204" pitchFamily="34" charset="0"/>
                <a:cs typeface="Arial" panose="020B0604020202020204" pitchFamily="34" charset="0"/>
              </a:rPr>
              <a:t>Deliverable</a:t>
            </a:r>
            <a:r>
              <a:rPr lang="en-US" altLang="en-US" b="0" dirty="0">
                <a:solidFill>
                  <a:srgbClr val="500050"/>
                </a:solidFill>
                <a:latin typeface="Arial" panose="020B0604020202020204" pitchFamily="34" charset="0"/>
                <a:cs typeface="Arial" panose="020B0604020202020204" pitchFamily="34" charset="0"/>
              </a:rPr>
              <a:t/>
            </a:r>
            <a:br>
              <a:rPr lang="en-US" altLang="en-US" b="0" dirty="0">
                <a:solidFill>
                  <a:srgbClr val="500050"/>
                </a:solidFill>
                <a:latin typeface="Arial" panose="020B0604020202020204" pitchFamily="34" charset="0"/>
                <a:cs typeface="Arial" panose="020B0604020202020204" pitchFamily="34" charset="0"/>
              </a:rPr>
            </a:br>
            <a:r>
              <a:rPr lang="en-US" altLang="en-US" b="0" dirty="0">
                <a:solidFill>
                  <a:srgbClr val="222222"/>
                </a:solidFill>
                <a:latin typeface="Arial" panose="020B0604020202020204" pitchFamily="34" charset="0"/>
                <a:cs typeface="Arial" panose="020B0604020202020204" pitchFamily="34" charset="0"/>
              </a:rPr>
              <a:t>Input for deriving inter-calibration coefficients, which is mainly used by </a:t>
            </a:r>
            <a:r>
              <a:rPr lang="en-US" altLang="en-US" b="0" dirty="0" smtClean="0">
                <a:solidFill>
                  <a:srgbClr val="222222"/>
                </a:solidFill>
                <a:latin typeface="Arial" panose="020B0604020202020204" pitchFamily="34" charset="0"/>
                <a:cs typeface="Arial" panose="020B0604020202020204" pitchFamily="34" charset="0"/>
              </a:rPr>
              <a:t>producers </a:t>
            </a:r>
            <a:r>
              <a:rPr lang="en-US" altLang="en-US" b="0" dirty="0">
                <a:solidFill>
                  <a:srgbClr val="222222"/>
                </a:solidFill>
                <a:latin typeface="Arial" panose="020B0604020202020204" pitchFamily="34" charset="0"/>
                <a:cs typeface="Arial" panose="020B0604020202020204" pitchFamily="34" charset="0"/>
              </a:rPr>
              <a:t>of GSICS products, but may be useful for other users</a:t>
            </a:r>
            <a:r>
              <a:rPr lang="en-US" altLang="en-US" b="0" dirty="0">
                <a:latin typeface="Arial" panose="020B0604020202020204" pitchFamily="34" charset="0"/>
              </a:rPr>
              <a:t/>
            </a:r>
            <a:br>
              <a:rPr lang="en-US" altLang="en-US" b="0" dirty="0">
                <a:latin typeface="Arial" panose="020B0604020202020204" pitchFamily="34" charset="0"/>
              </a:rPr>
            </a:br>
            <a:r>
              <a:rPr lang="en-US" altLang="en-US" b="0" dirty="0" smtClean="0">
                <a:latin typeface="Arial" panose="020B0604020202020204" pitchFamily="34" charset="0"/>
              </a:rPr>
              <a:t>	</a:t>
            </a:r>
            <a:r>
              <a:rPr lang="en-US" altLang="en-US" b="0" dirty="0" smtClean="0">
                <a:solidFill>
                  <a:srgbClr val="222222"/>
                </a:solidFill>
                <a:latin typeface="Arial" panose="020B0604020202020204" pitchFamily="34" charset="0"/>
                <a:cs typeface="Arial" panose="020B0604020202020204" pitchFamily="34" charset="0"/>
              </a:rPr>
              <a:t>2. How </a:t>
            </a:r>
            <a:r>
              <a:rPr lang="en-US" altLang="en-US" b="0" dirty="0">
                <a:solidFill>
                  <a:srgbClr val="222222"/>
                </a:solidFill>
                <a:latin typeface="Arial" panose="020B0604020202020204" pitchFamily="34" charset="0"/>
                <a:cs typeface="Arial" panose="020B0604020202020204" pitchFamily="34" charset="0"/>
              </a:rPr>
              <a:t>it was created</a:t>
            </a:r>
            <a:r>
              <a:rPr lang="en-US" altLang="en-US" b="0" dirty="0"/>
              <a:t/>
            </a:r>
            <a:br>
              <a:rPr lang="en-US" altLang="en-US" b="0" dirty="0"/>
            </a:br>
            <a:r>
              <a:rPr lang="en-US" altLang="en-US" b="0" dirty="0" err="1">
                <a:solidFill>
                  <a:srgbClr val="222222"/>
                </a:solidFill>
                <a:latin typeface="Arial" panose="020B0604020202020204" pitchFamily="34" charset="0"/>
                <a:cs typeface="Arial" panose="020B0604020202020204" pitchFamily="34" charset="0"/>
              </a:rPr>
              <a:t>Created</a:t>
            </a:r>
            <a:r>
              <a:rPr lang="en-US" altLang="en-US" b="0" dirty="0">
                <a:solidFill>
                  <a:srgbClr val="222222"/>
                </a:solidFill>
                <a:latin typeface="Arial" panose="020B0604020202020204" pitchFamily="34" charset="0"/>
                <a:cs typeface="Arial" panose="020B0604020202020204" pitchFamily="34" charset="0"/>
              </a:rPr>
              <a:t> by producers of GSICS Products (e.g</a:t>
            </a:r>
            <a:r>
              <a:rPr lang="en-US" altLang="en-US" b="0" dirty="0" smtClean="0">
                <a:solidFill>
                  <a:srgbClr val="222222"/>
                </a:solidFill>
                <a:latin typeface="Arial" panose="020B0604020202020204" pitchFamily="34" charset="0"/>
                <a:cs typeface="Arial" panose="020B0604020202020204" pitchFamily="34" charset="0"/>
              </a:rPr>
              <a:t>., </a:t>
            </a:r>
            <a:r>
              <a:rPr lang="en-US" altLang="en-US" b="0" dirty="0">
                <a:solidFill>
                  <a:srgbClr val="222222"/>
                </a:solidFill>
                <a:latin typeface="Arial" panose="020B0604020202020204" pitchFamily="34" charset="0"/>
                <a:cs typeface="Arial" panose="020B0604020202020204" pitchFamily="34" charset="0"/>
              </a:rPr>
              <a:t>JMA)</a:t>
            </a:r>
            <a:r>
              <a:rPr lang="en-US" altLang="en-US" b="0" dirty="0">
                <a:solidFill>
                  <a:srgbClr val="500050"/>
                </a:solidFill>
                <a:latin typeface="Arial" panose="020B0604020202020204" pitchFamily="34" charset="0"/>
                <a:cs typeface="Arial" panose="020B0604020202020204" pitchFamily="34" charset="0"/>
              </a:rPr>
              <a:t/>
            </a:r>
            <a:br>
              <a:rPr lang="en-US" altLang="en-US" b="0" dirty="0">
                <a:solidFill>
                  <a:srgbClr val="500050"/>
                </a:solidFill>
                <a:latin typeface="Arial" panose="020B0604020202020204" pitchFamily="34" charset="0"/>
                <a:cs typeface="Arial" panose="020B0604020202020204" pitchFamily="34" charset="0"/>
              </a:rPr>
            </a:br>
            <a:r>
              <a:rPr lang="en-US" altLang="en-US" b="0" dirty="0" smtClean="0">
                <a:solidFill>
                  <a:srgbClr val="500050"/>
                </a:solidFill>
                <a:latin typeface="Arial" panose="020B0604020202020204" pitchFamily="34" charset="0"/>
                <a:cs typeface="Arial" panose="020B0604020202020204" pitchFamily="34" charset="0"/>
              </a:rPr>
              <a:t>	</a:t>
            </a:r>
            <a:r>
              <a:rPr lang="en-US" altLang="en-US" b="0" dirty="0" smtClean="0">
                <a:latin typeface="Arial" panose="020B0604020202020204" pitchFamily="34" charset="0"/>
                <a:cs typeface="Arial" panose="020B0604020202020204" pitchFamily="34" charset="0"/>
              </a:rPr>
              <a:t>3</a:t>
            </a:r>
            <a:r>
              <a:rPr lang="en-US" altLang="en-US" b="0" dirty="0">
                <a:latin typeface="Arial" panose="020B0604020202020204" pitchFamily="34" charset="0"/>
                <a:cs typeface="Arial" panose="020B0604020202020204" pitchFamily="34" charset="0"/>
              </a:rPr>
              <a:t>. How to use it</a:t>
            </a:r>
            <a:br>
              <a:rPr lang="en-US" altLang="en-US" b="0" dirty="0">
                <a:latin typeface="Arial" panose="020B0604020202020204" pitchFamily="34" charset="0"/>
                <a:cs typeface="Arial" panose="020B0604020202020204" pitchFamily="34" charset="0"/>
              </a:rPr>
            </a:br>
            <a:r>
              <a:rPr lang="en-US" altLang="en-US" b="0" dirty="0">
                <a:latin typeface="Arial" panose="020B0604020202020204" pitchFamily="34" charset="0"/>
                <a:cs typeface="Arial" panose="020B0604020202020204" pitchFamily="34" charset="0"/>
              </a:rPr>
              <a:t>The da</a:t>
            </a:r>
            <a:r>
              <a:rPr lang="en-US" altLang="en-US" b="0" dirty="0">
                <a:solidFill>
                  <a:srgbClr val="222222"/>
                </a:solidFill>
                <a:latin typeface="Arial" panose="020B0604020202020204" pitchFamily="34" charset="0"/>
                <a:cs typeface="Arial" panose="020B0604020202020204" pitchFamily="34" charset="0"/>
              </a:rPr>
              <a:t>ta are used by the producers to generate GSICS Correction. Other </a:t>
            </a:r>
            <a:r>
              <a:rPr lang="en-US" altLang="en-US" b="0" dirty="0" smtClean="0">
                <a:solidFill>
                  <a:srgbClr val="222222"/>
                </a:solidFill>
                <a:latin typeface="Arial" panose="020B0604020202020204" pitchFamily="34" charset="0"/>
                <a:cs typeface="Arial" panose="020B0604020202020204" pitchFamily="34" charset="0"/>
              </a:rPr>
              <a:t>users </a:t>
            </a:r>
            <a:r>
              <a:rPr lang="en-US" altLang="en-US" b="0" dirty="0">
                <a:solidFill>
                  <a:srgbClr val="222222"/>
                </a:solidFill>
                <a:latin typeface="Arial" panose="020B0604020202020204" pitchFamily="34" charset="0"/>
                <a:cs typeface="Arial" panose="020B0604020202020204" pitchFamily="34" charset="0"/>
              </a:rPr>
              <a:t>may want to replicate the process, or use them for their research </a:t>
            </a:r>
            <a:r>
              <a:rPr lang="en-US" altLang="en-US" b="0" dirty="0" smtClean="0">
                <a:solidFill>
                  <a:srgbClr val="222222"/>
                </a:solidFill>
                <a:latin typeface="Arial" panose="020B0604020202020204" pitchFamily="34" charset="0"/>
                <a:cs typeface="Arial" panose="020B0604020202020204" pitchFamily="34" charset="0"/>
              </a:rPr>
              <a:t>purpose</a:t>
            </a:r>
            <a:r>
              <a:rPr lang="en-US" altLang="en-US" b="0" dirty="0">
                <a:solidFill>
                  <a:srgbClr val="222222"/>
                </a:solidFill>
                <a:latin typeface="Arial" panose="020B0604020202020204" pitchFamily="34" charset="0"/>
                <a:cs typeface="Arial" panose="020B0604020202020204" pitchFamily="34" charset="0"/>
              </a:rPr>
              <a:t>.</a:t>
            </a:r>
            <a:r>
              <a:rPr lang="en-US" altLang="en-US" b="0" dirty="0">
                <a:solidFill>
                  <a:srgbClr val="500050"/>
                </a:solidFill>
                <a:latin typeface="Arial" panose="020B0604020202020204" pitchFamily="34" charset="0"/>
                <a:cs typeface="Arial" panose="020B0604020202020204" pitchFamily="34" charset="0"/>
              </a:rPr>
              <a:t/>
            </a:r>
            <a:br>
              <a:rPr lang="en-US" altLang="en-US" b="0" dirty="0">
                <a:solidFill>
                  <a:srgbClr val="500050"/>
                </a:solidFill>
                <a:latin typeface="Arial" panose="020B0604020202020204" pitchFamily="34" charset="0"/>
                <a:cs typeface="Arial" panose="020B0604020202020204" pitchFamily="34" charset="0"/>
              </a:rPr>
            </a:br>
            <a:r>
              <a:rPr lang="en-US" altLang="en-US" b="0" dirty="0" smtClean="0">
                <a:solidFill>
                  <a:srgbClr val="500050"/>
                </a:solidFill>
                <a:latin typeface="Arial" panose="020B0604020202020204" pitchFamily="34" charset="0"/>
                <a:cs typeface="Arial" panose="020B0604020202020204" pitchFamily="34" charset="0"/>
              </a:rPr>
              <a:t>	</a:t>
            </a:r>
            <a:r>
              <a:rPr lang="en-US" altLang="en-US" b="0" dirty="0" smtClean="0">
                <a:latin typeface="Arial" panose="020B0604020202020204" pitchFamily="34" charset="0"/>
                <a:cs typeface="Arial" panose="020B0604020202020204" pitchFamily="34" charset="0"/>
              </a:rPr>
              <a:t>4</a:t>
            </a:r>
            <a:r>
              <a:rPr lang="en-US" altLang="en-US" b="0" dirty="0">
                <a:latin typeface="Arial" panose="020B0604020202020204" pitchFamily="34" charset="0"/>
                <a:cs typeface="Arial" panose="020B0604020202020204" pitchFamily="34" charset="0"/>
              </a:rPr>
              <a:t>. References: </a:t>
            </a:r>
            <a:endParaRPr lang="en-US" altLang="en-US" b="0" dirty="0" smtClean="0">
              <a:latin typeface="Arial" panose="020B0604020202020204" pitchFamily="34" charset="0"/>
              <a:cs typeface="Arial" panose="020B0604020202020204" pitchFamily="34" charset="0"/>
            </a:endParaRPr>
          </a:p>
          <a:p>
            <a:pPr marL="0" indent="0">
              <a:buNone/>
            </a:pPr>
            <a:r>
              <a:rPr lang="en-US" altLang="en-US" b="0" dirty="0" smtClean="0">
                <a:latin typeface="Arial" panose="020B0604020202020204" pitchFamily="34" charset="0"/>
                <a:cs typeface="Arial" panose="020B0604020202020204" pitchFamily="34" charset="0"/>
              </a:rPr>
              <a:t>Conve</a:t>
            </a:r>
            <a:r>
              <a:rPr lang="en-US" altLang="en-US" b="0" dirty="0" smtClean="0">
                <a:solidFill>
                  <a:srgbClr val="222222"/>
                </a:solidFill>
                <a:latin typeface="Arial" panose="020B0604020202020204" pitchFamily="34" charset="0"/>
                <a:cs typeface="Arial" panose="020B0604020202020204" pitchFamily="34" charset="0"/>
              </a:rPr>
              <a:t>ntion </a:t>
            </a:r>
            <a:r>
              <a:rPr lang="en-US" altLang="en-US" b="0" dirty="0">
                <a:solidFill>
                  <a:srgbClr val="222222"/>
                </a:solidFill>
                <a:latin typeface="Arial" panose="020B0604020202020204" pitchFamily="34" charset="0"/>
                <a:cs typeface="Arial" panose="020B0604020202020204" pitchFamily="34" charset="0"/>
              </a:rPr>
              <a:t>(template): </a:t>
            </a:r>
            <a:r>
              <a:rPr lang="en-US" altLang="en-US" b="0" dirty="0"/>
              <a:t/>
            </a:r>
            <a:br>
              <a:rPr lang="en-US" altLang="en-US" b="0" dirty="0"/>
            </a:br>
            <a:r>
              <a:rPr lang="en-US" altLang="en-US" sz="1800" b="0" dirty="0">
                <a:solidFill>
                  <a:srgbClr val="1155CC"/>
                </a:solidFill>
                <a:latin typeface="Arial" panose="020B0604020202020204" pitchFamily="34" charset="0"/>
                <a:cs typeface="Arial" panose="020B0604020202020204" pitchFamily="34" charset="0"/>
                <a:hlinkClick r:id="rId2"/>
              </a:rPr>
              <a:t>http://gsics.atmos.umd.edu/bin/view/Development/NetcdfConvention#Collocation_Data</a:t>
            </a:r>
            <a:r>
              <a:rPr lang="en-US" altLang="en-US" b="0" dirty="0"/>
              <a:t/>
            </a:r>
            <a:br>
              <a:rPr lang="en-US" altLang="en-US" b="0" dirty="0"/>
            </a:br>
            <a:r>
              <a:rPr lang="en-US" altLang="en-US" b="0" dirty="0">
                <a:solidFill>
                  <a:srgbClr val="222222"/>
                </a:solidFill>
                <a:latin typeface="Arial" panose="020B0604020202020204" pitchFamily="34" charset="0"/>
                <a:cs typeface="Arial" panose="020B0604020202020204" pitchFamily="34" charset="0"/>
              </a:rPr>
              <a:t>Data (example of JMA's data): </a:t>
            </a:r>
            <a:r>
              <a:rPr lang="en-US" altLang="en-US" b="0" dirty="0"/>
              <a:t/>
            </a:r>
            <a:br>
              <a:rPr lang="en-US" altLang="en-US" b="0" dirty="0"/>
            </a:br>
            <a:r>
              <a:rPr lang="en-US" altLang="en-US" b="0" dirty="0">
                <a:solidFill>
                  <a:srgbClr val="1155CC"/>
                </a:solidFill>
                <a:latin typeface="Arial" panose="020B0604020202020204" pitchFamily="34" charset="0"/>
                <a:cs typeface="Arial" panose="020B0604020202020204" pitchFamily="34" charset="0"/>
                <a:hlinkClick r:id="rId3"/>
              </a:rPr>
              <a:t>http://gsics.eumetsat.int/thredds/jmaIntermediate.html</a:t>
            </a:r>
            <a:r>
              <a:rPr lang="en-US" altLang="en-US" b="0" dirty="0">
                <a:solidFill>
                  <a:srgbClr val="222222"/>
                </a:solidFill>
                <a:latin typeface="Arial" panose="020B0604020202020204" pitchFamily="34" charset="0"/>
                <a:cs typeface="Arial" panose="020B0604020202020204" pitchFamily="34" charset="0"/>
              </a:rPr>
              <a:t> </a:t>
            </a:r>
            <a:endParaRPr lang="en-US" altLang="en-US" b="0" dirty="0" smtClean="0">
              <a:solidFill>
                <a:srgbClr val="222222"/>
              </a:solidFill>
              <a:latin typeface="Arial" panose="020B0604020202020204" pitchFamily="34" charset="0"/>
              <a:cs typeface="Arial" panose="020B0604020202020204" pitchFamily="34" charset="0"/>
            </a:endParaRPr>
          </a:p>
          <a:p>
            <a:pPr marL="0" indent="0">
              <a:buNone/>
            </a:pPr>
            <a:r>
              <a:rPr lang="en-US" altLang="en-US" b="0" dirty="0" smtClean="0">
                <a:solidFill>
                  <a:srgbClr val="222222"/>
                </a:solidFill>
                <a:latin typeface="Arial" panose="020B0604020202020204" pitchFamily="34" charset="0"/>
                <a:cs typeface="Arial" panose="020B0604020202020204" pitchFamily="34" charset="0"/>
              </a:rPr>
              <a:t>(</a:t>
            </a:r>
            <a:r>
              <a:rPr lang="en-US" altLang="en-US" b="0" dirty="0">
                <a:solidFill>
                  <a:srgbClr val="222222"/>
                </a:solidFill>
                <a:latin typeface="Arial" panose="020B0604020202020204" pitchFamily="34" charset="0"/>
                <a:cs typeface="Arial" panose="020B0604020202020204" pitchFamily="34" charset="0"/>
              </a:rPr>
              <a:t>Data transfer was </a:t>
            </a:r>
            <a:r>
              <a:rPr lang="en-US" altLang="en-US" b="0" dirty="0" smtClean="0">
                <a:solidFill>
                  <a:srgbClr val="222222"/>
                </a:solidFill>
                <a:latin typeface="Arial" panose="020B0604020202020204" pitchFamily="34" charset="0"/>
                <a:cs typeface="Arial" panose="020B0604020202020204" pitchFamily="34" charset="0"/>
              </a:rPr>
              <a:t>stopped </a:t>
            </a:r>
            <a:r>
              <a:rPr lang="en-US" altLang="en-US" b="0" dirty="0">
                <a:solidFill>
                  <a:srgbClr val="222222"/>
                </a:solidFill>
                <a:latin typeface="Arial" panose="020B0604020202020204" pitchFamily="34" charset="0"/>
                <a:cs typeface="Arial" panose="020B0604020202020204" pitchFamily="34" charset="0"/>
              </a:rPr>
              <a:t>in 2018 due to slow FTP connection: root causes are under </a:t>
            </a:r>
            <a:r>
              <a:rPr lang="en-US" altLang="en-US" b="0" dirty="0" smtClean="0">
                <a:solidFill>
                  <a:srgbClr val="222222"/>
                </a:solidFill>
                <a:latin typeface="Arial" panose="020B0604020202020204" pitchFamily="34" charset="0"/>
                <a:cs typeface="Arial" panose="020B0604020202020204" pitchFamily="34" charset="0"/>
              </a:rPr>
              <a:t>investigation</a:t>
            </a:r>
            <a:r>
              <a:rPr lang="en-US" altLang="en-US" b="0" dirty="0">
                <a:solidFill>
                  <a:srgbClr val="222222"/>
                </a:solidFill>
                <a:latin typeface="Arial" panose="020B0604020202020204" pitchFamily="34" charset="0"/>
                <a:cs typeface="Arial" panose="020B0604020202020204" pitchFamily="34" charset="0"/>
              </a:rPr>
              <a:t>)</a:t>
            </a:r>
            <a:r>
              <a:rPr lang="en-US" altLang="en-US" b="0" dirty="0">
                <a:latin typeface="Arial" panose="020B0604020202020204" pitchFamily="34" charset="0"/>
              </a:rPr>
              <a:t/>
            </a:r>
            <a:br>
              <a:rPr lang="en-US" altLang="en-US" b="0" dirty="0">
                <a:latin typeface="Arial" panose="020B0604020202020204" pitchFamily="34" charset="0"/>
              </a:rPr>
            </a:br>
            <a:endParaRPr lang="en-US" dirty="0"/>
          </a:p>
        </p:txBody>
      </p:sp>
    </p:spTree>
    <p:extLst>
      <p:ext uri="{BB962C8B-B14F-4D97-AF65-F5344CB8AC3E}">
        <p14:creationId xmlns:p14="http://schemas.microsoft.com/office/powerpoint/2010/main" val="28070466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01487"/>
            <a:ext cx="8915400" cy="517841"/>
          </a:xfrm>
        </p:spPr>
        <p:txBody>
          <a:bodyPr/>
          <a:lstStyle/>
          <a:p>
            <a:r>
              <a:rPr lang="en-US" altLang="en-US" b="0" dirty="0">
                <a:solidFill>
                  <a:srgbClr val="222222"/>
                </a:solidFill>
                <a:latin typeface="Arial" panose="020B0604020202020204" pitchFamily="34" charset="0"/>
                <a:cs typeface="Arial" panose="020B0604020202020204" pitchFamily="34" charset="0"/>
              </a:rPr>
              <a:t>SRF </a:t>
            </a:r>
            <a:r>
              <a:rPr lang="en-US" altLang="en-US" b="0" dirty="0" err="1">
                <a:solidFill>
                  <a:srgbClr val="222222"/>
                </a:solidFill>
                <a:latin typeface="Arial" panose="020B0604020202020204" pitchFamily="34" charset="0"/>
                <a:cs typeface="Arial" panose="020B0604020202020204" pitchFamily="34" charset="0"/>
              </a:rPr>
              <a:t>netCDF</a:t>
            </a:r>
            <a:r>
              <a:rPr lang="en-US" altLang="en-US" b="0" dirty="0">
                <a:solidFill>
                  <a:srgbClr val="222222"/>
                </a:solidFill>
                <a:latin typeface="Arial" panose="020B0604020202020204" pitchFamily="34" charset="0"/>
                <a:cs typeface="Arial" panose="020B0604020202020204" pitchFamily="34" charset="0"/>
              </a:rPr>
              <a:t> </a:t>
            </a:r>
            <a:r>
              <a:rPr lang="en-US" altLang="en-US" b="0" dirty="0" smtClean="0">
                <a:solidFill>
                  <a:srgbClr val="222222"/>
                </a:solidFill>
                <a:latin typeface="Arial" panose="020B0604020202020204" pitchFamily="34" charset="0"/>
                <a:cs typeface="Arial" panose="020B0604020202020204" pitchFamily="34" charset="0"/>
              </a:rPr>
              <a:t>Deliverable</a:t>
            </a:r>
            <a:endParaRPr lang="en-US" dirty="0"/>
          </a:p>
        </p:txBody>
      </p:sp>
      <p:sp>
        <p:nvSpPr>
          <p:cNvPr id="3" name="Content Placeholder 2"/>
          <p:cNvSpPr>
            <a:spLocks noGrp="1"/>
          </p:cNvSpPr>
          <p:nvPr>
            <p:ph idx="1"/>
          </p:nvPr>
        </p:nvSpPr>
        <p:spPr>
          <a:xfrm>
            <a:off x="146304" y="707136"/>
            <a:ext cx="9631680" cy="5333687"/>
          </a:xfrm>
          <a:solidFill>
            <a:schemeClr val="bg1"/>
          </a:solidFill>
        </p:spPr>
        <p:txBody>
          <a:bodyPr/>
          <a:lstStyle/>
          <a:p>
            <a:pPr marL="0" lvl="0" indent="0">
              <a:spcBef>
                <a:spcPct val="0"/>
              </a:spcBef>
              <a:buNone/>
            </a:pPr>
            <a:r>
              <a:rPr lang="en-US" altLang="en-US" b="0" dirty="0" smtClean="0">
                <a:latin typeface="Arial" panose="020B0604020202020204" pitchFamily="34" charset="0"/>
                <a:cs typeface="Arial" panose="020B0604020202020204" pitchFamily="34" charset="0"/>
              </a:rPr>
              <a:t>	1.Objective </a:t>
            </a:r>
            <a:r>
              <a:rPr lang="en-US" altLang="en-US" b="0" dirty="0">
                <a:latin typeface="Arial" panose="020B0604020202020204" pitchFamily="34" charset="0"/>
                <a:cs typeface="Arial" panose="020B0604020202020204" pitchFamily="34" charset="0"/>
              </a:rPr>
              <a:t>of the </a:t>
            </a:r>
            <a:r>
              <a:rPr lang="en-US" altLang="en-US" b="0" dirty="0" smtClean="0">
                <a:latin typeface="Arial" panose="020B0604020202020204" pitchFamily="34" charset="0"/>
                <a:cs typeface="Arial" panose="020B0604020202020204" pitchFamily="34" charset="0"/>
              </a:rPr>
              <a:t>Deliverable</a:t>
            </a:r>
            <a:r>
              <a:rPr lang="en-US" altLang="en-US" b="0" dirty="0">
                <a:latin typeface="Arial" panose="020B0604020202020204" pitchFamily="34" charset="0"/>
                <a:cs typeface="Arial" panose="020B0604020202020204" pitchFamily="34" charset="0"/>
              </a:rPr>
              <a:t/>
            </a:r>
            <a:br>
              <a:rPr lang="en-US" altLang="en-US" b="0" dirty="0">
                <a:latin typeface="Arial" panose="020B0604020202020204" pitchFamily="34" charset="0"/>
                <a:cs typeface="Arial" panose="020B0604020202020204" pitchFamily="34" charset="0"/>
              </a:rPr>
            </a:br>
            <a:r>
              <a:rPr lang="en-US" altLang="en-US" b="0" dirty="0">
                <a:latin typeface="Arial" panose="020B0604020202020204" pitchFamily="34" charset="0"/>
                <a:cs typeface="Arial" panose="020B0604020202020204" pitchFamily="34" charset="0"/>
              </a:rPr>
              <a:t>To support GSICS activities such as Lunar Calibration using GIRO (GSICS </a:t>
            </a:r>
            <a:r>
              <a:rPr lang="en-US" altLang="en-US" b="0" dirty="0" smtClean="0">
                <a:latin typeface="Arial" panose="020B0604020202020204" pitchFamily="34" charset="0"/>
                <a:cs typeface="Arial" panose="020B0604020202020204" pitchFamily="34" charset="0"/>
              </a:rPr>
              <a:t>Implementation </a:t>
            </a:r>
            <a:r>
              <a:rPr lang="en-US" altLang="en-US" b="0" dirty="0">
                <a:latin typeface="Arial" panose="020B0604020202020204" pitchFamily="34" charset="0"/>
                <a:cs typeface="Arial" panose="020B0604020202020204" pitchFamily="34" charset="0"/>
              </a:rPr>
              <a:t>of the ROLO model)</a:t>
            </a:r>
            <a:r>
              <a:rPr lang="en-US" altLang="en-US" b="0" dirty="0">
                <a:latin typeface="Arial" panose="020B0604020202020204" pitchFamily="34" charset="0"/>
              </a:rPr>
              <a:t/>
            </a:r>
            <a:br>
              <a:rPr lang="en-US" altLang="en-US" b="0" dirty="0">
                <a:latin typeface="Arial" panose="020B0604020202020204" pitchFamily="34" charset="0"/>
              </a:rPr>
            </a:br>
            <a:r>
              <a:rPr lang="en-US" altLang="en-US" b="0" dirty="0" smtClean="0">
                <a:latin typeface="Arial" panose="020B0604020202020204" pitchFamily="34" charset="0"/>
              </a:rPr>
              <a:t>	</a:t>
            </a:r>
            <a:r>
              <a:rPr lang="en-US" altLang="en-US" b="0" dirty="0" smtClean="0">
                <a:latin typeface="Arial" panose="020B0604020202020204" pitchFamily="34" charset="0"/>
                <a:cs typeface="Arial" panose="020B0604020202020204" pitchFamily="34" charset="0"/>
              </a:rPr>
              <a:t>2.How </a:t>
            </a:r>
            <a:r>
              <a:rPr lang="en-US" altLang="en-US" b="0" dirty="0">
                <a:latin typeface="Arial" panose="020B0604020202020204" pitchFamily="34" charset="0"/>
                <a:cs typeface="Arial" panose="020B0604020202020204" pitchFamily="34" charset="0"/>
              </a:rPr>
              <a:t>it was created</a:t>
            </a:r>
            <a:r>
              <a:rPr lang="en-US" altLang="en-US" b="0" dirty="0"/>
              <a:t/>
            </a:r>
            <a:br>
              <a:rPr lang="en-US" altLang="en-US" b="0" dirty="0"/>
            </a:br>
            <a:r>
              <a:rPr lang="en-US" altLang="en-US" b="0" dirty="0">
                <a:latin typeface="Arial" panose="020B0604020202020204" pitchFamily="34" charset="0"/>
                <a:cs typeface="Arial" panose="020B0604020202020204" pitchFamily="34" charset="0"/>
              </a:rPr>
              <a:t>GDWG Chair basically has </a:t>
            </a:r>
            <a:r>
              <a:rPr lang="en-US" altLang="en-US" b="0" dirty="0" smtClean="0">
                <a:latin typeface="Arial" panose="020B0604020202020204" pitchFamily="34" charset="0"/>
                <a:cs typeface="Arial" panose="020B0604020202020204" pitchFamily="34" charset="0"/>
              </a:rPr>
              <a:t>created these </a:t>
            </a:r>
            <a:r>
              <a:rPr lang="en-US" altLang="en-US" b="0" dirty="0">
                <a:latin typeface="Arial" panose="020B0604020202020204" pitchFamily="34" charset="0"/>
                <a:cs typeface="Arial" panose="020B0604020202020204" pitchFamily="34" charset="0"/>
              </a:rPr>
              <a:t>based on users' requests, but some users </a:t>
            </a:r>
            <a:r>
              <a:rPr lang="en-US" altLang="en-US" b="0" dirty="0" smtClean="0">
                <a:latin typeface="Arial" panose="020B0604020202020204" pitchFamily="34" charset="0"/>
                <a:cs typeface="Arial" panose="020B0604020202020204" pitchFamily="34" charset="0"/>
              </a:rPr>
              <a:t>also </a:t>
            </a:r>
            <a:r>
              <a:rPr lang="en-US" altLang="en-US" b="0" dirty="0">
                <a:latin typeface="Arial" panose="020B0604020202020204" pitchFamily="34" charset="0"/>
                <a:cs typeface="Arial" panose="020B0604020202020204" pitchFamily="34" charset="0"/>
              </a:rPr>
              <a:t>generate the files by themselves by </a:t>
            </a:r>
            <a:r>
              <a:rPr lang="en-US" altLang="en-US" b="0" dirty="0" smtClean="0">
                <a:latin typeface="Arial" panose="020B0604020202020204" pitchFamily="34" charset="0"/>
                <a:cs typeface="Arial" panose="020B0604020202020204" pitchFamily="34" charset="0"/>
              </a:rPr>
              <a:t>referring to </a:t>
            </a:r>
            <a:r>
              <a:rPr lang="en-US" altLang="en-US" b="0" dirty="0">
                <a:latin typeface="Arial" panose="020B0604020202020204" pitchFamily="34" charset="0"/>
                <a:cs typeface="Arial" panose="020B0604020202020204" pitchFamily="34" charset="0"/>
              </a:rPr>
              <a:t>the following </a:t>
            </a:r>
            <a:r>
              <a:rPr lang="en-US" altLang="en-US" b="0" dirty="0" smtClean="0">
                <a:latin typeface="Arial" panose="020B0604020202020204" pitchFamily="34" charset="0"/>
                <a:cs typeface="Arial" panose="020B0604020202020204" pitchFamily="34" charset="0"/>
              </a:rPr>
              <a:t>Convention </a:t>
            </a:r>
            <a:r>
              <a:rPr lang="en-US" altLang="en-US" b="0" dirty="0">
                <a:latin typeface="Arial" panose="020B0604020202020204" pitchFamily="34" charset="0"/>
                <a:cs typeface="Arial" panose="020B0604020202020204" pitchFamily="34" charset="0"/>
              </a:rPr>
              <a:t>or document.</a:t>
            </a:r>
            <a:br>
              <a:rPr lang="en-US" altLang="en-US" b="0" dirty="0">
                <a:latin typeface="Arial" panose="020B0604020202020204" pitchFamily="34" charset="0"/>
                <a:cs typeface="Arial" panose="020B0604020202020204" pitchFamily="34" charset="0"/>
              </a:rPr>
            </a:br>
            <a:r>
              <a:rPr lang="en-US" altLang="en-US" b="0" dirty="0" smtClean="0">
                <a:latin typeface="Arial" panose="020B0604020202020204" pitchFamily="34" charset="0"/>
                <a:cs typeface="Arial" panose="020B0604020202020204" pitchFamily="34" charset="0"/>
              </a:rPr>
              <a:t>	3</a:t>
            </a:r>
            <a:r>
              <a:rPr lang="en-US" altLang="en-US" b="0" dirty="0">
                <a:latin typeface="Arial" panose="020B0604020202020204" pitchFamily="34" charset="0"/>
                <a:cs typeface="Arial" panose="020B0604020202020204" pitchFamily="34" charset="0"/>
              </a:rPr>
              <a:t>. How to use it</a:t>
            </a:r>
            <a:r>
              <a:rPr lang="en-US" altLang="en-US" b="0" dirty="0">
                <a:solidFill>
                  <a:srgbClr val="500050"/>
                </a:solidFill>
                <a:latin typeface="Arial" panose="020B0604020202020204" pitchFamily="34" charset="0"/>
                <a:cs typeface="Arial" panose="020B0604020202020204" pitchFamily="34" charset="0"/>
              </a:rPr>
              <a:t/>
            </a:r>
            <a:br>
              <a:rPr lang="en-US" altLang="en-US" b="0" dirty="0">
                <a:solidFill>
                  <a:srgbClr val="500050"/>
                </a:solidFill>
                <a:latin typeface="Arial" panose="020B0604020202020204" pitchFamily="34" charset="0"/>
                <a:cs typeface="Arial" panose="020B0604020202020204" pitchFamily="34" charset="0"/>
              </a:rPr>
            </a:br>
            <a:r>
              <a:rPr lang="en-US" altLang="en-US" b="0" dirty="0">
                <a:solidFill>
                  <a:srgbClr val="222222"/>
                </a:solidFill>
                <a:latin typeface="Arial" panose="020B0604020202020204" pitchFamily="34" charset="0"/>
                <a:cs typeface="Arial" panose="020B0604020202020204" pitchFamily="34" charset="0"/>
              </a:rPr>
              <a:t>To use as an input file to execute GIRO and other applications for GSICS </a:t>
            </a:r>
            <a:r>
              <a:rPr lang="en-US" altLang="en-US" b="0" dirty="0" smtClean="0">
                <a:solidFill>
                  <a:srgbClr val="222222"/>
                </a:solidFill>
                <a:latin typeface="Arial" panose="020B0604020202020204" pitchFamily="34" charset="0"/>
                <a:cs typeface="Arial" panose="020B0604020202020204" pitchFamily="34" charset="0"/>
              </a:rPr>
              <a:t>research</a:t>
            </a:r>
            <a:r>
              <a:rPr lang="en-US" altLang="en-US" b="0" dirty="0">
                <a:solidFill>
                  <a:srgbClr val="222222"/>
                </a:solidFill>
                <a:latin typeface="Arial" panose="020B0604020202020204" pitchFamily="34" charset="0"/>
                <a:cs typeface="Arial" panose="020B0604020202020204" pitchFamily="34" charset="0"/>
              </a:rPr>
              <a:t>.</a:t>
            </a:r>
            <a:r>
              <a:rPr lang="en-US" altLang="en-US" b="0" dirty="0">
                <a:latin typeface="Arial" panose="020B0604020202020204" pitchFamily="34" charset="0"/>
              </a:rPr>
              <a:t/>
            </a:r>
            <a:br>
              <a:rPr lang="en-US" altLang="en-US" b="0" dirty="0">
                <a:latin typeface="Arial" panose="020B0604020202020204" pitchFamily="34" charset="0"/>
              </a:rPr>
            </a:br>
            <a:r>
              <a:rPr lang="en-US" altLang="en-US" b="0" dirty="0" smtClean="0">
                <a:latin typeface="Arial" panose="020B0604020202020204" pitchFamily="34" charset="0"/>
              </a:rPr>
              <a:t>	</a:t>
            </a:r>
            <a:r>
              <a:rPr lang="en-US" altLang="en-US" b="0" dirty="0" smtClean="0">
                <a:solidFill>
                  <a:srgbClr val="222222"/>
                </a:solidFill>
                <a:latin typeface="Arial" panose="020B0604020202020204" pitchFamily="34" charset="0"/>
                <a:cs typeface="Arial" panose="020B0604020202020204" pitchFamily="34" charset="0"/>
              </a:rPr>
              <a:t>4</a:t>
            </a:r>
            <a:r>
              <a:rPr lang="en-US" altLang="en-US" b="0" dirty="0">
                <a:solidFill>
                  <a:srgbClr val="222222"/>
                </a:solidFill>
                <a:latin typeface="Arial" panose="020B0604020202020204" pitchFamily="34" charset="0"/>
                <a:cs typeface="Arial" panose="020B0604020202020204" pitchFamily="34" charset="0"/>
              </a:rPr>
              <a:t>. References: </a:t>
            </a:r>
            <a:r>
              <a:rPr lang="en-US" altLang="en-US" b="0" dirty="0"/>
              <a:t/>
            </a:r>
            <a:br>
              <a:rPr lang="en-US" altLang="en-US" b="0" dirty="0"/>
            </a:br>
            <a:r>
              <a:rPr lang="en-US" altLang="en-US" b="0" dirty="0">
                <a:solidFill>
                  <a:srgbClr val="222222"/>
                </a:solidFill>
                <a:latin typeface="Arial" panose="020B0604020202020204" pitchFamily="34" charset="0"/>
                <a:cs typeface="Arial" panose="020B0604020202020204" pitchFamily="34" charset="0"/>
              </a:rPr>
              <a:t>Convention (document is attached on the page): </a:t>
            </a:r>
            <a:r>
              <a:rPr lang="en-US" altLang="en-US" b="0" dirty="0"/>
              <a:t/>
            </a:r>
            <a:br>
              <a:rPr lang="en-US" altLang="en-US" b="0" dirty="0"/>
            </a:br>
            <a:r>
              <a:rPr lang="en-US" altLang="en-US" b="0" dirty="0">
                <a:solidFill>
                  <a:srgbClr val="1155CC"/>
                </a:solidFill>
                <a:latin typeface="Arial" panose="020B0604020202020204" pitchFamily="34" charset="0"/>
                <a:cs typeface="Arial" panose="020B0604020202020204" pitchFamily="34" charset="0"/>
                <a:hlinkClick r:id="rId2"/>
              </a:rPr>
              <a:t>http://gsics.atmos.umd.edu/bin/view/Development/SrfNcdfConvention</a:t>
            </a:r>
            <a:r>
              <a:rPr lang="en-US" altLang="en-US" b="0" dirty="0"/>
              <a:t/>
            </a:r>
            <a:br>
              <a:rPr lang="en-US" altLang="en-US" b="0" dirty="0"/>
            </a:br>
            <a:r>
              <a:rPr lang="en-US" altLang="en-US" b="0" dirty="0">
                <a:solidFill>
                  <a:srgbClr val="222222"/>
                </a:solidFill>
                <a:latin typeface="Arial" panose="020B0604020202020204" pitchFamily="34" charset="0"/>
                <a:cs typeface="Arial" panose="020B0604020202020204" pitchFamily="34" charset="0"/>
              </a:rPr>
              <a:t>Document for GIRO: </a:t>
            </a:r>
            <a:r>
              <a:rPr lang="en-US" altLang="en-US" b="0" dirty="0"/>
              <a:t/>
            </a:r>
            <a:br>
              <a:rPr lang="en-US" altLang="en-US" b="0" dirty="0"/>
            </a:br>
            <a:r>
              <a:rPr lang="en-US" altLang="en-US" b="0" dirty="0">
                <a:solidFill>
                  <a:srgbClr val="1155CC"/>
                </a:solidFill>
                <a:latin typeface="Arial" panose="020B0604020202020204" pitchFamily="34" charset="0"/>
                <a:cs typeface="Arial" panose="020B0604020202020204" pitchFamily="34" charset="0"/>
                <a:hlinkClick r:id="rId3"/>
              </a:rPr>
              <a:t>http://gsics.atmos.umd.edu/pub/Development/LunarWorkArea/GSICS_ROLO_HighLevDescript_IODefinition.pdf</a:t>
            </a:r>
            <a:endParaRPr lang="en-US" altLang="en-US" b="0" dirty="0">
              <a:latin typeface="Arial" panose="020B0604020202020204" pitchFamily="34" charset="0"/>
            </a:endParaRPr>
          </a:p>
          <a:p>
            <a:pPr marL="0" indent="0">
              <a:buNone/>
            </a:pPr>
            <a:r>
              <a:rPr lang="en-US" altLang="en-US" b="0" dirty="0">
                <a:latin typeface="Arial" panose="020B0604020202020204" pitchFamily="34" charset="0"/>
              </a:rPr>
              <a:t/>
            </a:r>
            <a:br>
              <a:rPr lang="en-US" altLang="en-US" b="0" dirty="0">
                <a:latin typeface="Arial" panose="020B0604020202020204" pitchFamily="34" charset="0"/>
              </a:rPr>
            </a:br>
            <a:endParaRPr lang="en-US" dirty="0"/>
          </a:p>
        </p:txBody>
      </p:sp>
    </p:spTree>
    <p:extLst>
      <p:ext uri="{BB962C8B-B14F-4D97-AF65-F5344CB8AC3E}">
        <p14:creationId xmlns:p14="http://schemas.microsoft.com/office/powerpoint/2010/main" val="25358205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33096" y="1272314"/>
            <a:ext cx="8195676" cy="369332"/>
          </a:xfrm>
          <a:prstGeom prst="rect">
            <a:avLst/>
          </a:prstGeom>
        </p:spPr>
        <p:txBody>
          <a:bodyPr wrap="square">
            <a:spAutoFit/>
          </a:bodyPr>
          <a:lstStyle/>
          <a:p>
            <a:r>
              <a:rPr lang="en-US" i="1" dirty="0">
                <a:solidFill>
                  <a:schemeClr val="tx1"/>
                </a:solidFill>
              </a:rPr>
              <a:t>NOAA commented that GSICS already contains monitoring capabilities from which WDQMS could benefit. Further discussion revealed that incident management aspects should be included as well. An action on WMO was raised to address </a:t>
            </a:r>
            <a:r>
              <a:rPr lang="en-US" i="1" dirty="0" smtClean="0">
                <a:solidFill>
                  <a:schemeClr val="tx1"/>
                </a:solidFill>
              </a:rPr>
              <a:t>these (CGMS-46 Final Report). </a:t>
            </a:r>
            <a:endParaRPr lang="en-US" i="1" dirty="0">
              <a:solidFill>
                <a:schemeClr val="tx1"/>
              </a:solidFill>
            </a:endParaRPr>
          </a:p>
        </p:txBody>
      </p:sp>
      <p:sp>
        <p:nvSpPr>
          <p:cNvPr id="6" name="Rectangle 5"/>
          <p:cNvSpPr/>
          <p:nvPr/>
        </p:nvSpPr>
        <p:spPr>
          <a:xfrm>
            <a:off x="1022713" y="886313"/>
            <a:ext cx="8007786" cy="276999"/>
          </a:xfrm>
          <a:prstGeom prst="rect">
            <a:avLst/>
          </a:prstGeom>
          <a:solidFill>
            <a:schemeClr val="accent2"/>
          </a:solidFill>
        </p:spPr>
        <p:txBody>
          <a:bodyPr wrap="square">
            <a:spAutoFit/>
          </a:bodyPr>
          <a:lstStyle/>
          <a:p>
            <a:r>
              <a:rPr lang="en-US" sz="1200" dirty="0" smtClean="0"/>
              <a:t>                                                                   WIGOS Action on GSICS</a:t>
            </a:r>
            <a:endParaRPr lang="en-US" sz="1200" dirty="0"/>
          </a:p>
        </p:txBody>
      </p:sp>
      <p:sp>
        <p:nvSpPr>
          <p:cNvPr id="7" name="Rectangle 6"/>
          <p:cNvSpPr/>
          <p:nvPr/>
        </p:nvSpPr>
        <p:spPr>
          <a:xfrm>
            <a:off x="1089998" y="2566014"/>
            <a:ext cx="8007786" cy="276999"/>
          </a:xfrm>
          <a:prstGeom prst="rect">
            <a:avLst/>
          </a:prstGeom>
          <a:solidFill>
            <a:schemeClr val="accent2"/>
          </a:solidFill>
        </p:spPr>
        <p:txBody>
          <a:bodyPr wrap="square">
            <a:spAutoFit/>
          </a:bodyPr>
          <a:lstStyle/>
          <a:p>
            <a:r>
              <a:rPr lang="en-US" dirty="0" smtClean="0"/>
              <a:t>			</a:t>
            </a:r>
            <a:r>
              <a:rPr lang="en-US" sz="1200" dirty="0" smtClean="0"/>
              <a:t>GSICS Action on WIGOS</a:t>
            </a:r>
            <a:endParaRPr lang="en-US" sz="1200" dirty="0"/>
          </a:p>
        </p:txBody>
      </p:sp>
      <p:sp>
        <p:nvSpPr>
          <p:cNvPr id="8" name="Title 1"/>
          <p:cNvSpPr txBox="1">
            <a:spLocks/>
          </p:cNvSpPr>
          <p:nvPr/>
        </p:nvSpPr>
        <p:spPr bwMode="auto">
          <a:xfrm>
            <a:off x="598902" y="0"/>
            <a:ext cx="8915400" cy="618727"/>
          </a:xfrm>
          <a:prstGeom prst="rect">
            <a:avLst/>
          </a:prstGeom>
          <a:solidFill>
            <a:srgbClr val="00B050"/>
          </a:solidFill>
          <a:ln w="9525">
            <a:noFill/>
            <a:miter lim="800000"/>
            <a:headEnd/>
            <a:tailEnd/>
          </a:ln>
        </p:spPr>
        <p:txBody>
          <a:bodyPr vert="horz" wrap="square" lIns="91366" tIns="45682" rIns="91366" bIns="45682" numCol="1" anchor="ctr" anchorCtr="0" compatLnSpc="1">
            <a:prstTxWarp prst="textNoShape">
              <a:avLst/>
            </a:prstTxWarp>
          </a:bodyPr>
          <a:lstStyle>
            <a:lvl1pPr algn="ctr" rtl="0" eaLnBrk="0" fontAlgn="base" hangingPunct="0">
              <a:spcBef>
                <a:spcPct val="0"/>
              </a:spcBef>
              <a:spcAft>
                <a:spcPct val="0"/>
              </a:spcAft>
              <a:defRPr sz="2800" b="1" kern="1200">
                <a:solidFill>
                  <a:schemeClr val="tx1"/>
                </a:solidFill>
                <a:latin typeface="+mj-lt"/>
                <a:ea typeface="+mj-ea"/>
                <a:cs typeface="+mj-cs"/>
              </a:defRPr>
            </a:lvl1pPr>
            <a:lvl2pPr algn="ctr" rtl="0" eaLnBrk="0" fontAlgn="base" hangingPunct="0">
              <a:spcBef>
                <a:spcPct val="0"/>
              </a:spcBef>
              <a:spcAft>
                <a:spcPct val="0"/>
              </a:spcAft>
              <a:defRPr sz="4300">
                <a:solidFill>
                  <a:schemeClr val="tx1"/>
                </a:solidFill>
                <a:latin typeface="Calibri" pitchFamily="34" charset="0"/>
              </a:defRPr>
            </a:lvl2pPr>
            <a:lvl3pPr algn="ctr" rtl="0" eaLnBrk="0" fontAlgn="base" hangingPunct="0">
              <a:spcBef>
                <a:spcPct val="0"/>
              </a:spcBef>
              <a:spcAft>
                <a:spcPct val="0"/>
              </a:spcAft>
              <a:defRPr sz="4300">
                <a:solidFill>
                  <a:schemeClr val="tx1"/>
                </a:solidFill>
                <a:latin typeface="Calibri" pitchFamily="34" charset="0"/>
              </a:defRPr>
            </a:lvl3pPr>
            <a:lvl4pPr algn="ctr" rtl="0" eaLnBrk="0" fontAlgn="base" hangingPunct="0">
              <a:spcBef>
                <a:spcPct val="0"/>
              </a:spcBef>
              <a:spcAft>
                <a:spcPct val="0"/>
              </a:spcAft>
              <a:defRPr sz="4300">
                <a:solidFill>
                  <a:schemeClr val="tx1"/>
                </a:solidFill>
                <a:latin typeface="Calibri" pitchFamily="34" charset="0"/>
              </a:defRPr>
            </a:lvl4pPr>
            <a:lvl5pPr algn="ctr" rtl="0" eaLnBrk="0" fontAlgn="base" hangingPunct="0">
              <a:spcBef>
                <a:spcPct val="0"/>
              </a:spcBef>
              <a:spcAft>
                <a:spcPct val="0"/>
              </a:spcAft>
              <a:defRPr sz="4300">
                <a:solidFill>
                  <a:schemeClr val="tx1"/>
                </a:solidFill>
                <a:latin typeface="Calibri" pitchFamily="34" charset="0"/>
              </a:defRPr>
            </a:lvl5pPr>
            <a:lvl6pPr marL="456837" algn="ctr" rtl="0" fontAlgn="base">
              <a:spcBef>
                <a:spcPct val="0"/>
              </a:spcBef>
              <a:spcAft>
                <a:spcPct val="0"/>
              </a:spcAft>
              <a:defRPr sz="4300">
                <a:solidFill>
                  <a:schemeClr val="tx1"/>
                </a:solidFill>
                <a:latin typeface="Calibri" pitchFamily="34" charset="0"/>
              </a:defRPr>
            </a:lvl6pPr>
            <a:lvl7pPr marL="913673" algn="ctr" rtl="0" fontAlgn="base">
              <a:spcBef>
                <a:spcPct val="0"/>
              </a:spcBef>
              <a:spcAft>
                <a:spcPct val="0"/>
              </a:spcAft>
              <a:defRPr sz="4300">
                <a:solidFill>
                  <a:schemeClr val="tx1"/>
                </a:solidFill>
                <a:latin typeface="Calibri" pitchFamily="34" charset="0"/>
              </a:defRPr>
            </a:lvl7pPr>
            <a:lvl8pPr marL="1370508" algn="ctr" rtl="0" fontAlgn="base">
              <a:spcBef>
                <a:spcPct val="0"/>
              </a:spcBef>
              <a:spcAft>
                <a:spcPct val="0"/>
              </a:spcAft>
              <a:defRPr sz="4300">
                <a:solidFill>
                  <a:schemeClr val="tx1"/>
                </a:solidFill>
                <a:latin typeface="Calibri" pitchFamily="34" charset="0"/>
              </a:defRPr>
            </a:lvl8pPr>
            <a:lvl9pPr marL="1827346" algn="ctr" rtl="0" fontAlgn="base">
              <a:spcBef>
                <a:spcPct val="0"/>
              </a:spcBef>
              <a:spcAft>
                <a:spcPct val="0"/>
              </a:spcAft>
              <a:defRPr sz="4300">
                <a:solidFill>
                  <a:schemeClr val="tx1"/>
                </a:solidFill>
                <a:latin typeface="Calibri" pitchFamily="34" charset="0"/>
              </a:defRPr>
            </a:lvl9pPr>
          </a:lstStyle>
          <a:p>
            <a:pPr defTabSz="914192">
              <a:lnSpc>
                <a:spcPct val="150000"/>
              </a:lnSpc>
              <a:spcBef>
                <a:spcPct val="20000"/>
              </a:spcBef>
              <a:defRPr/>
            </a:pPr>
            <a:r>
              <a:rPr lang="en-US" dirty="0" smtClean="0">
                <a:solidFill>
                  <a:schemeClr val="bg1"/>
                </a:solidFill>
              </a:rPr>
              <a:t>GSICS and WDQMS -Moving ahead into </a:t>
            </a:r>
            <a:r>
              <a:rPr lang="en-US" dirty="0">
                <a:solidFill>
                  <a:schemeClr val="bg1"/>
                </a:solidFill>
              </a:rPr>
              <a:t>the </a:t>
            </a:r>
            <a:r>
              <a:rPr lang="en-US" dirty="0" smtClean="0">
                <a:solidFill>
                  <a:schemeClr val="bg1"/>
                </a:solidFill>
              </a:rPr>
              <a:t>Future</a:t>
            </a:r>
            <a:endParaRPr lang="en-US" dirty="0">
              <a:solidFill>
                <a:schemeClr val="bg1"/>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2"/>
          <a:stretch>
            <a:fillRect/>
          </a:stretch>
        </p:blipFill>
        <p:spPr>
          <a:xfrm>
            <a:off x="2336888" y="4008748"/>
            <a:ext cx="1798450" cy="2330308"/>
          </a:xfrm>
          <a:prstGeom prst="rect">
            <a:avLst/>
          </a:prstGeom>
        </p:spPr>
      </p:pic>
      <p:pic>
        <p:nvPicPr>
          <p:cNvPr id="11" name="Picture 10"/>
          <p:cNvPicPr>
            <a:picLocks noChangeAspect="1"/>
          </p:cNvPicPr>
          <p:nvPr/>
        </p:nvPicPr>
        <p:blipFill>
          <a:blip r:embed="rId3"/>
          <a:stretch>
            <a:fillRect/>
          </a:stretch>
        </p:blipFill>
        <p:spPr>
          <a:xfrm>
            <a:off x="4135337" y="3995718"/>
            <a:ext cx="1761581" cy="2343337"/>
          </a:xfrm>
          <a:prstGeom prst="rect">
            <a:avLst/>
          </a:prstGeom>
        </p:spPr>
      </p:pic>
      <p:pic>
        <p:nvPicPr>
          <p:cNvPr id="12" name="Picture 11"/>
          <p:cNvPicPr>
            <a:picLocks noChangeAspect="1"/>
          </p:cNvPicPr>
          <p:nvPr/>
        </p:nvPicPr>
        <p:blipFill>
          <a:blip r:embed="rId4"/>
          <a:stretch>
            <a:fillRect/>
          </a:stretch>
        </p:blipFill>
        <p:spPr>
          <a:xfrm>
            <a:off x="5896918" y="3995717"/>
            <a:ext cx="1751006" cy="2273694"/>
          </a:xfrm>
          <a:prstGeom prst="rect">
            <a:avLst/>
          </a:prstGeom>
        </p:spPr>
      </p:pic>
      <p:pic>
        <p:nvPicPr>
          <p:cNvPr id="13" name="Picture 12"/>
          <p:cNvPicPr>
            <a:picLocks noChangeAspect="1"/>
          </p:cNvPicPr>
          <p:nvPr/>
        </p:nvPicPr>
        <p:blipFill>
          <a:blip r:embed="rId5"/>
          <a:stretch>
            <a:fillRect/>
          </a:stretch>
        </p:blipFill>
        <p:spPr>
          <a:xfrm>
            <a:off x="7658498" y="3981732"/>
            <a:ext cx="1855804" cy="2350685"/>
          </a:xfrm>
          <a:prstGeom prst="rect">
            <a:avLst/>
          </a:prstGeom>
        </p:spPr>
      </p:pic>
      <p:sp>
        <p:nvSpPr>
          <p:cNvPr id="14" name="TextBox 13"/>
          <p:cNvSpPr txBox="1"/>
          <p:nvPr/>
        </p:nvSpPr>
        <p:spPr>
          <a:xfrm>
            <a:off x="7966553" y="3981732"/>
            <a:ext cx="1547749" cy="230832"/>
          </a:xfrm>
          <a:prstGeom prst="rect">
            <a:avLst/>
          </a:prstGeom>
          <a:noFill/>
        </p:spPr>
        <p:txBody>
          <a:bodyPr wrap="square" rtlCol="0">
            <a:spAutoFit/>
          </a:bodyPr>
          <a:lstStyle/>
          <a:p>
            <a:endParaRPr lang="en-US" dirty="0">
              <a:solidFill>
                <a:srgbClr val="C00000"/>
              </a:solidFill>
            </a:endParaRPr>
          </a:p>
        </p:txBody>
      </p:sp>
      <p:graphicFrame>
        <p:nvGraphicFramePr>
          <p:cNvPr id="15" name="Table 14"/>
          <p:cNvGraphicFramePr>
            <a:graphicFrameLocks noGrp="1"/>
          </p:cNvGraphicFramePr>
          <p:nvPr>
            <p:extLst/>
          </p:nvPr>
        </p:nvGraphicFramePr>
        <p:xfrm>
          <a:off x="962757" y="3093192"/>
          <a:ext cx="8551545" cy="876300"/>
        </p:xfrm>
        <a:graphic>
          <a:graphicData uri="http://schemas.openxmlformats.org/drawingml/2006/table">
            <a:tbl>
              <a:tblPr firstRow="1" firstCol="1" lastRow="1" lastCol="1" bandRow="1" bandCol="1">
                <a:tableStyleId>{5C22544A-7EE6-4342-B048-85BDC9FD1C3A}</a:tableStyleId>
              </a:tblPr>
              <a:tblGrid>
                <a:gridCol w="810260">
                  <a:extLst>
                    <a:ext uri="{9D8B030D-6E8A-4147-A177-3AD203B41FA5}">
                      <a16:colId xmlns:a16="http://schemas.microsoft.com/office/drawing/2014/main" val="2504035290"/>
                    </a:ext>
                  </a:extLst>
                </a:gridCol>
                <a:gridCol w="3960495">
                  <a:extLst>
                    <a:ext uri="{9D8B030D-6E8A-4147-A177-3AD203B41FA5}">
                      <a16:colId xmlns:a16="http://schemas.microsoft.com/office/drawing/2014/main" val="1683577468"/>
                    </a:ext>
                  </a:extLst>
                </a:gridCol>
                <a:gridCol w="810260">
                  <a:extLst>
                    <a:ext uri="{9D8B030D-6E8A-4147-A177-3AD203B41FA5}">
                      <a16:colId xmlns:a16="http://schemas.microsoft.com/office/drawing/2014/main" val="198127731"/>
                    </a:ext>
                  </a:extLst>
                </a:gridCol>
                <a:gridCol w="720090">
                  <a:extLst>
                    <a:ext uri="{9D8B030D-6E8A-4147-A177-3AD203B41FA5}">
                      <a16:colId xmlns:a16="http://schemas.microsoft.com/office/drawing/2014/main" val="4132167689"/>
                    </a:ext>
                  </a:extLst>
                </a:gridCol>
                <a:gridCol w="2250440">
                  <a:extLst>
                    <a:ext uri="{9D8B030D-6E8A-4147-A177-3AD203B41FA5}">
                      <a16:colId xmlns:a16="http://schemas.microsoft.com/office/drawing/2014/main" val="1217549143"/>
                    </a:ext>
                  </a:extLst>
                </a:gridCol>
              </a:tblGrid>
              <a:tr h="349250">
                <a:tc>
                  <a:txBody>
                    <a:bodyPr/>
                    <a:lstStyle/>
                    <a:p>
                      <a:pPr marL="0" marR="0">
                        <a:lnSpc>
                          <a:spcPct val="115000"/>
                        </a:lnSpc>
                        <a:spcBef>
                          <a:spcPts val="0"/>
                        </a:spcBef>
                        <a:spcAft>
                          <a:spcPts val="0"/>
                        </a:spcAft>
                      </a:pPr>
                      <a:r>
                        <a:rPr lang="en-US" sz="1000" dirty="0">
                          <a:effectLst/>
                        </a:rPr>
                        <a:t>A.WMO.20160602.4</a:t>
                      </a:r>
                    </a:p>
                    <a:p>
                      <a:pPr marL="0" marR="0">
                        <a:lnSpc>
                          <a:spcPct val="115000"/>
                        </a:lnSpc>
                        <a:spcBef>
                          <a:spcPts val="0"/>
                        </a:spcBef>
                        <a:spcAft>
                          <a:spcPts val="0"/>
                        </a:spcAft>
                      </a:pPr>
                      <a:r>
                        <a:rPr lang="en-GB" sz="1000" dirty="0">
                          <a:effectLst/>
                        </a:rPr>
                        <a:t> </a:t>
                      </a:r>
                      <a:endParaRPr lang="en-US" sz="1000" dirty="0">
                        <a:effectLst/>
                        <a:latin typeface="Times New Roman" panose="02020603050405020304" pitchFamily="18" charset="0"/>
                        <a:ea typeface="MS Mincho"/>
                      </a:endParaRPr>
                    </a:p>
                  </a:txBody>
                  <a:tcPr marL="68580" marR="68580" marT="0" marB="0"/>
                </a:tc>
                <a:tc>
                  <a:txBody>
                    <a:bodyPr/>
                    <a:lstStyle/>
                    <a:p>
                      <a:pPr marL="0" marR="0">
                        <a:lnSpc>
                          <a:spcPct val="115000"/>
                        </a:lnSpc>
                        <a:spcBef>
                          <a:spcPts val="0"/>
                        </a:spcBef>
                        <a:spcAft>
                          <a:spcPts val="0"/>
                        </a:spcAft>
                      </a:pPr>
                      <a:r>
                        <a:rPr lang="en-US" sz="1000" dirty="0">
                          <a:effectLst/>
                        </a:rPr>
                        <a:t>WMO Secretariat to invite comments on the GSICS Basic Documents from WIGOS community </a:t>
                      </a:r>
                    </a:p>
                    <a:p>
                      <a:pPr marL="0" marR="0">
                        <a:lnSpc>
                          <a:spcPct val="115000"/>
                        </a:lnSpc>
                        <a:spcBef>
                          <a:spcPts val="0"/>
                        </a:spcBef>
                        <a:spcAft>
                          <a:spcPts val="0"/>
                        </a:spcAft>
                      </a:pPr>
                      <a:r>
                        <a:rPr lang="en-US" sz="1000" dirty="0">
                          <a:effectLst/>
                        </a:rPr>
                        <a:t>- GSICS FUNCTIONS AND ORGANIZATION </a:t>
                      </a:r>
                    </a:p>
                    <a:p>
                      <a:pPr marL="0" marR="0">
                        <a:lnSpc>
                          <a:spcPct val="115000"/>
                        </a:lnSpc>
                        <a:spcBef>
                          <a:spcPts val="0"/>
                        </a:spcBef>
                        <a:spcAft>
                          <a:spcPts val="0"/>
                        </a:spcAft>
                      </a:pPr>
                      <a:r>
                        <a:rPr lang="en-US" sz="1000" dirty="0">
                          <a:effectLst/>
                        </a:rPr>
                        <a:t>- GSICS USER GUIDE Using GSICS Products and Services </a:t>
                      </a:r>
                    </a:p>
                    <a:p>
                      <a:pPr marL="0" marR="0">
                        <a:lnSpc>
                          <a:spcPct val="115000"/>
                        </a:lnSpc>
                        <a:spcBef>
                          <a:spcPts val="0"/>
                        </a:spcBef>
                        <a:spcAft>
                          <a:spcPts val="0"/>
                        </a:spcAft>
                      </a:pPr>
                      <a:r>
                        <a:rPr lang="en-US" sz="1000" dirty="0">
                          <a:effectLst/>
                        </a:rPr>
                        <a:t>- GSICS USER REQUIREMENTS DOCUMENT</a:t>
                      </a:r>
                      <a:endParaRPr lang="en-US" sz="1000" dirty="0">
                        <a:solidFill>
                          <a:srgbClr val="000000"/>
                        </a:solidFill>
                        <a:effectLst/>
                        <a:latin typeface="Arial" panose="020B0604020202020204" pitchFamily="34" charset="0"/>
                        <a:ea typeface="MS Mincho"/>
                      </a:endParaRPr>
                    </a:p>
                  </a:txBody>
                  <a:tcPr marL="68580" marR="68580" marT="0" marB="0"/>
                </a:tc>
                <a:tc>
                  <a:txBody>
                    <a:bodyPr/>
                    <a:lstStyle/>
                    <a:p>
                      <a:pPr marL="0" marR="0">
                        <a:lnSpc>
                          <a:spcPct val="115000"/>
                        </a:lnSpc>
                        <a:spcBef>
                          <a:spcPts val="0"/>
                        </a:spcBef>
                        <a:spcAft>
                          <a:spcPts val="0"/>
                        </a:spcAft>
                      </a:pPr>
                      <a:r>
                        <a:rPr lang="en-US" sz="1000">
                          <a:effectLst/>
                        </a:rPr>
                        <a:t>WMO Secretariat</a:t>
                      </a:r>
                      <a:endParaRPr lang="en-US" sz="1000">
                        <a:effectLst/>
                        <a:latin typeface="Times New Roman" panose="02020603050405020304" pitchFamily="18" charset="0"/>
                        <a:ea typeface="MS Mincho"/>
                      </a:endParaRPr>
                    </a:p>
                  </a:txBody>
                  <a:tcPr marL="68580" marR="68580" marT="0" marB="0"/>
                </a:tc>
                <a:tc>
                  <a:txBody>
                    <a:bodyPr/>
                    <a:lstStyle/>
                    <a:p>
                      <a:pPr marL="0" marR="0">
                        <a:lnSpc>
                          <a:spcPct val="115000"/>
                        </a:lnSpc>
                        <a:spcBef>
                          <a:spcPts val="0"/>
                        </a:spcBef>
                        <a:spcAft>
                          <a:spcPts val="0"/>
                        </a:spcAft>
                      </a:pPr>
                      <a:r>
                        <a:rPr lang="en-GB" sz="1000">
                          <a:effectLst/>
                        </a:rPr>
                        <a:t>EP-19</a:t>
                      </a:r>
                      <a:endParaRPr lang="en-US" sz="1000">
                        <a:effectLst/>
                        <a:latin typeface="Times New Roman" panose="02020603050405020304" pitchFamily="18" charset="0"/>
                        <a:ea typeface="MS Mincho"/>
                      </a:endParaRPr>
                    </a:p>
                  </a:txBody>
                  <a:tcPr marL="68580" marR="68580" marT="0" marB="0"/>
                </a:tc>
                <a:tc>
                  <a:txBody>
                    <a:bodyPr/>
                    <a:lstStyle/>
                    <a:p>
                      <a:pPr marL="0" marR="0">
                        <a:lnSpc>
                          <a:spcPct val="115000"/>
                        </a:lnSpc>
                        <a:spcBef>
                          <a:spcPts val="0"/>
                        </a:spcBef>
                        <a:spcAft>
                          <a:spcPts val="0"/>
                        </a:spcAft>
                      </a:pPr>
                      <a:r>
                        <a:rPr lang="en-US" sz="1000" dirty="0">
                          <a:effectLst/>
                        </a:rPr>
                        <a:t>In progress:</a:t>
                      </a:r>
                    </a:p>
                    <a:p>
                      <a:pPr marL="0" marR="0">
                        <a:lnSpc>
                          <a:spcPct val="115000"/>
                        </a:lnSpc>
                        <a:spcBef>
                          <a:spcPts val="0"/>
                        </a:spcBef>
                        <a:spcAft>
                          <a:spcPts val="0"/>
                        </a:spcAft>
                      </a:pPr>
                      <a:r>
                        <a:rPr lang="en-US" sz="1000" dirty="0">
                          <a:effectLst/>
                        </a:rPr>
                        <a:t>WIGOS will refer the GSICS documents into WIGOS document</a:t>
                      </a:r>
                      <a:endParaRPr lang="en-US" sz="10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2010316397"/>
                  </a:ext>
                </a:extLst>
              </a:tr>
            </a:tbl>
          </a:graphicData>
        </a:graphic>
      </p:graphicFrame>
      <p:sp>
        <p:nvSpPr>
          <p:cNvPr id="16" name="Rectangle 15"/>
          <p:cNvSpPr/>
          <p:nvPr/>
        </p:nvSpPr>
        <p:spPr>
          <a:xfrm>
            <a:off x="30548" y="4392828"/>
            <a:ext cx="2306339" cy="1061829"/>
          </a:xfrm>
          <a:prstGeom prst="rect">
            <a:avLst/>
          </a:prstGeom>
        </p:spPr>
        <p:txBody>
          <a:bodyPr wrap="square">
            <a:spAutoFit/>
          </a:bodyPr>
          <a:lstStyle/>
          <a:p>
            <a:pPr marR="0">
              <a:spcBef>
                <a:spcPts val="0"/>
              </a:spcBef>
              <a:spcAft>
                <a:spcPts val="0"/>
              </a:spcAft>
            </a:pPr>
            <a:r>
              <a:rPr lang="en-US" i="1" dirty="0" smtClean="0">
                <a:solidFill>
                  <a:schemeClr val="tx1"/>
                </a:solidFill>
                <a:latin typeface="Calibri" panose="020F0502020204030204" pitchFamily="34" charset="0"/>
                <a:ea typeface="MS Mincho"/>
              </a:rPr>
              <a:t>GSICS has prepared the following documents  </a:t>
            </a:r>
          </a:p>
          <a:p>
            <a:pPr marL="171450" marR="0" indent="-171450">
              <a:spcBef>
                <a:spcPts val="0"/>
              </a:spcBef>
              <a:spcAft>
                <a:spcPts val="0"/>
              </a:spcAft>
              <a:buFont typeface="Arial" panose="020B0604020202020204" pitchFamily="34" charset="0"/>
              <a:buChar char="•"/>
            </a:pPr>
            <a:r>
              <a:rPr lang="en-US" i="1" dirty="0" smtClean="0">
                <a:solidFill>
                  <a:schemeClr val="tx1"/>
                </a:solidFill>
                <a:latin typeface="Calibri" panose="020F0502020204030204" pitchFamily="34" charset="0"/>
                <a:ea typeface="MS Mincho"/>
              </a:rPr>
              <a:t>GSICS </a:t>
            </a:r>
            <a:r>
              <a:rPr lang="en-US" i="1" dirty="0">
                <a:solidFill>
                  <a:schemeClr val="tx1"/>
                </a:solidFill>
                <a:latin typeface="Calibri" panose="020F0502020204030204" pitchFamily="34" charset="0"/>
                <a:ea typeface="MS Mincho"/>
              </a:rPr>
              <a:t>FUNCTIONS AND ORGANIZATION </a:t>
            </a:r>
            <a:endParaRPr lang="en-US" dirty="0">
              <a:solidFill>
                <a:schemeClr val="tx1"/>
              </a:solidFill>
              <a:latin typeface="Arial" panose="020B0604020202020204" pitchFamily="34" charset="0"/>
              <a:ea typeface="MS Mincho"/>
            </a:endParaRPr>
          </a:p>
          <a:p>
            <a:pPr marL="171450" marR="0" indent="-171450">
              <a:spcBef>
                <a:spcPts val="0"/>
              </a:spcBef>
              <a:spcAft>
                <a:spcPts val="0"/>
              </a:spcAft>
              <a:buFont typeface="Arial" panose="020B0604020202020204" pitchFamily="34" charset="0"/>
              <a:buChar char="•"/>
            </a:pPr>
            <a:r>
              <a:rPr lang="en-US" i="1" dirty="0" smtClean="0">
                <a:solidFill>
                  <a:schemeClr val="tx1"/>
                </a:solidFill>
                <a:latin typeface="Calibri" panose="020F0502020204030204" pitchFamily="34" charset="0"/>
                <a:ea typeface="MS Mincho"/>
              </a:rPr>
              <a:t>GSICS </a:t>
            </a:r>
            <a:r>
              <a:rPr lang="en-US" i="1" dirty="0">
                <a:solidFill>
                  <a:schemeClr val="tx1"/>
                </a:solidFill>
                <a:latin typeface="Calibri" panose="020F0502020204030204" pitchFamily="34" charset="0"/>
                <a:ea typeface="MS Mincho"/>
              </a:rPr>
              <a:t>USER GUIDE Using GSICS Products and Services </a:t>
            </a:r>
            <a:endParaRPr lang="en-US" dirty="0">
              <a:solidFill>
                <a:schemeClr val="tx1"/>
              </a:solidFill>
              <a:latin typeface="Arial" panose="020B0604020202020204" pitchFamily="34" charset="0"/>
              <a:ea typeface="MS Mincho"/>
            </a:endParaRPr>
          </a:p>
          <a:p>
            <a:pPr marL="171450" indent="-171450">
              <a:buFont typeface="Arial" panose="020B0604020202020204" pitchFamily="34" charset="0"/>
              <a:buChar char="•"/>
            </a:pPr>
            <a:r>
              <a:rPr lang="en-US" i="1" dirty="0" smtClean="0">
                <a:solidFill>
                  <a:schemeClr val="tx1"/>
                </a:solidFill>
                <a:latin typeface="Calibri" panose="020F0502020204030204" pitchFamily="34" charset="0"/>
                <a:ea typeface="MS Mincho"/>
                <a:cs typeface="Times New Roman" panose="02020603050405020304" pitchFamily="18" charset="0"/>
              </a:rPr>
              <a:t> </a:t>
            </a:r>
            <a:r>
              <a:rPr lang="en-US" i="1" dirty="0">
                <a:solidFill>
                  <a:schemeClr val="tx1"/>
                </a:solidFill>
                <a:latin typeface="Calibri" panose="020F0502020204030204" pitchFamily="34" charset="0"/>
                <a:ea typeface="MS Mincho"/>
                <a:cs typeface="Times New Roman" panose="02020603050405020304" pitchFamily="18" charset="0"/>
              </a:rPr>
              <a:t>GSICS USER REQUIREMENTS </a:t>
            </a:r>
            <a:r>
              <a:rPr lang="en-US" i="1" dirty="0" smtClean="0">
                <a:solidFill>
                  <a:schemeClr val="tx1"/>
                </a:solidFill>
                <a:latin typeface="Calibri" panose="020F0502020204030204" pitchFamily="34" charset="0"/>
                <a:ea typeface="MS Mincho"/>
                <a:cs typeface="Times New Roman" panose="02020603050405020304" pitchFamily="18" charset="0"/>
              </a:rPr>
              <a:t>DOCUMENT</a:t>
            </a:r>
          </a:p>
          <a:p>
            <a:pPr marL="171450" indent="-171450">
              <a:buFont typeface="Arial" panose="020B0604020202020204" pitchFamily="34" charset="0"/>
              <a:buChar char="•"/>
            </a:pPr>
            <a:r>
              <a:rPr lang="en-US" i="1" dirty="0" smtClean="0">
                <a:solidFill>
                  <a:schemeClr val="tx1"/>
                </a:solidFill>
                <a:latin typeface="Calibri" panose="020F0502020204030204" pitchFamily="34" charset="0"/>
                <a:cs typeface="Times New Roman" panose="02020603050405020304" pitchFamily="18" charset="0"/>
              </a:rPr>
              <a:t>GSICS Vision 20/20 Document</a:t>
            </a:r>
            <a:endParaRPr lang="en-US" dirty="0">
              <a:solidFill>
                <a:schemeClr val="tx1"/>
              </a:solidFill>
            </a:endParaRPr>
          </a:p>
        </p:txBody>
      </p:sp>
      <p:graphicFrame>
        <p:nvGraphicFramePr>
          <p:cNvPr id="17" name="Table 16"/>
          <p:cNvGraphicFramePr>
            <a:graphicFrameLocks noGrp="1"/>
          </p:cNvGraphicFramePr>
          <p:nvPr>
            <p:extLst/>
          </p:nvPr>
        </p:nvGraphicFramePr>
        <p:xfrm>
          <a:off x="1015090" y="1794918"/>
          <a:ext cx="8551545" cy="525780"/>
        </p:xfrm>
        <a:graphic>
          <a:graphicData uri="http://schemas.openxmlformats.org/drawingml/2006/table">
            <a:tbl>
              <a:tblPr firstRow="1" firstCol="1" lastRow="1" lastCol="1" bandRow="1" bandCol="1">
                <a:tableStyleId>{5C22544A-7EE6-4342-B048-85BDC9FD1C3A}</a:tableStyleId>
              </a:tblPr>
              <a:tblGrid>
                <a:gridCol w="810260">
                  <a:extLst>
                    <a:ext uri="{9D8B030D-6E8A-4147-A177-3AD203B41FA5}">
                      <a16:colId xmlns:a16="http://schemas.microsoft.com/office/drawing/2014/main" val="2504035290"/>
                    </a:ext>
                  </a:extLst>
                </a:gridCol>
                <a:gridCol w="3960495">
                  <a:extLst>
                    <a:ext uri="{9D8B030D-6E8A-4147-A177-3AD203B41FA5}">
                      <a16:colId xmlns:a16="http://schemas.microsoft.com/office/drawing/2014/main" val="1683577468"/>
                    </a:ext>
                  </a:extLst>
                </a:gridCol>
                <a:gridCol w="810260">
                  <a:extLst>
                    <a:ext uri="{9D8B030D-6E8A-4147-A177-3AD203B41FA5}">
                      <a16:colId xmlns:a16="http://schemas.microsoft.com/office/drawing/2014/main" val="198127731"/>
                    </a:ext>
                  </a:extLst>
                </a:gridCol>
                <a:gridCol w="720090">
                  <a:extLst>
                    <a:ext uri="{9D8B030D-6E8A-4147-A177-3AD203B41FA5}">
                      <a16:colId xmlns:a16="http://schemas.microsoft.com/office/drawing/2014/main" val="4132167689"/>
                    </a:ext>
                  </a:extLst>
                </a:gridCol>
                <a:gridCol w="2250440">
                  <a:extLst>
                    <a:ext uri="{9D8B030D-6E8A-4147-A177-3AD203B41FA5}">
                      <a16:colId xmlns:a16="http://schemas.microsoft.com/office/drawing/2014/main" val="1217549143"/>
                    </a:ext>
                  </a:extLst>
                </a:gridCol>
              </a:tblGrid>
              <a:tr h="349250">
                <a:tc>
                  <a:txBody>
                    <a:bodyPr/>
                    <a:lstStyle/>
                    <a:p>
                      <a:pPr marL="0" marR="0">
                        <a:lnSpc>
                          <a:spcPct val="115000"/>
                        </a:lnSpc>
                        <a:spcBef>
                          <a:spcPts val="0"/>
                        </a:spcBef>
                        <a:spcAft>
                          <a:spcPts val="0"/>
                        </a:spcAft>
                      </a:pPr>
                      <a:r>
                        <a:rPr lang="en-US" sz="1000" dirty="0" smtClean="0"/>
                        <a:t>Action CGMS-46</a:t>
                      </a:r>
                      <a:r>
                        <a:rPr lang="en-GB" sz="1000" dirty="0">
                          <a:effectLst/>
                        </a:rPr>
                        <a:t> </a:t>
                      </a:r>
                      <a:endParaRPr lang="en-US" sz="1000" dirty="0">
                        <a:effectLst/>
                        <a:latin typeface="Times New Roman" panose="02020603050405020304" pitchFamily="18" charset="0"/>
                        <a:ea typeface="MS Mincho"/>
                      </a:endParaRPr>
                    </a:p>
                  </a:txBody>
                  <a:tcPr marL="68580" marR="68580" marT="0" marB="0"/>
                </a:tc>
                <a:tc>
                  <a:txBody>
                    <a:bodyPr/>
                    <a:lstStyle/>
                    <a:p>
                      <a:pPr marL="0" marR="0">
                        <a:lnSpc>
                          <a:spcPct val="115000"/>
                        </a:lnSpc>
                        <a:spcBef>
                          <a:spcPts val="0"/>
                        </a:spcBef>
                        <a:spcAft>
                          <a:spcPts val="0"/>
                        </a:spcAft>
                      </a:pPr>
                      <a:r>
                        <a:rPr lang="en-US" sz="1000" dirty="0" smtClean="0"/>
                        <a:t>(WMO) To liaise with GSICS on implementing GSICS monitoring capabilities in WDQMS, to include incident management capabilities, and report back to WG-IV, proposing a way forward CGMS-47</a:t>
                      </a:r>
                      <a:endParaRPr lang="en-US" sz="1000" dirty="0">
                        <a:solidFill>
                          <a:srgbClr val="000000"/>
                        </a:solidFill>
                        <a:effectLst/>
                        <a:latin typeface="Arial" panose="020B0604020202020204" pitchFamily="34" charset="0"/>
                        <a:ea typeface="MS Mincho"/>
                      </a:endParaRPr>
                    </a:p>
                  </a:txBody>
                  <a:tcPr marL="68580" marR="68580" marT="0" marB="0"/>
                </a:tc>
                <a:tc>
                  <a:txBody>
                    <a:bodyPr/>
                    <a:lstStyle/>
                    <a:p>
                      <a:pPr marL="0" marR="0">
                        <a:lnSpc>
                          <a:spcPct val="115000"/>
                        </a:lnSpc>
                        <a:spcBef>
                          <a:spcPts val="0"/>
                        </a:spcBef>
                        <a:spcAft>
                          <a:spcPts val="0"/>
                        </a:spcAft>
                      </a:pPr>
                      <a:r>
                        <a:rPr lang="en-US" sz="1000">
                          <a:effectLst/>
                        </a:rPr>
                        <a:t>WMO Secretariat</a:t>
                      </a:r>
                      <a:endParaRPr lang="en-US" sz="1000">
                        <a:effectLst/>
                        <a:latin typeface="Times New Roman" panose="02020603050405020304" pitchFamily="18" charset="0"/>
                        <a:ea typeface="MS Mincho"/>
                      </a:endParaRPr>
                    </a:p>
                  </a:txBody>
                  <a:tcPr marL="68580" marR="68580" marT="0" marB="0"/>
                </a:tc>
                <a:tc>
                  <a:txBody>
                    <a:bodyPr/>
                    <a:lstStyle/>
                    <a:p>
                      <a:pPr marL="0" marR="0">
                        <a:lnSpc>
                          <a:spcPct val="115000"/>
                        </a:lnSpc>
                        <a:spcBef>
                          <a:spcPts val="0"/>
                        </a:spcBef>
                        <a:spcAft>
                          <a:spcPts val="0"/>
                        </a:spcAft>
                      </a:pPr>
                      <a:r>
                        <a:rPr lang="en-GB" sz="1000">
                          <a:effectLst/>
                        </a:rPr>
                        <a:t>EP-19</a:t>
                      </a:r>
                      <a:endParaRPr lang="en-US" sz="1000">
                        <a:effectLst/>
                        <a:latin typeface="Times New Roman" panose="02020603050405020304" pitchFamily="18" charset="0"/>
                        <a:ea typeface="MS Mincho"/>
                      </a:endParaRPr>
                    </a:p>
                  </a:txBody>
                  <a:tcPr marL="68580" marR="68580" marT="0" marB="0"/>
                </a:tc>
                <a:tc>
                  <a:txBody>
                    <a:bodyPr/>
                    <a:lstStyle/>
                    <a:p>
                      <a:pPr marL="0" marR="0">
                        <a:lnSpc>
                          <a:spcPct val="115000"/>
                        </a:lnSpc>
                        <a:spcBef>
                          <a:spcPts val="0"/>
                        </a:spcBef>
                        <a:spcAft>
                          <a:spcPts val="0"/>
                        </a:spcAft>
                      </a:pPr>
                      <a:r>
                        <a:rPr lang="en-US" sz="1000" dirty="0">
                          <a:effectLst/>
                        </a:rPr>
                        <a:t>In progress:</a:t>
                      </a:r>
                    </a:p>
                    <a:p>
                      <a:pPr marL="0" marR="0">
                        <a:lnSpc>
                          <a:spcPct val="115000"/>
                        </a:lnSpc>
                        <a:spcBef>
                          <a:spcPts val="0"/>
                        </a:spcBef>
                        <a:spcAft>
                          <a:spcPts val="0"/>
                        </a:spcAft>
                      </a:pPr>
                      <a:r>
                        <a:rPr lang="en-US" sz="1000" dirty="0">
                          <a:effectLst/>
                        </a:rPr>
                        <a:t>WIGOS will refer the GSICS documents into WIGOS document</a:t>
                      </a:r>
                      <a:endParaRPr lang="en-US" sz="10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2010316397"/>
                  </a:ext>
                </a:extLst>
              </a:tr>
            </a:tbl>
          </a:graphicData>
        </a:graphic>
      </p:graphicFrame>
      <p:sp>
        <p:nvSpPr>
          <p:cNvPr id="18" name="TextBox 17"/>
          <p:cNvSpPr txBox="1"/>
          <p:nvPr/>
        </p:nvSpPr>
        <p:spPr>
          <a:xfrm>
            <a:off x="1380451" y="6457892"/>
            <a:ext cx="7271351" cy="369332"/>
          </a:xfrm>
          <a:prstGeom prst="rect">
            <a:avLst/>
          </a:prstGeom>
          <a:solidFill>
            <a:srgbClr val="FFC000"/>
          </a:solidFill>
        </p:spPr>
        <p:txBody>
          <a:bodyPr wrap="square" rtlCol="0">
            <a:spAutoFit/>
          </a:bodyPr>
          <a:lstStyle/>
          <a:p>
            <a:r>
              <a:rPr lang="en-US" dirty="0" smtClean="0">
                <a:solidFill>
                  <a:schemeClr val="tx1"/>
                </a:solidFill>
              </a:rPr>
              <a:t>Idea is to synergize GSICS monitoring capabilities, its processes ( documents above) and its plans with WIGOS. To do this we invite WIGOS to review our GSICS mission documents(  see Action A.WMO.20160602.4) </a:t>
            </a:r>
            <a:endParaRPr lang="en-US" dirty="0">
              <a:solidFill>
                <a:schemeClr val="tx1"/>
              </a:solidFill>
            </a:endParaRPr>
          </a:p>
        </p:txBody>
      </p:sp>
    </p:spTree>
    <p:extLst>
      <p:ext uri="{BB962C8B-B14F-4D97-AF65-F5344CB8AC3E}">
        <p14:creationId xmlns:p14="http://schemas.microsoft.com/office/powerpoint/2010/main" val="31279082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888" y="359607"/>
            <a:ext cx="3978234" cy="568511"/>
          </a:xfrm>
        </p:spPr>
        <p:txBody>
          <a:bodyPr/>
          <a:lstStyle/>
          <a:p>
            <a:pPr algn="l"/>
            <a:r>
              <a:rPr lang="en-US" sz="3600" dirty="0" smtClean="0"/>
              <a:t>Outline</a:t>
            </a:r>
            <a:endParaRPr lang="en-US" sz="3600" dirty="0"/>
          </a:p>
        </p:txBody>
      </p:sp>
      <p:sp>
        <p:nvSpPr>
          <p:cNvPr id="3" name="Content Placeholder 2"/>
          <p:cNvSpPr>
            <a:spLocks noGrp="1"/>
          </p:cNvSpPr>
          <p:nvPr>
            <p:ph idx="1"/>
          </p:nvPr>
        </p:nvSpPr>
        <p:spPr>
          <a:xfrm>
            <a:off x="1257490" y="1231392"/>
            <a:ext cx="7520750" cy="5315712"/>
          </a:xfrm>
        </p:spPr>
        <p:txBody>
          <a:bodyPr/>
          <a:lstStyle/>
          <a:p>
            <a:pPr>
              <a:spcBef>
                <a:spcPts val="0"/>
              </a:spcBef>
            </a:pPr>
            <a:r>
              <a:rPr lang="en-US" sz="2800" dirty="0" smtClean="0"/>
              <a:t>Introduction</a:t>
            </a:r>
          </a:p>
          <a:p>
            <a:pPr>
              <a:spcBef>
                <a:spcPts val="0"/>
              </a:spcBef>
            </a:pPr>
            <a:r>
              <a:rPr lang="en-US" sz="2800" dirty="0" smtClean="0"/>
              <a:t>GCC Activities</a:t>
            </a:r>
          </a:p>
          <a:p>
            <a:pPr lvl="1">
              <a:spcBef>
                <a:spcPts val="0"/>
              </a:spcBef>
              <a:buFont typeface="Wingdings" pitchFamily="2" charset="2"/>
              <a:buChar char="§"/>
            </a:pPr>
            <a:r>
              <a:rPr lang="en-US" sz="2400" dirty="0" smtClean="0">
                <a:solidFill>
                  <a:srgbClr val="00B050"/>
                </a:solidFill>
              </a:rPr>
              <a:t>Global participation in GSICS activities</a:t>
            </a:r>
          </a:p>
          <a:p>
            <a:pPr lvl="1">
              <a:spcBef>
                <a:spcPts val="0"/>
              </a:spcBef>
              <a:buFont typeface="Wingdings" pitchFamily="2" charset="2"/>
              <a:buChar char="§"/>
            </a:pPr>
            <a:r>
              <a:rPr lang="en-US" sz="2400" dirty="0" smtClean="0">
                <a:solidFill>
                  <a:srgbClr val="00B050"/>
                </a:solidFill>
              </a:rPr>
              <a:t>GSICS Quarterly Newsletter</a:t>
            </a:r>
          </a:p>
          <a:p>
            <a:pPr lvl="1">
              <a:spcBef>
                <a:spcPts val="0"/>
              </a:spcBef>
              <a:buFont typeface="Wingdings" pitchFamily="2" charset="2"/>
              <a:buChar char="§"/>
            </a:pPr>
            <a:r>
              <a:rPr lang="en-US" sz="2400" dirty="0" smtClean="0">
                <a:solidFill>
                  <a:srgbClr val="00B050"/>
                </a:solidFill>
              </a:rPr>
              <a:t>Meeting Support</a:t>
            </a:r>
          </a:p>
          <a:p>
            <a:pPr>
              <a:spcBef>
                <a:spcPts val="0"/>
              </a:spcBef>
            </a:pPr>
            <a:r>
              <a:rPr lang="en-US" sz="2800" dirty="0" smtClean="0">
                <a:solidFill>
                  <a:srgbClr val="000000"/>
                </a:solidFill>
              </a:rPr>
              <a:t>GSICS Product Status</a:t>
            </a:r>
          </a:p>
          <a:p>
            <a:pPr lvl="1">
              <a:spcBef>
                <a:spcPts val="0"/>
              </a:spcBef>
              <a:buFont typeface="Wingdings" panose="05000000000000000000" pitchFamily="2" charset="2"/>
              <a:buChar char="§"/>
            </a:pPr>
            <a:r>
              <a:rPr lang="en-US" sz="2400" dirty="0" smtClean="0">
                <a:solidFill>
                  <a:srgbClr val="009900"/>
                </a:solidFill>
              </a:rPr>
              <a:t>New </a:t>
            </a:r>
            <a:r>
              <a:rPr lang="en-US" sz="2400" dirty="0">
                <a:solidFill>
                  <a:srgbClr val="009900"/>
                </a:solidFill>
              </a:rPr>
              <a:t>p</a:t>
            </a:r>
            <a:r>
              <a:rPr lang="en-US" sz="2400" dirty="0" smtClean="0">
                <a:solidFill>
                  <a:srgbClr val="009900"/>
                </a:solidFill>
              </a:rPr>
              <a:t>roducts accepted in past year</a:t>
            </a:r>
          </a:p>
          <a:p>
            <a:pPr lvl="1">
              <a:spcBef>
                <a:spcPts val="0"/>
              </a:spcBef>
              <a:buFont typeface="Wingdings" panose="05000000000000000000" pitchFamily="2" charset="2"/>
              <a:buChar char="§"/>
            </a:pPr>
            <a:r>
              <a:rPr lang="en-US" sz="2400" dirty="0" smtClean="0">
                <a:solidFill>
                  <a:srgbClr val="009900"/>
                </a:solidFill>
              </a:rPr>
              <a:t>Proposed deliverables</a:t>
            </a:r>
          </a:p>
          <a:p>
            <a:pPr>
              <a:spcBef>
                <a:spcPts val="0"/>
              </a:spcBef>
            </a:pPr>
            <a:r>
              <a:rPr lang="en-US" sz="2800" dirty="0" smtClean="0">
                <a:solidFill>
                  <a:srgbClr val="000000"/>
                </a:solidFill>
              </a:rPr>
              <a:t>GSICS Action Tracker</a:t>
            </a:r>
          </a:p>
          <a:p>
            <a:pPr>
              <a:spcBef>
                <a:spcPts val="0"/>
              </a:spcBef>
            </a:pPr>
            <a:r>
              <a:rPr lang="en-US" sz="2800" dirty="0" smtClean="0">
                <a:solidFill>
                  <a:srgbClr val="000000"/>
                </a:solidFill>
              </a:rPr>
              <a:t>New Feature added on Product Catalog</a:t>
            </a:r>
          </a:p>
          <a:p>
            <a:pPr>
              <a:spcBef>
                <a:spcPts val="0"/>
              </a:spcBef>
            </a:pPr>
            <a:r>
              <a:rPr lang="en-US" sz="2800" dirty="0" smtClean="0">
                <a:solidFill>
                  <a:srgbClr val="000000"/>
                </a:solidFill>
              </a:rPr>
              <a:t>Near Term Goals</a:t>
            </a:r>
          </a:p>
          <a:p>
            <a:pPr>
              <a:spcBef>
                <a:spcPts val="0"/>
              </a:spcBef>
            </a:pPr>
            <a:r>
              <a:rPr lang="en-US" sz="2800" dirty="0" smtClean="0"/>
              <a:t>Review of WMO Documents</a:t>
            </a:r>
          </a:p>
          <a:p>
            <a:pPr>
              <a:spcBef>
                <a:spcPts val="0"/>
              </a:spcBef>
            </a:pPr>
            <a:r>
              <a:rPr lang="en-US" sz="2800" dirty="0" smtClean="0">
                <a:solidFill>
                  <a:srgbClr val="000000"/>
                </a:solidFill>
              </a:rPr>
              <a:t>Summary</a:t>
            </a:r>
          </a:p>
          <a:p>
            <a:pPr lvl="1"/>
            <a:endParaRPr lang="en-US" i="1" dirty="0" smtClean="0">
              <a:solidFill>
                <a:srgbClr val="000000"/>
              </a:solidFill>
            </a:endParaRPr>
          </a:p>
          <a:p>
            <a:pPr marL="514350" indent="-457200">
              <a:buNone/>
            </a:pPr>
            <a:endParaRPr lang="en-US" i="1" dirty="0" smtClean="0">
              <a:solidFill>
                <a:srgbClr val="000000"/>
              </a:solidFill>
            </a:endParaRPr>
          </a:p>
          <a:p>
            <a:pPr lvl="1"/>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GCC Activities – Participation in GSICS </a:t>
            </a:r>
            <a:r>
              <a:rPr lang="en-US" dirty="0"/>
              <a:t>A</a:t>
            </a:r>
            <a:r>
              <a:rPr lang="en-US" dirty="0" smtClean="0"/>
              <a:t>ctivities</a:t>
            </a:r>
            <a:endParaRPr lang="en-US" dirty="0"/>
          </a:p>
        </p:txBody>
      </p:sp>
      <p:sp>
        <p:nvSpPr>
          <p:cNvPr id="5" name="TextBox 4"/>
          <p:cNvSpPr txBox="1"/>
          <p:nvPr/>
        </p:nvSpPr>
        <p:spPr>
          <a:xfrm>
            <a:off x="1877853" y="6125035"/>
            <a:ext cx="5876647" cy="369332"/>
          </a:xfrm>
          <a:prstGeom prst="rect">
            <a:avLst/>
          </a:prstGeom>
          <a:noFill/>
        </p:spPr>
        <p:txBody>
          <a:bodyPr wrap="square" rtlCol="0">
            <a:spAutoFit/>
          </a:bodyPr>
          <a:lstStyle/>
          <a:p>
            <a:r>
              <a:rPr lang="en-US" sz="1800" dirty="0" smtClean="0">
                <a:solidFill>
                  <a:schemeClr val="tx1"/>
                </a:solidFill>
              </a:rPr>
              <a:t>Interest in GSICS activities continues to grow</a:t>
            </a:r>
            <a:endParaRPr lang="en-US" sz="1800" dirty="0">
              <a:solidFill>
                <a:schemeClr val="tx1"/>
              </a:solidFill>
            </a:endParaRPr>
          </a:p>
        </p:txBody>
      </p:sp>
      <p:sp>
        <p:nvSpPr>
          <p:cNvPr id="10" name="Oval 9"/>
          <p:cNvSpPr/>
          <p:nvPr/>
        </p:nvSpPr>
        <p:spPr>
          <a:xfrm>
            <a:off x="7216611" y="1925619"/>
            <a:ext cx="537889" cy="492171"/>
          </a:xfrm>
          <a:prstGeom prst="ellipse">
            <a:avLst/>
          </a:prstGeom>
          <a:noFill/>
          <a:ln>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hart 6"/>
          <p:cNvGraphicFramePr>
            <a:graphicFrameLocks/>
          </p:cNvGraphicFramePr>
          <p:nvPr>
            <p:extLst>
              <p:ext uri="{D42A27DB-BD31-4B8C-83A1-F6EECF244321}">
                <p14:modId xmlns:p14="http://schemas.microsoft.com/office/powerpoint/2010/main" val="1689689015"/>
              </p:ext>
            </p:extLst>
          </p:nvPr>
        </p:nvGraphicFramePr>
        <p:xfrm>
          <a:off x="-1" y="1600200"/>
          <a:ext cx="8923283"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6" name="Oval 5"/>
          <p:cNvSpPr/>
          <p:nvPr/>
        </p:nvSpPr>
        <p:spPr>
          <a:xfrm>
            <a:off x="6820370" y="2110293"/>
            <a:ext cx="537889" cy="49217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424122" y="2262693"/>
            <a:ext cx="537889" cy="49217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038637" y="2415093"/>
            <a:ext cx="537889" cy="49217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177971" y="2589009"/>
            <a:ext cx="537889" cy="49217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906000" cy="1228725"/>
          </a:xfrm>
        </p:spPr>
        <p:txBody>
          <a:bodyPr/>
          <a:lstStyle/>
          <a:p>
            <a:r>
              <a:rPr lang="en-US" dirty="0" smtClean="0"/>
              <a:t>GSICS Activities-GSICS </a:t>
            </a:r>
            <a:r>
              <a:rPr lang="en-US" dirty="0"/>
              <a:t>Newsletter</a:t>
            </a:r>
            <a:br>
              <a:rPr lang="en-US" dirty="0"/>
            </a:br>
            <a:r>
              <a:rPr lang="en-US" dirty="0" smtClean="0"/>
              <a:t>https://www.star.nesdis.noaa.gov/smcd/GCC/newsletters.php</a:t>
            </a:r>
            <a:endParaRPr lang="en-US" dirty="0"/>
          </a:p>
        </p:txBody>
      </p:sp>
      <p:sp>
        <p:nvSpPr>
          <p:cNvPr id="3" name="Content Placeholder 2"/>
          <p:cNvSpPr>
            <a:spLocks noGrp="1"/>
          </p:cNvSpPr>
          <p:nvPr>
            <p:ph idx="1"/>
          </p:nvPr>
        </p:nvSpPr>
        <p:spPr>
          <a:xfrm>
            <a:off x="0" y="1516283"/>
            <a:ext cx="7505000" cy="2199931"/>
          </a:xfrm>
        </p:spPr>
        <p:txBody>
          <a:bodyPr/>
          <a:lstStyle/>
          <a:p>
            <a:pPr>
              <a:buNone/>
            </a:pPr>
            <a:r>
              <a:rPr lang="en-US" sz="2000" dirty="0" smtClean="0"/>
              <a:t>Over the last year, we published four New Issues of the GSICS Newsletter</a:t>
            </a:r>
          </a:p>
          <a:p>
            <a:pPr lvl="1">
              <a:buFont typeface="Wingdings" pitchFamily="2" charset="2"/>
              <a:buChar char="§"/>
            </a:pPr>
            <a:r>
              <a:rPr lang="en-US" dirty="0" smtClean="0">
                <a:solidFill>
                  <a:srgbClr val="009900"/>
                </a:solidFill>
              </a:rPr>
              <a:t>Over 22 Research Articles, 15 Topics of News to which </a:t>
            </a:r>
            <a:r>
              <a:rPr lang="en-US" dirty="0" smtClean="0">
                <a:solidFill>
                  <a:srgbClr val="009900"/>
                </a:solidFill>
                <a:sym typeface="Wingdings" pitchFamily="2" charset="2"/>
              </a:rPr>
              <a:t> </a:t>
            </a:r>
          </a:p>
          <a:p>
            <a:pPr lvl="1">
              <a:buFont typeface="Wingdings" pitchFamily="2" charset="2"/>
              <a:buChar char="§"/>
            </a:pPr>
            <a:r>
              <a:rPr lang="en-US" dirty="0" smtClean="0">
                <a:solidFill>
                  <a:srgbClr val="009900"/>
                </a:solidFill>
                <a:sym typeface="Wingdings" pitchFamily="2" charset="2"/>
              </a:rPr>
              <a:t>Nearly 70 Scientists contributed as Authors &amp; Co-Authors.</a:t>
            </a:r>
          </a:p>
          <a:p>
            <a:pPr lvl="1">
              <a:buFont typeface="Wingdings" pitchFamily="2" charset="2"/>
              <a:buChar char="§"/>
            </a:pPr>
            <a:r>
              <a:rPr lang="en-US" dirty="0" smtClean="0">
                <a:solidFill>
                  <a:srgbClr val="009900"/>
                </a:solidFill>
                <a:sym typeface="Wingdings" pitchFamily="2" charset="2"/>
              </a:rPr>
              <a:t>Contributions from non GSICS members has increased.</a:t>
            </a:r>
          </a:p>
          <a:p>
            <a:pPr lvl="1">
              <a:buFont typeface="Wingdings" pitchFamily="2" charset="2"/>
              <a:buChar char="§"/>
            </a:pPr>
            <a:r>
              <a:rPr lang="en-US" i="1" dirty="0" smtClean="0">
                <a:solidFill>
                  <a:srgbClr val="FFC000"/>
                </a:solidFill>
                <a:sym typeface="Wingdings" pitchFamily="2" charset="2"/>
              </a:rPr>
              <a:t>Special issue on CAL/VAL in Russia well received</a:t>
            </a:r>
            <a:r>
              <a:rPr lang="en-US" dirty="0" smtClean="0">
                <a:solidFill>
                  <a:srgbClr val="009900"/>
                </a:solidFill>
                <a:sym typeface="Wingdings" pitchFamily="2" charset="2"/>
              </a:rPr>
              <a:t>.</a:t>
            </a:r>
            <a:endParaRPr lang="en-US" sz="2000" dirty="0" smtClean="0">
              <a:sym typeface="Wingdings" pitchFamily="2" charset="2"/>
            </a:endParaRPr>
          </a:p>
          <a:p>
            <a:endParaRPr lang="en-US" sz="2000" dirty="0" smtClean="0">
              <a:sym typeface="Wingdings" pitchFamily="2" charset="2"/>
            </a:endParaRPr>
          </a:p>
          <a:p>
            <a:endParaRPr lang="en-US" sz="2000" dirty="0" smtClean="0">
              <a:sym typeface="Wingdings" pitchFamily="2" charset="2"/>
            </a:endParaRPr>
          </a:p>
          <a:p>
            <a:endParaRPr lang="en-US" sz="2000" dirty="0" smtClean="0">
              <a:sym typeface="Wingdings" pitchFamily="2" charset="2"/>
            </a:endParaRPr>
          </a:p>
          <a:p>
            <a:endParaRPr lang="en-US" sz="2000" dirty="0" smtClean="0">
              <a:sym typeface="Wingdings" pitchFamily="2" charset="2"/>
            </a:endParaRPr>
          </a:p>
          <a:p>
            <a:endParaRPr lang="en-US" sz="2000" dirty="0" smtClean="0"/>
          </a:p>
          <a:p>
            <a:endParaRPr lang="en-US" sz="2000" dirty="0"/>
          </a:p>
        </p:txBody>
      </p:sp>
      <p:sp>
        <p:nvSpPr>
          <p:cNvPr id="6" name="TextBox 5"/>
          <p:cNvSpPr txBox="1"/>
          <p:nvPr/>
        </p:nvSpPr>
        <p:spPr>
          <a:xfrm>
            <a:off x="7044267" y="1636179"/>
            <a:ext cx="2616200" cy="2246769"/>
          </a:xfrm>
          <a:prstGeom prst="rect">
            <a:avLst/>
          </a:prstGeom>
          <a:solidFill>
            <a:schemeClr val="bg1"/>
          </a:solidFill>
          <a:ln>
            <a:solidFill>
              <a:schemeClr val="accent1"/>
            </a:solidFill>
          </a:ln>
        </p:spPr>
        <p:txBody>
          <a:bodyPr wrap="square" rtlCol="0">
            <a:spAutoFit/>
          </a:bodyPr>
          <a:lstStyle/>
          <a:p>
            <a:r>
              <a:rPr lang="en-US" sz="1000" dirty="0">
                <a:solidFill>
                  <a:srgbClr val="3333FF"/>
                </a:solidFill>
              </a:rPr>
              <a:t>GSICS Newsletter Editorial Board </a:t>
            </a:r>
            <a:endParaRPr lang="en-US" sz="1000" b="0" dirty="0" smtClean="0">
              <a:solidFill>
                <a:srgbClr val="3333FF"/>
              </a:solidFill>
            </a:endParaRPr>
          </a:p>
          <a:p>
            <a:r>
              <a:rPr lang="en-US" sz="1000" b="0" dirty="0" smtClean="0">
                <a:solidFill>
                  <a:srgbClr val="3333FF"/>
                </a:solidFill>
              </a:rPr>
              <a:t>Manik </a:t>
            </a:r>
            <a:r>
              <a:rPr lang="en-US" sz="1000" b="0" dirty="0">
                <a:solidFill>
                  <a:srgbClr val="3333FF"/>
                </a:solidFill>
              </a:rPr>
              <a:t>Bali, Editor </a:t>
            </a:r>
          </a:p>
          <a:p>
            <a:r>
              <a:rPr lang="en-US" sz="1000" b="0" dirty="0">
                <a:solidFill>
                  <a:srgbClr val="3333FF"/>
                </a:solidFill>
              </a:rPr>
              <a:t>Lawrence E. Flynn, Reviewer </a:t>
            </a:r>
          </a:p>
          <a:p>
            <a:r>
              <a:rPr lang="en-US" sz="1000" b="0" dirty="0">
                <a:solidFill>
                  <a:srgbClr val="3333FF"/>
                </a:solidFill>
              </a:rPr>
              <a:t>Lori K. Brown, Tech Support </a:t>
            </a:r>
          </a:p>
          <a:p>
            <a:r>
              <a:rPr lang="en-US" sz="1000" b="0" dirty="0" err="1">
                <a:solidFill>
                  <a:srgbClr val="3333FF"/>
                </a:solidFill>
              </a:rPr>
              <a:t>Fangfang</a:t>
            </a:r>
            <a:r>
              <a:rPr lang="en-US" sz="1000" b="0" dirty="0">
                <a:solidFill>
                  <a:srgbClr val="3333FF"/>
                </a:solidFill>
              </a:rPr>
              <a:t> Yu, US Correspondent. </a:t>
            </a:r>
          </a:p>
          <a:p>
            <a:r>
              <a:rPr lang="en-US" sz="1000" b="0" dirty="0">
                <a:solidFill>
                  <a:srgbClr val="3333FF"/>
                </a:solidFill>
              </a:rPr>
              <a:t>Tim </a:t>
            </a:r>
            <a:r>
              <a:rPr lang="en-US" sz="1000" b="0" dirty="0" err="1">
                <a:solidFill>
                  <a:srgbClr val="3333FF"/>
                </a:solidFill>
              </a:rPr>
              <a:t>Hewison</a:t>
            </a:r>
            <a:r>
              <a:rPr lang="en-US" sz="1000" b="0" dirty="0">
                <a:solidFill>
                  <a:srgbClr val="3333FF"/>
                </a:solidFill>
              </a:rPr>
              <a:t>, European Correspondent </a:t>
            </a:r>
          </a:p>
          <a:p>
            <a:r>
              <a:rPr lang="en-US" sz="1000" b="0" dirty="0">
                <a:solidFill>
                  <a:srgbClr val="3333FF"/>
                </a:solidFill>
              </a:rPr>
              <a:t>Yuan Li, Asian </a:t>
            </a:r>
            <a:r>
              <a:rPr lang="en-US" sz="1000" b="0" dirty="0" smtClean="0">
                <a:solidFill>
                  <a:srgbClr val="3333FF"/>
                </a:solidFill>
              </a:rPr>
              <a:t>Correspondent</a:t>
            </a:r>
          </a:p>
          <a:p>
            <a:endParaRPr lang="en-US" sz="1000" b="0" dirty="0">
              <a:solidFill>
                <a:srgbClr val="3333FF"/>
              </a:solidFill>
            </a:endParaRPr>
          </a:p>
          <a:p>
            <a:r>
              <a:rPr lang="en-US" sz="1000" dirty="0" smtClean="0">
                <a:solidFill>
                  <a:srgbClr val="3333FF"/>
                </a:solidFill>
              </a:rPr>
              <a:t>Reviewers in the past year</a:t>
            </a:r>
          </a:p>
          <a:p>
            <a:r>
              <a:rPr lang="en-US" sz="1000" b="0" dirty="0" smtClean="0">
                <a:solidFill>
                  <a:srgbClr val="3333FF"/>
                </a:solidFill>
              </a:rPr>
              <a:t>Lawrence E. Flynn, NOAA</a:t>
            </a:r>
          </a:p>
          <a:p>
            <a:r>
              <a:rPr lang="en-US" sz="1000" b="0" dirty="0" smtClean="0">
                <a:solidFill>
                  <a:srgbClr val="3333FF"/>
                </a:solidFill>
              </a:rPr>
              <a:t>Tim </a:t>
            </a:r>
            <a:r>
              <a:rPr lang="en-US" sz="1000" b="0" dirty="0" err="1" smtClean="0">
                <a:solidFill>
                  <a:srgbClr val="3333FF"/>
                </a:solidFill>
              </a:rPr>
              <a:t>Hewison</a:t>
            </a:r>
            <a:r>
              <a:rPr lang="en-US" sz="1000" b="0" dirty="0" smtClean="0">
                <a:solidFill>
                  <a:srgbClr val="3333FF"/>
                </a:solidFill>
              </a:rPr>
              <a:t>, EUMETSAT</a:t>
            </a:r>
          </a:p>
          <a:p>
            <a:r>
              <a:rPr lang="en-US" sz="1000" b="0" dirty="0" smtClean="0">
                <a:solidFill>
                  <a:srgbClr val="3333FF"/>
                </a:solidFill>
              </a:rPr>
              <a:t>Sri </a:t>
            </a:r>
            <a:r>
              <a:rPr lang="en-US" sz="1000" b="0" dirty="0" err="1" smtClean="0">
                <a:solidFill>
                  <a:srgbClr val="3333FF"/>
                </a:solidFill>
              </a:rPr>
              <a:t>Harshara</a:t>
            </a:r>
            <a:r>
              <a:rPr lang="en-US" sz="1000" b="0" dirty="0" smtClean="0">
                <a:solidFill>
                  <a:srgbClr val="3333FF"/>
                </a:solidFill>
              </a:rPr>
              <a:t> </a:t>
            </a:r>
            <a:r>
              <a:rPr lang="en-US" sz="1000" b="0" dirty="0" err="1" smtClean="0">
                <a:solidFill>
                  <a:srgbClr val="3333FF"/>
                </a:solidFill>
              </a:rPr>
              <a:t>Madhavan</a:t>
            </a:r>
            <a:r>
              <a:rPr lang="en-US" sz="1000" b="0" dirty="0" smtClean="0">
                <a:solidFill>
                  <a:srgbClr val="3333FF"/>
                </a:solidFill>
              </a:rPr>
              <a:t>, SSAI/NASA</a:t>
            </a:r>
          </a:p>
          <a:p>
            <a:r>
              <a:rPr lang="en-US" sz="1000" b="0" dirty="0" smtClean="0">
                <a:solidFill>
                  <a:srgbClr val="3333FF"/>
                </a:solidFill>
              </a:rPr>
              <a:t>Tony </a:t>
            </a:r>
            <a:r>
              <a:rPr lang="en-US" sz="1000" b="0" dirty="0" err="1" smtClean="0">
                <a:solidFill>
                  <a:srgbClr val="3333FF"/>
                </a:solidFill>
              </a:rPr>
              <a:t>Reale</a:t>
            </a:r>
            <a:r>
              <a:rPr lang="en-US" sz="1000" b="0" dirty="0" smtClean="0">
                <a:solidFill>
                  <a:srgbClr val="3333FF"/>
                </a:solidFill>
              </a:rPr>
              <a:t>, NOAA</a:t>
            </a:r>
          </a:p>
          <a:p>
            <a:r>
              <a:rPr lang="en-US" sz="1000" b="0" dirty="0" err="1" smtClean="0">
                <a:solidFill>
                  <a:srgbClr val="3333FF"/>
                </a:solidFill>
              </a:rPr>
              <a:t>Alexy</a:t>
            </a:r>
            <a:r>
              <a:rPr lang="en-US" sz="1000" b="0" dirty="0" smtClean="0">
                <a:solidFill>
                  <a:srgbClr val="3333FF"/>
                </a:solidFill>
              </a:rPr>
              <a:t> </a:t>
            </a:r>
            <a:r>
              <a:rPr lang="en-US" sz="1000" b="0" dirty="0" err="1" smtClean="0">
                <a:solidFill>
                  <a:srgbClr val="3333FF"/>
                </a:solidFill>
              </a:rPr>
              <a:t>Rublev</a:t>
            </a:r>
            <a:r>
              <a:rPr lang="en-US" sz="1000" b="0" dirty="0" smtClean="0">
                <a:solidFill>
                  <a:srgbClr val="3333FF"/>
                </a:solidFill>
              </a:rPr>
              <a:t>, ROSHYDROMET</a:t>
            </a:r>
            <a:endParaRPr lang="en-US" sz="1000" b="0" dirty="0">
              <a:solidFill>
                <a:srgbClr val="3333FF"/>
              </a:solidFill>
            </a:endParaRPr>
          </a:p>
        </p:txBody>
      </p:sp>
      <p:pic>
        <p:nvPicPr>
          <p:cNvPr id="9" name="Picture 8"/>
          <p:cNvPicPr>
            <a:picLocks noChangeAspect="1"/>
          </p:cNvPicPr>
          <p:nvPr/>
        </p:nvPicPr>
        <p:blipFill>
          <a:blip r:embed="rId2"/>
          <a:stretch>
            <a:fillRect/>
          </a:stretch>
        </p:blipFill>
        <p:spPr>
          <a:xfrm>
            <a:off x="7152122" y="4077730"/>
            <a:ext cx="2027859" cy="2671623"/>
          </a:xfrm>
          <a:prstGeom prst="rect">
            <a:avLst/>
          </a:prstGeom>
        </p:spPr>
      </p:pic>
      <p:pic>
        <p:nvPicPr>
          <p:cNvPr id="10" name="Picture 9"/>
          <p:cNvPicPr>
            <a:picLocks noChangeAspect="1"/>
          </p:cNvPicPr>
          <p:nvPr/>
        </p:nvPicPr>
        <p:blipFill>
          <a:blip r:embed="rId3"/>
          <a:stretch>
            <a:fillRect/>
          </a:stretch>
        </p:blipFill>
        <p:spPr>
          <a:xfrm>
            <a:off x="245930" y="4077730"/>
            <a:ext cx="2182236" cy="2780270"/>
          </a:xfrm>
          <a:prstGeom prst="rect">
            <a:avLst/>
          </a:prstGeom>
        </p:spPr>
      </p:pic>
      <p:pic>
        <p:nvPicPr>
          <p:cNvPr id="11" name="Picture 10"/>
          <p:cNvPicPr>
            <a:picLocks noChangeAspect="1"/>
          </p:cNvPicPr>
          <p:nvPr/>
        </p:nvPicPr>
        <p:blipFill>
          <a:blip r:embed="rId4"/>
          <a:stretch>
            <a:fillRect/>
          </a:stretch>
        </p:blipFill>
        <p:spPr>
          <a:xfrm>
            <a:off x="2511452" y="4077730"/>
            <a:ext cx="2169941" cy="2759177"/>
          </a:xfrm>
          <a:prstGeom prst="rect">
            <a:avLst/>
          </a:prstGeom>
        </p:spPr>
      </p:pic>
      <p:pic>
        <p:nvPicPr>
          <p:cNvPr id="12" name="Picture 11"/>
          <p:cNvPicPr>
            <a:picLocks noChangeAspect="1"/>
          </p:cNvPicPr>
          <p:nvPr/>
        </p:nvPicPr>
        <p:blipFill>
          <a:blip r:embed="rId5"/>
          <a:stretch>
            <a:fillRect/>
          </a:stretch>
        </p:blipFill>
        <p:spPr>
          <a:xfrm>
            <a:off x="4764679" y="4140302"/>
            <a:ext cx="2091452" cy="2655126"/>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30086"/>
            <a:ext cx="8915400" cy="812524"/>
          </a:xfrm>
        </p:spPr>
        <p:txBody>
          <a:bodyPr/>
          <a:lstStyle/>
          <a:p>
            <a:r>
              <a:rPr lang="en-US" dirty="0" smtClean="0"/>
              <a:t>GSICS Activities-Meeting and Collaboration Support</a:t>
            </a:r>
            <a:endParaRPr lang="en-US" dirty="0"/>
          </a:p>
        </p:txBody>
      </p:sp>
      <p:sp>
        <p:nvSpPr>
          <p:cNvPr id="5" name="Rectangle 4"/>
          <p:cNvSpPr/>
          <p:nvPr/>
        </p:nvSpPr>
        <p:spPr>
          <a:xfrm>
            <a:off x="234414" y="2019197"/>
            <a:ext cx="9437171" cy="4093428"/>
          </a:xfrm>
          <a:prstGeom prst="rect">
            <a:avLst/>
          </a:prstGeom>
        </p:spPr>
        <p:txBody>
          <a:bodyPr wrap="square">
            <a:spAutoFit/>
          </a:bodyPr>
          <a:lstStyle/>
          <a:p>
            <a:pPr>
              <a:buFont typeface="Wingdings" pitchFamily="2" charset="2"/>
              <a:buChar char="§"/>
            </a:pPr>
            <a:r>
              <a:rPr lang="en-US" sz="2000" dirty="0" smtClean="0">
                <a:solidFill>
                  <a:schemeClr val="tx1"/>
                </a:solidFill>
                <a:sym typeface="Wingdings" pitchFamily="2" charset="2"/>
              </a:rPr>
              <a:t> Meeting Support</a:t>
            </a:r>
          </a:p>
          <a:p>
            <a:pPr lvl="1">
              <a:buFont typeface="Wingdings" pitchFamily="2" charset="2"/>
              <a:buChar char="§"/>
            </a:pPr>
            <a:r>
              <a:rPr lang="en-US" sz="2000" dirty="0" smtClean="0">
                <a:solidFill>
                  <a:srgbClr val="009900"/>
                </a:solidFill>
                <a:sym typeface="Wingdings" pitchFamily="2" charset="2"/>
              </a:rPr>
              <a:t> 12 Web-meetings</a:t>
            </a:r>
          </a:p>
          <a:p>
            <a:pPr lvl="1">
              <a:buFont typeface="Wingdings" pitchFamily="2" charset="2"/>
              <a:buChar char="§"/>
            </a:pPr>
            <a:endParaRPr lang="en-US" sz="2000" dirty="0" smtClean="0">
              <a:solidFill>
                <a:srgbClr val="009900"/>
              </a:solidFill>
              <a:sym typeface="Wingdings" pitchFamily="2" charset="2"/>
            </a:endParaRPr>
          </a:p>
          <a:p>
            <a:pPr>
              <a:buFont typeface="Wingdings" pitchFamily="2" charset="2"/>
              <a:buChar char="§"/>
            </a:pPr>
            <a:r>
              <a:rPr lang="en-US" sz="2000" dirty="0" smtClean="0">
                <a:solidFill>
                  <a:schemeClr val="tx1"/>
                </a:solidFill>
                <a:sym typeface="Wingdings" pitchFamily="2" charset="2"/>
              </a:rPr>
              <a:t> GSICS Session at AOMSUC-9</a:t>
            </a:r>
          </a:p>
          <a:p>
            <a:pPr lvl="1">
              <a:buFont typeface="Wingdings" pitchFamily="2" charset="2"/>
              <a:buChar char="§"/>
            </a:pPr>
            <a:r>
              <a:rPr lang="en-US" sz="2000" dirty="0" smtClean="0">
                <a:solidFill>
                  <a:srgbClr val="009900"/>
                </a:solidFill>
                <a:sym typeface="Wingdings" pitchFamily="2" charset="2"/>
              </a:rPr>
              <a:t> Organized by ROSHYDROMET</a:t>
            </a:r>
          </a:p>
          <a:p>
            <a:pPr lvl="1"/>
            <a:r>
              <a:rPr lang="en-US" sz="2000" dirty="0">
                <a:solidFill>
                  <a:srgbClr val="3333FF"/>
                </a:solidFill>
                <a:hlinkClick r:id="rId2"/>
              </a:rPr>
              <a:t>http://aomsuc9.bmkg.go.id</a:t>
            </a:r>
            <a:r>
              <a:rPr lang="en-US" sz="2000" dirty="0" smtClean="0">
                <a:solidFill>
                  <a:srgbClr val="3333FF"/>
                </a:solidFill>
                <a:hlinkClick r:id="rId2"/>
              </a:rPr>
              <a:t>/</a:t>
            </a:r>
            <a:endParaRPr lang="en-US" sz="2000" dirty="0" smtClean="0">
              <a:solidFill>
                <a:srgbClr val="3333FF"/>
              </a:solidFill>
            </a:endParaRPr>
          </a:p>
          <a:p>
            <a:pPr lvl="1"/>
            <a:endParaRPr lang="en-US" sz="2000" dirty="0" smtClean="0">
              <a:solidFill>
                <a:srgbClr val="009900"/>
              </a:solidFill>
              <a:sym typeface="Wingdings" pitchFamily="2" charset="2"/>
            </a:endParaRPr>
          </a:p>
          <a:p>
            <a:pPr>
              <a:buFont typeface="Wingdings" pitchFamily="2" charset="2"/>
              <a:buChar char="§"/>
            </a:pPr>
            <a:r>
              <a:rPr lang="en-US" sz="2000" dirty="0" smtClean="0">
                <a:solidFill>
                  <a:schemeClr val="tx1"/>
                </a:solidFill>
                <a:sym typeface="Wingdings" pitchFamily="2" charset="2"/>
              </a:rPr>
              <a:t> Supported GSICS discussions in ICWG- Wisconsin (Dave </a:t>
            </a:r>
            <a:r>
              <a:rPr lang="en-US" sz="2000" dirty="0" err="1" smtClean="0">
                <a:solidFill>
                  <a:schemeClr val="tx1"/>
                </a:solidFill>
                <a:sym typeface="Wingdings" pitchFamily="2" charset="2"/>
              </a:rPr>
              <a:t>Doelling</a:t>
            </a:r>
            <a:r>
              <a:rPr lang="en-US" sz="2000" dirty="0">
                <a:solidFill>
                  <a:schemeClr val="tx1"/>
                </a:solidFill>
                <a:sym typeface="Wingdings" pitchFamily="2" charset="2"/>
              </a:rPr>
              <a:t> </a:t>
            </a:r>
            <a:r>
              <a:rPr lang="en-US" sz="2000" dirty="0" smtClean="0">
                <a:solidFill>
                  <a:schemeClr val="tx1"/>
                </a:solidFill>
                <a:sym typeface="Wingdings" pitchFamily="2" charset="2"/>
              </a:rPr>
              <a:t>VIS/NIR Chair).</a:t>
            </a:r>
          </a:p>
          <a:p>
            <a:pPr>
              <a:buFont typeface="Wingdings" pitchFamily="2" charset="2"/>
              <a:buChar char="§"/>
            </a:pPr>
            <a:endParaRPr lang="en-US" sz="2000" dirty="0" smtClean="0">
              <a:solidFill>
                <a:schemeClr val="tx1"/>
              </a:solidFill>
              <a:sym typeface="Wingdings" pitchFamily="2" charset="2"/>
            </a:endParaRPr>
          </a:p>
          <a:p>
            <a:pPr>
              <a:buFont typeface="Wingdings" pitchFamily="2" charset="2"/>
              <a:buChar char="§"/>
            </a:pPr>
            <a:r>
              <a:rPr lang="en-US" sz="2000" dirty="0" smtClean="0">
                <a:solidFill>
                  <a:schemeClr val="tx1"/>
                </a:solidFill>
                <a:sym typeface="Wingdings" pitchFamily="2" charset="2"/>
              </a:rPr>
              <a:t> Supported WIGOS-TTQM in support of GSICS –WIGOS integration</a:t>
            </a:r>
          </a:p>
          <a:p>
            <a:pPr>
              <a:buFont typeface="Wingdings" pitchFamily="2" charset="2"/>
              <a:buChar char="§"/>
            </a:pPr>
            <a:endParaRPr lang="en-US" sz="2000" dirty="0" smtClean="0">
              <a:solidFill>
                <a:schemeClr val="tx1"/>
              </a:solidFill>
              <a:sym typeface="Wingdings" pitchFamily="2" charset="2"/>
            </a:endParaRPr>
          </a:p>
          <a:p>
            <a:pPr>
              <a:buFont typeface="Wingdings" pitchFamily="2" charset="2"/>
              <a:buChar char="§"/>
            </a:pPr>
            <a:r>
              <a:rPr lang="en-US" sz="2000" dirty="0" smtClean="0">
                <a:solidFill>
                  <a:schemeClr val="tx1"/>
                </a:solidFill>
                <a:sym typeface="Wingdings" pitchFamily="2" charset="2"/>
              </a:rPr>
              <a:t> Support the 3G (GRUAN-GSICS-GPSRO) collaborative activities </a:t>
            </a:r>
          </a:p>
        </p:txBody>
      </p:sp>
      <p:pic>
        <p:nvPicPr>
          <p:cNvPr id="6" name="Picture 2" descr="https://australiandystoniasupportgroup.files.wordpress.com/2014/09/support-meeting-image-updated.jpg"/>
          <p:cNvPicPr>
            <a:picLocks noChangeAspect="1" noChangeArrowheads="1"/>
          </p:cNvPicPr>
          <p:nvPr/>
        </p:nvPicPr>
        <p:blipFill>
          <a:blip r:embed="rId3" cstate="print"/>
          <a:srcRect/>
          <a:stretch>
            <a:fillRect/>
          </a:stretch>
        </p:blipFill>
        <p:spPr bwMode="auto">
          <a:xfrm>
            <a:off x="5615904" y="603975"/>
            <a:ext cx="4128051" cy="1723101"/>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0680" y="446899"/>
            <a:ext cx="5379523" cy="475375"/>
          </a:xfrm>
        </p:spPr>
        <p:txBody>
          <a:bodyPr/>
          <a:lstStyle/>
          <a:p>
            <a:r>
              <a:rPr lang="en-US" sz="3200" dirty="0" smtClean="0"/>
              <a:t>GSICS Products </a:t>
            </a:r>
            <a:r>
              <a:rPr lang="en-US" sz="3200" dirty="0"/>
              <a:t>S</a:t>
            </a:r>
            <a:r>
              <a:rPr lang="en-US" sz="3200" dirty="0" smtClean="0"/>
              <a:t>tatus</a:t>
            </a:r>
            <a:endParaRPr lang="en-US" sz="3200" dirty="0"/>
          </a:p>
        </p:txBody>
      </p:sp>
      <p:sp>
        <p:nvSpPr>
          <p:cNvPr id="3" name="TextBox 2"/>
          <p:cNvSpPr txBox="1"/>
          <p:nvPr/>
        </p:nvSpPr>
        <p:spPr>
          <a:xfrm>
            <a:off x="161329" y="5328533"/>
            <a:ext cx="9563101" cy="1015663"/>
          </a:xfrm>
          <a:prstGeom prst="rect">
            <a:avLst/>
          </a:prstGeom>
          <a:solidFill>
            <a:schemeClr val="accent2"/>
          </a:solidFill>
        </p:spPr>
        <p:txBody>
          <a:bodyPr wrap="square" rtlCol="0">
            <a:spAutoFit/>
          </a:bodyPr>
          <a:lstStyle/>
          <a:p>
            <a:r>
              <a:rPr lang="en-US" sz="2000" dirty="0" smtClean="0"/>
              <a:t>Would like to thank the GRWG/GDWG Subgroup Chairs, the product developers and the GPAT and non GPAT experts for their extensive support of the GPPA process.</a:t>
            </a:r>
            <a:endParaRPr lang="en-US" sz="2000" dirty="0"/>
          </a:p>
        </p:txBody>
      </p:sp>
      <p:sp>
        <p:nvSpPr>
          <p:cNvPr id="6" name="TextBox 5"/>
          <p:cNvSpPr txBox="1"/>
          <p:nvPr/>
        </p:nvSpPr>
        <p:spPr>
          <a:xfrm>
            <a:off x="330688" y="1652799"/>
            <a:ext cx="9453962" cy="923330"/>
          </a:xfrm>
          <a:prstGeom prst="rect">
            <a:avLst/>
          </a:prstGeom>
          <a:solidFill>
            <a:schemeClr val="accent1">
              <a:lumMod val="20000"/>
              <a:lumOff val="80000"/>
            </a:schemeClr>
          </a:solidFill>
        </p:spPr>
        <p:txBody>
          <a:bodyPr wrap="square" rtlCol="0">
            <a:spAutoFit/>
          </a:bodyPr>
          <a:lstStyle/>
          <a:p>
            <a:r>
              <a:rPr lang="en-US" sz="1800" dirty="0" smtClean="0">
                <a:solidFill>
                  <a:schemeClr val="tx2">
                    <a:lumMod val="50000"/>
                  </a:schemeClr>
                </a:solidFill>
              </a:rPr>
              <a:t>New Products</a:t>
            </a:r>
          </a:p>
          <a:p>
            <a:r>
              <a:rPr lang="en-US" sz="1800" dirty="0" smtClean="0">
                <a:solidFill>
                  <a:schemeClr val="tx1"/>
                </a:solidFill>
              </a:rPr>
              <a:t>Four</a:t>
            </a:r>
            <a:r>
              <a:rPr lang="en-US" sz="1800" dirty="0" smtClean="0">
                <a:solidFill>
                  <a:schemeClr val="tx2">
                    <a:lumMod val="50000"/>
                  </a:schemeClr>
                </a:solidFill>
              </a:rPr>
              <a:t> MSG-4/IASI (two RAC and two NRT) products were accepted in Demo phase and later assigned Pre-Op Maturity (Under Family-of-Instruments rule)</a:t>
            </a:r>
          </a:p>
        </p:txBody>
      </p:sp>
      <p:sp>
        <p:nvSpPr>
          <p:cNvPr id="7" name="TextBox 6"/>
          <p:cNvSpPr txBox="1"/>
          <p:nvPr/>
        </p:nvSpPr>
        <p:spPr>
          <a:xfrm>
            <a:off x="330688" y="2934477"/>
            <a:ext cx="9224385" cy="1754326"/>
          </a:xfrm>
          <a:prstGeom prst="rect">
            <a:avLst/>
          </a:prstGeom>
          <a:solidFill>
            <a:schemeClr val="accent3">
              <a:lumMod val="60000"/>
              <a:lumOff val="40000"/>
            </a:schemeClr>
          </a:solidFill>
        </p:spPr>
        <p:txBody>
          <a:bodyPr wrap="square" rtlCol="0">
            <a:spAutoFit/>
          </a:bodyPr>
          <a:lstStyle/>
          <a:p>
            <a:r>
              <a:rPr lang="en-US" sz="1800" dirty="0" smtClean="0">
                <a:solidFill>
                  <a:schemeClr val="tx2">
                    <a:lumMod val="50000"/>
                  </a:schemeClr>
                </a:solidFill>
              </a:rPr>
              <a:t>Total 56 Products presently delivered via the </a:t>
            </a:r>
            <a:r>
              <a:rPr lang="en-US" sz="1800" dirty="0" smtClean="0">
                <a:solidFill>
                  <a:schemeClr val="tx2">
                    <a:lumMod val="50000"/>
                  </a:schemeClr>
                </a:solidFill>
                <a:hlinkClick r:id="rId3"/>
              </a:rPr>
              <a:t>GSICS Product Catalog</a:t>
            </a:r>
            <a:endParaRPr lang="en-US" sz="1800" dirty="0" smtClean="0">
              <a:solidFill>
                <a:schemeClr val="tx2">
                  <a:lumMod val="50000"/>
                </a:schemeClr>
              </a:solidFill>
            </a:endParaRPr>
          </a:p>
          <a:p>
            <a:endParaRPr lang="en-US" sz="1800" dirty="0" smtClean="0">
              <a:solidFill>
                <a:schemeClr val="tx2">
                  <a:lumMod val="50000"/>
                </a:schemeClr>
              </a:solidFill>
            </a:endParaRPr>
          </a:p>
          <a:p>
            <a:r>
              <a:rPr lang="en-US" sz="1800" dirty="0" smtClean="0">
                <a:solidFill>
                  <a:schemeClr val="tx2">
                    <a:lumMod val="50000"/>
                  </a:schemeClr>
                </a:solidFill>
              </a:rPr>
              <a:t>Operational        4 product   [4 EUMETSAT]</a:t>
            </a:r>
          </a:p>
          <a:p>
            <a:r>
              <a:rPr lang="en-US" sz="1800" dirty="0" smtClean="0">
                <a:solidFill>
                  <a:schemeClr val="tx2">
                    <a:lumMod val="50000"/>
                  </a:schemeClr>
                </a:solidFill>
              </a:rPr>
              <a:t>Preoperational   </a:t>
            </a:r>
            <a:r>
              <a:rPr lang="en-US" sz="1800" dirty="0">
                <a:solidFill>
                  <a:schemeClr val="tx2">
                    <a:lumMod val="50000"/>
                  </a:schemeClr>
                </a:solidFill>
              </a:rPr>
              <a:t>8</a:t>
            </a:r>
            <a:r>
              <a:rPr lang="en-US" sz="1800" dirty="0" smtClean="0">
                <a:solidFill>
                  <a:schemeClr val="tx2">
                    <a:lumMod val="50000"/>
                  </a:schemeClr>
                </a:solidFill>
              </a:rPr>
              <a:t> products [4 NOAA, 4 EUMETSAT]</a:t>
            </a:r>
          </a:p>
          <a:p>
            <a:r>
              <a:rPr lang="en-US" sz="1800" dirty="0" smtClean="0">
                <a:solidFill>
                  <a:schemeClr val="tx1"/>
                </a:solidFill>
              </a:rPr>
              <a:t>Demonstration 42 products [10 EUMETSAT, 17 NOAA, 12 JMA, 1 KMA, 2 ISRO</a:t>
            </a:r>
            <a:r>
              <a:rPr lang="en-US" sz="1800" dirty="0" smtClean="0">
                <a:solidFill>
                  <a:schemeClr val="tx2">
                    <a:lumMod val="50000"/>
                  </a:schemeClr>
                </a:solidFill>
              </a:rPr>
              <a:t>]</a:t>
            </a:r>
          </a:p>
          <a:p>
            <a:r>
              <a:rPr lang="en-US" sz="1800" dirty="0" smtClean="0">
                <a:solidFill>
                  <a:schemeClr val="tx2">
                    <a:lumMod val="50000"/>
                  </a:schemeClr>
                </a:solidFill>
              </a:rPr>
              <a:t>Prototype            2 products [ 2 EUMETSAT]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0680" y="446899"/>
            <a:ext cx="5379523" cy="475375"/>
          </a:xfrm>
        </p:spPr>
        <p:txBody>
          <a:bodyPr/>
          <a:lstStyle/>
          <a:p>
            <a:r>
              <a:rPr lang="en-US" sz="3200" dirty="0" smtClean="0"/>
              <a:t>GSICS Deliverables </a:t>
            </a:r>
            <a:r>
              <a:rPr lang="en-US" sz="3200" dirty="0"/>
              <a:t>S</a:t>
            </a:r>
            <a:r>
              <a:rPr lang="en-US" sz="3200" dirty="0" smtClean="0"/>
              <a:t>tatus</a:t>
            </a:r>
            <a:endParaRPr lang="en-US" sz="3200" dirty="0"/>
          </a:p>
        </p:txBody>
      </p:sp>
      <p:sp>
        <p:nvSpPr>
          <p:cNvPr id="6" name="TextBox 5"/>
          <p:cNvSpPr txBox="1"/>
          <p:nvPr/>
        </p:nvSpPr>
        <p:spPr>
          <a:xfrm>
            <a:off x="146755" y="2943206"/>
            <a:ext cx="9453962" cy="2862322"/>
          </a:xfrm>
          <a:prstGeom prst="rect">
            <a:avLst/>
          </a:prstGeom>
          <a:solidFill>
            <a:schemeClr val="accent1">
              <a:lumMod val="20000"/>
              <a:lumOff val="80000"/>
            </a:schemeClr>
          </a:solidFill>
        </p:spPr>
        <p:txBody>
          <a:bodyPr wrap="square" rtlCol="0">
            <a:spAutoFit/>
          </a:bodyPr>
          <a:lstStyle/>
          <a:p>
            <a:pPr marL="342900" indent="-342900">
              <a:buFont typeface="+mj-lt"/>
              <a:buAutoNum type="arabicPeriod"/>
            </a:pPr>
            <a:r>
              <a:rPr lang="en-US" altLang="en-US" sz="1800" b="0" dirty="0" smtClean="0">
                <a:solidFill>
                  <a:srgbClr val="222222"/>
                </a:solidFill>
                <a:latin typeface="Arial" panose="020B0604020202020204" pitchFamily="34" charset="0"/>
                <a:cs typeface="Arial" panose="020B0604020202020204" pitchFamily="34" charset="0"/>
                <a:hlinkClick r:id="rId3"/>
              </a:rPr>
              <a:t>Spectral </a:t>
            </a:r>
            <a:r>
              <a:rPr lang="en-US" altLang="en-US" sz="1800" b="0" dirty="0">
                <a:solidFill>
                  <a:srgbClr val="222222"/>
                </a:solidFill>
                <a:latin typeface="Arial" panose="020B0604020202020204" pitchFamily="34" charset="0"/>
                <a:cs typeface="Arial" panose="020B0604020202020204" pitchFamily="34" charset="0"/>
                <a:hlinkClick r:id="rId3"/>
              </a:rPr>
              <a:t>Response Function (SRF) </a:t>
            </a:r>
            <a:r>
              <a:rPr lang="en-US" altLang="en-US" sz="1800" b="0" dirty="0" err="1" smtClean="0">
                <a:solidFill>
                  <a:srgbClr val="222222"/>
                </a:solidFill>
                <a:latin typeface="Arial" panose="020B0604020202020204" pitchFamily="34" charset="0"/>
                <a:cs typeface="Arial" panose="020B0604020202020204" pitchFamily="34" charset="0"/>
                <a:hlinkClick r:id="rId3"/>
              </a:rPr>
              <a:t>netCDF</a:t>
            </a:r>
            <a:r>
              <a:rPr lang="en-US" altLang="en-US" sz="1800" b="0" dirty="0" smtClean="0">
                <a:solidFill>
                  <a:srgbClr val="222222"/>
                </a:solidFill>
                <a:latin typeface="Arial" panose="020B0604020202020204" pitchFamily="34" charset="0"/>
                <a:cs typeface="Arial" panose="020B0604020202020204" pitchFamily="34" charset="0"/>
              </a:rPr>
              <a:t>: SRFs used in GIRO in </a:t>
            </a:r>
            <a:r>
              <a:rPr lang="en-US" altLang="en-US" sz="1800" b="0" dirty="0" err="1" smtClean="0">
                <a:solidFill>
                  <a:srgbClr val="222222"/>
                </a:solidFill>
                <a:latin typeface="Arial" panose="020B0604020202020204" pitchFamily="34" charset="0"/>
                <a:cs typeface="Arial" panose="020B0604020202020204" pitchFamily="34" charset="0"/>
              </a:rPr>
              <a:t>NetCDF</a:t>
            </a:r>
            <a:r>
              <a:rPr lang="en-US" altLang="en-US" sz="1800" b="0" dirty="0" smtClean="0">
                <a:solidFill>
                  <a:srgbClr val="222222"/>
                </a:solidFill>
                <a:latin typeface="Arial" panose="020B0604020202020204" pitchFamily="34" charset="0"/>
                <a:cs typeface="Arial" panose="020B0604020202020204" pitchFamily="34" charset="0"/>
              </a:rPr>
              <a:t> format (Author: Masaya Takahashi, JMA)</a:t>
            </a:r>
          </a:p>
          <a:p>
            <a:pPr marL="342900" indent="-342900">
              <a:buFont typeface="+mj-lt"/>
              <a:buAutoNum type="arabicPeriod"/>
            </a:pPr>
            <a:endParaRPr lang="en-US" altLang="en-US" sz="1800" b="0" dirty="0">
              <a:solidFill>
                <a:srgbClr val="222222"/>
              </a:solidFill>
              <a:latin typeface="Arial" panose="020B0604020202020204" pitchFamily="34" charset="0"/>
              <a:cs typeface="Arial" panose="020B0604020202020204" pitchFamily="34" charset="0"/>
            </a:endParaRPr>
          </a:p>
          <a:p>
            <a:pPr marL="342900" indent="-342900">
              <a:buFont typeface="+mj-lt"/>
              <a:buAutoNum type="arabicPeriod"/>
            </a:pPr>
            <a:r>
              <a:rPr lang="en-US" altLang="en-US" sz="1800" b="0" dirty="0" smtClean="0">
                <a:solidFill>
                  <a:srgbClr val="222222"/>
                </a:solidFill>
                <a:latin typeface="Arial" panose="020B0604020202020204" pitchFamily="34" charset="0"/>
                <a:cs typeface="Arial" panose="020B0604020202020204" pitchFamily="34" charset="0"/>
                <a:hlinkClick r:id="rId4"/>
              </a:rPr>
              <a:t>GEO-LEO-IR </a:t>
            </a:r>
            <a:r>
              <a:rPr lang="en-US" altLang="en-US" sz="1800" b="0" dirty="0">
                <a:solidFill>
                  <a:srgbClr val="222222"/>
                </a:solidFill>
                <a:latin typeface="Arial" panose="020B0604020202020204" pitchFamily="34" charset="0"/>
                <a:cs typeface="Arial" panose="020B0604020202020204" pitchFamily="34" charset="0"/>
                <a:hlinkClick r:id="rId4"/>
              </a:rPr>
              <a:t>Collocation </a:t>
            </a:r>
            <a:r>
              <a:rPr lang="en-US" altLang="en-US" sz="1800" b="0" dirty="0" err="1" smtClean="0">
                <a:solidFill>
                  <a:srgbClr val="222222"/>
                </a:solidFill>
                <a:latin typeface="Arial" panose="020B0604020202020204" pitchFamily="34" charset="0"/>
                <a:cs typeface="Arial" panose="020B0604020202020204" pitchFamily="34" charset="0"/>
                <a:hlinkClick r:id="rId4"/>
              </a:rPr>
              <a:t>netCDF</a:t>
            </a:r>
            <a:r>
              <a:rPr lang="en-US" altLang="en-US" sz="1800" b="0" dirty="0" smtClean="0">
                <a:solidFill>
                  <a:srgbClr val="222222"/>
                </a:solidFill>
                <a:latin typeface="Arial" panose="020B0604020202020204" pitchFamily="34" charset="0"/>
                <a:cs typeface="Arial" panose="020B0604020202020204" pitchFamily="34" charset="0"/>
              </a:rPr>
              <a:t>: </a:t>
            </a:r>
            <a:r>
              <a:rPr lang="en-US" altLang="en-US" sz="1800" b="0" dirty="0">
                <a:solidFill>
                  <a:srgbClr val="222222"/>
                </a:solidFill>
                <a:latin typeface="Arial" panose="020B0604020202020204" pitchFamily="34" charset="0"/>
                <a:cs typeface="Arial" panose="020B0604020202020204" pitchFamily="34" charset="0"/>
              </a:rPr>
              <a:t>I</a:t>
            </a:r>
            <a:r>
              <a:rPr lang="en-US" altLang="en-US" sz="1800" b="0" dirty="0" smtClean="0">
                <a:solidFill>
                  <a:srgbClr val="222222"/>
                </a:solidFill>
                <a:latin typeface="Arial" panose="020B0604020202020204" pitchFamily="34" charset="0"/>
                <a:cs typeface="Arial" panose="020B0604020202020204" pitchFamily="34" charset="0"/>
              </a:rPr>
              <a:t>ntermediate Collocation data </a:t>
            </a:r>
            <a:r>
              <a:rPr lang="en-US" altLang="en-US" sz="1800" b="0" dirty="0" err="1" smtClean="0">
                <a:solidFill>
                  <a:srgbClr val="222222"/>
                </a:solidFill>
                <a:latin typeface="Arial" panose="020B0604020202020204" pitchFamily="34" charset="0"/>
                <a:cs typeface="Arial" panose="020B0604020202020204" pitchFamily="34" charset="0"/>
              </a:rPr>
              <a:t>Himaware</a:t>
            </a:r>
            <a:r>
              <a:rPr lang="en-US" altLang="en-US" sz="1800" b="0" dirty="0" smtClean="0">
                <a:solidFill>
                  <a:srgbClr val="222222"/>
                </a:solidFill>
                <a:latin typeface="Arial" panose="020B0604020202020204" pitchFamily="34" charset="0"/>
                <a:cs typeface="Arial" panose="020B0604020202020204" pitchFamily="34" charset="0"/>
              </a:rPr>
              <a:t>, METSAT 1R/2 Vs  AIRS/IASI/MODIS (Author</a:t>
            </a:r>
            <a:r>
              <a:rPr lang="en-US" altLang="en-US" sz="1800" b="0" dirty="0">
                <a:solidFill>
                  <a:srgbClr val="222222"/>
                </a:solidFill>
                <a:latin typeface="Arial" panose="020B0604020202020204" pitchFamily="34" charset="0"/>
                <a:cs typeface="Arial" panose="020B0604020202020204" pitchFamily="34" charset="0"/>
              </a:rPr>
              <a:t>: Masaya Takahashi, JMA</a:t>
            </a:r>
            <a:r>
              <a:rPr lang="en-US" altLang="en-US" sz="1800" b="0" dirty="0" smtClean="0">
                <a:solidFill>
                  <a:srgbClr val="222222"/>
                </a:solidFill>
                <a:latin typeface="Arial" panose="020B0604020202020204" pitchFamily="34" charset="0"/>
                <a:cs typeface="Arial" panose="020B0604020202020204" pitchFamily="34" charset="0"/>
              </a:rPr>
              <a:t>)</a:t>
            </a:r>
          </a:p>
          <a:p>
            <a:pPr marL="342900" indent="-342900">
              <a:buFont typeface="+mj-lt"/>
              <a:buAutoNum type="arabicPeriod"/>
            </a:pPr>
            <a:endParaRPr lang="en-US" sz="1800" dirty="0">
              <a:solidFill>
                <a:srgbClr val="FF0000"/>
              </a:solidFill>
            </a:endParaRPr>
          </a:p>
          <a:p>
            <a:pPr marL="342900" indent="-342900">
              <a:buFont typeface="+mj-lt"/>
              <a:buAutoNum type="arabicPeriod"/>
            </a:pPr>
            <a:r>
              <a:rPr lang="en-US" altLang="en-US" sz="1800" b="0" dirty="0" smtClean="0">
                <a:solidFill>
                  <a:srgbClr val="222222"/>
                </a:solidFill>
                <a:latin typeface="Arial" panose="020B0604020202020204" pitchFamily="34" charset="0"/>
                <a:cs typeface="Arial" panose="020B0604020202020204" pitchFamily="34" charset="0"/>
                <a:hlinkClick r:id="rId5"/>
              </a:rPr>
              <a:t>LEO </a:t>
            </a:r>
            <a:r>
              <a:rPr lang="en-US" altLang="en-US" sz="1800" b="0" dirty="0">
                <a:solidFill>
                  <a:srgbClr val="222222"/>
                </a:solidFill>
                <a:latin typeface="Arial" panose="020B0604020202020204" pitchFamily="34" charset="0"/>
                <a:cs typeface="Arial" panose="020B0604020202020204" pitchFamily="34" charset="0"/>
                <a:hlinkClick r:id="rId5"/>
              </a:rPr>
              <a:t>L1 </a:t>
            </a:r>
            <a:r>
              <a:rPr lang="en-US" altLang="en-US" sz="1800" b="0" dirty="0" err="1" smtClean="0">
                <a:solidFill>
                  <a:srgbClr val="222222"/>
                </a:solidFill>
                <a:latin typeface="Arial" panose="020B0604020202020204" pitchFamily="34" charset="0"/>
                <a:cs typeface="Arial" panose="020B0604020202020204" pitchFamily="34" charset="0"/>
                <a:hlinkClick r:id="rId5"/>
              </a:rPr>
              <a:t>netCDF</a:t>
            </a:r>
            <a:r>
              <a:rPr lang="en-US" altLang="en-US" sz="1800" b="0" dirty="0" smtClean="0">
                <a:solidFill>
                  <a:srgbClr val="222222"/>
                </a:solidFill>
                <a:latin typeface="Arial" panose="020B0604020202020204" pitchFamily="34" charset="0"/>
                <a:cs typeface="Arial" panose="020B0604020202020204" pitchFamily="34" charset="0"/>
              </a:rPr>
              <a:t>: IASI Reference Radiances (Author</a:t>
            </a:r>
            <a:r>
              <a:rPr lang="en-US" altLang="en-US" sz="1800" b="0" dirty="0">
                <a:solidFill>
                  <a:srgbClr val="222222"/>
                </a:solidFill>
                <a:latin typeface="Arial" panose="020B0604020202020204" pitchFamily="34" charset="0"/>
                <a:cs typeface="Arial" panose="020B0604020202020204" pitchFamily="34" charset="0"/>
              </a:rPr>
              <a:t>: Masaya Takahashi, </a:t>
            </a:r>
            <a:r>
              <a:rPr lang="en-US" altLang="en-US" sz="1800" b="0" dirty="0" smtClean="0">
                <a:solidFill>
                  <a:srgbClr val="222222"/>
                </a:solidFill>
                <a:latin typeface="Arial" panose="020B0604020202020204" pitchFamily="34" charset="0"/>
                <a:cs typeface="Arial" panose="020B0604020202020204" pitchFamily="34" charset="0"/>
              </a:rPr>
              <a:t>JMA)</a:t>
            </a:r>
          </a:p>
          <a:p>
            <a:pPr marL="342900" indent="-342900">
              <a:buFont typeface="+mj-lt"/>
              <a:buAutoNum type="arabicPeriod"/>
            </a:pPr>
            <a:endParaRPr lang="en-US" altLang="en-US" sz="1800" b="0" dirty="0" smtClean="0">
              <a:solidFill>
                <a:srgbClr val="222222"/>
              </a:solidFill>
              <a:latin typeface="Arial" panose="020B0604020202020204" pitchFamily="34" charset="0"/>
              <a:cs typeface="Arial" panose="020B0604020202020204" pitchFamily="34" charset="0"/>
            </a:endParaRPr>
          </a:p>
          <a:p>
            <a:pPr marL="342900" indent="-342900">
              <a:buFont typeface="+mj-lt"/>
              <a:buAutoNum type="arabicPeriod"/>
            </a:pPr>
            <a:r>
              <a:rPr lang="en-US" sz="1800" b="0" dirty="0">
                <a:solidFill>
                  <a:schemeClr val="tx1"/>
                </a:solidFill>
                <a:hlinkClick r:id="rId6"/>
              </a:rPr>
              <a:t>Level 1C inter calibration </a:t>
            </a:r>
            <a:r>
              <a:rPr lang="en-US" sz="1800" b="0" dirty="0" smtClean="0">
                <a:solidFill>
                  <a:schemeClr val="tx1"/>
                </a:solidFill>
                <a:hlinkClick r:id="rId6"/>
              </a:rPr>
              <a:t>tables</a:t>
            </a:r>
            <a:r>
              <a:rPr lang="en-US" sz="1800" b="0" dirty="0" smtClean="0">
                <a:solidFill>
                  <a:schemeClr val="tx1"/>
                </a:solidFill>
              </a:rPr>
              <a:t>: Inter-Cal tables for Microwave Radiometers, e.g., SSMI series TRMM Constellation and GPM Radiometers (Author: Wes Berg, CSU)</a:t>
            </a:r>
            <a:endParaRPr lang="en-US" sz="1800" dirty="0" smtClean="0">
              <a:solidFill>
                <a:srgbClr val="FF0000"/>
              </a:solidFill>
            </a:endParaRPr>
          </a:p>
        </p:txBody>
      </p:sp>
      <p:sp>
        <p:nvSpPr>
          <p:cNvPr id="4" name="Rectangle 3"/>
          <p:cNvSpPr/>
          <p:nvPr/>
        </p:nvSpPr>
        <p:spPr>
          <a:xfrm>
            <a:off x="146755" y="1845630"/>
            <a:ext cx="9759245" cy="830997"/>
          </a:xfrm>
          <a:prstGeom prst="rect">
            <a:avLst/>
          </a:prstGeom>
          <a:solidFill>
            <a:schemeClr val="accent6"/>
          </a:solidFill>
        </p:spPr>
        <p:txBody>
          <a:bodyPr wrap="square">
            <a:spAutoFit/>
          </a:bodyPr>
          <a:lstStyle/>
          <a:p>
            <a:r>
              <a:rPr lang="en-US" sz="2400" dirty="0">
                <a:solidFill>
                  <a:schemeClr val="tx1"/>
                </a:solidFill>
                <a:latin typeface="Arial" panose="020B0604020202020204" pitchFamily="34" charset="0"/>
                <a:cs typeface="Arial" panose="020B0604020202020204" pitchFamily="34" charset="0"/>
              </a:rPr>
              <a:t>GCC has initiated a</a:t>
            </a:r>
            <a:r>
              <a:rPr lang="en-US" sz="2400" dirty="0" smtClean="0">
                <a:solidFill>
                  <a:schemeClr val="tx1"/>
                </a:solidFill>
                <a:latin typeface="Arial" panose="020B0604020202020204" pitchFamily="34" charset="0"/>
                <a:cs typeface="Arial" panose="020B0604020202020204" pitchFamily="34" charset="0"/>
              </a:rPr>
              <a:t> </a:t>
            </a:r>
            <a:r>
              <a:rPr lang="en-US" sz="2400" dirty="0">
                <a:solidFill>
                  <a:schemeClr val="tx1"/>
                </a:solidFill>
                <a:latin typeface="Arial" panose="020B0604020202020204" pitchFamily="34" charset="0"/>
                <a:cs typeface="Arial" panose="020B0604020202020204" pitchFamily="34" charset="0"/>
              </a:rPr>
              <a:t>process to accept the following four entities as GSICS deliverables:</a:t>
            </a:r>
          </a:p>
        </p:txBody>
      </p:sp>
      <p:sp>
        <p:nvSpPr>
          <p:cNvPr id="5" name="TextBox 4"/>
          <p:cNvSpPr txBox="1"/>
          <p:nvPr/>
        </p:nvSpPr>
        <p:spPr>
          <a:xfrm>
            <a:off x="395111" y="5971822"/>
            <a:ext cx="3248005" cy="230832"/>
          </a:xfrm>
          <a:prstGeom prst="rect">
            <a:avLst/>
          </a:prstGeom>
          <a:noFill/>
        </p:spPr>
        <p:txBody>
          <a:bodyPr wrap="none" rtlCol="0">
            <a:spAutoFit/>
          </a:bodyPr>
          <a:lstStyle/>
          <a:p>
            <a:r>
              <a:rPr lang="en-US" dirty="0" smtClean="0">
                <a:solidFill>
                  <a:schemeClr val="tx1"/>
                </a:solidFill>
              </a:rPr>
              <a:t>***Detailed discussions will take place in session 3r </a:t>
            </a:r>
            <a:endParaRPr lang="en-US" dirty="0">
              <a:solidFill>
                <a:schemeClr val="tx1"/>
              </a:solidFill>
            </a:endParaRPr>
          </a:p>
        </p:txBody>
      </p:sp>
    </p:spTree>
    <p:extLst>
      <p:ext uri="{BB962C8B-B14F-4D97-AF65-F5344CB8AC3E}">
        <p14:creationId xmlns:p14="http://schemas.microsoft.com/office/powerpoint/2010/main" val="2040309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a:ln>
            <a:solidFill>
              <a:schemeClr val="bg1"/>
            </a:solidFill>
          </a:ln>
          <a:scene3d>
            <a:camera prst="orthographicFront"/>
            <a:lightRig rig="threePt" dir="t"/>
          </a:scene3d>
          <a:sp3d>
            <a:bevelT/>
          </a:sp3d>
        </p:spPr>
        <p:txBody>
          <a:bodyPr/>
          <a:lstStyle/>
          <a:p>
            <a:r>
              <a:rPr lang="en-US" dirty="0" smtClean="0">
                <a:solidFill>
                  <a:schemeClr val="bg1"/>
                </a:solidFill>
              </a:rPr>
              <a:t>NOAA-GCC Action Status</a:t>
            </a:r>
            <a:endParaRPr lang="en-US" dirty="0">
              <a:solidFill>
                <a:schemeClr val="bg1"/>
              </a:solidFill>
            </a:endParaRPr>
          </a:p>
        </p:txBody>
      </p:sp>
      <p:pic>
        <p:nvPicPr>
          <p:cNvPr id="3" name="Picture 2"/>
          <p:cNvPicPr>
            <a:picLocks noChangeAspect="1"/>
          </p:cNvPicPr>
          <p:nvPr/>
        </p:nvPicPr>
        <p:blipFill>
          <a:blip r:embed="rId2"/>
          <a:stretch>
            <a:fillRect/>
          </a:stretch>
        </p:blipFill>
        <p:spPr>
          <a:xfrm>
            <a:off x="195508" y="1978419"/>
            <a:ext cx="9514984" cy="4056621"/>
          </a:xfrm>
          <a:prstGeom prst="rect">
            <a:avLst/>
          </a:prstGeom>
        </p:spPr>
      </p:pic>
    </p:spTree>
    <p:extLst>
      <p:ext uri="{BB962C8B-B14F-4D97-AF65-F5344CB8AC3E}">
        <p14:creationId xmlns:p14="http://schemas.microsoft.com/office/powerpoint/2010/main" val="9119783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70436</TotalTime>
  <Words>1452</Words>
  <Application>Microsoft Office PowerPoint</Application>
  <PresentationFormat>A4 Paper (210x297 mm)</PresentationFormat>
  <Paragraphs>277</Paragraphs>
  <Slides>22</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22</vt:i4>
      </vt:variant>
    </vt:vector>
  </HeadingPairs>
  <TitlesOfParts>
    <vt:vector size="33" baseType="lpstr">
      <vt:lpstr>ＭＳ Ｐゴシック</vt:lpstr>
      <vt:lpstr>Arial</vt:lpstr>
      <vt:lpstr>Arial Narrow</vt:lpstr>
      <vt:lpstr>Calibri</vt:lpstr>
      <vt:lpstr>Courier New</vt:lpstr>
      <vt:lpstr>Helvetica</vt:lpstr>
      <vt:lpstr>MS Mincho</vt:lpstr>
      <vt:lpstr>Tahoma</vt:lpstr>
      <vt:lpstr>Times New Roman</vt:lpstr>
      <vt:lpstr>Wingdings</vt:lpstr>
      <vt:lpstr>Office Theme</vt:lpstr>
      <vt:lpstr> GSICS Coordination Centre (GCC)  Report for 2018-2019 </vt:lpstr>
      <vt:lpstr>Disclaimer</vt:lpstr>
      <vt:lpstr>Outline</vt:lpstr>
      <vt:lpstr>GCC Activities – Participation in GSICS Activities</vt:lpstr>
      <vt:lpstr>GSICS Activities-GSICS Newsletter https://www.star.nesdis.noaa.gov/smcd/GCC/newsletters.php</vt:lpstr>
      <vt:lpstr>GSICS Activities-Meeting and Collaboration Support</vt:lpstr>
      <vt:lpstr>GSICS Products Status</vt:lpstr>
      <vt:lpstr>GSICS Deliverables Status</vt:lpstr>
      <vt:lpstr>NOAA-GCC Action Status</vt:lpstr>
      <vt:lpstr>Presentations  by GCC</vt:lpstr>
      <vt:lpstr>Actions Webpage https://www.star.nesdis.noaa.gov/smcd/GCC/MeetingActions.php</vt:lpstr>
      <vt:lpstr>New Feature in the GSICS Product Catalog (Prototype)</vt:lpstr>
      <vt:lpstr>GSICS Documents for review</vt:lpstr>
      <vt:lpstr>Near-term 2019-2020 Goals</vt:lpstr>
      <vt:lpstr>Summary</vt:lpstr>
      <vt:lpstr>PowerPoint Presentation</vt:lpstr>
      <vt:lpstr>Backup</vt:lpstr>
      <vt:lpstr>Request for Creation of an Editorial Board  to Review WMO GSICS Documents</vt:lpstr>
      <vt:lpstr>LEO L1 netCDF Deliverable</vt:lpstr>
      <vt:lpstr>GEO-LEO-IR Collocation netCDF Deliverable</vt:lpstr>
      <vt:lpstr>SRF netCDF Deliverable</vt:lpstr>
      <vt:lpstr>PowerPoint Presentation</vt:lpstr>
    </vt:vector>
  </TitlesOfParts>
  <Company>Eumetsat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Thomas Staudte</dc:creator>
  <cp:lastModifiedBy>Lawrence Flynn</cp:lastModifiedBy>
  <cp:revision>2197</cp:revision>
  <cp:lastPrinted>2006-03-06T14:11:17Z</cp:lastPrinted>
  <dcterms:created xsi:type="dcterms:W3CDTF">2010-09-10T00:53:07Z</dcterms:created>
  <dcterms:modified xsi:type="dcterms:W3CDTF">2019-03-04T08:06:24Z</dcterms:modified>
</cp:coreProperties>
</file>