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647" r:id="rId2"/>
    <p:sldId id="701" r:id="rId3"/>
    <p:sldId id="702" r:id="rId4"/>
    <p:sldId id="738" r:id="rId5"/>
    <p:sldId id="718" r:id="rId6"/>
    <p:sldId id="691" r:id="rId7"/>
    <p:sldId id="690" r:id="rId8"/>
    <p:sldId id="731" r:id="rId9"/>
    <p:sldId id="732" r:id="rId10"/>
    <p:sldId id="735" r:id="rId11"/>
    <p:sldId id="733" r:id="rId12"/>
    <p:sldId id="729" r:id="rId13"/>
    <p:sldId id="730" r:id="rId14"/>
    <p:sldId id="719" r:id="rId15"/>
    <p:sldId id="734" r:id="rId16"/>
    <p:sldId id="736" r:id="rId17"/>
    <p:sldId id="737" r:id="rId18"/>
    <p:sldId id="739" r:id="rId19"/>
    <p:sldId id="740" r:id="rId20"/>
    <p:sldId id="682" r:id="rId21"/>
  </p:sldIdLst>
  <p:sldSz cx="12192000" cy="6858000"/>
  <p:notesSz cx="6797675" cy="992822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0099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3" autoAdjust="0"/>
    <p:restoredTop sz="94660"/>
  </p:normalViewPr>
  <p:slideViewPr>
    <p:cSldViewPr snapToGrid="0">
      <p:cViewPr>
        <p:scale>
          <a:sx n="70" d="100"/>
          <a:sy n="70" d="100"/>
        </p:scale>
        <p:origin x="-906" y="-120"/>
      </p:cViewPr>
      <p:guideLst>
        <p:guide orient="horz" pos="2160"/>
        <p:guide pos="3840"/>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E2980F-552B-4A1A-B9B6-FA6C23A3AF4C}" type="doc">
      <dgm:prSet loTypeId="urn:microsoft.com/office/officeart/2005/8/layout/hierarchy6" loCatId="hierarchy" qsTypeId="urn:microsoft.com/office/officeart/2005/8/quickstyle/simple3" qsCatId="simple" csTypeId="urn:microsoft.com/office/officeart/2005/8/colors/accent1_2" csCatId="accent1" phldr="1"/>
      <dgm:spPr/>
      <dgm:t>
        <a:bodyPr/>
        <a:lstStyle/>
        <a:p>
          <a:endParaRPr lang="en-GB"/>
        </a:p>
      </dgm:t>
    </dgm:pt>
    <dgm:pt modelId="{557CE354-969C-498D-86A0-8683AADBA258}">
      <dgm:prSet phldrT="[Text]" custT="1"/>
      <dgm:spPr>
        <a:solidFill>
          <a:srgbClr val="92D050"/>
        </a:solidFill>
      </dgm:spPr>
      <dgm:t>
        <a:bodyPr/>
        <a:lstStyle/>
        <a:p>
          <a:r>
            <a:rPr lang="en-GB" sz="2400" b="1" dirty="0" smtClean="0">
              <a:latin typeface="Arial" pitchFamily="34" charset="0"/>
              <a:cs typeface="Arial" pitchFamily="34" charset="0"/>
            </a:rPr>
            <a:t>GSICS Research Working Group</a:t>
          </a:r>
        </a:p>
        <a:p>
          <a:r>
            <a:rPr lang="en-US" sz="1800" b="1" dirty="0" smtClean="0">
              <a:latin typeface="Arial" pitchFamily="34" charset="0"/>
              <a:cs typeface="Arial" pitchFamily="34" charset="0"/>
            </a:rPr>
            <a:t>Chair: Scott Hu</a:t>
          </a:r>
        </a:p>
        <a:p>
          <a:r>
            <a:rPr lang="en-US" sz="1800" b="0" dirty="0" smtClean="0">
              <a:latin typeface="Arial" pitchFamily="34" charset="0"/>
              <a:cs typeface="Arial" pitchFamily="34" charset="0"/>
            </a:rPr>
            <a:t>Vice-Chair: </a:t>
          </a:r>
          <a:r>
            <a:rPr lang="en-US" sz="1800" b="0" dirty="0" err="1" smtClean="0">
              <a:latin typeface="Arial" pitchFamily="34" charset="0"/>
              <a:cs typeface="Arial" pitchFamily="34" charset="0"/>
            </a:rPr>
            <a:t>Dohyeong</a:t>
          </a:r>
          <a:r>
            <a:rPr lang="en-US" sz="1800" b="0" dirty="0" smtClean="0">
              <a:latin typeface="Arial" pitchFamily="34" charset="0"/>
              <a:cs typeface="Arial" pitchFamily="34" charset="0"/>
            </a:rPr>
            <a:t> Kim</a:t>
          </a:r>
        </a:p>
        <a:p>
          <a:r>
            <a:rPr lang="en-US" sz="1800" b="0" dirty="0" smtClean="0">
              <a:latin typeface="Arial" pitchFamily="34" charset="0"/>
              <a:cs typeface="Arial" pitchFamily="34" charset="0"/>
            </a:rPr>
            <a:t>Vice-Chair: </a:t>
          </a:r>
          <a:r>
            <a:rPr lang="en-US" sz="1800" b="0" dirty="0" err="1" smtClean="0">
              <a:latin typeface="Arial" pitchFamily="34" charset="0"/>
              <a:cs typeface="Arial" pitchFamily="34" charset="0"/>
            </a:rPr>
            <a:t>Fangfang</a:t>
          </a:r>
          <a:r>
            <a:rPr lang="en-US" sz="1800" b="0" dirty="0" smtClean="0">
              <a:latin typeface="Arial" pitchFamily="34" charset="0"/>
              <a:cs typeface="Arial" pitchFamily="34" charset="0"/>
            </a:rPr>
            <a:t> Yu</a:t>
          </a:r>
          <a:endParaRPr lang="en-GB" sz="1800" b="0" dirty="0">
            <a:latin typeface="Arial" pitchFamily="34" charset="0"/>
            <a:cs typeface="Arial" pitchFamily="34" charset="0"/>
          </a:endParaRPr>
        </a:p>
      </dgm:t>
    </dgm:pt>
    <dgm:pt modelId="{311A8585-A2AB-4AC2-8487-1A4864E3A5CA}" type="parTrans" cxnId="{DEA1E4A9-08E9-420C-A465-02DDD1B26F96}">
      <dgm:prSet/>
      <dgm:spPr/>
      <dgm:t>
        <a:bodyPr/>
        <a:lstStyle/>
        <a:p>
          <a:endParaRPr lang="en-GB" sz="3600"/>
        </a:p>
      </dgm:t>
    </dgm:pt>
    <dgm:pt modelId="{643AD364-E195-49CC-BA95-15EB1B2F665A}" type="sibTrans" cxnId="{DEA1E4A9-08E9-420C-A465-02DDD1B26F96}">
      <dgm:prSet/>
      <dgm:spPr/>
      <dgm:t>
        <a:bodyPr/>
        <a:lstStyle/>
        <a:p>
          <a:endParaRPr lang="en-GB" sz="3600"/>
        </a:p>
      </dgm:t>
    </dgm:pt>
    <dgm:pt modelId="{745F9827-BD5B-4BFD-B04A-2B09C1201DCF}">
      <dgm:prSet phldrT="[Text]" custT="1"/>
      <dgm:spPr>
        <a:solidFill>
          <a:srgbClr val="92D050"/>
        </a:solidFill>
      </dgm:spPr>
      <dgm:t>
        <a:bodyPr/>
        <a:lstStyle/>
        <a:p>
          <a:r>
            <a:rPr lang="en-GB" sz="1800" b="1" dirty="0" smtClean="0">
              <a:latin typeface="Arial" pitchFamily="34" charset="0"/>
              <a:cs typeface="Arial" pitchFamily="34" charset="0"/>
            </a:rPr>
            <a:t>UV </a:t>
          </a:r>
          <a:br>
            <a:rPr lang="en-GB" sz="1800" b="1" dirty="0" smtClean="0">
              <a:latin typeface="Arial" pitchFamily="34" charset="0"/>
              <a:cs typeface="Arial" pitchFamily="34" charset="0"/>
            </a:rPr>
          </a:br>
          <a:r>
            <a:rPr lang="en-GB" sz="1800" b="1" dirty="0" smtClean="0">
              <a:latin typeface="Arial" pitchFamily="34" charset="0"/>
              <a:cs typeface="Arial" pitchFamily="34" charset="0"/>
            </a:rPr>
            <a:t>Sub-Group</a:t>
          </a:r>
        </a:p>
        <a:p>
          <a:r>
            <a:rPr lang="en-US" sz="1800" dirty="0" smtClean="0">
              <a:latin typeface="Arial" pitchFamily="34" charset="0"/>
              <a:cs typeface="Arial" pitchFamily="34" charset="0"/>
            </a:rPr>
            <a:t>Chair: Rose Munro</a:t>
          </a:r>
          <a:endParaRPr lang="en-GB" sz="1800" dirty="0">
            <a:latin typeface="Arial" pitchFamily="34" charset="0"/>
            <a:cs typeface="Arial" pitchFamily="34" charset="0"/>
          </a:endParaRPr>
        </a:p>
      </dgm:t>
    </dgm:pt>
    <dgm:pt modelId="{12AC806E-ED55-4D77-8EDB-566FC2DFCB98}" type="parTrans" cxnId="{D13FFD3B-E2C5-4B46-ACA4-FD4118BCCCEA}">
      <dgm:prSet/>
      <dgm:spPr/>
      <dgm:t>
        <a:bodyPr/>
        <a:lstStyle/>
        <a:p>
          <a:endParaRPr lang="en-GB" sz="3600"/>
        </a:p>
      </dgm:t>
    </dgm:pt>
    <dgm:pt modelId="{023FE213-271C-47D8-8E16-60B9F075FF7E}" type="sibTrans" cxnId="{D13FFD3B-E2C5-4B46-ACA4-FD4118BCCCEA}">
      <dgm:prSet/>
      <dgm:spPr/>
      <dgm:t>
        <a:bodyPr/>
        <a:lstStyle/>
        <a:p>
          <a:endParaRPr lang="en-GB" sz="3600"/>
        </a:p>
      </dgm:t>
    </dgm:pt>
    <dgm:pt modelId="{BAD0FAE7-F439-48FE-8D56-48A564937B10}">
      <dgm:prSet phldrT="[Text]" custT="1"/>
      <dgm:spPr>
        <a:solidFill>
          <a:srgbClr val="92D050"/>
        </a:solidFill>
      </dgm:spPr>
      <dgm:t>
        <a:bodyPr/>
        <a:lstStyle/>
        <a:p>
          <a:r>
            <a:rPr lang="en-GB" sz="1800" b="1" dirty="0" smtClean="0">
              <a:latin typeface="Arial" pitchFamily="34" charset="0"/>
              <a:cs typeface="Arial" pitchFamily="34" charset="0"/>
            </a:rPr>
            <a:t>IR </a:t>
          </a:r>
          <a:br>
            <a:rPr lang="en-GB" sz="1800" b="1" dirty="0" smtClean="0">
              <a:latin typeface="Arial" pitchFamily="34" charset="0"/>
              <a:cs typeface="Arial" pitchFamily="34" charset="0"/>
            </a:rPr>
          </a:br>
          <a:r>
            <a:rPr lang="en-GB" sz="1800" b="1" dirty="0" smtClean="0">
              <a:latin typeface="Arial" pitchFamily="34" charset="0"/>
              <a:cs typeface="Arial" pitchFamily="34" charset="0"/>
            </a:rPr>
            <a:t>Sub-Group</a:t>
          </a:r>
        </a:p>
        <a:p>
          <a:r>
            <a:rPr lang="en-US" sz="1800" dirty="0" smtClean="0">
              <a:latin typeface="Arial" pitchFamily="34" charset="0"/>
              <a:cs typeface="Arial" pitchFamily="34" charset="0"/>
            </a:rPr>
            <a:t>Chair: </a:t>
          </a:r>
          <a:r>
            <a:rPr lang="en-US" sz="1800" dirty="0" err="1" smtClean="0">
              <a:latin typeface="Arial" pitchFamily="34" charset="0"/>
              <a:cs typeface="Arial" pitchFamily="34" charset="0"/>
            </a:rPr>
            <a:t>Likun</a:t>
          </a:r>
          <a:r>
            <a:rPr lang="en-US" sz="1800" dirty="0" smtClean="0">
              <a:latin typeface="Arial" pitchFamily="34" charset="0"/>
              <a:cs typeface="Arial" pitchFamily="34" charset="0"/>
            </a:rPr>
            <a:t> Wang</a:t>
          </a:r>
          <a:endParaRPr lang="en-GB" sz="1800" dirty="0">
            <a:latin typeface="Arial" pitchFamily="34" charset="0"/>
            <a:cs typeface="Arial" pitchFamily="34" charset="0"/>
          </a:endParaRPr>
        </a:p>
      </dgm:t>
    </dgm:pt>
    <dgm:pt modelId="{13880C4C-DC77-42DB-B27A-8CA0EBECDB36}" type="parTrans" cxnId="{D4FBDA79-D877-4442-960F-C53488554553}">
      <dgm:prSet/>
      <dgm:spPr/>
      <dgm:t>
        <a:bodyPr/>
        <a:lstStyle/>
        <a:p>
          <a:endParaRPr lang="en-GB" sz="3600"/>
        </a:p>
      </dgm:t>
    </dgm:pt>
    <dgm:pt modelId="{BD5758B2-8261-490C-8137-109917B3C8FD}" type="sibTrans" cxnId="{D4FBDA79-D877-4442-960F-C53488554553}">
      <dgm:prSet/>
      <dgm:spPr/>
      <dgm:t>
        <a:bodyPr/>
        <a:lstStyle/>
        <a:p>
          <a:endParaRPr lang="en-GB" sz="3600"/>
        </a:p>
      </dgm:t>
    </dgm:pt>
    <dgm:pt modelId="{7B4A3783-ABA4-4BCE-B63B-53D8E43DF01C}">
      <dgm:prSet phldrT="[Text]" custT="1"/>
      <dgm:spPr>
        <a:solidFill>
          <a:srgbClr val="92D050"/>
        </a:solidFill>
      </dgm:spPr>
      <dgm:t>
        <a:bodyPr/>
        <a:lstStyle/>
        <a:p>
          <a:r>
            <a:rPr lang="en-GB" sz="1800" b="1" dirty="0" smtClean="0">
              <a:latin typeface="Arial" pitchFamily="34" charset="0"/>
              <a:cs typeface="Arial" pitchFamily="34" charset="0"/>
            </a:rPr>
            <a:t>VIS/NIR </a:t>
          </a:r>
          <a:br>
            <a:rPr lang="en-GB" sz="1800" b="1" dirty="0" smtClean="0">
              <a:latin typeface="Arial" pitchFamily="34" charset="0"/>
              <a:cs typeface="Arial" pitchFamily="34" charset="0"/>
            </a:rPr>
          </a:br>
          <a:r>
            <a:rPr lang="en-GB" sz="1800" b="1" dirty="0" smtClean="0">
              <a:latin typeface="Arial" pitchFamily="34" charset="0"/>
              <a:cs typeface="Arial" pitchFamily="34" charset="0"/>
            </a:rPr>
            <a:t>Sub-Group</a:t>
          </a:r>
        </a:p>
        <a:p>
          <a:r>
            <a:rPr lang="en-US" sz="1800" dirty="0" smtClean="0">
              <a:latin typeface="Arial" pitchFamily="34" charset="0"/>
              <a:cs typeface="Arial" pitchFamily="34" charset="0"/>
            </a:rPr>
            <a:t>Chair: Dave Doelling</a:t>
          </a:r>
          <a:endParaRPr lang="en-GB" sz="1800" dirty="0">
            <a:latin typeface="Arial" pitchFamily="34" charset="0"/>
            <a:cs typeface="Arial" pitchFamily="34" charset="0"/>
          </a:endParaRPr>
        </a:p>
      </dgm:t>
    </dgm:pt>
    <dgm:pt modelId="{CA8A42EA-C7A9-44D0-9E37-CA59CA8789A6}" type="parTrans" cxnId="{EB993BFB-D439-4234-ACD3-3039F81618AE}">
      <dgm:prSet/>
      <dgm:spPr/>
      <dgm:t>
        <a:bodyPr/>
        <a:lstStyle/>
        <a:p>
          <a:endParaRPr lang="en-GB" sz="3600"/>
        </a:p>
      </dgm:t>
    </dgm:pt>
    <dgm:pt modelId="{816A5819-A8C6-4C77-9DBC-55222BB4CD90}" type="sibTrans" cxnId="{EB993BFB-D439-4234-ACD3-3039F81618AE}">
      <dgm:prSet/>
      <dgm:spPr/>
      <dgm:t>
        <a:bodyPr/>
        <a:lstStyle/>
        <a:p>
          <a:endParaRPr lang="en-GB" sz="3600"/>
        </a:p>
      </dgm:t>
    </dgm:pt>
    <dgm:pt modelId="{348DE7FB-1C22-41AA-A12C-80BA3FCB5ABA}">
      <dgm:prSet phldrT="[Text]" custT="1"/>
      <dgm:spPr>
        <a:solidFill>
          <a:srgbClr val="92D050"/>
        </a:solidFill>
      </dgm:spPr>
      <dgm:t>
        <a:bodyPr/>
        <a:lstStyle/>
        <a:p>
          <a:r>
            <a:rPr lang="en-GB" sz="1800" b="1" dirty="0" smtClean="0">
              <a:latin typeface="Arial" pitchFamily="34" charset="0"/>
              <a:cs typeface="Arial" pitchFamily="34" charset="0"/>
            </a:rPr>
            <a:t>Microwave Sub-Group</a:t>
          </a:r>
        </a:p>
        <a:p>
          <a:r>
            <a:rPr lang="en-US" sz="1800" dirty="0" smtClean="0">
              <a:latin typeface="Arial" pitchFamily="34" charset="0"/>
              <a:cs typeface="Arial" pitchFamily="34" charset="0"/>
            </a:rPr>
            <a:t>Chair: Ralph Ferraro</a:t>
          </a:r>
          <a:endParaRPr lang="en-GB" sz="1800" dirty="0">
            <a:latin typeface="Arial" pitchFamily="34" charset="0"/>
            <a:cs typeface="Arial" pitchFamily="34" charset="0"/>
          </a:endParaRPr>
        </a:p>
      </dgm:t>
    </dgm:pt>
    <dgm:pt modelId="{3CF917B7-4094-4917-A36C-1E60DC2D2B66}" type="parTrans" cxnId="{3529D9B8-928E-4D8C-AC9C-E8C86F1278FC}">
      <dgm:prSet/>
      <dgm:spPr/>
      <dgm:t>
        <a:bodyPr/>
        <a:lstStyle/>
        <a:p>
          <a:endParaRPr lang="en-GB" sz="3600"/>
        </a:p>
      </dgm:t>
    </dgm:pt>
    <dgm:pt modelId="{DC2F7B06-B713-491F-8F69-0410958B0C17}" type="sibTrans" cxnId="{3529D9B8-928E-4D8C-AC9C-E8C86F1278FC}">
      <dgm:prSet/>
      <dgm:spPr/>
      <dgm:t>
        <a:bodyPr/>
        <a:lstStyle/>
        <a:p>
          <a:endParaRPr lang="en-GB" sz="3600"/>
        </a:p>
      </dgm:t>
    </dgm:pt>
    <dgm:pt modelId="{ED1A0A91-3915-412D-AA76-2610BDBCC4A9}" type="pres">
      <dgm:prSet presAssocID="{27E2980F-552B-4A1A-B9B6-FA6C23A3AF4C}" presName="mainComposite" presStyleCnt="0">
        <dgm:presLayoutVars>
          <dgm:chPref val="1"/>
          <dgm:dir/>
          <dgm:animOne val="branch"/>
          <dgm:animLvl val="lvl"/>
          <dgm:resizeHandles val="exact"/>
        </dgm:presLayoutVars>
      </dgm:prSet>
      <dgm:spPr/>
      <dgm:t>
        <a:bodyPr/>
        <a:lstStyle/>
        <a:p>
          <a:endParaRPr lang="en-GB"/>
        </a:p>
      </dgm:t>
    </dgm:pt>
    <dgm:pt modelId="{9919A597-6EB8-443B-9666-B773DA58BD40}" type="pres">
      <dgm:prSet presAssocID="{27E2980F-552B-4A1A-B9B6-FA6C23A3AF4C}" presName="hierFlow" presStyleCnt="0"/>
      <dgm:spPr/>
    </dgm:pt>
    <dgm:pt modelId="{87A97B68-CDA3-49B9-B5D1-BD3B9565FF9C}" type="pres">
      <dgm:prSet presAssocID="{27E2980F-552B-4A1A-B9B6-FA6C23A3AF4C}" presName="hierChild1" presStyleCnt="0">
        <dgm:presLayoutVars>
          <dgm:chPref val="1"/>
          <dgm:animOne val="branch"/>
          <dgm:animLvl val="lvl"/>
        </dgm:presLayoutVars>
      </dgm:prSet>
      <dgm:spPr/>
    </dgm:pt>
    <dgm:pt modelId="{8C18DBEF-DFE5-4354-A59F-840A91E50C15}" type="pres">
      <dgm:prSet presAssocID="{557CE354-969C-498D-86A0-8683AADBA258}" presName="Name14" presStyleCnt="0"/>
      <dgm:spPr/>
    </dgm:pt>
    <dgm:pt modelId="{A342DF3F-7B71-4AE8-A4F5-9B213881720F}" type="pres">
      <dgm:prSet presAssocID="{557CE354-969C-498D-86A0-8683AADBA258}" presName="level1Shape" presStyleLbl="node0" presStyleIdx="0" presStyleCnt="1" custScaleX="227394" custScaleY="176776" custLinFactNeighborX="2410" custLinFactNeighborY="4410">
        <dgm:presLayoutVars>
          <dgm:chPref val="3"/>
        </dgm:presLayoutVars>
      </dgm:prSet>
      <dgm:spPr/>
      <dgm:t>
        <a:bodyPr/>
        <a:lstStyle/>
        <a:p>
          <a:endParaRPr lang="en-GB"/>
        </a:p>
      </dgm:t>
    </dgm:pt>
    <dgm:pt modelId="{053BAFBE-4DA7-4E23-AA83-E846BD925728}" type="pres">
      <dgm:prSet presAssocID="{557CE354-969C-498D-86A0-8683AADBA258}" presName="hierChild2" presStyleCnt="0"/>
      <dgm:spPr/>
    </dgm:pt>
    <dgm:pt modelId="{380322F4-57BE-4816-807F-E12D5241257A}" type="pres">
      <dgm:prSet presAssocID="{12AC806E-ED55-4D77-8EDB-566FC2DFCB98}" presName="Name19" presStyleLbl="parChTrans1D2" presStyleIdx="0" presStyleCnt="4"/>
      <dgm:spPr/>
      <dgm:t>
        <a:bodyPr/>
        <a:lstStyle/>
        <a:p>
          <a:endParaRPr lang="en-GB"/>
        </a:p>
      </dgm:t>
    </dgm:pt>
    <dgm:pt modelId="{5419D13B-D457-49C3-9097-4B5C614644EF}" type="pres">
      <dgm:prSet presAssocID="{745F9827-BD5B-4BFD-B04A-2B09C1201DCF}" presName="Name21" presStyleCnt="0"/>
      <dgm:spPr/>
    </dgm:pt>
    <dgm:pt modelId="{31BB0742-3710-46C3-9530-D11D16964A7B}" type="pres">
      <dgm:prSet presAssocID="{745F9827-BD5B-4BFD-B04A-2B09C1201DCF}" presName="level2Shape" presStyleLbl="node2" presStyleIdx="0" presStyleCnt="4"/>
      <dgm:spPr/>
      <dgm:t>
        <a:bodyPr/>
        <a:lstStyle/>
        <a:p>
          <a:endParaRPr lang="en-GB"/>
        </a:p>
      </dgm:t>
    </dgm:pt>
    <dgm:pt modelId="{BC892C50-D5AC-408A-8B04-DB81A7716D81}" type="pres">
      <dgm:prSet presAssocID="{745F9827-BD5B-4BFD-B04A-2B09C1201DCF}" presName="hierChild3" presStyleCnt="0"/>
      <dgm:spPr/>
    </dgm:pt>
    <dgm:pt modelId="{96D513FE-8BF4-4854-BAE2-47D418A0EA24}" type="pres">
      <dgm:prSet presAssocID="{CA8A42EA-C7A9-44D0-9E37-CA59CA8789A6}" presName="Name19" presStyleLbl="parChTrans1D2" presStyleIdx="1" presStyleCnt="4"/>
      <dgm:spPr/>
      <dgm:t>
        <a:bodyPr/>
        <a:lstStyle/>
        <a:p>
          <a:endParaRPr lang="en-GB"/>
        </a:p>
      </dgm:t>
    </dgm:pt>
    <dgm:pt modelId="{77DCEE91-BB91-4414-BE19-9AD9DB906ED0}" type="pres">
      <dgm:prSet presAssocID="{7B4A3783-ABA4-4BCE-B63B-53D8E43DF01C}" presName="Name21" presStyleCnt="0"/>
      <dgm:spPr/>
    </dgm:pt>
    <dgm:pt modelId="{5CEA02F6-6E4C-47D7-AE53-9D496D0D1A3D}" type="pres">
      <dgm:prSet presAssocID="{7B4A3783-ABA4-4BCE-B63B-53D8E43DF01C}" presName="level2Shape" presStyleLbl="node2" presStyleIdx="1" presStyleCnt="4"/>
      <dgm:spPr/>
      <dgm:t>
        <a:bodyPr/>
        <a:lstStyle/>
        <a:p>
          <a:endParaRPr lang="en-GB"/>
        </a:p>
      </dgm:t>
    </dgm:pt>
    <dgm:pt modelId="{E06E38BF-7F26-47A8-9745-047EA6B171C7}" type="pres">
      <dgm:prSet presAssocID="{7B4A3783-ABA4-4BCE-B63B-53D8E43DF01C}" presName="hierChild3" presStyleCnt="0"/>
      <dgm:spPr/>
    </dgm:pt>
    <dgm:pt modelId="{E043E564-3957-43F0-B8C0-6B1B470DD2B9}" type="pres">
      <dgm:prSet presAssocID="{13880C4C-DC77-42DB-B27A-8CA0EBECDB36}" presName="Name19" presStyleLbl="parChTrans1D2" presStyleIdx="2" presStyleCnt="4"/>
      <dgm:spPr/>
      <dgm:t>
        <a:bodyPr/>
        <a:lstStyle/>
        <a:p>
          <a:endParaRPr lang="en-GB"/>
        </a:p>
      </dgm:t>
    </dgm:pt>
    <dgm:pt modelId="{9FD7B1B6-E391-4086-AC48-E9CECD1AEA1F}" type="pres">
      <dgm:prSet presAssocID="{BAD0FAE7-F439-48FE-8D56-48A564937B10}" presName="Name21" presStyleCnt="0"/>
      <dgm:spPr/>
    </dgm:pt>
    <dgm:pt modelId="{862827D9-C3DD-4DE0-A79A-E8B96C207F19}" type="pres">
      <dgm:prSet presAssocID="{BAD0FAE7-F439-48FE-8D56-48A564937B10}" presName="level2Shape" presStyleLbl="node2" presStyleIdx="2" presStyleCnt="4" custLinFactNeighborX="9320" custLinFactNeighborY="-1"/>
      <dgm:spPr/>
      <dgm:t>
        <a:bodyPr/>
        <a:lstStyle/>
        <a:p>
          <a:endParaRPr lang="en-GB"/>
        </a:p>
      </dgm:t>
    </dgm:pt>
    <dgm:pt modelId="{EF482B81-4862-415B-91AA-9DCF00C924D6}" type="pres">
      <dgm:prSet presAssocID="{BAD0FAE7-F439-48FE-8D56-48A564937B10}" presName="hierChild3" presStyleCnt="0"/>
      <dgm:spPr/>
    </dgm:pt>
    <dgm:pt modelId="{5CE182AC-0210-48C5-9C8E-6FE975553AD4}" type="pres">
      <dgm:prSet presAssocID="{3CF917B7-4094-4917-A36C-1E60DC2D2B66}" presName="Name19" presStyleLbl="parChTrans1D2" presStyleIdx="3" presStyleCnt="4"/>
      <dgm:spPr/>
      <dgm:t>
        <a:bodyPr/>
        <a:lstStyle/>
        <a:p>
          <a:endParaRPr lang="en-GB"/>
        </a:p>
      </dgm:t>
    </dgm:pt>
    <dgm:pt modelId="{7AE6D8EC-A579-4941-BD7D-AC337B010EA4}" type="pres">
      <dgm:prSet presAssocID="{348DE7FB-1C22-41AA-A12C-80BA3FCB5ABA}" presName="Name21" presStyleCnt="0"/>
      <dgm:spPr/>
    </dgm:pt>
    <dgm:pt modelId="{4C1D1463-36DA-4760-8DEB-126908982614}" type="pres">
      <dgm:prSet presAssocID="{348DE7FB-1C22-41AA-A12C-80BA3FCB5ABA}" presName="level2Shape" presStyleLbl="node2" presStyleIdx="3" presStyleCnt="4"/>
      <dgm:spPr/>
      <dgm:t>
        <a:bodyPr/>
        <a:lstStyle/>
        <a:p>
          <a:endParaRPr lang="en-GB"/>
        </a:p>
      </dgm:t>
    </dgm:pt>
    <dgm:pt modelId="{C1923115-B850-4CED-B419-A899406ACF97}" type="pres">
      <dgm:prSet presAssocID="{348DE7FB-1C22-41AA-A12C-80BA3FCB5ABA}" presName="hierChild3" presStyleCnt="0"/>
      <dgm:spPr/>
    </dgm:pt>
    <dgm:pt modelId="{F65C0906-FE99-40D9-89C5-1F44C517E50C}" type="pres">
      <dgm:prSet presAssocID="{27E2980F-552B-4A1A-B9B6-FA6C23A3AF4C}" presName="bgShapesFlow" presStyleCnt="0"/>
      <dgm:spPr/>
    </dgm:pt>
  </dgm:ptLst>
  <dgm:cxnLst>
    <dgm:cxn modelId="{DEA1E4A9-08E9-420C-A465-02DDD1B26F96}" srcId="{27E2980F-552B-4A1A-B9B6-FA6C23A3AF4C}" destId="{557CE354-969C-498D-86A0-8683AADBA258}" srcOrd="0" destOrd="0" parTransId="{311A8585-A2AB-4AC2-8487-1A4864E3A5CA}" sibTransId="{643AD364-E195-49CC-BA95-15EB1B2F665A}"/>
    <dgm:cxn modelId="{7C405734-0AFF-4D63-97AE-79677B1C48A8}" type="presOf" srcId="{348DE7FB-1C22-41AA-A12C-80BA3FCB5ABA}" destId="{4C1D1463-36DA-4760-8DEB-126908982614}" srcOrd="0" destOrd="0" presId="urn:microsoft.com/office/officeart/2005/8/layout/hierarchy6"/>
    <dgm:cxn modelId="{65EB50A0-7ABE-4411-8ECF-E1AC0C7E765F}" type="presOf" srcId="{27E2980F-552B-4A1A-B9B6-FA6C23A3AF4C}" destId="{ED1A0A91-3915-412D-AA76-2610BDBCC4A9}" srcOrd="0" destOrd="0" presId="urn:microsoft.com/office/officeart/2005/8/layout/hierarchy6"/>
    <dgm:cxn modelId="{8A0585C1-19A5-480D-A961-057D9D6E47BD}" type="presOf" srcId="{BAD0FAE7-F439-48FE-8D56-48A564937B10}" destId="{862827D9-C3DD-4DE0-A79A-E8B96C207F19}" srcOrd="0" destOrd="0" presId="urn:microsoft.com/office/officeart/2005/8/layout/hierarchy6"/>
    <dgm:cxn modelId="{8ADD8615-B551-41D6-81DC-A127701C69E3}" type="presOf" srcId="{7B4A3783-ABA4-4BCE-B63B-53D8E43DF01C}" destId="{5CEA02F6-6E4C-47D7-AE53-9D496D0D1A3D}" srcOrd="0" destOrd="0" presId="urn:microsoft.com/office/officeart/2005/8/layout/hierarchy6"/>
    <dgm:cxn modelId="{3529D9B8-928E-4D8C-AC9C-E8C86F1278FC}" srcId="{557CE354-969C-498D-86A0-8683AADBA258}" destId="{348DE7FB-1C22-41AA-A12C-80BA3FCB5ABA}" srcOrd="3" destOrd="0" parTransId="{3CF917B7-4094-4917-A36C-1E60DC2D2B66}" sibTransId="{DC2F7B06-B713-491F-8F69-0410958B0C17}"/>
    <dgm:cxn modelId="{057C790C-941A-4C0E-B195-20A99AD2326C}" type="presOf" srcId="{557CE354-969C-498D-86A0-8683AADBA258}" destId="{A342DF3F-7B71-4AE8-A4F5-9B213881720F}" srcOrd="0" destOrd="0" presId="urn:microsoft.com/office/officeart/2005/8/layout/hierarchy6"/>
    <dgm:cxn modelId="{3958B942-37E1-4495-8E7D-27E270906939}" type="presOf" srcId="{745F9827-BD5B-4BFD-B04A-2B09C1201DCF}" destId="{31BB0742-3710-46C3-9530-D11D16964A7B}" srcOrd="0" destOrd="0" presId="urn:microsoft.com/office/officeart/2005/8/layout/hierarchy6"/>
    <dgm:cxn modelId="{D4FBDA79-D877-4442-960F-C53488554553}" srcId="{557CE354-969C-498D-86A0-8683AADBA258}" destId="{BAD0FAE7-F439-48FE-8D56-48A564937B10}" srcOrd="2" destOrd="0" parTransId="{13880C4C-DC77-42DB-B27A-8CA0EBECDB36}" sibTransId="{BD5758B2-8261-490C-8137-109917B3C8FD}"/>
    <dgm:cxn modelId="{D13FFD3B-E2C5-4B46-ACA4-FD4118BCCCEA}" srcId="{557CE354-969C-498D-86A0-8683AADBA258}" destId="{745F9827-BD5B-4BFD-B04A-2B09C1201DCF}" srcOrd="0" destOrd="0" parTransId="{12AC806E-ED55-4D77-8EDB-566FC2DFCB98}" sibTransId="{023FE213-271C-47D8-8E16-60B9F075FF7E}"/>
    <dgm:cxn modelId="{EB993BFB-D439-4234-ACD3-3039F81618AE}" srcId="{557CE354-969C-498D-86A0-8683AADBA258}" destId="{7B4A3783-ABA4-4BCE-B63B-53D8E43DF01C}" srcOrd="1" destOrd="0" parTransId="{CA8A42EA-C7A9-44D0-9E37-CA59CA8789A6}" sibTransId="{816A5819-A8C6-4C77-9DBC-55222BB4CD90}"/>
    <dgm:cxn modelId="{CE8550E4-F538-4193-9F6C-1D2E8B5DC133}" type="presOf" srcId="{13880C4C-DC77-42DB-B27A-8CA0EBECDB36}" destId="{E043E564-3957-43F0-B8C0-6B1B470DD2B9}" srcOrd="0" destOrd="0" presId="urn:microsoft.com/office/officeart/2005/8/layout/hierarchy6"/>
    <dgm:cxn modelId="{9B1BC12A-3468-42DC-A6B9-6C3D6661FFFD}" type="presOf" srcId="{CA8A42EA-C7A9-44D0-9E37-CA59CA8789A6}" destId="{96D513FE-8BF4-4854-BAE2-47D418A0EA24}" srcOrd="0" destOrd="0" presId="urn:microsoft.com/office/officeart/2005/8/layout/hierarchy6"/>
    <dgm:cxn modelId="{D77B0F5D-A066-467F-A047-58C4BB1A971C}" type="presOf" srcId="{12AC806E-ED55-4D77-8EDB-566FC2DFCB98}" destId="{380322F4-57BE-4816-807F-E12D5241257A}" srcOrd="0" destOrd="0" presId="urn:microsoft.com/office/officeart/2005/8/layout/hierarchy6"/>
    <dgm:cxn modelId="{C4E577F2-C15F-4900-A206-9C8B7C8A295B}" type="presOf" srcId="{3CF917B7-4094-4917-A36C-1E60DC2D2B66}" destId="{5CE182AC-0210-48C5-9C8E-6FE975553AD4}" srcOrd="0" destOrd="0" presId="urn:microsoft.com/office/officeart/2005/8/layout/hierarchy6"/>
    <dgm:cxn modelId="{8B05B24A-0B6A-46CA-8B59-7D2E53A94C36}" type="presParOf" srcId="{ED1A0A91-3915-412D-AA76-2610BDBCC4A9}" destId="{9919A597-6EB8-443B-9666-B773DA58BD40}" srcOrd="0" destOrd="0" presId="urn:microsoft.com/office/officeart/2005/8/layout/hierarchy6"/>
    <dgm:cxn modelId="{C5E7E976-789F-454E-BB03-E40F08C70787}" type="presParOf" srcId="{9919A597-6EB8-443B-9666-B773DA58BD40}" destId="{87A97B68-CDA3-49B9-B5D1-BD3B9565FF9C}" srcOrd="0" destOrd="0" presId="urn:microsoft.com/office/officeart/2005/8/layout/hierarchy6"/>
    <dgm:cxn modelId="{0785C324-EB15-41ED-A149-2EC761507776}" type="presParOf" srcId="{87A97B68-CDA3-49B9-B5D1-BD3B9565FF9C}" destId="{8C18DBEF-DFE5-4354-A59F-840A91E50C15}" srcOrd="0" destOrd="0" presId="urn:microsoft.com/office/officeart/2005/8/layout/hierarchy6"/>
    <dgm:cxn modelId="{83C62A92-F773-4716-A4BC-C2B411673BC2}" type="presParOf" srcId="{8C18DBEF-DFE5-4354-A59F-840A91E50C15}" destId="{A342DF3F-7B71-4AE8-A4F5-9B213881720F}" srcOrd="0" destOrd="0" presId="urn:microsoft.com/office/officeart/2005/8/layout/hierarchy6"/>
    <dgm:cxn modelId="{5145CD93-8A2F-475B-A057-582A1398DDBA}" type="presParOf" srcId="{8C18DBEF-DFE5-4354-A59F-840A91E50C15}" destId="{053BAFBE-4DA7-4E23-AA83-E846BD925728}" srcOrd="1" destOrd="0" presId="urn:microsoft.com/office/officeart/2005/8/layout/hierarchy6"/>
    <dgm:cxn modelId="{91990C49-13A1-422E-B4BE-16B8298EF582}" type="presParOf" srcId="{053BAFBE-4DA7-4E23-AA83-E846BD925728}" destId="{380322F4-57BE-4816-807F-E12D5241257A}" srcOrd="0" destOrd="0" presId="urn:microsoft.com/office/officeart/2005/8/layout/hierarchy6"/>
    <dgm:cxn modelId="{DFE11939-1EE2-44D8-ABE8-E3368DEC2DF5}" type="presParOf" srcId="{053BAFBE-4DA7-4E23-AA83-E846BD925728}" destId="{5419D13B-D457-49C3-9097-4B5C614644EF}" srcOrd="1" destOrd="0" presId="urn:microsoft.com/office/officeart/2005/8/layout/hierarchy6"/>
    <dgm:cxn modelId="{8D9280F5-3BF7-424F-A476-D2258F136696}" type="presParOf" srcId="{5419D13B-D457-49C3-9097-4B5C614644EF}" destId="{31BB0742-3710-46C3-9530-D11D16964A7B}" srcOrd="0" destOrd="0" presId="urn:microsoft.com/office/officeart/2005/8/layout/hierarchy6"/>
    <dgm:cxn modelId="{7BC37236-6738-472A-AEE1-E85FC52C4DAE}" type="presParOf" srcId="{5419D13B-D457-49C3-9097-4B5C614644EF}" destId="{BC892C50-D5AC-408A-8B04-DB81A7716D81}" srcOrd="1" destOrd="0" presId="urn:microsoft.com/office/officeart/2005/8/layout/hierarchy6"/>
    <dgm:cxn modelId="{A3114489-531E-4CD0-9003-D02FEECEDD00}" type="presParOf" srcId="{053BAFBE-4DA7-4E23-AA83-E846BD925728}" destId="{96D513FE-8BF4-4854-BAE2-47D418A0EA24}" srcOrd="2" destOrd="0" presId="urn:microsoft.com/office/officeart/2005/8/layout/hierarchy6"/>
    <dgm:cxn modelId="{35ED861B-C20C-47C6-826C-8CB7031FA713}" type="presParOf" srcId="{053BAFBE-4DA7-4E23-AA83-E846BD925728}" destId="{77DCEE91-BB91-4414-BE19-9AD9DB906ED0}" srcOrd="3" destOrd="0" presId="urn:microsoft.com/office/officeart/2005/8/layout/hierarchy6"/>
    <dgm:cxn modelId="{67221CC1-9E32-4AC4-9F6A-5C8CC7CAECF1}" type="presParOf" srcId="{77DCEE91-BB91-4414-BE19-9AD9DB906ED0}" destId="{5CEA02F6-6E4C-47D7-AE53-9D496D0D1A3D}" srcOrd="0" destOrd="0" presId="urn:microsoft.com/office/officeart/2005/8/layout/hierarchy6"/>
    <dgm:cxn modelId="{5A4AAF9E-C11F-4485-AB69-7E21E31BCAD7}" type="presParOf" srcId="{77DCEE91-BB91-4414-BE19-9AD9DB906ED0}" destId="{E06E38BF-7F26-47A8-9745-047EA6B171C7}" srcOrd="1" destOrd="0" presId="urn:microsoft.com/office/officeart/2005/8/layout/hierarchy6"/>
    <dgm:cxn modelId="{118C2A6E-61AE-4F17-8AB7-45A5501F47B0}" type="presParOf" srcId="{053BAFBE-4DA7-4E23-AA83-E846BD925728}" destId="{E043E564-3957-43F0-B8C0-6B1B470DD2B9}" srcOrd="4" destOrd="0" presId="urn:microsoft.com/office/officeart/2005/8/layout/hierarchy6"/>
    <dgm:cxn modelId="{EE4DDC14-BE9A-4B15-AE79-00289B679ABC}" type="presParOf" srcId="{053BAFBE-4DA7-4E23-AA83-E846BD925728}" destId="{9FD7B1B6-E391-4086-AC48-E9CECD1AEA1F}" srcOrd="5" destOrd="0" presId="urn:microsoft.com/office/officeart/2005/8/layout/hierarchy6"/>
    <dgm:cxn modelId="{4C666B39-8E7B-4F69-9D03-7F14F08E575F}" type="presParOf" srcId="{9FD7B1B6-E391-4086-AC48-E9CECD1AEA1F}" destId="{862827D9-C3DD-4DE0-A79A-E8B96C207F19}" srcOrd="0" destOrd="0" presId="urn:microsoft.com/office/officeart/2005/8/layout/hierarchy6"/>
    <dgm:cxn modelId="{ED23E649-9E45-4CF5-AA2B-F26BDB12D345}" type="presParOf" srcId="{9FD7B1B6-E391-4086-AC48-E9CECD1AEA1F}" destId="{EF482B81-4862-415B-91AA-9DCF00C924D6}" srcOrd="1" destOrd="0" presId="urn:microsoft.com/office/officeart/2005/8/layout/hierarchy6"/>
    <dgm:cxn modelId="{63C25745-F077-45E9-AAA8-ABE8A9B33889}" type="presParOf" srcId="{053BAFBE-4DA7-4E23-AA83-E846BD925728}" destId="{5CE182AC-0210-48C5-9C8E-6FE975553AD4}" srcOrd="6" destOrd="0" presId="urn:microsoft.com/office/officeart/2005/8/layout/hierarchy6"/>
    <dgm:cxn modelId="{8E095188-8E34-49AA-A049-5B21B22F351F}" type="presParOf" srcId="{053BAFBE-4DA7-4E23-AA83-E846BD925728}" destId="{7AE6D8EC-A579-4941-BD7D-AC337B010EA4}" srcOrd="7" destOrd="0" presId="urn:microsoft.com/office/officeart/2005/8/layout/hierarchy6"/>
    <dgm:cxn modelId="{010D12F5-72C7-469D-91A8-AF913833482C}" type="presParOf" srcId="{7AE6D8EC-A579-4941-BD7D-AC337B010EA4}" destId="{4C1D1463-36DA-4760-8DEB-126908982614}" srcOrd="0" destOrd="0" presId="urn:microsoft.com/office/officeart/2005/8/layout/hierarchy6"/>
    <dgm:cxn modelId="{CBE9E0B4-ADB9-4C85-B668-40118E25DBAE}" type="presParOf" srcId="{7AE6D8EC-A579-4941-BD7D-AC337B010EA4}" destId="{C1923115-B850-4CED-B419-A899406ACF97}" srcOrd="1" destOrd="0" presId="urn:microsoft.com/office/officeart/2005/8/layout/hierarchy6"/>
    <dgm:cxn modelId="{FFBD58D5-156C-47E6-B974-393F176A4A36}" type="presParOf" srcId="{ED1A0A91-3915-412D-AA76-2610BDBCC4A9}" destId="{F65C0906-FE99-40D9-89C5-1F44C517E50C}"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2DF3F-7B71-4AE8-A4F5-9B213881720F}">
      <dsp:nvSpPr>
        <dsp:cNvPr id="0" name=""/>
        <dsp:cNvSpPr/>
      </dsp:nvSpPr>
      <dsp:spPr>
        <a:xfrm>
          <a:off x="3103463" y="65612"/>
          <a:ext cx="4865837" cy="2521800"/>
        </a:xfrm>
        <a:prstGeom prst="roundRect">
          <a:avLst>
            <a:gd name="adj" fmla="val 10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Arial" pitchFamily="34" charset="0"/>
              <a:cs typeface="Arial" pitchFamily="34" charset="0"/>
            </a:rPr>
            <a:t>GSICS Research Working Group</a:t>
          </a:r>
        </a:p>
        <a:p>
          <a:pPr lvl="0" algn="ctr" defTabSz="1066800">
            <a:lnSpc>
              <a:spcPct val="90000"/>
            </a:lnSpc>
            <a:spcBef>
              <a:spcPct val="0"/>
            </a:spcBef>
            <a:spcAft>
              <a:spcPct val="35000"/>
            </a:spcAft>
          </a:pPr>
          <a:r>
            <a:rPr lang="en-US" sz="1800" b="1" kern="1200" dirty="0" smtClean="0">
              <a:latin typeface="Arial" pitchFamily="34" charset="0"/>
              <a:cs typeface="Arial" pitchFamily="34" charset="0"/>
            </a:rPr>
            <a:t>Chair: Scott Hu</a:t>
          </a:r>
        </a:p>
        <a:p>
          <a:pPr lvl="0" algn="ctr" defTabSz="1066800">
            <a:lnSpc>
              <a:spcPct val="90000"/>
            </a:lnSpc>
            <a:spcBef>
              <a:spcPct val="0"/>
            </a:spcBef>
            <a:spcAft>
              <a:spcPct val="35000"/>
            </a:spcAft>
          </a:pPr>
          <a:r>
            <a:rPr lang="en-US" sz="1800" b="0" kern="1200" dirty="0" smtClean="0">
              <a:latin typeface="Arial" pitchFamily="34" charset="0"/>
              <a:cs typeface="Arial" pitchFamily="34" charset="0"/>
            </a:rPr>
            <a:t>Vice-Chair: </a:t>
          </a:r>
          <a:r>
            <a:rPr lang="en-US" sz="1800" b="0" kern="1200" dirty="0" err="1" smtClean="0">
              <a:latin typeface="Arial" pitchFamily="34" charset="0"/>
              <a:cs typeface="Arial" pitchFamily="34" charset="0"/>
            </a:rPr>
            <a:t>Dohyeong</a:t>
          </a:r>
          <a:r>
            <a:rPr lang="en-US" sz="1800" b="0" kern="1200" dirty="0" smtClean="0">
              <a:latin typeface="Arial" pitchFamily="34" charset="0"/>
              <a:cs typeface="Arial" pitchFamily="34" charset="0"/>
            </a:rPr>
            <a:t> Kim</a:t>
          </a:r>
        </a:p>
        <a:p>
          <a:pPr lvl="0" algn="ctr" defTabSz="1066800">
            <a:lnSpc>
              <a:spcPct val="90000"/>
            </a:lnSpc>
            <a:spcBef>
              <a:spcPct val="0"/>
            </a:spcBef>
            <a:spcAft>
              <a:spcPct val="35000"/>
            </a:spcAft>
          </a:pPr>
          <a:r>
            <a:rPr lang="en-US" sz="1800" b="0" kern="1200" dirty="0" smtClean="0">
              <a:latin typeface="Arial" pitchFamily="34" charset="0"/>
              <a:cs typeface="Arial" pitchFamily="34" charset="0"/>
            </a:rPr>
            <a:t>Vice-Chair: </a:t>
          </a:r>
          <a:r>
            <a:rPr lang="en-US" sz="1800" b="0" kern="1200" dirty="0" err="1" smtClean="0">
              <a:latin typeface="Arial" pitchFamily="34" charset="0"/>
              <a:cs typeface="Arial" pitchFamily="34" charset="0"/>
            </a:rPr>
            <a:t>Fangfang</a:t>
          </a:r>
          <a:r>
            <a:rPr lang="en-US" sz="1800" b="0" kern="1200" dirty="0" smtClean="0">
              <a:latin typeface="Arial" pitchFamily="34" charset="0"/>
              <a:cs typeface="Arial" pitchFamily="34" charset="0"/>
            </a:rPr>
            <a:t> Yu</a:t>
          </a:r>
          <a:endParaRPr lang="en-GB" sz="1800" b="0" kern="1200" dirty="0">
            <a:latin typeface="Arial" pitchFamily="34" charset="0"/>
            <a:cs typeface="Arial" pitchFamily="34" charset="0"/>
          </a:endParaRPr>
        </a:p>
      </dsp:txBody>
      <dsp:txXfrm>
        <a:off x="3177324" y="139473"/>
        <a:ext cx="4718115" cy="2374078"/>
      </dsp:txXfrm>
    </dsp:sp>
    <dsp:sp modelId="{380322F4-57BE-4816-807F-E12D5241257A}">
      <dsp:nvSpPr>
        <dsp:cNvPr id="0" name=""/>
        <dsp:cNvSpPr/>
      </dsp:nvSpPr>
      <dsp:spPr>
        <a:xfrm>
          <a:off x="1312150" y="2587412"/>
          <a:ext cx="4224231" cy="507709"/>
        </a:xfrm>
        <a:custGeom>
          <a:avLst/>
          <a:gdLst/>
          <a:ahLst/>
          <a:cxnLst/>
          <a:rect l="0" t="0" r="0" b="0"/>
          <a:pathLst>
            <a:path>
              <a:moveTo>
                <a:pt x="4224231" y="0"/>
              </a:moveTo>
              <a:lnTo>
                <a:pt x="4224231" y="253854"/>
              </a:lnTo>
              <a:lnTo>
                <a:pt x="0" y="253854"/>
              </a:lnTo>
              <a:lnTo>
                <a:pt x="0" y="5077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BB0742-3710-46C3-9530-D11D16964A7B}">
      <dsp:nvSpPr>
        <dsp:cNvPr id="0" name=""/>
        <dsp:cNvSpPr/>
      </dsp:nvSpPr>
      <dsp:spPr>
        <a:xfrm>
          <a:off x="242236" y="3095122"/>
          <a:ext cx="2139826" cy="1426551"/>
        </a:xfrm>
        <a:prstGeom prst="roundRect">
          <a:avLst>
            <a:gd name="adj" fmla="val 10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Arial" pitchFamily="34" charset="0"/>
              <a:cs typeface="Arial" pitchFamily="34" charset="0"/>
            </a:rPr>
            <a:t>UV </a:t>
          </a:r>
          <a:br>
            <a:rPr lang="en-GB" sz="1800" b="1" kern="1200" dirty="0" smtClean="0">
              <a:latin typeface="Arial" pitchFamily="34" charset="0"/>
              <a:cs typeface="Arial" pitchFamily="34" charset="0"/>
            </a:rPr>
          </a:br>
          <a:r>
            <a:rPr lang="en-GB" sz="1800" b="1" kern="1200" dirty="0" smtClean="0">
              <a:latin typeface="Arial" pitchFamily="34" charset="0"/>
              <a:cs typeface="Arial" pitchFamily="34" charset="0"/>
            </a:rPr>
            <a:t>Sub-Group</a:t>
          </a:r>
        </a:p>
        <a:p>
          <a:pPr lvl="0" algn="ctr" defTabSz="800100">
            <a:lnSpc>
              <a:spcPct val="90000"/>
            </a:lnSpc>
            <a:spcBef>
              <a:spcPct val="0"/>
            </a:spcBef>
            <a:spcAft>
              <a:spcPct val="35000"/>
            </a:spcAft>
          </a:pPr>
          <a:r>
            <a:rPr lang="en-US" sz="1800" kern="1200" dirty="0" smtClean="0">
              <a:latin typeface="Arial" pitchFamily="34" charset="0"/>
              <a:cs typeface="Arial" pitchFamily="34" charset="0"/>
            </a:rPr>
            <a:t>Chair: Rose Munro</a:t>
          </a:r>
          <a:endParaRPr lang="en-GB" sz="1800" kern="1200" dirty="0">
            <a:latin typeface="Arial" pitchFamily="34" charset="0"/>
            <a:cs typeface="Arial" pitchFamily="34" charset="0"/>
          </a:endParaRPr>
        </a:p>
      </dsp:txBody>
      <dsp:txXfrm>
        <a:off x="284018" y="3136904"/>
        <a:ext cx="2056262" cy="1342987"/>
      </dsp:txXfrm>
    </dsp:sp>
    <dsp:sp modelId="{96D513FE-8BF4-4854-BAE2-47D418A0EA24}">
      <dsp:nvSpPr>
        <dsp:cNvPr id="0" name=""/>
        <dsp:cNvSpPr/>
      </dsp:nvSpPr>
      <dsp:spPr>
        <a:xfrm>
          <a:off x="4093925" y="2587412"/>
          <a:ext cx="1442457" cy="507709"/>
        </a:xfrm>
        <a:custGeom>
          <a:avLst/>
          <a:gdLst/>
          <a:ahLst/>
          <a:cxnLst/>
          <a:rect l="0" t="0" r="0" b="0"/>
          <a:pathLst>
            <a:path>
              <a:moveTo>
                <a:pt x="1442457" y="0"/>
              </a:moveTo>
              <a:lnTo>
                <a:pt x="1442457" y="253854"/>
              </a:lnTo>
              <a:lnTo>
                <a:pt x="0" y="253854"/>
              </a:lnTo>
              <a:lnTo>
                <a:pt x="0" y="5077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EA02F6-6E4C-47D7-AE53-9D496D0D1A3D}">
      <dsp:nvSpPr>
        <dsp:cNvPr id="0" name=""/>
        <dsp:cNvSpPr/>
      </dsp:nvSpPr>
      <dsp:spPr>
        <a:xfrm>
          <a:off x="3024011" y="3095122"/>
          <a:ext cx="2139826" cy="1426551"/>
        </a:xfrm>
        <a:prstGeom prst="roundRect">
          <a:avLst>
            <a:gd name="adj" fmla="val 10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Arial" pitchFamily="34" charset="0"/>
              <a:cs typeface="Arial" pitchFamily="34" charset="0"/>
            </a:rPr>
            <a:t>VIS/NIR </a:t>
          </a:r>
          <a:br>
            <a:rPr lang="en-GB" sz="1800" b="1" kern="1200" dirty="0" smtClean="0">
              <a:latin typeface="Arial" pitchFamily="34" charset="0"/>
              <a:cs typeface="Arial" pitchFamily="34" charset="0"/>
            </a:rPr>
          </a:br>
          <a:r>
            <a:rPr lang="en-GB" sz="1800" b="1" kern="1200" dirty="0" smtClean="0">
              <a:latin typeface="Arial" pitchFamily="34" charset="0"/>
              <a:cs typeface="Arial" pitchFamily="34" charset="0"/>
            </a:rPr>
            <a:t>Sub-Group</a:t>
          </a:r>
        </a:p>
        <a:p>
          <a:pPr lvl="0" algn="ctr" defTabSz="800100">
            <a:lnSpc>
              <a:spcPct val="90000"/>
            </a:lnSpc>
            <a:spcBef>
              <a:spcPct val="0"/>
            </a:spcBef>
            <a:spcAft>
              <a:spcPct val="35000"/>
            </a:spcAft>
          </a:pPr>
          <a:r>
            <a:rPr lang="en-US" sz="1800" kern="1200" dirty="0" smtClean="0">
              <a:latin typeface="Arial" pitchFamily="34" charset="0"/>
              <a:cs typeface="Arial" pitchFamily="34" charset="0"/>
            </a:rPr>
            <a:t>Chair: Dave Doelling</a:t>
          </a:r>
          <a:endParaRPr lang="en-GB" sz="1800" kern="1200" dirty="0">
            <a:latin typeface="Arial" pitchFamily="34" charset="0"/>
            <a:cs typeface="Arial" pitchFamily="34" charset="0"/>
          </a:endParaRPr>
        </a:p>
      </dsp:txBody>
      <dsp:txXfrm>
        <a:off x="3065793" y="3136904"/>
        <a:ext cx="2056262" cy="1342987"/>
      </dsp:txXfrm>
    </dsp:sp>
    <dsp:sp modelId="{E043E564-3957-43F0-B8C0-6B1B470DD2B9}">
      <dsp:nvSpPr>
        <dsp:cNvPr id="0" name=""/>
        <dsp:cNvSpPr/>
      </dsp:nvSpPr>
      <dsp:spPr>
        <a:xfrm>
          <a:off x="5536382" y="2587412"/>
          <a:ext cx="1538749" cy="507695"/>
        </a:xfrm>
        <a:custGeom>
          <a:avLst/>
          <a:gdLst/>
          <a:ahLst/>
          <a:cxnLst/>
          <a:rect l="0" t="0" r="0" b="0"/>
          <a:pathLst>
            <a:path>
              <a:moveTo>
                <a:pt x="0" y="0"/>
              </a:moveTo>
              <a:lnTo>
                <a:pt x="0" y="253847"/>
              </a:lnTo>
              <a:lnTo>
                <a:pt x="1538749" y="253847"/>
              </a:lnTo>
              <a:lnTo>
                <a:pt x="1538749" y="5076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2827D9-C3DD-4DE0-A79A-E8B96C207F19}">
      <dsp:nvSpPr>
        <dsp:cNvPr id="0" name=""/>
        <dsp:cNvSpPr/>
      </dsp:nvSpPr>
      <dsp:spPr>
        <a:xfrm>
          <a:off x="6005218" y="3095107"/>
          <a:ext cx="2139826" cy="1426551"/>
        </a:xfrm>
        <a:prstGeom prst="roundRect">
          <a:avLst>
            <a:gd name="adj" fmla="val 10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Arial" pitchFamily="34" charset="0"/>
              <a:cs typeface="Arial" pitchFamily="34" charset="0"/>
            </a:rPr>
            <a:t>IR </a:t>
          </a:r>
          <a:br>
            <a:rPr lang="en-GB" sz="1800" b="1" kern="1200" dirty="0" smtClean="0">
              <a:latin typeface="Arial" pitchFamily="34" charset="0"/>
              <a:cs typeface="Arial" pitchFamily="34" charset="0"/>
            </a:rPr>
          </a:br>
          <a:r>
            <a:rPr lang="en-GB" sz="1800" b="1" kern="1200" dirty="0" smtClean="0">
              <a:latin typeface="Arial" pitchFamily="34" charset="0"/>
              <a:cs typeface="Arial" pitchFamily="34" charset="0"/>
            </a:rPr>
            <a:t>Sub-Group</a:t>
          </a:r>
        </a:p>
        <a:p>
          <a:pPr lvl="0" algn="ctr" defTabSz="800100">
            <a:lnSpc>
              <a:spcPct val="90000"/>
            </a:lnSpc>
            <a:spcBef>
              <a:spcPct val="0"/>
            </a:spcBef>
            <a:spcAft>
              <a:spcPct val="35000"/>
            </a:spcAft>
          </a:pPr>
          <a:r>
            <a:rPr lang="en-US" sz="1800" kern="1200" dirty="0" smtClean="0">
              <a:latin typeface="Arial" pitchFamily="34" charset="0"/>
              <a:cs typeface="Arial" pitchFamily="34" charset="0"/>
            </a:rPr>
            <a:t>Chair: </a:t>
          </a:r>
          <a:r>
            <a:rPr lang="en-US" sz="1800" kern="1200" dirty="0" err="1" smtClean="0">
              <a:latin typeface="Arial" pitchFamily="34" charset="0"/>
              <a:cs typeface="Arial" pitchFamily="34" charset="0"/>
            </a:rPr>
            <a:t>Likun</a:t>
          </a:r>
          <a:r>
            <a:rPr lang="en-US" sz="1800" kern="1200" dirty="0" smtClean="0">
              <a:latin typeface="Arial" pitchFamily="34" charset="0"/>
              <a:cs typeface="Arial" pitchFamily="34" charset="0"/>
            </a:rPr>
            <a:t> Wang</a:t>
          </a:r>
          <a:endParaRPr lang="en-GB" sz="1800" kern="1200" dirty="0">
            <a:latin typeface="Arial" pitchFamily="34" charset="0"/>
            <a:cs typeface="Arial" pitchFamily="34" charset="0"/>
          </a:endParaRPr>
        </a:p>
      </dsp:txBody>
      <dsp:txXfrm>
        <a:off x="6047000" y="3136889"/>
        <a:ext cx="2056262" cy="1342987"/>
      </dsp:txXfrm>
    </dsp:sp>
    <dsp:sp modelId="{5CE182AC-0210-48C5-9C8E-6FE975553AD4}">
      <dsp:nvSpPr>
        <dsp:cNvPr id="0" name=""/>
        <dsp:cNvSpPr/>
      </dsp:nvSpPr>
      <dsp:spPr>
        <a:xfrm>
          <a:off x="5536382" y="2587412"/>
          <a:ext cx="4121092" cy="507709"/>
        </a:xfrm>
        <a:custGeom>
          <a:avLst/>
          <a:gdLst/>
          <a:ahLst/>
          <a:cxnLst/>
          <a:rect l="0" t="0" r="0" b="0"/>
          <a:pathLst>
            <a:path>
              <a:moveTo>
                <a:pt x="0" y="0"/>
              </a:moveTo>
              <a:lnTo>
                <a:pt x="0" y="253854"/>
              </a:lnTo>
              <a:lnTo>
                <a:pt x="4121092" y="253854"/>
              </a:lnTo>
              <a:lnTo>
                <a:pt x="4121092" y="5077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1D1463-36DA-4760-8DEB-126908982614}">
      <dsp:nvSpPr>
        <dsp:cNvPr id="0" name=""/>
        <dsp:cNvSpPr/>
      </dsp:nvSpPr>
      <dsp:spPr>
        <a:xfrm>
          <a:off x="8587561" y="3095122"/>
          <a:ext cx="2139826" cy="1426551"/>
        </a:xfrm>
        <a:prstGeom prst="roundRect">
          <a:avLst>
            <a:gd name="adj" fmla="val 10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Arial" pitchFamily="34" charset="0"/>
              <a:cs typeface="Arial" pitchFamily="34" charset="0"/>
            </a:rPr>
            <a:t>Microwave Sub-Group</a:t>
          </a:r>
        </a:p>
        <a:p>
          <a:pPr lvl="0" algn="ctr" defTabSz="800100">
            <a:lnSpc>
              <a:spcPct val="90000"/>
            </a:lnSpc>
            <a:spcBef>
              <a:spcPct val="0"/>
            </a:spcBef>
            <a:spcAft>
              <a:spcPct val="35000"/>
            </a:spcAft>
          </a:pPr>
          <a:r>
            <a:rPr lang="en-US" sz="1800" kern="1200" dirty="0" smtClean="0">
              <a:latin typeface="Arial" pitchFamily="34" charset="0"/>
              <a:cs typeface="Arial" pitchFamily="34" charset="0"/>
            </a:rPr>
            <a:t>Chair: Ralph Ferraro</a:t>
          </a:r>
          <a:endParaRPr lang="en-GB" sz="1800" kern="1200" dirty="0">
            <a:latin typeface="Arial" pitchFamily="34" charset="0"/>
            <a:cs typeface="Arial" pitchFamily="34" charset="0"/>
          </a:endParaRPr>
        </a:p>
      </dsp:txBody>
      <dsp:txXfrm>
        <a:off x="8629343" y="3136904"/>
        <a:ext cx="2056262" cy="13429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20A9A18-5243-4DDA-9B66-D1315D0F74EB}" type="datetimeFigureOut">
              <a:rPr lang="ko-KR" altLang="en-US" smtClean="0"/>
              <a:pPr/>
              <a:t>2019-03-05</a:t>
            </a:fld>
            <a:endParaRPr lang="ko-KR" altLang="en-US"/>
          </a:p>
        </p:txBody>
      </p:sp>
      <p:sp>
        <p:nvSpPr>
          <p:cNvPr id="4" name="슬라이드 이미지 개체 틀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F264BC84-10ED-4392-B4D8-448A5B253FAA}" type="slidenum">
              <a:rPr lang="ko-KR" altLang="en-US" smtClean="0"/>
              <a:pPr/>
              <a:t>‹#›</a:t>
            </a:fld>
            <a:endParaRPr lang="ko-KR" altLang="en-US"/>
          </a:p>
        </p:txBody>
      </p:sp>
    </p:spTree>
    <p:extLst>
      <p:ext uri="{BB962C8B-B14F-4D97-AF65-F5344CB8AC3E}">
        <p14:creationId xmlns:p14="http://schemas.microsoft.com/office/powerpoint/2010/main" val="388628393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pic>
        <p:nvPicPr>
          <p:cNvPr id="5" name="그림 19" descr="천리안위성111.png"/>
          <p:cNvPicPr>
            <a:picLocks noChangeAspect="1"/>
          </p:cNvPicPr>
          <p:nvPr userDrawn="1"/>
        </p:nvPicPr>
        <p:blipFill>
          <a:blip r:embed="rId2" cstate="print"/>
          <a:srcRect l="53481" t="34000" r="8511" b="10767"/>
          <a:stretch>
            <a:fillRect/>
          </a:stretch>
        </p:blipFill>
        <p:spPr bwMode="auto">
          <a:xfrm>
            <a:off x="0" y="759495"/>
            <a:ext cx="4802717" cy="4906962"/>
          </a:xfrm>
          <a:prstGeom prst="rect">
            <a:avLst/>
          </a:prstGeom>
          <a:noFill/>
          <a:ln w="9525">
            <a:noFill/>
            <a:miter lim="800000"/>
            <a:headEnd/>
            <a:tailEnd/>
          </a:ln>
        </p:spPr>
      </p:pic>
      <p:sp>
        <p:nvSpPr>
          <p:cNvPr id="6" name="TextBox 5"/>
          <p:cNvSpPr txBox="1"/>
          <p:nvPr userDrawn="1"/>
        </p:nvSpPr>
        <p:spPr>
          <a:xfrm>
            <a:off x="11145520" y="6652800"/>
            <a:ext cx="1046480" cy="230832"/>
          </a:xfrm>
          <a:prstGeom prst="rect">
            <a:avLst/>
          </a:prstGeom>
          <a:noFill/>
        </p:spPr>
        <p:txBody>
          <a:bodyPr wrap="square" rtlCol="0">
            <a:spAutoFit/>
          </a:bodyPr>
          <a:lstStyle/>
          <a:p>
            <a:pPr algn="r"/>
            <a:fld id="{81DDF0A2-C106-43E5-8EA9-B1F17B7001B3}" type="slidenum">
              <a:rPr lang="ko-KR" altLang="en-US" sz="900" smtClean="0">
                <a:solidFill>
                  <a:schemeClr val="bg1">
                    <a:lumMod val="50000"/>
                  </a:schemeClr>
                </a:solidFill>
                <a:latin typeface="맑은 고딕" pitchFamily="50" charset="-127"/>
              </a:rPr>
              <a:pPr algn="r"/>
              <a:t>‹#›</a:t>
            </a:fld>
            <a:endParaRPr lang="en-US" altLang="ko-KR" sz="900" dirty="0" smtClean="0">
              <a:solidFill>
                <a:schemeClr val="bg1">
                  <a:lumMod val="50000"/>
                </a:schemeClr>
              </a:solidFill>
              <a:latin typeface="맑은 고딕" pitchFamily="50" charset="-127"/>
            </a:endParaRPr>
          </a:p>
        </p:txBody>
      </p:sp>
      <p:sp>
        <p:nvSpPr>
          <p:cNvPr id="7" name="TextBox 6"/>
          <p:cNvSpPr txBox="1"/>
          <p:nvPr userDrawn="1"/>
        </p:nvSpPr>
        <p:spPr>
          <a:xfrm rot="16200000">
            <a:off x="11602720" y="6315621"/>
            <a:ext cx="1046480" cy="150041"/>
          </a:xfrm>
          <a:prstGeom prst="rect">
            <a:avLst/>
          </a:prstGeom>
          <a:noFill/>
        </p:spPr>
        <p:txBody>
          <a:bodyPr wrap="square" rtlCol="0">
            <a:spAutoFit/>
          </a:bodyPr>
          <a:lstStyle/>
          <a:p>
            <a:pPr algn="l"/>
            <a:r>
              <a:rPr lang="en-US" altLang="ko-KR" sz="375" dirty="0" err="1" smtClean="0">
                <a:solidFill>
                  <a:schemeClr val="bg1">
                    <a:lumMod val="50000"/>
                  </a:schemeClr>
                </a:solidFill>
                <a:latin typeface="맑은 고딕" pitchFamily="50" charset="-127"/>
              </a:rPr>
              <a:t>dohy</a:t>
            </a:r>
            <a:endParaRPr lang="en-US" altLang="ko-KR" sz="375" dirty="0" smtClean="0">
              <a:solidFill>
                <a:schemeClr val="bg1">
                  <a:lumMod val="50000"/>
                </a:schemeClr>
              </a:solidFill>
              <a:latin typeface="맑은 고딕" pitchFamily="50" charset="-127"/>
            </a:endParaRPr>
          </a:p>
        </p:txBody>
      </p:sp>
    </p:spTree>
    <p:extLst>
      <p:ext uri="{BB962C8B-B14F-4D97-AF65-F5344CB8AC3E}">
        <p14:creationId xmlns:p14="http://schemas.microsoft.com/office/powerpoint/2010/main" val="36953830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1_제목(Dohy)">
    <p:spTree>
      <p:nvGrpSpPr>
        <p:cNvPr id="1" name=""/>
        <p:cNvGrpSpPr/>
        <p:nvPr/>
      </p:nvGrpSpPr>
      <p:grpSpPr>
        <a:xfrm>
          <a:off x="0" y="0"/>
          <a:ext cx="0" cy="0"/>
          <a:chOff x="0" y="0"/>
          <a:chExt cx="0" cy="0"/>
        </a:xfrm>
      </p:grpSpPr>
      <p:sp>
        <p:nvSpPr>
          <p:cNvPr id="2" name="제목 1"/>
          <p:cNvSpPr>
            <a:spLocks noGrp="1"/>
          </p:cNvSpPr>
          <p:nvPr>
            <p:ph type="title"/>
          </p:nvPr>
        </p:nvSpPr>
        <p:spPr>
          <a:xfrm>
            <a:off x="304800" y="76200"/>
            <a:ext cx="10515600" cy="551022"/>
          </a:xfrm>
        </p:spPr>
        <p:txBody>
          <a:bodyPr/>
          <a:lstStyle/>
          <a:p>
            <a:r>
              <a:rPr lang="ko-KR" altLang="en-US" smtClean="0"/>
              <a:t>마스터 제목 스타일 편집</a:t>
            </a:r>
            <a:endParaRPr lang="ko-KR" altLang="en-US"/>
          </a:p>
        </p:txBody>
      </p:sp>
      <p:cxnSp>
        <p:nvCxnSpPr>
          <p:cNvPr id="6" name="직선 연결선 5"/>
          <p:cNvCxnSpPr/>
          <p:nvPr userDrawn="1"/>
        </p:nvCxnSpPr>
        <p:spPr>
          <a:xfrm>
            <a:off x="121920" y="735870"/>
            <a:ext cx="1130808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145520" y="6652800"/>
            <a:ext cx="1046480" cy="230832"/>
          </a:xfrm>
          <a:prstGeom prst="rect">
            <a:avLst/>
          </a:prstGeom>
          <a:noFill/>
        </p:spPr>
        <p:txBody>
          <a:bodyPr wrap="square" rtlCol="0">
            <a:spAutoFit/>
          </a:bodyPr>
          <a:lstStyle/>
          <a:p>
            <a:pPr algn="r"/>
            <a:fld id="{81DDF0A2-C106-43E5-8EA9-B1F17B7001B3}" type="slidenum">
              <a:rPr lang="ko-KR" altLang="en-US" sz="900" smtClean="0">
                <a:solidFill>
                  <a:schemeClr val="bg1">
                    <a:lumMod val="50000"/>
                  </a:schemeClr>
                </a:solidFill>
                <a:latin typeface="맑은 고딕" pitchFamily="50" charset="-127"/>
              </a:rPr>
              <a:pPr algn="r"/>
              <a:t>‹#›</a:t>
            </a:fld>
            <a:endParaRPr lang="en-US" altLang="ko-KR" sz="900" dirty="0" smtClean="0">
              <a:solidFill>
                <a:schemeClr val="bg1">
                  <a:lumMod val="50000"/>
                </a:schemeClr>
              </a:solidFill>
              <a:latin typeface="맑은 고딕" pitchFamily="50" charset="-127"/>
            </a:endParaRPr>
          </a:p>
        </p:txBody>
      </p:sp>
      <p:sp>
        <p:nvSpPr>
          <p:cNvPr id="9" name="TextBox 8"/>
          <p:cNvSpPr txBox="1"/>
          <p:nvPr userDrawn="1"/>
        </p:nvSpPr>
        <p:spPr>
          <a:xfrm rot="16200000">
            <a:off x="11602720" y="6315621"/>
            <a:ext cx="1046480" cy="150041"/>
          </a:xfrm>
          <a:prstGeom prst="rect">
            <a:avLst/>
          </a:prstGeom>
          <a:noFill/>
        </p:spPr>
        <p:txBody>
          <a:bodyPr wrap="square" rtlCol="0">
            <a:spAutoFit/>
          </a:bodyPr>
          <a:lstStyle/>
          <a:p>
            <a:pPr algn="l"/>
            <a:r>
              <a:rPr lang="en-US" altLang="ko-KR" sz="375" dirty="0" err="1" smtClean="0">
                <a:solidFill>
                  <a:schemeClr val="bg1">
                    <a:lumMod val="50000"/>
                  </a:schemeClr>
                </a:solidFill>
                <a:latin typeface="맑은 고딕" pitchFamily="50" charset="-127"/>
              </a:rPr>
              <a:t>dohy</a:t>
            </a:r>
            <a:endParaRPr lang="en-US" altLang="ko-KR" sz="375" dirty="0" smtClean="0">
              <a:solidFill>
                <a:schemeClr val="bg1">
                  <a:lumMod val="50000"/>
                </a:schemeClr>
              </a:solidFill>
              <a:latin typeface="맑은 고딕" pitchFamily="50" charset="-127"/>
            </a:endParaRPr>
          </a:p>
        </p:txBody>
      </p:sp>
      <p:pic>
        <p:nvPicPr>
          <p:cNvPr id="7" name="Picture 8" descr="H:\MY DOCUMENTS\GSICS\logo\GSICS180px.png"/>
          <p:cNvPicPr>
            <a:picLocks noChangeAspect="1" noChangeArrowheads="1"/>
          </p:cNvPicPr>
          <p:nvPr userDrawn="1"/>
        </p:nvPicPr>
        <p:blipFill>
          <a:blip r:embed="rId2" cstate="print"/>
          <a:srcRect/>
          <a:stretch>
            <a:fillRect/>
          </a:stretch>
        </p:blipFill>
        <p:spPr bwMode="auto">
          <a:xfrm>
            <a:off x="10442508" y="17156"/>
            <a:ext cx="1714500" cy="695325"/>
          </a:xfrm>
          <a:prstGeom prst="rect">
            <a:avLst/>
          </a:prstGeom>
          <a:noFill/>
          <a:ln w="9525">
            <a:noFill/>
            <a:miter lim="800000"/>
            <a:headEnd/>
            <a:tailEnd/>
          </a:ln>
        </p:spPr>
      </p:pic>
    </p:spTree>
    <p:extLst>
      <p:ext uri="{BB962C8B-B14F-4D97-AF65-F5344CB8AC3E}">
        <p14:creationId xmlns:p14="http://schemas.microsoft.com/office/powerpoint/2010/main" val="15913417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6"/>
            <a:ext cx="103632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02137D04-0573-4036-A13F-DF38F1508757}" type="datetime1">
              <a:rPr lang="ko-KR" altLang="en-US" smtClean="0"/>
              <a:pPr/>
              <a:t>2019-03-05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73A13E0-CAA0-48C7-A1BB-9FADCF9E43F8}" type="slidenum">
              <a:rPr lang="ko-KR" altLang="en-US" smtClean="0"/>
              <a:pPr/>
              <a:t>‹#›</a:t>
            </a:fld>
            <a:endParaRPr lang="ko-KR" altLang="en-US"/>
          </a:p>
        </p:txBody>
      </p:sp>
    </p:spTree>
    <p:extLst>
      <p:ext uri="{BB962C8B-B14F-4D97-AF65-F5344CB8AC3E}">
        <p14:creationId xmlns:p14="http://schemas.microsoft.com/office/powerpoint/2010/main" val="162873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제목(Dohy)">
    <p:spTree>
      <p:nvGrpSpPr>
        <p:cNvPr id="1" name=""/>
        <p:cNvGrpSpPr/>
        <p:nvPr/>
      </p:nvGrpSpPr>
      <p:grpSpPr>
        <a:xfrm>
          <a:off x="0" y="0"/>
          <a:ext cx="0" cy="0"/>
          <a:chOff x="0" y="0"/>
          <a:chExt cx="0" cy="0"/>
        </a:xfrm>
      </p:grpSpPr>
      <p:sp>
        <p:nvSpPr>
          <p:cNvPr id="2" name="제목 1"/>
          <p:cNvSpPr>
            <a:spLocks noGrp="1"/>
          </p:cNvSpPr>
          <p:nvPr>
            <p:ph type="title"/>
          </p:nvPr>
        </p:nvSpPr>
        <p:spPr>
          <a:xfrm>
            <a:off x="179759" y="76200"/>
            <a:ext cx="10515600" cy="551022"/>
          </a:xfrm>
        </p:spPr>
        <p:txBody>
          <a:bodyPr/>
          <a:lstStyle>
            <a:lvl1pPr>
              <a:defRPr b="1">
                <a:latin typeface="Arial" pitchFamily="34" charset="0"/>
                <a:cs typeface="Arial" pitchFamily="34" charset="0"/>
              </a:defRPr>
            </a:lvl1pPr>
          </a:lstStyle>
          <a:p>
            <a:endParaRPr lang="ko-KR" altLang="en-US" dirty="0"/>
          </a:p>
        </p:txBody>
      </p:sp>
      <p:cxnSp>
        <p:nvCxnSpPr>
          <p:cNvPr id="6" name="직선 연결선 5"/>
          <p:cNvCxnSpPr/>
          <p:nvPr userDrawn="1"/>
        </p:nvCxnSpPr>
        <p:spPr>
          <a:xfrm>
            <a:off x="121921" y="735870"/>
            <a:ext cx="1130808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145521" y="6652800"/>
            <a:ext cx="1046480" cy="230832"/>
          </a:xfrm>
          <a:prstGeom prst="rect">
            <a:avLst/>
          </a:prstGeom>
          <a:noFill/>
        </p:spPr>
        <p:txBody>
          <a:bodyPr wrap="square" rtlCol="0">
            <a:spAutoFit/>
          </a:bodyPr>
          <a:lstStyle/>
          <a:p>
            <a:pPr algn="r"/>
            <a:fld id="{81DDF0A2-C106-43E5-8EA9-B1F17B7001B3}" type="slidenum">
              <a:rPr lang="ko-KR" altLang="en-US" sz="900" smtClean="0">
                <a:solidFill>
                  <a:schemeClr val="bg1">
                    <a:lumMod val="50000"/>
                  </a:schemeClr>
                </a:solidFill>
                <a:latin typeface="맑은 고딕" pitchFamily="50" charset="-127"/>
              </a:rPr>
              <a:pPr algn="r"/>
              <a:t>‹#›</a:t>
            </a:fld>
            <a:endParaRPr lang="en-US" altLang="ko-KR" sz="900" dirty="0" smtClean="0">
              <a:solidFill>
                <a:schemeClr val="bg1">
                  <a:lumMod val="50000"/>
                </a:schemeClr>
              </a:solidFill>
              <a:latin typeface="맑은 고딕" pitchFamily="50" charset="-127"/>
            </a:endParaRPr>
          </a:p>
        </p:txBody>
      </p:sp>
      <p:sp>
        <p:nvSpPr>
          <p:cNvPr id="9" name="TextBox 8"/>
          <p:cNvSpPr txBox="1"/>
          <p:nvPr userDrawn="1"/>
        </p:nvSpPr>
        <p:spPr>
          <a:xfrm rot="16200000">
            <a:off x="11602721" y="6315622"/>
            <a:ext cx="1046480" cy="150041"/>
          </a:xfrm>
          <a:prstGeom prst="rect">
            <a:avLst/>
          </a:prstGeom>
          <a:noFill/>
        </p:spPr>
        <p:txBody>
          <a:bodyPr wrap="square" rtlCol="0">
            <a:spAutoFit/>
          </a:bodyPr>
          <a:lstStyle/>
          <a:p>
            <a:pPr algn="l"/>
            <a:r>
              <a:rPr lang="en-US" altLang="ko-KR" sz="375" dirty="0" err="1" smtClean="0">
                <a:solidFill>
                  <a:schemeClr val="bg1">
                    <a:lumMod val="50000"/>
                  </a:schemeClr>
                </a:solidFill>
                <a:latin typeface="맑은 고딕" pitchFamily="50" charset="-127"/>
              </a:rPr>
              <a:t>dohy</a:t>
            </a:r>
            <a:endParaRPr lang="en-US" altLang="ko-KR" sz="375" dirty="0" smtClean="0">
              <a:solidFill>
                <a:schemeClr val="bg1">
                  <a:lumMod val="50000"/>
                </a:schemeClr>
              </a:solidFill>
              <a:latin typeface="맑은 고딕" pitchFamily="50" charset="-127"/>
            </a:endParaRPr>
          </a:p>
        </p:txBody>
      </p:sp>
      <p:sp>
        <p:nvSpPr>
          <p:cNvPr id="7" name="Content Placeholder 2"/>
          <p:cNvSpPr>
            <a:spLocks noGrp="1"/>
          </p:cNvSpPr>
          <p:nvPr>
            <p:ph idx="1"/>
          </p:nvPr>
        </p:nvSpPr>
        <p:spPr>
          <a:xfrm>
            <a:off x="507293" y="914400"/>
            <a:ext cx="11406194" cy="5853816"/>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11" name="Picture 8" descr="H:\MY DOCUMENTS\GSICS\logo\GSICS180px.png"/>
          <p:cNvPicPr>
            <a:picLocks noChangeAspect="1" noChangeArrowheads="1"/>
          </p:cNvPicPr>
          <p:nvPr userDrawn="1"/>
        </p:nvPicPr>
        <p:blipFill>
          <a:blip r:embed="rId2" cstate="print"/>
          <a:srcRect/>
          <a:stretch>
            <a:fillRect/>
          </a:stretch>
        </p:blipFill>
        <p:spPr bwMode="auto">
          <a:xfrm>
            <a:off x="10081846" y="1"/>
            <a:ext cx="2110154" cy="695325"/>
          </a:xfrm>
          <a:prstGeom prst="rect">
            <a:avLst/>
          </a:prstGeom>
          <a:noFill/>
          <a:ln w="9525">
            <a:noFill/>
            <a:miter lim="800000"/>
            <a:headEnd/>
            <a:tailEnd/>
          </a:ln>
        </p:spPr>
      </p:pic>
    </p:spTree>
    <p:extLst>
      <p:ext uri="{BB962C8B-B14F-4D97-AF65-F5344CB8AC3E}">
        <p14:creationId xmlns:p14="http://schemas.microsoft.com/office/powerpoint/2010/main" val="7283874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맑은 고딕" pitchFamily="50" charset="-127"/>
              </a:defRPr>
            </a:lvl1pPr>
          </a:lstStyle>
          <a:p>
            <a:fld id="{0F36550C-3AC6-4783-B98F-9FA82B6093B4}" type="datetimeFigureOut">
              <a:rPr lang="ko-KR" altLang="en-US" smtClean="0"/>
              <a:pPr/>
              <a:t>2019-03-05</a:t>
            </a:fld>
            <a:endParaRPr lang="ko-KR" altLang="en-US" dirty="0"/>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맑은 고딕" pitchFamily="50" charset="-127"/>
              </a:defRPr>
            </a:lvl1pPr>
          </a:lstStyle>
          <a:p>
            <a:endParaRPr lang="ko-KR" altLang="en-US" dirty="0"/>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맑은 고딕" pitchFamily="50" charset="-127"/>
              </a:defRPr>
            </a:lvl1pPr>
          </a:lstStyle>
          <a:p>
            <a:fld id="{E76B95D1-0BB8-464B-AF0D-79AFE2BBFBD4}" type="slidenum">
              <a:rPr lang="ko-KR" altLang="en-US" smtClean="0"/>
              <a:pPr/>
              <a:t>‹#›</a:t>
            </a:fld>
            <a:endParaRPr lang="ko-KR" altLang="en-US" dirty="0"/>
          </a:p>
        </p:txBody>
      </p:sp>
    </p:spTree>
    <p:extLst>
      <p:ext uri="{BB962C8B-B14F-4D97-AF65-F5344CB8AC3E}">
        <p14:creationId xmlns:p14="http://schemas.microsoft.com/office/powerpoint/2010/main" val="253046761"/>
      </p:ext>
    </p:extLst>
  </p:cSld>
  <p:clrMap bg1="lt1" tx1="dk1" bg2="lt2" tx2="dk2" accent1="accent1" accent2="accent2" accent3="accent3" accent4="accent4" accent5="accent5" accent6="accent6" hlink="hlink" folHlink="folHlink"/>
  <p:sldLayoutIdLst>
    <p:sldLayoutId id="2147483655" r:id="rId1"/>
    <p:sldLayoutId id="2147483661" r:id="rId2"/>
    <p:sldLayoutId id="2147483667" r:id="rId3"/>
    <p:sldLayoutId id="2147483668" r:id="rId4"/>
  </p:sldLayoutIdLst>
  <p:txStyles>
    <p:titleStyle>
      <a:lvl1pPr algn="l" defTabSz="914400" rtl="0" eaLnBrk="1" latinLnBrk="1" hangingPunct="1">
        <a:lnSpc>
          <a:spcPct val="90000"/>
        </a:lnSpc>
        <a:spcBef>
          <a:spcPct val="0"/>
        </a:spcBef>
        <a:buNone/>
        <a:defRPr sz="4400" kern="1200">
          <a:solidFill>
            <a:schemeClr val="tx1"/>
          </a:solidFill>
          <a:latin typeface="맑은 고딕" pitchFamily="50" charset="-127"/>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맑은 고딕" pitchFamily="50" charset="-127"/>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맑은 고딕" pitchFamily="50" charset="-127"/>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맑은 고딕" pitchFamily="50" charset="-127"/>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맑은 고딕" pitchFamily="50" charset="-127"/>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맑은 고딕" pitchFamily="50" charset="-127"/>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gsics.atmos.umd.edu/bin/view/Development/20181024" TargetMode="External"/><Relationship Id="rId13" Type="http://schemas.openxmlformats.org/officeDocument/2006/relationships/hyperlink" Target="http://gsics.atmos.umd.edu/bin/view/Development/20180605" TargetMode="External"/><Relationship Id="rId3" Type="http://schemas.openxmlformats.org/officeDocument/2006/relationships/hyperlink" Target="http://gsics.atmos.umd.edu/bin/view/Development/20190123" TargetMode="External"/><Relationship Id="rId7" Type="http://schemas.openxmlformats.org/officeDocument/2006/relationships/hyperlink" Target="http://gsics.atmos.umd.edu/bin/view/Development/20181113" TargetMode="External"/><Relationship Id="rId12" Type="http://schemas.openxmlformats.org/officeDocument/2006/relationships/hyperlink" Target="http://gsics.atmos.umd.edu/bin/view/Development/20180705" TargetMode="External"/><Relationship Id="rId2" Type="http://schemas.openxmlformats.org/officeDocument/2006/relationships/hyperlink" Target="http://gsics.atmos.umd.edu/bin/view/Development/SNOPrediction" TargetMode="External"/><Relationship Id="rId1" Type="http://schemas.openxmlformats.org/officeDocument/2006/relationships/slideLayout" Target="../slideLayouts/slideLayout2.xml"/><Relationship Id="rId6" Type="http://schemas.openxmlformats.org/officeDocument/2006/relationships/hyperlink" Target="http://gsics.atmos.umd.edu/bin/view/Development/IRRefUTable" TargetMode="External"/><Relationship Id="rId11" Type="http://schemas.openxmlformats.org/officeDocument/2006/relationships/hyperlink" Target="http://gsics.atmos.umd.edu/bin/view/Development/20180717" TargetMode="External"/><Relationship Id="rId5" Type="http://schemas.openxmlformats.org/officeDocument/2006/relationships/hyperlink" Target="http://gsics.atmos.umd.edu/bin/view/Development/20181114" TargetMode="External"/><Relationship Id="rId15" Type="http://schemas.openxmlformats.org/officeDocument/2006/relationships/hyperlink" Target="http://gsics.atmos.umd.edu/bin/view/Development/20180508" TargetMode="External"/><Relationship Id="rId10" Type="http://schemas.openxmlformats.org/officeDocument/2006/relationships/hyperlink" Target="http://gsics.atmos.umd.edu/bin/view/Development/20180718" TargetMode="External"/><Relationship Id="rId4" Type="http://schemas.openxmlformats.org/officeDocument/2006/relationships/hyperlink" Target="http://gsics.atmos.umd.edu/bin/view/Development/20190117" TargetMode="External"/><Relationship Id="rId9" Type="http://schemas.openxmlformats.org/officeDocument/2006/relationships/hyperlink" Target="http://gsics.atmos.umd.edu/bin/view/Development/20180913" TargetMode="External"/><Relationship Id="rId14" Type="http://schemas.openxmlformats.org/officeDocument/2006/relationships/hyperlink" Target="http://gsics.atmos.umd.edu/bin/view/Development/2018041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322886"/>
            <a:ext cx="10363200" cy="1470025"/>
          </a:xfrm>
        </p:spPr>
        <p:txBody>
          <a:bodyPr>
            <a:normAutofit/>
          </a:bodyPr>
          <a:lstStyle/>
          <a:p>
            <a:pPr algn="ctr"/>
            <a:r>
              <a:rPr lang="en-GB" altLang="ko-KR" sz="6000" b="1" dirty="0" smtClean="0">
                <a:latin typeface="Arial" pitchFamily="34" charset="0"/>
                <a:cs typeface="Arial" pitchFamily="34" charset="0"/>
              </a:rPr>
              <a:t>GRWG </a:t>
            </a:r>
            <a:r>
              <a:rPr lang="en-GB" altLang="ko-KR" sz="6000" b="1" dirty="0">
                <a:latin typeface="Arial" pitchFamily="34" charset="0"/>
                <a:cs typeface="Arial" pitchFamily="34" charset="0"/>
              </a:rPr>
              <a:t>Report and </a:t>
            </a:r>
            <a:r>
              <a:rPr lang="en-GB" altLang="ko-KR" sz="6000" b="1" dirty="0" smtClean="0">
                <a:latin typeface="Arial" pitchFamily="34" charset="0"/>
                <a:cs typeface="Arial" pitchFamily="34" charset="0"/>
              </a:rPr>
              <a:t>Briefing</a:t>
            </a:r>
            <a:endParaRPr lang="ko-KR" altLang="en-US" sz="4800" b="1" dirty="0">
              <a:latin typeface="Arial" pitchFamily="34" charset="0"/>
              <a:cs typeface="Arial" pitchFamily="34" charset="0"/>
            </a:endParaRPr>
          </a:p>
        </p:txBody>
      </p:sp>
      <p:sp>
        <p:nvSpPr>
          <p:cNvPr id="3" name="부제목 2"/>
          <p:cNvSpPr>
            <a:spLocks noGrp="1"/>
          </p:cNvSpPr>
          <p:nvPr>
            <p:ph type="subTitle" idx="1"/>
          </p:nvPr>
        </p:nvSpPr>
        <p:spPr>
          <a:xfrm>
            <a:off x="1828800" y="4512129"/>
            <a:ext cx="8534400" cy="1752600"/>
          </a:xfrm>
        </p:spPr>
        <p:txBody>
          <a:bodyPr/>
          <a:lstStyle/>
          <a:p>
            <a:r>
              <a:rPr lang="en-US" altLang="zh-CN" dirty="0" err="1" smtClean="0"/>
              <a:t>Xiuqing</a:t>
            </a:r>
            <a:r>
              <a:rPr lang="en-US" altLang="zh-CN" dirty="0" smtClean="0"/>
              <a:t> (Scott) Hu</a:t>
            </a:r>
          </a:p>
          <a:p>
            <a:r>
              <a:rPr lang="en-US" altLang="ko-KR" dirty="0" smtClean="0"/>
              <a:t>GRWG Chair</a:t>
            </a:r>
            <a:endParaRPr lang="ko-KR" altLang="en-US" dirty="0"/>
          </a:p>
        </p:txBody>
      </p:sp>
      <p:pic>
        <p:nvPicPr>
          <p:cNvPr id="4" name="Picture 2" descr="H:\MY DOCUMENTS\GSICS\logo\GSICS500px.png"/>
          <p:cNvPicPr>
            <a:picLocks noChangeAspect="1" noChangeArrowheads="1"/>
          </p:cNvPicPr>
          <p:nvPr/>
        </p:nvPicPr>
        <p:blipFill>
          <a:blip r:embed="rId2" cstate="print"/>
          <a:srcRect/>
          <a:stretch>
            <a:fillRect/>
          </a:stretch>
        </p:blipFill>
        <p:spPr bwMode="auto">
          <a:xfrm>
            <a:off x="3618353" y="0"/>
            <a:ext cx="4762500" cy="1933575"/>
          </a:xfrm>
          <a:prstGeom prst="rect">
            <a:avLst/>
          </a:prstGeom>
          <a:noFill/>
          <a:ln w="9525">
            <a:noFill/>
            <a:miter lim="800000"/>
            <a:headEnd/>
            <a:tailEnd/>
          </a:ln>
        </p:spPr>
      </p:pic>
    </p:spTree>
    <p:extLst>
      <p:ext uri="{BB962C8B-B14F-4D97-AF65-F5344CB8AC3E}">
        <p14:creationId xmlns:p14="http://schemas.microsoft.com/office/powerpoint/2010/main" val="1255467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ko-KR" b="1" dirty="0" smtClean="0">
                <a:latin typeface="Arial" pitchFamily="34" charset="0"/>
                <a:cs typeface="Arial" pitchFamily="34" charset="0"/>
              </a:rPr>
              <a:t>Actions/</a:t>
            </a:r>
            <a:r>
              <a:rPr lang="en-US" altLang="ko-KR" b="1" dirty="0" err="1" smtClean="0">
                <a:latin typeface="Arial" pitchFamily="34" charset="0"/>
                <a:cs typeface="Arial" pitchFamily="34" charset="0"/>
              </a:rPr>
              <a:t>Recom.s</a:t>
            </a:r>
            <a:r>
              <a:rPr lang="en-US" altLang="ko-KR" b="1" dirty="0" smtClean="0">
                <a:latin typeface="Arial" pitchFamily="34" charset="0"/>
                <a:cs typeface="Arial" pitchFamily="34" charset="0"/>
              </a:rPr>
              <a:t> </a:t>
            </a:r>
            <a:r>
              <a:rPr lang="en-US" altLang="ko-KR" b="1" dirty="0">
                <a:latin typeface="Arial" pitchFamily="34" charset="0"/>
                <a:cs typeface="Arial" pitchFamily="34" charset="0"/>
              </a:rPr>
              <a:t>from </a:t>
            </a:r>
            <a:r>
              <a:rPr lang="en-US" altLang="ko-KR" b="1" dirty="0" smtClean="0">
                <a:latin typeface="Arial" pitchFamily="34" charset="0"/>
                <a:cs typeface="Arial" pitchFamily="34" charset="0"/>
              </a:rPr>
              <a:t>CGMS46</a:t>
            </a:r>
            <a:endParaRPr lang="zh-CN" altLang="en-US" dirty="0"/>
          </a:p>
        </p:txBody>
      </p:sp>
      <p:sp>
        <p:nvSpPr>
          <p:cNvPr id="3" name="矩形 2"/>
          <p:cNvSpPr/>
          <p:nvPr/>
        </p:nvSpPr>
        <p:spPr>
          <a:xfrm>
            <a:off x="359391" y="3880388"/>
            <a:ext cx="10995546" cy="2862322"/>
          </a:xfrm>
          <a:prstGeom prst="rect">
            <a:avLst/>
          </a:prstGeom>
        </p:spPr>
        <p:txBody>
          <a:bodyPr wrap="square">
            <a:spAutoFit/>
          </a:bodyPr>
          <a:lstStyle/>
          <a:p>
            <a:r>
              <a:rPr lang="en-US" altLang="zh-CN" dirty="0"/>
              <a:t>The </a:t>
            </a:r>
            <a:r>
              <a:rPr lang="en-US" altLang="zh-CN" dirty="0" smtClean="0"/>
              <a:t>Space Weather  Task Team (SWTT)  </a:t>
            </a:r>
            <a:r>
              <a:rPr lang="en-US" altLang="zh-CN" dirty="0"/>
              <a:t>also discussed its work on inter-calibration of energetic particles using GSCIS as a methodology</a:t>
            </a:r>
            <a:r>
              <a:rPr lang="en-US" altLang="zh-CN" dirty="0" smtClean="0"/>
              <a:t>. SWTT </a:t>
            </a:r>
            <a:r>
              <a:rPr lang="en-US" altLang="zh-CN" dirty="0"/>
              <a:t>discussed their current work and collaboration with GSICS and the desire to continue. SWTT </a:t>
            </a:r>
            <a:r>
              <a:rPr lang="en-US" altLang="zh-CN" dirty="0" smtClean="0"/>
              <a:t>noted the </a:t>
            </a:r>
            <a:r>
              <a:rPr lang="en-US" altLang="zh-CN" dirty="0"/>
              <a:t>need for members to identify POCs on Space Weather that could assist in the inter-calibration process</a:t>
            </a:r>
            <a:r>
              <a:rPr lang="en-US" altLang="zh-CN" dirty="0" smtClean="0"/>
              <a:t>. SWTT </a:t>
            </a:r>
            <a:r>
              <a:rPr lang="en-US" altLang="zh-CN" dirty="0"/>
              <a:t>also noted that activities will continue over the next year</a:t>
            </a:r>
            <a:r>
              <a:rPr lang="en-US" altLang="zh-CN" dirty="0" smtClean="0"/>
              <a:t>.</a:t>
            </a:r>
          </a:p>
          <a:p>
            <a:endParaRPr lang="en-US" altLang="zh-CN" dirty="0" smtClean="0"/>
          </a:p>
          <a:p>
            <a:r>
              <a:rPr lang="en-US" altLang="zh-CN" dirty="0"/>
              <a:t>The recent progress on applying GSICS approaches to </a:t>
            </a:r>
            <a:r>
              <a:rPr lang="en-US" altLang="zh-CN" dirty="0" err="1"/>
              <a:t>intercalibration</a:t>
            </a:r>
            <a:r>
              <a:rPr lang="en-US" altLang="zh-CN" dirty="0"/>
              <a:t> of space weather instruments on-board geostationary satellites was demonstrated with Himawari-8/SEDA and GOES-15 particle detectors, as also noted in the presentation by GSICS.</a:t>
            </a:r>
            <a:endParaRPr lang="zh-CN" altLang="en-US" dirty="0"/>
          </a:p>
          <a:p>
            <a:endParaRPr lang="en-US" altLang="zh-CN" dirty="0"/>
          </a:p>
          <a:p>
            <a:endParaRPr lang="zh-CN" altLang="en-US" dirty="0"/>
          </a:p>
        </p:txBody>
      </p:sp>
      <p:sp>
        <p:nvSpPr>
          <p:cNvPr id="5" name="矩形 4"/>
          <p:cNvSpPr/>
          <p:nvPr/>
        </p:nvSpPr>
        <p:spPr>
          <a:xfrm>
            <a:off x="359391" y="838663"/>
            <a:ext cx="11054686" cy="1938992"/>
          </a:xfrm>
          <a:prstGeom prst="rect">
            <a:avLst/>
          </a:prstGeom>
        </p:spPr>
        <p:txBody>
          <a:bodyPr wrap="square">
            <a:spAutoFit/>
          </a:bodyPr>
          <a:lstStyle/>
          <a:p>
            <a:pPr marL="342900" indent="-342900">
              <a:buFont typeface="Arial" pitchFamily="34" charset="0"/>
              <a:buChar char="•"/>
            </a:pPr>
            <a:r>
              <a:rPr lang="en-US" altLang="zh-CN" sz="2000" b="1" dirty="0"/>
              <a:t>WGII/5 A46.16: CGMS members to provide points of contacts for space weather instrument </a:t>
            </a:r>
            <a:r>
              <a:rPr lang="en-US" altLang="zh-CN" sz="2000" b="1" dirty="0" smtClean="0"/>
              <a:t>inter- calibration</a:t>
            </a:r>
            <a:r>
              <a:rPr lang="en-US" altLang="zh-CN" sz="2000" b="1" dirty="0"/>
              <a:t>. (Ref. CGMS-46-GSICS-WP-01</a:t>
            </a:r>
            <a:r>
              <a:rPr lang="en-US" altLang="zh-CN" sz="2000" b="1" dirty="0" smtClean="0"/>
              <a:t>)</a:t>
            </a:r>
          </a:p>
          <a:p>
            <a:pPr marL="342900" indent="-342900">
              <a:buFont typeface="Arial" pitchFamily="34" charset="0"/>
              <a:buChar char="•"/>
            </a:pPr>
            <a:endParaRPr lang="en-US" altLang="zh-CN" sz="2000" b="1" dirty="0"/>
          </a:p>
          <a:p>
            <a:pPr marL="342900" indent="-342900">
              <a:buFont typeface="Arial" pitchFamily="34" charset="0"/>
              <a:buChar char="•"/>
            </a:pPr>
            <a:r>
              <a:rPr lang="en-US" altLang="zh-CN" sz="2000" b="1" dirty="0"/>
              <a:t>WGII/5 R46.01: European Space Agency to consider becoming a full member of the GSICS Executive Panel.</a:t>
            </a:r>
            <a:endParaRPr lang="zh-CN" altLang="en-US" sz="2000" b="1" dirty="0"/>
          </a:p>
          <a:p>
            <a:endParaRPr lang="zh-CN" altLang="en-US" sz="2000" b="1" dirty="0"/>
          </a:p>
        </p:txBody>
      </p:sp>
      <p:sp>
        <p:nvSpPr>
          <p:cNvPr id="7" name="矩形 6"/>
          <p:cNvSpPr/>
          <p:nvPr/>
        </p:nvSpPr>
        <p:spPr>
          <a:xfrm>
            <a:off x="348753" y="3511056"/>
            <a:ext cx="3967753" cy="369332"/>
          </a:xfrm>
          <a:prstGeom prst="rect">
            <a:avLst/>
          </a:prstGeom>
        </p:spPr>
        <p:txBody>
          <a:bodyPr wrap="none">
            <a:spAutoFit/>
          </a:bodyPr>
          <a:lstStyle/>
          <a:p>
            <a:r>
              <a:rPr lang="en-US" altLang="zh-CN" b="1" dirty="0"/>
              <a:t>Space Weather  Task Team (SWTT) </a:t>
            </a:r>
            <a:endParaRPr lang="zh-CN" altLang="en-US" b="1" dirty="0"/>
          </a:p>
        </p:txBody>
      </p:sp>
    </p:spTree>
    <p:extLst>
      <p:ext uri="{BB962C8B-B14F-4D97-AF65-F5344CB8AC3E}">
        <p14:creationId xmlns:p14="http://schemas.microsoft.com/office/powerpoint/2010/main" val="2696856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제목 1"/>
          <p:cNvSpPr txBox="1">
            <a:spLocks/>
          </p:cNvSpPr>
          <p:nvPr/>
        </p:nvSpPr>
        <p:spPr>
          <a:xfrm>
            <a:off x="457200" y="228600"/>
            <a:ext cx="10515600" cy="551022"/>
          </a:xfrm>
          <a:prstGeom prst="rect">
            <a:avLst/>
          </a:prstGeom>
        </p:spPr>
        <p:txBody>
          <a:bodyPr vert="horz" lIns="91440" tIns="45720" rIns="91440" bIns="45720" rtlCol="0" anchor="ctr">
            <a:normAutofit fontScale="90000" lnSpcReduction="20000"/>
          </a:bodyPr>
          <a:lstStyle>
            <a:lvl1pPr algn="l" defTabSz="914400" rtl="0" eaLnBrk="1" latinLnBrk="1" hangingPunct="1">
              <a:lnSpc>
                <a:spcPct val="90000"/>
              </a:lnSpc>
              <a:spcBef>
                <a:spcPct val="0"/>
              </a:spcBef>
              <a:buNone/>
              <a:defRPr sz="4400" kern="1200">
                <a:solidFill>
                  <a:schemeClr val="tx1"/>
                </a:solidFill>
                <a:latin typeface="맑은 고딕" pitchFamily="50" charset="-127"/>
                <a:ea typeface="+mj-ea"/>
                <a:cs typeface="+mj-cs"/>
              </a:defRPr>
            </a:lvl1pPr>
          </a:lstStyle>
          <a:p>
            <a:r>
              <a:rPr lang="en-US" altLang="ko-KR" b="1" smtClean="0">
                <a:latin typeface="Arial" pitchFamily="34" charset="0"/>
                <a:cs typeface="Arial" pitchFamily="34" charset="0"/>
              </a:rPr>
              <a:t>Actions from GSICS-EP-19</a:t>
            </a:r>
            <a:endParaRPr lang="ko-KR" altLang="en-US" b="1" dirty="0">
              <a:latin typeface="Arial" pitchFamily="34" charset="0"/>
              <a:cs typeface="Arial"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669687727"/>
              </p:ext>
            </p:extLst>
          </p:nvPr>
        </p:nvGraphicFramePr>
        <p:xfrm>
          <a:off x="190006" y="886495"/>
          <a:ext cx="11820024" cy="5235230"/>
        </p:xfrm>
        <a:graphic>
          <a:graphicData uri="http://schemas.openxmlformats.org/drawingml/2006/table">
            <a:tbl>
              <a:tblPr firstRow="1" firstCol="1">
                <a:tableStyleId>{5C22544A-7EE6-4342-B048-85BDC9FD1C3A}</a:tableStyleId>
              </a:tblPr>
              <a:tblGrid>
                <a:gridCol w="2209669"/>
                <a:gridCol w="6770582"/>
                <a:gridCol w="1638770"/>
                <a:gridCol w="1201003"/>
              </a:tblGrid>
              <a:tr h="274216">
                <a:tc>
                  <a:txBody>
                    <a:bodyPr/>
                    <a:lstStyle/>
                    <a:p>
                      <a:pPr algn="ctr" fontAlgn="ctr"/>
                      <a:r>
                        <a:rPr lang="en-US" sz="1600" u="none" strike="noStrike" dirty="0">
                          <a:effectLst/>
                        </a:rPr>
                        <a:t>Reference</a:t>
                      </a:r>
                      <a:endParaRPr lang="en-US" sz="1600" b="1" i="0" u="none" strike="noStrike" dirty="0">
                        <a:solidFill>
                          <a:srgbClr val="000000"/>
                        </a:solidFill>
                        <a:effectLst/>
                        <a:latin typeface="Calibri"/>
                      </a:endParaRPr>
                    </a:p>
                  </a:txBody>
                  <a:tcPr marL="9525" marR="9525" marT="9525" marB="0" anchor="ctr"/>
                </a:tc>
                <a:tc>
                  <a:txBody>
                    <a:bodyPr/>
                    <a:lstStyle/>
                    <a:p>
                      <a:pPr algn="ctr" fontAlgn="ctr"/>
                      <a:r>
                        <a:rPr lang="en-US" sz="1600" u="none" strike="noStrike" dirty="0">
                          <a:effectLst/>
                        </a:rPr>
                        <a:t>Action Description</a:t>
                      </a:r>
                      <a:endParaRPr lang="en-US" sz="1600" b="1" i="0" u="none" strike="noStrike" dirty="0">
                        <a:solidFill>
                          <a:srgbClr val="000000"/>
                        </a:solidFill>
                        <a:effectLst/>
                        <a:latin typeface="Calibri"/>
                      </a:endParaRPr>
                    </a:p>
                  </a:txBody>
                  <a:tcPr marL="9525" marR="9525" marT="9525" marB="0" anchor="ctr"/>
                </a:tc>
                <a:tc>
                  <a:txBody>
                    <a:bodyPr/>
                    <a:lstStyle/>
                    <a:p>
                      <a:pPr algn="ctr" fontAlgn="ctr"/>
                      <a:r>
                        <a:rPr lang="en-US" sz="1600" u="none" strike="noStrike" dirty="0">
                          <a:effectLst/>
                        </a:rPr>
                        <a:t> </a:t>
                      </a:r>
                      <a:r>
                        <a:rPr lang="en-US" sz="1600" u="none" strike="noStrike" dirty="0" err="1">
                          <a:effectLst/>
                        </a:rPr>
                        <a:t>Actionee</a:t>
                      </a:r>
                      <a:endParaRPr lang="en-US" sz="1600" b="1" i="0" u="none" strike="noStrike" dirty="0">
                        <a:solidFill>
                          <a:srgbClr val="000000"/>
                        </a:solidFill>
                        <a:effectLst/>
                        <a:latin typeface="Calibri"/>
                      </a:endParaRPr>
                    </a:p>
                  </a:txBody>
                  <a:tcPr marL="9525" marR="9525" marT="9525" marB="0" anchor="ctr"/>
                </a:tc>
                <a:tc>
                  <a:txBody>
                    <a:bodyPr/>
                    <a:lstStyle/>
                    <a:p>
                      <a:pPr algn="ctr" fontAlgn="ctr"/>
                      <a:r>
                        <a:rPr lang="en-US" sz="1600" u="none" strike="noStrike" dirty="0">
                          <a:effectLst/>
                        </a:rPr>
                        <a:t>Due date</a:t>
                      </a:r>
                      <a:endParaRPr lang="en-US" sz="1600" b="1" i="0" u="none" strike="noStrike" dirty="0">
                        <a:solidFill>
                          <a:srgbClr val="000000"/>
                        </a:solidFill>
                        <a:effectLst/>
                        <a:latin typeface="Calibri"/>
                      </a:endParaRPr>
                    </a:p>
                  </a:txBody>
                  <a:tcPr marL="9525" marR="9525" marT="9525" marB="0" anchor="ctr"/>
                </a:tc>
              </a:tr>
              <a:tr h="496330">
                <a:tc>
                  <a:txBody>
                    <a:bodyPr/>
                    <a:lstStyle/>
                    <a:p>
                      <a:pPr algn="l" fontAlgn="ctr"/>
                      <a:r>
                        <a:rPr lang="en-US" sz="1600" u="none" strike="noStrike" dirty="0">
                          <a:effectLst/>
                        </a:rPr>
                        <a:t>A.GEP.20180601.1</a:t>
                      </a:r>
                      <a:endParaRPr lang="en-US" sz="1600" b="0" i="0" u="none" strike="noStrike" dirty="0">
                        <a:solidFill>
                          <a:srgbClr val="0070C0"/>
                        </a:solidFill>
                        <a:effectLst/>
                        <a:latin typeface="Calibri"/>
                      </a:endParaRPr>
                    </a:p>
                  </a:txBody>
                  <a:tcPr marL="9525" marR="9525" marT="9525" marB="0" anchor="ctr"/>
                </a:tc>
                <a:tc>
                  <a:txBody>
                    <a:bodyPr/>
                    <a:lstStyle/>
                    <a:p>
                      <a:pPr algn="l" fontAlgn="ctr"/>
                      <a:r>
                        <a:rPr lang="en-US" sz="1600" u="none" strike="noStrike" dirty="0">
                          <a:effectLst/>
                        </a:rPr>
                        <a:t>EP chair to recommend the nomination of GRWG membership from CNES</a:t>
                      </a:r>
                      <a:endParaRPr lang="en-US" sz="1600" b="0" i="0" u="none" strike="noStrike" dirty="0">
                        <a:solidFill>
                          <a:srgbClr val="0070C0"/>
                        </a:solidFill>
                        <a:effectLst/>
                        <a:latin typeface="Calibri"/>
                      </a:endParaRPr>
                    </a:p>
                  </a:txBody>
                  <a:tcPr marL="9525" marR="9525" marT="9525" marB="0" anchor="ctr"/>
                </a:tc>
                <a:tc>
                  <a:txBody>
                    <a:bodyPr/>
                    <a:lstStyle/>
                    <a:p>
                      <a:pPr algn="ctr" fontAlgn="ctr"/>
                      <a:r>
                        <a:rPr lang="en-US" sz="1600" u="none" strike="noStrike">
                          <a:effectLst/>
                        </a:rPr>
                        <a:t>EP Chair</a:t>
                      </a:r>
                      <a:endParaRPr lang="en-US" sz="1600" b="0" i="0" u="none" strike="noStrike">
                        <a:solidFill>
                          <a:srgbClr val="0070C0"/>
                        </a:solidFill>
                        <a:effectLst/>
                        <a:latin typeface="Calibri"/>
                      </a:endParaRPr>
                    </a:p>
                  </a:txBody>
                  <a:tcPr marL="9525" marR="9525" marT="9525" marB="0" anchor="ctr"/>
                </a:tc>
                <a:tc>
                  <a:txBody>
                    <a:bodyPr/>
                    <a:lstStyle/>
                    <a:p>
                      <a:pPr algn="ctr" fontAlgn="ctr"/>
                      <a:r>
                        <a:rPr lang="en-US" sz="1600" u="none" strike="noStrike">
                          <a:effectLst/>
                        </a:rPr>
                        <a:t>EP-20</a:t>
                      </a:r>
                      <a:endParaRPr lang="en-US" sz="1600" b="0" i="0" u="none" strike="noStrike">
                        <a:solidFill>
                          <a:srgbClr val="0070C0"/>
                        </a:solidFill>
                        <a:effectLst/>
                        <a:latin typeface="Calibri"/>
                      </a:endParaRPr>
                    </a:p>
                  </a:txBody>
                  <a:tcPr marL="9525" marR="9525" marT="9525" marB="0" anchor="ctr"/>
                </a:tc>
              </a:tr>
              <a:tr h="274216">
                <a:tc>
                  <a:txBody>
                    <a:bodyPr/>
                    <a:lstStyle/>
                    <a:p>
                      <a:pPr algn="l" fontAlgn="ctr"/>
                      <a:r>
                        <a:rPr lang="en-US" sz="1600" u="none" strike="noStrike" dirty="0">
                          <a:effectLst/>
                        </a:rPr>
                        <a:t>A.GEP.20180601.6</a:t>
                      </a:r>
                      <a:endParaRPr lang="en-US" sz="1600" b="0" i="0" u="none" strike="noStrike" dirty="0">
                        <a:solidFill>
                          <a:srgbClr val="0070C0"/>
                        </a:solidFill>
                        <a:effectLst/>
                        <a:latin typeface="Calibri"/>
                      </a:endParaRPr>
                    </a:p>
                  </a:txBody>
                  <a:tcPr marL="9525" marR="9525" marT="9525" marB="0" anchor="ctr"/>
                </a:tc>
                <a:tc>
                  <a:txBody>
                    <a:bodyPr/>
                    <a:lstStyle/>
                    <a:p>
                      <a:pPr algn="l" fontAlgn="ctr"/>
                      <a:r>
                        <a:rPr lang="en-US" sz="1600" u="none" strike="noStrike" dirty="0">
                          <a:effectLst/>
                        </a:rPr>
                        <a:t>EP Chair to request ESA to become full member of GSICS</a:t>
                      </a:r>
                      <a:endParaRPr lang="en-US" sz="1600" b="0" i="0" u="none" strike="noStrike" dirty="0">
                        <a:solidFill>
                          <a:srgbClr val="0070C0"/>
                        </a:solidFill>
                        <a:effectLst/>
                        <a:latin typeface="Calibri"/>
                      </a:endParaRPr>
                    </a:p>
                  </a:txBody>
                  <a:tcPr marL="9525" marR="9525" marT="9525" marB="0" anchor="ctr"/>
                </a:tc>
                <a:tc>
                  <a:txBody>
                    <a:bodyPr/>
                    <a:lstStyle/>
                    <a:p>
                      <a:pPr algn="ctr" fontAlgn="ctr"/>
                      <a:r>
                        <a:rPr lang="en-US" sz="1600" u="none" strike="noStrike">
                          <a:effectLst/>
                        </a:rPr>
                        <a:t>EP</a:t>
                      </a:r>
                      <a:endParaRPr lang="en-US" sz="1600" b="0" i="0" u="none" strike="noStrike">
                        <a:solidFill>
                          <a:srgbClr val="0070C0"/>
                        </a:solidFill>
                        <a:effectLst/>
                        <a:latin typeface="Calibri"/>
                      </a:endParaRPr>
                    </a:p>
                  </a:txBody>
                  <a:tcPr marL="9525" marR="9525" marT="9525" marB="0" anchor="ctr"/>
                </a:tc>
                <a:tc>
                  <a:txBody>
                    <a:bodyPr/>
                    <a:lstStyle/>
                    <a:p>
                      <a:pPr algn="ctr" fontAlgn="ctr"/>
                      <a:r>
                        <a:rPr lang="en-US" sz="1600" u="none" strike="noStrike">
                          <a:effectLst/>
                        </a:rPr>
                        <a:t>EP-20</a:t>
                      </a:r>
                      <a:endParaRPr lang="en-US" sz="1600" b="0" i="0" u="none" strike="noStrike">
                        <a:solidFill>
                          <a:srgbClr val="0070C0"/>
                        </a:solidFill>
                        <a:effectLst/>
                        <a:latin typeface="Calibri"/>
                      </a:endParaRPr>
                    </a:p>
                  </a:txBody>
                  <a:tcPr marL="9525" marR="9525" marT="9525" marB="0" anchor="ctr"/>
                </a:tc>
              </a:tr>
              <a:tr h="274216">
                <a:tc>
                  <a:txBody>
                    <a:bodyPr/>
                    <a:lstStyle/>
                    <a:p>
                      <a:pPr algn="l" fontAlgn="ctr"/>
                      <a:r>
                        <a:rPr lang="en-US" sz="1600" u="none" strike="noStrike" dirty="0">
                          <a:effectLst/>
                        </a:rPr>
                        <a:t>A.GEP.20180601.15</a:t>
                      </a:r>
                      <a:endParaRPr lang="en-US" sz="1600" b="0" i="0" u="none" strike="noStrike" dirty="0">
                        <a:solidFill>
                          <a:srgbClr val="0070C0"/>
                        </a:solidFill>
                        <a:effectLst/>
                        <a:latin typeface="Calibri"/>
                      </a:endParaRPr>
                    </a:p>
                  </a:txBody>
                  <a:tcPr marL="9525" marR="9525" marT="9525" marB="0" anchor="ctr"/>
                </a:tc>
                <a:tc>
                  <a:txBody>
                    <a:bodyPr/>
                    <a:lstStyle/>
                    <a:p>
                      <a:pPr algn="l" fontAlgn="ctr"/>
                      <a:r>
                        <a:rPr lang="en-US" sz="1600" u="none" strike="noStrike" dirty="0">
                          <a:effectLst/>
                        </a:rPr>
                        <a:t>EP to consider how to involve space weather in sub-group</a:t>
                      </a:r>
                      <a:endParaRPr lang="en-US" sz="1600" b="0" i="0" u="none" strike="noStrike" dirty="0">
                        <a:solidFill>
                          <a:srgbClr val="0070C0"/>
                        </a:solidFill>
                        <a:effectLst/>
                        <a:latin typeface="Calibri"/>
                      </a:endParaRPr>
                    </a:p>
                  </a:txBody>
                  <a:tcPr marL="9525" marR="9525" marT="9525" marB="0" anchor="ctr"/>
                </a:tc>
                <a:tc>
                  <a:txBody>
                    <a:bodyPr/>
                    <a:lstStyle/>
                    <a:p>
                      <a:pPr algn="ctr" fontAlgn="ctr"/>
                      <a:r>
                        <a:rPr lang="en-US" sz="1600" u="none" strike="noStrike">
                          <a:effectLst/>
                        </a:rPr>
                        <a:t>EP</a:t>
                      </a:r>
                      <a:endParaRPr lang="en-US" sz="1600" b="0" i="0" u="none" strike="noStrike">
                        <a:solidFill>
                          <a:srgbClr val="0070C0"/>
                        </a:solidFill>
                        <a:effectLst/>
                        <a:latin typeface="Calibri"/>
                      </a:endParaRPr>
                    </a:p>
                  </a:txBody>
                  <a:tcPr marL="9525" marR="9525" marT="9525" marB="0" anchor="ctr"/>
                </a:tc>
                <a:tc>
                  <a:txBody>
                    <a:bodyPr/>
                    <a:lstStyle/>
                    <a:p>
                      <a:pPr algn="ctr" fontAlgn="ctr"/>
                      <a:r>
                        <a:rPr lang="en-US" sz="1600" u="none" strike="noStrike">
                          <a:effectLst/>
                        </a:rPr>
                        <a:t>CGMS-46</a:t>
                      </a:r>
                      <a:endParaRPr lang="en-US" sz="1600" b="0" i="0" u="none" strike="noStrike">
                        <a:solidFill>
                          <a:srgbClr val="0070C0"/>
                        </a:solidFill>
                        <a:effectLst/>
                        <a:latin typeface="Calibri"/>
                      </a:endParaRPr>
                    </a:p>
                  </a:txBody>
                  <a:tcPr marL="9525" marR="9525" marT="9525" marB="0" anchor="ctr"/>
                </a:tc>
              </a:tr>
              <a:tr h="548432">
                <a:tc>
                  <a:txBody>
                    <a:bodyPr/>
                    <a:lstStyle/>
                    <a:p>
                      <a:pPr algn="l" fontAlgn="ctr"/>
                      <a:r>
                        <a:rPr lang="en-US" sz="1600" u="none" strike="noStrike" dirty="0">
                          <a:effectLst/>
                        </a:rPr>
                        <a:t>A.KMA.20180601.2 </a:t>
                      </a:r>
                      <a:endParaRPr lang="en-US" sz="1600" b="0" i="0" u="none" strike="noStrike" dirty="0">
                        <a:solidFill>
                          <a:srgbClr val="0070C0"/>
                        </a:solidFill>
                        <a:effectLst/>
                        <a:latin typeface="Calibri"/>
                      </a:endParaRPr>
                    </a:p>
                  </a:txBody>
                  <a:tcPr marL="9525" marR="9525" marT="9525" marB="0" anchor="ctr"/>
                </a:tc>
                <a:tc>
                  <a:txBody>
                    <a:bodyPr/>
                    <a:lstStyle/>
                    <a:p>
                      <a:pPr algn="l" fontAlgn="ctr"/>
                      <a:r>
                        <a:rPr lang="en-US" sz="1600" u="none" strike="noStrike" dirty="0">
                          <a:effectLst/>
                        </a:rPr>
                        <a:t>KMA to provide the inter-calibration comparison results of COMS/MI using before and after reprocessed </a:t>
                      </a:r>
                      <a:r>
                        <a:rPr lang="en-US" sz="1600" u="none" strike="noStrike" dirty="0" err="1">
                          <a:effectLst/>
                        </a:rPr>
                        <a:t>CrIS</a:t>
                      </a:r>
                      <a:r>
                        <a:rPr lang="en-US" sz="1600" u="none" strike="noStrike" dirty="0">
                          <a:effectLst/>
                        </a:rPr>
                        <a:t> data </a:t>
                      </a:r>
                      <a:endParaRPr lang="en-US" sz="1600" b="0" i="0" u="none" strike="noStrike" dirty="0">
                        <a:solidFill>
                          <a:srgbClr val="0070C0"/>
                        </a:solidFill>
                        <a:effectLst/>
                        <a:latin typeface="Calibri"/>
                      </a:endParaRPr>
                    </a:p>
                  </a:txBody>
                  <a:tcPr marL="9525" marR="9525" marT="9525" marB="0" anchor="ctr"/>
                </a:tc>
                <a:tc>
                  <a:txBody>
                    <a:bodyPr/>
                    <a:lstStyle/>
                    <a:p>
                      <a:pPr algn="ctr" fontAlgn="ctr"/>
                      <a:r>
                        <a:rPr lang="en-US" sz="1600" u="none" strike="noStrike">
                          <a:effectLst/>
                        </a:rPr>
                        <a:t>KMA</a:t>
                      </a:r>
                      <a:endParaRPr lang="en-US" sz="1600" b="0" i="0" u="none" strike="noStrike">
                        <a:solidFill>
                          <a:srgbClr val="0070C0"/>
                        </a:solidFill>
                        <a:effectLst/>
                        <a:latin typeface="Calibri"/>
                      </a:endParaRPr>
                    </a:p>
                  </a:txBody>
                  <a:tcPr marL="9525" marR="9525" marT="9525" marB="0" anchor="ctr"/>
                </a:tc>
                <a:tc>
                  <a:txBody>
                    <a:bodyPr/>
                    <a:lstStyle/>
                    <a:p>
                      <a:pPr algn="ctr" fontAlgn="ctr"/>
                      <a:r>
                        <a:rPr lang="en-US" sz="1600" u="none" strike="noStrike">
                          <a:effectLst/>
                        </a:rPr>
                        <a:t>EP-20</a:t>
                      </a:r>
                      <a:endParaRPr lang="en-US" sz="1600" b="0" i="0" u="none" strike="noStrike">
                        <a:solidFill>
                          <a:srgbClr val="0070C0"/>
                        </a:solidFill>
                        <a:effectLst/>
                        <a:latin typeface="Calibri"/>
                      </a:endParaRPr>
                    </a:p>
                  </a:txBody>
                  <a:tcPr marL="9525" marR="9525" marT="9525" marB="0" anchor="ctr"/>
                </a:tc>
              </a:tr>
              <a:tr h="548432">
                <a:tc>
                  <a:txBody>
                    <a:bodyPr/>
                    <a:lstStyle/>
                    <a:p>
                      <a:pPr algn="l" fontAlgn="ctr"/>
                      <a:r>
                        <a:rPr lang="en-US" sz="1600" u="none" strike="noStrike" dirty="0">
                          <a:effectLst/>
                        </a:rPr>
                        <a:t>A.ISRO&amp;GCC.20180601.9</a:t>
                      </a:r>
                      <a:endParaRPr lang="en-US" sz="1600" b="0" i="0" u="none" strike="noStrike" dirty="0">
                        <a:solidFill>
                          <a:srgbClr val="0070C0"/>
                        </a:solidFill>
                        <a:effectLst/>
                        <a:latin typeface="Calibri"/>
                      </a:endParaRPr>
                    </a:p>
                  </a:txBody>
                  <a:tcPr marL="9525" marR="9525" marT="9525" marB="0" anchor="ctr"/>
                </a:tc>
                <a:tc>
                  <a:txBody>
                    <a:bodyPr/>
                    <a:lstStyle/>
                    <a:p>
                      <a:pPr algn="l" fontAlgn="ctr"/>
                      <a:r>
                        <a:rPr lang="en-US" sz="1600" u="none" strike="noStrike">
                          <a:effectLst/>
                        </a:rPr>
                        <a:t>ISRO to contact GCC to obtain knowledge on reading CrIS data to help them inter-calibrate INSAT with CrIS.</a:t>
                      </a:r>
                      <a:endParaRPr lang="en-US" sz="1600" b="0" i="0" u="none" strike="noStrike">
                        <a:solidFill>
                          <a:srgbClr val="0070C0"/>
                        </a:solidFill>
                        <a:effectLst/>
                        <a:latin typeface="Calibri"/>
                      </a:endParaRPr>
                    </a:p>
                  </a:txBody>
                  <a:tcPr marL="9525" marR="9525" marT="9525" marB="0" anchor="ctr"/>
                </a:tc>
                <a:tc>
                  <a:txBody>
                    <a:bodyPr/>
                    <a:lstStyle/>
                    <a:p>
                      <a:pPr algn="ctr" fontAlgn="ctr"/>
                      <a:r>
                        <a:rPr lang="en-US" sz="1600" u="none" strike="noStrike" dirty="0">
                          <a:effectLst/>
                        </a:rPr>
                        <a:t>ISRO</a:t>
                      </a:r>
                      <a:endParaRPr lang="en-US" sz="1600" b="0" i="0" u="none" strike="noStrike" dirty="0">
                        <a:solidFill>
                          <a:srgbClr val="0070C0"/>
                        </a:solidFill>
                        <a:effectLst/>
                        <a:latin typeface="Calibri"/>
                      </a:endParaRPr>
                    </a:p>
                  </a:txBody>
                  <a:tcPr marL="9525" marR="9525" marT="9525" marB="0" anchor="ctr"/>
                </a:tc>
                <a:tc>
                  <a:txBody>
                    <a:bodyPr/>
                    <a:lstStyle/>
                    <a:p>
                      <a:pPr algn="ctr" fontAlgn="ctr"/>
                      <a:r>
                        <a:rPr lang="en-US" sz="1600" u="none" strike="noStrike" dirty="0">
                          <a:effectLst/>
                        </a:rPr>
                        <a:t>EP-20</a:t>
                      </a:r>
                      <a:endParaRPr lang="en-US" sz="1600" b="0" i="0" u="none" strike="noStrike" dirty="0">
                        <a:solidFill>
                          <a:srgbClr val="0070C0"/>
                        </a:solidFill>
                        <a:effectLst/>
                        <a:latin typeface="Calibri"/>
                      </a:endParaRPr>
                    </a:p>
                  </a:txBody>
                  <a:tcPr marL="9525" marR="9525" marT="9525" marB="0" anchor="ctr"/>
                </a:tc>
              </a:tr>
              <a:tr h="978950">
                <a:tc>
                  <a:txBody>
                    <a:bodyPr/>
                    <a:lstStyle/>
                    <a:p>
                      <a:pPr algn="l" fontAlgn="ctr"/>
                      <a:r>
                        <a:rPr lang="en-US" sz="1600" u="none" strike="noStrike" dirty="0">
                          <a:effectLst/>
                        </a:rPr>
                        <a:t>A.WMO.20180601.7-1</a:t>
                      </a:r>
                      <a:endParaRPr lang="en-US" sz="1600" b="0" i="0" u="none" strike="noStrike" dirty="0">
                        <a:solidFill>
                          <a:srgbClr val="0070C0"/>
                        </a:solidFill>
                        <a:effectLst/>
                        <a:latin typeface="Calibri"/>
                      </a:endParaRPr>
                    </a:p>
                  </a:txBody>
                  <a:tcPr marL="9525" marR="9525" marT="9525" marB="0" anchor="ctr"/>
                </a:tc>
                <a:tc>
                  <a:txBody>
                    <a:bodyPr/>
                    <a:lstStyle/>
                    <a:p>
                      <a:pPr algn="l" fontAlgn="ctr"/>
                      <a:r>
                        <a:rPr lang="en-US" sz="1600" u="none" strike="noStrike">
                          <a:effectLst/>
                        </a:rPr>
                        <a:t>WMO to provide information on WMO cloud to NOAA-GDWG. Information sough includes (ability to upload GSICS products onto the WMO Cloud by members, ability to download data, disk space available and redundancy)</a:t>
                      </a:r>
                      <a:endParaRPr lang="en-US" sz="1600" b="0" i="0" u="none" strike="noStrike">
                        <a:solidFill>
                          <a:srgbClr val="0070C0"/>
                        </a:solidFill>
                        <a:effectLst/>
                        <a:latin typeface="Calibri"/>
                      </a:endParaRPr>
                    </a:p>
                  </a:txBody>
                  <a:tcPr marL="9525" marR="9525" marT="9525" marB="0" anchor="ctr"/>
                </a:tc>
                <a:tc>
                  <a:txBody>
                    <a:bodyPr/>
                    <a:lstStyle/>
                    <a:p>
                      <a:pPr algn="ctr" fontAlgn="ctr"/>
                      <a:r>
                        <a:rPr lang="en-US" sz="1600" u="none" strike="noStrike">
                          <a:effectLst/>
                        </a:rPr>
                        <a:t>WMO</a:t>
                      </a:r>
                      <a:endParaRPr lang="en-US" sz="1600" b="0" i="0" u="none" strike="noStrike">
                        <a:solidFill>
                          <a:srgbClr val="0070C0"/>
                        </a:solidFill>
                        <a:effectLst/>
                        <a:latin typeface="Calibri"/>
                      </a:endParaRPr>
                    </a:p>
                  </a:txBody>
                  <a:tcPr marL="9525" marR="9525" marT="9525" marB="0" anchor="ctr"/>
                </a:tc>
                <a:tc>
                  <a:txBody>
                    <a:bodyPr/>
                    <a:lstStyle/>
                    <a:p>
                      <a:pPr algn="ctr" fontAlgn="ctr"/>
                      <a:r>
                        <a:rPr lang="en-US" sz="1600" u="none" strike="noStrike" dirty="0">
                          <a:effectLst/>
                        </a:rPr>
                        <a:t>Aug-18</a:t>
                      </a:r>
                      <a:endParaRPr lang="en-US" sz="1600" b="0" i="0" u="none" strike="noStrike" dirty="0">
                        <a:solidFill>
                          <a:srgbClr val="0070C0"/>
                        </a:solidFill>
                        <a:effectLst/>
                        <a:latin typeface="Calibri"/>
                      </a:endParaRPr>
                    </a:p>
                  </a:txBody>
                  <a:tcPr marL="9525" marR="9525" marT="9525" marB="0" anchor="ctr"/>
                </a:tc>
              </a:tr>
              <a:tr h="822647">
                <a:tc>
                  <a:txBody>
                    <a:bodyPr/>
                    <a:lstStyle/>
                    <a:p>
                      <a:pPr algn="l" fontAlgn="ctr"/>
                      <a:r>
                        <a:rPr lang="en-US" sz="1600" u="none" strike="noStrike" dirty="0">
                          <a:effectLst/>
                        </a:rPr>
                        <a:t>A.NOAA&amp;GDWG.20180601.7-2</a:t>
                      </a:r>
                      <a:endParaRPr lang="en-US" sz="1600" b="0" i="0" u="none" strike="noStrike" dirty="0">
                        <a:solidFill>
                          <a:srgbClr val="0070C0"/>
                        </a:solidFill>
                        <a:effectLst/>
                        <a:latin typeface="Calibri"/>
                      </a:endParaRPr>
                    </a:p>
                  </a:txBody>
                  <a:tcPr marL="9525" marR="9525" marT="9525" marB="0" anchor="ctr"/>
                </a:tc>
                <a:tc>
                  <a:txBody>
                    <a:bodyPr/>
                    <a:lstStyle/>
                    <a:p>
                      <a:pPr algn="l" fontAlgn="ctr"/>
                      <a:r>
                        <a:rPr lang="en-US" sz="1600" u="none" strike="noStrike" dirty="0">
                          <a:effectLst/>
                        </a:rPr>
                        <a:t>Following above action, NOAA-GDWG to provide information on Clouds available at NOAA and whether they can be used to host GSICS data from member agencies</a:t>
                      </a:r>
                      <a:endParaRPr lang="en-US" sz="1600" b="0" i="0" u="none" strike="noStrike" dirty="0">
                        <a:solidFill>
                          <a:srgbClr val="0070C0"/>
                        </a:solidFill>
                        <a:effectLst/>
                        <a:latin typeface="Calibri"/>
                      </a:endParaRPr>
                    </a:p>
                  </a:txBody>
                  <a:tcPr marL="9525" marR="9525" marT="9525" marB="0" anchor="ctr"/>
                </a:tc>
                <a:tc>
                  <a:txBody>
                    <a:bodyPr/>
                    <a:lstStyle/>
                    <a:p>
                      <a:pPr algn="ctr" fontAlgn="ctr"/>
                      <a:r>
                        <a:rPr lang="en-US" sz="1600" u="none" strike="noStrike">
                          <a:effectLst/>
                        </a:rPr>
                        <a:t>NOAA-GDWG</a:t>
                      </a:r>
                      <a:endParaRPr lang="en-US" sz="1600" b="0" i="0" u="none" strike="noStrike">
                        <a:solidFill>
                          <a:srgbClr val="0070C0"/>
                        </a:solidFill>
                        <a:effectLst/>
                        <a:latin typeface="Calibri"/>
                      </a:endParaRPr>
                    </a:p>
                  </a:txBody>
                  <a:tcPr marL="9525" marR="9525" marT="9525" marB="0" anchor="ctr"/>
                </a:tc>
                <a:tc>
                  <a:txBody>
                    <a:bodyPr/>
                    <a:lstStyle/>
                    <a:p>
                      <a:pPr algn="ctr" fontAlgn="ctr"/>
                      <a:r>
                        <a:rPr lang="en-US" sz="1600" u="none" strike="noStrike" dirty="0">
                          <a:effectLst/>
                        </a:rPr>
                        <a:t>Dec-18</a:t>
                      </a:r>
                      <a:endParaRPr lang="en-US" sz="1600" b="0" i="0" u="none" strike="noStrike" dirty="0">
                        <a:solidFill>
                          <a:srgbClr val="0070C0"/>
                        </a:solidFill>
                        <a:effectLst/>
                        <a:latin typeface="Calibri"/>
                      </a:endParaRPr>
                    </a:p>
                  </a:txBody>
                  <a:tcPr marL="9525" marR="9525" marT="9525" marB="0" anchor="ctr"/>
                </a:tc>
              </a:tr>
              <a:tr h="737640">
                <a:tc>
                  <a:txBody>
                    <a:bodyPr/>
                    <a:lstStyle/>
                    <a:p>
                      <a:pPr algn="l" fontAlgn="ctr"/>
                      <a:r>
                        <a:rPr lang="en-US" sz="1600" u="none" strike="noStrike" dirty="0">
                          <a:effectLst/>
                        </a:rPr>
                        <a:t>A.GEP&amp;GCC&amp;GRWG&amp;GDWG.20180601.12</a:t>
                      </a:r>
                      <a:endParaRPr lang="en-US" sz="1600" b="0" i="0" u="none" strike="noStrike" dirty="0">
                        <a:solidFill>
                          <a:srgbClr val="0070C0"/>
                        </a:solidFill>
                        <a:effectLst/>
                        <a:latin typeface="Calibri"/>
                      </a:endParaRPr>
                    </a:p>
                  </a:txBody>
                  <a:tcPr marL="9525" marR="9525" marT="9525" marB="0" anchor="ctr"/>
                </a:tc>
                <a:tc>
                  <a:txBody>
                    <a:bodyPr/>
                    <a:lstStyle/>
                    <a:p>
                      <a:pPr algn="l" fontAlgn="ctr"/>
                      <a:r>
                        <a:rPr lang="en-US" sz="1600" u="none" strike="noStrike">
                          <a:effectLst/>
                        </a:rPr>
                        <a:t>Encourage submission of papers on GSICS in Joint NOAA EUMETSAT Conference to be organized around Oct 2019 in Boston, USA</a:t>
                      </a:r>
                      <a:endParaRPr lang="en-US" sz="1600" b="0" i="0" u="none" strike="noStrike">
                        <a:solidFill>
                          <a:srgbClr val="0070C0"/>
                        </a:solidFill>
                        <a:effectLst/>
                        <a:latin typeface="Calibri"/>
                      </a:endParaRPr>
                    </a:p>
                  </a:txBody>
                  <a:tcPr marL="9525" marR="9525" marT="9525" marB="0" anchor="ctr"/>
                </a:tc>
                <a:tc>
                  <a:txBody>
                    <a:bodyPr/>
                    <a:lstStyle/>
                    <a:p>
                      <a:pPr algn="ctr" fontAlgn="ctr"/>
                      <a:r>
                        <a:rPr lang="en-US" sz="1600" u="none" strike="noStrike">
                          <a:effectLst/>
                        </a:rPr>
                        <a:t>EP/GCC/GRWG/GDWG</a:t>
                      </a:r>
                      <a:endParaRPr lang="en-US" sz="1600" b="0" i="0" u="none" strike="noStrike">
                        <a:solidFill>
                          <a:srgbClr val="0070C0"/>
                        </a:solidFill>
                        <a:effectLst/>
                        <a:latin typeface="Calibri"/>
                      </a:endParaRPr>
                    </a:p>
                  </a:txBody>
                  <a:tcPr marL="9525" marR="9525" marT="9525" marB="0" anchor="ctr"/>
                </a:tc>
                <a:tc>
                  <a:txBody>
                    <a:bodyPr/>
                    <a:lstStyle/>
                    <a:p>
                      <a:pPr algn="ctr" fontAlgn="ctr"/>
                      <a:r>
                        <a:rPr lang="en-US" sz="1600" u="none" strike="noStrike" dirty="0">
                          <a:effectLst/>
                        </a:rPr>
                        <a:t>EP-20</a:t>
                      </a:r>
                      <a:endParaRPr lang="en-US" sz="1600" b="0" i="0" u="none" strike="noStrike" dirty="0">
                        <a:solidFill>
                          <a:srgbClr val="0070C0"/>
                        </a:solidFill>
                        <a:effectLst/>
                        <a:latin typeface="Calibri"/>
                      </a:endParaRPr>
                    </a:p>
                  </a:txBody>
                  <a:tcPr marL="9525" marR="9525" marT="9525" marB="0" anchor="ctr"/>
                </a:tc>
              </a:tr>
              <a:tr h="274216">
                <a:tc>
                  <a:txBody>
                    <a:bodyPr/>
                    <a:lstStyle/>
                    <a:p>
                      <a:pPr algn="l" fontAlgn="ctr"/>
                      <a:r>
                        <a:rPr lang="en-US" sz="1600" u="none" strike="noStrike" dirty="0">
                          <a:effectLst/>
                        </a:rPr>
                        <a:t>A.GPRC.20180601.14</a:t>
                      </a:r>
                      <a:endParaRPr lang="en-US" sz="1600" b="0" i="0" u="none" strike="noStrike" dirty="0">
                        <a:solidFill>
                          <a:srgbClr val="0070C0"/>
                        </a:solidFill>
                        <a:effectLst/>
                        <a:latin typeface="Calibri"/>
                      </a:endParaRPr>
                    </a:p>
                  </a:txBody>
                  <a:tcPr marL="9525" marR="9525" marT="9525" marB="0" anchor="ctr"/>
                </a:tc>
                <a:tc>
                  <a:txBody>
                    <a:bodyPr/>
                    <a:lstStyle/>
                    <a:p>
                      <a:pPr algn="l" fontAlgn="ctr"/>
                      <a:r>
                        <a:rPr lang="en-US" sz="1600" u="none" strike="noStrike">
                          <a:effectLst/>
                        </a:rPr>
                        <a:t>GSICS Agencies to include CrIS in their GEO-LEO monitoring</a:t>
                      </a:r>
                      <a:endParaRPr lang="en-US" sz="1600" b="0" i="0" u="none" strike="noStrike">
                        <a:solidFill>
                          <a:srgbClr val="0070C0"/>
                        </a:solidFill>
                        <a:effectLst/>
                        <a:latin typeface="Calibri"/>
                      </a:endParaRPr>
                    </a:p>
                  </a:txBody>
                  <a:tcPr marL="9525" marR="9525" marT="9525" marB="0" anchor="ctr"/>
                </a:tc>
                <a:tc>
                  <a:txBody>
                    <a:bodyPr/>
                    <a:lstStyle/>
                    <a:p>
                      <a:pPr algn="ctr" fontAlgn="ctr"/>
                      <a:r>
                        <a:rPr lang="en-US" sz="1600" u="none" strike="noStrike">
                          <a:effectLst/>
                        </a:rPr>
                        <a:t>GPRC</a:t>
                      </a:r>
                      <a:endParaRPr lang="en-US" sz="1600" b="0" i="0" u="none" strike="noStrike">
                        <a:solidFill>
                          <a:srgbClr val="0070C0"/>
                        </a:solidFill>
                        <a:effectLst/>
                        <a:latin typeface="Calibri"/>
                      </a:endParaRPr>
                    </a:p>
                  </a:txBody>
                  <a:tcPr marL="9525" marR="9525" marT="9525" marB="0" anchor="ctr"/>
                </a:tc>
                <a:tc>
                  <a:txBody>
                    <a:bodyPr/>
                    <a:lstStyle/>
                    <a:p>
                      <a:pPr algn="ctr" fontAlgn="ctr"/>
                      <a:r>
                        <a:rPr lang="en-US" sz="1600" u="none" strike="noStrike" dirty="0">
                          <a:effectLst/>
                        </a:rPr>
                        <a:t>EP-20</a:t>
                      </a:r>
                      <a:endParaRPr lang="en-US" sz="1600" b="0" i="0" u="none" strike="noStrike" dirty="0">
                        <a:solidFill>
                          <a:srgbClr val="0070C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3901036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b="1" dirty="0" smtClean="0">
                <a:latin typeface="Arial" pitchFamily="34" charset="0"/>
                <a:cs typeface="Arial" pitchFamily="34" charset="0"/>
              </a:rPr>
              <a:t>Actions from GSICS-EP-19</a:t>
            </a:r>
            <a:endParaRPr lang="ko-KR" altLang="en-US" b="1" dirty="0">
              <a:latin typeface="Arial" pitchFamily="34" charset="0"/>
              <a:cs typeface="Arial"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034225163"/>
              </p:ext>
            </p:extLst>
          </p:nvPr>
        </p:nvGraphicFramePr>
        <p:xfrm>
          <a:off x="795647" y="1080653"/>
          <a:ext cx="10084813" cy="4565704"/>
        </p:xfrm>
        <a:graphic>
          <a:graphicData uri="http://schemas.openxmlformats.org/drawingml/2006/table">
            <a:tbl>
              <a:tblPr/>
              <a:tblGrid>
                <a:gridCol w="1980807"/>
                <a:gridCol w="5958113"/>
                <a:gridCol w="1085088"/>
                <a:gridCol w="1060805"/>
              </a:tblGrid>
              <a:tr h="235910">
                <a:tc>
                  <a:txBody>
                    <a:bodyPr/>
                    <a:lstStyle/>
                    <a:p>
                      <a:pPr algn="l" fontAlgn="ctr"/>
                      <a:r>
                        <a:rPr lang="en-US" altLang="zh-CN" sz="1600" b="0" i="0" u="none" strike="noStrike" dirty="0" smtClean="0">
                          <a:solidFill>
                            <a:srgbClr val="000000"/>
                          </a:solidFill>
                          <a:effectLst/>
                          <a:latin typeface="Calibri"/>
                        </a:rPr>
                        <a:t>Reference</a:t>
                      </a:r>
                      <a:endParaRPr lang="zh-CN" altLang="en-US" sz="1600" b="0"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ctr"/>
                      <a:r>
                        <a:rPr lang="en-US" altLang="zh-CN" sz="1600" b="0" i="0" u="none" strike="noStrike" dirty="0" smtClean="0">
                          <a:solidFill>
                            <a:srgbClr val="000000"/>
                          </a:solidFill>
                          <a:effectLst/>
                          <a:latin typeface="Calibri"/>
                        </a:rPr>
                        <a:t> Action description</a:t>
                      </a:r>
                      <a:endParaRPr lang="zh-CN" altLang="en-US" sz="1600" b="0"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zh-CN" sz="1600" b="0" i="0" u="none" strike="noStrike" dirty="0" err="1" smtClean="0">
                          <a:solidFill>
                            <a:srgbClr val="000000"/>
                          </a:solidFill>
                          <a:effectLst/>
                          <a:latin typeface="Calibri"/>
                        </a:rPr>
                        <a:t>Actionee</a:t>
                      </a:r>
                      <a:endParaRPr lang="zh-CN" altLang="en-US" sz="1600" b="0"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zh-CN" sz="1600" b="0" i="0" u="none" strike="noStrike" dirty="0" smtClean="0">
                          <a:solidFill>
                            <a:srgbClr val="000000"/>
                          </a:solidFill>
                          <a:effectLst/>
                          <a:latin typeface="Calibri"/>
                        </a:rPr>
                        <a:t>Due date</a:t>
                      </a:r>
                      <a:endParaRPr lang="zh-CN" altLang="en-US" sz="1600" b="0"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014668">
                <a:tc>
                  <a:txBody>
                    <a:bodyPr/>
                    <a:lstStyle/>
                    <a:p>
                      <a:pPr algn="l" fontAlgn="ctr"/>
                      <a:r>
                        <a:rPr lang="en-US" sz="1600" b="0" i="0" u="none" strike="noStrike">
                          <a:solidFill>
                            <a:srgbClr val="000000"/>
                          </a:solidFill>
                          <a:effectLst/>
                          <a:latin typeface="Calibri"/>
                        </a:rPr>
                        <a:t>A.GRWG.20180601.3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Calibri"/>
                        </a:rPr>
                        <a:t>GRWG to develop a strategy, including the procedure and criteria, on how to handle the long-term drifts of individual instruments identified based on the analyses using GSICS approved approaches. This applies primarily to the VIS/NIR instruments.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GRWG Chair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EP-20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7334">
                <a:tc>
                  <a:txBody>
                    <a:bodyPr/>
                    <a:lstStyle/>
                    <a:p>
                      <a:pPr algn="l" fontAlgn="ctr"/>
                      <a:r>
                        <a:rPr lang="en-US" sz="1600" b="0" i="0" u="none" strike="noStrike">
                          <a:solidFill>
                            <a:srgbClr val="000000"/>
                          </a:solidFill>
                          <a:effectLst/>
                          <a:latin typeface="Calibri"/>
                        </a:rPr>
                        <a:t>A.GRWG.20180601.5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Calibri"/>
                        </a:rPr>
                        <a:t>GRWG to develop monitoring webpage to demonstrate instrument performance recalibrated after applying the GSICS correction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GRWG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EP-20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1001">
                <a:tc>
                  <a:txBody>
                    <a:bodyPr/>
                    <a:lstStyle/>
                    <a:p>
                      <a:pPr algn="l" fontAlgn="ctr"/>
                      <a:r>
                        <a:rPr lang="en-US" sz="1600" b="0" i="0" u="none" strike="noStrike">
                          <a:solidFill>
                            <a:srgbClr val="000000"/>
                          </a:solidFill>
                          <a:effectLst/>
                          <a:latin typeface="Calibri"/>
                        </a:rPr>
                        <a:t>A.GRWG.20180601.16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Calibri"/>
                        </a:rPr>
                        <a:t>GRWG to review and update the GSICS document “Guide to GSICS Products and Services” to be referred in the WMO document “Guide to the WMO Integrated Global Observing System (Guide to WIGOS)”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GRWG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EP-20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1001">
                <a:tc>
                  <a:txBody>
                    <a:bodyPr/>
                    <a:lstStyle/>
                    <a:p>
                      <a:pPr algn="l" fontAlgn="ctr"/>
                      <a:r>
                        <a:rPr lang="en-US" sz="1600" b="0" i="0" u="none" strike="noStrike">
                          <a:solidFill>
                            <a:srgbClr val="000000"/>
                          </a:solidFill>
                          <a:effectLst/>
                          <a:latin typeface="Calibri"/>
                        </a:rPr>
                        <a:t>A.GRWG.20180601.17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Calibri"/>
                        </a:rPr>
                        <a:t>GRWG to review and update the WMO CIMO Guide: PART III: SPACE-BASED OBSERVATIONS Chapter 6: Calibration and validation for emphasizing contribution of GSICS to space-based observation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GRWG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Aug-18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667">
                <a:tc>
                  <a:txBody>
                    <a:bodyPr/>
                    <a:lstStyle/>
                    <a:p>
                      <a:pPr algn="l" fontAlgn="ctr"/>
                      <a:endParaRPr lang="zh-CN" altLang="en-US" sz="1600" b="0" i="0" u="none" strike="noStrike">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1600" b="0" i="0" u="none" strike="noStrike">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1600" b="0" i="0" u="none" strike="noStrike">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1600" b="0" i="0" u="none" strike="noStrike">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7334">
                <a:tc>
                  <a:txBody>
                    <a:bodyPr/>
                    <a:lstStyle/>
                    <a:p>
                      <a:pPr algn="l" fontAlgn="ctr"/>
                      <a:r>
                        <a:rPr lang="en-US" sz="1600" b="0" i="0" u="none" strike="noStrike">
                          <a:solidFill>
                            <a:srgbClr val="0070C0"/>
                          </a:solidFill>
                          <a:effectLst/>
                          <a:latin typeface="Calibri"/>
                        </a:rPr>
                        <a:t>A.GCC&amp;GRWG.20180601.13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70C0"/>
                          </a:solidFill>
                          <a:effectLst/>
                          <a:latin typeface="Calibri"/>
                        </a:rPr>
                        <a:t>GCC/GRWG to develop consensus on contents of intermediate collocation products to be shared with users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70C0"/>
                          </a:solidFill>
                          <a:effectLst/>
                          <a:latin typeface="Calibri"/>
                        </a:rPr>
                        <a:t>GCC/GRWG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70C0"/>
                          </a:solidFill>
                          <a:effectLst/>
                          <a:latin typeface="Calibri"/>
                        </a:rPr>
                        <a:t>EP-20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7334">
                <a:tc>
                  <a:txBody>
                    <a:bodyPr/>
                    <a:lstStyle/>
                    <a:p>
                      <a:pPr algn="l" fontAlgn="ctr"/>
                      <a:r>
                        <a:rPr lang="en-US" sz="1600" b="0" i="0" u="none" strike="noStrike">
                          <a:solidFill>
                            <a:srgbClr val="0070C0"/>
                          </a:solidFill>
                          <a:effectLst/>
                          <a:latin typeface="Calibri"/>
                        </a:rPr>
                        <a:t>A.GCC&amp;GRWG.20180601.18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70C0"/>
                          </a:solidFill>
                          <a:effectLst/>
                          <a:latin typeface="Calibri"/>
                        </a:rPr>
                        <a:t>GCC/GRWG to develop plan for side-events in CGMS Science Working Group meetings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70C0"/>
                          </a:solidFill>
                          <a:effectLst/>
                          <a:latin typeface="Calibri"/>
                        </a:rPr>
                        <a:t>GCC/GRWG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70C0"/>
                          </a:solidFill>
                          <a:effectLst/>
                          <a:latin typeface="Calibri"/>
                        </a:rPr>
                        <a:t>EP-20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7278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600" b="1" dirty="0" smtClean="0"/>
              <a:t>GRWG</a:t>
            </a:r>
            <a:r>
              <a:rPr lang="en-US" altLang="zh-CN" sz="3600" b="1" dirty="0"/>
              <a:t>/</a:t>
            </a:r>
            <a:r>
              <a:rPr lang="en-US" altLang="zh-CN" sz="3600" b="1" dirty="0" smtClean="0"/>
              <a:t>Subgroup Web-meeting in 2018/2019</a:t>
            </a:r>
            <a:endParaRPr lang="zh-CN" altLang="en-US" sz="3600" b="1" dirty="0"/>
          </a:p>
        </p:txBody>
      </p:sp>
      <p:graphicFrame>
        <p:nvGraphicFramePr>
          <p:cNvPr id="3" name="表格 2"/>
          <p:cNvGraphicFramePr>
            <a:graphicFrameLocks noGrp="1"/>
          </p:cNvGraphicFramePr>
          <p:nvPr>
            <p:extLst>
              <p:ext uri="{D42A27DB-BD31-4B8C-83A1-F6EECF244321}">
                <p14:modId xmlns:p14="http://schemas.microsoft.com/office/powerpoint/2010/main" val="3550843871"/>
              </p:ext>
            </p:extLst>
          </p:nvPr>
        </p:nvGraphicFramePr>
        <p:xfrm>
          <a:off x="593768" y="952383"/>
          <a:ext cx="10901546" cy="5309959"/>
        </p:xfrm>
        <a:graphic>
          <a:graphicData uri="http://schemas.openxmlformats.org/drawingml/2006/table">
            <a:tbl>
              <a:tblPr/>
              <a:tblGrid>
                <a:gridCol w="1508164"/>
                <a:gridCol w="3301341"/>
                <a:gridCol w="6092041"/>
              </a:tblGrid>
              <a:tr h="387112">
                <a:tc>
                  <a:txBody>
                    <a:bodyPr/>
                    <a:lstStyle/>
                    <a:p>
                      <a:r>
                        <a:rPr lang="en-US" altLang="zh-CN" sz="1600" dirty="0"/>
                        <a:t>2018-09 </a:t>
                      </a:r>
                    </a:p>
                  </a:txBody>
                  <a:tcPr marL="42660" marR="42660" marT="21330" marB="21330" anchor="ctr">
                    <a:lnL>
                      <a:noFill/>
                    </a:lnL>
                    <a:lnR>
                      <a:noFill/>
                    </a:lnR>
                    <a:lnT>
                      <a:noFill/>
                    </a:lnT>
                    <a:lnB w="12700" cap="flat" cmpd="sng" algn="ctr">
                      <a:solidFill>
                        <a:schemeClr val="tx1"/>
                      </a:solidFill>
                      <a:prstDash val="solid"/>
                      <a:round/>
                      <a:headEnd type="none" w="med" len="med"/>
                      <a:tailEnd type="none" w="med" len="med"/>
                    </a:lnB>
                  </a:tcPr>
                </a:tc>
                <a:tc>
                  <a:txBody>
                    <a:bodyPr/>
                    <a:lstStyle/>
                    <a:p>
                      <a:r>
                        <a:rPr lang="en-US" sz="1600"/>
                        <a:t>GCC - M.Bali </a:t>
                      </a:r>
                    </a:p>
                  </a:txBody>
                  <a:tcPr marL="42660" marR="42660" marT="21330" marB="21330" anchor="ctr">
                    <a:lnL>
                      <a:noFill/>
                    </a:lnL>
                    <a:lnR>
                      <a:noFill/>
                    </a:lnR>
                    <a:lnT>
                      <a:noFill/>
                    </a:lnT>
                    <a:lnB w="12700" cap="flat" cmpd="sng" algn="ctr">
                      <a:solidFill>
                        <a:schemeClr val="tx1"/>
                      </a:solidFill>
                      <a:prstDash val="solid"/>
                      <a:round/>
                      <a:headEnd type="none" w="med" len="med"/>
                      <a:tailEnd type="none" w="med" len="med"/>
                    </a:lnB>
                  </a:tcPr>
                </a:tc>
                <a:tc>
                  <a:txBody>
                    <a:bodyPr/>
                    <a:lstStyle/>
                    <a:p>
                      <a:r>
                        <a:rPr lang="en-US" sz="1600">
                          <a:hlinkClick r:id="rId2"/>
                        </a:rPr>
                        <a:t>Requirements for sharing SNO predictions and/or tools</a:t>
                      </a:r>
                      <a:r>
                        <a:rPr lang="en-US" sz="1600"/>
                        <a:t> </a:t>
                      </a:r>
                    </a:p>
                  </a:txBody>
                  <a:tcPr marL="42660" marR="42660" marT="21330" marB="21330" anchor="ctr">
                    <a:lnL>
                      <a:noFill/>
                    </a:lnL>
                    <a:lnR>
                      <a:noFill/>
                    </a:lnR>
                    <a:lnT>
                      <a:noFill/>
                    </a:lnT>
                    <a:lnB w="12700" cap="flat" cmpd="sng" algn="ctr">
                      <a:solidFill>
                        <a:schemeClr val="tx1"/>
                      </a:solidFill>
                      <a:prstDash val="solid"/>
                      <a:round/>
                      <a:headEnd type="none" w="med" len="med"/>
                      <a:tailEnd type="none" w="med" len="med"/>
                    </a:lnB>
                  </a:tcPr>
                </a:tc>
              </a:tr>
              <a:tr h="387112">
                <a:tc>
                  <a:txBody>
                    <a:bodyPr/>
                    <a:lstStyle/>
                    <a:p>
                      <a:r>
                        <a:rPr lang="en-US" altLang="zh-CN" sz="1600" dirty="0"/>
                        <a:t>2018-06!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GVNIR - </a:t>
                      </a:r>
                      <a:r>
                        <a:rPr lang="en-US" sz="1600" dirty="0" err="1"/>
                        <a:t>D.Doelling</a:t>
                      </a:r>
                      <a:r>
                        <a:rPr lang="en-US" sz="1600" dirty="0"/>
                        <a:t>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Plan journal paper on DCC method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208">
                <a:tc>
                  <a:txBody>
                    <a:bodyPr/>
                    <a:lstStyle/>
                    <a:p>
                      <a:r>
                        <a:rPr lang="en-US" altLang="zh-CN" sz="1600"/>
                        <a:t>2018-06!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GVNIR - </a:t>
                      </a:r>
                      <a:r>
                        <a:rPr lang="en-US" sz="1600" dirty="0" err="1"/>
                        <a:t>B.Fougnie</a:t>
                      </a:r>
                      <a:r>
                        <a:rPr lang="en-US" sz="1600" dirty="0"/>
                        <a:t>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Rayleigh scattering calibration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173">
                <a:tc>
                  <a:txBody>
                    <a:bodyPr/>
                    <a:lstStyle/>
                    <a:p>
                      <a:r>
                        <a:rPr lang="en-US" altLang="zh-CN" sz="1600"/>
                        <a:t>2019-01-23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GDWG - </a:t>
                      </a:r>
                      <a:r>
                        <a:rPr lang="en-US" sz="1600" dirty="0" err="1"/>
                        <a:t>M.Takahashi</a:t>
                      </a:r>
                      <a:r>
                        <a:rPr lang="en-US" sz="1600" dirty="0"/>
                        <a:t>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hlinkClick r:id="rId3"/>
                        </a:rPr>
                        <a:t>Progress meeting on GDWG activities</a:t>
                      </a:r>
                      <a:r>
                        <a:rPr lang="en-US" sz="1600" dirty="0"/>
                        <a:t>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320">
                <a:tc>
                  <a:txBody>
                    <a:bodyPr/>
                    <a:lstStyle/>
                    <a:p>
                      <a:r>
                        <a:rPr lang="en-US" altLang="zh-CN" sz="1600"/>
                        <a:t>2019-01-17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GRWG MW Subgroup - R. Ferraro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hlinkClick r:id="rId4"/>
                        </a:rPr>
                        <a:t>Microwave subgroup web meeting</a:t>
                      </a:r>
                      <a:r>
                        <a:rPr lang="en-US" sz="1600" dirty="0"/>
                        <a:t>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011">
                <a:tc>
                  <a:txBody>
                    <a:bodyPr/>
                    <a:lstStyle/>
                    <a:p>
                      <a:r>
                        <a:rPr lang="en-US" altLang="zh-CN" sz="1600"/>
                        <a:t>2018-11-14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GIR - </a:t>
                      </a:r>
                      <a:r>
                        <a:rPr lang="en-US" sz="1600" dirty="0" err="1"/>
                        <a:t>T.Hewison</a:t>
                      </a:r>
                      <a:r>
                        <a:rPr lang="en-US" sz="1600" dirty="0"/>
                        <a:t>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hlinkClick r:id="rId5"/>
                        </a:rPr>
                        <a:t>IR Reference </a:t>
                      </a:r>
                      <a:r>
                        <a:rPr lang="en-US" sz="1600" dirty="0" err="1">
                          <a:hlinkClick r:id="rId5"/>
                        </a:rPr>
                        <a:t>Uncertrainty</a:t>
                      </a:r>
                      <a:r>
                        <a:rPr lang="en-US" sz="1600" dirty="0">
                          <a:hlinkClick r:id="rId5"/>
                        </a:rPr>
                        <a:t> and Traceability Report</a:t>
                      </a:r>
                      <a:r>
                        <a:rPr lang="en-US" sz="1600" dirty="0"/>
                        <a:t> (</a:t>
                      </a:r>
                      <a:r>
                        <a:rPr lang="en-US" sz="1600" dirty="0" err="1">
                          <a:hlinkClick r:id="rId6"/>
                        </a:rPr>
                        <a:t>IRRefUTable</a:t>
                      </a:r>
                      <a:r>
                        <a:rPr lang="en-US" sz="1600" dirty="0"/>
                        <a:t>)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208">
                <a:tc>
                  <a:txBody>
                    <a:bodyPr/>
                    <a:lstStyle/>
                    <a:p>
                      <a:r>
                        <a:rPr lang="en-US" altLang="zh-CN" sz="1600"/>
                        <a:t>2018-11-13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GRWG + GDWG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hlinkClick r:id="rId7"/>
                        </a:rPr>
                        <a:t>Planning 2019 Annual Meeting</a:t>
                      </a:r>
                      <a:r>
                        <a:rPr lang="en-US" sz="1600" dirty="0"/>
                        <a:t>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112">
                <a:tc>
                  <a:txBody>
                    <a:bodyPr/>
                    <a:lstStyle/>
                    <a:p>
                      <a:r>
                        <a:rPr lang="en-US" altLang="zh-CN" sz="1600"/>
                        <a:t>2018-10-24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GRWG MW Subgroup - R. Ferraro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hlinkClick r:id="rId8"/>
                        </a:rPr>
                        <a:t>Microwave subgroup web meeting</a:t>
                      </a:r>
                      <a:r>
                        <a:rPr lang="en-US" sz="1600" dirty="0"/>
                        <a:t>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342">
                <a:tc>
                  <a:txBody>
                    <a:bodyPr/>
                    <a:lstStyle/>
                    <a:p>
                      <a:r>
                        <a:rPr lang="en-US" altLang="zh-CN" sz="1600"/>
                        <a:t>2018-09-13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GRWG - T.Hewison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hlinkClick r:id="rId9"/>
                        </a:rPr>
                        <a:t>Planning a GSICS/CEOS-WGCV Workshop on SI-traceable reference instruments</a:t>
                      </a:r>
                      <a:r>
                        <a:rPr lang="en-US" sz="1600" dirty="0"/>
                        <a:t>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112">
                <a:tc>
                  <a:txBody>
                    <a:bodyPr/>
                    <a:lstStyle/>
                    <a:p>
                      <a:r>
                        <a:rPr lang="en-US" altLang="zh-CN" sz="1600"/>
                        <a:t>2018-07-18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GRWG MW Subgroup - R. Ferraro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hlinkClick r:id="rId10"/>
                        </a:rPr>
                        <a:t>Microwave subgroup web meeting</a:t>
                      </a:r>
                      <a:r>
                        <a:rPr lang="en-US" sz="1600" dirty="0"/>
                        <a:t>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412">
                <a:tc>
                  <a:txBody>
                    <a:bodyPr/>
                    <a:lstStyle/>
                    <a:p>
                      <a:r>
                        <a:rPr lang="en-US" altLang="zh-CN" sz="1600"/>
                        <a:t>2018-07-17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GRWG + GDWG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hlinkClick r:id="rId11"/>
                        </a:rPr>
                        <a:t>Exec Panel Debrief</a:t>
                      </a:r>
                      <a:r>
                        <a:rPr lang="en-US" sz="1600" dirty="0"/>
                        <a:t>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797">
                <a:tc>
                  <a:txBody>
                    <a:bodyPr/>
                    <a:lstStyle/>
                    <a:p>
                      <a:r>
                        <a:rPr lang="en-US" altLang="zh-CN" sz="1600"/>
                        <a:t>2018-07-05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GVNIR - D.Doelling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hlinkClick r:id="rId12"/>
                        </a:rPr>
                        <a:t>Select reference bands and calibration processing version for S-NPP/VIIRS reference dataset</a:t>
                      </a:r>
                      <a:r>
                        <a:rPr lang="en-US" sz="1600" dirty="0"/>
                        <a:t>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717">
                <a:tc>
                  <a:txBody>
                    <a:bodyPr/>
                    <a:lstStyle/>
                    <a:p>
                      <a:r>
                        <a:rPr lang="en-US" altLang="zh-CN" sz="1600" dirty="0"/>
                        <a:t>2018-06-05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GIR - L.Wang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hlinkClick r:id="rId13"/>
                        </a:rPr>
                        <a:t>Comparisons of gap-filling methods</a:t>
                      </a:r>
                      <a:r>
                        <a:rPr lang="en-US" sz="1600" dirty="0"/>
                        <a:t>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976">
                <a:tc>
                  <a:txBody>
                    <a:bodyPr/>
                    <a:lstStyle/>
                    <a:p>
                      <a:r>
                        <a:rPr lang="en-US" altLang="zh-CN" sz="1600"/>
                        <a:t>2018-05-22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GRWG MW Subgroup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hlinkClick r:id="rId14"/>
                        </a:rPr>
                        <a:t>Microwave Sub-Group Web Meeting</a:t>
                      </a:r>
                      <a:r>
                        <a:rPr lang="en-US" sz="1600" dirty="0"/>
                        <a:t>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481">
                <a:tc>
                  <a:txBody>
                    <a:bodyPr/>
                    <a:lstStyle/>
                    <a:p>
                      <a:r>
                        <a:rPr lang="en-US" altLang="zh-CN" sz="1600"/>
                        <a:t>2018-05-08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en-US" sz="1600"/>
                        <a:t>GRWG - D.Kim </a:t>
                      </a:r>
                    </a:p>
                  </a:txBody>
                  <a:tcPr marL="42660" marR="42660" marT="21330" marB="21330"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en-US" sz="1600" dirty="0">
                          <a:hlinkClick r:id="rId15"/>
                        </a:rPr>
                        <a:t>GEO-GEO comparison and contribution to IOGEO</a:t>
                      </a:r>
                      <a:endParaRPr lang="en-US" sz="1600" dirty="0"/>
                    </a:p>
                  </a:txBody>
                  <a:tcPr marL="42660" marR="42660" marT="21330" marB="21330" anchor="ctr">
                    <a:lnL>
                      <a:noFill/>
                    </a:lnL>
                    <a:lnR>
                      <a:noFill/>
                    </a:lnR>
                    <a:lnT w="12700" cap="flat" cmpd="sng" algn="ctr">
                      <a:solidFill>
                        <a:schemeClr val="tx1"/>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989948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latin typeface="Arial" pitchFamily="34" charset="0"/>
                <a:cs typeface="Arial" pitchFamily="34" charset="0"/>
              </a:rPr>
              <a:t>Overview</a:t>
            </a:r>
          </a:p>
        </p:txBody>
      </p:sp>
      <p:sp>
        <p:nvSpPr>
          <p:cNvPr id="6" name="Content Placeholder 2"/>
          <p:cNvSpPr txBox="1">
            <a:spLocks/>
          </p:cNvSpPr>
          <p:nvPr/>
        </p:nvSpPr>
        <p:spPr bwMode="auto">
          <a:xfrm>
            <a:off x="728015" y="1418555"/>
            <a:ext cx="9291348" cy="4273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100000"/>
              </a:lnSpc>
              <a:spcBef>
                <a:spcPct val="20000"/>
              </a:spcBef>
              <a:spcAft>
                <a:spcPct val="0"/>
              </a:spcAft>
              <a:buSzTx/>
              <a:buFont typeface="Wingdings" pitchFamily="2" charset="2"/>
              <a:buChar char="Ø"/>
              <a:tabLst/>
              <a:defRPr/>
            </a:pPr>
            <a:r>
              <a:rPr kumimoji="0" lang="en-GB" sz="3200" i="0" u="none" strike="noStrike" kern="0" cap="none" spc="0" normalizeH="0" baseline="0" noProof="0" dirty="0" smtClean="0">
                <a:ln>
                  <a:noFill/>
                </a:ln>
                <a:effectLst/>
                <a:uLnTx/>
                <a:uFillTx/>
                <a:latin typeface="Arial" pitchFamily="34" charset="0"/>
                <a:cs typeface="Arial" pitchFamily="34" charset="0"/>
              </a:rPr>
              <a:t>Membership and Chairing</a:t>
            </a:r>
            <a:endParaRPr kumimoji="0" lang="en-GB" sz="3200" i="0" u="none" strike="noStrike" kern="0" cap="none" spc="0" normalizeH="0" baseline="0" noProof="0" dirty="0">
              <a:ln>
                <a:noFill/>
              </a:ln>
              <a:effectLst/>
              <a:uLnTx/>
              <a:uFillTx/>
              <a:latin typeface="Arial" pitchFamily="34" charset="0"/>
              <a:cs typeface="Arial" pitchFamily="34" charset="0"/>
            </a:endParaRPr>
          </a:p>
          <a:p>
            <a:pPr marL="444500" marR="0" lvl="0" indent="-4445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lang="en-GB" sz="2400" kern="0" dirty="0">
              <a:latin typeface="Arial" pitchFamily="34" charset="0"/>
              <a:cs typeface="Arial" pitchFamily="34" charset="0"/>
            </a:endParaRPr>
          </a:p>
          <a:p>
            <a:pPr marL="457200" marR="0" lvl="0" indent="-457200" algn="l" defTabSz="914400" rtl="0" eaLnBrk="0" fontAlgn="base" latinLnBrk="0" hangingPunct="0">
              <a:lnSpc>
                <a:spcPct val="100000"/>
              </a:lnSpc>
              <a:spcBef>
                <a:spcPct val="20000"/>
              </a:spcBef>
              <a:spcAft>
                <a:spcPct val="0"/>
              </a:spcAft>
              <a:buSzTx/>
              <a:buFont typeface="Wingdings" pitchFamily="2" charset="2"/>
              <a:buChar char="Ø"/>
              <a:tabLst/>
              <a:defRPr/>
            </a:pPr>
            <a:r>
              <a:rPr kumimoji="0" lang="en-GB" sz="3200" i="0" u="none" strike="noStrike" kern="0" cap="none" spc="0" normalizeH="0" baseline="0" noProof="0" dirty="0" smtClean="0">
                <a:ln>
                  <a:noFill/>
                </a:ln>
                <a:effectLst/>
                <a:uLnTx/>
                <a:uFillTx/>
                <a:latin typeface="Arial" pitchFamily="34" charset="0"/>
                <a:cs typeface="Arial" pitchFamily="34" charset="0"/>
              </a:rPr>
              <a:t>GRWG</a:t>
            </a:r>
            <a:r>
              <a:rPr kumimoji="0" lang="en-GB" sz="3200" i="0" u="none" strike="noStrike" kern="0" cap="none" spc="0" normalizeH="0" noProof="0" dirty="0" smtClean="0">
                <a:ln>
                  <a:noFill/>
                </a:ln>
                <a:effectLst/>
                <a:uLnTx/>
                <a:uFillTx/>
                <a:latin typeface="Arial" pitchFamily="34" charset="0"/>
                <a:cs typeface="Arial" pitchFamily="34" charset="0"/>
              </a:rPr>
              <a:t> Activities Summary </a:t>
            </a:r>
            <a:r>
              <a:rPr kumimoji="0" lang="en-GB" sz="3200" i="0" u="none" strike="noStrike" kern="0" cap="none" spc="0" normalizeH="0" noProof="0" dirty="0" smtClean="0">
                <a:ln>
                  <a:noFill/>
                </a:ln>
                <a:effectLst/>
                <a:uLnTx/>
                <a:uFillTx/>
                <a:latin typeface="Arial" pitchFamily="34" charset="0"/>
                <a:cs typeface="Arial" pitchFamily="34" charset="0"/>
              </a:rPr>
              <a:t>2018/2019</a:t>
            </a:r>
            <a:endParaRPr lang="en-GB" sz="3200" kern="0" dirty="0">
              <a:latin typeface="Arial" pitchFamily="34" charset="0"/>
              <a:cs typeface="Arial" pitchFamily="34" charset="0"/>
            </a:endParaRPr>
          </a:p>
          <a:p>
            <a:pPr marL="457200" marR="0" lvl="0" indent="-457200" algn="l" defTabSz="914400" rtl="0" eaLnBrk="0" fontAlgn="base" latinLnBrk="0" hangingPunct="0">
              <a:lnSpc>
                <a:spcPct val="100000"/>
              </a:lnSpc>
              <a:spcBef>
                <a:spcPct val="20000"/>
              </a:spcBef>
              <a:spcAft>
                <a:spcPct val="0"/>
              </a:spcAft>
              <a:buSzTx/>
              <a:buFont typeface="Wingdings" pitchFamily="2" charset="2"/>
              <a:buChar char="Ø"/>
              <a:tabLst/>
              <a:defRPr/>
            </a:pPr>
            <a:endParaRPr kumimoji="0" lang="en-GB" sz="3200" i="0" u="none" strike="noStrike" kern="0" cap="none" spc="0" normalizeH="0" baseline="0" noProof="0" dirty="0">
              <a:ln>
                <a:noFill/>
              </a:ln>
              <a:effectLst/>
              <a:uLnTx/>
              <a:uFillTx/>
              <a:latin typeface="Arial" pitchFamily="34" charset="0"/>
              <a:cs typeface="Arial" pitchFamily="34" charset="0"/>
            </a:endParaRPr>
          </a:p>
          <a:p>
            <a:pPr marL="457200" marR="0" lvl="0" indent="-457200" algn="l" defTabSz="914400" rtl="0" eaLnBrk="0" fontAlgn="base" latinLnBrk="0" hangingPunct="0">
              <a:lnSpc>
                <a:spcPct val="100000"/>
              </a:lnSpc>
              <a:spcBef>
                <a:spcPct val="20000"/>
              </a:spcBef>
              <a:spcAft>
                <a:spcPct val="0"/>
              </a:spcAft>
              <a:buSzTx/>
              <a:buFont typeface="Wingdings" pitchFamily="2" charset="2"/>
              <a:buChar char="Ø"/>
              <a:tabLst/>
              <a:defRPr/>
            </a:pPr>
            <a:r>
              <a:rPr kumimoji="0" lang="en-GB" sz="3200" b="1" i="0" u="none" strike="noStrike" kern="0" cap="none" spc="0" normalizeH="0" baseline="0" noProof="0" dirty="0" smtClean="0">
                <a:ln>
                  <a:noFill/>
                </a:ln>
                <a:effectLst/>
                <a:uLnTx/>
                <a:uFillTx/>
                <a:latin typeface="Arial" pitchFamily="34" charset="0"/>
                <a:cs typeface="Arial" pitchFamily="34" charset="0"/>
              </a:rPr>
              <a:t>GRWG </a:t>
            </a:r>
            <a:r>
              <a:rPr kumimoji="0" lang="en-GB" sz="3200" b="1" i="0" u="none" strike="noStrike" kern="0" cap="none" spc="0" normalizeH="0" baseline="0" noProof="0" dirty="0">
                <a:ln>
                  <a:noFill/>
                </a:ln>
                <a:effectLst/>
                <a:uLnTx/>
                <a:uFillTx/>
                <a:latin typeface="Arial" pitchFamily="34" charset="0"/>
                <a:cs typeface="Arial" pitchFamily="34" charset="0"/>
              </a:rPr>
              <a:t>Work Plan </a:t>
            </a:r>
            <a:r>
              <a:rPr kumimoji="0" lang="en-GB" sz="3200" b="1" i="0" u="none" strike="noStrike" kern="0" cap="none" spc="0" normalizeH="0" baseline="0" noProof="0" dirty="0" smtClean="0">
                <a:ln>
                  <a:noFill/>
                </a:ln>
                <a:effectLst/>
                <a:uLnTx/>
                <a:uFillTx/>
                <a:latin typeface="Arial" pitchFamily="34" charset="0"/>
                <a:cs typeface="Arial" pitchFamily="34" charset="0"/>
              </a:rPr>
              <a:t>2019/2020</a:t>
            </a:r>
            <a:endParaRPr kumimoji="0" lang="en-GB" sz="3200" b="1" i="0" u="none" strike="noStrike" kern="0" cap="none" spc="0" normalizeH="0" baseline="0" noProof="0" dirty="0" smtClean="0">
              <a:ln>
                <a:noFill/>
              </a:ln>
              <a:effectLst/>
              <a:uLnTx/>
              <a:uFillTx/>
              <a:latin typeface="Arial" pitchFamily="34" charset="0"/>
              <a:cs typeface="Arial" pitchFamily="34" charset="0"/>
            </a:endParaRPr>
          </a:p>
          <a:p>
            <a:pPr marL="914400" lvl="1" indent="-457200" eaLnBrk="0" fontAlgn="base" latinLnBrk="0" hangingPunct="0">
              <a:spcBef>
                <a:spcPct val="20000"/>
              </a:spcBef>
              <a:spcAft>
                <a:spcPct val="0"/>
              </a:spcAft>
              <a:buFont typeface="Wingdings" pitchFamily="2" charset="2"/>
              <a:buChar char="ü"/>
              <a:defRPr/>
            </a:pPr>
            <a:r>
              <a:rPr lang="en-GB" sz="2800" kern="0" noProof="0" dirty="0" smtClean="0">
                <a:latin typeface="Arial" pitchFamily="34" charset="0"/>
                <a:cs typeface="Arial" pitchFamily="34" charset="0"/>
              </a:rPr>
              <a:t>Topics in the plenary </a:t>
            </a:r>
            <a:endParaRPr kumimoji="0" lang="en-GB" sz="280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GB" sz="320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GB" sz="280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GB" sz="280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GB" sz="320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kumimoji="0" lang="en-GB" sz="320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kumimoji="0" lang="en-GB" sz="320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kumimoji="0" lang="en-GB" sz="3200" i="0" u="none" strike="noStrike" kern="0" cap="none" spc="0" normalizeH="0" baseline="0" noProof="0" dirty="0">
              <a:ln>
                <a:noFill/>
              </a:ln>
              <a:effectLst/>
              <a:uLnTx/>
              <a:uFillTx/>
              <a:latin typeface="Arial" pitchFamily="34" charset="0"/>
              <a:cs typeface="Arial" pitchFamily="34" charset="0"/>
            </a:endParaRPr>
          </a:p>
        </p:txBody>
      </p:sp>
    </p:spTree>
    <p:extLst>
      <p:ext uri="{BB962C8B-B14F-4D97-AF65-F5344CB8AC3E}">
        <p14:creationId xmlns:p14="http://schemas.microsoft.com/office/powerpoint/2010/main" val="3410236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417400"/>
            <a:ext cx="10515600" cy="551022"/>
          </a:xfrm>
        </p:spPr>
        <p:txBody>
          <a:bodyPr vert="horz" lIns="91440" tIns="45720" rIns="91440" bIns="45720" rtlCol="0" anchor="ctr">
            <a:noAutofit/>
          </a:bodyPr>
          <a:lstStyle/>
          <a:p>
            <a:r>
              <a:rPr lang="en-US" altLang="zh-CN" sz="3600" b="1" dirty="0">
                <a:latin typeface="Arial" pitchFamily="34" charset="0"/>
                <a:cs typeface="Arial" pitchFamily="34" charset="0"/>
              </a:rPr>
              <a:t>Special session on re-calibration/re-processing </a:t>
            </a:r>
            <a:r>
              <a:rPr lang="en-US" altLang="zh-CN" sz="2400" dirty="0">
                <a:latin typeface="Arial" pitchFamily="34" charset="0"/>
                <a:cs typeface="Arial" pitchFamily="34" charset="0"/>
              </a:rPr>
              <a:t>- Chair: Tim </a:t>
            </a:r>
            <a:r>
              <a:rPr lang="en-US" altLang="zh-CN" sz="2400" dirty="0" err="1">
                <a:latin typeface="Arial" pitchFamily="34" charset="0"/>
                <a:cs typeface="Arial" pitchFamily="34" charset="0"/>
              </a:rPr>
              <a:t>Hewison</a:t>
            </a:r>
            <a:endParaRPr lang="zh-CN" altLang="en-US" sz="2400" dirty="0">
              <a:latin typeface="Arial" pitchFamily="34" charset="0"/>
              <a:cs typeface="Arial"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914033481"/>
              </p:ext>
            </p:extLst>
          </p:nvPr>
        </p:nvGraphicFramePr>
        <p:xfrm>
          <a:off x="699166" y="3050355"/>
          <a:ext cx="11245756" cy="2818182"/>
        </p:xfrm>
        <a:graphic>
          <a:graphicData uri="http://schemas.openxmlformats.org/drawingml/2006/table">
            <a:tbl>
              <a:tblPr>
                <a:tableStyleId>{5C22544A-7EE6-4342-B048-85BDC9FD1C3A}</a:tableStyleId>
              </a:tblPr>
              <a:tblGrid>
                <a:gridCol w="867813"/>
                <a:gridCol w="2052808"/>
                <a:gridCol w="1610437"/>
                <a:gridCol w="5527343"/>
                <a:gridCol w="382137"/>
                <a:gridCol w="805218"/>
              </a:tblGrid>
              <a:tr h="0">
                <a:tc>
                  <a:txBody>
                    <a:bodyPr/>
                    <a:lstStyle/>
                    <a:p>
                      <a:pPr algn="ctr" fontAlgn="ctr"/>
                      <a:r>
                        <a:rPr lang="en-US" sz="1600" u="none" strike="noStrike" dirty="0">
                          <a:effectLst/>
                        </a:rPr>
                        <a:t>Tues pm</a:t>
                      </a:r>
                      <a:endParaRPr lang="en-US" sz="1600" b="0" i="0" u="none" strike="noStrike" dirty="0">
                        <a:effectLst/>
                        <a:latin typeface="Arial"/>
                      </a:endParaRPr>
                    </a:p>
                  </a:txBody>
                  <a:tcPr marL="9525" marR="9525" marT="9525" marB="0" anchor="ctr"/>
                </a:tc>
                <a:tc gridSpan="5">
                  <a:txBody>
                    <a:bodyPr/>
                    <a:lstStyle/>
                    <a:p>
                      <a:pPr algn="ctr" fontAlgn="ctr"/>
                      <a:r>
                        <a:rPr lang="en-US" sz="1600" u="none" strike="noStrike" dirty="0">
                          <a:effectLst/>
                        </a:rPr>
                        <a:t>Plenary Cross-cutting Topics</a:t>
                      </a:r>
                      <a:endParaRPr lang="en-US" sz="1600" b="1" i="0" u="none" strike="noStrike" dirty="0">
                        <a:effectLst/>
                        <a:latin typeface="Arial"/>
                      </a:endParaRPr>
                    </a:p>
                  </a:txBody>
                  <a:tcPr marL="9525" marR="9525" marT="9525"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74012">
                <a:tc>
                  <a:txBody>
                    <a:bodyPr/>
                    <a:lstStyle/>
                    <a:p>
                      <a:pPr algn="ctr" fontAlgn="ctr"/>
                      <a:r>
                        <a:rPr lang="zh-CN" altLang="en-US" sz="1600" u="none" strike="noStrike">
                          <a:effectLst/>
                        </a:rPr>
                        <a:t>　</a:t>
                      </a:r>
                      <a:endParaRPr lang="zh-CN" altLang="en-US" sz="1600" b="0" i="0" u="none" strike="noStrike">
                        <a:effectLst/>
                        <a:latin typeface="Arial"/>
                      </a:endParaRPr>
                    </a:p>
                  </a:txBody>
                  <a:tcPr marL="9525" marR="9525" marT="9525" marB="0" anchor="ctr"/>
                </a:tc>
                <a:tc gridSpan="5">
                  <a:txBody>
                    <a:bodyPr/>
                    <a:lstStyle/>
                    <a:p>
                      <a:pPr algn="ctr" fontAlgn="ctr"/>
                      <a:r>
                        <a:rPr lang="en-US" sz="1600" u="none" strike="noStrike" dirty="0">
                          <a:effectLst/>
                        </a:rPr>
                        <a:t>Special session on re-calibration/re-processing - Chair: Tim </a:t>
                      </a:r>
                      <a:r>
                        <a:rPr lang="en-US" sz="1600" u="none" strike="noStrike" dirty="0" err="1">
                          <a:effectLst/>
                        </a:rPr>
                        <a:t>Hewison</a:t>
                      </a:r>
                      <a:r>
                        <a:rPr lang="en-US" sz="1600" u="none" strike="noStrike" dirty="0">
                          <a:effectLst/>
                        </a:rPr>
                        <a:t>, </a:t>
                      </a:r>
                      <a:endParaRPr lang="en-US" sz="1600" b="1" i="0" u="none" strike="noStrike" dirty="0">
                        <a:solidFill>
                          <a:srgbClr val="000000"/>
                        </a:solidFill>
                        <a:effectLst/>
                        <a:latin typeface="Arial"/>
                      </a:endParaRPr>
                    </a:p>
                  </a:txBody>
                  <a:tcPr marL="9525" marR="9525" marT="9525"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03582">
                <a:tc>
                  <a:txBody>
                    <a:bodyPr/>
                    <a:lstStyle/>
                    <a:p>
                      <a:pPr algn="ctr" fontAlgn="ctr"/>
                      <a:r>
                        <a:rPr lang="en-US" altLang="zh-CN" sz="1600" u="none" strike="noStrike">
                          <a:effectLst/>
                        </a:rPr>
                        <a:t>12:55</a:t>
                      </a:r>
                      <a:endParaRPr lang="en-US" altLang="zh-CN" sz="1600" b="0" i="0" u="none" strike="noStrike">
                        <a:effectLst/>
                        <a:latin typeface="Arial"/>
                      </a:endParaRPr>
                    </a:p>
                  </a:txBody>
                  <a:tcPr marL="9525" marR="9525" marT="9525" marB="0" anchor="ctr"/>
                </a:tc>
                <a:tc>
                  <a:txBody>
                    <a:bodyPr/>
                    <a:lstStyle/>
                    <a:p>
                      <a:pPr algn="l" fontAlgn="ctr"/>
                      <a:r>
                        <a:rPr lang="en-US" sz="1600" u="none" strike="noStrike">
                          <a:effectLst/>
                        </a:rPr>
                        <a:t>Rob Roebeling</a:t>
                      </a:r>
                      <a:endParaRPr lang="en-US" sz="1600" b="0" i="0" u="none" strike="noStrike">
                        <a:solidFill>
                          <a:srgbClr val="FF0000"/>
                        </a:solidFill>
                        <a:effectLst/>
                        <a:latin typeface="Arial"/>
                      </a:endParaRPr>
                    </a:p>
                  </a:txBody>
                  <a:tcPr marL="9525" marR="9525" marT="9525" marB="0" anchor="ctr"/>
                </a:tc>
                <a:tc>
                  <a:txBody>
                    <a:bodyPr/>
                    <a:lstStyle/>
                    <a:p>
                      <a:pPr algn="l" fontAlgn="ctr"/>
                      <a:r>
                        <a:rPr lang="en-US" sz="1600" u="none" strike="noStrike">
                          <a:effectLst/>
                        </a:rPr>
                        <a:t>EUMETSAT</a:t>
                      </a:r>
                      <a:endParaRPr lang="en-US" sz="1600" b="0" i="0" u="none" strike="noStrike">
                        <a:solidFill>
                          <a:srgbClr val="000000"/>
                        </a:solidFill>
                        <a:effectLst/>
                        <a:latin typeface="Arial"/>
                      </a:endParaRPr>
                    </a:p>
                  </a:txBody>
                  <a:tcPr marL="9525" marR="9525" marT="9525" marB="0" anchor="ctr"/>
                </a:tc>
                <a:tc>
                  <a:txBody>
                    <a:bodyPr/>
                    <a:lstStyle/>
                    <a:p>
                      <a:pPr algn="l" fontAlgn="ctr"/>
                      <a:r>
                        <a:rPr lang="en-US" sz="1600" u="none" strike="noStrike">
                          <a:effectLst/>
                        </a:rPr>
                        <a:t>FIDUCEO Summary</a:t>
                      </a:r>
                      <a:endParaRPr lang="en-US" sz="1600" b="0" i="0" u="none" strike="noStrike">
                        <a:solidFill>
                          <a:srgbClr val="000000"/>
                        </a:solidFill>
                        <a:effectLst/>
                        <a:latin typeface="Arial"/>
                      </a:endParaRPr>
                    </a:p>
                  </a:txBody>
                  <a:tcPr marL="9525" marR="9525" marT="9525" marB="0" anchor="ctr"/>
                </a:tc>
                <a:tc>
                  <a:txBody>
                    <a:bodyPr/>
                    <a:lstStyle/>
                    <a:p>
                      <a:pPr algn="l" fontAlgn="ctr"/>
                      <a:r>
                        <a:rPr lang="en-US" sz="1600" u="none" strike="noStrike" dirty="0">
                          <a:effectLst/>
                        </a:rPr>
                        <a:t>3i</a:t>
                      </a:r>
                      <a:endParaRPr lang="en-US" sz="1600" b="0" i="0" u="none" strike="noStrike" dirty="0">
                        <a:solidFill>
                          <a:srgbClr val="000000"/>
                        </a:solidFill>
                        <a:effectLst/>
                        <a:latin typeface="Arial"/>
                      </a:endParaRPr>
                    </a:p>
                  </a:txBody>
                  <a:tcPr marL="9525" marR="9525" marT="9525" marB="0" anchor="ctr"/>
                </a:tc>
                <a:tc>
                  <a:txBody>
                    <a:bodyPr/>
                    <a:lstStyle/>
                    <a:p>
                      <a:pPr algn="ctr" fontAlgn="ctr"/>
                      <a:r>
                        <a:rPr lang="en-US" altLang="zh-CN" sz="1600" u="none" strike="noStrike" dirty="0">
                          <a:effectLst/>
                        </a:rPr>
                        <a:t>0:20</a:t>
                      </a:r>
                      <a:endParaRPr lang="en-US" altLang="zh-CN" sz="1600" b="0" i="0" u="none" strike="noStrike" dirty="0">
                        <a:solidFill>
                          <a:srgbClr val="000000"/>
                        </a:solidFill>
                        <a:effectLst/>
                        <a:latin typeface="Arial"/>
                      </a:endParaRPr>
                    </a:p>
                  </a:txBody>
                  <a:tcPr marL="9525" marR="9525" marT="9525" marB="0" anchor="ctr"/>
                </a:tc>
              </a:tr>
              <a:tr h="149328">
                <a:tc>
                  <a:txBody>
                    <a:bodyPr/>
                    <a:lstStyle/>
                    <a:p>
                      <a:pPr algn="ctr" fontAlgn="ctr"/>
                      <a:r>
                        <a:rPr lang="en-US" altLang="zh-CN" sz="1600" u="none" strike="noStrike">
                          <a:effectLst/>
                        </a:rPr>
                        <a:t>13:15</a:t>
                      </a:r>
                      <a:endParaRPr lang="en-US" altLang="zh-CN" sz="1600" b="0" i="0" u="none" strike="noStrike">
                        <a:solidFill>
                          <a:srgbClr val="000000"/>
                        </a:solidFill>
                        <a:effectLst/>
                        <a:latin typeface="Arial"/>
                      </a:endParaRPr>
                    </a:p>
                  </a:txBody>
                  <a:tcPr marL="9525" marR="9525" marT="9525" marB="0" anchor="ctr"/>
                </a:tc>
                <a:tc>
                  <a:txBody>
                    <a:bodyPr/>
                    <a:lstStyle/>
                    <a:p>
                      <a:pPr algn="l" fontAlgn="ctr"/>
                      <a:r>
                        <a:rPr lang="en-US" sz="1600" u="none" strike="noStrike">
                          <a:effectLst/>
                        </a:rPr>
                        <a:t>Rob Roebeling</a:t>
                      </a:r>
                      <a:endParaRPr lang="en-US" sz="1600" b="0" i="0" u="none" strike="noStrike">
                        <a:solidFill>
                          <a:srgbClr val="FF0000"/>
                        </a:solidFill>
                        <a:effectLst/>
                        <a:latin typeface="Arial"/>
                      </a:endParaRPr>
                    </a:p>
                  </a:txBody>
                  <a:tcPr marL="9525" marR="9525" marT="9525" marB="0" anchor="ctr"/>
                </a:tc>
                <a:tc>
                  <a:txBody>
                    <a:bodyPr/>
                    <a:lstStyle/>
                    <a:p>
                      <a:pPr algn="l" fontAlgn="ctr"/>
                      <a:r>
                        <a:rPr lang="en-US" sz="1600" u="none" strike="noStrike">
                          <a:effectLst/>
                        </a:rPr>
                        <a:t>EUMETSAT</a:t>
                      </a:r>
                      <a:endParaRPr lang="en-US" sz="1600" b="0" i="0" u="none" strike="noStrike">
                        <a:solidFill>
                          <a:srgbClr val="000000"/>
                        </a:solidFill>
                        <a:effectLst/>
                        <a:latin typeface="Arial"/>
                      </a:endParaRPr>
                    </a:p>
                  </a:txBody>
                  <a:tcPr marL="9525" marR="9525" marT="9525" marB="0" anchor="ctr"/>
                </a:tc>
                <a:tc>
                  <a:txBody>
                    <a:bodyPr/>
                    <a:lstStyle/>
                    <a:p>
                      <a:pPr algn="l" fontAlgn="ctr"/>
                      <a:r>
                        <a:rPr lang="en-US" sz="1600" u="none" strike="noStrike">
                          <a:effectLst/>
                        </a:rPr>
                        <a:t>GEO-Ring: SCOPE-CM/IOGEO</a:t>
                      </a:r>
                      <a:endParaRPr lang="en-US" sz="1600" b="0" i="0" u="none" strike="noStrike">
                        <a:solidFill>
                          <a:srgbClr val="000000"/>
                        </a:solidFill>
                        <a:effectLst/>
                        <a:latin typeface="Arial"/>
                      </a:endParaRPr>
                    </a:p>
                  </a:txBody>
                  <a:tcPr marL="9525" marR="9525" marT="9525" marB="0" anchor="ctr"/>
                </a:tc>
                <a:tc>
                  <a:txBody>
                    <a:bodyPr/>
                    <a:lstStyle/>
                    <a:p>
                      <a:pPr algn="l" fontAlgn="ctr"/>
                      <a:r>
                        <a:rPr lang="en-US" sz="1600" u="none" strike="noStrike">
                          <a:effectLst/>
                        </a:rPr>
                        <a:t>3j</a:t>
                      </a:r>
                      <a:endParaRPr lang="en-US" sz="1600" b="0" i="0" u="none" strike="noStrike">
                        <a:solidFill>
                          <a:srgbClr val="000000"/>
                        </a:solidFill>
                        <a:effectLst/>
                        <a:latin typeface="Arial"/>
                      </a:endParaRPr>
                    </a:p>
                  </a:txBody>
                  <a:tcPr marL="9525" marR="9525" marT="9525" marB="0" anchor="ctr"/>
                </a:tc>
                <a:tc>
                  <a:txBody>
                    <a:bodyPr/>
                    <a:lstStyle/>
                    <a:p>
                      <a:pPr algn="ctr" fontAlgn="ctr"/>
                      <a:r>
                        <a:rPr lang="en-US" altLang="zh-CN" sz="1600" u="none" strike="noStrike" dirty="0">
                          <a:effectLst/>
                        </a:rPr>
                        <a:t>0:20</a:t>
                      </a:r>
                      <a:endParaRPr lang="en-US" altLang="zh-CN" sz="1600" b="0" i="0" u="none" strike="noStrike" dirty="0">
                        <a:solidFill>
                          <a:srgbClr val="000000"/>
                        </a:solidFill>
                        <a:effectLst/>
                        <a:latin typeface="Arial"/>
                      </a:endParaRPr>
                    </a:p>
                  </a:txBody>
                  <a:tcPr marL="9525" marR="9525" marT="9525" marB="0" anchor="ctr"/>
                </a:tc>
              </a:tr>
              <a:tr h="209862">
                <a:tc>
                  <a:txBody>
                    <a:bodyPr/>
                    <a:lstStyle/>
                    <a:p>
                      <a:pPr algn="ctr" fontAlgn="ctr"/>
                      <a:r>
                        <a:rPr lang="en-US" altLang="zh-CN" sz="1600" u="none" strike="noStrike">
                          <a:effectLst/>
                        </a:rPr>
                        <a:t>13:35</a:t>
                      </a:r>
                      <a:endParaRPr lang="en-US" altLang="zh-CN" sz="1600" b="0" i="0" u="none" strike="noStrike">
                        <a:solidFill>
                          <a:srgbClr val="000000"/>
                        </a:solidFill>
                        <a:effectLst/>
                        <a:latin typeface="Arial"/>
                      </a:endParaRPr>
                    </a:p>
                  </a:txBody>
                  <a:tcPr marL="9525" marR="9525" marT="9525" marB="0" anchor="ctr"/>
                </a:tc>
                <a:tc>
                  <a:txBody>
                    <a:bodyPr/>
                    <a:lstStyle/>
                    <a:p>
                      <a:pPr algn="l" fontAlgn="ctr"/>
                      <a:r>
                        <a:rPr lang="en-US" sz="1600" u="none" strike="noStrike">
                          <a:effectLst/>
                        </a:rPr>
                        <a:t>Masaya Takahashi</a:t>
                      </a:r>
                      <a:endParaRPr lang="en-US" sz="1600" b="0" i="0" u="none" strike="noStrike">
                        <a:solidFill>
                          <a:srgbClr val="000000"/>
                        </a:solidFill>
                        <a:effectLst/>
                        <a:latin typeface="Arial"/>
                      </a:endParaRPr>
                    </a:p>
                  </a:txBody>
                  <a:tcPr marL="9525" marR="9525" marT="9525" marB="0" anchor="ctr"/>
                </a:tc>
                <a:tc>
                  <a:txBody>
                    <a:bodyPr/>
                    <a:lstStyle/>
                    <a:p>
                      <a:pPr algn="l" fontAlgn="ctr"/>
                      <a:r>
                        <a:rPr lang="en-US" sz="1600" u="none" strike="noStrike">
                          <a:effectLst/>
                        </a:rPr>
                        <a:t>JMA</a:t>
                      </a:r>
                      <a:endParaRPr lang="en-US" sz="1600" b="0" i="0" u="none" strike="noStrike">
                        <a:solidFill>
                          <a:srgbClr val="000000"/>
                        </a:solidFill>
                        <a:effectLst/>
                        <a:latin typeface="Arial"/>
                      </a:endParaRPr>
                    </a:p>
                  </a:txBody>
                  <a:tcPr marL="9525" marR="9525" marT="9525" marB="0" anchor="ctr"/>
                </a:tc>
                <a:tc>
                  <a:txBody>
                    <a:bodyPr/>
                    <a:lstStyle/>
                    <a:p>
                      <a:pPr algn="l" fontAlgn="ctr"/>
                      <a:r>
                        <a:rPr lang="en-US" sz="1600" u="none" strike="noStrike">
                          <a:effectLst/>
                        </a:rPr>
                        <a:t>Re-calibrating WV/IR channels of GMS/MTSAT imagers using HIRS/2, AIRS, and IASI</a:t>
                      </a:r>
                      <a:endParaRPr lang="en-US" sz="1600" b="0" i="0" u="none" strike="noStrike">
                        <a:solidFill>
                          <a:srgbClr val="000000"/>
                        </a:solidFill>
                        <a:effectLst/>
                        <a:latin typeface="Arial"/>
                      </a:endParaRPr>
                    </a:p>
                  </a:txBody>
                  <a:tcPr marL="9525" marR="9525" marT="9525" marB="0" anchor="ctr"/>
                </a:tc>
                <a:tc>
                  <a:txBody>
                    <a:bodyPr/>
                    <a:lstStyle/>
                    <a:p>
                      <a:pPr algn="l" fontAlgn="ctr"/>
                      <a:r>
                        <a:rPr lang="en-US" sz="1600" u="none" strike="noStrike">
                          <a:effectLst/>
                        </a:rPr>
                        <a:t>3k</a:t>
                      </a:r>
                      <a:endParaRPr lang="en-US" sz="1600" b="0" i="0" u="none" strike="noStrike">
                        <a:solidFill>
                          <a:srgbClr val="000000"/>
                        </a:solidFill>
                        <a:effectLst/>
                        <a:latin typeface="Arial"/>
                      </a:endParaRPr>
                    </a:p>
                  </a:txBody>
                  <a:tcPr marL="9525" marR="9525" marT="9525" marB="0" anchor="ctr"/>
                </a:tc>
                <a:tc>
                  <a:txBody>
                    <a:bodyPr/>
                    <a:lstStyle/>
                    <a:p>
                      <a:pPr algn="ctr" fontAlgn="ctr"/>
                      <a:r>
                        <a:rPr lang="en-US" altLang="zh-CN" sz="1600" u="none" strike="noStrike" dirty="0">
                          <a:effectLst/>
                        </a:rPr>
                        <a:t>0:20</a:t>
                      </a:r>
                      <a:endParaRPr lang="en-US" altLang="zh-CN" sz="1600" b="0" i="0" u="none" strike="noStrike" dirty="0">
                        <a:solidFill>
                          <a:srgbClr val="000000"/>
                        </a:solidFill>
                        <a:effectLst/>
                        <a:latin typeface="Arial"/>
                      </a:endParaRPr>
                    </a:p>
                  </a:txBody>
                  <a:tcPr marL="9525" marR="9525" marT="9525" marB="0" anchor="ctr"/>
                </a:tc>
              </a:tr>
              <a:tr h="231272">
                <a:tc>
                  <a:txBody>
                    <a:bodyPr/>
                    <a:lstStyle/>
                    <a:p>
                      <a:pPr algn="ctr" fontAlgn="ctr"/>
                      <a:r>
                        <a:rPr lang="en-US" altLang="zh-CN" sz="1600" u="none" strike="noStrike">
                          <a:effectLst/>
                        </a:rPr>
                        <a:t>13:55</a:t>
                      </a:r>
                      <a:endParaRPr lang="en-US" altLang="zh-CN" sz="1600" b="0" i="0" u="none" strike="noStrike">
                        <a:solidFill>
                          <a:srgbClr val="000000"/>
                        </a:solidFill>
                        <a:effectLst/>
                        <a:latin typeface="Arial"/>
                      </a:endParaRPr>
                    </a:p>
                  </a:txBody>
                  <a:tcPr marL="9525" marR="9525" marT="9525" marB="0" anchor="ctr"/>
                </a:tc>
                <a:tc>
                  <a:txBody>
                    <a:bodyPr/>
                    <a:lstStyle/>
                    <a:p>
                      <a:pPr algn="l" fontAlgn="ctr"/>
                      <a:r>
                        <a:rPr lang="en-US" sz="1600" u="none" strike="noStrike">
                          <a:effectLst/>
                        </a:rPr>
                        <a:t>Ken Knapp</a:t>
                      </a:r>
                      <a:endParaRPr lang="en-US" sz="1600" b="0" i="0" u="none" strike="noStrike">
                        <a:solidFill>
                          <a:srgbClr val="FF0000"/>
                        </a:solidFill>
                        <a:effectLst/>
                        <a:latin typeface="Arial"/>
                      </a:endParaRPr>
                    </a:p>
                  </a:txBody>
                  <a:tcPr marL="9525" marR="9525" marT="9525" marB="0" anchor="ctr"/>
                </a:tc>
                <a:tc>
                  <a:txBody>
                    <a:bodyPr/>
                    <a:lstStyle/>
                    <a:p>
                      <a:pPr algn="l" fontAlgn="ctr"/>
                      <a:r>
                        <a:rPr lang="en-US" sz="1600" u="none" strike="noStrike">
                          <a:effectLst/>
                        </a:rPr>
                        <a:t>NOAA</a:t>
                      </a:r>
                      <a:endParaRPr lang="en-US" sz="1600" b="0" i="0" u="none" strike="noStrike">
                        <a:solidFill>
                          <a:srgbClr val="000000"/>
                        </a:solidFill>
                        <a:effectLst/>
                        <a:latin typeface="Arial"/>
                      </a:endParaRPr>
                    </a:p>
                  </a:txBody>
                  <a:tcPr marL="9525" marR="9525" marT="9525" marB="0" anchor="ctr"/>
                </a:tc>
                <a:tc>
                  <a:txBody>
                    <a:bodyPr/>
                    <a:lstStyle/>
                    <a:p>
                      <a:pPr algn="l" fontAlgn="ctr"/>
                      <a:r>
                        <a:rPr lang="en-US" sz="1600" u="none" strike="noStrike">
                          <a:effectLst/>
                        </a:rPr>
                        <a:t>Inter-calibration for climate monitoring system - collaboration with ISCCP</a:t>
                      </a:r>
                      <a:endParaRPr lang="en-US" sz="1600" b="0" i="0" u="none" strike="noStrike">
                        <a:solidFill>
                          <a:srgbClr val="000000"/>
                        </a:solidFill>
                        <a:effectLst/>
                        <a:latin typeface="Arial"/>
                      </a:endParaRPr>
                    </a:p>
                  </a:txBody>
                  <a:tcPr marL="9525" marR="9525" marT="9525" marB="0" anchor="ctr"/>
                </a:tc>
                <a:tc>
                  <a:txBody>
                    <a:bodyPr/>
                    <a:lstStyle/>
                    <a:p>
                      <a:pPr algn="l" fontAlgn="ctr"/>
                      <a:r>
                        <a:rPr lang="en-US" sz="1600" u="none" strike="noStrike">
                          <a:effectLst/>
                        </a:rPr>
                        <a:t>3l</a:t>
                      </a:r>
                      <a:endParaRPr lang="en-US" sz="1600" b="0" i="0" u="none" strike="noStrike">
                        <a:solidFill>
                          <a:srgbClr val="000000"/>
                        </a:solidFill>
                        <a:effectLst/>
                        <a:latin typeface="Arial"/>
                      </a:endParaRPr>
                    </a:p>
                  </a:txBody>
                  <a:tcPr marL="9525" marR="9525" marT="9525" marB="0" anchor="ctr"/>
                </a:tc>
                <a:tc>
                  <a:txBody>
                    <a:bodyPr/>
                    <a:lstStyle/>
                    <a:p>
                      <a:pPr algn="ctr" fontAlgn="ctr"/>
                      <a:r>
                        <a:rPr lang="en-US" altLang="zh-CN" sz="1600" u="none" strike="noStrike" dirty="0">
                          <a:effectLst/>
                        </a:rPr>
                        <a:t>0:20</a:t>
                      </a:r>
                      <a:endParaRPr lang="en-US" altLang="zh-CN" sz="1600" b="0" i="0" u="none" strike="noStrike" dirty="0">
                        <a:solidFill>
                          <a:srgbClr val="000000"/>
                        </a:solidFill>
                        <a:effectLst/>
                        <a:latin typeface="Arial"/>
                      </a:endParaRPr>
                    </a:p>
                  </a:txBody>
                  <a:tcPr marL="9525" marR="9525" marT="9525" marB="0" anchor="ctr"/>
                </a:tc>
              </a:tr>
              <a:tr h="157147">
                <a:tc>
                  <a:txBody>
                    <a:bodyPr/>
                    <a:lstStyle/>
                    <a:p>
                      <a:pPr algn="ctr" fontAlgn="ctr"/>
                      <a:r>
                        <a:rPr lang="en-US" altLang="zh-CN" sz="1600" u="none" strike="noStrike">
                          <a:effectLst/>
                        </a:rPr>
                        <a:t>14:15</a:t>
                      </a:r>
                      <a:endParaRPr lang="en-US" altLang="zh-CN" sz="1600" b="0" i="0" u="none" strike="noStrike">
                        <a:solidFill>
                          <a:srgbClr val="000000"/>
                        </a:solidFill>
                        <a:effectLst/>
                        <a:latin typeface="Arial"/>
                      </a:endParaRPr>
                    </a:p>
                  </a:txBody>
                  <a:tcPr marL="9525" marR="9525" marT="9525" marB="0" anchor="ctr"/>
                </a:tc>
                <a:tc>
                  <a:txBody>
                    <a:bodyPr/>
                    <a:lstStyle/>
                    <a:p>
                      <a:pPr algn="l" fontAlgn="ctr"/>
                      <a:r>
                        <a:rPr lang="en-US" sz="1600" u="none" strike="noStrike" dirty="0" err="1">
                          <a:effectLst/>
                        </a:rPr>
                        <a:t>Sirish</a:t>
                      </a:r>
                      <a:r>
                        <a:rPr lang="en-US" sz="1600" u="none" strike="noStrike" dirty="0">
                          <a:effectLst/>
                        </a:rPr>
                        <a:t> </a:t>
                      </a:r>
                      <a:r>
                        <a:rPr lang="en-US" sz="1600" u="none" strike="noStrike" dirty="0" err="1">
                          <a:effectLst/>
                        </a:rPr>
                        <a:t>Uprety</a:t>
                      </a:r>
                      <a:endParaRPr lang="en-US" sz="1600" b="0" i="0" u="none" strike="noStrike" dirty="0">
                        <a:effectLst/>
                        <a:latin typeface="Arial"/>
                      </a:endParaRPr>
                    </a:p>
                  </a:txBody>
                  <a:tcPr marL="9525" marR="9525" marT="9525" marB="0" anchor="ctr"/>
                </a:tc>
                <a:tc>
                  <a:txBody>
                    <a:bodyPr/>
                    <a:lstStyle/>
                    <a:p>
                      <a:pPr algn="l" fontAlgn="ctr"/>
                      <a:r>
                        <a:rPr lang="en-US" sz="1600" u="none" strike="noStrike">
                          <a:effectLst/>
                        </a:rPr>
                        <a:t>NOAA</a:t>
                      </a:r>
                      <a:endParaRPr lang="en-US" sz="1600" b="0" i="0" u="none" strike="noStrike">
                        <a:effectLst/>
                        <a:latin typeface="Arial"/>
                      </a:endParaRPr>
                    </a:p>
                  </a:txBody>
                  <a:tcPr marL="9525" marR="9525" marT="9525" marB="0" anchor="ctr"/>
                </a:tc>
                <a:tc>
                  <a:txBody>
                    <a:bodyPr/>
                    <a:lstStyle/>
                    <a:p>
                      <a:pPr algn="l" fontAlgn="ctr"/>
                      <a:r>
                        <a:rPr lang="en-US" sz="1600" u="none" strike="noStrike">
                          <a:effectLst/>
                        </a:rPr>
                        <a:t>NOAA S-NPP/VIIRS v2 Processing </a:t>
                      </a:r>
                      <a:endParaRPr lang="en-US" sz="1600" b="0" i="0" u="none" strike="noStrike">
                        <a:solidFill>
                          <a:srgbClr val="000000"/>
                        </a:solidFill>
                        <a:effectLst/>
                        <a:latin typeface="Arial"/>
                      </a:endParaRPr>
                    </a:p>
                  </a:txBody>
                  <a:tcPr marL="9525" marR="9525" marT="9525" marB="0" anchor="ctr"/>
                </a:tc>
                <a:tc>
                  <a:txBody>
                    <a:bodyPr/>
                    <a:lstStyle/>
                    <a:p>
                      <a:pPr algn="l" fontAlgn="ctr"/>
                      <a:r>
                        <a:rPr lang="en-US" sz="1600" u="none" strike="noStrike">
                          <a:effectLst/>
                        </a:rPr>
                        <a:t>3m</a:t>
                      </a:r>
                      <a:endParaRPr lang="en-US" sz="1600" b="0" i="0" u="none" strike="noStrike">
                        <a:solidFill>
                          <a:srgbClr val="000000"/>
                        </a:solidFill>
                        <a:effectLst/>
                        <a:latin typeface="Arial"/>
                      </a:endParaRPr>
                    </a:p>
                  </a:txBody>
                  <a:tcPr marL="9525" marR="9525" marT="9525" marB="0" anchor="ctr"/>
                </a:tc>
                <a:tc>
                  <a:txBody>
                    <a:bodyPr/>
                    <a:lstStyle/>
                    <a:p>
                      <a:pPr algn="ctr" fontAlgn="ctr"/>
                      <a:r>
                        <a:rPr lang="en-US" altLang="zh-CN" sz="1600" u="none" strike="noStrike" dirty="0">
                          <a:effectLst/>
                        </a:rPr>
                        <a:t>0:20</a:t>
                      </a:r>
                      <a:endParaRPr lang="en-US" altLang="zh-CN" sz="1600" b="0" i="0" u="none" strike="noStrike" dirty="0">
                        <a:solidFill>
                          <a:srgbClr val="000000"/>
                        </a:solidFill>
                        <a:effectLst/>
                        <a:latin typeface="Arial"/>
                      </a:endParaRPr>
                    </a:p>
                  </a:txBody>
                  <a:tcPr marL="9525" marR="9525" marT="9525" marB="0" anchor="ctr"/>
                </a:tc>
              </a:tr>
              <a:tr h="53908">
                <a:tc>
                  <a:txBody>
                    <a:bodyPr/>
                    <a:lstStyle/>
                    <a:p>
                      <a:pPr algn="ctr" fontAlgn="ctr"/>
                      <a:r>
                        <a:rPr lang="en-US" altLang="zh-CN" sz="1600" u="none" strike="noStrike">
                          <a:effectLst/>
                        </a:rPr>
                        <a:t>14:35</a:t>
                      </a:r>
                      <a:endParaRPr lang="en-US" altLang="zh-CN" sz="1600" b="0" i="0" u="none" strike="noStrike">
                        <a:solidFill>
                          <a:srgbClr val="000000"/>
                        </a:solidFill>
                        <a:effectLst/>
                        <a:latin typeface="Arial"/>
                      </a:endParaRPr>
                    </a:p>
                  </a:txBody>
                  <a:tcPr marL="9525" marR="9525" marT="9525" marB="0" anchor="ctr"/>
                </a:tc>
                <a:tc>
                  <a:txBody>
                    <a:bodyPr/>
                    <a:lstStyle/>
                    <a:p>
                      <a:pPr algn="l" fontAlgn="ctr"/>
                      <a:r>
                        <a:rPr lang="en-US" sz="1600" u="none" strike="noStrike">
                          <a:effectLst/>
                        </a:rPr>
                        <a:t>Scott Hu</a:t>
                      </a:r>
                      <a:endParaRPr lang="en-US" sz="1600" b="0" i="0" u="none" strike="noStrike">
                        <a:effectLst/>
                        <a:latin typeface="Arial"/>
                      </a:endParaRPr>
                    </a:p>
                  </a:txBody>
                  <a:tcPr marL="9525" marR="9525" marT="9525" marB="0" anchor="ctr"/>
                </a:tc>
                <a:tc>
                  <a:txBody>
                    <a:bodyPr/>
                    <a:lstStyle/>
                    <a:p>
                      <a:pPr algn="l" fontAlgn="ctr"/>
                      <a:r>
                        <a:rPr lang="en-US" sz="1600" u="none" strike="noStrike">
                          <a:effectLst/>
                        </a:rPr>
                        <a:t>CMA</a:t>
                      </a:r>
                      <a:endParaRPr lang="en-US" sz="1600" b="0" i="0" u="none" strike="noStrike">
                        <a:effectLst/>
                        <a:latin typeface="Arial"/>
                      </a:endParaRPr>
                    </a:p>
                  </a:txBody>
                  <a:tcPr marL="9525" marR="9525" marT="9525" marB="0" anchor="ctr"/>
                </a:tc>
                <a:tc>
                  <a:txBody>
                    <a:bodyPr/>
                    <a:lstStyle/>
                    <a:p>
                      <a:pPr algn="l" fontAlgn="ctr"/>
                      <a:r>
                        <a:rPr lang="en-US" sz="1600" u="none" strike="noStrike">
                          <a:effectLst/>
                        </a:rPr>
                        <a:t>CMA's recalibration/reprocessing activities</a:t>
                      </a:r>
                      <a:endParaRPr lang="en-US" sz="1600" b="0" i="0" u="none" strike="noStrike">
                        <a:solidFill>
                          <a:srgbClr val="000000"/>
                        </a:solidFill>
                        <a:effectLst/>
                        <a:latin typeface="Arial"/>
                      </a:endParaRPr>
                    </a:p>
                  </a:txBody>
                  <a:tcPr marL="9525" marR="9525" marT="9525" marB="0" anchor="ctr"/>
                </a:tc>
                <a:tc>
                  <a:txBody>
                    <a:bodyPr/>
                    <a:lstStyle/>
                    <a:p>
                      <a:pPr algn="l" fontAlgn="ctr"/>
                      <a:r>
                        <a:rPr lang="en-US" sz="1600" u="none" strike="noStrike">
                          <a:effectLst/>
                        </a:rPr>
                        <a:t>3n</a:t>
                      </a:r>
                      <a:endParaRPr lang="en-US" sz="1600" b="0" i="0" u="none" strike="noStrike">
                        <a:solidFill>
                          <a:srgbClr val="000000"/>
                        </a:solidFill>
                        <a:effectLst/>
                        <a:latin typeface="Arial"/>
                      </a:endParaRPr>
                    </a:p>
                  </a:txBody>
                  <a:tcPr marL="9525" marR="9525" marT="9525" marB="0" anchor="ctr"/>
                </a:tc>
                <a:tc>
                  <a:txBody>
                    <a:bodyPr/>
                    <a:lstStyle/>
                    <a:p>
                      <a:pPr algn="ctr" fontAlgn="ctr"/>
                      <a:r>
                        <a:rPr lang="en-US" altLang="zh-CN" sz="1600" u="none" strike="noStrike" dirty="0">
                          <a:effectLst/>
                        </a:rPr>
                        <a:t>0:20</a:t>
                      </a:r>
                      <a:endParaRPr lang="en-US" altLang="zh-CN" sz="1600" b="0" i="0" u="none" strike="noStrike" dirty="0">
                        <a:solidFill>
                          <a:srgbClr val="000000"/>
                        </a:solidFill>
                        <a:effectLst/>
                        <a:latin typeface="Arial"/>
                      </a:endParaRPr>
                    </a:p>
                  </a:txBody>
                  <a:tcPr marL="9525" marR="9525" marT="9525" marB="0" anchor="ctr"/>
                </a:tc>
              </a:tr>
              <a:tr h="87146">
                <a:tc>
                  <a:txBody>
                    <a:bodyPr/>
                    <a:lstStyle/>
                    <a:p>
                      <a:pPr algn="ctr" fontAlgn="ctr"/>
                      <a:r>
                        <a:rPr lang="en-US" altLang="zh-CN" sz="1600" u="none" strike="noStrike">
                          <a:effectLst/>
                        </a:rPr>
                        <a:t>14:55</a:t>
                      </a:r>
                      <a:endParaRPr lang="en-US" altLang="zh-CN" sz="1600" b="0" i="0" u="none" strike="noStrike">
                        <a:solidFill>
                          <a:srgbClr val="000000"/>
                        </a:solidFill>
                        <a:effectLst/>
                        <a:latin typeface="Arial"/>
                      </a:endParaRPr>
                    </a:p>
                  </a:txBody>
                  <a:tcPr marL="9525" marR="9525" marT="9525" marB="0" anchor="ctr"/>
                </a:tc>
                <a:tc>
                  <a:txBody>
                    <a:bodyPr/>
                    <a:lstStyle/>
                    <a:p>
                      <a:pPr algn="l" fontAlgn="ctr"/>
                      <a:r>
                        <a:rPr lang="en-US" sz="1600" u="none" strike="noStrike" dirty="0">
                          <a:effectLst/>
                        </a:rPr>
                        <a:t>Roger Saunders</a:t>
                      </a:r>
                      <a:endParaRPr lang="en-US" sz="1600" b="0" i="0" u="none" strike="noStrike" dirty="0">
                        <a:solidFill>
                          <a:srgbClr val="FF0000"/>
                        </a:solidFill>
                        <a:effectLst/>
                        <a:latin typeface="Arial"/>
                      </a:endParaRPr>
                    </a:p>
                  </a:txBody>
                  <a:tcPr marL="9525" marR="9525" marT="9525" marB="0" anchor="ctr"/>
                </a:tc>
                <a:tc>
                  <a:txBody>
                    <a:bodyPr/>
                    <a:lstStyle/>
                    <a:p>
                      <a:pPr algn="l" fontAlgn="ctr"/>
                      <a:r>
                        <a:rPr lang="en-US" sz="1600" u="none" strike="noStrike">
                          <a:effectLst/>
                        </a:rPr>
                        <a:t>UKMO</a:t>
                      </a:r>
                      <a:endParaRPr lang="en-US" sz="1600" b="0" i="0" u="none" strike="noStrike">
                        <a:effectLst/>
                        <a:latin typeface="Arial"/>
                      </a:endParaRPr>
                    </a:p>
                  </a:txBody>
                  <a:tcPr marL="9525" marR="9525" marT="9525" marB="0" anchor="ctr"/>
                </a:tc>
                <a:tc>
                  <a:txBody>
                    <a:bodyPr/>
                    <a:lstStyle/>
                    <a:p>
                      <a:pPr algn="l" fontAlgn="ctr"/>
                      <a:r>
                        <a:rPr lang="en-US" sz="1600" u="none" strike="noStrike">
                          <a:effectLst/>
                        </a:rPr>
                        <a:t>Long-term calibration monitoring using UKMO NWP</a:t>
                      </a:r>
                      <a:endParaRPr lang="en-US" sz="1600" b="0" i="0" u="none" strike="noStrike">
                        <a:solidFill>
                          <a:srgbClr val="000000"/>
                        </a:solidFill>
                        <a:effectLst/>
                        <a:latin typeface="Arial"/>
                      </a:endParaRPr>
                    </a:p>
                  </a:txBody>
                  <a:tcPr marL="9525" marR="9525" marT="9525" marB="0" anchor="ctr"/>
                </a:tc>
                <a:tc>
                  <a:txBody>
                    <a:bodyPr/>
                    <a:lstStyle/>
                    <a:p>
                      <a:pPr algn="l" fontAlgn="ctr"/>
                      <a:r>
                        <a:rPr lang="en-US" sz="1600" u="none" strike="noStrike">
                          <a:effectLst/>
                        </a:rPr>
                        <a:t>3o</a:t>
                      </a:r>
                      <a:endParaRPr lang="en-US" sz="1600" b="0" i="0" u="none" strike="noStrike">
                        <a:solidFill>
                          <a:srgbClr val="000000"/>
                        </a:solidFill>
                        <a:effectLst/>
                        <a:latin typeface="Arial"/>
                      </a:endParaRPr>
                    </a:p>
                  </a:txBody>
                  <a:tcPr marL="9525" marR="9525" marT="9525" marB="0" anchor="ctr"/>
                </a:tc>
                <a:tc>
                  <a:txBody>
                    <a:bodyPr/>
                    <a:lstStyle/>
                    <a:p>
                      <a:pPr algn="ctr" fontAlgn="ctr"/>
                      <a:r>
                        <a:rPr lang="en-US" altLang="zh-CN" sz="1600" u="none" strike="noStrike" dirty="0">
                          <a:effectLst/>
                        </a:rPr>
                        <a:t>0:20</a:t>
                      </a:r>
                      <a:endParaRPr lang="en-US" altLang="zh-CN" sz="1600" b="0" i="0" u="none" strike="noStrike" dirty="0">
                        <a:solidFill>
                          <a:srgbClr val="000000"/>
                        </a:solidFill>
                        <a:effectLst/>
                        <a:latin typeface="Arial"/>
                      </a:endParaRPr>
                    </a:p>
                  </a:txBody>
                  <a:tcPr marL="9525" marR="9525" marT="9525" marB="0" anchor="ctr"/>
                </a:tc>
              </a:tr>
            </a:tbl>
          </a:graphicData>
        </a:graphic>
      </p:graphicFrame>
      <p:sp>
        <p:nvSpPr>
          <p:cNvPr id="5" name="Content Placeholder 2"/>
          <p:cNvSpPr txBox="1">
            <a:spLocks/>
          </p:cNvSpPr>
          <p:nvPr/>
        </p:nvSpPr>
        <p:spPr>
          <a:xfrm>
            <a:off x="1637732" y="1393154"/>
            <a:ext cx="9976513" cy="1827720"/>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맑은 고딕" pitchFamily="50" charset="-127"/>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맑은 고딕" pitchFamily="50" charset="-127"/>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맑은 고딕" pitchFamily="50" charset="-127"/>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맑은 고딕" pitchFamily="50" charset="-127"/>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맑은 고딕" pitchFamily="50" charset="-127"/>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sz="1800" dirty="0" smtClean="0">
                <a:latin typeface="Arial" pitchFamily="34" charset="0"/>
                <a:cs typeface="Arial" pitchFamily="34" charset="0"/>
              </a:rPr>
              <a:t> Several projects and agencies involved in the re-calibration/reprocessing task</a:t>
            </a:r>
          </a:p>
          <a:p>
            <a:pPr lvl="1">
              <a:buFont typeface="Wingdings" pitchFamily="2" charset="2"/>
              <a:buChar char="§"/>
            </a:pPr>
            <a:r>
              <a:rPr lang="en-US" sz="1600" dirty="0" smtClean="0">
                <a:latin typeface="Arial" pitchFamily="34" charset="0"/>
                <a:cs typeface="Arial" pitchFamily="34" charset="0"/>
              </a:rPr>
              <a:t>EUMETSAT, UK, JMA,CMA, NOAA, ESA, ECWMF</a:t>
            </a:r>
          </a:p>
          <a:p>
            <a:pPr lvl="1">
              <a:buFont typeface="Wingdings" pitchFamily="2" charset="2"/>
              <a:buChar char="§"/>
            </a:pPr>
            <a:r>
              <a:rPr lang="en-US" sz="1600" dirty="0" smtClean="0">
                <a:latin typeface="Arial" pitchFamily="34" charset="0"/>
                <a:cs typeface="Arial" pitchFamily="34" charset="0"/>
              </a:rPr>
              <a:t>SCOPE-CM, ISCCP, FIDUCEO, CM SAF, CCI, Chinese ????</a:t>
            </a:r>
          </a:p>
          <a:p>
            <a:pPr>
              <a:buFont typeface="Wingdings" pitchFamily="2" charset="2"/>
              <a:buChar char="Ø"/>
            </a:pPr>
            <a:r>
              <a:rPr lang="en-US" sz="1800" dirty="0" smtClean="0">
                <a:latin typeface="Arial" pitchFamily="34" charset="0"/>
                <a:cs typeface="Arial" pitchFamily="34" charset="0"/>
              </a:rPr>
              <a:t> Lots of instruments involved in </a:t>
            </a:r>
            <a:r>
              <a:rPr lang="en-US" altLang="zh-CN" sz="1800" dirty="0">
                <a:latin typeface="Arial" pitchFamily="34" charset="0"/>
                <a:cs typeface="Arial" pitchFamily="34" charset="0"/>
              </a:rPr>
              <a:t>re-calibration/reprocessing</a:t>
            </a:r>
            <a:endParaRPr lang="en-US" sz="1800" dirty="0" smtClean="0">
              <a:latin typeface="Arial" pitchFamily="34" charset="0"/>
              <a:cs typeface="Arial" pitchFamily="34" charset="0"/>
            </a:endParaRPr>
          </a:p>
          <a:p>
            <a:pPr lvl="1">
              <a:buFont typeface="Wingdings" pitchFamily="2" charset="2"/>
              <a:buChar char="§"/>
            </a:pPr>
            <a:r>
              <a:rPr lang="en-US" sz="1600" dirty="0" smtClean="0">
                <a:latin typeface="Arial" pitchFamily="34" charset="0"/>
                <a:cs typeface="Arial" pitchFamily="34" charset="0"/>
              </a:rPr>
              <a:t>GEO-Ring, HIRS, VIIRS, FY-1/3 VIRR/MERSI, FY-2/VISSR, FY-3/MWRI</a:t>
            </a:r>
          </a:p>
        </p:txBody>
      </p:sp>
      <p:graphicFrame>
        <p:nvGraphicFramePr>
          <p:cNvPr id="7" name="表格 6"/>
          <p:cNvGraphicFramePr>
            <a:graphicFrameLocks noGrp="1"/>
          </p:cNvGraphicFramePr>
          <p:nvPr>
            <p:extLst>
              <p:ext uri="{D42A27DB-BD31-4B8C-83A1-F6EECF244321}">
                <p14:modId xmlns:p14="http://schemas.microsoft.com/office/powerpoint/2010/main" val="337340830"/>
              </p:ext>
            </p:extLst>
          </p:nvPr>
        </p:nvGraphicFramePr>
        <p:xfrm>
          <a:off x="993167" y="6022999"/>
          <a:ext cx="9856803" cy="750570"/>
        </p:xfrm>
        <a:graphic>
          <a:graphicData uri="http://schemas.openxmlformats.org/drawingml/2006/table">
            <a:tbl>
              <a:tblPr>
                <a:tableStyleId>{5C22544A-7EE6-4342-B048-85BDC9FD1C3A}</a:tableStyleId>
              </a:tblPr>
              <a:tblGrid>
                <a:gridCol w="621997"/>
                <a:gridCol w="2083382"/>
                <a:gridCol w="1269242"/>
                <a:gridCol w="4776713"/>
                <a:gridCol w="368490"/>
                <a:gridCol w="736979"/>
              </a:tblGrid>
              <a:tr h="161925">
                <a:tc>
                  <a:txBody>
                    <a:bodyPr/>
                    <a:lstStyle/>
                    <a:p>
                      <a:pPr algn="ctr" fontAlgn="ctr"/>
                      <a:r>
                        <a:rPr lang="en-US" altLang="zh-CN" sz="1600" u="none" strike="noStrike" dirty="0">
                          <a:effectLst/>
                        </a:rPr>
                        <a:t>9:30</a:t>
                      </a:r>
                      <a:endParaRPr lang="en-US" altLang="zh-CN" sz="1600" b="0" i="0" u="none" strike="noStrike" dirty="0">
                        <a:effectLst/>
                        <a:latin typeface="Arial"/>
                      </a:endParaRPr>
                    </a:p>
                  </a:txBody>
                  <a:tcPr marL="9525" marR="9525" marT="9525" marB="0" anchor="ctr"/>
                </a:tc>
                <a:tc>
                  <a:txBody>
                    <a:bodyPr/>
                    <a:lstStyle/>
                    <a:p>
                      <a:pPr algn="l" fontAlgn="ctr"/>
                      <a:r>
                        <a:rPr lang="en-US" sz="1600" u="none" strike="noStrike" dirty="0">
                          <a:effectLst/>
                        </a:rPr>
                        <a:t>Pascal </a:t>
                      </a:r>
                      <a:r>
                        <a:rPr lang="en-US" sz="1600" u="none" strike="noStrike" dirty="0" err="1">
                          <a:effectLst/>
                        </a:rPr>
                        <a:t>Lecomte</a:t>
                      </a:r>
                      <a:endParaRPr lang="en-US" sz="1600" b="0" i="0" u="none" strike="noStrike" dirty="0">
                        <a:effectLst/>
                        <a:latin typeface="Arial"/>
                      </a:endParaRPr>
                    </a:p>
                  </a:txBody>
                  <a:tcPr marL="9525" marR="9525" marT="9525" marB="0" anchor="ctr"/>
                </a:tc>
                <a:tc>
                  <a:txBody>
                    <a:bodyPr/>
                    <a:lstStyle/>
                    <a:p>
                      <a:pPr algn="l" fontAlgn="ctr"/>
                      <a:r>
                        <a:rPr lang="en-US" sz="1600" u="none" strike="noStrike" dirty="0">
                          <a:effectLst/>
                        </a:rPr>
                        <a:t>ESA</a:t>
                      </a:r>
                      <a:endParaRPr lang="en-US" sz="1600" b="0" i="0" u="none" strike="noStrike" dirty="0">
                        <a:effectLst/>
                        <a:latin typeface="Arial"/>
                      </a:endParaRPr>
                    </a:p>
                  </a:txBody>
                  <a:tcPr marL="9525" marR="9525" marT="9525" marB="0" anchor="ctr"/>
                </a:tc>
                <a:tc>
                  <a:txBody>
                    <a:bodyPr/>
                    <a:lstStyle/>
                    <a:p>
                      <a:pPr algn="l" fontAlgn="ctr"/>
                      <a:r>
                        <a:rPr lang="en-US" sz="1600" u="none" strike="noStrike" dirty="0">
                          <a:effectLst/>
                        </a:rPr>
                        <a:t>ESA CCI (Climate Change Initiative) </a:t>
                      </a:r>
                      <a:r>
                        <a:rPr lang="en-US" sz="1600" u="none" strike="noStrike" dirty="0" err="1">
                          <a:effectLst/>
                        </a:rPr>
                        <a:t>Programme</a:t>
                      </a:r>
                      <a:endParaRPr lang="en-US" sz="1600" b="0" i="0" u="none" strike="noStrike" dirty="0">
                        <a:effectLst/>
                        <a:latin typeface="Arial"/>
                      </a:endParaRPr>
                    </a:p>
                  </a:txBody>
                  <a:tcPr marL="9525" marR="9525" marT="9525" marB="0" anchor="ctr"/>
                </a:tc>
                <a:tc>
                  <a:txBody>
                    <a:bodyPr/>
                    <a:lstStyle/>
                    <a:p>
                      <a:pPr algn="l" fontAlgn="ctr"/>
                      <a:r>
                        <a:rPr lang="en-US" sz="1600" u="none" strike="noStrike" dirty="0">
                          <a:effectLst/>
                        </a:rPr>
                        <a:t>1e</a:t>
                      </a:r>
                      <a:endParaRPr lang="en-US" sz="1600" b="0" i="0" u="none" strike="noStrike" dirty="0">
                        <a:solidFill>
                          <a:srgbClr val="000000"/>
                        </a:solidFill>
                        <a:effectLst/>
                        <a:latin typeface="Arial"/>
                      </a:endParaRPr>
                    </a:p>
                  </a:txBody>
                  <a:tcPr marL="9525" marR="9525" marT="9525" marB="0" anchor="ctr"/>
                </a:tc>
                <a:tc>
                  <a:txBody>
                    <a:bodyPr/>
                    <a:lstStyle/>
                    <a:p>
                      <a:pPr algn="ctr" fontAlgn="ctr"/>
                      <a:r>
                        <a:rPr lang="en-US" altLang="zh-CN" sz="1600" u="none" strike="noStrike" dirty="0">
                          <a:effectLst/>
                        </a:rPr>
                        <a:t>0:15</a:t>
                      </a:r>
                      <a:endParaRPr lang="en-US" altLang="zh-CN" sz="1600" b="0" i="0" u="none" strike="noStrike" dirty="0">
                        <a:effectLst/>
                        <a:latin typeface="Arial"/>
                      </a:endParaRPr>
                    </a:p>
                  </a:txBody>
                  <a:tcPr marL="9525" marR="9525" marT="9525" marB="0" anchor="ctr"/>
                </a:tc>
              </a:tr>
              <a:tr h="161925">
                <a:tc>
                  <a:txBody>
                    <a:bodyPr/>
                    <a:lstStyle/>
                    <a:p>
                      <a:pPr algn="ctr" fontAlgn="ctr"/>
                      <a:r>
                        <a:rPr lang="en-US" altLang="zh-CN" sz="1600" u="none" strike="noStrike" kern="1200" dirty="0" smtClean="0">
                          <a:solidFill>
                            <a:schemeClr val="dk1"/>
                          </a:solidFill>
                          <a:effectLst/>
                          <a:latin typeface="+mn-lt"/>
                          <a:ea typeface="+mn-ea"/>
                          <a:cs typeface="+mn-cs"/>
                        </a:rPr>
                        <a:t>12:00</a:t>
                      </a:r>
                      <a:endParaRPr lang="en-US" altLang="zh-CN" sz="1600" u="none" strike="noStrike" kern="1200" dirty="0">
                        <a:solidFill>
                          <a:schemeClr val="dk1"/>
                        </a:solidFill>
                        <a:effectLst/>
                        <a:latin typeface="+mn-lt"/>
                        <a:ea typeface="+mn-ea"/>
                        <a:cs typeface="+mn-cs"/>
                      </a:endParaRPr>
                    </a:p>
                  </a:txBody>
                  <a:tcPr marL="9525" marR="9525" marT="9525" marB="0" anchor="ctr"/>
                </a:tc>
                <a:tc>
                  <a:txBody>
                    <a:bodyPr/>
                    <a:lstStyle/>
                    <a:p>
                      <a:pPr algn="l" fontAlgn="ctr"/>
                      <a:r>
                        <a:rPr lang="en-US" sz="1600" u="none" strike="noStrike" kern="1200" dirty="0" smtClean="0">
                          <a:solidFill>
                            <a:schemeClr val="dk1"/>
                          </a:solidFill>
                          <a:effectLst/>
                          <a:latin typeface="+mn-lt"/>
                          <a:ea typeface="+mn-ea"/>
                          <a:cs typeface="+mn-cs"/>
                        </a:rPr>
                        <a:t> Bill Bell</a:t>
                      </a:r>
                      <a:endParaRPr lang="en-US" sz="1600" u="none" strike="noStrike" kern="1200" dirty="0">
                        <a:solidFill>
                          <a:schemeClr val="dk1"/>
                        </a:solidFill>
                        <a:effectLst/>
                        <a:latin typeface="+mn-lt"/>
                        <a:ea typeface="+mn-ea"/>
                        <a:cs typeface="+mn-cs"/>
                      </a:endParaRPr>
                    </a:p>
                  </a:txBody>
                  <a:tcPr marL="9525" marR="9525" marT="9525" marB="0" anchor="ctr"/>
                </a:tc>
                <a:tc>
                  <a:txBody>
                    <a:bodyPr/>
                    <a:lstStyle/>
                    <a:p>
                      <a:pPr algn="l" fontAlgn="ctr"/>
                      <a:r>
                        <a:rPr lang="en-US" sz="1600" u="none" strike="noStrike" kern="1200" dirty="0" smtClean="0">
                          <a:solidFill>
                            <a:schemeClr val="dk1"/>
                          </a:solidFill>
                          <a:effectLst/>
                          <a:latin typeface="+mn-lt"/>
                          <a:ea typeface="+mn-ea"/>
                          <a:cs typeface="+mn-cs"/>
                        </a:rPr>
                        <a:t>ECMWF</a:t>
                      </a:r>
                      <a:endParaRPr lang="en-US" sz="1600" u="none" strike="noStrike" kern="1200" dirty="0">
                        <a:solidFill>
                          <a:schemeClr val="dk1"/>
                        </a:solidFill>
                        <a:effectLst/>
                        <a:latin typeface="+mn-lt"/>
                        <a:ea typeface="+mn-ea"/>
                        <a:cs typeface="+mn-cs"/>
                      </a:endParaRPr>
                    </a:p>
                  </a:txBody>
                  <a:tcPr marL="9525" marR="9525" marT="9525" marB="0" anchor="ctr"/>
                </a:tc>
                <a:tc>
                  <a:txBody>
                    <a:bodyPr/>
                    <a:lstStyle/>
                    <a:p>
                      <a:pPr algn="l" fontAlgn="ctr"/>
                      <a:r>
                        <a:rPr lang="en-US" sz="1600" u="none" strike="noStrike" kern="1200" dirty="0" smtClean="0">
                          <a:solidFill>
                            <a:schemeClr val="dk1"/>
                          </a:solidFill>
                          <a:effectLst/>
                          <a:latin typeface="+mn-lt"/>
                          <a:ea typeface="+mn-ea"/>
                          <a:cs typeface="+mn-cs"/>
                        </a:rPr>
                        <a:t>ECMWF Copernicus Climate</a:t>
                      </a:r>
                      <a:r>
                        <a:rPr lang="en-US" sz="1600" u="none" strike="noStrike" kern="1200" baseline="0" dirty="0" smtClean="0">
                          <a:solidFill>
                            <a:schemeClr val="dk1"/>
                          </a:solidFill>
                          <a:effectLst/>
                          <a:latin typeface="+mn-lt"/>
                          <a:ea typeface="+mn-ea"/>
                          <a:cs typeface="+mn-cs"/>
                        </a:rPr>
                        <a:t> Change Service: Reanalysis and  satellite data</a:t>
                      </a:r>
                      <a:endParaRPr lang="en-US" sz="1600" u="none" strike="noStrike" kern="1200" dirty="0">
                        <a:solidFill>
                          <a:schemeClr val="dk1"/>
                        </a:solidFill>
                        <a:effectLst/>
                        <a:latin typeface="+mn-lt"/>
                        <a:ea typeface="+mn-ea"/>
                        <a:cs typeface="+mn-cs"/>
                      </a:endParaRPr>
                    </a:p>
                  </a:txBody>
                  <a:tcPr marL="9525" marR="9525" marT="9525" marB="0" anchor="ctr"/>
                </a:tc>
                <a:tc>
                  <a:txBody>
                    <a:bodyPr/>
                    <a:lstStyle/>
                    <a:p>
                      <a:pPr algn="l" fontAlgn="ctr"/>
                      <a:endParaRPr lang="en-US" sz="1600" b="0" i="0" u="none" strike="noStrike" dirty="0">
                        <a:solidFill>
                          <a:srgbClr val="000000"/>
                        </a:solidFill>
                        <a:effectLst/>
                        <a:latin typeface="Arial"/>
                      </a:endParaRPr>
                    </a:p>
                  </a:txBody>
                  <a:tcPr marL="9525" marR="9525" marT="9525" marB="0" anchor="ctr"/>
                </a:tc>
                <a:tc>
                  <a:txBody>
                    <a:bodyPr/>
                    <a:lstStyle/>
                    <a:p>
                      <a:pPr algn="ctr" fontAlgn="ctr"/>
                      <a:endParaRPr lang="en-US" altLang="zh-CN" sz="1600" b="0" i="0" u="none" strike="noStrike" dirty="0">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1317907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3162" y="881420"/>
            <a:ext cx="9794545" cy="551022"/>
          </a:xfrm>
        </p:spPr>
        <p:txBody>
          <a:bodyPr>
            <a:noAutofit/>
          </a:bodyPr>
          <a:lstStyle/>
          <a:p>
            <a:r>
              <a:rPr lang="en-US" altLang="zh-CN" sz="3200" b="1" dirty="0">
                <a:effectLst>
                  <a:outerShdw blurRad="38100" dist="38100" dir="2700000" algn="tl">
                    <a:srgbClr val="000000">
                      <a:alpha val="43137"/>
                    </a:srgbClr>
                  </a:outerShdw>
                </a:effectLst>
              </a:rPr>
              <a:t>Special Session on "Strategy for incorporating inter-calibration </a:t>
            </a:r>
            <a:r>
              <a:rPr lang="en-US" altLang="zh-CN" sz="3200" b="1" dirty="0" smtClean="0">
                <a:effectLst>
                  <a:outerShdw blurRad="38100" dist="38100" dir="2700000" algn="tl">
                    <a:srgbClr val="000000">
                      <a:alpha val="43137"/>
                    </a:srgbClr>
                  </a:outerShdw>
                </a:effectLst>
              </a:rPr>
              <a:t>of </a:t>
            </a:r>
            <a:r>
              <a:rPr lang="en-US" altLang="zh-CN" sz="3200" b="1" dirty="0">
                <a:effectLst>
                  <a:outerShdw blurRad="38100" dist="38100" dir="2700000" algn="tl">
                    <a:srgbClr val="000000">
                      <a:alpha val="43137"/>
                    </a:srgbClr>
                  </a:outerShdw>
                </a:effectLst>
              </a:rPr>
              <a:t>SWIR spectrometers"</a:t>
            </a:r>
            <a:endParaRPr lang="zh-CN" altLang="en-US" sz="3200" b="1" dirty="0">
              <a:effectLst>
                <a:outerShdw blurRad="38100" dist="38100" dir="2700000" algn="tl">
                  <a:srgbClr val="000000">
                    <a:alpha val="43137"/>
                  </a:srgbClr>
                </a:outerShdw>
              </a:effectLst>
            </a:endParaRPr>
          </a:p>
        </p:txBody>
      </p:sp>
      <p:graphicFrame>
        <p:nvGraphicFramePr>
          <p:cNvPr id="3" name="表格 2"/>
          <p:cNvGraphicFramePr>
            <a:graphicFrameLocks noGrp="1"/>
          </p:cNvGraphicFramePr>
          <p:nvPr>
            <p:extLst>
              <p:ext uri="{D42A27DB-BD31-4B8C-83A1-F6EECF244321}">
                <p14:modId xmlns:p14="http://schemas.microsoft.com/office/powerpoint/2010/main" val="1142744610"/>
              </p:ext>
            </p:extLst>
          </p:nvPr>
        </p:nvGraphicFramePr>
        <p:xfrm>
          <a:off x="640592" y="1816172"/>
          <a:ext cx="9950072" cy="1632904"/>
        </p:xfrm>
        <a:graphic>
          <a:graphicData uri="http://schemas.openxmlformats.org/drawingml/2006/table">
            <a:tbl>
              <a:tblPr>
                <a:tableStyleId>{5C22544A-7EE6-4342-B048-85BDC9FD1C3A}</a:tableStyleId>
              </a:tblPr>
              <a:tblGrid>
                <a:gridCol w="1033574"/>
                <a:gridCol w="1892314"/>
                <a:gridCol w="1342102"/>
                <a:gridCol w="4612514"/>
                <a:gridCol w="452510"/>
                <a:gridCol w="617058"/>
              </a:tblGrid>
              <a:tr h="790894">
                <a:tc>
                  <a:txBody>
                    <a:bodyPr/>
                    <a:lstStyle/>
                    <a:p>
                      <a:pPr algn="ctr" fontAlgn="ctr"/>
                      <a:r>
                        <a:rPr lang="en-US" sz="1800" u="none" strike="noStrike" dirty="0">
                          <a:effectLst/>
                        </a:rPr>
                        <a:t>Thurs pm</a:t>
                      </a:r>
                      <a:endParaRPr lang="en-US" sz="1800" b="0" i="0" u="none" strike="noStrike" dirty="0">
                        <a:effectLst/>
                        <a:latin typeface="Arial"/>
                      </a:endParaRPr>
                    </a:p>
                  </a:txBody>
                  <a:tcPr marL="9525" marR="9525" marT="9525" marB="0" anchor="ctr"/>
                </a:tc>
                <a:tc gridSpan="5">
                  <a:txBody>
                    <a:bodyPr/>
                    <a:lstStyle/>
                    <a:p>
                      <a:pPr algn="ctr" fontAlgn="ctr"/>
                      <a:r>
                        <a:rPr lang="en-US" sz="1800" u="none" strike="noStrike" dirty="0">
                          <a:effectLst/>
                        </a:rPr>
                        <a:t>Special Session on "Strategy for incorporating inter-calibration of SWIR spectrometers"</a:t>
                      </a:r>
                      <a:endParaRPr lang="en-US" sz="1800" b="1" i="0" u="none" strike="noStrike" dirty="0">
                        <a:effectLst/>
                        <a:latin typeface="Arial"/>
                      </a:endParaRPr>
                    </a:p>
                  </a:txBody>
                  <a:tcPr marL="9525" marR="9525" marT="9525"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09288">
                <a:tc>
                  <a:txBody>
                    <a:bodyPr/>
                    <a:lstStyle/>
                    <a:p>
                      <a:pPr algn="ctr" fontAlgn="ctr"/>
                      <a:r>
                        <a:rPr lang="en-US" altLang="zh-CN" sz="1800" u="none" strike="noStrike">
                          <a:effectLst/>
                        </a:rPr>
                        <a:t>15:00</a:t>
                      </a:r>
                      <a:endParaRPr lang="en-US" altLang="zh-CN" sz="1800" b="0" i="0" u="none" strike="noStrike">
                        <a:effectLst/>
                        <a:latin typeface="Arial"/>
                      </a:endParaRPr>
                    </a:p>
                  </a:txBody>
                  <a:tcPr marL="9525" marR="9525" marT="9525" marB="0" anchor="ctr"/>
                </a:tc>
                <a:tc>
                  <a:txBody>
                    <a:bodyPr/>
                    <a:lstStyle/>
                    <a:p>
                      <a:pPr algn="l" fontAlgn="ctr"/>
                      <a:r>
                        <a:rPr lang="en-US" sz="1800" u="none" strike="noStrike">
                          <a:effectLst/>
                        </a:rPr>
                        <a:t>David Crisp</a:t>
                      </a:r>
                      <a:endParaRPr lang="en-US" sz="1800" b="0" i="0" u="none" strike="noStrike">
                        <a:effectLst/>
                        <a:latin typeface="Arial"/>
                      </a:endParaRPr>
                    </a:p>
                  </a:txBody>
                  <a:tcPr marL="9525" marR="9525" marT="9525" marB="0" anchor="ctr"/>
                </a:tc>
                <a:tc>
                  <a:txBody>
                    <a:bodyPr/>
                    <a:lstStyle/>
                    <a:p>
                      <a:pPr algn="l" fontAlgn="ctr"/>
                      <a:r>
                        <a:rPr lang="en-US" sz="1800" u="none" strike="noStrike">
                          <a:effectLst/>
                        </a:rPr>
                        <a:t>NASA-JPL</a:t>
                      </a:r>
                      <a:endParaRPr lang="en-US" sz="1800" b="0" i="0" u="none" strike="noStrike">
                        <a:effectLst/>
                        <a:latin typeface="Arial"/>
                      </a:endParaRPr>
                    </a:p>
                  </a:txBody>
                  <a:tcPr marL="9525" marR="9525" marT="9525" marB="0" anchor="ctr"/>
                </a:tc>
                <a:tc>
                  <a:txBody>
                    <a:bodyPr/>
                    <a:lstStyle/>
                    <a:p>
                      <a:pPr algn="l" fontAlgn="ctr"/>
                      <a:r>
                        <a:rPr lang="en-US" sz="1800" u="none" strike="noStrike">
                          <a:effectLst/>
                        </a:rPr>
                        <a:t>Calibration needs of space based greenhouse gas instruments</a:t>
                      </a:r>
                      <a:endParaRPr lang="en-US" sz="1800" b="0" i="0" u="none" strike="noStrike">
                        <a:solidFill>
                          <a:srgbClr val="000000"/>
                        </a:solidFill>
                        <a:effectLst/>
                        <a:latin typeface="Arial"/>
                      </a:endParaRPr>
                    </a:p>
                  </a:txBody>
                  <a:tcPr marL="9525" marR="9525" marT="9525" marB="0" anchor="ctr"/>
                </a:tc>
                <a:tc>
                  <a:txBody>
                    <a:bodyPr/>
                    <a:lstStyle/>
                    <a:p>
                      <a:pPr algn="l" fontAlgn="ctr"/>
                      <a:r>
                        <a:rPr lang="en-US" sz="1800" u="none" strike="noStrike">
                          <a:effectLst/>
                        </a:rPr>
                        <a:t>8f</a:t>
                      </a:r>
                      <a:endParaRPr lang="en-US" sz="1800" b="0" i="0" u="none" strike="noStrike">
                        <a:effectLst/>
                        <a:latin typeface="Arial"/>
                      </a:endParaRPr>
                    </a:p>
                  </a:txBody>
                  <a:tcPr marL="9525" marR="9525" marT="9525" marB="0" anchor="ctr"/>
                </a:tc>
                <a:tc>
                  <a:txBody>
                    <a:bodyPr/>
                    <a:lstStyle/>
                    <a:p>
                      <a:pPr algn="ctr" fontAlgn="ctr"/>
                      <a:r>
                        <a:rPr lang="en-US" altLang="zh-CN" sz="1800" u="none" strike="noStrike">
                          <a:effectLst/>
                        </a:rPr>
                        <a:t>0:20</a:t>
                      </a:r>
                      <a:endParaRPr lang="en-US" altLang="zh-CN" sz="1800" b="0" i="0" u="none" strike="noStrike">
                        <a:effectLst/>
                        <a:latin typeface="Arial"/>
                      </a:endParaRPr>
                    </a:p>
                  </a:txBody>
                  <a:tcPr marL="9525" marR="9525" marT="9525" marB="0" anchor="ctr"/>
                </a:tc>
              </a:tr>
              <a:tr h="254644">
                <a:tc>
                  <a:txBody>
                    <a:bodyPr/>
                    <a:lstStyle/>
                    <a:p>
                      <a:pPr algn="ctr" fontAlgn="ctr"/>
                      <a:r>
                        <a:rPr lang="zh-CN" altLang="en-US" sz="1800" u="none" strike="noStrike">
                          <a:effectLst/>
                        </a:rPr>
                        <a:t>　</a:t>
                      </a:r>
                      <a:endParaRPr lang="zh-CN" altLang="en-US" sz="1800" b="0" i="0" u="none" strike="noStrike">
                        <a:effectLst/>
                        <a:latin typeface="Arial"/>
                      </a:endParaRPr>
                    </a:p>
                  </a:txBody>
                  <a:tcPr marL="9525" marR="9525" marT="9525" marB="0" anchor="ctr"/>
                </a:tc>
                <a:tc>
                  <a:txBody>
                    <a:bodyPr/>
                    <a:lstStyle/>
                    <a:p>
                      <a:pPr algn="l" fontAlgn="ctr"/>
                      <a:r>
                        <a:rPr lang="zh-CN" altLang="en-US" sz="1800" u="none" strike="noStrike">
                          <a:effectLst/>
                        </a:rPr>
                        <a:t>　</a:t>
                      </a:r>
                      <a:endParaRPr lang="zh-CN" altLang="en-US" sz="1800" b="0" i="0" u="none" strike="noStrike">
                        <a:effectLst/>
                        <a:latin typeface="Arial"/>
                      </a:endParaRPr>
                    </a:p>
                  </a:txBody>
                  <a:tcPr marL="9525" marR="9525" marT="9525" marB="0" anchor="ctr"/>
                </a:tc>
                <a:tc>
                  <a:txBody>
                    <a:bodyPr/>
                    <a:lstStyle/>
                    <a:p>
                      <a:pPr algn="l" fontAlgn="ctr"/>
                      <a:r>
                        <a:rPr lang="zh-CN" altLang="en-US" sz="1800" u="none" strike="noStrike">
                          <a:effectLst/>
                        </a:rPr>
                        <a:t>　</a:t>
                      </a:r>
                      <a:endParaRPr lang="zh-CN" altLang="en-US" sz="1800" b="0" i="0" u="none" strike="noStrike">
                        <a:effectLst/>
                        <a:latin typeface="Arial"/>
                      </a:endParaRPr>
                    </a:p>
                  </a:txBody>
                  <a:tcPr marL="9525" marR="9525" marT="9525" marB="0" anchor="ctr"/>
                </a:tc>
                <a:tc>
                  <a:txBody>
                    <a:bodyPr/>
                    <a:lstStyle/>
                    <a:p>
                      <a:pPr algn="l" fontAlgn="ctr"/>
                      <a:r>
                        <a:rPr lang="zh-CN" altLang="en-US" sz="1800" u="none" strike="noStrike">
                          <a:effectLst/>
                        </a:rPr>
                        <a:t>　</a:t>
                      </a:r>
                      <a:endParaRPr lang="zh-CN" altLang="en-US" sz="1800" b="0" i="0" u="none" strike="noStrike">
                        <a:solidFill>
                          <a:srgbClr val="000000"/>
                        </a:solidFill>
                        <a:effectLst/>
                        <a:latin typeface="Arial"/>
                      </a:endParaRPr>
                    </a:p>
                  </a:txBody>
                  <a:tcPr marL="9525" marR="9525" marT="9525" marB="0" anchor="ctr"/>
                </a:tc>
                <a:tc>
                  <a:txBody>
                    <a:bodyPr/>
                    <a:lstStyle/>
                    <a:p>
                      <a:pPr algn="l" fontAlgn="ctr"/>
                      <a:r>
                        <a:rPr lang="zh-CN" altLang="en-US" sz="1800" u="none" strike="noStrike">
                          <a:effectLst/>
                        </a:rPr>
                        <a:t>　</a:t>
                      </a:r>
                      <a:endParaRPr lang="zh-CN" altLang="en-US" sz="1800" b="0" i="0" u="none" strike="noStrike">
                        <a:effectLst/>
                        <a:latin typeface="Arial"/>
                      </a:endParaRPr>
                    </a:p>
                  </a:txBody>
                  <a:tcPr marL="9525" marR="9525" marT="9525" marB="0" anchor="ctr"/>
                </a:tc>
                <a:tc>
                  <a:txBody>
                    <a:bodyPr/>
                    <a:lstStyle/>
                    <a:p>
                      <a:pPr algn="ctr" fontAlgn="ctr"/>
                      <a:r>
                        <a:rPr lang="zh-CN" altLang="en-US" sz="1800" u="none" strike="noStrike" dirty="0">
                          <a:effectLst/>
                        </a:rPr>
                        <a:t>　</a:t>
                      </a:r>
                      <a:endParaRPr lang="zh-CN" altLang="en-US" sz="1800" b="0" i="0" u="none" strike="noStrike" dirty="0">
                        <a:effectLst/>
                        <a:latin typeface="Arial"/>
                      </a:endParaRPr>
                    </a:p>
                  </a:txBody>
                  <a:tcPr marL="9525" marR="9525" marT="9525" marB="0" anchor="ctr"/>
                </a:tc>
              </a:tr>
            </a:tbl>
          </a:graphicData>
        </a:graphic>
      </p:graphicFrame>
      <p:sp>
        <p:nvSpPr>
          <p:cNvPr id="4" name="TextBox 3"/>
          <p:cNvSpPr txBox="1"/>
          <p:nvPr/>
        </p:nvSpPr>
        <p:spPr>
          <a:xfrm>
            <a:off x="1501254" y="3807725"/>
            <a:ext cx="2374710" cy="1200329"/>
          </a:xfrm>
          <a:prstGeom prst="rect">
            <a:avLst/>
          </a:prstGeom>
          <a:noFill/>
        </p:spPr>
        <p:txBody>
          <a:bodyPr wrap="square" rtlCol="0">
            <a:spAutoFit/>
          </a:bodyPr>
          <a:lstStyle/>
          <a:p>
            <a:pPr marL="285750" indent="-285750">
              <a:buFont typeface="Arial" pitchFamily="34" charset="0"/>
              <a:buChar char="•"/>
            </a:pPr>
            <a:r>
              <a:rPr lang="en-US" altLang="zh-CN" b="1" dirty="0" smtClean="0">
                <a:effectLst>
                  <a:outerShdw blurRad="38100" dist="38100" dir="2700000" algn="tl">
                    <a:srgbClr val="000000">
                      <a:alpha val="43137"/>
                    </a:srgbClr>
                  </a:outerShdw>
                </a:effectLst>
              </a:rPr>
              <a:t>OCO-2/3</a:t>
            </a:r>
          </a:p>
          <a:p>
            <a:pPr marL="285750" indent="-285750">
              <a:buFont typeface="Arial" pitchFamily="34" charset="0"/>
              <a:buChar char="•"/>
            </a:pPr>
            <a:r>
              <a:rPr lang="en-US" altLang="zh-CN" b="1" dirty="0" smtClean="0">
                <a:effectLst>
                  <a:outerShdw blurRad="38100" dist="38100" dir="2700000" algn="tl">
                    <a:srgbClr val="000000">
                      <a:alpha val="43137"/>
                    </a:srgbClr>
                  </a:outerShdw>
                </a:effectLst>
              </a:rPr>
              <a:t>GOSAT-1/2</a:t>
            </a:r>
          </a:p>
          <a:p>
            <a:pPr marL="285750" indent="-285750">
              <a:buFont typeface="Arial" pitchFamily="34" charset="0"/>
              <a:buChar char="•"/>
            </a:pPr>
            <a:r>
              <a:rPr lang="en-US" altLang="zh-CN" b="1" dirty="0" smtClean="0">
                <a:effectLst>
                  <a:outerShdw blurRad="38100" dist="38100" dir="2700000" algn="tl">
                    <a:srgbClr val="000000">
                      <a:alpha val="43137"/>
                    </a:srgbClr>
                  </a:outerShdw>
                </a:effectLst>
              </a:rPr>
              <a:t>Chinese </a:t>
            </a:r>
            <a:r>
              <a:rPr lang="en-US" altLang="zh-CN" b="1" dirty="0" err="1" smtClean="0">
                <a:effectLst>
                  <a:outerShdw blurRad="38100" dist="38100" dir="2700000" algn="tl">
                    <a:srgbClr val="000000">
                      <a:alpha val="43137"/>
                    </a:srgbClr>
                  </a:outerShdw>
                </a:effectLst>
              </a:rPr>
              <a:t>TanSat</a:t>
            </a:r>
            <a:endParaRPr lang="en-US" altLang="zh-CN" b="1" dirty="0" smtClean="0">
              <a:effectLst>
                <a:outerShdw blurRad="38100" dist="38100" dir="2700000" algn="tl">
                  <a:srgbClr val="000000">
                    <a:alpha val="43137"/>
                  </a:srgbClr>
                </a:outerShdw>
              </a:effectLst>
            </a:endParaRPr>
          </a:p>
          <a:p>
            <a:pPr marL="285750" indent="-285750">
              <a:buFont typeface="Arial" pitchFamily="34" charset="0"/>
              <a:buChar char="•"/>
            </a:pPr>
            <a:r>
              <a:rPr lang="en-US" altLang="zh-CN" b="1" dirty="0" smtClean="0">
                <a:effectLst>
                  <a:outerShdw blurRad="38100" dist="38100" dir="2700000" algn="tl">
                    <a:srgbClr val="000000">
                      <a:alpha val="43137"/>
                    </a:srgbClr>
                  </a:outerShdw>
                </a:effectLst>
              </a:rPr>
              <a:t>FY-3/GAS</a:t>
            </a:r>
            <a:endParaRPr lang="zh-CN" altLang="en-US" b="1" dirty="0">
              <a:effectLst>
                <a:outerShdw blurRad="38100" dist="38100" dir="2700000" algn="tl">
                  <a:srgbClr val="000000">
                    <a:alpha val="43137"/>
                  </a:srgbClr>
                </a:outerShdw>
              </a:effectLst>
            </a:endParaRPr>
          </a:p>
        </p:txBody>
      </p:sp>
      <p:sp>
        <p:nvSpPr>
          <p:cNvPr id="5" name="矩形 4"/>
          <p:cNvSpPr/>
          <p:nvPr/>
        </p:nvSpPr>
        <p:spPr>
          <a:xfrm>
            <a:off x="351875" y="48189"/>
            <a:ext cx="5274201" cy="584775"/>
          </a:xfrm>
          <a:prstGeom prst="rect">
            <a:avLst/>
          </a:prstGeom>
        </p:spPr>
        <p:txBody>
          <a:bodyPr wrap="none">
            <a:spAutoFit/>
          </a:bodyPr>
          <a:lstStyle/>
          <a:p>
            <a:r>
              <a:rPr lang="en-US" altLang="zh-CN" sz="3200" b="1" dirty="0" smtClean="0">
                <a:latin typeface="Arial" pitchFamily="34" charset="0"/>
                <a:cs typeface="Arial" pitchFamily="34" charset="0"/>
              </a:rPr>
              <a:t>New Challenging Topics-- </a:t>
            </a:r>
            <a:endParaRPr lang="zh-CN" altLang="en-US" sz="3200" dirty="0"/>
          </a:p>
        </p:txBody>
      </p:sp>
    </p:spTree>
    <p:extLst>
      <p:ext uri="{BB962C8B-B14F-4D97-AF65-F5344CB8AC3E}">
        <p14:creationId xmlns:p14="http://schemas.microsoft.com/office/powerpoint/2010/main" val="322391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a:spLocks noGrp="1"/>
          </p:cNvSpPr>
          <p:nvPr>
            <p:ph type="title"/>
          </p:nvPr>
        </p:nvSpPr>
        <p:spPr>
          <a:xfrm>
            <a:off x="179759" y="4950"/>
            <a:ext cx="10515600" cy="551022"/>
          </a:xfrm>
        </p:spPr>
        <p:txBody>
          <a:bodyPr>
            <a:normAutofit fontScale="90000"/>
          </a:bodyPr>
          <a:lstStyle/>
          <a:p>
            <a:r>
              <a:rPr lang="en-US" altLang="ko-KR" dirty="0" smtClean="0"/>
              <a:t>Full day MW Sub-Group session</a:t>
            </a:r>
            <a:endParaRPr lang="ko-KR" altLang="en-US" dirty="0"/>
          </a:p>
        </p:txBody>
      </p:sp>
      <p:sp>
        <p:nvSpPr>
          <p:cNvPr id="7" name="TextBox 6"/>
          <p:cNvSpPr txBox="1"/>
          <p:nvPr/>
        </p:nvSpPr>
        <p:spPr>
          <a:xfrm>
            <a:off x="201593" y="419544"/>
            <a:ext cx="5901573" cy="307777"/>
          </a:xfrm>
          <a:prstGeom prst="rect">
            <a:avLst/>
          </a:prstGeom>
          <a:noFill/>
        </p:spPr>
        <p:txBody>
          <a:bodyPr wrap="square" rtlCol="0">
            <a:spAutoFit/>
          </a:bodyPr>
          <a:lstStyle/>
          <a:p>
            <a:r>
              <a:rPr lang="en-US" altLang="ko-KR" sz="1400" dirty="0" smtClean="0">
                <a:solidFill>
                  <a:schemeClr val="tx1"/>
                </a:solidFill>
                <a:latin typeface="Arial" pitchFamily="34" charset="0"/>
                <a:cs typeface="Arial" pitchFamily="34" charset="0"/>
              </a:rPr>
              <a:t>Parallel Session 3 </a:t>
            </a:r>
            <a:r>
              <a:rPr lang="en-US" altLang="ko-KR" sz="1400" dirty="0" smtClean="0">
                <a:solidFill>
                  <a:schemeClr val="tx1"/>
                </a:solidFill>
                <a:latin typeface="Arial" pitchFamily="34" charset="0"/>
                <a:cs typeface="Arial" pitchFamily="34" charset="0"/>
              </a:rPr>
              <a:t> Wed- </a:t>
            </a:r>
            <a:r>
              <a:rPr lang="en-US" altLang="ko-KR" sz="1400" dirty="0" smtClean="0">
                <a:solidFill>
                  <a:schemeClr val="tx1"/>
                </a:solidFill>
                <a:latin typeface="Arial" pitchFamily="34" charset="0"/>
                <a:cs typeface="Arial" pitchFamily="34" charset="0"/>
              </a:rPr>
              <a:t>GRWG: MW Sub-Group</a:t>
            </a:r>
            <a:endParaRPr lang="ko-KR" altLang="en-US" sz="1400" dirty="0">
              <a:solidFill>
                <a:schemeClr val="tx1"/>
              </a:solidFill>
              <a:latin typeface="Arial" pitchFamily="34" charset="0"/>
              <a:cs typeface="Arial" pitchFamily="34" charset="0"/>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135435003"/>
              </p:ext>
            </p:extLst>
          </p:nvPr>
        </p:nvGraphicFramePr>
        <p:xfrm>
          <a:off x="3031313" y="850153"/>
          <a:ext cx="9788020" cy="6045247"/>
        </p:xfrm>
        <a:graphic>
          <a:graphicData uri="http://schemas.openxmlformats.org/drawingml/2006/table">
            <a:tbl>
              <a:tblPr/>
              <a:tblGrid>
                <a:gridCol w="590484"/>
                <a:gridCol w="1672014"/>
                <a:gridCol w="766747"/>
                <a:gridCol w="5776136"/>
                <a:gridCol w="477671"/>
                <a:gridCol w="504968"/>
              </a:tblGrid>
              <a:tr h="98714">
                <a:tc>
                  <a:txBody>
                    <a:bodyPr/>
                    <a:lstStyle/>
                    <a:p>
                      <a:pPr algn="ctr" fontAlgn="ctr"/>
                      <a:r>
                        <a:rPr lang="en-US" sz="1000" b="0" i="0" u="none" strike="noStrike" dirty="0">
                          <a:effectLst/>
                          <a:latin typeface="Arial"/>
                        </a:rPr>
                        <a:t>Wed am</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en-US" sz="1000" b="1" i="0" u="none" strike="noStrike" dirty="0">
                          <a:effectLst/>
                          <a:latin typeface="Arial"/>
                        </a:rPr>
                        <a:t>GRWG: MW Sub-Group</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A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98714">
                <a:tc>
                  <a:txBody>
                    <a:bodyPr/>
                    <a:lstStyle/>
                    <a:p>
                      <a:pPr algn="ctr" fontAlgn="ctr"/>
                      <a:r>
                        <a:rPr lang="zh-CN" altLang="en-US" sz="1000" b="0" i="0" u="none" strike="noStrike">
                          <a:effectLst/>
                          <a:latin typeface="Arial"/>
                        </a:rPr>
                        <a:t>　</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5">
                  <a:txBody>
                    <a:bodyPr/>
                    <a:lstStyle/>
                    <a:p>
                      <a:pPr algn="ctr" fontAlgn="ctr"/>
                      <a:r>
                        <a:rPr lang="en-US" sz="1000" b="1" i="0" u="none" strike="noStrike">
                          <a:effectLst/>
                          <a:latin typeface="Arial"/>
                        </a:rPr>
                        <a:t>Chair: Ralph Ferraro, Minutes: Cheng-Zhi Zou</a:t>
                      </a:r>
                    </a:p>
                  </a:txBody>
                  <a:tcPr marL="6538" marR="6538" marT="531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6B8A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84260">
                <a:tc>
                  <a:txBody>
                    <a:bodyPr/>
                    <a:lstStyle/>
                    <a:p>
                      <a:pPr algn="ctr" fontAlgn="ctr"/>
                      <a:r>
                        <a:rPr lang="en-US" altLang="zh-CN" sz="1000" b="0" i="0" u="none" strike="noStrike">
                          <a:effectLst/>
                          <a:latin typeface="Arial"/>
                        </a:rPr>
                        <a:t>8:30</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effectLst/>
                          <a:latin typeface="Arial"/>
                        </a:rPr>
                        <a:t>Ralph Ferraro</a:t>
                      </a:r>
                    </a:p>
                  </a:txBody>
                  <a:tcPr marL="6538" marR="6538" marT="5312" marB="0" anchor="ctr">
                    <a:lnL w="6350" cap="flat" cmpd="sng" algn="ctr">
                      <a:solidFill>
                        <a:srgbClr val="000000"/>
                      </a:solidFill>
                      <a:prstDash val="solid"/>
                      <a:round/>
                      <a:headEnd type="none" w="med" len="med"/>
                      <a:tailEnd type="none" w="med" len="med"/>
                    </a:lnL>
                    <a:lnR>
                      <a:noFill/>
                    </a:lnR>
                    <a:lnT>
                      <a:noFill/>
                    </a:lnT>
                    <a:lnB>
                      <a:noFill/>
                    </a:lnB>
                    <a:solidFill>
                      <a:srgbClr val="E6B8AF"/>
                    </a:solidFill>
                  </a:tcPr>
                </a:tc>
                <a:tc>
                  <a:txBody>
                    <a:bodyPr/>
                    <a:lstStyle/>
                    <a:p>
                      <a:pPr algn="l" fontAlgn="ctr"/>
                      <a:r>
                        <a:rPr lang="en-US" sz="1000" b="0" i="0" u="none" strike="noStrike">
                          <a:effectLst/>
                          <a:latin typeface="Arial"/>
                        </a:rPr>
                        <a:t>NOAA</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solidFill>
                            <a:srgbClr val="000000"/>
                          </a:solidFill>
                          <a:effectLst/>
                          <a:latin typeface="Arial"/>
                        </a:rPr>
                        <a:t>Round Table Introduction, Objectives, Agenda</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5a</a:t>
                      </a:r>
                    </a:p>
                  </a:txBody>
                  <a:tcPr marL="6538" marR="6538" marT="5312" marB="0" anchor="ctr">
                    <a:lnL>
                      <a:noFill/>
                    </a:lnL>
                    <a:lnR>
                      <a:noFill/>
                    </a:lnR>
                    <a:lnT>
                      <a:noFill/>
                    </a:lnT>
                    <a:lnB>
                      <a:noFill/>
                    </a:lnB>
                    <a:solidFill>
                      <a:srgbClr val="E6B8AF"/>
                    </a:solidFill>
                  </a:tcPr>
                </a:tc>
                <a:tc>
                  <a:txBody>
                    <a:bodyPr/>
                    <a:lstStyle/>
                    <a:p>
                      <a:pPr algn="ctr" fontAlgn="ctr"/>
                      <a:r>
                        <a:rPr lang="en-US" altLang="zh-CN" sz="1000" b="0" i="0" u="none" strike="noStrike">
                          <a:effectLst/>
                          <a:latin typeface="Arial"/>
                        </a:rPr>
                        <a:t>0:10</a:t>
                      </a:r>
                    </a:p>
                  </a:txBody>
                  <a:tcPr marL="6538" marR="6538" marT="5312" marB="0" anchor="ctr">
                    <a:lnL>
                      <a:noFill/>
                    </a:lnL>
                    <a:lnR w="6350" cap="flat" cmpd="sng" algn="ctr">
                      <a:solidFill>
                        <a:srgbClr val="000000"/>
                      </a:solidFill>
                      <a:prstDash val="solid"/>
                      <a:round/>
                      <a:headEnd type="none" w="med" len="med"/>
                      <a:tailEnd type="none" w="med" len="med"/>
                    </a:lnR>
                    <a:lnT>
                      <a:noFill/>
                    </a:lnT>
                    <a:lnB>
                      <a:noFill/>
                    </a:lnB>
                    <a:solidFill>
                      <a:srgbClr val="E6B8AF"/>
                    </a:solidFill>
                  </a:tcPr>
                </a:tc>
              </a:tr>
              <a:tr h="192009">
                <a:tc>
                  <a:txBody>
                    <a:bodyPr/>
                    <a:lstStyle/>
                    <a:p>
                      <a:pPr algn="ctr" fontAlgn="ctr"/>
                      <a:r>
                        <a:rPr lang="en-US" altLang="zh-CN" sz="1000" b="0" i="0" u="none" strike="noStrike">
                          <a:effectLst/>
                          <a:latin typeface="Arial"/>
                        </a:rPr>
                        <a:t>8:40</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effectLst/>
                          <a:latin typeface="Arial"/>
                        </a:rPr>
                        <a:t>Raffaele Crapolicchio</a:t>
                      </a:r>
                    </a:p>
                  </a:txBody>
                  <a:tcPr marL="6538" marR="6538" marT="5312" marB="0" anchor="ctr">
                    <a:lnL w="6350" cap="flat" cmpd="sng" algn="ctr">
                      <a:solidFill>
                        <a:srgbClr val="000000"/>
                      </a:solidFill>
                      <a:prstDash val="solid"/>
                      <a:round/>
                      <a:headEnd type="none" w="med" len="med"/>
                      <a:tailEnd type="none" w="med" len="med"/>
                    </a:lnL>
                    <a:lnR>
                      <a:noFill/>
                    </a:lnR>
                    <a:lnT>
                      <a:noFill/>
                    </a:lnT>
                    <a:lnB>
                      <a:noFill/>
                    </a:lnB>
                    <a:solidFill>
                      <a:srgbClr val="E6B8AF"/>
                    </a:solidFill>
                  </a:tcPr>
                </a:tc>
                <a:tc>
                  <a:txBody>
                    <a:bodyPr/>
                    <a:lstStyle/>
                    <a:p>
                      <a:pPr algn="l" fontAlgn="ctr"/>
                      <a:r>
                        <a:rPr lang="en-US" sz="1000" b="0" i="0" u="none" strike="noStrike">
                          <a:effectLst/>
                          <a:latin typeface="Arial"/>
                        </a:rPr>
                        <a:t>ESA</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solidFill>
                            <a:srgbClr val="000000"/>
                          </a:solidFill>
                          <a:effectLst/>
                          <a:latin typeface="Arial"/>
                        </a:rPr>
                        <a:t>SMOS Cal/Val Activities</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5b</a:t>
                      </a:r>
                    </a:p>
                  </a:txBody>
                  <a:tcPr marL="6538" marR="6538" marT="5312" marB="0" anchor="ctr">
                    <a:lnL>
                      <a:noFill/>
                    </a:lnL>
                    <a:lnR>
                      <a:noFill/>
                    </a:lnR>
                    <a:lnT>
                      <a:noFill/>
                    </a:lnT>
                    <a:lnB>
                      <a:noFill/>
                    </a:lnB>
                    <a:solidFill>
                      <a:srgbClr val="E6B8AF"/>
                    </a:solidFill>
                  </a:tcPr>
                </a:tc>
                <a:tc>
                  <a:txBody>
                    <a:bodyPr/>
                    <a:lstStyle/>
                    <a:p>
                      <a:pPr algn="ctr" fontAlgn="ctr"/>
                      <a:r>
                        <a:rPr lang="en-US" altLang="zh-CN" sz="1000" b="0" i="0" u="none" strike="noStrike">
                          <a:effectLst/>
                          <a:latin typeface="Arial"/>
                        </a:rPr>
                        <a:t>0:15</a:t>
                      </a:r>
                    </a:p>
                  </a:txBody>
                  <a:tcPr marL="6538" marR="6538" marT="5312" marB="0" anchor="ctr">
                    <a:lnL>
                      <a:noFill/>
                    </a:lnL>
                    <a:lnR w="6350" cap="flat" cmpd="sng" algn="ctr">
                      <a:solidFill>
                        <a:srgbClr val="000000"/>
                      </a:solidFill>
                      <a:prstDash val="solid"/>
                      <a:round/>
                      <a:headEnd type="none" w="med" len="med"/>
                      <a:tailEnd type="none" w="med" len="med"/>
                    </a:lnR>
                    <a:lnT>
                      <a:noFill/>
                    </a:lnT>
                    <a:lnB>
                      <a:noFill/>
                    </a:lnB>
                    <a:solidFill>
                      <a:srgbClr val="E6B8AF"/>
                    </a:solidFill>
                  </a:tcPr>
                </a:tc>
              </a:tr>
              <a:tr h="184260">
                <a:tc>
                  <a:txBody>
                    <a:bodyPr/>
                    <a:lstStyle/>
                    <a:p>
                      <a:pPr algn="ctr" fontAlgn="ctr"/>
                      <a:r>
                        <a:rPr lang="en-US" altLang="zh-CN" sz="1000" b="0" i="0" u="none" strike="noStrike">
                          <a:effectLst/>
                          <a:latin typeface="Arial"/>
                        </a:rPr>
                        <a:t>8:55</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effectLst/>
                          <a:latin typeface="Arial"/>
                        </a:rPr>
                        <a:t>Roberto Sabia</a:t>
                      </a:r>
                    </a:p>
                  </a:txBody>
                  <a:tcPr marL="6538" marR="6538" marT="5312" marB="0" anchor="ctr">
                    <a:lnL w="6350" cap="flat" cmpd="sng" algn="ctr">
                      <a:solidFill>
                        <a:srgbClr val="000000"/>
                      </a:solidFill>
                      <a:prstDash val="solid"/>
                      <a:round/>
                      <a:headEnd type="none" w="med" len="med"/>
                      <a:tailEnd type="none" w="med" len="med"/>
                    </a:lnL>
                    <a:lnR>
                      <a:noFill/>
                    </a:lnR>
                    <a:lnT>
                      <a:noFill/>
                    </a:lnT>
                    <a:lnB>
                      <a:noFill/>
                    </a:lnB>
                    <a:solidFill>
                      <a:srgbClr val="E6B8AF"/>
                    </a:solidFill>
                  </a:tcPr>
                </a:tc>
                <a:tc>
                  <a:txBody>
                    <a:bodyPr/>
                    <a:lstStyle/>
                    <a:p>
                      <a:pPr algn="l" fontAlgn="ctr"/>
                      <a:r>
                        <a:rPr lang="en-US" sz="1000" b="0" i="0" u="none" strike="noStrike">
                          <a:effectLst/>
                          <a:latin typeface="Arial"/>
                        </a:rPr>
                        <a:t>ESA</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solidFill>
                            <a:srgbClr val="000000"/>
                          </a:solidFill>
                          <a:effectLst/>
                          <a:latin typeface="Arial"/>
                        </a:rPr>
                        <a:t>SMOS Geophysical Products</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5c</a:t>
                      </a:r>
                    </a:p>
                  </a:txBody>
                  <a:tcPr marL="6538" marR="6538" marT="5312" marB="0" anchor="ctr">
                    <a:lnL>
                      <a:noFill/>
                    </a:lnL>
                    <a:lnR>
                      <a:noFill/>
                    </a:lnR>
                    <a:lnT>
                      <a:noFill/>
                    </a:lnT>
                    <a:lnB>
                      <a:noFill/>
                    </a:lnB>
                    <a:solidFill>
                      <a:srgbClr val="E6B8AF"/>
                    </a:solidFill>
                  </a:tcPr>
                </a:tc>
                <a:tc>
                  <a:txBody>
                    <a:bodyPr/>
                    <a:lstStyle/>
                    <a:p>
                      <a:pPr algn="ctr" fontAlgn="ctr"/>
                      <a:r>
                        <a:rPr lang="en-US" altLang="zh-CN" sz="1000" b="0" i="0" u="none" strike="noStrike">
                          <a:effectLst/>
                          <a:latin typeface="Arial"/>
                        </a:rPr>
                        <a:t>0:15</a:t>
                      </a:r>
                    </a:p>
                  </a:txBody>
                  <a:tcPr marL="6538" marR="6538" marT="5312" marB="0" anchor="ctr">
                    <a:lnL>
                      <a:noFill/>
                    </a:lnL>
                    <a:lnR w="6350" cap="flat" cmpd="sng" algn="ctr">
                      <a:solidFill>
                        <a:srgbClr val="000000"/>
                      </a:solidFill>
                      <a:prstDash val="solid"/>
                      <a:round/>
                      <a:headEnd type="none" w="med" len="med"/>
                      <a:tailEnd type="none" w="med" len="med"/>
                    </a:lnR>
                    <a:lnT>
                      <a:noFill/>
                    </a:lnT>
                    <a:lnB>
                      <a:noFill/>
                    </a:lnB>
                    <a:solidFill>
                      <a:srgbClr val="E6B8AF"/>
                    </a:solidFill>
                  </a:tcPr>
                </a:tc>
              </a:tr>
              <a:tr h="98714">
                <a:tc>
                  <a:txBody>
                    <a:bodyPr/>
                    <a:lstStyle/>
                    <a:p>
                      <a:pPr algn="ctr" fontAlgn="ctr"/>
                      <a:r>
                        <a:rPr lang="en-US" altLang="zh-CN" sz="1000" b="0" i="0" u="none" strike="noStrike">
                          <a:effectLst/>
                          <a:latin typeface="Arial"/>
                        </a:rPr>
                        <a:t>9:10</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effectLst/>
                          <a:latin typeface="Arial"/>
                        </a:rPr>
                        <a:t>Bill Bell</a:t>
                      </a:r>
                    </a:p>
                  </a:txBody>
                  <a:tcPr marL="6538" marR="6538" marT="5312" marB="0" anchor="ctr">
                    <a:lnL w="6350" cap="flat" cmpd="sng" algn="ctr">
                      <a:solidFill>
                        <a:srgbClr val="000000"/>
                      </a:solidFill>
                      <a:prstDash val="solid"/>
                      <a:round/>
                      <a:headEnd type="none" w="med" len="med"/>
                      <a:tailEnd type="none" w="med" len="med"/>
                    </a:lnL>
                    <a:lnR>
                      <a:noFill/>
                    </a:lnR>
                    <a:lnT>
                      <a:noFill/>
                    </a:lnT>
                    <a:lnB>
                      <a:noFill/>
                    </a:lnB>
                    <a:solidFill>
                      <a:srgbClr val="E6B8AF"/>
                    </a:solidFill>
                  </a:tcPr>
                </a:tc>
                <a:tc>
                  <a:txBody>
                    <a:bodyPr/>
                    <a:lstStyle/>
                    <a:p>
                      <a:pPr algn="l" fontAlgn="ctr"/>
                      <a:r>
                        <a:rPr lang="en-US" sz="1000" b="0" i="0" u="none" strike="noStrike">
                          <a:effectLst/>
                          <a:latin typeface="Arial"/>
                        </a:rPr>
                        <a:t>ECMWF</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solidFill>
                            <a:srgbClr val="000000"/>
                          </a:solidFill>
                          <a:effectLst/>
                          <a:latin typeface="Arial"/>
                        </a:rPr>
                        <a:t>EU's C3S</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5d</a:t>
                      </a:r>
                    </a:p>
                  </a:txBody>
                  <a:tcPr marL="6538" marR="6538" marT="5312" marB="0" anchor="ctr">
                    <a:lnL>
                      <a:noFill/>
                    </a:lnL>
                    <a:lnR>
                      <a:noFill/>
                    </a:lnR>
                    <a:lnT>
                      <a:noFill/>
                    </a:lnT>
                    <a:lnB>
                      <a:noFill/>
                    </a:lnB>
                    <a:solidFill>
                      <a:srgbClr val="E6B8AF"/>
                    </a:solidFill>
                  </a:tcPr>
                </a:tc>
                <a:tc>
                  <a:txBody>
                    <a:bodyPr/>
                    <a:lstStyle/>
                    <a:p>
                      <a:pPr algn="ctr" fontAlgn="ctr"/>
                      <a:r>
                        <a:rPr lang="en-US" altLang="zh-CN" sz="1000" b="0" i="0" u="none" strike="noStrike">
                          <a:effectLst/>
                          <a:latin typeface="Arial"/>
                        </a:rPr>
                        <a:t>0:15</a:t>
                      </a:r>
                    </a:p>
                  </a:txBody>
                  <a:tcPr marL="6538" marR="6538" marT="5312" marB="0" anchor="ctr">
                    <a:lnL>
                      <a:noFill/>
                    </a:lnL>
                    <a:lnR w="6350" cap="flat" cmpd="sng" algn="ctr">
                      <a:solidFill>
                        <a:srgbClr val="000000"/>
                      </a:solidFill>
                      <a:prstDash val="solid"/>
                      <a:round/>
                      <a:headEnd type="none" w="med" len="med"/>
                      <a:tailEnd type="none" w="med" len="med"/>
                    </a:lnR>
                    <a:lnT>
                      <a:noFill/>
                    </a:lnT>
                    <a:lnB>
                      <a:noFill/>
                    </a:lnB>
                    <a:solidFill>
                      <a:srgbClr val="E6B8AF"/>
                    </a:solidFill>
                  </a:tcPr>
                </a:tc>
              </a:tr>
              <a:tr h="98714">
                <a:tc>
                  <a:txBody>
                    <a:bodyPr/>
                    <a:lstStyle/>
                    <a:p>
                      <a:pPr algn="ctr" fontAlgn="ctr"/>
                      <a:r>
                        <a:rPr lang="en-US" altLang="zh-CN" sz="1000" b="0" i="0" u="none" strike="noStrike">
                          <a:effectLst/>
                          <a:latin typeface="Arial"/>
                        </a:rPr>
                        <a:t>9:25</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effectLst/>
                          <a:latin typeface="Arial"/>
                        </a:rPr>
                        <a:t>Tim Hewison</a:t>
                      </a:r>
                    </a:p>
                  </a:txBody>
                  <a:tcPr marL="6538" marR="6538" marT="5312" marB="0" anchor="ctr">
                    <a:lnL w="6350" cap="flat" cmpd="sng" algn="ctr">
                      <a:solidFill>
                        <a:srgbClr val="000000"/>
                      </a:solidFill>
                      <a:prstDash val="solid"/>
                      <a:round/>
                      <a:headEnd type="none" w="med" len="med"/>
                      <a:tailEnd type="none" w="med" len="med"/>
                    </a:lnL>
                    <a:lnR>
                      <a:noFill/>
                    </a:lnR>
                    <a:lnT>
                      <a:noFill/>
                    </a:lnT>
                    <a:lnB>
                      <a:noFill/>
                    </a:lnB>
                    <a:solidFill>
                      <a:srgbClr val="E6B8AF"/>
                    </a:solidFill>
                  </a:tcPr>
                </a:tc>
                <a:tc>
                  <a:txBody>
                    <a:bodyPr/>
                    <a:lstStyle/>
                    <a:p>
                      <a:pPr algn="l" fontAlgn="ctr"/>
                      <a:r>
                        <a:rPr lang="en-US" sz="1000" b="0" i="0" u="none" strike="noStrike">
                          <a:effectLst/>
                          <a:latin typeface="Arial"/>
                        </a:rPr>
                        <a:t>EUMETSAT</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solidFill>
                            <a:srgbClr val="000000"/>
                          </a:solidFill>
                          <a:effectLst/>
                          <a:latin typeface="Arial"/>
                        </a:rPr>
                        <a:t>MetOp-C AMSU-A/MHS Status</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5e</a:t>
                      </a:r>
                    </a:p>
                  </a:txBody>
                  <a:tcPr marL="6538" marR="6538" marT="5312" marB="0" anchor="ctr">
                    <a:lnL>
                      <a:noFill/>
                    </a:lnL>
                    <a:lnR>
                      <a:noFill/>
                    </a:lnR>
                    <a:lnT>
                      <a:noFill/>
                    </a:lnT>
                    <a:lnB>
                      <a:noFill/>
                    </a:lnB>
                    <a:solidFill>
                      <a:srgbClr val="E6B8AF"/>
                    </a:solidFill>
                  </a:tcPr>
                </a:tc>
                <a:tc>
                  <a:txBody>
                    <a:bodyPr/>
                    <a:lstStyle/>
                    <a:p>
                      <a:pPr algn="ctr" fontAlgn="ctr"/>
                      <a:r>
                        <a:rPr lang="en-US" altLang="zh-CN" sz="1000" b="0" i="0" u="none" strike="noStrike">
                          <a:effectLst/>
                          <a:latin typeface="Arial"/>
                        </a:rPr>
                        <a:t>0:10</a:t>
                      </a:r>
                    </a:p>
                  </a:txBody>
                  <a:tcPr marL="6538" marR="6538" marT="5312" marB="0" anchor="ctr">
                    <a:lnL>
                      <a:noFill/>
                    </a:lnL>
                    <a:lnR w="6350" cap="flat" cmpd="sng" algn="ctr">
                      <a:solidFill>
                        <a:srgbClr val="000000"/>
                      </a:solidFill>
                      <a:prstDash val="solid"/>
                      <a:round/>
                      <a:headEnd type="none" w="med" len="med"/>
                      <a:tailEnd type="none" w="med" len="med"/>
                    </a:lnR>
                    <a:lnT>
                      <a:noFill/>
                    </a:lnT>
                    <a:lnB>
                      <a:noFill/>
                    </a:lnB>
                    <a:solidFill>
                      <a:srgbClr val="E6B8AF"/>
                    </a:solidFill>
                  </a:tcPr>
                </a:tc>
              </a:tr>
              <a:tr h="156079">
                <a:tc>
                  <a:txBody>
                    <a:bodyPr/>
                    <a:lstStyle/>
                    <a:p>
                      <a:pPr algn="ctr" fontAlgn="ctr"/>
                      <a:r>
                        <a:rPr lang="en-US" altLang="zh-CN" sz="1000" b="0" i="0" u="none" strike="noStrike">
                          <a:effectLst/>
                          <a:latin typeface="Arial"/>
                        </a:rPr>
                        <a:t>9:35</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effectLst/>
                          <a:latin typeface="Arial"/>
                        </a:rPr>
                        <a:t>Ed Kim</a:t>
                      </a:r>
                    </a:p>
                  </a:txBody>
                  <a:tcPr marL="6538" marR="6538" marT="5312" marB="0" anchor="ctr">
                    <a:lnL w="6350" cap="flat" cmpd="sng" algn="ctr">
                      <a:solidFill>
                        <a:srgbClr val="000000"/>
                      </a:solidFill>
                      <a:prstDash val="solid"/>
                      <a:round/>
                      <a:headEnd type="none" w="med" len="med"/>
                      <a:tailEnd type="none" w="med" len="med"/>
                    </a:lnL>
                    <a:lnR>
                      <a:noFill/>
                    </a:lnR>
                    <a:lnT>
                      <a:noFill/>
                    </a:lnT>
                    <a:lnB>
                      <a:noFill/>
                    </a:lnB>
                    <a:solidFill>
                      <a:srgbClr val="E6B8AF"/>
                    </a:solidFill>
                  </a:tcPr>
                </a:tc>
                <a:tc>
                  <a:txBody>
                    <a:bodyPr/>
                    <a:lstStyle/>
                    <a:p>
                      <a:pPr algn="l" fontAlgn="ctr"/>
                      <a:r>
                        <a:rPr lang="en-US" sz="1000" b="0" i="0" u="none" strike="noStrike">
                          <a:effectLst/>
                          <a:latin typeface="Arial"/>
                        </a:rPr>
                        <a:t>NASA</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NOAA-20 ATMS Status</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5f</a:t>
                      </a:r>
                    </a:p>
                  </a:txBody>
                  <a:tcPr marL="6538" marR="6538" marT="5312" marB="0" anchor="ctr">
                    <a:lnL>
                      <a:noFill/>
                    </a:lnL>
                    <a:lnR>
                      <a:noFill/>
                    </a:lnR>
                    <a:lnT>
                      <a:noFill/>
                    </a:lnT>
                    <a:lnB>
                      <a:noFill/>
                    </a:lnB>
                    <a:solidFill>
                      <a:srgbClr val="E6B8AF"/>
                    </a:solidFill>
                  </a:tcPr>
                </a:tc>
                <a:tc>
                  <a:txBody>
                    <a:bodyPr/>
                    <a:lstStyle/>
                    <a:p>
                      <a:pPr algn="ctr" fontAlgn="ctr"/>
                      <a:r>
                        <a:rPr lang="en-US" altLang="zh-CN" sz="1000" b="0" i="0" u="none" strike="noStrike">
                          <a:effectLst/>
                          <a:latin typeface="Arial"/>
                        </a:rPr>
                        <a:t>0:15</a:t>
                      </a:r>
                    </a:p>
                  </a:txBody>
                  <a:tcPr marL="6538" marR="6538" marT="5312" marB="0" anchor="ctr">
                    <a:lnL>
                      <a:noFill/>
                    </a:lnL>
                    <a:lnR w="6350" cap="flat" cmpd="sng" algn="ctr">
                      <a:solidFill>
                        <a:srgbClr val="000000"/>
                      </a:solidFill>
                      <a:prstDash val="solid"/>
                      <a:round/>
                      <a:headEnd type="none" w="med" len="med"/>
                      <a:tailEnd type="none" w="med" len="med"/>
                    </a:lnR>
                    <a:lnT>
                      <a:noFill/>
                    </a:lnT>
                    <a:lnB>
                      <a:noFill/>
                    </a:lnB>
                    <a:solidFill>
                      <a:srgbClr val="E6B8AF"/>
                    </a:solidFill>
                  </a:tcPr>
                </a:tc>
              </a:tr>
              <a:tr h="184260">
                <a:tc>
                  <a:txBody>
                    <a:bodyPr/>
                    <a:lstStyle/>
                    <a:p>
                      <a:pPr algn="ctr" fontAlgn="ctr"/>
                      <a:r>
                        <a:rPr lang="en-US" altLang="zh-CN" sz="1000" b="0" i="0" u="none" strike="noStrike">
                          <a:effectLst/>
                          <a:latin typeface="Arial"/>
                        </a:rPr>
                        <a:t>9:50</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a:rPr>
                        <a:t>Mikaso Kachi</a:t>
                      </a:r>
                    </a:p>
                  </a:txBody>
                  <a:tcPr marL="6538" marR="6538" marT="5312" marB="0" anchor="ctr">
                    <a:lnL w="6350" cap="flat" cmpd="sng" algn="ctr">
                      <a:solidFill>
                        <a:srgbClr val="000000"/>
                      </a:solidFill>
                      <a:prstDash val="solid"/>
                      <a:round/>
                      <a:headEnd type="none" w="med" len="med"/>
                      <a:tailEnd type="none" w="med" len="med"/>
                    </a:lnL>
                    <a:lnR>
                      <a:noFill/>
                    </a:lnR>
                    <a:lnT>
                      <a:noFill/>
                    </a:lnT>
                    <a:lnB>
                      <a:noFill/>
                    </a:lnB>
                    <a:solidFill>
                      <a:srgbClr val="E6B8AF"/>
                    </a:solidFill>
                  </a:tcPr>
                </a:tc>
                <a:tc>
                  <a:txBody>
                    <a:bodyPr/>
                    <a:lstStyle/>
                    <a:p>
                      <a:pPr algn="l" fontAlgn="ctr"/>
                      <a:r>
                        <a:rPr lang="en-US" sz="1000" b="0" i="0" u="none" strike="noStrike">
                          <a:effectLst/>
                          <a:latin typeface="Arial"/>
                        </a:rPr>
                        <a:t>JAXA</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AMSR-2/AMSR-3 Update</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5g</a:t>
                      </a:r>
                    </a:p>
                  </a:txBody>
                  <a:tcPr marL="6538" marR="6538" marT="5312" marB="0" anchor="ctr">
                    <a:lnL>
                      <a:noFill/>
                    </a:lnL>
                    <a:lnR>
                      <a:noFill/>
                    </a:lnR>
                    <a:lnT>
                      <a:noFill/>
                    </a:lnT>
                    <a:lnB>
                      <a:noFill/>
                    </a:lnB>
                    <a:solidFill>
                      <a:srgbClr val="E6B8AF"/>
                    </a:solidFill>
                  </a:tcPr>
                </a:tc>
                <a:tc>
                  <a:txBody>
                    <a:bodyPr/>
                    <a:lstStyle/>
                    <a:p>
                      <a:pPr algn="ctr" fontAlgn="ctr"/>
                      <a:r>
                        <a:rPr lang="en-US" altLang="zh-CN" sz="1000" b="0" i="0" u="none" strike="noStrike">
                          <a:effectLst/>
                          <a:latin typeface="Arial"/>
                        </a:rPr>
                        <a:t>0:15</a:t>
                      </a:r>
                    </a:p>
                  </a:txBody>
                  <a:tcPr marL="6538" marR="6538" marT="5312" marB="0" anchor="ctr">
                    <a:lnL>
                      <a:noFill/>
                    </a:lnL>
                    <a:lnR w="6350" cap="flat" cmpd="sng" algn="ctr">
                      <a:solidFill>
                        <a:srgbClr val="000000"/>
                      </a:solidFill>
                      <a:prstDash val="solid"/>
                      <a:round/>
                      <a:headEnd type="none" w="med" len="med"/>
                      <a:tailEnd type="none" w="med" len="med"/>
                    </a:lnR>
                    <a:lnT>
                      <a:noFill/>
                    </a:lnT>
                    <a:lnB>
                      <a:noFill/>
                    </a:lnB>
                    <a:solidFill>
                      <a:srgbClr val="E6B8AF"/>
                    </a:solidFill>
                  </a:tcPr>
                </a:tc>
              </a:tr>
              <a:tr h="98714">
                <a:tc>
                  <a:txBody>
                    <a:bodyPr/>
                    <a:lstStyle/>
                    <a:p>
                      <a:pPr algn="ctr" fontAlgn="ctr"/>
                      <a:r>
                        <a:rPr lang="en-US" altLang="zh-CN" sz="1000" b="0" i="0" u="none" strike="noStrike">
                          <a:effectLst/>
                          <a:latin typeface="Arial"/>
                        </a:rPr>
                        <a:t>10:05</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effectLst/>
                          <a:latin typeface="Arial"/>
                        </a:rPr>
                        <a:t>Ed Kim</a:t>
                      </a:r>
                    </a:p>
                  </a:txBody>
                  <a:tcPr marL="6538" marR="6538" marT="5312" marB="0" anchor="ctr">
                    <a:lnL w="6350" cap="flat" cmpd="sng" algn="ctr">
                      <a:solidFill>
                        <a:srgbClr val="000000"/>
                      </a:solidFill>
                      <a:prstDash val="solid"/>
                      <a:round/>
                      <a:headEnd type="none" w="med" len="med"/>
                      <a:tailEnd type="none" w="med" len="med"/>
                    </a:lnL>
                    <a:lnR>
                      <a:noFill/>
                    </a:lnR>
                    <a:lnT>
                      <a:noFill/>
                    </a:lnT>
                    <a:lnB>
                      <a:noFill/>
                    </a:lnB>
                    <a:solidFill>
                      <a:srgbClr val="E6B8AF"/>
                    </a:solidFill>
                  </a:tcPr>
                </a:tc>
                <a:tc>
                  <a:txBody>
                    <a:bodyPr/>
                    <a:lstStyle/>
                    <a:p>
                      <a:pPr algn="l" fontAlgn="ctr"/>
                      <a:r>
                        <a:rPr lang="en-US" sz="1000" b="0" i="0" u="none" strike="noStrike">
                          <a:effectLst/>
                          <a:latin typeface="Arial"/>
                        </a:rPr>
                        <a:t>NASA</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MW Calibration Targets</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5h</a:t>
                      </a:r>
                    </a:p>
                  </a:txBody>
                  <a:tcPr marL="6538" marR="6538" marT="5312" marB="0" anchor="ctr">
                    <a:lnL>
                      <a:noFill/>
                    </a:lnL>
                    <a:lnR>
                      <a:noFill/>
                    </a:lnR>
                    <a:lnT>
                      <a:noFill/>
                    </a:lnT>
                    <a:lnB>
                      <a:noFill/>
                    </a:lnB>
                    <a:solidFill>
                      <a:srgbClr val="E6B8AF"/>
                    </a:solidFill>
                  </a:tcPr>
                </a:tc>
                <a:tc>
                  <a:txBody>
                    <a:bodyPr/>
                    <a:lstStyle/>
                    <a:p>
                      <a:pPr algn="ctr" fontAlgn="ctr"/>
                      <a:r>
                        <a:rPr lang="en-US" altLang="zh-CN" sz="1000" b="0" i="0" u="none" strike="noStrike">
                          <a:effectLst/>
                          <a:latin typeface="Arial"/>
                        </a:rPr>
                        <a:t>0:20</a:t>
                      </a:r>
                    </a:p>
                  </a:txBody>
                  <a:tcPr marL="6538" marR="6538" marT="5312" marB="0" anchor="ctr">
                    <a:lnL>
                      <a:noFill/>
                    </a:lnL>
                    <a:lnR w="6350" cap="flat" cmpd="sng" algn="ctr">
                      <a:solidFill>
                        <a:srgbClr val="000000"/>
                      </a:solidFill>
                      <a:prstDash val="solid"/>
                      <a:round/>
                      <a:headEnd type="none" w="med" len="med"/>
                      <a:tailEnd type="none" w="med" len="med"/>
                    </a:lnR>
                    <a:lnT>
                      <a:noFill/>
                    </a:lnT>
                    <a:lnB>
                      <a:noFill/>
                    </a:lnB>
                    <a:solidFill>
                      <a:srgbClr val="E6B8AF"/>
                    </a:solidFill>
                  </a:tcPr>
                </a:tc>
              </a:tr>
              <a:tr h="212802">
                <a:tc>
                  <a:txBody>
                    <a:bodyPr/>
                    <a:lstStyle/>
                    <a:p>
                      <a:pPr algn="ctr" fontAlgn="ctr"/>
                      <a:r>
                        <a:rPr lang="en-US" altLang="zh-CN" sz="1000" b="0" i="0" u="none" strike="noStrike" dirty="0">
                          <a:effectLst/>
                          <a:latin typeface="Arial"/>
                        </a:rPr>
                        <a:t>10:45</a:t>
                      </a:r>
                    </a:p>
                  </a:txBody>
                  <a:tcPr marL="6538" marR="6538" marT="531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1000" b="0" i="0" u="none" strike="noStrike">
                          <a:solidFill>
                            <a:srgbClr val="FF0000"/>
                          </a:solidFill>
                          <a:effectLst/>
                          <a:latin typeface="Arial"/>
                        </a:rPr>
                        <a:t>Jeiying He and Qifeng Lu</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NSSC/CAS</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Joint activities with CEOS: Initial progress and example from FY3-MWHS2</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5i</a:t>
                      </a:r>
                    </a:p>
                  </a:txBody>
                  <a:tcPr marL="6538" marR="6538" marT="5312" marB="0" anchor="ctr">
                    <a:lnL>
                      <a:noFill/>
                    </a:lnL>
                    <a:lnR>
                      <a:noFill/>
                    </a:lnR>
                    <a:lnT>
                      <a:noFill/>
                    </a:lnT>
                    <a:lnB>
                      <a:noFill/>
                    </a:lnB>
                    <a:solidFill>
                      <a:srgbClr val="E6B8AF"/>
                    </a:solidFill>
                  </a:tcPr>
                </a:tc>
                <a:tc>
                  <a:txBody>
                    <a:bodyPr/>
                    <a:lstStyle/>
                    <a:p>
                      <a:pPr algn="ctr" fontAlgn="ctr"/>
                      <a:r>
                        <a:rPr lang="en-US" altLang="zh-CN" sz="1000" b="0" i="0" u="none" strike="noStrike">
                          <a:effectLst/>
                          <a:latin typeface="Arial"/>
                        </a:rPr>
                        <a:t>0:20</a:t>
                      </a:r>
                    </a:p>
                  </a:txBody>
                  <a:tcPr marL="6538" marR="6538" marT="5312" marB="0" anchor="ctr">
                    <a:lnL>
                      <a:noFill/>
                    </a:lnL>
                    <a:lnR>
                      <a:noFill/>
                    </a:lnR>
                    <a:lnT>
                      <a:noFill/>
                    </a:lnT>
                    <a:lnB>
                      <a:noFill/>
                    </a:lnB>
                    <a:solidFill>
                      <a:srgbClr val="E6B8AF"/>
                    </a:solidFill>
                  </a:tcPr>
                </a:tc>
              </a:tr>
              <a:tr h="161498">
                <a:tc>
                  <a:txBody>
                    <a:bodyPr/>
                    <a:lstStyle/>
                    <a:p>
                      <a:pPr algn="ctr" fontAlgn="ctr"/>
                      <a:r>
                        <a:rPr lang="en-US" altLang="zh-CN" sz="1000" b="0" i="0" u="none" strike="noStrike">
                          <a:effectLst/>
                          <a:latin typeface="Arial"/>
                        </a:rPr>
                        <a:t>11:05</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effectLst/>
                          <a:latin typeface="Arial"/>
                        </a:rPr>
                        <a:t>Shengli Wu</a:t>
                      </a:r>
                    </a:p>
                  </a:txBody>
                  <a:tcPr marL="6538" marR="6538" marT="5312" marB="0" anchor="ctr">
                    <a:lnL w="6350" cap="flat" cmpd="sng" algn="ctr">
                      <a:solidFill>
                        <a:srgbClr val="000000"/>
                      </a:solidFill>
                      <a:prstDash val="solid"/>
                      <a:round/>
                      <a:headEnd type="none" w="med" len="med"/>
                      <a:tailEnd type="none" w="med" len="med"/>
                    </a:lnL>
                    <a:lnR>
                      <a:noFill/>
                    </a:lnR>
                    <a:lnT>
                      <a:noFill/>
                    </a:lnT>
                    <a:lnB>
                      <a:noFill/>
                    </a:lnB>
                    <a:solidFill>
                      <a:srgbClr val="E6B8AF"/>
                    </a:solidFill>
                  </a:tcPr>
                </a:tc>
                <a:tc>
                  <a:txBody>
                    <a:bodyPr/>
                    <a:lstStyle/>
                    <a:p>
                      <a:pPr algn="l" fontAlgn="ctr"/>
                      <a:r>
                        <a:rPr lang="en-US" sz="1000" b="0" i="0" u="none" strike="noStrike">
                          <a:effectLst/>
                          <a:latin typeface="Arial"/>
                        </a:rPr>
                        <a:t>NSMC/CMA</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solidFill>
                            <a:srgbClr val="000000"/>
                          </a:solidFill>
                          <a:effectLst/>
                          <a:latin typeface="Arial"/>
                        </a:rPr>
                        <a:t>FY-3 MWRI - Calibration and time series record</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5j</a:t>
                      </a:r>
                    </a:p>
                  </a:txBody>
                  <a:tcPr marL="6538" marR="6538" marT="5312" marB="0" anchor="ctr">
                    <a:lnL>
                      <a:noFill/>
                    </a:lnL>
                    <a:lnR>
                      <a:noFill/>
                    </a:lnR>
                    <a:lnT>
                      <a:noFill/>
                    </a:lnT>
                    <a:lnB>
                      <a:noFill/>
                    </a:lnB>
                    <a:solidFill>
                      <a:srgbClr val="E6B8AF"/>
                    </a:solidFill>
                  </a:tcPr>
                </a:tc>
                <a:tc>
                  <a:txBody>
                    <a:bodyPr/>
                    <a:lstStyle/>
                    <a:p>
                      <a:pPr algn="ctr" fontAlgn="ctr"/>
                      <a:r>
                        <a:rPr lang="en-US" altLang="zh-CN" sz="1000" b="0" i="0" u="none" strike="noStrike">
                          <a:effectLst/>
                          <a:latin typeface="Arial"/>
                        </a:rPr>
                        <a:t>0:15</a:t>
                      </a:r>
                    </a:p>
                  </a:txBody>
                  <a:tcPr marL="6538" marR="6538" marT="5312" marB="0" anchor="ctr">
                    <a:lnL>
                      <a:noFill/>
                    </a:lnL>
                    <a:lnR w="6350" cap="flat" cmpd="sng" algn="ctr">
                      <a:solidFill>
                        <a:srgbClr val="000000"/>
                      </a:solidFill>
                      <a:prstDash val="solid"/>
                      <a:round/>
                      <a:headEnd type="none" w="med" len="med"/>
                      <a:tailEnd type="none" w="med" len="med"/>
                    </a:lnR>
                    <a:lnT>
                      <a:noFill/>
                    </a:lnT>
                    <a:lnB>
                      <a:noFill/>
                    </a:lnB>
                    <a:solidFill>
                      <a:srgbClr val="E6B8AF"/>
                    </a:solidFill>
                  </a:tcPr>
                </a:tc>
              </a:tr>
              <a:tr h="178840">
                <a:tc>
                  <a:txBody>
                    <a:bodyPr/>
                    <a:lstStyle/>
                    <a:p>
                      <a:pPr algn="ctr" fontAlgn="ctr"/>
                      <a:r>
                        <a:rPr lang="en-US" altLang="zh-CN" sz="1000" b="0" i="0" u="none" strike="noStrike">
                          <a:effectLst/>
                          <a:latin typeface="Arial"/>
                        </a:rPr>
                        <a:t>11:20</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effectLst/>
                          <a:latin typeface="Arial"/>
                        </a:rPr>
                        <a:t>Cheng-Zhi Zou</a:t>
                      </a:r>
                    </a:p>
                  </a:txBody>
                  <a:tcPr marL="6538" marR="6538" marT="5312" marB="0" anchor="ctr">
                    <a:lnL w="6350" cap="flat" cmpd="sng" algn="ctr">
                      <a:solidFill>
                        <a:srgbClr val="000000"/>
                      </a:solidFill>
                      <a:prstDash val="solid"/>
                      <a:round/>
                      <a:headEnd type="none" w="med" len="med"/>
                      <a:tailEnd type="none" w="med" len="med"/>
                    </a:lnL>
                    <a:lnR>
                      <a:noFill/>
                    </a:lnR>
                    <a:lnT>
                      <a:noFill/>
                    </a:lnT>
                    <a:lnB>
                      <a:noFill/>
                    </a:lnB>
                    <a:solidFill>
                      <a:srgbClr val="E6B8AF"/>
                    </a:solidFill>
                  </a:tcPr>
                </a:tc>
                <a:tc>
                  <a:txBody>
                    <a:bodyPr/>
                    <a:lstStyle/>
                    <a:p>
                      <a:pPr algn="l" fontAlgn="ctr"/>
                      <a:r>
                        <a:rPr lang="en-US" sz="1000" b="0" i="0" u="none" strike="noStrike">
                          <a:effectLst/>
                          <a:latin typeface="Arial"/>
                        </a:rPr>
                        <a:t>NOAA</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Possible MW sounder references and their use for re-calibration of other satellites</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5k</a:t>
                      </a:r>
                    </a:p>
                  </a:txBody>
                  <a:tcPr marL="6538" marR="6538" marT="5312" marB="0" anchor="ctr">
                    <a:lnL>
                      <a:noFill/>
                    </a:lnL>
                    <a:lnR>
                      <a:noFill/>
                    </a:lnR>
                    <a:lnT>
                      <a:noFill/>
                    </a:lnT>
                    <a:lnB>
                      <a:noFill/>
                    </a:lnB>
                    <a:solidFill>
                      <a:srgbClr val="E6B8AF"/>
                    </a:solidFill>
                  </a:tcPr>
                </a:tc>
                <a:tc>
                  <a:txBody>
                    <a:bodyPr/>
                    <a:lstStyle/>
                    <a:p>
                      <a:pPr algn="ctr" fontAlgn="ctr"/>
                      <a:r>
                        <a:rPr lang="en-US" altLang="zh-CN" sz="1000" b="0" i="0" u="none" strike="noStrike">
                          <a:effectLst/>
                          <a:latin typeface="Arial"/>
                        </a:rPr>
                        <a:t>0:15</a:t>
                      </a:r>
                    </a:p>
                  </a:txBody>
                  <a:tcPr marL="6538" marR="6538" marT="5312" marB="0" anchor="ctr">
                    <a:lnL>
                      <a:noFill/>
                    </a:lnL>
                    <a:lnR w="6350" cap="flat" cmpd="sng" algn="ctr">
                      <a:solidFill>
                        <a:srgbClr val="000000"/>
                      </a:solidFill>
                      <a:prstDash val="solid"/>
                      <a:round/>
                      <a:headEnd type="none" w="med" len="med"/>
                      <a:tailEnd type="none" w="med" len="med"/>
                    </a:lnR>
                    <a:lnT>
                      <a:noFill/>
                    </a:lnT>
                    <a:lnB>
                      <a:noFill/>
                    </a:lnB>
                    <a:solidFill>
                      <a:srgbClr val="E6B8AF"/>
                    </a:solidFill>
                  </a:tcPr>
                </a:tc>
              </a:tr>
              <a:tr h="276389">
                <a:tc>
                  <a:txBody>
                    <a:bodyPr/>
                    <a:lstStyle/>
                    <a:p>
                      <a:pPr algn="ctr" fontAlgn="ctr"/>
                      <a:r>
                        <a:rPr lang="en-US" altLang="zh-CN" sz="1000" b="0" i="0" u="none" strike="noStrike">
                          <a:effectLst/>
                          <a:latin typeface="Arial"/>
                        </a:rPr>
                        <a:t>11:35</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effectLst/>
                          <a:latin typeface="Arial"/>
                        </a:rPr>
                        <a:t>Ralph Ferraro</a:t>
                      </a:r>
                    </a:p>
                  </a:txBody>
                  <a:tcPr marL="6538" marR="6538" marT="5312" marB="0" anchor="ctr">
                    <a:lnL w="6350" cap="flat" cmpd="sng" algn="ctr">
                      <a:solidFill>
                        <a:srgbClr val="000000"/>
                      </a:solidFill>
                      <a:prstDash val="solid"/>
                      <a:round/>
                      <a:headEnd type="none" w="med" len="med"/>
                      <a:tailEnd type="none" w="med" len="med"/>
                    </a:lnL>
                    <a:lnR>
                      <a:noFill/>
                    </a:lnR>
                    <a:lnT>
                      <a:noFill/>
                    </a:lnT>
                    <a:lnB>
                      <a:noFill/>
                    </a:lnB>
                    <a:solidFill>
                      <a:srgbClr val="E6B8AF"/>
                    </a:solidFill>
                  </a:tcPr>
                </a:tc>
                <a:tc>
                  <a:txBody>
                    <a:bodyPr/>
                    <a:lstStyle/>
                    <a:p>
                      <a:pPr algn="l" fontAlgn="ctr"/>
                      <a:r>
                        <a:rPr lang="en-US" sz="1000" b="0" i="0" u="none" strike="noStrike">
                          <a:effectLst/>
                          <a:latin typeface="Arial"/>
                        </a:rPr>
                        <a:t>NOAA</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solidFill>
                            <a:srgbClr val="000000"/>
                          </a:solidFill>
                          <a:effectLst/>
                          <a:latin typeface="Arial"/>
                        </a:rPr>
                        <a:t>Review of Action Items/Ongoing Activities - Session will be a 'round table' addressing each action item - briefings by actionee expected</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5l</a:t>
                      </a:r>
                    </a:p>
                  </a:txBody>
                  <a:tcPr marL="6538" marR="6538" marT="5312" marB="0" anchor="ctr">
                    <a:lnL>
                      <a:noFill/>
                    </a:lnL>
                    <a:lnR>
                      <a:noFill/>
                    </a:lnR>
                    <a:lnT>
                      <a:noFill/>
                    </a:lnT>
                    <a:lnB>
                      <a:noFill/>
                    </a:lnB>
                    <a:solidFill>
                      <a:srgbClr val="E6B8AF"/>
                    </a:solidFill>
                  </a:tcPr>
                </a:tc>
                <a:tc>
                  <a:txBody>
                    <a:bodyPr/>
                    <a:lstStyle/>
                    <a:p>
                      <a:pPr algn="ctr" fontAlgn="ctr"/>
                      <a:r>
                        <a:rPr lang="en-US" altLang="zh-CN" sz="1000" b="0" i="0" u="none" strike="noStrike">
                          <a:effectLst/>
                          <a:latin typeface="Arial"/>
                        </a:rPr>
                        <a:t>0:10</a:t>
                      </a:r>
                    </a:p>
                  </a:txBody>
                  <a:tcPr marL="6538" marR="6538" marT="5312" marB="0" anchor="ctr">
                    <a:lnL>
                      <a:noFill/>
                    </a:lnL>
                    <a:lnR w="6350" cap="flat" cmpd="sng" algn="ctr">
                      <a:solidFill>
                        <a:srgbClr val="000000"/>
                      </a:solidFill>
                      <a:prstDash val="solid"/>
                      <a:round/>
                      <a:headEnd type="none" w="med" len="med"/>
                      <a:tailEnd type="none" w="med" len="med"/>
                    </a:lnR>
                    <a:lnT>
                      <a:noFill/>
                    </a:lnT>
                    <a:lnB>
                      <a:noFill/>
                    </a:lnB>
                    <a:solidFill>
                      <a:srgbClr val="E6B8AF"/>
                    </a:solidFill>
                  </a:tcPr>
                </a:tc>
              </a:tr>
              <a:tr h="285303">
                <a:tc>
                  <a:txBody>
                    <a:bodyPr/>
                    <a:lstStyle/>
                    <a:p>
                      <a:pPr algn="ctr" fontAlgn="ctr"/>
                      <a:r>
                        <a:rPr lang="en-US" altLang="zh-CN" sz="1000" b="0" i="0" u="none" strike="noStrike">
                          <a:effectLst/>
                          <a:latin typeface="Arial"/>
                        </a:rPr>
                        <a:t>11:45</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a:rPr>
                        <a:t>Bomin Sun/Cheng-Zhi Zou</a:t>
                      </a:r>
                    </a:p>
                  </a:txBody>
                  <a:tcPr marL="6538" marR="6538" marT="5312"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6B8AF"/>
                    </a:solidFill>
                  </a:tcPr>
                </a:tc>
                <a:tc>
                  <a:txBody>
                    <a:bodyPr/>
                    <a:lstStyle/>
                    <a:p>
                      <a:pPr algn="l" fontAlgn="ctr"/>
                      <a:r>
                        <a:rPr lang="en-US" sz="1000" b="0" i="0" u="none" strike="noStrike">
                          <a:effectLst/>
                          <a:latin typeface="Arial"/>
                        </a:rPr>
                        <a:t>NOAA</a:t>
                      </a:r>
                    </a:p>
                  </a:txBody>
                  <a:tcPr marL="6538" marR="6538" marT="5312" marB="0" anchor="ctr">
                    <a:lnL>
                      <a:noFill/>
                    </a:lnL>
                    <a:lnR>
                      <a:noFill/>
                    </a:lnR>
                    <a:lnT>
                      <a:noFill/>
                    </a:lnT>
                    <a:lnB w="6350" cap="flat" cmpd="sng" algn="ctr">
                      <a:solidFill>
                        <a:srgbClr val="000000"/>
                      </a:solidFill>
                      <a:prstDash val="solid"/>
                      <a:round/>
                      <a:headEnd type="none" w="med" len="med"/>
                      <a:tailEnd type="none" w="med" len="med"/>
                    </a:lnB>
                    <a:solidFill>
                      <a:srgbClr val="E6B8AF"/>
                    </a:solidFill>
                  </a:tcPr>
                </a:tc>
                <a:tc>
                  <a:txBody>
                    <a:bodyPr/>
                    <a:lstStyle/>
                    <a:p>
                      <a:pPr algn="l" fontAlgn="ctr"/>
                      <a:r>
                        <a:rPr lang="en-US" sz="1000" b="0" i="0" u="none" strike="noStrike">
                          <a:effectLst/>
                          <a:latin typeface="Arial"/>
                        </a:rPr>
                        <a:t>Progress with GRUAN observations</a:t>
                      </a:r>
                    </a:p>
                  </a:txBody>
                  <a:tcPr marL="6538" marR="6538" marT="5312" marB="0" anchor="ctr">
                    <a:lnL>
                      <a:noFill/>
                    </a:lnL>
                    <a:lnR>
                      <a:noFill/>
                    </a:lnR>
                    <a:lnT>
                      <a:noFill/>
                    </a:lnT>
                    <a:lnB w="6350" cap="flat" cmpd="sng" algn="ctr">
                      <a:solidFill>
                        <a:srgbClr val="000000"/>
                      </a:solidFill>
                      <a:prstDash val="solid"/>
                      <a:round/>
                      <a:headEnd type="none" w="med" len="med"/>
                      <a:tailEnd type="none" w="med" len="med"/>
                    </a:lnB>
                    <a:solidFill>
                      <a:srgbClr val="E6B8AF"/>
                    </a:solidFill>
                  </a:tcPr>
                </a:tc>
                <a:tc>
                  <a:txBody>
                    <a:bodyPr/>
                    <a:lstStyle/>
                    <a:p>
                      <a:pPr algn="l" fontAlgn="ctr"/>
                      <a:r>
                        <a:rPr lang="en-US" sz="1000" b="0" i="0" u="none" strike="noStrike">
                          <a:effectLst/>
                          <a:latin typeface="Arial"/>
                        </a:rPr>
                        <a:t>5m</a:t>
                      </a:r>
                    </a:p>
                  </a:txBody>
                  <a:tcPr marL="6538" marR="6538" marT="5312" marB="0" anchor="ctr">
                    <a:lnL>
                      <a:noFill/>
                    </a:lnL>
                    <a:lnR>
                      <a:noFill/>
                    </a:lnR>
                    <a:lnT>
                      <a:noFill/>
                    </a:lnT>
                    <a:lnB w="6350" cap="flat" cmpd="sng" algn="ctr">
                      <a:solidFill>
                        <a:srgbClr val="000000"/>
                      </a:solidFill>
                      <a:prstDash val="solid"/>
                      <a:round/>
                      <a:headEnd type="none" w="med" len="med"/>
                      <a:tailEnd type="none" w="med" len="med"/>
                    </a:lnB>
                    <a:solidFill>
                      <a:srgbClr val="E6B8AF"/>
                    </a:solidFill>
                  </a:tcPr>
                </a:tc>
                <a:tc>
                  <a:txBody>
                    <a:bodyPr/>
                    <a:lstStyle/>
                    <a:p>
                      <a:pPr algn="l" fontAlgn="ctr"/>
                      <a:r>
                        <a:rPr lang="en-US" altLang="zh-CN" sz="1000" b="0" i="0" u="none" strike="noStrike">
                          <a:effectLst/>
                          <a:latin typeface="Arial"/>
                        </a:rPr>
                        <a:t>0:15</a:t>
                      </a:r>
                    </a:p>
                  </a:txBody>
                  <a:tcPr marL="6538" marR="6538" marT="531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AF"/>
                    </a:solidFill>
                  </a:tcPr>
                </a:tc>
              </a:tr>
              <a:tr h="84842">
                <a:tc>
                  <a:txBody>
                    <a:bodyPr/>
                    <a:lstStyle/>
                    <a:p>
                      <a:pPr algn="ctr" fontAlgn="ctr"/>
                      <a:r>
                        <a:rPr lang="en-US" sz="1000" b="0" i="0" u="none" strike="noStrike" dirty="0">
                          <a:effectLst/>
                          <a:latin typeface="Arial"/>
                        </a:rPr>
                        <a:t>Wed pm</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ctr" fontAlgn="ctr"/>
                      <a:r>
                        <a:rPr lang="en-US" sz="1000" b="1" i="0" u="none" strike="noStrike" dirty="0">
                          <a:effectLst/>
                          <a:latin typeface="Arial"/>
                        </a:rPr>
                        <a:t>GRWG:  MW Sub-group - Continuation of Action Items</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1000" b="0" i="0" u="none" strike="noStrike" dirty="0">
                          <a:effectLst/>
                          <a:latin typeface="Arial"/>
                        </a:rPr>
                        <a:t>　</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59491">
                <a:tc>
                  <a:txBody>
                    <a:bodyPr/>
                    <a:lstStyle/>
                    <a:p>
                      <a:pPr algn="ctr" fontAlgn="ctr"/>
                      <a:r>
                        <a:rPr lang="en-US" altLang="zh-CN" sz="1000" b="0" i="0" u="none" strike="noStrike">
                          <a:effectLst/>
                          <a:latin typeface="Arial"/>
                        </a:rPr>
                        <a:t>14:00</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000" b="0" i="0" u="none" strike="noStrike">
                          <a:solidFill>
                            <a:srgbClr val="FF0000"/>
                          </a:solidFill>
                          <a:effectLst/>
                          <a:latin typeface="Arial"/>
                        </a:rPr>
                        <a:t>Manik Bali/Rachel Kroodsma</a:t>
                      </a:r>
                    </a:p>
                  </a:txBody>
                  <a:tcPr marL="6538" marR="6538" marT="531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6B8AF"/>
                    </a:solidFill>
                  </a:tcPr>
                </a:tc>
                <a:tc>
                  <a:txBody>
                    <a:bodyPr/>
                    <a:lstStyle/>
                    <a:p>
                      <a:pPr algn="l" fontAlgn="ctr"/>
                      <a:r>
                        <a:rPr lang="en-US" sz="1000" b="0" i="0" u="none" strike="noStrike">
                          <a:effectLst/>
                          <a:latin typeface="Arial"/>
                        </a:rPr>
                        <a:t>NOAA/NASA</a:t>
                      </a:r>
                    </a:p>
                  </a:txBody>
                  <a:tcPr marL="6538" marR="6538" marT="5312" marB="0" anchor="ctr">
                    <a:lnL>
                      <a:noFill/>
                    </a:lnL>
                    <a:lnR>
                      <a:noFill/>
                    </a:lnR>
                    <a:lnT w="6350" cap="flat" cmpd="sng" algn="ctr">
                      <a:solidFill>
                        <a:srgbClr val="000000"/>
                      </a:solidFill>
                      <a:prstDash val="solid"/>
                      <a:round/>
                      <a:headEnd type="none" w="med" len="med"/>
                      <a:tailEnd type="none" w="med" len="med"/>
                    </a:lnT>
                    <a:lnB>
                      <a:noFill/>
                    </a:lnB>
                    <a:solidFill>
                      <a:srgbClr val="E6B8AF"/>
                    </a:solidFill>
                  </a:tcPr>
                </a:tc>
                <a:tc>
                  <a:txBody>
                    <a:bodyPr/>
                    <a:lstStyle/>
                    <a:p>
                      <a:pPr algn="l" fontAlgn="ctr"/>
                      <a:r>
                        <a:rPr lang="en-US" sz="1000" b="0" i="0" u="none" strike="noStrike" dirty="0">
                          <a:solidFill>
                            <a:srgbClr val="000000"/>
                          </a:solidFill>
                          <a:effectLst/>
                          <a:latin typeface="Arial"/>
                        </a:rPr>
                        <a:t>GPM X-Cal LUT's/Deliverable</a:t>
                      </a:r>
                    </a:p>
                  </a:txBody>
                  <a:tcPr marL="6538" marR="6538" marT="5312" marB="0" anchor="ctr">
                    <a:lnL>
                      <a:noFill/>
                    </a:lnL>
                    <a:lnR>
                      <a:noFill/>
                    </a:lnR>
                    <a:lnT w="6350" cap="flat" cmpd="sng" algn="ctr">
                      <a:solidFill>
                        <a:srgbClr val="000000"/>
                      </a:solidFill>
                      <a:prstDash val="solid"/>
                      <a:round/>
                      <a:headEnd type="none" w="med" len="med"/>
                      <a:tailEnd type="none" w="med" len="med"/>
                    </a:lnT>
                    <a:lnB>
                      <a:noFill/>
                    </a:lnB>
                    <a:solidFill>
                      <a:srgbClr val="E6B8AF"/>
                    </a:solidFill>
                  </a:tcPr>
                </a:tc>
                <a:tc>
                  <a:txBody>
                    <a:bodyPr/>
                    <a:lstStyle/>
                    <a:p>
                      <a:pPr algn="l" fontAlgn="ctr"/>
                      <a:r>
                        <a:rPr lang="en-US" sz="1000" b="0" i="0" u="none" strike="noStrike" dirty="0">
                          <a:effectLst/>
                          <a:latin typeface="Arial"/>
                        </a:rPr>
                        <a:t>5n</a:t>
                      </a:r>
                    </a:p>
                  </a:txBody>
                  <a:tcPr marL="6538" marR="6538" marT="5312" marB="0" anchor="ctr">
                    <a:lnL>
                      <a:noFill/>
                    </a:lnL>
                    <a:lnR>
                      <a:noFill/>
                    </a:lnR>
                    <a:lnT w="6350" cap="flat" cmpd="sng" algn="ctr">
                      <a:solidFill>
                        <a:srgbClr val="000000"/>
                      </a:solidFill>
                      <a:prstDash val="solid"/>
                      <a:round/>
                      <a:headEnd type="none" w="med" len="med"/>
                      <a:tailEnd type="none" w="med" len="med"/>
                    </a:lnT>
                    <a:lnB>
                      <a:noFill/>
                    </a:lnB>
                    <a:solidFill>
                      <a:srgbClr val="E6B8AF"/>
                    </a:solidFill>
                  </a:tcPr>
                </a:tc>
                <a:tc>
                  <a:txBody>
                    <a:bodyPr/>
                    <a:lstStyle/>
                    <a:p>
                      <a:pPr algn="ctr" fontAlgn="ctr"/>
                      <a:r>
                        <a:rPr lang="en-US" altLang="zh-CN" sz="1000" b="0" i="0" u="none" strike="noStrike" dirty="0">
                          <a:effectLst/>
                          <a:latin typeface="Arial"/>
                        </a:rPr>
                        <a:t>0:20</a:t>
                      </a:r>
                    </a:p>
                  </a:txBody>
                  <a:tcPr marL="6538" marR="6538" marT="531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AF"/>
                    </a:solidFill>
                  </a:tcPr>
                </a:tc>
              </a:tr>
              <a:tr h="181730">
                <a:tc>
                  <a:txBody>
                    <a:bodyPr/>
                    <a:lstStyle/>
                    <a:p>
                      <a:pPr algn="ctr" fontAlgn="ctr"/>
                      <a:r>
                        <a:rPr lang="en-US" altLang="zh-CN" sz="1000" b="0" i="0" u="none" strike="noStrike">
                          <a:effectLst/>
                          <a:latin typeface="Arial"/>
                        </a:rPr>
                        <a:t>14:20</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a:rPr>
                        <a:t>Isaac Moradi</a:t>
                      </a:r>
                    </a:p>
                  </a:txBody>
                  <a:tcPr marL="6538" marR="6538" marT="5312"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6B8AF"/>
                    </a:solidFill>
                  </a:tcPr>
                </a:tc>
                <a:tc>
                  <a:txBody>
                    <a:bodyPr/>
                    <a:lstStyle/>
                    <a:p>
                      <a:pPr algn="l" fontAlgn="ctr"/>
                      <a:r>
                        <a:rPr lang="en-US" sz="1000" b="0" i="0" u="none" strike="noStrike">
                          <a:effectLst/>
                          <a:latin typeface="Arial"/>
                        </a:rPr>
                        <a:t>NOAA/UMD</a:t>
                      </a:r>
                    </a:p>
                  </a:txBody>
                  <a:tcPr marL="6538" marR="6538" marT="5312" marB="0" anchor="ctr">
                    <a:lnL>
                      <a:noFill/>
                    </a:lnL>
                    <a:lnR>
                      <a:noFill/>
                    </a:lnR>
                    <a:lnT>
                      <a:noFill/>
                    </a:lnT>
                    <a:lnB w="6350" cap="flat" cmpd="sng" algn="ctr">
                      <a:solidFill>
                        <a:srgbClr val="000000"/>
                      </a:solidFill>
                      <a:prstDash val="solid"/>
                      <a:round/>
                      <a:headEnd type="none" w="med" len="med"/>
                      <a:tailEnd type="none" w="med" len="med"/>
                    </a:lnB>
                    <a:solidFill>
                      <a:srgbClr val="E6B8AF"/>
                    </a:solidFill>
                  </a:tcPr>
                </a:tc>
                <a:tc>
                  <a:txBody>
                    <a:bodyPr/>
                    <a:lstStyle/>
                    <a:p>
                      <a:pPr algn="l" fontAlgn="ctr"/>
                      <a:r>
                        <a:rPr lang="en-US" sz="1000" b="0" i="0" u="none" strike="noStrike">
                          <a:solidFill>
                            <a:srgbClr val="000000"/>
                          </a:solidFill>
                          <a:effectLst/>
                          <a:latin typeface="Arial"/>
                        </a:rPr>
                        <a:t>Inter-comparison of fast radiative transfer models and microwave observations</a:t>
                      </a:r>
                    </a:p>
                  </a:txBody>
                  <a:tcPr marL="6538" marR="6538" marT="5312" marB="0" anchor="ctr">
                    <a:lnL>
                      <a:noFill/>
                    </a:lnL>
                    <a:lnR>
                      <a:noFill/>
                    </a:lnR>
                    <a:lnT>
                      <a:noFill/>
                    </a:lnT>
                    <a:lnB w="6350" cap="flat" cmpd="sng" algn="ctr">
                      <a:solidFill>
                        <a:srgbClr val="000000"/>
                      </a:solidFill>
                      <a:prstDash val="solid"/>
                      <a:round/>
                      <a:headEnd type="none" w="med" len="med"/>
                      <a:tailEnd type="none" w="med" len="med"/>
                    </a:lnB>
                    <a:solidFill>
                      <a:srgbClr val="E6B8AF"/>
                    </a:solidFill>
                  </a:tcPr>
                </a:tc>
                <a:tc>
                  <a:txBody>
                    <a:bodyPr/>
                    <a:lstStyle/>
                    <a:p>
                      <a:pPr algn="l" fontAlgn="ctr"/>
                      <a:r>
                        <a:rPr lang="en-US" sz="1000" b="0" i="0" u="none" strike="noStrike">
                          <a:effectLst/>
                          <a:latin typeface="Arial"/>
                        </a:rPr>
                        <a:t>5o</a:t>
                      </a:r>
                    </a:p>
                  </a:txBody>
                  <a:tcPr marL="6538" marR="6538" marT="5312" marB="0" anchor="ctr">
                    <a:lnL>
                      <a:noFill/>
                    </a:lnL>
                    <a:lnR>
                      <a:noFill/>
                    </a:lnR>
                    <a:lnT>
                      <a:noFill/>
                    </a:lnT>
                    <a:lnB w="6350" cap="flat" cmpd="sng" algn="ctr">
                      <a:solidFill>
                        <a:srgbClr val="000000"/>
                      </a:solidFill>
                      <a:prstDash val="solid"/>
                      <a:round/>
                      <a:headEnd type="none" w="med" len="med"/>
                      <a:tailEnd type="none" w="med" len="med"/>
                    </a:lnB>
                    <a:solidFill>
                      <a:srgbClr val="E6B8AF"/>
                    </a:solidFill>
                  </a:tcPr>
                </a:tc>
                <a:tc>
                  <a:txBody>
                    <a:bodyPr/>
                    <a:lstStyle/>
                    <a:p>
                      <a:pPr algn="ctr" fontAlgn="ctr"/>
                      <a:r>
                        <a:rPr lang="en-US" altLang="zh-CN" sz="1000" b="0" i="0" u="none" strike="noStrike">
                          <a:effectLst/>
                          <a:latin typeface="Arial"/>
                        </a:rPr>
                        <a:t>0:20</a:t>
                      </a:r>
                    </a:p>
                  </a:txBody>
                  <a:tcPr marL="6538" marR="6538" marT="531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AF"/>
                    </a:solidFill>
                  </a:tcPr>
                </a:tc>
              </a:tr>
              <a:tr h="108619">
                <a:tc>
                  <a:txBody>
                    <a:bodyPr/>
                    <a:lstStyle/>
                    <a:p>
                      <a:pPr algn="ctr" fontAlgn="ctr"/>
                      <a:r>
                        <a:rPr lang="zh-CN" altLang="en-US" sz="1000" b="0" i="0" u="none" strike="noStrike">
                          <a:effectLst/>
                          <a:latin typeface="Arial"/>
                        </a:rPr>
                        <a:t>　</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5">
                  <a:txBody>
                    <a:bodyPr/>
                    <a:lstStyle/>
                    <a:p>
                      <a:pPr algn="ctr" fontAlgn="ctr"/>
                      <a:r>
                        <a:rPr lang="en-US" sz="1000" b="1" i="0" u="none" strike="noStrike" dirty="0">
                          <a:effectLst/>
                          <a:latin typeface="Arial"/>
                        </a:rPr>
                        <a:t>GRWG: MW Sub-Group - MWI Constellation Gap</a:t>
                      </a:r>
                    </a:p>
                  </a:txBody>
                  <a:tcPr marL="6538" marR="6538" marT="531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83341">
                <a:tc>
                  <a:txBody>
                    <a:bodyPr/>
                    <a:lstStyle/>
                    <a:p>
                      <a:pPr algn="ctr" fontAlgn="ctr"/>
                      <a:r>
                        <a:rPr lang="zh-CN" altLang="en-US" sz="1000" b="0" i="0" u="none" strike="noStrike">
                          <a:effectLst/>
                          <a:latin typeface="Arial"/>
                        </a:rPr>
                        <a:t>　</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ctr"/>
                      <a:r>
                        <a:rPr lang="en-US" sz="1000" b="1" i="0" u="none" strike="noStrike" dirty="0">
                          <a:effectLst/>
                          <a:latin typeface="Arial"/>
                        </a:rPr>
                        <a:t>Chair: </a:t>
                      </a:r>
                      <a:r>
                        <a:rPr lang="en-US" sz="1000" b="1" i="0" u="none" strike="noStrike" dirty="0" err="1">
                          <a:effectLst/>
                          <a:latin typeface="Arial"/>
                        </a:rPr>
                        <a:t>Qifeng</a:t>
                      </a:r>
                      <a:r>
                        <a:rPr lang="en-US" sz="1000" b="1" i="0" u="none" strike="noStrike" dirty="0">
                          <a:effectLst/>
                          <a:latin typeface="Arial"/>
                        </a:rPr>
                        <a:t> Lu; Minutes: Ralph Ferraro</a:t>
                      </a:r>
                    </a:p>
                  </a:txBody>
                  <a:tcPr marL="6538" marR="6538" marT="531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6B9B8"/>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81730">
                <a:tc>
                  <a:txBody>
                    <a:bodyPr/>
                    <a:lstStyle/>
                    <a:p>
                      <a:pPr algn="ctr" fontAlgn="ctr"/>
                      <a:r>
                        <a:rPr lang="en-US" altLang="zh-CN" sz="1000" b="0" i="0" u="none" strike="noStrike">
                          <a:effectLst/>
                          <a:latin typeface="Arial"/>
                        </a:rPr>
                        <a:t>14:40</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effectLst/>
                          <a:latin typeface="Arial"/>
                        </a:rPr>
                        <a:t>Mitch Goldberg</a:t>
                      </a:r>
                    </a:p>
                  </a:txBody>
                  <a:tcPr marL="6538" marR="6538" marT="5312" marB="0" anchor="ctr">
                    <a:lnL w="6350" cap="flat" cmpd="sng" algn="ctr">
                      <a:solidFill>
                        <a:srgbClr val="000000"/>
                      </a:solidFill>
                      <a:prstDash val="solid"/>
                      <a:round/>
                      <a:headEnd type="none" w="med" len="med"/>
                      <a:tailEnd type="none" w="med" len="med"/>
                    </a:lnL>
                    <a:lnR>
                      <a:noFill/>
                    </a:lnR>
                    <a:lnT>
                      <a:noFill/>
                    </a:lnT>
                    <a:lnB>
                      <a:noFill/>
                    </a:lnB>
                    <a:solidFill>
                      <a:srgbClr val="E6B8AF"/>
                    </a:solidFill>
                  </a:tcPr>
                </a:tc>
                <a:tc>
                  <a:txBody>
                    <a:bodyPr/>
                    <a:lstStyle/>
                    <a:p>
                      <a:pPr algn="l" fontAlgn="ctr"/>
                      <a:r>
                        <a:rPr lang="en-US" sz="1000" b="0" i="0" u="none" strike="noStrike">
                          <a:effectLst/>
                          <a:latin typeface="Arial"/>
                        </a:rPr>
                        <a:t>NOAA</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The importance of a healthy microwave imager constellation</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5p</a:t>
                      </a:r>
                    </a:p>
                  </a:txBody>
                  <a:tcPr marL="6538" marR="6538" marT="5312" marB="0" anchor="ctr">
                    <a:lnL>
                      <a:noFill/>
                    </a:lnL>
                    <a:lnR>
                      <a:noFill/>
                    </a:lnR>
                    <a:lnT>
                      <a:noFill/>
                    </a:lnT>
                    <a:lnB>
                      <a:noFill/>
                    </a:lnB>
                    <a:solidFill>
                      <a:srgbClr val="E6B8AF"/>
                    </a:solidFill>
                  </a:tcPr>
                </a:tc>
                <a:tc>
                  <a:txBody>
                    <a:bodyPr/>
                    <a:lstStyle/>
                    <a:p>
                      <a:pPr algn="ctr" fontAlgn="ctr"/>
                      <a:r>
                        <a:rPr lang="en-US" altLang="zh-CN" sz="1000" b="0" i="0" u="none" strike="noStrike">
                          <a:effectLst/>
                          <a:latin typeface="Arial"/>
                        </a:rPr>
                        <a:t>0:20</a:t>
                      </a:r>
                    </a:p>
                  </a:txBody>
                  <a:tcPr marL="6538" marR="6538" marT="5312" marB="0" anchor="ctr">
                    <a:lnL>
                      <a:noFill/>
                    </a:lnL>
                    <a:lnR w="6350" cap="flat" cmpd="sng" algn="ctr">
                      <a:solidFill>
                        <a:srgbClr val="000000"/>
                      </a:solidFill>
                      <a:prstDash val="solid"/>
                      <a:round/>
                      <a:headEnd type="none" w="med" len="med"/>
                      <a:tailEnd type="none" w="med" len="med"/>
                    </a:lnR>
                    <a:lnT>
                      <a:noFill/>
                    </a:lnT>
                    <a:lnB>
                      <a:noFill/>
                    </a:lnB>
                    <a:solidFill>
                      <a:srgbClr val="E6B8AF"/>
                    </a:solidFill>
                  </a:tcPr>
                </a:tc>
              </a:tr>
              <a:tr h="184260">
                <a:tc>
                  <a:txBody>
                    <a:bodyPr/>
                    <a:lstStyle/>
                    <a:p>
                      <a:pPr algn="ctr" fontAlgn="ctr"/>
                      <a:r>
                        <a:rPr lang="en-US" altLang="zh-CN" sz="1000" b="0" i="0" u="none" strike="noStrike">
                          <a:effectLst/>
                          <a:latin typeface="Arial"/>
                        </a:rPr>
                        <a:t>15:00</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a:rPr>
                        <a:t>Alan Geer</a:t>
                      </a:r>
                    </a:p>
                  </a:txBody>
                  <a:tcPr marL="6538" marR="6538" marT="5312" marB="0" anchor="ctr">
                    <a:lnL w="6350" cap="flat" cmpd="sng" algn="ctr">
                      <a:solidFill>
                        <a:srgbClr val="000000"/>
                      </a:solidFill>
                      <a:prstDash val="solid"/>
                      <a:round/>
                      <a:headEnd type="none" w="med" len="med"/>
                      <a:tailEnd type="none" w="med" len="med"/>
                    </a:lnL>
                    <a:lnR>
                      <a:noFill/>
                    </a:lnR>
                    <a:lnT>
                      <a:noFill/>
                    </a:lnT>
                    <a:lnB>
                      <a:noFill/>
                    </a:lnB>
                    <a:solidFill>
                      <a:srgbClr val="E6B8AF"/>
                    </a:solidFill>
                  </a:tcPr>
                </a:tc>
                <a:tc>
                  <a:txBody>
                    <a:bodyPr/>
                    <a:lstStyle/>
                    <a:p>
                      <a:pPr algn="l" fontAlgn="ctr"/>
                      <a:r>
                        <a:rPr lang="en-US" sz="1000" b="0" i="0" u="none" strike="noStrike">
                          <a:effectLst/>
                          <a:latin typeface="Arial"/>
                        </a:rPr>
                        <a:t>ECMWF</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NWP application - title TBC</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5q</a:t>
                      </a:r>
                    </a:p>
                  </a:txBody>
                  <a:tcPr marL="6538" marR="6538" marT="5312" marB="0" anchor="ctr">
                    <a:lnL>
                      <a:noFill/>
                    </a:lnL>
                    <a:lnR>
                      <a:noFill/>
                    </a:lnR>
                    <a:lnT>
                      <a:noFill/>
                    </a:lnT>
                    <a:lnB>
                      <a:noFill/>
                    </a:lnB>
                    <a:solidFill>
                      <a:srgbClr val="E6B8AF"/>
                    </a:solidFill>
                  </a:tcPr>
                </a:tc>
                <a:tc>
                  <a:txBody>
                    <a:bodyPr/>
                    <a:lstStyle/>
                    <a:p>
                      <a:pPr algn="ctr" fontAlgn="ctr"/>
                      <a:r>
                        <a:rPr lang="en-US" altLang="zh-CN" sz="1000" b="0" i="0" u="none" strike="noStrike">
                          <a:effectLst/>
                          <a:latin typeface="Arial"/>
                        </a:rPr>
                        <a:t>0:20</a:t>
                      </a:r>
                    </a:p>
                  </a:txBody>
                  <a:tcPr marL="6538" marR="6538" marT="5312" marB="0" anchor="ctr">
                    <a:lnL>
                      <a:noFill/>
                    </a:lnL>
                    <a:lnR w="6350" cap="flat" cmpd="sng" algn="ctr">
                      <a:solidFill>
                        <a:srgbClr val="000000"/>
                      </a:solidFill>
                      <a:prstDash val="solid"/>
                      <a:round/>
                      <a:headEnd type="none" w="med" len="med"/>
                      <a:tailEnd type="none" w="med" len="med"/>
                    </a:lnR>
                    <a:lnT>
                      <a:noFill/>
                    </a:lnT>
                    <a:lnB>
                      <a:noFill/>
                    </a:lnB>
                    <a:solidFill>
                      <a:srgbClr val="E6B8AF"/>
                    </a:solidFill>
                  </a:tcPr>
                </a:tc>
              </a:tr>
              <a:tr h="184260">
                <a:tc>
                  <a:txBody>
                    <a:bodyPr/>
                    <a:lstStyle/>
                    <a:p>
                      <a:pPr algn="ctr" fontAlgn="ctr"/>
                      <a:r>
                        <a:rPr lang="en-US" altLang="zh-CN" sz="1000" b="0" i="0" u="none" strike="noStrike">
                          <a:effectLst/>
                          <a:latin typeface="Arial"/>
                        </a:rPr>
                        <a:t>15:20</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a:rPr>
                        <a:t>Fabien Carminati</a:t>
                      </a:r>
                    </a:p>
                  </a:txBody>
                  <a:tcPr marL="6538" marR="6538" marT="5312" marB="0" anchor="ctr">
                    <a:lnL w="6350" cap="flat" cmpd="sng" algn="ctr">
                      <a:solidFill>
                        <a:srgbClr val="000000"/>
                      </a:solidFill>
                      <a:prstDash val="solid"/>
                      <a:round/>
                      <a:headEnd type="none" w="med" len="med"/>
                      <a:tailEnd type="none" w="med" len="med"/>
                    </a:lnL>
                    <a:lnR>
                      <a:noFill/>
                    </a:lnR>
                    <a:lnT>
                      <a:noFill/>
                    </a:lnT>
                    <a:lnB>
                      <a:noFill/>
                    </a:lnB>
                    <a:solidFill>
                      <a:srgbClr val="E6B8AF"/>
                    </a:solidFill>
                  </a:tcPr>
                </a:tc>
                <a:tc>
                  <a:txBody>
                    <a:bodyPr/>
                    <a:lstStyle/>
                    <a:p>
                      <a:pPr algn="l" fontAlgn="ctr"/>
                      <a:r>
                        <a:rPr lang="en-US" sz="1000" b="0" i="0" u="none" strike="noStrike">
                          <a:effectLst/>
                          <a:latin typeface="Arial"/>
                        </a:rPr>
                        <a:t>ECMWF</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Current and future use of microwave imager observations in the Met Office NWP system</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5r</a:t>
                      </a:r>
                    </a:p>
                  </a:txBody>
                  <a:tcPr marL="6538" marR="6538" marT="5312" marB="0" anchor="ctr">
                    <a:lnL>
                      <a:noFill/>
                    </a:lnL>
                    <a:lnR>
                      <a:noFill/>
                    </a:lnR>
                    <a:lnT>
                      <a:noFill/>
                    </a:lnT>
                    <a:lnB>
                      <a:noFill/>
                    </a:lnB>
                    <a:solidFill>
                      <a:srgbClr val="E6B8AF"/>
                    </a:solidFill>
                  </a:tcPr>
                </a:tc>
                <a:tc>
                  <a:txBody>
                    <a:bodyPr/>
                    <a:lstStyle/>
                    <a:p>
                      <a:pPr algn="ctr" fontAlgn="ctr"/>
                      <a:r>
                        <a:rPr lang="en-US" altLang="zh-CN" sz="1000" b="0" i="0" u="none" strike="noStrike">
                          <a:effectLst/>
                          <a:latin typeface="Arial"/>
                        </a:rPr>
                        <a:t>0:20</a:t>
                      </a:r>
                    </a:p>
                  </a:txBody>
                  <a:tcPr marL="6538" marR="6538" marT="5312" marB="0" anchor="ctr">
                    <a:lnL>
                      <a:noFill/>
                    </a:lnL>
                    <a:lnR w="6350" cap="flat" cmpd="sng" algn="ctr">
                      <a:solidFill>
                        <a:srgbClr val="000000"/>
                      </a:solidFill>
                      <a:prstDash val="solid"/>
                      <a:round/>
                      <a:headEnd type="none" w="med" len="med"/>
                      <a:tailEnd type="none" w="med" len="med"/>
                    </a:lnR>
                    <a:lnT>
                      <a:noFill/>
                    </a:lnT>
                    <a:lnB>
                      <a:noFill/>
                    </a:lnB>
                    <a:solidFill>
                      <a:srgbClr val="E6B8AF"/>
                    </a:solidFill>
                  </a:tcPr>
                </a:tc>
              </a:tr>
              <a:tr h="184260">
                <a:tc>
                  <a:txBody>
                    <a:bodyPr/>
                    <a:lstStyle/>
                    <a:p>
                      <a:pPr algn="ctr" fontAlgn="ctr"/>
                      <a:r>
                        <a:rPr lang="en-US" altLang="zh-CN" sz="1000" b="0" i="0" u="none" strike="noStrike">
                          <a:effectLst/>
                          <a:latin typeface="Arial"/>
                        </a:rPr>
                        <a:t>15:40</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Arial"/>
                        </a:rPr>
                        <a:t>　</a:t>
                      </a:r>
                    </a:p>
                  </a:txBody>
                  <a:tcPr marL="6538" marR="6538" marT="5312"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6B8AF"/>
                    </a:solidFill>
                  </a:tcPr>
                </a:tc>
                <a:tc>
                  <a:txBody>
                    <a:bodyPr/>
                    <a:lstStyle/>
                    <a:p>
                      <a:pPr algn="l" fontAlgn="ctr"/>
                      <a:r>
                        <a:rPr lang="zh-CN" altLang="en-US" sz="1000" b="0" i="0" u="none" strike="noStrike">
                          <a:effectLst/>
                          <a:latin typeface="Arial"/>
                        </a:rPr>
                        <a:t>　</a:t>
                      </a:r>
                    </a:p>
                  </a:txBody>
                  <a:tcPr marL="6538" marR="6538" marT="5312" marB="0" anchor="ctr">
                    <a:lnL>
                      <a:noFill/>
                    </a:lnL>
                    <a:lnR>
                      <a:noFill/>
                    </a:lnR>
                    <a:lnT>
                      <a:noFill/>
                    </a:lnT>
                    <a:lnB w="6350" cap="flat" cmpd="sng" algn="ctr">
                      <a:solidFill>
                        <a:srgbClr val="000000"/>
                      </a:solidFill>
                      <a:prstDash val="solid"/>
                      <a:round/>
                      <a:headEnd type="none" w="med" len="med"/>
                      <a:tailEnd type="none" w="med" len="med"/>
                    </a:lnB>
                    <a:solidFill>
                      <a:srgbClr val="E6B8AF"/>
                    </a:solidFill>
                  </a:tcPr>
                </a:tc>
                <a:tc>
                  <a:txBody>
                    <a:bodyPr/>
                    <a:lstStyle/>
                    <a:p>
                      <a:pPr algn="l" fontAlgn="ctr"/>
                      <a:r>
                        <a:rPr lang="en-US" sz="1000" b="0" i="0" u="none" strike="noStrike">
                          <a:effectLst/>
                          <a:latin typeface="Arial"/>
                        </a:rPr>
                        <a:t>Objectives/Goals &amp; Discussion</a:t>
                      </a:r>
                    </a:p>
                  </a:txBody>
                  <a:tcPr marL="6538" marR="6538" marT="5312" marB="0" anchor="ctr">
                    <a:lnL>
                      <a:noFill/>
                    </a:lnL>
                    <a:lnR>
                      <a:noFill/>
                    </a:lnR>
                    <a:lnT>
                      <a:noFill/>
                    </a:lnT>
                    <a:lnB w="6350" cap="flat" cmpd="sng" algn="ctr">
                      <a:solidFill>
                        <a:srgbClr val="000000"/>
                      </a:solidFill>
                      <a:prstDash val="solid"/>
                      <a:round/>
                      <a:headEnd type="none" w="med" len="med"/>
                      <a:tailEnd type="none" w="med" len="med"/>
                    </a:lnB>
                    <a:solidFill>
                      <a:srgbClr val="E6B8AF"/>
                    </a:solidFill>
                  </a:tcPr>
                </a:tc>
                <a:tc>
                  <a:txBody>
                    <a:bodyPr/>
                    <a:lstStyle/>
                    <a:p>
                      <a:pPr algn="l" fontAlgn="ctr"/>
                      <a:r>
                        <a:rPr lang="en-US" sz="1000" b="0" i="0" u="none" strike="noStrike">
                          <a:effectLst/>
                          <a:latin typeface="Arial"/>
                        </a:rPr>
                        <a:t>5s</a:t>
                      </a:r>
                    </a:p>
                  </a:txBody>
                  <a:tcPr marL="6538" marR="6538" marT="5312" marB="0" anchor="ctr">
                    <a:lnL>
                      <a:noFill/>
                    </a:lnL>
                    <a:lnR>
                      <a:noFill/>
                    </a:lnR>
                    <a:lnT>
                      <a:noFill/>
                    </a:lnT>
                    <a:lnB w="6350" cap="flat" cmpd="sng" algn="ctr">
                      <a:solidFill>
                        <a:srgbClr val="000000"/>
                      </a:solidFill>
                      <a:prstDash val="solid"/>
                      <a:round/>
                      <a:headEnd type="none" w="med" len="med"/>
                      <a:tailEnd type="none" w="med" len="med"/>
                    </a:lnB>
                    <a:solidFill>
                      <a:srgbClr val="E6B8AF"/>
                    </a:solidFill>
                  </a:tcPr>
                </a:tc>
                <a:tc>
                  <a:txBody>
                    <a:bodyPr/>
                    <a:lstStyle/>
                    <a:p>
                      <a:pPr algn="ctr" fontAlgn="ctr"/>
                      <a:r>
                        <a:rPr lang="en-US" altLang="zh-CN" sz="1000" b="0" i="0" u="none" strike="noStrike">
                          <a:effectLst/>
                          <a:latin typeface="Arial"/>
                        </a:rPr>
                        <a:t>0:40</a:t>
                      </a:r>
                    </a:p>
                  </a:txBody>
                  <a:tcPr marL="6538" marR="6538" marT="531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AF"/>
                    </a:solidFill>
                  </a:tcPr>
                </a:tc>
              </a:tr>
              <a:tr h="98714">
                <a:tc>
                  <a:txBody>
                    <a:bodyPr/>
                    <a:lstStyle/>
                    <a:p>
                      <a:pPr algn="ctr" fontAlgn="ctr"/>
                      <a:r>
                        <a:rPr lang="en-US" altLang="zh-CN" sz="1000" b="0" i="0" u="none" strike="noStrike">
                          <a:effectLst/>
                          <a:latin typeface="Arial"/>
                        </a:rPr>
                        <a:t>16:20</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Arial"/>
                        </a:rPr>
                        <a:t>　</a:t>
                      </a:r>
                    </a:p>
                  </a:txBody>
                  <a:tcPr marL="6538" marR="6538" marT="531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Arial"/>
                        </a:rPr>
                        <a:t>　</a:t>
                      </a:r>
                    </a:p>
                  </a:txBody>
                  <a:tcPr marL="6538" marR="6538" marT="53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1" i="0" u="none" strike="noStrike">
                          <a:effectLst/>
                          <a:latin typeface="Arial"/>
                        </a:rPr>
                        <a:t>Coffee Break</a:t>
                      </a:r>
                    </a:p>
                  </a:txBody>
                  <a:tcPr marL="6538" marR="6538" marT="53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Arial"/>
                        </a:rPr>
                        <a:t>　</a:t>
                      </a:r>
                    </a:p>
                  </a:txBody>
                  <a:tcPr marL="6538" marR="6538" marT="53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effectLst/>
                          <a:latin typeface="Arial"/>
                        </a:rPr>
                        <a:t>0:20</a:t>
                      </a:r>
                    </a:p>
                  </a:txBody>
                  <a:tcPr marL="6538" marR="6538" marT="531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995">
                <a:tc>
                  <a:txBody>
                    <a:bodyPr/>
                    <a:lstStyle/>
                    <a:p>
                      <a:pPr algn="ctr" fontAlgn="ctr"/>
                      <a:r>
                        <a:rPr lang="en-US" altLang="zh-CN" sz="1000" b="0" i="0" u="none" strike="noStrike">
                          <a:effectLst/>
                          <a:latin typeface="Arial"/>
                        </a:rPr>
                        <a:t>16:40</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5">
                  <a:txBody>
                    <a:bodyPr/>
                    <a:lstStyle/>
                    <a:p>
                      <a:pPr algn="ctr" fontAlgn="ctr"/>
                      <a:r>
                        <a:rPr lang="en-US" sz="1000" b="1" i="0" u="none" strike="noStrike" dirty="0">
                          <a:effectLst/>
                          <a:latin typeface="Arial"/>
                        </a:rPr>
                        <a:t>GRWG: MW Sub-Group - WIGOS 2040</a:t>
                      </a:r>
                    </a:p>
                  </a:txBody>
                  <a:tcPr marL="6538" marR="6538" marT="531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A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98995">
                <a:tc>
                  <a:txBody>
                    <a:bodyPr/>
                    <a:lstStyle/>
                    <a:p>
                      <a:pPr algn="ctr" fontAlgn="ctr"/>
                      <a:r>
                        <a:rPr lang="zh-CN" altLang="en-US" sz="1000" b="0" i="0" u="none" strike="noStrike">
                          <a:effectLst/>
                          <a:latin typeface="Arial"/>
                        </a:rPr>
                        <a:t>　</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ctr"/>
                      <a:r>
                        <a:rPr lang="en-US" sz="1000" b="1" i="0" u="none" strike="noStrike" dirty="0">
                          <a:effectLst/>
                          <a:latin typeface="Arial"/>
                        </a:rPr>
                        <a:t>Chair: </a:t>
                      </a:r>
                      <a:r>
                        <a:rPr lang="en-US" sz="1000" b="1" i="0" u="none" strike="noStrike" dirty="0" err="1">
                          <a:effectLst/>
                          <a:latin typeface="Arial"/>
                        </a:rPr>
                        <a:t>Manik</a:t>
                      </a:r>
                      <a:r>
                        <a:rPr lang="en-US" sz="1000" b="1" i="0" u="none" strike="noStrike" dirty="0">
                          <a:effectLst/>
                          <a:latin typeface="Arial"/>
                        </a:rPr>
                        <a:t> Bali, Minutes: Tim </a:t>
                      </a:r>
                      <a:r>
                        <a:rPr lang="en-US" sz="1000" b="1" i="0" u="none" strike="noStrike" dirty="0" err="1">
                          <a:effectLst/>
                          <a:latin typeface="Arial"/>
                        </a:rPr>
                        <a:t>Hewison</a:t>
                      </a:r>
                      <a:endParaRPr lang="en-US" sz="1000" b="1" i="0" u="none" strike="noStrike" dirty="0">
                        <a:effectLst/>
                        <a:latin typeface="Arial"/>
                      </a:endParaRPr>
                    </a:p>
                  </a:txBody>
                  <a:tcPr marL="6538" marR="6538" marT="531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6B8A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84260">
                <a:tc>
                  <a:txBody>
                    <a:bodyPr/>
                    <a:lstStyle/>
                    <a:p>
                      <a:pPr algn="ctr" fontAlgn="ctr"/>
                      <a:r>
                        <a:rPr lang="en-US" altLang="zh-CN" sz="1000" b="0" i="0" u="none" strike="noStrike">
                          <a:effectLst/>
                          <a:latin typeface="Arial"/>
                        </a:rPr>
                        <a:t>16:40</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effectLst/>
                          <a:latin typeface="Arial"/>
                        </a:rPr>
                        <a:t>Manik Bali</a:t>
                      </a:r>
                    </a:p>
                  </a:txBody>
                  <a:tcPr marL="6538" marR="6538" marT="5312" marB="0" anchor="ctr">
                    <a:lnL w="6350" cap="flat" cmpd="sng" algn="ctr">
                      <a:solidFill>
                        <a:srgbClr val="000000"/>
                      </a:solidFill>
                      <a:prstDash val="solid"/>
                      <a:round/>
                      <a:headEnd type="none" w="med" len="med"/>
                      <a:tailEnd type="none" w="med" len="med"/>
                    </a:lnL>
                    <a:lnR>
                      <a:noFill/>
                    </a:lnR>
                    <a:lnT>
                      <a:noFill/>
                    </a:lnT>
                    <a:lnB>
                      <a:noFill/>
                    </a:lnB>
                    <a:solidFill>
                      <a:srgbClr val="E6B8AF"/>
                    </a:solidFill>
                  </a:tcPr>
                </a:tc>
                <a:tc>
                  <a:txBody>
                    <a:bodyPr/>
                    <a:lstStyle/>
                    <a:p>
                      <a:pPr algn="l" fontAlgn="ctr"/>
                      <a:r>
                        <a:rPr lang="en-US" sz="1000" b="0" i="0" u="none" strike="noStrike">
                          <a:effectLst/>
                          <a:latin typeface="Arial"/>
                        </a:rPr>
                        <a:t>NOAA</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solidFill>
                            <a:srgbClr val="000000"/>
                          </a:solidFill>
                          <a:effectLst/>
                          <a:latin typeface="Arial"/>
                        </a:rPr>
                        <a:t>Review of white paper outline and develop writing team WIGOS/IPWG</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5t</a:t>
                      </a:r>
                    </a:p>
                  </a:txBody>
                  <a:tcPr marL="6538" marR="6538" marT="5312" marB="0" anchor="ctr">
                    <a:lnL>
                      <a:noFill/>
                    </a:lnL>
                    <a:lnR>
                      <a:noFill/>
                    </a:lnR>
                    <a:lnT>
                      <a:noFill/>
                    </a:lnT>
                    <a:lnB>
                      <a:noFill/>
                    </a:lnB>
                    <a:solidFill>
                      <a:srgbClr val="E6B8AF"/>
                    </a:solidFill>
                  </a:tcPr>
                </a:tc>
                <a:tc>
                  <a:txBody>
                    <a:bodyPr/>
                    <a:lstStyle/>
                    <a:p>
                      <a:pPr algn="ctr" fontAlgn="ctr"/>
                      <a:r>
                        <a:rPr lang="en-US" altLang="zh-CN" sz="1000" b="0" i="0" u="none" strike="noStrike">
                          <a:effectLst/>
                          <a:latin typeface="Arial"/>
                        </a:rPr>
                        <a:t>0:30</a:t>
                      </a:r>
                    </a:p>
                  </a:txBody>
                  <a:tcPr marL="6538" marR="6538" marT="5312" marB="0" anchor="ctr">
                    <a:lnL>
                      <a:noFill/>
                    </a:lnL>
                    <a:lnR w="6350" cap="flat" cmpd="sng" algn="ctr">
                      <a:solidFill>
                        <a:srgbClr val="000000"/>
                      </a:solidFill>
                      <a:prstDash val="solid"/>
                      <a:round/>
                      <a:headEnd type="none" w="med" len="med"/>
                      <a:tailEnd type="none" w="med" len="med"/>
                    </a:lnR>
                    <a:lnT>
                      <a:noFill/>
                    </a:lnT>
                    <a:lnB>
                      <a:noFill/>
                    </a:lnB>
                    <a:solidFill>
                      <a:srgbClr val="E6B8AF"/>
                    </a:solidFill>
                  </a:tcPr>
                </a:tc>
              </a:tr>
              <a:tr h="184260">
                <a:tc>
                  <a:txBody>
                    <a:bodyPr/>
                    <a:lstStyle/>
                    <a:p>
                      <a:pPr algn="ctr" fontAlgn="ctr"/>
                      <a:r>
                        <a:rPr lang="en-US" altLang="zh-CN" sz="1000" b="0" i="0" u="none" strike="noStrike">
                          <a:effectLst/>
                          <a:latin typeface="Arial"/>
                        </a:rPr>
                        <a:t>17:10</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effectLst/>
                          <a:latin typeface="Arial"/>
                        </a:rPr>
                        <a:t>Mitch Goldberg</a:t>
                      </a:r>
                    </a:p>
                  </a:txBody>
                  <a:tcPr marL="6538" marR="6538" marT="5312" marB="0" anchor="ctr">
                    <a:lnL w="6350" cap="flat" cmpd="sng" algn="ctr">
                      <a:solidFill>
                        <a:srgbClr val="000000"/>
                      </a:solidFill>
                      <a:prstDash val="solid"/>
                      <a:round/>
                      <a:headEnd type="none" w="med" len="med"/>
                      <a:tailEnd type="none" w="med" len="med"/>
                    </a:lnL>
                    <a:lnR>
                      <a:noFill/>
                    </a:lnR>
                    <a:lnT>
                      <a:noFill/>
                    </a:lnT>
                    <a:lnB>
                      <a:noFill/>
                    </a:lnB>
                    <a:solidFill>
                      <a:srgbClr val="E6B8AF"/>
                    </a:solidFill>
                  </a:tcPr>
                </a:tc>
                <a:tc>
                  <a:txBody>
                    <a:bodyPr/>
                    <a:lstStyle/>
                    <a:p>
                      <a:pPr algn="l" fontAlgn="ctr"/>
                      <a:r>
                        <a:rPr lang="en-US" sz="1000" b="0" i="0" u="none" strike="noStrike">
                          <a:effectLst/>
                          <a:latin typeface="Arial"/>
                        </a:rPr>
                        <a:t>GSICS EP</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WDQM</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5u</a:t>
                      </a:r>
                    </a:p>
                  </a:txBody>
                  <a:tcPr marL="6538" marR="6538" marT="5312" marB="0" anchor="ctr">
                    <a:lnL>
                      <a:noFill/>
                    </a:lnL>
                    <a:lnR>
                      <a:noFill/>
                    </a:lnR>
                    <a:lnT>
                      <a:noFill/>
                    </a:lnT>
                    <a:lnB>
                      <a:noFill/>
                    </a:lnB>
                    <a:solidFill>
                      <a:srgbClr val="E6B8AF"/>
                    </a:solidFill>
                  </a:tcPr>
                </a:tc>
                <a:tc>
                  <a:txBody>
                    <a:bodyPr/>
                    <a:lstStyle/>
                    <a:p>
                      <a:pPr algn="l" fontAlgn="ctr"/>
                      <a:r>
                        <a:rPr lang="en-US" altLang="zh-CN" sz="1000" b="0" i="0" u="none" strike="noStrike">
                          <a:effectLst/>
                          <a:latin typeface="Arial"/>
                        </a:rPr>
                        <a:t>0:20</a:t>
                      </a:r>
                    </a:p>
                  </a:txBody>
                  <a:tcPr marL="6538" marR="6538" marT="5312" marB="0" anchor="ctr">
                    <a:lnL>
                      <a:noFill/>
                    </a:lnL>
                    <a:lnR w="6350" cap="flat" cmpd="sng" algn="ctr">
                      <a:solidFill>
                        <a:srgbClr val="000000"/>
                      </a:solidFill>
                      <a:prstDash val="solid"/>
                      <a:round/>
                      <a:headEnd type="none" w="med" len="med"/>
                      <a:tailEnd type="none" w="med" len="med"/>
                    </a:lnR>
                    <a:lnT>
                      <a:noFill/>
                    </a:lnT>
                    <a:lnB>
                      <a:noFill/>
                    </a:lnB>
                    <a:solidFill>
                      <a:srgbClr val="E6B8AF"/>
                    </a:solidFill>
                  </a:tcPr>
                </a:tc>
              </a:tr>
              <a:tr h="184260">
                <a:tc>
                  <a:txBody>
                    <a:bodyPr/>
                    <a:lstStyle/>
                    <a:p>
                      <a:pPr algn="ctr" fontAlgn="ctr"/>
                      <a:r>
                        <a:rPr lang="en-US" altLang="zh-CN" sz="1000" b="0" i="0" u="none" strike="noStrike">
                          <a:effectLst/>
                          <a:latin typeface="Arial"/>
                        </a:rPr>
                        <a:t>17:30</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effectLst/>
                          <a:latin typeface="Arial"/>
                        </a:rPr>
                        <a:t>Toshi Yukirino</a:t>
                      </a:r>
                    </a:p>
                  </a:txBody>
                  <a:tcPr marL="6538" marR="6538" marT="5312" marB="0" anchor="ctr">
                    <a:lnL w="6350" cap="flat" cmpd="sng" algn="ctr">
                      <a:solidFill>
                        <a:srgbClr val="000000"/>
                      </a:solidFill>
                      <a:prstDash val="solid"/>
                      <a:round/>
                      <a:headEnd type="none" w="med" len="med"/>
                      <a:tailEnd type="none" w="med" len="med"/>
                    </a:lnL>
                    <a:lnR>
                      <a:noFill/>
                    </a:lnR>
                    <a:lnT>
                      <a:noFill/>
                    </a:lnT>
                    <a:lnB>
                      <a:noFill/>
                    </a:lnB>
                    <a:solidFill>
                      <a:srgbClr val="E6B8AF"/>
                    </a:solidFill>
                  </a:tcPr>
                </a:tc>
                <a:tc>
                  <a:txBody>
                    <a:bodyPr/>
                    <a:lstStyle/>
                    <a:p>
                      <a:pPr algn="l" fontAlgn="ctr"/>
                      <a:r>
                        <a:rPr lang="en-US" sz="1000" b="0" i="0" u="none" strike="noStrike">
                          <a:effectLst/>
                          <a:latin typeface="Arial"/>
                        </a:rPr>
                        <a:t>WMO</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solidFill>
                            <a:srgbClr val="000000"/>
                          </a:solidFill>
                          <a:effectLst/>
                          <a:latin typeface="Arial"/>
                        </a:rPr>
                        <a:t>GSICS Document review byWIGOS</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5v</a:t>
                      </a:r>
                    </a:p>
                  </a:txBody>
                  <a:tcPr marL="6538" marR="6538" marT="5312" marB="0" anchor="ctr">
                    <a:lnL>
                      <a:noFill/>
                    </a:lnL>
                    <a:lnR>
                      <a:noFill/>
                    </a:lnR>
                    <a:lnT>
                      <a:noFill/>
                    </a:lnT>
                    <a:lnB>
                      <a:noFill/>
                    </a:lnB>
                    <a:solidFill>
                      <a:srgbClr val="E6B8AF"/>
                    </a:solidFill>
                  </a:tcPr>
                </a:tc>
                <a:tc>
                  <a:txBody>
                    <a:bodyPr/>
                    <a:lstStyle/>
                    <a:p>
                      <a:pPr algn="ctr" fontAlgn="ctr"/>
                      <a:r>
                        <a:rPr lang="en-US" altLang="zh-CN" sz="1000" b="0" i="0" u="none" strike="noStrike">
                          <a:effectLst/>
                          <a:latin typeface="Arial"/>
                        </a:rPr>
                        <a:t>0:20</a:t>
                      </a:r>
                    </a:p>
                  </a:txBody>
                  <a:tcPr marL="6538" marR="6538" marT="5312" marB="0" anchor="ctr">
                    <a:lnL>
                      <a:noFill/>
                    </a:lnL>
                    <a:lnR w="6350" cap="flat" cmpd="sng" algn="ctr">
                      <a:solidFill>
                        <a:srgbClr val="000000"/>
                      </a:solidFill>
                      <a:prstDash val="solid"/>
                      <a:round/>
                      <a:headEnd type="none" w="med" len="med"/>
                      <a:tailEnd type="none" w="med" len="med"/>
                    </a:lnR>
                    <a:lnT>
                      <a:noFill/>
                    </a:lnT>
                    <a:lnB>
                      <a:noFill/>
                    </a:lnB>
                    <a:solidFill>
                      <a:srgbClr val="E6B8AF"/>
                    </a:solidFill>
                  </a:tcPr>
                </a:tc>
              </a:tr>
              <a:tr h="153080">
                <a:tc>
                  <a:txBody>
                    <a:bodyPr/>
                    <a:lstStyle/>
                    <a:p>
                      <a:pPr algn="ctr" fontAlgn="ctr"/>
                      <a:r>
                        <a:rPr lang="en-US" altLang="zh-CN" sz="1000" b="0" i="0" u="none" strike="noStrike">
                          <a:effectLst/>
                          <a:latin typeface="Arial"/>
                        </a:rPr>
                        <a:t>18:00</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effectLst/>
                          <a:latin typeface="Arial"/>
                        </a:rPr>
                        <a:t>Qifeng Lu</a:t>
                      </a:r>
                    </a:p>
                  </a:txBody>
                  <a:tcPr marL="6538" marR="6538" marT="5312" marB="0" anchor="ctr">
                    <a:lnL w="6350" cap="flat" cmpd="sng" algn="ctr">
                      <a:solidFill>
                        <a:srgbClr val="000000"/>
                      </a:solidFill>
                      <a:prstDash val="solid"/>
                      <a:round/>
                      <a:headEnd type="none" w="med" len="med"/>
                      <a:tailEnd type="none" w="med" len="med"/>
                    </a:lnL>
                    <a:lnR>
                      <a:noFill/>
                    </a:lnR>
                    <a:lnT>
                      <a:noFill/>
                    </a:lnT>
                    <a:lnB>
                      <a:noFill/>
                    </a:lnB>
                    <a:solidFill>
                      <a:srgbClr val="E6B8AF"/>
                    </a:solidFill>
                  </a:tcPr>
                </a:tc>
                <a:tc>
                  <a:txBody>
                    <a:bodyPr/>
                    <a:lstStyle/>
                    <a:p>
                      <a:pPr algn="l" fontAlgn="ctr"/>
                      <a:r>
                        <a:rPr lang="en-US" sz="1000" b="0" i="0" u="none" strike="noStrike">
                          <a:effectLst/>
                          <a:latin typeface="Arial"/>
                        </a:rPr>
                        <a:t>CMA</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solidFill>
                            <a:srgbClr val="000000"/>
                          </a:solidFill>
                          <a:effectLst/>
                          <a:latin typeface="Arial"/>
                        </a:rPr>
                        <a:t>WIGOS: Strawman outline draft of a plan to develop inter-calibration products for microwave imagers</a:t>
                      </a:r>
                    </a:p>
                  </a:txBody>
                  <a:tcPr marL="6538" marR="6538" marT="5312" marB="0" anchor="ctr">
                    <a:lnL>
                      <a:noFill/>
                    </a:lnL>
                    <a:lnR>
                      <a:noFill/>
                    </a:lnR>
                    <a:lnT>
                      <a:noFill/>
                    </a:lnT>
                    <a:lnB>
                      <a:noFill/>
                    </a:lnB>
                    <a:solidFill>
                      <a:srgbClr val="E6B8AF"/>
                    </a:solidFill>
                  </a:tcPr>
                </a:tc>
                <a:tc>
                  <a:txBody>
                    <a:bodyPr/>
                    <a:lstStyle/>
                    <a:p>
                      <a:pPr algn="l" fontAlgn="ctr"/>
                      <a:r>
                        <a:rPr lang="en-US" sz="1000" b="0" i="0" u="none" strike="noStrike">
                          <a:effectLst/>
                          <a:latin typeface="Arial"/>
                        </a:rPr>
                        <a:t>5w</a:t>
                      </a:r>
                    </a:p>
                  </a:txBody>
                  <a:tcPr marL="6538" marR="6538" marT="5312" marB="0" anchor="ctr">
                    <a:lnL>
                      <a:noFill/>
                    </a:lnL>
                    <a:lnR>
                      <a:noFill/>
                    </a:lnR>
                    <a:lnT>
                      <a:noFill/>
                    </a:lnT>
                    <a:lnB>
                      <a:noFill/>
                    </a:lnB>
                    <a:solidFill>
                      <a:srgbClr val="E6B8AF"/>
                    </a:solidFill>
                  </a:tcPr>
                </a:tc>
                <a:tc>
                  <a:txBody>
                    <a:bodyPr/>
                    <a:lstStyle/>
                    <a:p>
                      <a:pPr algn="ctr" fontAlgn="ctr"/>
                      <a:r>
                        <a:rPr lang="en-US" altLang="zh-CN" sz="1000" b="0" i="0" u="none" strike="noStrike">
                          <a:effectLst/>
                          <a:latin typeface="Arial"/>
                        </a:rPr>
                        <a:t>0:20</a:t>
                      </a:r>
                    </a:p>
                  </a:txBody>
                  <a:tcPr marL="6538" marR="6538" marT="5312" marB="0" anchor="ctr">
                    <a:lnL>
                      <a:noFill/>
                    </a:lnL>
                    <a:lnR w="6350" cap="flat" cmpd="sng" algn="ctr">
                      <a:solidFill>
                        <a:srgbClr val="000000"/>
                      </a:solidFill>
                      <a:prstDash val="solid"/>
                      <a:round/>
                      <a:headEnd type="none" w="med" len="med"/>
                      <a:tailEnd type="none" w="med" len="med"/>
                    </a:lnR>
                    <a:lnT>
                      <a:noFill/>
                    </a:lnT>
                    <a:lnB>
                      <a:noFill/>
                    </a:lnB>
                    <a:solidFill>
                      <a:srgbClr val="E6B8AF"/>
                    </a:solidFill>
                  </a:tcPr>
                </a:tc>
              </a:tr>
              <a:tr h="98714">
                <a:tc>
                  <a:txBody>
                    <a:bodyPr/>
                    <a:lstStyle/>
                    <a:p>
                      <a:pPr algn="ctr" fontAlgn="ctr"/>
                      <a:r>
                        <a:rPr lang="en-US" altLang="zh-CN" sz="1000" b="0" i="0" u="none" strike="noStrike">
                          <a:effectLst/>
                          <a:latin typeface="Arial"/>
                        </a:rPr>
                        <a:t>18:20</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a:rPr>
                        <a:t>All</a:t>
                      </a:r>
                    </a:p>
                  </a:txBody>
                  <a:tcPr marL="6538" marR="6538" marT="5312"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6B8AF"/>
                    </a:solidFill>
                  </a:tcPr>
                </a:tc>
                <a:tc>
                  <a:txBody>
                    <a:bodyPr/>
                    <a:lstStyle/>
                    <a:p>
                      <a:pPr algn="l" fontAlgn="ctr"/>
                      <a:r>
                        <a:rPr lang="en-US" sz="1000" b="0" i="0" u="none" strike="noStrike">
                          <a:effectLst/>
                          <a:latin typeface="Arial"/>
                        </a:rPr>
                        <a:t>All</a:t>
                      </a:r>
                    </a:p>
                  </a:txBody>
                  <a:tcPr marL="6538" marR="6538" marT="5312" marB="0" anchor="ctr">
                    <a:lnL>
                      <a:noFill/>
                    </a:lnL>
                    <a:lnR>
                      <a:noFill/>
                    </a:lnR>
                    <a:lnT>
                      <a:noFill/>
                    </a:lnT>
                    <a:lnB w="6350" cap="flat" cmpd="sng" algn="ctr">
                      <a:solidFill>
                        <a:srgbClr val="000000"/>
                      </a:solidFill>
                      <a:prstDash val="solid"/>
                      <a:round/>
                      <a:headEnd type="none" w="med" len="med"/>
                      <a:tailEnd type="none" w="med" len="med"/>
                    </a:lnB>
                    <a:solidFill>
                      <a:srgbClr val="E6B8AF"/>
                    </a:solidFill>
                  </a:tcPr>
                </a:tc>
                <a:tc>
                  <a:txBody>
                    <a:bodyPr/>
                    <a:lstStyle/>
                    <a:p>
                      <a:pPr algn="l" fontAlgn="ctr"/>
                      <a:r>
                        <a:rPr lang="en-US" sz="1000" b="0" i="0" u="none" strike="noStrike">
                          <a:effectLst/>
                          <a:latin typeface="Arial"/>
                        </a:rPr>
                        <a:t>Discussion and wrap up</a:t>
                      </a:r>
                    </a:p>
                  </a:txBody>
                  <a:tcPr marL="6538" marR="6538" marT="5312" marB="0" anchor="ctr">
                    <a:lnL>
                      <a:noFill/>
                    </a:lnL>
                    <a:lnR>
                      <a:noFill/>
                    </a:lnR>
                    <a:lnT>
                      <a:noFill/>
                    </a:lnT>
                    <a:lnB w="6350" cap="flat" cmpd="sng" algn="ctr">
                      <a:solidFill>
                        <a:srgbClr val="000000"/>
                      </a:solidFill>
                      <a:prstDash val="solid"/>
                      <a:round/>
                      <a:headEnd type="none" w="med" len="med"/>
                      <a:tailEnd type="none" w="med" len="med"/>
                    </a:lnB>
                    <a:solidFill>
                      <a:srgbClr val="E6B8AF"/>
                    </a:solidFill>
                  </a:tcPr>
                </a:tc>
                <a:tc>
                  <a:txBody>
                    <a:bodyPr/>
                    <a:lstStyle/>
                    <a:p>
                      <a:pPr algn="l" fontAlgn="ctr"/>
                      <a:r>
                        <a:rPr lang="en-US" sz="1000" b="0" i="0" u="none" strike="noStrike">
                          <a:effectLst/>
                          <a:latin typeface="Arial"/>
                        </a:rPr>
                        <a:t>5x</a:t>
                      </a:r>
                    </a:p>
                  </a:txBody>
                  <a:tcPr marL="6538" marR="6538" marT="5312" marB="0" anchor="ctr">
                    <a:lnL>
                      <a:noFill/>
                    </a:lnL>
                    <a:lnR>
                      <a:noFill/>
                    </a:lnR>
                    <a:lnT>
                      <a:noFill/>
                    </a:lnT>
                    <a:lnB w="6350" cap="flat" cmpd="sng" algn="ctr">
                      <a:solidFill>
                        <a:srgbClr val="000000"/>
                      </a:solidFill>
                      <a:prstDash val="solid"/>
                      <a:round/>
                      <a:headEnd type="none" w="med" len="med"/>
                      <a:tailEnd type="none" w="med" len="med"/>
                    </a:lnB>
                    <a:solidFill>
                      <a:srgbClr val="E6B8AF"/>
                    </a:solidFill>
                  </a:tcPr>
                </a:tc>
                <a:tc>
                  <a:txBody>
                    <a:bodyPr/>
                    <a:lstStyle/>
                    <a:p>
                      <a:pPr algn="ctr" fontAlgn="ctr"/>
                      <a:r>
                        <a:rPr lang="en-US" altLang="zh-CN" sz="1000" b="0" i="0" u="none" strike="noStrike">
                          <a:effectLst/>
                          <a:latin typeface="Arial"/>
                        </a:rPr>
                        <a:t>0:10</a:t>
                      </a:r>
                    </a:p>
                  </a:txBody>
                  <a:tcPr marL="6538" marR="6538" marT="531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AF"/>
                    </a:solidFill>
                  </a:tcPr>
                </a:tc>
              </a:tr>
              <a:tr h="122150">
                <a:tc>
                  <a:txBody>
                    <a:bodyPr/>
                    <a:lstStyle/>
                    <a:p>
                      <a:pPr algn="ctr" fontAlgn="ctr"/>
                      <a:r>
                        <a:rPr lang="en-US" altLang="zh-CN" sz="1000" b="0" i="0" u="none" strike="noStrike">
                          <a:effectLst/>
                          <a:latin typeface="Arial"/>
                        </a:rPr>
                        <a:t>18:40</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a:rPr>
                        <a:t>Ralph Ferraro</a:t>
                      </a:r>
                    </a:p>
                  </a:txBody>
                  <a:tcPr marL="6538" marR="6538" marT="531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AF"/>
                    </a:solidFill>
                  </a:tcPr>
                </a:tc>
                <a:tc>
                  <a:txBody>
                    <a:bodyPr/>
                    <a:lstStyle/>
                    <a:p>
                      <a:pPr algn="l" fontAlgn="ctr"/>
                      <a:r>
                        <a:rPr lang="zh-CN" altLang="en-US" sz="1000" b="0" i="0" u="none" strike="noStrike">
                          <a:effectLst/>
                          <a:latin typeface="Arial"/>
                        </a:rPr>
                        <a:t>　</a:t>
                      </a:r>
                    </a:p>
                  </a:txBody>
                  <a:tcPr marL="6538" marR="6538" marT="53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AF"/>
                    </a:solidFill>
                  </a:tcPr>
                </a:tc>
                <a:tc>
                  <a:txBody>
                    <a:bodyPr/>
                    <a:lstStyle/>
                    <a:p>
                      <a:pPr algn="l" fontAlgn="ctr"/>
                      <a:r>
                        <a:rPr lang="en-US" sz="1000" b="0" i="0" u="none" strike="noStrike">
                          <a:effectLst/>
                          <a:latin typeface="Arial"/>
                        </a:rPr>
                        <a:t>Co-Chairmanship</a:t>
                      </a:r>
                    </a:p>
                  </a:txBody>
                  <a:tcPr marL="6538" marR="6538" marT="53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AF"/>
                    </a:solidFill>
                  </a:tcPr>
                </a:tc>
                <a:tc>
                  <a:txBody>
                    <a:bodyPr/>
                    <a:lstStyle/>
                    <a:p>
                      <a:pPr algn="l" fontAlgn="ctr"/>
                      <a:r>
                        <a:rPr lang="en-US" sz="1000" b="0" i="0" u="none" strike="noStrike">
                          <a:effectLst/>
                          <a:latin typeface="Arial"/>
                        </a:rPr>
                        <a:t>5y</a:t>
                      </a:r>
                    </a:p>
                  </a:txBody>
                  <a:tcPr marL="6538" marR="6538" marT="53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AF"/>
                    </a:solidFill>
                  </a:tcPr>
                </a:tc>
                <a:tc>
                  <a:txBody>
                    <a:bodyPr/>
                    <a:lstStyle/>
                    <a:p>
                      <a:pPr algn="ctr" fontAlgn="ctr"/>
                      <a:r>
                        <a:rPr lang="en-US" altLang="zh-CN" sz="1000" b="0" i="0" u="none" strike="noStrike">
                          <a:effectLst/>
                          <a:latin typeface="Arial"/>
                        </a:rPr>
                        <a:t>0:10</a:t>
                      </a:r>
                    </a:p>
                  </a:txBody>
                  <a:tcPr marL="6538" marR="6538" marT="531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AF"/>
                    </a:solidFill>
                  </a:tcPr>
                </a:tc>
              </a:tr>
              <a:tr h="98995">
                <a:tc>
                  <a:txBody>
                    <a:bodyPr/>
                    <a:lstStyle/>
                    <a:p>
                      <a:pPr algn="ctr" fontAlgn="ctr"/>
                      <a:r>
                        <a:rPr lang="en-US" altLang="zh-CN" sz="1000" b="0" i="0" u="none" strike="noStrike" dirty="0">
                          <a:effectLst/>
                          <a:latin typeface="Arial"/>
                        </a:rPr>
                        <a:t>18:50</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en-US" sz="1000" b="1" i="0" u="none" strike="noStrike" dirty="0">
                          <a:effectLst/>
                          <a:latin typeface="Arial"/>
                        </a:rPr>
                        <a:t>END</a:t>
                      </a:r>
                    </a:p>
                  </a:txBody>
                  <a:tcPr marL="6538" marR="6538"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2" name="矩形 1"/>
          <p:cNvSpPr/>
          <p:nvPr/>
        </p:nvSpPr>
        <p:spPr>
          <a:xfrm>
            <a:off x="0" y="2493707"/>
            <a:ext cx="3084499" cy="1323439"/>
          </a:xfrm>
          <a:prstGeom prst="rect">
            <a:avLst/>
          </a:prstGeom>
        </p:spPr>
        <p:txBody>
          <a:bodyPr wrap="none">
            <a:spAutoFit/>
          </a:bodyPr>
          <a:lstStyle/>
          <a:p>
            <a:pPr fontAlgn="ctr"/>
            <a:r>
              <a:rPr lang="en-US" altLang="zh-CN" sz="1600" b="1" dirty="0">
                <a:latin typeface="Arial"/>
              </a:rPr>
              <a:t>MW </a:t>
            </a:r>
            <a:r>
              <a:rPr lang="en-US" altLang="zh-CN" sz="1600" b="1" dirty="0" smtClean="0">
                <a:latin typeface="Arial"/>
              </a:rPr>
              <a:t>Sub-Group Progress</a:t>
            </a:r>
            <a:endParaRPr lang="en-US" altLang="zh-CN" sz="1600" b="1" dirty="0">
              <a:latin typeface="Arial"/>
            </a:endParaRPr>
          </a:p>
          <a:p>
            <a:pPr fontAlgn="ctr"/>
            <a:endParaRPr lang="en-US" altLang="zh-CN" sz="1600" b="1" dirty="0" smtClean="0">
              <a:latin typeface="Arial"/>
            </a:endParaRPr>
          </a:p>
          <a:p>
            <a:pPr fontAlgn="ctr"/>
            <a:r>
              <a:rPr lang="en-US" altLang="zh-CN" sz="1600" b="1" dirty="0" smtClean="0">
                <a:latin typeface="Arial"/>
              </a:rPr>
              <a:t>MWI </a:t>
            </a:r>
            <a:r>
              <a:rPr lang="en-US" altLang="zh-CN" sz="1600" b="1" dirty="0">
                <a:latin typeface="Arial"/>
              </a:rPr>
              <a:t>Constellation </a:t>
            </a:r>
            <a:r>
              <a:rPr lang="en-US" altLang="zh-CN" sz="1600" b="1" dirty="0" smtClean="0">
                <a:latin typeface="Arial"/>
              </a:rPr>
              <a:t>Gap</a:t>
            </a:r>
          </a:p>
          <a:p>
            <a:pPr fontAlgn="ctr"/>
            <a:endParaRPr lang="en-US" altLang="zh-CN" sz="1600" b="1" dirty="0">
              <a:latin typeface="Arial"/>
            </a:endParaRPr>
          </a:p>
          <a:p>
            <a:pPr fontAlgn="ctr"/>
            <a:r>
              <a:rPr lang="en-US" altLang="zh-CN" sz="1600" b="1" dirty="0">
                <a:latin typeface="Arial"/>
              </a:rPr>
              <a:t>MW Sub-Group - WIGOS </a:t>
            </a:r>
            <a:r>
              <a:rPr lang="en-US" altLang="zh-CN" sz="1600" b="1" dirty="0" smtClean="0">
                <a:latin typeface="Arial"/>
              </a:rPr>
              <a:t>2040</a:t>
            </a:r>
            <a:endParaRPr lang="en-US" altLang="zh-CN" sz="1600" b="1" dirty="0">
              <a:latin typeface="Arial"/>
            </a:endParaRPr>
          </a:p>
        </p:txBody>
      </p:sp>
    </p:spTree>
    <p:extLst>
      <p:ext uri="{BB962C8B-B14F-4D97-AF65-F5344CB8AC3E}">
        <p14:creationId xmlns:p14="http://schemas.microsoft.com/office/powerpoint/2010/main" val="3556742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8123" y="868345"/>
            <a:ext cx="10515600" cy="551022"/>
          </a:xfrm>
        </p:spPr>
        <p:txBody>
          <a:bodyPr>
            <a:noAutofit/>
          </a:bodyPr>
          <a:lstStyle/>
          <a:p>
            <a:r>
              <a:rPr lang="en-US" altLang="zh-CN" sz="3600" b="0" dirty="0" smtClean="0"/>
              <a:t>New method Implementation of spectral Gap filling </a:t>
            </a:r>
            <a:endParaRPr lang="zh-CN" altLang="en-US" sz="3600" b="0"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186578267"/>
              </p:ext>
            </p:extLst>
          </p:nvPr>
        </p:nvGraphicFramePr>
        <p:xfrm>
          <a:off x="573207" y="2920620"/>
          <a:ext cx="10959153" cy="3643953"/>
        </p:xfrm>
        <a:graphic>
          <a:graphicData uri="http://schemas.openxmlformats.org/drawingml/2006/table">
            <a:tbl>
              <a:tblPr>
                <a:tableStyleId>{5C22544A-7EE6-4342-B048-85BDC9FD1C3A}</a:tableStyleId>
              </a:tblPr>
              <a:tblGrid>
                <a:gridCol w="1078172"/>
                <a:gridCol w="2183642"/>
                <a:gridCol w="1651379"/>
                <a:gridCol w="5110591"/>
                <a:gridCol w="421575"/>
                <a:gridCol w="513794"/>
              </a:tblGrid>
              <a:tr h="451595">
                <a:tc>
                  <a:txBody>
                    <a:bodyPr/>
                    <a:lstStyle/>
                    <a:p>
                      <a:pPr algn="ctr" fontAlgn="ctr"/>
                      <a:r>
                        <a:rPr lang="en-US" altLang="zh-CN" sz="1600" u="none" strike="noStrike">
                          <a:effectLst/>
                        </a:rPr>
                        <a:t>16:30</a:t>
                      </a:r>
                      <a:endParaRPr lang="en-US" altLang="zh-CN" sz="1600" b="0" i="0" u="none" strike="noStrike">
                        <a:effectLst/>
                        <a:latin typeface="Arial"/>
                      </a:endParaRPr>
                    </a:p>
                  </a:txBody>
                  <a:tcPr marL="9525" marR="9525" marT="9525" marB="0" anchor="ctr"/>
                </a:tc>
                <a:tc gridSpan="4">
                  <a:txBody>
                    <a:bodyPr/>
                    <a:lstStyle/>
                    <a:p>
                      <a:pPr algn="ctr" fontAlgn="ctr"/>
                      <a:r>
                        <a:rPr lang="en-US" sz="1600" u="none" strike="noStrike">
                          <a:effectLst/>
                        </a:rPr>
                        <a:t>Update on IR Research Topics - Chair: Likun Wang, Minutes: Tim Hewison</a:t>
                      </a:r>
                      <a:endParaRPr lang="en-US" sz="1600" b="1" i="0" u="none" strike="noStrike">
                        <a:solidFill>
                          <a:srgbClr val="000000"/>
                        </a:solidFill>
                        <a:effectLst/>
                        <a:latin typeface="Arial"/>
                      </a:endParaRPr>
                    </a:p>
                  </a:txBody>
                  <a:tcPr marL="9525" marR="9525" marT="9525"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1600" u="none" strike="noStrike">
                          <a:effectLst/>
                        </a:rPr>
                        <a:t>　</a:t>
                      </a:r>
                      <a:endParaRPr lang="zh-CN" altLang="en-US" sz="1600" b="1" i="0" u="none" strike="noStrike">
                        <a:solidFill>
                          <a:srgbClr val="000000"/>
                        </a:solidFill>
                        <a:effectLst/>
                        <a:latin typeface="Arial"/>
                      </a:endParaRPr>
                    </a:p>
                  </a:txBody>
                  <a:tcPr marL="9525" marR="9525" marT="9525" marB="0" anchor="ctr"/>
                </a:tc>
              </a:tr>
              <a:tr h="533629">
                <a:tc>
                  <a:txBody>
                    <a:bodyPr/>
                    <a:lstStyle/>
                    <a:p>
                      <a:pPr algn="ctr" fontAlgn="ctr"/>
                      <a:r>
                        <a:rPr lang="en-US" altLang="zh-CN" sz="1600" u="none" strike="noStrike">
                          <a:effectLst/>
                        </a:rPr>
                        <a:t>16:30</a:t>
                      </a:r>
                      <a:endParaRPr lang="en-US" altLang="zh-CN" sz="1600" b="0" i="0" u="none" strike="noStrike">
                        <a:effectLst/>
                        <a:latin typeface="Arial"/>
                      </a:endParaRPr>
                    </a:p>
                  </a:txBody>
                  <a:tcPr marL="9525" marR="9525" marT="9525" marB="0" anchor="ctr"/>
                </a:tc>
                <a:tc>
                  <a:txBody>
                    <a:bodyPr/>
                    <a:lstStyle/>
                    <a:p>
                      <a:pPr algn="l" fontAlgn="ctr"/>
                      <a:r>
                        <a:rPr lang="en-US" sz="1600" u="none" strike="noStrike">
                          <a:effectLst/>
                        </a:rPr>
                        <a:t>Hanlie Xu</a:t>
                      </a:r>
                      <a:endParaRPr lang="en-US" sz="1600" b="0" i="0" u="none" strike="noStrike">
                        <a:effectLst/>
                        <a:latin typeface="Arial"/>
                      </a:endParaRPr>
                    </a:p>
                  </a:txBody>
                  <a:tcPr marL="9525" marR="9525" marT="9525" marB="0" anchor="ctr"/>
                </a:tc>
                <a:tc>
                  <a:txBody>
                    <a:bodyPr/>
                    <a:lstStyle/>
                    <a:p>
                      <a:pPr algn="l" fontAlgn="ctr"/>
                      <a:r>
                        <a:rPr lang="en-US" sz="1600" u="none" strike="noStrike">
                          <a:effectLst/>
                        </a:rPr>
                        <a:t>CMA</a:t>
                      </a:r>
                      <a:endParaRPr lang="en-US" sz="1600" b="0" i="0" u="none" strike="noStrike">
                        <a:effectLst/>
                        <a:latin typeface="Arial"/>
                      </a:endParaRPr>
                    </a:p>
                  </a:txBody>
                  <a:tcPr marL="9525" marR="9525" marT="9525" marB="0" anchor="ctr"/>
                </a:tc>
                <a:tc>
                  <a:txBody>
                    <a:bodyPr/>
                    <a:lstStyle/>
                    <a:p>
                      <a:pPr algn="l" fontAlgn="ctr"/>
                      <a:r>
                        <a:rPr lang="en-US" sz="1600" u="none" strike="noStrike">
                          <a:effectLst/>
                        </a:rPr>
                        <a:t>Application and evaluation of New NOAA gap filling for CMA IR hyperspectral instruments</a:t>
                      </a:r>
                      <a:endParaRPr lang="en-US" sz="1600" b="0" i="0" u="none" strike="noStrike">
                        <a:solidFill>
                          <a:srgbClr val="000000"/>
                        </a:solidFill>
                        <a:effectLst/>
                        <a:latin typeface="Arial"/>
                      </a:endParaRPr>
                    </a:p>
                  </a:txBody>
                  <a:tcPr marL="9525" marR="9525" marT="9525" marB="0" anchor="ctr"/>
                </a:tc>
                <a:tc>
                  <a:txBody>
                    <a:bodyPr/>
                    <a:lstStyle/>
                    <a:p>
                      <a:pPr algn="l" fontAlgn="ctr"/>
                      <a:r>
                        <a:rPr lang="en-US" sz="1600" u="none" strike="noStrike">
                          <a:effectLst/>
                        </a:rPr>
                        <a:t>7r</a:t>
                      </a:r>
                      <a:endParaRPr lang="en-US" sz="1600" b="0" i="0" u="none" strike="noStrike">
                        <a:effectLst/>
                        <a:latin typeface="Arial"/>
                      </a:endParaRPr>
                    </a:p>
                  </a:txBody>
                  <a:tcPr marL="9525" marR="9525" marT="9525" marB="0" anchor="ctr"/>
                </a:tc>
                <a:tc>
                  <a:txBody>
                    <a:bodyPr/>
                    <a:lstStyle/>
                    <a:p>
                      <a:pPr algn="ctr" fontAlgn="ctr"/>
                      <a:r>
                        <a:rPr lang="en-US" altLang="zh-CN" sz="1600" u="none" strike="noStrike">
                          <a:effectLst/>
                        </a:rPr>
                        <a:t>0:15</a:t>
                      </a:r>
                      <a:endParaRPr lang="en-US" altLang="zh-CN" sz="1600" b="0" i="0" u="none" strike="noStrike">
                        <a:solidFill>
                          <a:srgbClr val="000000"/>
                        </a:solidFill>
                        <a:effectLst/>
                        <a:latin typeface="Arial"/>
                      </a:endParaRPr>
                    </a:p>
                  </a:txBody>
                  <a:tcPr marL="9525" marR="9525" marT="9525" marB="0" anchor="ctr"/>
                </a:tc>
              </a:tr>
              <a:tr h="557695">
                <a:tc>
                  <a:txBody>
                    <a:bodyPr/>
                    <a:lstStyle/>
                    <a:p>
                      <a:pPr algn="ctr" fontAlgn="ctr"/>
                      <a:r>
                        <a:rPr lang="en-US" altLang="zh-CN" sz="1600" u="none" strike="noStrike">
                          <a:effectLst/>
                        </a:rPr>
                        <a:t>16:45</a:t>
                      </a:r>
                      <a:endParaRPr lang="en-US" altLang="zh-CN" sz="1600" b="0" i="0" u="none" strike="noStrike">
                        <a:effectLst/>
                        <a:latin typeface="Arial"/>
                      </a:endParaRPr>
                    </a:p>
                  </a:txBody>
                  <a:tcPr marL="9525" marR="9525" marT="9525" marB="0" anchor="ctr"/>
                </a:tc>
                <a:tc>
                  <a:txBody>
                    <a:bodyPr/>
                    <a:lstStyle/>
                    <a:p>
                      <a:pPr algn="l" fontAlgn="ctr"/>
                      <a:r>
                        <a:rPr lang="en-US" sz="1600" u="none" strike="noStrike">
                          <a:effectLst/>
                        </a:rPr>
                        <a:t>Fangfang Yu</a:t>
                      </a:r>
                      <a:endParaRPr lang="en-US" sz="1600" b="0" i="0" u="none" strike="noStrike">
                        <a:effectLst/>
                        <a:latin typeface="Arial"/>
                      </a:endParaRPr>
                    </a:p>
                  </a:txBody>
                  <a:tcPr marL="9525" marR="9525" marT="9525" marB="0" anchor="ctr"/>
                </a:tc>
                <a:tc>
                  <a:txBody>
                    <a:bodyPr/>
                    <a:lstStyle/>
                    <a:p>
                      <a:pPr algn="l" fontAlgn="ctr"/>
                      <a:r>
                        <a:rPr lang="en-US" sz="1600" u="none" strike="noStrike">
                          <a:effectLst/>
                        </a:rPr>
                        <a:t>NOAA Affiliate</a:t>
                      </a:r>
                      <a:endParaRPr lang="en-US" sz="1600" b="0" i="0" u="none" strike="noStrike">
                        <a:effectLst/>
                        <a:latin typeface="Arial"/>
                      </a:endParaRPr>
                    </a:p>
                  </a:txBody>
                  <a:tcPr marL="9525" marR="9525" marT="9525" marB="0" anchor="ctr"/>
                </a:tc>
                <a:tc>
                  <a:txBody>
                    <a:bodyPr/>
                    <a:lstStyle/>
                    <a:p>
                      <a:pPr algn="l" fontAlgn="ctr"/>
                      <a:r>
                        <a:rPr lang="en-US" sz="1600" u="none" strike="noStrike">
                          <a:effectLst/>
                        </a:rPr>
                        <a:t>Investigation to the cold-scene bias at the ABI 3.9 micron channels</a:t>
                      </a:r>
                      <a:endParaRPr lang="en-US" sz="1600" b="0" i="0" u="none" strike="noStrike">
                        <a:solidFill>
                          <a:srgbClr val="000000"/>
                        </a:solidFill>
                        <a:effectLst/>
                        <a:latin typeface="Arial"/>
                      </a:endParaRPr>
                    </a:p>
                  </a:txBody>
                  <a:tcPr marL="9525" marR="9525" marT="9525" marB="0" anchor="ctr"/>
                </a:tc>
                <a:tc>
                  <a:txBody>
                    <a:bodyPr/>
                    <a:lstStyle/>
                    <a:p>
                      <a:pPr algn="l" fontAlgn="ctr"/>
                      <a:r>
                        <a:rPr lang="en-US" sz="1600" u="none" strike="noStrike">
                          <a:effectLst/>
                        </a:rPr>
                        <a:t>7s</a:t>
                      </a:r>
                      <a:endParaRPr lang="en-US" sz="1600" b="0" i="0" u="none" strike="noStrike">
                        <a:solidFill>
                          <a:srgbClr val="000000"/>
                        </a:solidFill>
                        <a:effectLst/>
                        <a:latin typeface="Arial"/>
                      </a:endParaRPr>
                    </a:p>
                  </a:txBody>
                  <a:tcPr marL="9525" marR="9525" marT="9525" marB="0" anchor="ctr"/>
                </a:tc>
                <a:tc>
                  <a:txBody>
                    <a:bodyPr/>
                    <a:lstStyle/>
                    <a:p>
                      <a:pPr algn="ctr" fontAlgn="ctr"/>
                      <a:r>
                        <a:rPr lang="en-US" altLang="zh-CN" sz="1600" u="none" strike="noStrike">
                          <a:effectLst/>
                        </a:rPr>
                        <a:t>0:15</a:t>
                      </a:r>
                      <a:endParaRPr lang="en-US" altLang="zh-CN" sz="1600" b="0" i="0" u="none" strike="noStrike">
                        <a:solidFill>
                          <a:srgbClr val="000000"/>
                        </a:solidFill>
                        <a:effectLst/>
                        <a:latin typeface="Arial"/>
                      </a:endParaRPr>
                    </a:p>
                  </a:txBody>
                  <a:tcPr marL="9525" marR="9525" marT="9525" marB="0" anchor="ctr"/>
                </a:tc>
              </a:tr>
              <a:tr h="589085">
                <a:tc>
                  <a:txBody>
                    <a:bodyPr/>
                    <a:lstStyle/>
                    <a:p>
                      <a:pPr algn="ctr" fontAlgn="ctr"/>
                      <a:r>
                        <a:rPr lang="en-US" altLang="zh-CN" sz="1600" u="none" strike="noStrike">
                          <a:effectLst/>
                        </a:rPr>
                        <a:t>17:00</a:t>
                      </a:r>
                      <a:endParaRPr lang="en-US" altLang="zh-CN" sz="1600" b="0" i="0" u="none" strike="noStrike">
                        <a:effectLst/>
                        <a:latin typeface="Arial"/>
                      </a:endParaRPr>
                    </a:p>
                  </a:txBody>
                  <a:tcPr marL="9525" marR="9525" marT="9525" marB="0" anchor="ctr"/>
                </a:tc>
                <a:tc>
                  <a:txBody>
                    <a:bodyPr/>
                    <a:lstStyle/>
                    <a:p>
                      <a:pPr algn="l" fontAlgn="ctr"/>
                      <a:r>
                        <a:rPr lang="en-US" sz="1600" u="none" strike="noStrike">
                          <a:effectLst/>
                        </a:rPr>
                        <a:t>Hui Xu / Likun Wang</a:t>
                      </a:r>
                      <a:endParaRPr lang="en-US" sz="1600" b="0" i="0" u="none" strike="noStrike">
                        <a:solidFill>
                          <a:srgbClr val="FF0000"/>
                        </a:solidFill>
                        <a:effectLst/>
                        <a:latin typeface="Arial"/>
                      </a:endParaRPr>
                    </a:p>
                  </a:txBody>
                  <a:tcPr marL="9525" marR="9525" marT="9525" marB="0" anchor="ctr"/>
                </a:tc>
                <a:tc>
                  <a:txBody>
                    <a:bodyPr/>
                    <a:lstStyle/>
                    <a:p>
                      <a:pPr algn="l" fontAlgn="ctr"/>
                      <a:r>
                        <a:rPr lang="en-US" sz="1600" u="none" strike="noStrike">
                          <a:effectLst/>
                        </a:rPr>
                        <a:t>UMD</a:t>
                      </a:r>
                      <a:endParaRPr lang="en-US" sz="1600" b="0" i="0" u="none" strike="noStrike">
                        <a:solidFill>
                          <a:srgbClr val="FF0000"/>
                        </a:solidFill>
                        <a:effectLst/>
                        <a:latin typeface="Arial"/>
                      </a:endParaRPr>
                    </a:p>
                  </a:txBody>
                  <a:tcPr marL="9525" marR="9525" marT="9525" marB="0" anchor="ctr"/>
                </a:tc>
                <a:tc>
                  <a:txBody>
                    <a:bodyPr/>
                    <a:lstStyle/>
                    <a:p>
                      <a:pPr algn="l" fontAlgn="ctr"/>
                      <a:r>
                        <a:rPr lang="en-US" sz="1600" u="none" strike="noStrike">
                          <a:effectLst/>
                        </a:rPr>
                        <a:t>Sensitivity Test and Further Validation of Cross-track Infrared Sounder Spectral Gap Filling</a:t>
                      </a:r>
                      <a:endParaRPr lang="en-US" sz="1600" b="0" i="0" u="none" strike="noStrike">
                        <a:solidFill>
                          <a:srgbClr val="FF0000"/>
                        </a:solidFill>
                        <a:effectLst/>
                        <a:latin typeface="Arial"/>
                      </a:endParaRPr>
                    </a:p>
                  </a:txBody>
                  <a:tcPr marL="9525" marR="9525" marT="9525" marB="0" anchor="ctr"/>
                </a:tc>
                <a:tc>
                  <a:txBody>
                    <a:bodyPr/>
                    <a:lstStyle/>
                    <a:p>
                      <a:pPr algn="l" fontAlgn="ctr"/>
                      <a:r>
                        <a:rPr lang="en-US" sz="1600" u="none" strike="noStrike">
                          <a:effectLst/>
                        </a:rPr>
                        <a:t>7t</a:t>
                      </a:r>
                      <a:endParaRPr lang="en-US" sz="1600" b="0" i="0" u="none" strike="noStrike">
                        <a:solidFill>
                          <a:srgbClr val="FF0000"/>
                        </a:solidFill>
                        <a:effectLst/>
                        <a:latin typeface="Arial"/>
                      </a:endParaRPr>
                    </a:p>
                  </a:txBody>
                  <a:tcPr marL="9525" marR="9525" marT="9525" marB="0" anchor="ctr"/>
                </a:tc>
                <a:tc>
                  <a:txBody>
                    <a:bodyPr/>
                    <a:lstStyle/>
                    <a:p>
                      <a:pPr algn="ctr" fontAlgn="ctr"/>
                      <a:r>
                        <a:rPr lang="en-US" altLang="zh-CN" sz="1600" u="none" strike="noStrike">
                          <a:effectLst/>
                        </a:rPr>
                        <a:t>0:15</a:t>
                      </a:r>
                      <a:endParaRPr lang="en-US" altLang="zh-CN" sz="1600" b="0" i="0" u="none" strike="noStrike">
                        <a:solidFill>
                          <a:srgbClr val="FF0000"/>
                        </a:solidFill>
                        <a:effectLst/>
                        <a:latin typeface="Arial"/>
                      </a:endParaRPr>
                    </a:p>
                  </a:txBody>
                  <a:tcPr marL="9525" marR="9525" marT="9525" marB="0" anchor="ctr"/>
                </a:tc>
              </a:tr>
              <a:tr h="542000">
                <a:tc>
                  <a:txBody>
                    <a:bodyPr/>
                    <a:lstStyle/>
                    <a:p>
                      <a:pPr algn="ctr" fontAlgn="ctr"/>
                      <a:r>
                        <a:rPr lang="en-US" altLang="zh-CN" sz="1600" u="none" strike="noStrike">
                          <a:effectLst/>
                        </a:rPr>
                        <a:t>17:15</a:t>
                      </a:r>
                      <a:endParaRPr lang="en-US" altLang="zh-CN" sz="1600" b="0" i="0" u="none" strike="noStrike">
                        <a:effectLst/>
                        <a:latin typeface="Arial"/>
                      </a:endParaRPr>
                    </a:p>
                  </a:txBody>
                  <a:tcPr marL="9525" marR="9525" marT="9525" marB="0" anchor="ctr"/>
                </a:tc>
                <a:tc>
                  <a:txBody>
                    <a:bodyPr/>
                    <a:lstStyle/>
                    <a:p>
                      <a:pPr algn="l" fontAlgn="ctr"/>
                      <a:r>
                        <a:rPr lang="en-US" sz="1600" u="none" strike="noStrike">
                          <a:effectLst/>
                        </a:rPr>
                        <a:t>Xu Liu</a:t>
                      </a:r>
                      <a:endParaRPr lang="en-US" sz="1600" b="0" i="0" u="none" strike="noStrike">
                        <a:effectLst/>
                        <a:latin typeface="Arial"/>
                      </a:endParaRPr>
                    </a:p>
                  </a:txBody>
                  <a:tcPr marL="9525" marR="9525" marT="9525" marB="0" anchor="ctr"/>
                </a:tc>
                <a:tc>
                  <a:txBody>
                    <a:bodyPr/>
                    <a:lstStyle/>
                    <a:p>
                      <a:pPr algn="l" fontAlgn="ctr"/>
                      <a:r>
                        <a:rPr lang="en-US" sz="1600" u="none" strike="noStrike">
                          <a:effectLst/>
                        </a:rPr>
                        <a:t>NASA</a:t>
                      </a:r>
                      <a:endParaRPr lang="en-US" sz="1600" b="0" i="0" u="none" strike="noStrike">
                        <a:effectLst/>
                        <a:latin typeface="Arial"/>
                      </a:endParaRPr>
                    </a:p>
                  </a:txBody>
                  <a:tcPr marL="9525" marR="9525" marT="9525" marB="0" anchor="ctr"/>
                </a:tc>
                <a:tc>
                  <a:txBody>
                    <a:bodyPr/>
                    <a:lstStyle/>
                    <a:p>
                      <a:pPr algn="l" fontAlgn="ctr"/>
                      <a:r>
                        <a:rPr lang="en-US" sz="1600" u="none" strike="noStrike">
                          <a:effectLst/>
                        </a:rPr>
                        <a:t>Spectral gap-filling and Convolution Error Correction in Satellite Sensor Inter-calibrations</a:t>
                      </a:r>
                      <a:endParaRPr lang="en-US" sz="1600" b="0" i="0" u="none" strike="noStrike">
                        <a:solidFill>
                          <a:srgbClr val="000000"/>
                        </a:solidFill>
                        <a:effectLst/>
                        <a:latin typeface="Arial"/>
                      </a:endParaRPr>
                    </a:p>
                  </a:txBody>
                  <a:tcPr marL="9525" marR="9525" marT="9525" marB="0" anchor="ctr"/>
                </a:tc>
                <a:tc>
                  <a:txBody>
                    <a:bodyPr/>
                    <a:lstStyle/>
                    <a:p>
                      <a:pPr algn="l" fontAlgn="ctr"/>
                      <a:r>
                        <a:rPr lang="en-US" sz="1600" u="none" strike="noStrike">
                          <a:effectLst/>
                        </a:rPr>
                        <a:t>7u</a:t>
                      </a:r>
                      <a:endParaRPr lang="en-US" sz="1600" b="0" i="0" u="none" strike="noStrike">
                        <a:effectLst/>
                        <a:latin typeface="Arial"/>
                      </a:endParaRPr>
                    </a:p>
                  </a:txBody>
                  <a:tcPr marL="9525" marR="9525" marT="9525" marB="0" anchor="ctr"/>
                </a:tc>
                <a:tc>
                  <a:txBody>
                    <a:bodyPr/>
                    <a:lstStyle/>
                    <a:p>
                      <a:pPr algn="ctr" fontAlgn="ctr"/>
                      <a:r>
                        <a:rPr lang="en-US" altLang="zh-CN" sz="1600" u="none" strike="noStrike">
                          <a:effectLst/>
                        </a:rPr>
                        <a:t>0:15</a:t>
                      </a:r>
                      <a:endParaRPr lang="en-US" altLang="zh-CN" sz="1600" b="0" i="0" u="none" strike="noStrike">
                        <a:solidFill>
                          <a:srgbClr val="000000"/>
                        </a:solidFill>
                        <a:effectLst/>
                        <a:latin typeface="Arial"/>
                      </a:endParaRPr>
                    </a:p>
                  </a:txBody>
                  <a:tcPr marL="9525" marR="9525" marT="9525" marB="0" anchor="ctr"/>
                </a:tc>
              </a:tr>
              <a:tr h="517934">
                <a:tc>
                  <a:txBody>
                    <a:bodyPr/>
                    <a:lstStyle/>
                    <a:p>
                      <a:pPr algn="ctr" fontAlgn="ctr"/>
                      <a:r>
                        <a:rPr lang="en-US" altLang="zh-CN" sz="1600" u="none" strike="noStrike">
                          <a:effectLst/>
                        </a:rPr>
                        <a:t>17:30</a:t>
                      </a:r>
                      <a:endParaRPr lang="en-US" altLang="zh-CN" sz="1600" b="0" i="0" u="none" strike="noStrike">
                        <a:effectLst/>
                        <a:latin typeface="Arial"/>
                      </a:endParaRPr>
                    </a:p>
                  </a:txBody>
                  <a:tcPr marL="9525" marR="9525" marT="9525" marB="0" anchor="ctr"/>
                </a:tc>
                <a:tc>
                  <a:txBody>
                    <a:bodyPr/>
                    <a:lstStyle/>
                    <a:p>
                      <a:pPr algn="l" fontAlgn="ctr"/>
                      <a:r>
                        <a:rPr lang="en-US" sz="1600" u="none" strike="noStrike">
                          <a:effectLst/>
                        </a:rPr>
                        <a:t>Boming Sun</a:t>
                      </a:r>
                      <a:endParaRPr lang="en-US" sz="1600" b="0" i="0" u="none" strike="noStrike">
                        <a:solidFill>
                          <a:srgbClr val="FF0000"/>
                        </a:solidFill>
                        <a:effectLst/>
                        <a:latin typeface="Arial"/>
                      </a:endParaRPr>
                    </a:p>
                  </a:txBody>
                  <a:tcPr marL="9525" marR="9525" marT="9525" marB="0" anchor="ctr"/>
                </a:tc>
                <a:tc>
                  <a:txBody>
                    <a:bodyPr/>
                    <a:lstStyle/>
                    <a:p>
                      <a:pPr algn="l" fontAlgn="ctr"/>
                      <a:r>
                        <a:rPr lang="en-US" sz="1600" u="none" strike="noStrike">
                          <a:effectLst/>
                        </a:rPr>
                        <a:t>NOAA Affiliate </a:t>
                      </a:r>
                      <a:endParaRPr lang="en-US" sz="1600" b="0" i="0" u="none" strike="noStrike">
                        <a:solidFill>
                          <a:srgbClr val="FF0000"/>
                        </a:solidFill>
                        <a:effectLst/>
                        <a:latin typeface="Arial"/>
                      </a:endParaRPr>
                    </a:p>
                  </a:txBody>
                  <a:tcPr marL="9525" marR="9525" marT="9525" marB="0" anchor="ctr"/>
                </a:tc>
                <a:tc>
                  <a:txBody>
                    <a:bodyPr/>
                    <a:lstStyle/>
                    <a:p>
                      <a:pPr algn="l" fontAlgn="ctr"/>
                      <a:r>
                        <a:rPr lang="en-US" sz="1600" u="none" strike="noStrike">
                          <a:effectLst/>
                        </a:rPr>
                        <a:t>Progress with GRUAN observations in comparison with satellite measurements</a:t>
                      </a:r>
                      <a:endParaRPr lang="en-US" sz="1600" b="0" i="0" u="none" strike="noStrike">
                        <a:solidFill>
                          <a:srgbClr val="FF0000"/>
                        </a:solidFill>
                        <a:effectLst/>
                        <a:latin typeface="Arial"/>
                      </a:endParaRPr>
                    </a:p>
                  </a:txBody>
                  <a:tcPr marL="9525" marR="9525" marT="9525" marB="0" anchor="ctr"/>
                </a:tc>
                <a:tc>
                  <a:txBody>
                    <a:bodyPr/>
                    <a:lstStyle/>
                    <a:p>
                      <a:pPr algn="l" fontAlgn="ctr"/>
                      <a:r>
                        <a:rPr lang="en-US" sz="1600" u="none" strike="noStrike">
                          <a:effectLst/>
                        </a:rPr>
                        <a:t>7v</a:t>
                      </a:r>
                      <a:endParaRPr lang="en-US" sz="1600" b="0" i="0" u="none" strike="noStrike">
                        <a:solidFill>
                          <a:srgbClr val="FF0000"/>
                        </a:solidFill>
                        <a:effectLst/>
                        <a:latin typeface="Arial"/>
                      </a:endParaRPr>
                    </a:p>
                  </a:txBody>
                  <a:tcPr marL="9525" marR="9525" marT="9525" marB="0" anchor="ctr"/>
                </a:tc>
                <a:tc>
                  <a:txBody>
                    <a:bodyPr/>
                    <a:lstStyle/>
                    <a:p>
                      <a:pPr algn="ctr" fontAlgn="ctr"/>
                      <a:r>
                        <a:rPr lang="en-US" altLang="zh-CN" sz="1600" u="none" strike="noStrike">
                          <a:effectLst/>
                        </a:rPr>
                        <a:t>0:15</a:t>
                      </a:r>
                      <a:endParaRPr lang="en-US" altLang="zh-CN" sz="1600" b="0" i="0" u="none" strike="noStrike">
                        <a:solidFill>
                          <a:srgbClr val="FF0000"/>
                        </a:solidFill>
                        <a:effectLst/>
                        <a:latin typeface="Arial"/>
                      </a:endParaRPr>
                    </a:p>
                  </a:txBody>
                  <a:tcPr marL="9525" marR="9525" marT="9525" marB="0" anchor="ctr"/>
                </a:tc>
              </a:tr>
              <a:tr h="452015">
                <a:tc>
                  <a:txBody>
                    <a:bodyPr/>
                    <a:lstStyle/>
                    <a:p>
                      <a:pPr algn="ctr" fontAlgn="ctr"/>
                      <a:r>
                        <a:rPr lang="en-US" altLang="zh-CN" sz="1600" u="none" strike="noStrike">
                          <a:effectLst/>
                        </a:rPr>
                        <a:t>17:45</a:t>
                      </a:r>
                      <a:endParaRPr lang="en-US" altLang="zh-CN" sz="1600" b="0" i="0" u="none" strike="noStrike">
                        <a:effectLst/>
                        <a:latin typeface="Arial"/>
                      </a:endParaRPr>
                    </a:p>
                  </a:txBody>
                  <a:tcPr marL="9525" marR="9525" marT="9525" marB="0" anchor="ctr"/>
                </a:tc>
                <a:tc>
                  <a:txBody>
                    <a:bodyPr/>
                    <a:lstStyle/>
                    <a:p>
                      <a:pPr algn="l" fontAlgn="ctr"/>
                      <a:r>
                        <a:rPr lang="en-US" sz="1600" u="none" strike="noStrike">
                          <a:effectLst/>
                        </a:rPr>
                        <a:t>Likun Wang</a:t>
                      </a:r>
                      <a:endParaRPr lang="en-US" sz="1600" b="0" i="0" u="none" strike="noStrike">
                        <a:effectLst/>
                        <a:latin typeface="Arial"/>
                      </a:endParaRPr>
                    </a:p>
                  </a:txBody>
                  <a:tcPr marL="9525" marR="9525" marT="9525" marB="0" anchor="ctr"/>
                </a:tc>
                <a:tc>
                  <a:txBody>
                    <a:bodyPr/>
                    <a:lstStyle/>
                    <a:p>
                      <a:pPr algn="l" fontAlgn="ctr"/>
                      <a:r>
                        <a:rPr lang="en-US" sz="1600" u="none" strike="noStrike">
                          <a:effectLst/>
                        </a:rPr>
                        <a:t>NOAA Affiliate </a:t>
                      </a:r>
                      <a:endParaRPr lang="en-US" sz="1600" b="0" i="0" u="none" strike="noStrike">
                        <a:effectLst/>
                        <a:latin typeface="Arial"/>
                      </a:endParaRPr>
                    </a:p>
                  </a:txBody>
                  <a:tcPr marL="9525" marR="9525" marT="9525" marB="0" anchor="ctr"/>
                </a:tc>
                <a:tc>
                  <a:txBody>
                    <a:bodyPr/>
                    <a:lstStyle/>
                    <a:p>
                      <a:pPr algn="l" fontAlgn="ctr"/>
                      <a:r>
                        <a:rPr lang="en-US" sz="1600" u="none" strike="noStrike">
                          <a:effectLst/>
                        </a:rPr>
                        <a:t>Near space platform for IR sensor validation </a:t>
                      </a:r>
                      <a:endParaRPr lang="en-US" sz="1600" b="0" i="0" u="none" strike="noStrike">
                        <a:solidFill>
                          <a:srgbClr val="000000"/>
                        </a:solidFill>
                        <a:effectLst/>
                        <a:latin typeface="Arial"/>
                      </a:endParaRPr>
                    </a:p>
                  </a:txBody>
                  <a:tcPr marL="9525" marR="9525" marT="9525" marB="0" anchor="ctr"/>
                </a:tc>
                <a:tc>
                  <a:txBody>
                    <a:bodyPr/>
                    <a:lstStyle/>
                    <a:p>
                      <a:pPr algn="l" fontAlgn="ctr"/>
                      <a:r>
                        <a:rPr lang="en-US" sz="1600" u="none" strike="noStrike">
                          <a:effectLst/>
                        </a:rPr>
                        <a:t>7w</a:t>
                      </a:r>
                      <a:endParaRPr lang="en-US" sz="1600" b="0" i="0" u="none" strike="noStrike">
                        <a:effectLst/>
                        <a:latin typeface="Arial"/>
                      </a:endParaRPr>
                    </a:p>
                  </a:txBody>
                  <a:tcPr marL="9525" marR="9525" marT="9525" marB="0" anchor="ctr"/>
                </a:tc>
                <a:tc>
                  <a:txBody>
                    <a:bodyPr/>
                    <a:lstStyle/>
                    <a:p>
                      <a:pPr algn="ctr" fontAlgn="ctr"/>
                      <a:r>
                        <a:rPr lang="en-US" altLang="zh-CN" sz="1600" u="none" strike="noStrike" dirty="0">
                          <a:effectLst/>
                        </a:rPr>
                        <a:t>0:15</a:t>
                      </a:r>
                      <a:endParaRPr lang="en-US" altLang="zh-CN" sz="1600" b="0" i="0" u="none" strike="noStrike" dirty="0">
                        <a:solidFill>
                          <a:srgbClr val="000000"/>
                        </a:solidFill>
                        <a:effectLst/>
                        <a:latin typeface="Arial"/>
                      </a:endParaRPr>
                    </a:p>
                  </a:txBody>
                  <a:tcPr marL="9525" marR="9525" marT="9525" marB="0" anchor="ctr"/>
                </a:tc>
              </a:tr>
            </a:tbl>
          </a:graphicData>
        </a:graphic>
      </p:graphicFrame>
      <p:sp>
        <p:nvSpPr>
          <p:cNvPr id="5" name="标题 1"/>
          <p:cNvSpPr txBox="1">
            <a:spLocks/>
          </p:cNvSpPr>
          <p:nvPr/>
        </p:nvSpPr>
        <p:spPr>
          <a:xfrm>
            <a:off x="263921" y="133065"/>
            <a:ext cx="10515600" cy="551022"/>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4400" b="1" kern="1200">
                <a:solidFill>
                  <a:schemeClr val="tx1"/>
                </a:solidFill>
                <a:latin typeface="Arial" pitchFamily="34" charset="0"/>
                <a:ea typeface="+mj-ea"/>
                <a:cs typeface="Arial" pitchFamily="34" charset="0"/>
              </a:defRPr>
            </a:lvl1pPr>
          </a:lstStyle>
          <a:p>
            <a:r>
              <a:rPr lang="en-US" altLang="zh-CN" sz="3600" dirty="0" smtClean="0"/>
              <a:t>New Progress of IR Sub-group</a:t>
            </a:r>
            <a:endParaRPr lang="zh-CN" altLang="en-US" sz="3600" dirty="0"/>
          </a:p>
        </p:txBody>
      </p:sp>
      <p:sp>
        <p:nvSpPr>
          <p:cNvPr id="6" name="TextBox 5"/>
          <p:cNvSpPr txBox="1"/>
          <p:nvPr/>
        </p:nvSpPr>
        <p:spPr>
          <a:xfrm>
            <a:off x="1774208" y="1965278"/>
            <a:ext cx="1205779" cy="923330"/>
          </a:xfrm>
          <a:prstGeom prst="rect">
            <a:avLst/>
          </a:prstGeom>
          <a:noFill/>
        </p:spPr>
        <p:txBody>
          <a:bodyPr wrap="none" rtlCol="0">
            <a:spAutoFit/>
          </a:bodyPr>
          <a:lstStyle/>
          <a:p>
            <a:pPr marL="285750" indent="-285750">
              <a:buFont typeface="Arial" pitchFamily="34" charset="0"/>
              <a:buChar char="•"/>
            </a:pPr>
            <a:r>
              <a:rPr lang="en-US" altLang="zh-CN" dirty="0" smtClean="0"/>
              <a:t>NOAA</a:t>
            </a:r>
          </a:p>
          <a:p>
            <a:pPr marL="285750" indent="-285750">
              <a:buFont typeface="Arial" pitchFamily="34" charset="0"/>
              <a:buChar char="•"/>
            </a:pPr>
            <a:r>
              <a:rPr lang="en-US" altLang="zh-CN" dirty="0" smtClean="0"/>
              <a:t>NASA</a:t>
            </a:r>
          </a:p>
          <a:p>
            <a:pPr marL="285750" indent="-285750">
              <a:buFont typeface="Arial" pitchFamily="34" charset="0"/>
              <a:buChar char="•"/>
            </a:pPr>
            <a:r>
              <a:rPr lang="en-US" altLang="zh-CN" dirty="0" smtClean="0"/>
              <a:t>CMA</a:t>
            </a:r>
            <a:endParaRPr lang="zh-CN" altLang="en-US" dirty="0"/>
          </a:p>
        </p:txBody>
      </p:sp>
      <p:sp>
        <p:nvSpPr>
          <p:cNvPr id="7" name="矩形 6"/>
          <p:cNvSpPr/>
          <p:nvPr/>
        </p:nvSpPr>
        <p:spPr>
          <a:xfrm>
            <a:off x="782471" y="1316000"/>
            <a:ext cx="9084860" cy="369332"/>
          </a:xfrm>
          <a:prstGeom prst="rect">
            <a:avLst/>
          </a:prstGeom>
        </p:spPr>
        <p:txBody>
          <a:bodyPr wrap="square">
            <a:spAutoFit/>
          </a:bodyPr>
          <a:lstStyle/>
          <a:p>
            <a:r>
              <a:rPr lang="en-US" altLang="zh-CN" b="1" dirty="0"/>
              <a:t>GSICS Web Meeting on Spectral Gap Filling in IR </a:t>
            </a:r>
            <a:r>
              <a:rPr lang="en-US" altLang="zh-CN" b="1" dirty="0" smtClean="0"/>
              <a:t>Sub-Group June 5, 2018</a:t>
            </a:r>
            <a:endParaRPr lang="zh-CN" altLang="en-US" dirty="0"/>
          </a:p>
        </p:txBody>
      </p:sp>
    </p:spTree>
    <p:extLst>
      <p:ext uri="{BB962C8B-B14F-4D97-AF65-F5344CB8AC3E}">
        <p14:creationId xmlns:p14="http://schemas.microsoft.com/office/powerpoint/2010/main" val="3014181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Forthcoming Workshops</a:t>
            </a:r>
            <a:endParaRPr lang="zh-CN" altLang="en-US" dirty="0"/>
          </a:p>
        </p:txBody>
      </p:sp>
      <p:sp>
        <p:nvSpPr>
          <p:cNvPr id="3" name="内容占位符 2"/>
          <p:cNvSpPr>
            <a:spLocks noGrp="1"/>
          </p:cNvSpPr>
          <p:nvPr>
            <p:ph idx="1"/>
          </p:nvPr>
        </p:nvSpPr>
        <p:spPr/>
        <p:txBody>
          <a:bodyPr/>
          <a:lstStyle/>
          <a:p>
            <a:pPr marL="514350" indent="-514350">
              <a:buFont typeface="+mj-lt"/>
              <a:buAutoNum type="arabicPeriod"/>
            </a:pPr>
            <a:r>
              <a:rPr lang="en-US" altLang="zh-CN" dirty="0"/>
              <a:t>An SI-Traceable Space-based Climate Observing </a:t>
            </a:r>
            <a:r>
              <a:rPr lang="en-US" altLang="zh-CN" dirty="0" smtClean="0"/>
              <a:t>System Workshop(CEOS</a:t>
            </a:r>
            <a:r>
              <a:rPr lang="en-US" altLang="zh-CN" dirty="0"/>
              <a:t>, </a:t>
            </a:r>
            <a:r>
              <a:rPr lang="en-US" altLang="zh-CN" dirty="0" smtClean="0"/>
              <a:t>WMO-GSICS), NPL, UK, Sep 9-11, 2019</a:t>
            </a:r>
          </a:p>
          <a:p>
            <a:pPr marL="514350" indent="-514350">
              <a:buFont typeface="+mj-lt"/>
              <a:buAutoNum type="arabicPeriod"/>
            </a:pPr>
            <a:r>
              <a:rPr lang="en-US" altLang="zh-CN" dirty="0" smtClean="0"/>
              <a:t>3</a:t>
            </a:r>
            <a:r>
              <a:rPr lang="en-US" altLang="zh-CN" baseline="30000" dirty="0" smtClean="0"/>
              <a:t>rd</a:t>
            </a:r>
            <a:r>
              <a:rPr lang="en-US" altLang="zh-CN" dirty="0" smtClean="0"/>
              <a:t> Lunar Calibration Workshop (GSICS/IVOS): Where and when is  TBD</a:t>
            </a:r>
          </a:p>
          <a:p>
            <a:pPr marL="514350" indent="-514350">
              <a:buFont typeface="+mj-lt"/>
              <a:buAutoNum type="arabicPeriod"/>
            </a:pPr>
            <a:r>
              <a:rPr lang="en-US" altLang="zh-CN" dirty="0"/>
              <a:t>CEOS/GSICS optical space sensor pre-flight calibration and </a:t>
            </a:r>
            <a:r>
              <a:rPr lang="en-US" altLang="zh-CN" dirty="0" err="1"/>
              <a:t>characterisation</a:t>
            </a:r>
            <a:r>
              <a:rPr lang="en-US" altLang="zh-CN" dirty="0"/>
              <a:t> </a:t>
            </a:r>
            <a:r>
              <a:rPr lang="en-US" altLang="zh-CN" dirty="0" smtClean="0"/>
              <a:t>workshop is postponed to 2020</a:t>
            </a:r>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382" y="4312693"/>
            <a:ext cx="10431816" cy="242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749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latin typeface="Arial" pitchFamily="34" charset="0"/>
                <a:cs typeface="Arial" pitchFamily="34" charset="0"/>
              </a:rPr>
              <a:t>Overview</a:t>
            </a:r>
          </a:p>
        </p:txBody>
      </p:sp>
      <p:sp>
        <p:nvSpPr>
          <p:cNvPr id="6" name="Content Placeholder 2"/>
          <p:cNvSpPr txBox="1">
            <a:spLocks/>
          </p:cNvSpPr>
          <p:nvPr/>
        </p:nvSpPr>
        <p:spPr bwMode="auto">
          <a:xfrm>
            <a:off x="823549" y="1418555"/>
            <a:ext cx="9291348" cy="4273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100000"/>
              </a:lnSpc>
              <a:spcBef>
                <a:spcPct val="20000"/>
              </a:spcBef>
              <a:spcAft>
                <a:spcPct val="0"/>
              </a:spcAft>
              <a:buSzTx/>
              <a:buFont typeface="Wingdings" pitchFamily="2" charset="2"/>
              <a:buChar char="Ø"/>
              <a:tabLst/>
              <a:defRPr/>
            </a:pPr>
            <a:r>
              <a:rPr kumimoji="0" lang="en-GB" sz="3200" b="1" i="0" u="none" strike="noStrike" kern="0" cap="none" spc="0" normalizeH="0" baseline="0" noProof="0" dirty="0" smtClean="0">
                <a:ln>
                  <a:noFill/>
                </a:ln>
                <a:effectLst/>
                <a:uLnTx/>
                <a:uFillTx/>
                <a:latin typeface="Arial" pitchFamily="34" charset="0"/>
                <a:cs typeface="Arial" pitchFamily="34" charset="0"/>
              </a:rPr>
              <a:t>Membership and Chairing</a:t>
            </a:r>
            <a:endParaRPr kumimoji="0" lang="en-GB" sz="3200" b="1" i="0" u="none" strike="noStrike" kern="0" cap="none" spc="0" normalizeH="0" baseline="0" noProof="0" dirty="0">
              <a:ln>
                <a:noFill/>
              </a:ln>
              <a:effectLst/>
              <a:uLnTx/>
              <a:uFillTx/>
              <a:latin typeface="Arial" pitchFamily="34" charset="0"/>
              <a:cs typeface="Arial" pitchFamily="34" charset="0"/>
            </a:endParaRPr>
          </a:p>
          <a:p>
            <a:pPr marL="444500" marR="0" lvl="0" indent="-4445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lang="en-GB" sz="2400" kern="0" dirty="0">
              <a:latin typeface="Arial" pitchFamily="34" charset="0"/>
              <a:cs typeface="Arial" pitchFamily="34" charset="0"/>
            </a:endParaRPr>
          </a:p>
          <a:p>
            <a:pPr marL="457200" marR="0" lvl="0" indent="-457200" algn="l" defTabSz="914400" rtl="0" eaLnBrk="0" fontAlgn="base" latinLnBrk="0" hangingPunct="0">
              <a:lnSpc>
                <a:spcPct val="100000"/>
              </a:lnSpc>
              <a:spcBef>
                <a:spcPct val="20000"/>
              </a:spcBef>
              <a:spcAft>
                <a:spcPct val="0"/>
              </a:spcAft>
              <a:buSzTx/>
              <a:buFont typeface="Wingdings" pitchFamily="2" charset="2"/>
              <a:buChar char="Ø"/>
              <a:tabLst/>
              <a:defRPr/>
            </a:pPr>
            <a:r>
              <a:rPr kumimoji="0" lang="en-GB" sz="3200" i="0" u="none" strike="noStrike" kern="0" cap="none" spc="0" normalizeH="0" baseline="0" noProof="0" dirty="0" smtClean="0">
                <a:ln>
                  <a:noFill/>
                </a:ln>
                <a:effectLst/>
                <a:uLnTx/>
                <a:uFillTx/>
                <a:latin typeface="Arial" pitchFamily="34" charset="0"/>
                <a:cs typeface="Arial" pitchFamily="34" charset="0"/>
              </a:rPr>
              <a:t>GRWG</a:t>
            </a:r>
            <a:r>
              <a:rPr kumimoji="0" lang="en-GB" sz="3200" i="0" u="none" strike="noStrike" kern="0" cap="none" spc="0" normalizeH="0" noProof="0" dirty="0" smtClean="0">
                <a:ln>
                  <a:noFill/>
                </a:ln>
                <a:effectLst/>
                <a:uLnTx/>
                <a:uFillTx/>
                <a:latin typeface="Arial" pitchFamily="34" charset="0"/>
                <a:cs typeface="Arial" pitchFamily="34" charset="0"/>
              </a:rPr>
              <a:t> Activities Summary 2017/2018</a:t>
            </a:r>
            <a:endParaRPr lang="en-GB" sz="3200" kern="0" dirty="0">
              <a:latin typeface="Arial" pitchFamily="34" charset="0"/>
              <a:cs typeface="Arial" pitchFamily="34" charset="0"/>
            </a:endParaRPr>
          </a:p>
          <a:p>
            <a:pPr marL="457200" marR="0" lvl="0" indent="-457200" algn="l" defTabSz="914400" rtl="0" eaLnBrk="0" fontAlgn="base" latinLnBrk="0" hangingPunct="0">
              <a:lnSpc>
                <a:spcPct val="100000"/>
              </a:lnSpc>
              <a:spcBef>
                <a:spcPct val="20000"/>
              </a:spcBef>
              <a:spcAft>
                <a:spcPct val="0"/>
              </a:spcAft>
              <a:buSzTx/>
              <a:buFont typeface="Wingdings" pitchFamily="2" charset="2"/>
              <a:buChar char="Ø"/>
              <a:tabLst/>
              <a:defRPr/>
            </a:pPr>
            <a:endParaRPr kumimoji="0" lang="en-GB" sz="3200" i="0" u="none" strike="noStrike" kern="0" cap="none" spc="0" normalizeH="0" baseline="0" noProof="0" dirty="0">
              <a:ln>
                <a:noFill/>
              </a:ln>
              <a:effectLst/>
              <a:uLnTx/>
              <a:uFillTx/>
              <a:latin typeface="Arial" pitchFamily="34" charset="0"/>
              <a:cs typeface="Arial" pitchFamily="34" charset="0"/>
            </a:endParaRPr>
          </a:p>
          <a:p>
            <a:pPr marL="457200" marR="0" lvl="0" indent="-457200" algn="l" defTabSz="914400" rtl="0" eaLnBrk="0" fontAlgn="base" latinLnBrk="0" hangingPunct="0">
              <a:lnSpc>
                <a:spcPct val="100000"/>
              </a:lnSpc>
              <a:spcBef>
                <a:spcPct val="20000"/>
              </a:spcBef>
              <a:spcAft>
                <a:spcPct val="0"/>
              </a:spcAft>
              <a:buSzTx/>
              <a:buFont typeface="Wingdings" pitchFamily="2" charset="2"/>
              <a:buChar char="Ø"/>
              <a:tabLst/>
              <a:defRPr/>
            </a:pPr>
            <a:r>
              <a:rPr kumimoji="0" lang="en-GB" sz="3200" i="0" u="none" strike="noStrike" kern="0" cap="none" spc="0" normalizeH="0" baseline="0" noProof="0" dirty="0" smtClean="0">
                <a:ln>
                  <a:noFill/>
                </a:ln>
                <a:effectLst/>
                <a:uLnTx/>
                <a:uFillTx/>
                <a:latin typeface="Arial" pitchFamily="34" charset="0"/>
                <a:cs typeface="Arial" pitchFamily="34" charset="0"/>
              </a:rPr>
              <a:t>GRWG </a:t>
            </a:r>
            <a:r>
              <a:rPr kumimoji="0" lang="en-GB" sz="3200" i="0" u="none" strike="noStrike" kern="0" cap="none" spc="0" normalizeH="0" baseline="0" noProof="0" dirty="0">
                <a:ln>
                  <a:noFill/>
                </a:ln>
                <a:effectLst/>
                <a:uLnTx/>
                <a:uFillTx/>
                <a:latin typeface="Arial" pitchFamily="34" charset="0"/>
                <a:cs typeface="Arial" pitchFamily="34" charset="0"/>
              </a:rPr>
              <a:t>Work Plan </a:t>
            </a:r>
            <a:r>
              <a:rPr kumimoji="0" lang="en-GB" sz="3200" i="0" u="none" strike="noStrike" kern="0" cap="none" spc="0" normalizeH="0" baseline="0" noProof="0" dirty="0" smtClean="0">
                <a:ln>
                  <a:noFill/>
                </a:ln>
                <a:effectLst/>
                <a:uLnTx/>
                <a:uFillTx/>
                <a:latin typeface="Arial" pitchFamily="34" charset="0"/>
                <a:cs typeface="Arial" pitchFamily="34" charset="0"/>
              </a:rPr>
              <a:t>2018/2019</a:t>
            </a:r>
            <a:endParaRPr kumimoji="0" lang="en-GB" sz="320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GB" sz="320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GB" sz="280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GB" sz="280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GB" sz="320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kumimoji="0" lang="en-GB" sz="320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kumimoji="0" lang="en-GB" sz="320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kumimoji="0" lang="en-GB" sz="3200" i="0" u="none" strike="noStrike" kern="0" cap="none" spc="0" normalizeH="0" baseline="0" noProof="0" dirty="0">
              <a:ln>
                <a:noFill/>
              </a:ln>
              <a:effectLst/>
              <a:uLnTx/>
              <a:uFillTx/>
              <a:latin typeface="Arial" pitchFamily="34" charset="0"/>
              <a:cs typeface="Arial" pitchFamily="34" charset="0"/>
            </a:endParaRPr>
          </a:p>
        </p:txBody>
      </p:sp>
    </p:spTree>
    <p:extLst>
      <p:ext uri="{BB962C8B-B14F-4D97-AF65-F5344CB8AC3E}">
        <p14:creationId xmlns:p14="http://schemas.microsoft.com/office/powerpoint/2010/main" val="1921238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6036" y="1875114"/>
            <a:ext cx="7627716" cy="1323439"/>
          </a:xfrm>
          <a:prstGeom prst="rect">
            <a:avLst/>
          </a:prstGeom>
          <a:noFill/>
        </p:spPr>
        <p:txBody>
          <a:bodyPr wrap="square" rtlCol="0">
            <a:spAutoFit/>
          </a:bodyPr>
          <a:lstStyle/>
          <a:p>
            <a:pPr algn="ctr"/>
            <a:r>
              <a:rPr lang="en-US" altLang="ko-KR" sz="8000" b="1" dirty="0" smtClean="0">
                <a:latin typeface="Arial" pitchFamily="34" charset="0"/>
                <a:cs typeface="Arial" pitchFamily="34" charset="0"/>
              </a:rPr>
              <a:t>Thank you</a:t>
            </a:r>
            <a:endParaRPr lang="ko-KR" altLang="en-US" sz="8000" b="1" dirty="0">
              <a:latin typeface="Arial" pitchFamily="34" charset="0"/>
              <a:cs typeface="Arial" pitchFamily="34" charset="0"/>
            </a:endParaRPr>
          </a:p>
        </p:txBody>
      </p:sp>
    </p:spTree>
    <p:extLst>
      <p:ext uri="{BB962C8B-B14F-4D97-AF65-F5344CB8AC3E}">
        <p14:creationId xmlns:p14="http://schemas.microsoft.com/office/powerpoint/2010/main" val="1644919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b="1" dirty="0" smtClean="0">
                <a:latin typeface="Arial" pitchFamily="34" charset="0"/>
                <a:cs typeface="Arial" pitchFamily="34" charset="0"/>
              </a:rPr>
              <a:t>New </a:t>
            </a:r>
            <a:r>
              <a:rPr lang="en-US" b="1" dirty="0" smtClean="0">
                <a:latin typeface="Arial" pitchFamily="34" charset="0"/>
                <a:cs typeface="Arial" pitchFamily="34" charset="0"/>
              </a:rPr>
              <a:t>GRWG </a:t>
            </a:r>
            <a:r>
              <a:rPr lang="en-US" b="1" dirty="0" smtClean="0">
                <a:latin typeface="Arial" pitchFamily="34" charset="0"/>
                <a:cs typeface="Arial" pitchFamily="34" charset="0"/>
              </a:rPr>
              <a:t>Chairing</a:t>
            </a:r>
            <a:endParaRPr lang="en-GB" b="1" dirty="0" smtClean="0">
              <a:latin typeface="Arial" pitchFamily="34" charset="0"/>
              <a:cs typeface="Arial" pitchFamily="34" charset="0"/>
            </a:endParaRPr>
          </a:p>
        </p:txBody>
      </p:sp>
      <p:graphicFrame>
        <p:nvGraphicFramePr>
          <p:cNvPr id="11" name="Content Placeholder 3"/>
          <p:cNvGraphicFramePr>
            <a:graphicFrameLocks noGrp="1"/>
          </p:cNvGraphicFramePr>
          <p:nvPr>
            <p:ph idx="4294967295"/>
            <p:extLst>
              <p:ext uri="{D42A27DB-BD31-4B8C-83A1-F6EECF244321}">
                <p14:modId xmlns:p14="http://schemas.microsoft.com/office/powerpoint/2010/main" val="3806918318"/>
              </p:ext>
            </p:extLst>
          </p:nvPr>
        </p:nvGraphicFramePr>
        <p:xfrm>
          <a:off x="433136" y="1203158"/>
          <a:ext cx="10969625" cy="4524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2"/>
          <p:cNvSpPr txBox="1">
            <a:spLocks/>
          </p:cNvSpPr>
          <p:nvPr/>
        </p:nvSpPr>
        <p:spPr>
          <a:xfrm>
            <a:off x="8863262" y="1079803"/>
            <a:ext cx="3305060" cy="2484233"/>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latinLnBrk="0">
              <a:spcBef>
                <a:spcPts val="0"/>
              </a:spcBef>
              <a:spcAft>
                <a:spcPts val="1200"/>
              </a:spcAft>
              <a:buNone/>
            </a:pPr>
            <a:r>
              <a:rPr lang="en-GB" altLang="ja-JP" sz="1800" b="1" kern="0" dirty="0" smtClean="0">
                <a:latin typeface="Arial" pitchFamily="34" charset="0"/>
                <a:cs typeface="Arial" pitchFamily="34" charset="0"/>
              </a:rPr>
              <a:t>Current </a:t>
            </a:r>
            <a:r>
              <a:rPr lang="en-GB" altLang="ja-JP" sz="1800" b="1" kern="0" dirty="0">
                <a:latin typeface="Arial" pitchFamily="34" charset="0"/>
                <a:cs typeface="Arial" pitchFamily="34" charset="0"/>
              </a:rPr>
              <a:t>nomination to </a:t>
            </a:r>
            <a:r>
              <a:rPr lang="en-GB" altLang="ja-JP" sz="1800" b="1" kern="0" dirty="0" smtClean="0">
                <a:latin typeface="Arial" pitchFamily="34" charset="0"/>
                <a:cs typeface="Arial" pitchFamily="34" charset="0"/>
              </a:rPr>
              <a:t>GRWG (36 </a:t>
            </a:r>
            <a:r>
              <a:rPr lang="en-GB" altLang="ja-JP" sz="1800" b="1" kern="0" dirty="0">
                <a:latin typeface="Arial" pitchFamily="34" charset="0"/>
                <a:cs typeface="Arial" pitchFamily="34" charset="0"/>
              </a:rPr>
              <a:t>members</a:t>
            </a:r>
            <a:r>
              <a:rPr lang="en-GB" altLang="ja-JP" sz="1800" b="1" kern="0" dirty="0" smtClean="0">
                <a:latin typeface="Arial" pitchFamily="34" charset="0"/>
                <a:cs typeface="Arial" pitchFamily="34" charset="0"/>
              </a:rPr>
              <a:t>):</a:t>
            </a:r>
          </a:p>
          <a:p>
            <a:pPr marL="0" lvl="1" indent="0" latinLnBrk="0">
              <a:spcBef>
                <a:spcPts val="0"/>
              </a:spcBef>
              <a:buNone/>
            </a:pPr>
            <a:r>
              <a:rPr lang="en-GB" altLang="ja-JP" sz="1600" kern="0" dirty="0" smtClean="0">
                <a:latin typeface="Arial" pitchFamily="34" charset="0"/>
                <a:cs typeface="Arial" pitchFamily="34" charset="0"/>
              </a:rPr>
              <a:t>5 CMA</a:t>
            </a:r>
            <a:r>
              <a:rPr lang="en-GB" altLang="ja-JP" sz="1600" kern="0" dirty="0">
                <a:latin typeface="Arial" pitchFamily="34" charset="0"/>
                <a:cs typeface="Arial" pitchFamily="34" charset="0"/>
              </a:rPr>
              <a:t>, </a:t>
            </a:r>
            <a:r>
              <a:rPr lang="en-GB" altLang="ja-JP" sz="1600" kern="0" dirty="0" smtClean="0">
                <a:latin typeface="Arial" pitchFamily="34" charset="0"/>
                <a:cs typeface="Arial" pitchFamily="34" charset="0"/>
              </a:rPr>
              <a:t>2 CNES, 4 </a:t>
            </a:r>
            <a:r>
              <a:rPr lang="en-GB" altLang="ja-JP" sz="1600" kern="0" dirty="0">
                <a:latin typeface="Arial" pitchFamily="34" charset="0"/>
                <a:cs typeface="Arial" pitchFamily="34" charset="0"/>
              </a:rPr>
              <a:t>EUMETSAT, </a:t>
            </a:r>
            <a:r>
              <a:rPr lang="en-GB" altLang="ja-JP" sz="1600" kern="0" dirty="0" smtClean="0">
                <a:latin typeface="Arial" pitchFamily="34" charset="0"/>
                <a:cs typeface="Arial" pitchFamily="34" charset="0"/>
              </a:rPr>
              <a:t> 1 </a:t>
            </a:r>
            <a:r>
              <a:rPr lang="en-GB" altLang="ja-JP" sz="1600" kern="0" dirty="0">
                <a:latin typeface="Arial" pitchFamily="34" charset="0"/>
                <a:cs typeface="Arial" pitchFamily="34" charset="0"/>
              </a:rPr>
              <a:t>IMD, </a:t>
            </a:r>
            <a:r>
              <a:rPr lang="en-GB" altLang="ja-JP" sz="1600" kern="0" dirty="0" smtClean="0">
                <a:latin typeface="Arial" pitchFamily="34" charset="0"/>
                <a:cs typeface="Arial" pitchFamily="34" charset="0"/>
              </a:rPr>
              <a:t>1 ISRO, 3 JAXA, 3 </a:t>
            </a:r>
            <a:r>
              <a:rPr lang="en-GB" altLang="ja-JP" sz="1600" kern="0" dirty="0">
                <a:latin typeface="Arial" pitchFamily="34" charset="0"/>
                <a:cs typeface="Arial" pitchFamily="34" charset="0"/>
              </a:rPr>
              <a:t>JMA, </a:t>
            </a:r>
            <a:r>
              <a:rPr lang="en-GB" altLang="ja-JP" sz="1600" kern="0" dirty="0" smtClean="0">
                <a:latin typeface="Arial" pitchFamily="34" charset="0"/>
                <a:cs typeface="Arial" pitchFamily="34" charset="0"/>
              </a:rPr>
              <a:t>  3 KMA, 4 NASA, 6 </a:t>
            </a:r>
            <a:r>
              <a:rPr lang="en-GB" altLang="ja-JP" sz="1600" kern="0" dirty="0">
                <a:latin typeface="Arial" pitchFamily="34" charset="0"/>
                <a:cs typeface="Arial" pitchFamily="34" charset="0"/>
              </a:rPr>
              <a:t>NOAA, </a:t>
            </a:r>
            <a:r>
              <a:rPr lang="en-GB" altLang="ja-JP" sz="1600" kern="0" dirty="0" smtClean="0">
                <a:latin typeface="Arial" pitchFamily="34" charset="0"/>
                <a:cs typeface="Arial" pitchFamily="34" charset="0"/>
              </a:rPr>
              <a:t/>
            </a:r>
            <a:br>
              <a:rPr lang="en-GB" altLang="ja-JP" sz="1600" kern="0" dirty="0" smtClean="0">
                <a:latin typeface="Arial" pitchFamily="34" charset="0"/>
                <a:cs typeface="Arial" pitchFamily="34" charset="0"/>
              </a:rPr>
            </a:br>
            <a:r>
              <a:rPr lang="en-GB" altLang="ja-JP" sz="1600" kern="0" dirty="0" smtClean="0">
                <a:latin typeface="Arial" pitchFamily="34" charset="0"/>
                <a:cs typeface="Arial" pitchFamily="34" charset="0"/>
              </a:rPr>
              <a:t>1 </a:t>
            </a:r>
            <a:r>
              <a:rPr lang="en-GB" altLang="ja-JP" sz="1600" kern="0" dirty="0">
                <a:latin typeface="Arial" pitchFamily="34" charset="0"/>
                <a:cs typeface="Arial" pitchFamily="34" charset="0"/>
              </a:rPr>
              <a:t>ROSHYDROMET, </a:t>
            </a:r>
            <a:r>
              <a:rPr lang="en-GB" altLang="ja-JP" sz="1600" kern="0" dirty="0" smtClean="0">
                <a:latin typeface="Arial" pitchFamily="34" charset="0"/>
                <a:cs typeface="Arial" pitchFamily="34" charset="0"/>
              </a:rPr>
              <a:t>2 </a:t>
            </a:r>
            <a:r>
              <a:rPr lang="en-US" altLang="ko-KR" sz="1600" dirty="0" smtClean="0">
                <a:latin typeface="Arial" pitchFamily="34" charset="0"/>
                <a:cs typeface="Arial" pitchFamily="34" charset="0"/>
              </a:rPr>
              <a:t>USGS </a:t>
            </a:r>
            <a:r>
              <a:rPr lang="en-GB" altLang="ja-JP" sz="1600" kern="0" dirty="0" smtClean="0">
                <a:latin typeface="Arial" pitchFamily="34" charset="0"/>
                <a:cs typeface="Arial" pitchFamily="34" charset="0"/>
              </a:rPr>
              <a:t>and </a:t>
            </a:r>
            <a:r>
              <a:rPr lang="en-GB" altLang="ja-JP" sz="1600" kern="0" dirty="0">
                <a:latin typeface="Arial" pitchFamily="34" charset="0"/>
                <a:cs typeface="Arial" pitchFamily="34" charset="0"/>
              </a:rPr>
              <a:t>1 </a:t>
            </a:r>
            <a:r>
              <a:rPr lang="en-GB" altLang="ja-JP" sz="1600" kern="0" dirty="0" smtClean="0">
                <a:latin typeface="Arial" pitchFamily="34" charset="0"/>
                <a:cs typeface="Arial" pitchFamily="34" charset="0"/>
              </a:rPr>
              <a:t>WMO, N</a:t>
            </a:r>
            <a:r>
              <a:rPr lang="en-US" altLang="ja-JP" sz="1600" kern="0" dirty="0" smtClean="0">
                <a:latin typeface="Arial" pitchFamily="34" charset="0"/>
                <a:cs typeface="Arial" pitchFamily="34" charset="0"/>
              </a:rPr>
              <a:t>o </a:t>
            </a:r>
            <a:r>
              <a:rPr lang="en-US" altLang="zh-CN" sz="1600" b="1" kern="0" dirty="0" smtClean="0">
                <a:solidFill>
                  <a:srgbClr val="FF0000"/>
                </a:solidFill>
                <a:latin typeface="Arial" pitchFamily="34" charset="0"/>
                <a:cs typeface="Arial" pitchFamily="34" charset="0"/>
              </a:rPr>
              <a:t>NIST?</a:t>
            </a:r>
            <a:endParaRPr lang="en-GB" altLang="ja-JP" sz="1600" kern="0" dirty="0">
              <a:latin typeface="Arial" pitchFamily="34" charset="0"/>
              <a:cs typeface="Arial" pitchFamily="34" charset="0"/>
            </a:endParaRPr>
          </a:p>
        </p:txBody>
      </p:sp>
      <p:sp>
        <p:nvSpPr>
          <p:cNvPr id="2" name="矩形 1"/>
          <p:cNvSpPr/>
          <p:nvPr/>
        </p:nvSpPr>
        <p:spPr>
          <a:xfrm>
            <a:off x="9011094" y="3366850"/>
            <a:ext cx="3005951" cy="369332"/>
          </a:xfrm>
          <a:prstGeom prst="rect">
            <a:avLst/>
          </a:prstGeom>
        </p:spPr>
        <p:txBody>
          <a:bodyPr wrap="none">
            <a:spAutoFit/>
          </a:bodyPr>
          <a:lstStyle/>
          <a:p>
            <a:pPr marL="0" lvl="1" indent="0" latinLnBrk="0">
              <a:spcBef>
                <a:spcPts val="0"/>
              </a:spcBef>
              <a:buNone/>
            </a:pPr>
            <a:r>
              <a:rPr lang="en-US" altLang="zh-CN" b="1" kern="0" dirty="0">
                <a:solidFill>
                  <a:srgbClr val="FF0000"/>
                </a:solidFill>
                <a:latin typeface="Arial" pitchFamily="34" charset="0"/>
                <a:cs typeface="Arial" pitchFamily="34" charset="0"/>
              </a:rPr>
              <a:t>New members: ESA</a:t>
            </a:r>
            <a:r>
              <a:rPr lang="en-US" altLang="zh-CN" b="1" kern="0" dirty="0" smtClean="0">
                <a:solidFill>
                  <a:srgbClr val="FF0000"/>
                </a:solidFill>
                <a:latin typeface="Arial" pitchFamily="34" charset="0"/>
                <a:cs typeface="Arial" pitchFamily="34" charset="0"/>
              </a:rPr>
              <a:t>, SITP</a:t>
            </a:r>
            <a:endParaRPr lang="en-GB" altLang="ja-JP" sz="1600" b="1" kern="0" dirty="0">
              <a:solidFill>
                <a:srgbClr val="FF0000"/>
              </a:solidFill>
              <a:latin typeface="Arial" pitchFamily="34" charset="0"/>
              <a:cs typeface="Arial" pitchFamily="34" charset="0"/>
            </a:endParaRPr>
          </a:p>
        </p:txBody>
      </p:sp>
      <p:sp>
        <p:nvSpPr>
          <p:cNvPr id="3" name="矩形 2"/>
          <p:cNvSpPr/>
          <p:nvPr/>
        </p:nvSpPr>
        <p:spPr>
          <a:xfrm>
            <a:off x="175337" y="6002910"/>
            <a:ext cx="11889283" cy="584775"/>
          </a:xfrm>
          <a:prstGeom prst="rect">
            <a:avLst/>
          </a:prstGeom>
        </p:spPr>
        <p:txBody>
          <a:bodyPr wrap="square">
            <a:spAutoFit/>
          </a:bodyPr>
          <a:lstStyle/>
          <a:p>
            <a:r>
              <a:rPr lang="en-US" altLang="zh-CN" sz="1600" dirty="0" smtClean="0">
                <a:solidFill>
                  <a:srgbClr val="0000FF"/>
                </a:solidFill>
              </a:rPr>
              <a:t>EP-19 </a:t>
            </a:r>
            <a:r>
              <a:rPr lang="en-US" altLang="zh-CN" sz="1600" dirty="0">
                <a:solidFill>
                  <a:srgbClr val="0000FF"/>
                </a:solidFill>
              </a:rPr>
              <a:t>decided to invite </a:t>
            </a:r>
            <a:r>
              <a:rPr lang="en-US" altLang="zh-CN" sz="1600" dirty="0" smtClean="0">
                <a:solidFill>
                  <a:srgbClr val="0000FF"/>
                </a:solidFill>
              </a:rPr>
              <a:t>the European </a:t>
            </a:r>
            <a:r>
              <a:rPr lang="en-US" altLang="zh-CN" sz="1600" dirty="0">
                <a:solidFill>
                  <a:srgbClr val="0000FF"/>
                </a:solidFill>
              </a:rPr>
              <a:t>Space Agency to become a full member of the GSICS Executive Panel. GSICS also </a:t>
            </a:r>
            <a:r>
              <a:rPr lang="en-US" altLang="zh-CN" sz="1600" dirty="0" smtClean="0">
                <a:solidFill>
                  <a:srgbClr val="0000FF"/>
                </a:solidFill>
              </a:rPr>
              <a:t>considers inviting </a:t>
            </a:r>
            <a:r>
              <a:rPr lang="en-US" altLang="zh-CN" sz="1600" dirty="0">
                <a:solidFill>
                  <a:srgbClr val="0000FF"/>
                </a:solidFill>
              </a:rPr>
              <a:t>the Shanghai Institute of Technical Physics, Chinese Academy of Sciences (SITP/CAS) to join GSICS.</a:t>
            </a:r>
            <a:endParaRPr lang="zh-CN" altLang="en-US" sz="1600" dirty="0">
              <a:solidFill>
                <a:srgbClr val="0000FF"/>
              </a:solidFill>
            </a:endParaRPr>
          </a:p>
        </p:txBody>
      </p:sp>
    </p:spTree>
    <p:extLst>
      <p:ext uri="{BB962C8B-B14F-4D97-AF65-F5344CB8AC3E}">
        <p14:creationId xmlns:p14="http://schemas.microsoft.com/office/powerpoint/2010/main" val="317710439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sz="3600" b="1" dirty="0" smtClean="0">
                <a:solidFill>
                  <a:schemeClr val="tx2">
                    <a:lumMod val="50000"/>
                  </a:schemeClr>
                </a:solidFill>
              </a:rPr>
              <a:t>GRWG Chairing</a:t>
            </a:r>
            <a:endParaRPr lang="ko-KR" altLang="en-US" sz="3600" b="1" dirty="0">
              <a:solidFill>
                <a:schemeClr val="tx2">
                  <a:lumMod val="50000"/>
                </a:schemeClr>
              </a:solidFill>
            </a:endParaRPr>
          </a:p>
        </p:txBody>
      </p:sp>
      <p:sp>
        <p:nvSpPr>
          <p:cNvPr id="3" name="직사각형 2"/>
          <p:cNvSpPr/>
          <p:nvPr/>
        </p:nvSpPr>
        <p:spPr>
          <a:xfrm>
            <a:off x="505347" y="892044"/>
            <a:ext cx="11233248" cy="5037276"/>
          </a:xfrm>
          <a:prstGeom prst="rect">
            <a:avLst/>
          </a:prstGeom>
        </p:spPr>
        <p:txBody>
          <a:bodyPr wrap="square">
            <a:spAutoFit/>
          </a:bodyPr>
          <a:lstStyle/>
          <a:p>
            <a:pPr marL="342900" indent="-342900" latinLnBrk="0">
              <a:lnSpc>
                <a:spcPts val="2800"/>
              </a:lnSpc>
              <a:buFont typeface="Wingdings" pitchFamily="2" charset="2"/>
              <a:buChar char="v"/>
            </a:pPr>
            <a:r>
              <a:rPr lang="en-US" altLang="ko-KR" sz="2000" dirty="0" smtClean="0">
                <a:latin typeface="Arial" pitchFamily="34" charset="0"/>
                <a:cs typeface="Arial" pitchFamily="34" charset="0"/>
              </a:rPr>
              <a:t>New current GRWG Chair and vice chairs were approved by GSICS-EP-19(June 2018) , Now it is the first year of </a:t>
            </a:r>
            <a:r>
              <a:rPr lang="en-US" altLang="ja-JP" sz="2000" kern="0" dirty="0" smtClean="0">
                <a:latin typeface="Arial" pitchFamily="34" charset="0"/>
                <a:cs typeface="Arial" pitchFamily="34" charset="0"/>
              </a:rPr>
              <a:t> </a:t>
            </a:r>
            <a:r>
              <a:rPr lang="en-US" altLang="ja-JP" sz="2000" kern="0" dirty="0">
                <a:latin typeface="Arial" pitchFamily="34" charset="0"/>
                <a:cs typeface="Arial" pitchFamily="34" charset="0"/>
              </a:rPr>
              <a:t>their 3 years of leading and </a:t>
            </a:r>
            <a:r>
              <a:rPr lang="en-US" altLang="ja-JP" sz="2000" kern="0" dirty="0" smtClean="0">
                <a:latin typeface="Arial" pitchFamily="34" charset="0"/>
                <a:cs typeface="Arial" pitchFamily="34" charset="0"/>
              </a:rPr>
              <a:t>chairing (GSICS </a:t>
            </a:r>
            <a:r>
              <a:rPr lang="en-US" altLang="ja-JP" sz="2000" kern="0" dirty="0" err="1">
                <a:latin typeface="Arial" pitchFamily="34" charset="0"/>
                <a:cs typeface="Arial" pitchFamily="34" charset="0"/>
              </a:rPr>
              <a:t>ToR</a:t>
            </a:r>
            <a:r>
              <a:rPr lang="en-US" altLang="ja-JP" sz="2000" kern="0" dirty="0">
                <a:latin typeface="Arial" pitchFamily="34" charset="0"/>
                <a:cs typeface="Arial" pitchFamily="34" charset="0"/>
              </a:rPr>
              <a:t> ref: </a:t>
            </a:r>
            <a:r>
              <a:rPr lang="en-US" altLang="ja-JP" sz="2000" kern="0" dirty="0" smtClean="0">
                <a:latin typeface="Arial" pitchFamily="34" charset="0"/>
                <a:cs typeface="Arial" pitchFamily="34" charset="0"/>
              </a:rPr>
              <a:t>GSICS-RD004-v2.0)</a:t>
            </a:r>
          </a:p>
          <a:p>
            <a:pPr marL="800100" lvl="1" indent="-342900" latinLnBrk="0">
              <a:lnSpc>
                <a:spcPts val="2800"/>
              </a:lnSpc>
              <a:buFont typeface="Wingdings" pitchFamily="2" charset="2"/>
              <a:buChar char="ü"/>
            </a:pPr>
            <a:r>
              <a:rPr lang="en-US" altLang="ko-KR" sz="2000" dirty="0" smtClean="0">
                <a:latin typeface="Arial" pitchFamily="34" charset="0"/>
                <a:cs typeface="Arial" pitchFamily="34" charset="0"/>
              </a:rPr>
              <a:t>The </a:t>
            </a:r>
            <a:r>
              <a:rPr lang="en-US" altLang="ko-KR" sz="2000" dirty="0">
                <a:latin typeface="Arial" pitchFamily="34" charset="0"/>
                <a:cs typeface="Arial" pitchFamily="34" charset="0"/>
              </a:rPr>
              <a:t>GRWG chair is assisted by two vice-chairs, </a:t>
            </a:r>
            <a:r>
              <a:rPr lang="en-US" altLang="ko-KR" sz="2000" dirty="0">
                <a:solidFill>
                  <a:srgbClr val="0000FF"/>
                </a:solidFill>
                <a:latin typeface="Arial" pitchFamily="34" charset="0"/>
                <a:cs typeface="Arial" pitchFamily="34" charset="0"/>
              </a:rPr>
              <a:t>one being the former chair, and the other being the expected future </a:t>
            </a:r>
            <a:r>
              <a:rPr lang="en-US" altLang="ko-KR" sz="2000" dirty="0" smtClean="0">
                <a:solidFill>
                  <a:srgbClr val="0000FF"/>
                </a:solidFill>
                <a:latin typeface="Arial" pitchFamily="34" charset="0"/>
                <a:cs typeface="Arial" pitchFamily="34" charset="0"/>
              </a:rPr>
              <a:t>chair.</a:t>
            </a:r>
          </a:p>
          <a:p>
            <a:pPr marL="800100" lvl="1" indent="-342900" latinLnBrk="0">
              <a:lnSpc>
                <a:spcPts val="2800"/>
              </a:lnSpc>
              <a:buFont typeface="Wingdings" pitchFamily="2" charset="2"/>
              <a:buChar char="ü"/>
            </a:pPr>
            <a:r>
              <a:rPr lang="en-US" altLang="ko-KR" sz="2000" dirty="0">
                <a:latin typeface="Arial" pitchFamily="34" charset="0"/>
                <a:cs typeface="Arial" pitchFamily="34" charset="0"/>
              </a:rPr>
              <a:t>The GRWG chair is designated for three years (renewable) with a primary role </a:t>
            </a:r>
            <a:r>
              <a:rPr lang="en-US" altLang="ko-KR" sz="2000" dirty="0" smtClean="0">
                <a:latin typeface="Arial" pitchFamily="34" charset="0"/>
                <a:cs typeface="Arial" pitchFamily="34" charset="0"/>
              </a:rPr>
              <a:t>as </a:t>
            </a:r>
            <a:r>
              <a:rPr lang="en-US" altLang="ko-KR" sz="2000" dirty="0">
                <a:latin typeface="Arial" pitchFamily="34" charset="0"/>
                <a:cs typeface="Arial" pitchFamily="34" charset="0"/>
              </a:rPr>
              <a:t>defined in its </a:t>
            </a:r>
            <a:r>
              <a:rPr lang="en-US" altLang="ko-KR" sz="2000" dirty="0" err="1" smtClean="0">
                <a:latin typeface="Arial" pitchFamily="34" charset="0"/>
                <a:cs typeface="Arial" pitchFamily="34" charset="0"/>
              </a:rPr>
              <a:t>ToR</a:t>
            </a:r>
            <a:r>
              <a:rPr lang="en-US" altLang="ko-KR" sz="2000" dirty="0" smtClean="0">
                <a:latin typeface="Arial" pitchFamily="34" charset="0"/>
                <a:cs typeface="Arial" pitchFamily="34" charset="0"/>
              </a:rPr>
              <a:t>.</a:t>
            </a:r>
          </a:p>
          <a:p>
            <a:pPr marL="342900" indent="-342900" latinLnBrk="0">
              <a:lnSpc>
                <a:spcPts val="2800"/>
              </a:lnSpc>
              <a:buFont typeface="Wingdings" pitchFamily="2" charset="2"/>
              <a:buChar char="v"/>
            </a:pPr>
            <a:endParaRPr lang="en-US" altLang="ko-KR" sz="2000" dirty="0" smtClean="0">
              <a:latin typeface="Arial" pitchFamily="34" charset="0"/>
              <a:cs typeface="Arial" pitchFamily="34" charset="0"/>
            </a:endParaRPr>
          </a:p>
          <a:p>
            <a:pPr marL="342900" indent="-342900" latinLnBrk="0">
              <a:lnSpc>
                <a:spcPts val="2800"/>
              </a:lnSpc>
              <a:buFont typeface="Wingdings" pitchFamily="2" charset="2"/>
              <a:buChar char="v"/>
            </a:pPr>
            <a:r>
              <a:rPr lang="en-US" altLang="ko-KR" sz="2400" dirty="0" smtClean="0">
                <a:latin typeface="Arial" pitchFamily="34" charset="0"/>
                <a:cs typeface="Arial" pitchFamily="34" charset="0"/>
              </a:rPr>
              <a:t>GRWG Chairing</a:t>
            </a:r>
            <a:r>
              <a:rPr lang="en-US" altLang="ko-KR" sz="2000" dirty="0" smtClean="0">
                <a:latin typeface="Arial" pitchFamily="34" charset="0"/>
                <a:cs typeface="Arial" pitchFamily="34" charset="0"/>
              </a:rPr>
              <a:t> : </a:t>
            </a:r>
            <a:r>
              <a:rPr lang="en-US" altLang="ko-KR" sz="2400" u="sng" dirty="0">
                <a:latin typeface="Arial" pitchFamily="34" charset="0"/>
                <a:cs typeface="Arial" pitchFamily="34" charset="0"/>
              </a:rPr>
              <a:t>three years</a:t>
            </a:r>
            <a:r>
              <a:rPr lang="en-US" altLang="ko-KR" sz="2000" dirty="0">
                <a:latin typeface="Arial" pitchFamily="34" charset="0"/>
                <a:cs typeface="Arial" pitchFamily="34" charset="0"/>
              </a:rPr>
              <a:t> </a:t>
            </a:r>
            <a:endParaRPr lang="en-US" altLang="ko-KR" sz="2000" dirty="0" smtClean="0">
              <a:solidFill>
                <a:schemeClr val="bg1">
                  <a:lumMod val="65000"/>
                </a:schemeClr>
              </a:solidFill>
              <a:latin typeface="Arial" pitchFamily="34" charset="0"/>
              <a:cs typeface="Arial" pitchFamily="34" charset="0"/>
            </a:endParaRPr>
          </a:p>
          <a:p>
            <a:pPr marL="800100" lvl="1" indent="-342900" latinLnBrk="0">
              <a:lnSpc>
                <a:spcPts val="2800"/>
              </a:lnSpc>
              <a:buFont typeface="Wingdings" pitchFamily="2" charset="2"/>
              <a:buChar char="ü"/>
            </a:pPr>
            <a:r>
              <a:rPr lang="en-US" altLang="ko-KR" sz="2000" dirty="0" smtClean="0">
                <a:latin typeface="Arial" pitchFamily="34" charset="0"/>
                <a:cs typeface="Arial" pitchFamily="34" charset="0"/>
              </a:rPr>
              <a:t>Chair : Scott Hu(CMA), 2018. 6 (approved by EP-19) ~ 2021</a:t>
            </a:r>
          </a:p>
          <a:p>
            <a:pPr marL="800100" lvl="1" indent="-342900" latinLnBrk="0">
              <a:lnSpc>
                <a:spcPts val="2800"/>
              </a:lnSpc>
              <a:buFont typeface="Wingdings" pitchFamily="2" charset="2"/>
              <a:buChar char="ü"/>
            </a:pPr>
            <a:r>
              <a:rPr lang="en-US" altLang="ko-KR" sz="2000" dirty="0" smtClean="0">
                <a:latin typeface="Arial" pitchFamily="34" charset="0"/>
                <a:cs typeface="Arial" pitchFamily="34" charset="0"/>
              </a:rPr>
              <a:t>Vice-Chair : </a:t>
            </a:r>
            <a:r>
              <a:rPr lang="en-US" altLang="zh-CN" sz="2000" dirty="0" err="1" smtClean="0">
                <a:latin typeface="Arial" pitchFamily="34" charset="0"/>
                <a:cs typeface="Arial" pitchFamily="34" charset="0"/>
              </a:rPr>
              <a:t>Dohyeong</a:t>
            </a:r>
            <a:r>
              <a:rPr lang="en-US" altLang="zh-CN" sz="2000" dirty="0" smtClean="0">
                <a:latin typeface="Arial" pitchFamily="34" charset="0"/>
                <a:cs typeface="Arial" pitchFamily="34" charset="0"/>
              </a:rPr>
              <a:t> Kim </a:t>
            </a:r>
            <a:r>
              <a:rPr lang="en-US" altLang="ko-KR" sz="2000" dirty="0" smtClean="0">
                <a:latin typeface="Arial" pitchFamily="34" charset="0"/>
                <a:cs typeface="Arial" pitchFamily="34" charset="0"/>
              </a:rPr>
              <a:t>(KMA), </a:t>
            </a:r>
            <a:r>
              <a:rPr lang="en-US" altLang="ko-KR" sz="2000" dirty="0" err="1" smtClean="0">
                <a:latin typeface="Arial" pitchFamily="34" charset="0"/>
                <a:cs typeface="Arial" pitchFamily="34" charset="0"/>
              </a:rPr>
              <a:t>Fangfang</a:t>
            </a:r>
            <a:r>
              <a:rPr lang="en-US" altLang="ko-KR" sz="2000" dirty="0" smtClean="0">
                <a:latin typeface="Arial" pitchFamily="34" charset="0"/>
                <a:cs typeface="Arial" pitchFamily="34" charset="0"/>
              </a:rPr>
              <a:t> Yu (NOAA)</a:t>
            </a:r>
          </a:p>
          <a:p>
            <a:pPr latinLnBrk="0"/>
            <a:endParaRPr lang="en-US" altLang="ko-KR" sz="2000" dirty="0" smtClean="0">
              <a:latin typeface="Arial" pitchFamily="34" charset="0"/>
              <a:cs typeface="Arial" pitchFamily="34" charset="0"/>
            </a:endParaRPr>
          </a:p>
          <a:p>
            <a:pPr marL="342900" indent="-342900" latinLnBrk="0">
              <a:buFont typeface="Wingdings" pitchFamily="2" charset="2"/>
              <a:buChar char="v"/>
            </a:pPr>
            <a:r>
              <a:rPr lang="en-US" altLang="zh-CN" sz="2400" dirty="0" smtClean="0">
                <a:latin typeface="Arial" pitchFamily="34" charset="0"/>
                <a:cs typeface="Arial" pitchFamily="34" charset="0"/>
              </a:rPr>
              <a:t>Special thanks to  GDWG chair Masaya and all sub-group chairs</a:t>
            </a:r>
            <a:r>
              <a:rPr lang="en-US" altLang="ko-KR" sz="2400" dirty="0" smtClean="0">
                <a:latin typeface="Arial" pitchFamily="34" charset="0"/>
                <a:cs typeface="Arial" pitchFamily="34" charset="0"/>
              </a:rPr>
              <a:t> </a:t>
            </a:r>
          </a:p>
          <a:p>
            <a:pPr marL="800100" lvl="1" indent="-342900" latinLnBrk="0">
              <a:buFont typeface="Wingdings" pitchFamily="2" charset="2"/>
              <a:buChar char="ü"/>
            </a:pPr>
            <a:r>
              <a:rPr lang="en-US" altLang="ko-KR" sz="2000" dirty="0" smtClean="0">
                <a:latin typeface="Arial" pitchFamily="34" charset="0"/>
                <a:cs typeface="Arial" pitchFamily="34" charset="0"/>
              </a:rPr>
              <a:t>GDWG chair’s great job for this meeting agenda arrangement and so much coordination.</a:t>
            </a:r>
            <a:endParaRPr lang="en-US" altLang="ko-KR" sz="2000" b="1" dirty="0" smtClean="0">
              <a:solidFill>
                <a:srgbClr val="0000FF"/>
              </a:solidFill>
              <a:latin typeface="Arial" pitchFamily="34" charset="0"/>
              <a:cs typeface="Arial" pitchFamily="34" charset="0"/>
            </a:endParaRPr>
          </a:p>
          <a:p>
            <a:pPr marL="800100" lvl="1" indent="-342900" latinLnBrk="0">
              <a:buFont typeface="Wingdings" pitchFamily="2" charset="2"/>
              <a:buChar char="ü"/>
            </a:pPr>
            <a:r>
              <a:rPr lang="en-US" altLang="zh-CN" sz="2000" dirty="0" smtClean="0">
                <a:latin typeface="Arial" pitchFamily="34" charset="0"/>
                <a:cs typeface="Arial" pitchFamily="34" charset="0"/>
              </a:rPr>
              <a:t>Sub-group chairs for the agenda arrangement and discussion, </a:t>
            </a:r>
            <a:r>
              <a:rPr lang="en-US" altLang="zh-CN" sz="2000" dirty="0" err="1" smtClean="0">
                <a:latin typeface="Arial" pitchFamily="34" charset="0"/>
                <a:cs typeface="Arial" pitchFamily="34" charset="0"/>
              </a:rPr>
              <a:t>webmeeting</a:t>
            </a:r>
            <a:r>
              <a:rPr lang="en-US" altLang="zh-CN" sz="2000" dirty="0" smtClean="0">
                <a:latin typeface="Arial" pitchFamily="34" charset="0"/>
                <a:cs typeface="Arial" pitchFamily="34" charset="0"/>
              </a:rPr>
              <a:t> topics design.</a:t>
            </a:r>
            <a:endParaRPr lang="en-US" altLang="ko-KR" sz="2000" b="1" dirty="0" smtClean="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338282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latin typeface="Arial" pitchFamily="34" charset="0"/>
                <a:cs typeface="Arial" pitchFamily="34" charset="0"/>
              </a:rPr>
              <a:t>Overview</a:t>
            </a:r>
          </a:p>
        </p:txBody>
      </p:sp>
      <p:sp>
        <p:nvSpPr>
          <p:cNvPr id="6" name="Content Placeholder 2"/>
          <p:cNvSpPr txBox="1">
            <a:spLocks/>
          </p:cNvSpPr>
          <p:nvPr/>
        </p:nvSpPr>
        <p:spPr bwMode="auto">
          <a:xfrm>
            <a:off x="823549" y="1418555"/>
            <a:ext cx="9291348" cy="4273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100000"/>
              </a:lnSpc>
              <a:spcBef>
                <a:spcPct val="20000"/>
              </a:spcBef>
              <a:spcAft>
                <a:spcPct val="0"/>
              </a:spcAft>
              <a:buSzTx/>
              <a:buFont typeface="Wingdings" pitchFamily="2" charset="2"/>
              <a:buChar char="Ø"/>
              <a:tabLst/>
              <a:defRPr/>
            </a:pPr>
            <a:r>
              <a:rPr kumimoji="0" lang="en-GB" sz="3200" i="0" u="none" strike="noStrike" kern="0" cap="none" spc="0" normalizeH="0" baseline="0" noProof="0" dirty="0" smtClean="0">
                <a:ln>
                  <a:noFill/>
                </a:ln>
                <a:effectLst/>
                <a:uLnTx/>
                <a:uFillTx/>
                <a:latin typeface="Arial" pitchFamily="34" charset="0"/>
                <a:cs typeface="Arial" pitchFamily="34" charset="0"/>
              </a:rPr>
              <a:t>Membership and Chairing</a:t>
            </a:r>
            <a:endParaRPr kumimoji="0" lang="en-GB" sz="3200" i="0" u="none" strike="noStrike" kern="0" cap="none" spc="0" normalizeH="0" baseline="0" noProof="0" dirty="0">
              <a:ln>
                <a:noFill/>
              </a:ln>
              <a:effectLst/>
              <a:uLnTx/>
              <a:uFillTx/>
              <a:latin typeface="Arial" pitchFamily="34" charset="0"/>
              <a:cs typeface="Arial" pitchFamily="34" charset="0"/>
            </a:endParaRPr>
          </a:p>
          <a:p>
            <a:pPr marL="444500" marR="0" lvl="0" indent="-4445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lang="en-GB" sz="2400" kern="0" dirty="0">
              <a:latin typeface="Arial" pitchFamily="34" charset="0"/>
              <a:cs typeface="Arial" pitchFamily="34" charset="0"/>
            </a:endParaRPr>
          </a:p>
          <a:p>
            <a:pPr marL="457200" marR="0" lvl="0" indent="-457200" algn="l" defTabSz="914400" rtl="0" eaLnBrk="0" fontAlgn="base" latinLnBrk="0" hangingPunct="0">
              <a:lnSpc>
                <a:spcPct val="100000"/>
              </a:lnSpc>
              <a:spcBef>
                <a:spcPct val="20000"/>
              </a:spcBef>
              <a:spcAft>
                <a:spcPct val="0"/>
              </a:spcAft>
              <a:buSzTx/>
              <a:buFont typeface="Wingdings" pitchFamily="2" charset="2"/>
              <a:buChar char="Ø"/>
              <a:tabLst/>
              <a:defRPr/>
            </a:pPr>
            <a:r>
              <a:rPr kumimoji="0" lang="en-GB" sz="3200" b="1" i="0" u="none" strike="noStrike" kern="0" cap="none" spc="0" normalizeH="0" baseline="0" noProof="0" dirty="0" smtClean="0">
                <a:ln>
                  <a:noFill/>
                </a:ln>
                <a:effectLst/>
                <a:uLnTx/>
                <a:uFillTx/>
                <a:latin typeface="Arial" pitchFamily="34" charset="0"/>
                <a:cs typeface="Arial" pitchFamily="34" charset="0"/>
              </a:rPr>
              <a:t>GRWG</a:t>
            </a:r>
            <a:r>
              <a:rPr kumimoji="0" lang="en-GB" sz="3200" b="1" i="0" u="none" strike="noStrike" kern="0" cap="none" spc="0" normalizeH="0" noProof="0" dirty="0" smtClean="0">
                <a:ln>
                  <a:noFill/>
                </a:ln>
                <a:effectLst/>
                <a:uLnTx/>
                <a:uFillTx/>
                <a:latin typeface="Arial" pitchFamily="34" charset="0"/>
                <a:cs typeface="Arial" pitchFamily="34" charset="0"/>
              </a:rPr>
              <a:t> Activities Summary 2018/2019</a:t>
            </a:r>
            <a:endParaRPr lang="en-GB" sz="3200" b="1" kern="0" dirty="0">
              <a:latin typeface="Arial" pitchFamily="34" charset="0"/>
              <a:cs typeface="Arial" pitchFamily="34" charset="0"/>
            </a:endParaRPr>
          </a:p>
          <a:p>
            <a:pPr marL="914400" lvl="1" indent="-457200" eaLnBrk="0" fontAlgn="base" latinLnBrk="0" hangingPunct="0">
              <a:spcBef>
                <a:spcPct val="20000"/>
              </a:spcBef>
              <a:spcAft>
                <a:spcPct val="0"/>
              </a:spcAft>
              <a:buFont typeface="Wingdings" pitchFamily="2" charset="2"/>
              <a:buChar char="ü"/>
              <a:defRPr/>
            </a:pPr>
            <a:r>
              <a:rPr lang="en-GB" sz="2800" kern="0" dirty="0" smtClean="0">
                <a:latin typeface="Arial" pitchFamily="34" charset="0"/>
                <a:cs typeface="Arial" pitchFamily="34" charset="0"/>
              </a:rPr>
              <a:t>Actions and web meeting</a:t>
            </a:r>
          </a:p>
          <a:p>
            <a:pPr marL="914400" lvl="1" indent="-457200" eaLnBrk="0" fontAlgn="base" latinLnBrk="0" hangingPunct="0">
              <a:spcBef>
                <a:spcPct val="20000"/>
              </a:spcBef>
              <a:spcAft>
                <a:spcPct val="0"/>
              </a:spcAft>
              <a:buFont typeface="Wingdings" pitchFamily="2" charset="2"/>
              <a:buChar char="ü"/>
              <a:defRPr/>
            </a:pPr>
            <a:r>
              <a:rPr lang="en-GB" sz="2800" kern="0" dirty="0" smtClean="0">
                <a:latin typeface="Arial" pitchFamily="34" charset="0"/>
                <a:cs typeface="Arial" pitchFamily="34" charset="0"/>
              </a:rPr>
              <a:t>Summary of activities</a:t>
            </a:r>
            <a:endParaRPr kumimoji="0" lang="en-GB" sz="2800" i="0" u="none" strike="noStrike" kern="0" cap="none" spc="0" normalizeH="0" baseline="0" noProof="0" dirty="0" smtClean="0">
              <a:ln>
                <a:noFill/>
              </a:ln>
              <a:effectLst/>
              <a:uLnTx/>
              <a:uFillTx/>
              <a:latin typeface="Arial" pitchFamily="34" charset="0"/>
              <a:cs typeface="Arial" pitchFamily="34" charset="0"/>
            </a:endParaRPr>
          </a:p>
          <a:p>
            <a:pPr marL="914400" lvl="1" indent="-457200" eaLnBrk="0" fontAlgn="base" latinLnBrk="0" hangingPunct="0">
              <a:spcBef>
                <a:spcPct val="20000"/>
              </a:spcBef>
              <a:spcAft>
                <a:spcPct val="0"/>
              </a:spcAft>
              <a:buFont typeface="Wingdings" pitchFamily="2" charset="2"/>
              <a:buChar char="ü"/>
              <a:defRPr/>
            </a:pPr>
            <a:endParaRPr kumimoji="0" lang="en-GB" sz="3200" i="0" u="none" strike="noStrike" kern="0" cap="none" spc="0" normalizeH="0" baseline="0" noProof="0" dirty="0">
              <a:ln>
                <a:noFill/>
              </a:ln>
              <a:effectLst/>
              <a:uLnTx/>
              <a:uFillTx/>
              <a:latin typeface="Arial" pitchFamily="34" charset="0"/>
              <a:cs typeface="Arial" pitchFamily="34" charset="0"/>
            </a:endParaRPr>
          </a:p>
          <a:p>
            <a:pPr marL="457200" marR="0" lvl="0" indent="-457200" algn="l" defTabSz="914400" rtl="0" eaLnBrk="0" fontAlgn="base" latinLnBrk="0" hangingPunct="0">
              <a:lnSpc>
                <a:spcPct val="100000"/>
              </a:lnSpc>
              <a:spcBef>
                <a:spcPct val="20000"/>
              </a:spcBef>
              <a:spcAft>
                <a:spcPct val="0"/>
              </a:spcAft>
              <a:buSzTx/>
              <a:buFont typeface="Wingdings" pitchFamily="2" charset="2"/>
              <a:buChar char="Ø"/>
              <a:tabLst/>
              <a:defRPr/>
            </a:pPr>
            <a:r>
              <a:rPr kumimoji="0" lang="en-GB" sz="3200" i="0" u="none" strike="noStrike" kern="0" cap="none" spc="0" normalizeH="0" baseline="0" noProof="0" dirty="0" smtClean="0">
                <a:ln>
                  <a:noFill/>
                </a:ln>
                <a:effectLst/>
                <a:uLnTx/>
                <a:uFillTx/>
                <a:latin typeface="Arial" pitchFamily="34" charset="0"/>
                <a:cs typeface="Arial" pitchFamily="34" charset="0"/>
              </a:rPr>
              <a:t>GRWG </a:t>
            </a:r>
            <a:r>
              <a:rPr kumimoji="0" lang="en-GB" sz="3200" i="0" u="none" strike="noStrike" kern="0" cap="none" spc="0" normalizeH="0" baseline="0" noProof="0" dirty="0">
                <a:ln>
                  <a:noFill/>
                </a:ln>
                <a:effectLst/>
                <a:uLnTx/>
                <a:uFillTx/>
                <a:latin typeface="Arial" pitchFamily="34" charset="0"/>
                <a:cs typeface="Arial" pitchFamily="34" charset="0"/>
              </a:rPr>
              <a:t>Work Plan </a:t>
            </a:r>
            <a:r>
              <a:rPr kumimoji="0" lang="en-GB" sz="3200" i="0" u="none" strike="noStrike" kern="0" cap="none" spc="0" normalizeH="0" baseline="0" noProof="0" dirty="0" smtClean="0">
                <a:ln>
                  <a:noFill/>
                </a:ln>
                <a:effectLst/>
                <a:uLnTx/>
                <a:uFillTx/>
                <a:latin typeface="Arial" pitchFamily="34" charset="0"/>
                <a:cs typeface="Arial" pitchFamily="34" charset="0"/>
              </a:rPr>
              <a:t>2019/2020</a:t>
            </a:r>
            <a:endParaRPr kumimoji="0" lang="en-GB" sz="320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GB" sz="320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GB" sz="280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GB" sz="280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GB" sz="320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kumimoji="0" lang="en-GB" sz="320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kumimoji="0" lang="en-GB" sz="320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kumimoji="0" lang="en-GB" sz="3200" i="0" u="none" strike="noStrike" kern="0" cap="none" spc="0" normalizeH="0" baseline="0" noProof="0" dirty="0">
              <a:ln>
                <a:noFill/>
              </a:ln>
              <a:effectLst/>
              <a:uLnTx/>
              <a:uFillTx/>
              <a:latin typeface="Arial" pitchFamily="34" charset="0"/>
              <a:cs typeface="Arial" pitchFamily="34" charset="0"/>
            </a:endParaRPr>
          </a:p>
        </p:txBody>
      </p:sp>
    </p:spTree>
    <p:extLst>
      <p:ext uri="{BB962C8B-B14F-4D97-AF65-F5344CB8AC3E}">
        <p14:creationId xmlns:p14="http://schemas.microsoft.com/office/powerpoint/2010/main" val="2760882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gsics.atmos.umd.edu/pub/Development/20180319/GSICS_group_photo_1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624" y="855023"/>
            <a:ext cx="7859376" cy="5234345"/>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title"/>
          </p:nvPr>
        </p:nvSpPr>
        <p:spPr/>
        <p:txBody>
          <a:bodyPr/>
          <a:lstStyle/>
          <a:p>
            <a:r>
              <a:rPr lang="en-US" altLang="ko-KR" sz="3200" b="1" dirty="0" smtClean="0">
                <a:solidFill>
                  <a:schemeClr val="accent2">
                    <a:lumMod val="50000"/>
                  </a:schemeClr>
                </a:solidFill>
                <a:latin typeface="Arial" pitchFamily="34" charset="0"/>
                <a:ea typeface="Arial Unicode MS" pitchFamily="50" charset="-127"/>
                <a:cs typeface="Arial" pitchFamily="34" charset="0"/>
              </a:rPr>
              <a:t>2018 GRWG/GDWG Annual Meeting, Shanghai</a:t>
            </a:r>
            <a:endParaRPr lang="ko-KR" altLang="en-US" sz="3200" b="1" dirty="0">
              <a:solidFill>
                <a:schemeClr val="accent2">
                  <a:lumMod val="50000"/>
                </a:schemeClr>
              </a:solidFill>
              <a:latin typeface="Arial" pitchFamily="34" charset="0"/>
              <a:ea typeface="Arial Unicode MS" pitchFamily="50" charset="-127"/>
              <a:cs typeface="Arial" pitchFamily="34" charset="0"/>
            </a:endParaRPr>
          </a:p>
        </p:txBody>
      </p:sp>
      <p:sp>
        <p:nvSpPr>
          <p:cNvPr id="3" name="TextBox 2"/>
          <p:cNvSpPr txBox="1"/>
          <p:nvPr/>
        </p:nvSpPr>
        <p:spPr>
          <a:xfrm>
            <a:off x="0" y="1187125"/>
            <a:ext cx="4474146" cy="2862322"/>
          </a:xfrm>
          <a:prstGeom prst="rect">
            <a:avLst/>
          </a:prstGeom>
          <a:noFill/>
        </p:spPr>
        <p:txBody>
          <a:bodyPr wrap="square" rtlCol="0">
            <a:spAutoFit/>
          </a:bodyPr>
          <a:lstStyle/>
          <a:p>
            <a:pPr marL="285750" indent="-285750">
              <a:buFont typeface="Arial" pitchFamily="34" charset="0"/>
              <a:buChar char="•"/>
            </a:pPr>
            <a:r>
              <a:rPr lang="en-US" altLang="ko-KR" sz="2000" dirty="0" smtClean="0">
                <a:latin typeface="Calibri" panose="020F0502020204030204" pitchFamily="34" charset="0"/>
                <a:ea typeface="Arial Unicode MS" pitchFamily="50" charset="-127"/>
                <a:cs typeface="Calibri" panose="020F0502020204030204" pitchFamily="34" charset="0"/>
              </a:rPr>
              <a:t>Monday: Mini Conference + Agency Reports(Plenary)</a:t>
            </a:r>
          </a:p>
          <a:p>
            <a:pPr marL="285750" indent="-285750">
              <a:buFont typeface="Arial" pitchFamily="34" charset="0"/>
              <a:buChar char="•"/>
            </a:pPr>
            <a:r>
              <a:rPr lang="en-US" altLang="ko-KR" sz="2000" dirty="0" smtClean="0">
                <a:latin typeface="Calibri" panose="020F0502020204030204" pitchFamily="34" charset="0"/>
                <a:ea typeface="Arial Unicode MS" pitchFamily="50" charset="-127"/>
                <a:cs typeface="Calibri" panose="020F0502020204030204" pitchFamily="34" charset="0"/>
              </a:rPr>
              <a:t>Tuesday: Sub-Group Briefing Report </a:t>
            </a:r>
          </a:p>
          <a:p>
            <a:pPr marL="285750" indent="-285750">
              <a:buFont typeface="Arial" pitchFamily="34" charset="0"/>
              <a:buChar char="•"/>
            </a:pPr>
            <a:r>
              <a:rPr lang="en-US" altLang="ko-KR" sz="2000" dirty="0" smtClean="0">
                <a:latin typeface="Calibri" panose="020F0502020204030204" pitchFamily="34" charset="0"/>
                <a:ea typeface="Arial Unicode MS" pitchFamily="50" charset="-127"/>
                <a:cs typeface="Calibri" panose="020F0502020204030204" pitchFamily="34" charset="0"/>
              </a:rPr>
              <a:t>Wednesday: GRWG : </a:t>
            </a:r>
            <a:r>
              <a:rPr lang="en-US" altLang="ko-KR" sz="2000" dirty="0" smtClean="0">
                <a:latin typeface="Calibri" panose="020F0502020204030204" pitchFamily="34" charset="0"/>
                <a:ea typeface="Arial Unicode MS" pitchFamily="50" charset="-127"/>
                <a:cs typeface="Calibri" panose="020F0502020204030204" pitchFamily="34" charset="0"/>
              </a:rPr>
              <a:t>IR Sub-Group</a:t>
            </a:r>
            <a:r>
              <a:rPr lang="en-US" altLang="ko-KR" sz="2000" dirty="0" smtClean="0">
                <a:latin typeface="Calibri" panose="020F0502020204030204" pitchFamily="34" charset="0"/>
                <a:ea typeface="Arial Unicode MS" pitchFamily="50" charset="-127"/>
                <a:cs typeface="Calibri" panose="020F0502020204030204" pitchFamily="34" charset="0"/>
              </a:rPr>
              <a:t>+ </a:t>
            </a:r>
            <a:r>
              <a:rPr lang="en-US" altLang="ko-KR" sz="2000" dirty="0">
                <a:latin typeface="Calibri" panose="020F0502020204030204" pitchFamily="34" charset="0"/>
                <a:ea typeface="Arial Unicode MS" pitchFamily="50" charset="-127"/>
                <a:cs typeface="Calibri" panose="020F0502020204030204" pitchFamily="34" charset="0"/>
              </a:rPr>
              <a:t>MW </a:t>
            </a:r>
            <a:r>
              <a:rPr lang="en-US" altLang="ko-KR" sz="2000" dirty="0" smtClean="0">
                <a:latin typeface="Calibri" panose="020F0502020204030204" pitchFamily="34" charset="0"/>
                <a:ea typeface="Arial Unicode MS" pitchFamily="50" charset="-127"/>
                <a:cs typeface="Calibri" panose="020F0502020204030204" pitchFamily="34" charset="0"/>
              </a:rPr>
              <a:t>Sub-Group, </a:t>
            </a:r>
            <a:r>
              <a:rPr lang="en-US" altLang="ko-KR" sz="2000" dirty="0">
                <a:latin typeface="Calibri" panose="020F0502020204030204" pitchFamily="34" charset="0"/>
                <a:ea typeface="Arial Unicode MS" pitchFamily="50" charset="-127"/>
                <a:cs typeface="Calibri" panose="020F0502020204030204" pitchFamily="34" charset="0"/>
              </a:rPr>
              <a:t>UV </a:t>
            </a:r>
            <a:r>
              <a:rPr lang="en-US" altLang="ko-KR" sz="2000" dirty="0" smtClean="0">
                <a:latin typeface="Calibri" panose="020F0502020204030204" pitchFamily="34" charset="0"/>
                <a:ea typeface="Arial Unicode MS" pitchFamily="50" charset="-127"/>
                <a:cs typeface="Calibri" panose="020F0502020204030204" pitchFamily="34" charset="0"/>
              </a:rPr>
              <a:t>Sub-Group, </a:t>
            </a:r>
            <a:r>
              <a:rPr lang="en-US" altLang="ko-KR" sz="2000" dirty="0">
                <a:latin typeface="Calibri" panose="020F0502020204030204" pitchFamily="34" charset="0"/>
                <a:ea typeface="Arial Unicode MS" pitchFamily="50" charset="-127"/>
                <a:cs typeface="Calibri" panose="020F0502020204030204" pitchFamily="34" charset="0"/>
              </a:rPr>
              <a:t>GDWG </a:t>
            </a:r>
            <a:endParaRPr lang="en-US" altLang="ko-KR" sz="2000" dirty="0" smtClean="0">
              <a:latin typeface="Calibri" panose="020F0502020204030204" pitchFamily="34" charset="0"/>
              <a:ea typeface="Arial Unicode MS" pitchFamily="50" charset="-127"/>
              <a:cs typeface="Calibri" panose="020F0502020204030204" pitchFamily="34" charset="0"/>
            </a:endParaRPr>
          </a:p>
          <a:p>
            <a:pPr marL="285750" indent="-285750">
              <a:buFont typeface="Arial" pitchFamily="34" charset="0"/>
              <a:buChar char="•"/>
            </a:pPr>
            <a:r>
              <a:rPr lang="en-US" altLang="ko-KR" sz="2000" dirty="0" smtClean="0">
                <a:latin typeface="Calibri" panose="020F0502020204030204" pitchFamily="34" charset="0"/>
                <a:ea typeface="Arial Unicode MS" pitchFamily="50" charset="-127"/>
                <a:cs typeface="Calibri" panose="020F0502020204030204" pitchFamily="34" charset="0"/>
              </a:rPr>
              <a:t>Thursday: GRWG : </a:t>
            </a:r>
            <a:r>
              <a:rPr lang="en-US" altLang="ko-KR" sz="2000" dirty="0">
                <a:latin typeface="Calibri" panose="020F0502020204030204" pitchFamily="34" charset="0"/>
                <a:ea typeface="Arial Unicode MS" pitchFamily="50" charset="-127"/>
                <a:cs typeface="Calibri" panose="020F0502020204030204" pitchFamily="34" charset="0"/>
              </a:rPr>
              <a:t>VIS/NIR </a:t>
            </a:r>
            <a:r>
              <a:rPr lang="en-US" altLang="ko-KR" sz="2000" dirty="0" smtClean="0">
                <a:latin typeface="Calibri" panose="020F0502020204030204" pitchFamily="34" charset="0"/>
                <a:ea typeface="Arial Unicode MS" pitchFamily="50" charset="-127"/>
                <a:cs typeface="Calibri" panose="020F0502020204030204" pitchFamily="34" charset="0"/>
              </a:rPr>
              <a:t>Sub-Group, GDWG</a:t>
            </a:r>
          </a:p>
          <a:p>
            <a:pPr marL="285750" indent="-285750">
              <a:buFont typeface="Arial" pitchFamily="34" charset="0"/>
              <a:buChar char="•"/>
            </a:pPr>
            <a:r>
              <a:rPr lang="en-US" altLang="ko-KR" sz="2000" dirty="0" smtClean="0">
                <a:latin typeface="Calibri" panose="020F0502020204030204" pitchFamily="34" charset="0"/>
                <a:ea typeface="Arial Unicode MS" pitchFamily="50" charset="-127"/>
                <a:cs typeface="Calibri" panose="020F0502020204030204" pitchFamily="34" charset="0"/>
              </a:rPr>
              <a:t>Friday: </a:t>
            </a:r>
            <a:r>
              <a:rPr lang="en-US" altLang="ko-KR" sz="2000" dirty="0" err="1" smtClean="0">
                <a:latin typeface="Calibri" panose="020F0502020204030204" pitchFamily="34" charset="0"/>
                <a:ea typeface="Arial Unicode MS" pitchFamily="50" charset="-127"/>
                <a:cs typeface="Calibri" panose="020F0502020204030204" pitchFamily="34" charset="0"/>
              </a:rPr>
              <a:t>Briefing+Wrap-up</a:t>
            </a:r>
            <a:r>
              <a:rPr lang="en-US" altLang="ko-KR" sz="2000" dirty="0" smtClean="0">
                <a:latin typeface="Calibri" panose="020F0502020204030204" pitchFamily="34" charset="0"/>
                <a:ea typeface="Arial Unicode MS" pitchFamily="50" charset="-127"/>
                <a:cs typeface="Calibri" panose="020F0502020204030204" pitchFamily="34" charset="0"/>
              </a:rPr>
              <a:t>(Plenary</a:t>
            </a:r>
            <a:r>
              <a:rPr lang="en-US" altLang="ko-KR" sz="2000" dirty="0">
                <a:latin typeface="Calibri" panose="020F0502020204030204" pitchFamily="34" charset="0"/>
                <a:ea typeface="Arial Unicode MS" pitchFamily="50" charset="-127"/>
                <a:cs typeface="Calibri" panose="020F0502020204030204" pitchFamily="34" charset="0"/>
              </a:rPr>
              <a:t>)</a:t>
            </a:r>
            <a:endParaRPr lang="ko-KR" altLang="en-US" sz="2000" dirty="0">
              <a:latin typeface="Calibri" panose="020F0502020204030204" pitchFamily="34" charset="0"/>
              <a:ea typeface="Arial Unicode MS" pitchFamily="50" charset="-127"/>
              <a:cs typeface="Calibri" panose="020F0502020204030204" pitchFamily="34" charset="0"/>
            </a:endParaRPr>
          </a:p>
        </p:txBody>
      </p:sp>
      <p:sp>
        <p:nvSpPr>
          <p:cNvPr id="4" name="TextBox 3"/>
          <p:cNvSpPr txBox="1"/>
          <p:nvPr/>
        </p:nvSpPr>
        <p:spPr>
          <a:xfrm>
            <a:off x="169106" y="4569606"/>
            <a:ext cx="3918856" cy="1477328"/>
          </a:xfrm>
          <a:prstGeom prst="rect">
            <a:avLst/>
          </a:prstGeom>
          <a:noFill/>
        </p:spPr>
        <p:txBody>
          <a:bodyPr wrap="square" rtlCol="0">
            <a:spAutoFit/>
          </a:bodyPr>
          <a:lstStyle/>
          <a:p>
            <a:r>
              <a:rPr lang="en-US" altLang="zh-CN" b="1" dirty="0" smtClean="0"/>
              <a:t>It is the first time in GSICS history that the participants had more than </a:t>
            </a:r>
            <a:r>
              <a:rPr lang="en-US" altLang="zh-CN" b="1" dirty="0" smtClean="0">
                <a:solidFill>
                  <a:srgbClr val="FF0000"/>
                </a:solidFill>
              </a:rPr>
              <a:t>60 persons. </a:t>
            </a:r>
            <a:r>
              <a:rPr lang="en-US" altLang="zh-CN" b="1" dirty="0" smtClean="0"/>
              <a:t>The great achievements were obtained in this annual meeting</a:t>
            </a:r>
            <a:endParaRPr lang="zh-CN" altLang="en-US" b="1" dirty="0"/>
          </a:p>
        </p:txBody>
      </p:sp>
    </p:spTree>
    <p:extLst>
      <p:ext uri="{BB962C8B-B14F-4D97-AF65-F5344CB8AC3E}">
        <p14:creationId xmlns:p14="http://schemas.microsoft.com/office/powerpoint/2010/main" val="3870841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600" b="1" dirty="0" smtClean="0">
                <a:latin typeface="Arial" pitchFamily="34" charset="0"/>
                <a:cs typeface="Arial" pitchFamily="34" charset="0"/>
              </a:rPr>
              <a:t>Annual meeting summary</a:t>
            </a:r>
            <a:endParaRPr lang="ko-KR" altLang="en-US" sz="3600" b="1" dirty="0">
              <a:latin typeface="Arial" pitchFamily="34" charset="0"/>
              <a:cs typeface="Arial" pitchFamily="34" charset="0"/>
            </a:endParaRPr>
          </a:p>
        </p:txBody>
      </p:sp>
      <p:sp>
        <p:nvSpPr>
          <p:cNvPr id="4" name="TextBox 3"/>
          <p:cNvSpPr txBox="1"/>
          <p:nvPr/>
        </p:nvSpPr>
        <p:spPr>
          <a:xfrm>
            <a:off x="815413" y="1052736"/>
            <a:ext cx="10465163" cy="5632311"/>
          </a:xfrm>
          <a:prstGeom prst="rect">
            <a:avLst/>
          </a:prstGeom>
          <a:noFill/>
        </p:spPr>
        <p:txBody>
          <a:bodyPr wrap="square" rtlCol="0">
            <a:spAutoFit/>
          </a:bodyPr>
          <a:lstStyle/>
          <a:p>
            <a:pPr marL="342900" indent="-342900">
              <a:lnSpc>
                <a:spcPct val="150000"/>
              </a:lnSpc>
              <a:buFont typeface="Wingdings" pitchFamily="2" charset="2"/>
              <a:buChar char="Ø"/>
            </a:pPr>
            <a:r>
              <a:rPr lang="en-US" altLang="ko-KR" sz="2400" dirty="0" smtClean="0">
                <a:latin typeface="Arial" pitchFamily="34" charset="0"/>
                <a:ea typeface="Arial Unicode MS" pitchFamily="50" charset="-127"/>
                <a:cs typeface="Arial" pitchFamily="34" charset="0"/>
              </a:rPr>
              <a:t>10 Sessions and 121 Items were discussed</a:t>
            </a:r>
          </a:p>
          <a:p>
            <a:pPr marL="342900" indent="-342900">
              <a:lnSpc>
                <a:spcPct val="150000"/>
              </a:lnSpc>
              <a:buFont typeface="Wingdings" pitchFamily="2" charset="2"/>
              <a:buChar char="Ø"/>
            </a:pPr>
            <a:r>
              <a:rPr lang="en-US" altLang="ko-KR" sz="2400" dirty="0" smtClean="0">
                <a:latin typeface="Arial" pitchFamily="34" charset="0"/>
                <a:ea typeface="Arial Unicode MS" pitchFamily="50" charset="-127"/>
                <a:cs typeface="Arial" pitchFamily="34" charset="0"/>
              </a:rPr>
              <a:t>2018/2019 Actions</a:t>
            </a:r>
          </a:p>
          <a:p>
            <a:pPr marL="800100" lvl="1" indent="-342900">
              <a:lnSpc>
                <a:spcPct val="150000"/>
              </a:lnSpc>
              <a:buFont typeface="Wingdings" pitchFamily="2" charset="2"/>
              <a:buChar char="ü"/>
            </a:pPr>
            <a:r>
              <a:rPr lang="en-US" altLang="ko-KR" sz="2400" dirty="0" smtClean="0">
                <a:latin typeface="Arial" pitchFamily="34" charset="0"/>
                <a:ea typeface="Arial Unicode MS" pitchFamily="50" charset="-127"/>
                <a:cs typeface="Arial" pitchFamily="34" charset="0"/>
              </a:rPr>
              <a:t>106 Actions </a:t>
            </a:r>
            <a:r>
              <a:rPr lang="en-US" altLang="ko-KR" sz="2400" dirty="0" smtClean="0">
                <a:latin typeface="Arial" pitchFamily="34" charset="0"/>
                <a:ea typeface="Arial Unicode MS" pitchFamily="50" charset="-127"/>
                <a:cs typeface="Arial" pitchFamily="34" charset="0"/>
              </a:rPr>
              <a:t>generated</a:t>
            </a:r>
          </a:p>
          <a:p>
            <a:pPr marL="800100" lvl="1" indent="-342900">
              <a:lnSpc>
                <a:spcPct val="150000"/>
              </a:lnSpc>
              <a:buFont typeface="Wingdings" pitchFamily="2" charset="2"/>
              <a:buChar char="ü"/>
            </a:pPr>
            <a:r>
              <a:rPr lang="en-US" altLang="ko-KR" sz="2000" dirty="0">
                <a:latin typeface="Arial" pitchFamily="34" charset="0"/>
                <a:ea typeface="Arial Unicode MS" pitchFamily="50" charset="-127"/>
                <a:cs typeface="Arial" pitchFamily="34" charset="0"/>
              </a:rPr>
              <a:t>GRWG: 16 </a:t>
            </a:r>
            <a:r>
              <a:rPr lang="en-US" altLang="zh-CN" sz="2000" dirty="0">
                <a:latin typeface="Arial" pitchFamily="34" charset="0"/>
                <a:ea typeface="Arial Unicode MS" pitchFamily="50" charset="-127"/>
                <a:cs typeface="Arial" pitchFamily="34" charset="0"/>
              </a:rPr>
              <a:t>action</a:t>
            </a:r>
            <a:endParaRPr lang="en-US" altLang="ko-KR" sz="2000" dirty="0">
              <a:latin typeface="Arial" pitchFamily="34" charset="0"/>
              <a:ea typeface="Arial Unicode MS" pitchFamily="50" charset="-127"/>
              <a:cs typeface="Arial" pitchFamily="34" charset="0"/>
            </a:endParaRPr>
          </a:p>
          <a:p>
            <a:pPr marL="800100" lvl="1" indent="-342900">
              <a:lnSpc>
                <a:spcPct val="150000"/>
              </a:lnSpc>
              <a:buFont typeface="Wingdings" pitchFamily="2" charset="2"/>
              <a:buChar char="ü"/>
            </a:pPr>
            <a:r>
              <a:rPr lang="en-US" altLang="ko-KR" sz="2000" dirty="0" smtClean="0">
                <a:latin typeface="Arial" pitchFamily="34" charset="0"/>
                <a:ea typeface="Arial Unicode MS" pitchFamily="50" charset="-127"/>
                <a:cs typeface="Arial" pitchFamily="34" charset="0"/>
              </a:rPr>
              <a:t>IR subgroup :  </a:t>
            </a:r>
            <a:r>
              <a:rPr lang="en-US" altLang="ko-KR" sz="2000" dirty="0" smtClean="0">
                <a:latin typeface="Arial" pitchFamily="34" charset="0"/>
                <a:ea typeface="Arial Unicode MS" pitchFamily="50" charset="-127"/>
                <a:cs typeface="Arial" pitchFamily="34" charset="0"/>
              </a:rPr>
              <a:t>17 </a:t>
            </a:r>
            <a:r>
              <a:rPr lang="en-US" altLang="ko-KR" sz="2000" dirty="0" smtClean="0">
                <a:latin typeface="Arial" pitchFamily="34" charset="0"/>
                <a:ea typeface="Arial Unicode MS" pitchFamily="50" charset="-127"/>
                <a:cs typeface="Arial" pitchFamily="34" charset="0"/>
              </a:rPr>
              <a:t>actions</a:t>
            </a:r>
          </a:p>
          <a:p>
            <a:pPr marL="800100" lvl="1" indent="-342900">
              <a:lnSpc>
                <a:spcPct val="150000"/>
              </a:lnSpc>
              <a:buFont typeface="Wingdings" pitchFamily="2" charset="2"/>
              <a:buChar char="ü"/>
            </a:pPr>
            <a:r>
              <a:rPr lang="en-US" altLang="ko-KR" sz="2000" dirty="0" smtClean="0">
                <a:latin typeface="Arial" pitchFamily="34" charset="0"/>
                <a:ea typeface="Arial Unicode MS" pitchFamily="50" charset="-127"/>
                <a:cs typeface="Arial" pitchFamily="34" charset="0"/>
              </a:rPr>
              <a:t>VISNIR </a:t>
            </a:r>
            <a:r>
              <a:rPr lang="en-US" altLang="ko-KR" sz="2000" dirty="0">
                <a:latin typeface="Arial" pitchFamily="34" charset="0"/>
                <a:ea typeface="Arial Unicode MS" pitchFamily="50" charset="-127"/>
                <a:cs typeface="Arial" pitchFamily="34" charset="0"/>
              </a:rPr>
              <a:t>subgroup :  </a:t>
            </a:r>
            <a:r>
              <a:rPr lang="en-US" altLang="ko-KR" sz="2000" dirty="0" smtClean="0">
                <a:latin typeface="Arial" pitchFamily="34" charset="0"/>
                <a:ea typeface="Arial Unicode MS" pitchFamily="50" charset="-127"/>
                <a:cs typeface="Arial" pitchFamily="34" charset="0"/>
              </a:rPr>
              <a:t>6 </a:t>
            </a:r>
            <a:r>
              <a:rPr lang="en-US" altLang="ko-KR" sz="2000" dirty="0" smtClean="0">
                <a:latin typeface="Arial" pitchFamily="34" charset="0"/>
                <a:ea typeface="Arial Unicode MS" pitchFamily="50" charset="-127"/>
                <a:cs typeface="Arial" pitchFamily="34" charset="0"/>
              </a:rPr>
              <a:t>actions</a:t>
            </a:r>
          </a:p>
          <a:p>
            <a:pPr marL="800100" lvl="1" indent="-342900">
              <a:lnSpc>
                <a:spcPct val="150000"/>
              </a:lnSpc>
              <a:buFont typeface="Wingdings" pitchFamily="2" charset="2"/>
              <a:buChar char="ü"/>
            </a:pPr>
            <a:r>
              <a:rPr lang="en-US" altLang="ko-KR" sz="2000" dirty="0" smtClean="0">
                <a:latin typeface="Arial" pitchFamily="34" charset="0"/>
                <a:ea typeface="Arial Unicode MS" pitchFamily="50" charset="-127"/>
                <a:cs typeface="Arial" pitchFamily="34" charset="0"/>
              </a:rPr>
              <a:t>MW </a:t>
            </a:r>
            <a:r>
              <a:rPr lang="en-US" altLang="ko-KR" sz="2000" dirty="0">
                <a:latin typeface="Arial" pitchFamily="34" charset="0"/>
                <a:ea typeface="Arial Unicode MS" pitchFamily="50" charset="-127"/>
                <a:cs typeface="Arial" pitchFamily="34" charset="0"/>
              </a:rPr>
              <a:t>subgroup :  </a:t>
            </a:r>
            <a:r>
              <a:rPr lang="en-US" altLang="ko-KR" sz="2000" dirty="0" smtClean="0">
                <a:latin typeface="Arial" pitchFamily="34" charset="0"/>
                <a:ea typeface="Arial Unicode MS" pitchFamily="50" charset="-127"/>
                <a:cs typeface="Arial" pitchFamily="34" charset="0"/>
              </a:rPr>
              <a:t>13 </a:t>
            </a:r>
            <a:r>
              <a:rPr lang="en-US" altLang="ko-KR" sz="2000" dirty="0" smtClean="0">
                <a:latin typeface="Arial" pitchFamily="34" charset="0"/>
                <a:ea typeface="Arial Unicode MS" pitchFamily="50" charset="-127"/>
                <a:cs typeface="Arial" pitchFamily="34" charset="0"/>
              </a:rPr>
              <a:t>actions</a:t>
            </a:r>
          </a:p>
          <a:p>
            <a:pPr marL="800100" lvl="1" indent="-342900">
              <a:lnSpc>
                <a:spcPct val="150000"/>
              </a:lnSpc>
              <a:buFont typeface="Wingdings" pitchFamily="2" charset="2"/>
              <a:buChar char="ü"/>
            </a:pPr>
            <a:r>
              <a:rPr lang="en-US" altLang="ko-KR" sz="2000" dirty="0" smtClean="0">
                <a:latin typeface="Arial" pitchFamily="34" charset="0"/>
                <a:ea typeface="Arial Unicode MS" pitchFamily="50" charset="-127"/>
                <a:cs typeface="Arial" pitchFamily="34" charset="0"/>
              </a:rPr>
              <a:t>UV subgroup </a:t>
            </a:r>
            <a:r>
              <a:rPr lang="en-US" altLang="ko-KR" sz="2000" dirty="0">
                <a:latin typeface="Arial" pitchFamily="34" charset="0"/>
                <a:ea typeface="Arial Unicode MS" pitchFamily="50" charset="-127"/>
                <a:cs typeface="Arial" pitchFamily="34" charset="0"/>
              </a:rPr>
              <a:t>:  </a:t>
            </a:r>
            <a:r>
              <a:rPr lang="en-US" altLang="ko-KR" sz="2000" dirty="0" smtClean="0">
                <a:latin typeface="Arial" pitchFamily="34" charset="0"/>
                <a:ea typeface="Arial Unicode MS" pitchFamily="50" charset="-127"/>
                <a:cs typeface="Arial" pitchFamily="34" charset="0"/>
              </a:rPr>
              <a:t>3 action</a:t>
            </a:r>
          </a:p>
          <a:p>
            <a:pPr marL="800100" lvl="1" indent="-342900">
              <a:lnSpc>
                <a:spcPct val="150000"/>
              </a:lnSpc>
              <a:buFont typeface="Wingdings" pitchFamily="2" charset="2"/>
              <a:buChar char="ü"/>
            </a:pPr>
            <a:r>
              <a:rPr lang="en-US" altLang="ko-KR" sz="2000" dirty="0" smtClean="0">
                <a:latin typeface="Arial" pitchFamily="34" charset="0"/>
                <a:ea typeface="Arial Unicode MS" pitchFamily="50" charset="-127"/>
                <a:cs typeface="Arial" pitchFamily="34" charset="0"/>
              </a:rPr>
              <a:t>GCC:   11 actions</a:t>
            </a:r>
          </a:p>
          <a:p>
            <a:pPr marL="800100" lvl="1" indent="-342900">
              <a:lnSpc>
                <a:spcPct val="150000"/>
              </a:lnSpc>
              <a:buFont typeface="Wingdings" pitchFamily="2" charset="2"/>
              <a:buChar char="ü"/>
            </a:pPr>
            <a:r>
              <a:rPr lang="en-US" altLang="ko-KR" sz="2000" dirty="0" smtClean="0">
                <a:latin typeface="Arial" pitchFamily="34" charset="0"/>
                <a:ea typeface="Arial Unicode MS" pitchFamily="50" charset="-127"/>
                <a:cs typeface="Arial" pitchFamily="34" charset="0"/>
              </a:rPr>
              <a:t>GDWG: 22 actions</a:t>
            </a:r>
            <a:endParaRPr lang="en-US" altLang="ko-KR" sz="2000" dirty="0" smtClean="0">
              <a:latin typeface="Arial" pitchFamily="34" charset="0"/>
              <a:ea typeface="Arial Unicode MS" pitchFamily="50" charset="-127"/>
              <a:cs typeface="Arial" pitchFamily="34" charset="0"/>
            </a:endParaRPr>
          </a:p>
          <a:p>
            <a:pPr marL="742950" lvl="1" indent="-285750">
              <a:lnSpc>
                <a:spcPct val="150000"/>
              </a:lnSpc>
              <a:buFont typeface="Arial" pitchFamily="34" charset="0"/>
              <a:buChar char="•"/>
            </a:pPr>
            <a:endParaRPr lang="en-US" altLang="ko-KR" sz="2400" dirty="0">
              <a:latin typeface="Arial" pitchFamily="34" charset="0"/>
              <a:ea typeface="Arial Unicode MS" pitchFamily="50" charset="-127"/>
              <a:cs typeface="Arial" pitchFamily="34" charset="0"/>
            </a:endParaRPr>
          </a:p>
        </p:txBody>
      </p:sp>
    </p:spTree>
    <p:extLst>
      <p:ext uri="{BB962C8B-B14F-4D97-AF65-F5344CB8AC3E}">
        <p14:creationId xmlns:p14="http://schemas.microsoft.com/office/powerpoint/2010/main" val="3790413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106784601"/>
              </p:ext>
            </p:extLst>
          </p:nvPr>
        </p:nvGraphicFramePr>
        <p:xfrm>
          <a:off x="200075" y="885935"/>
          <a:ext cx="11652666" cy="5983675"/>
        </p:xfrm>
        <a:graphic>
          <a:graphicData uri="http://schemas.openxmlformats.org/drawingml/2006/table">
            <a:tbl>
              <a:tblPr firstRow="1" firstCol="1" bandRow="1">
                <a:tableStyleId>{5C22544A-7EE6-4342-B048-85BDC9FD1C3A}</a:tableStyleId>
              </a:tblPr>
              <a:tblGrid>
                <a:gridCol w="2151240"/>
                <a:gridCol w="7664780"/>
                <a:gridCol w="1011192"/>
                <a:gridCol w="825454"/>
              </a:tblGrid>
              <a:tr h="349099">
                <a:tc>
                  <a:txBody>
                    <a:bodyPr/>
                    <a:lstStyle/>
                    <a:p>
                      <a:pPr algn="l">
                        <a:spcAft>
                          <a:spcPts val="0"/>
                        </a:spcAft>
                      </a:pPr>
                      <a:r>
                        <a:rPr lang="en-US" altLang="zh-CN" sz="1800" b="1" kern="1200" dirty="0" smtClean="0">
                          <a:solidFill>
                            <a:schemeClr val="lt1"/>
                          </a:solidFill>
                          <a:latin typeface="+mn-lt"/>
                          <a:ea typeface="+mn-ea"/>
                          <a:cs typeface="+mn-cs"/>
                        </a:rPr>
                        <a:t>Item</a:t>
                      </a:r>
                      <a:endParaRPr lang="zh-CN" sz="1800" b="1" kern="1200" dirty="0">
                        <a:solidFill>
                          <a:schemeClr val="lt1"/>
                        </a:solidFill>
                        <a:latin typeface="+mn-lt"/>
                        <a:ea typeface="+mn-ea"/>
                        <a:cs typeface="+mn-cs"/>
                      </a:endParaRPr>
                    </a:p>
                  </a:txBody>
                  <a:tcPr marL="28552" marR="28552" marT="28552" marB="28552" anchor="ctr"/>
                </a:tc>
                <a:tc>
                  <a:txBody>
                    <a:bodyPr/>
                    <a:lstStyle/>
                    <a:p>
                      <a:pPr algn="ctr"/>
                      <a:r>
                        <a:rPr lang="en-US" altLang="zh-CN" dirty="0" smtClean="0"/>
                        <a:t>Summary</a:t>
                      </a:r>
                      <a:endParaRPr lang="zh-CN" altLang="en-US" dirty="0"/>
                    </a:p>
                  </a:txBody>
                  <a:tcPr marL="28552" marR="28552" marT="28552" marB="28552" anchor="ctr"/>
                </a:tc>
                <a:tc>
                  <a:txBody>
                    <a:bodyPr/>
                    <a:lstStyle/>
                    <a:p>
                      <a:r>
                        <a:rPr lang="en-US" altLang="zh-CN" dirty="0" smtClean="0"/>
                        <a:t> Due</a:t>
                      </a:r>
                      <a:endParaRPr lang="zh-CN" altLang="en-US" dirty="0"/>
                    </a:p>
                  </a:txBody>
                  <a:tcPr marL="28552" marR="28552" marT="28552" marB="28552" anchor="ctr"/>
                </a:tc>
                <a:tc>
                  <a:txBody>
                    <a:bodyPr/>
                    <a:lstStyle/>
                    <a:p>
                      <a:r>
                        <a:rPr lang="en-US" altLang="zh-CN" dirty="0" smtClean="0"/>
                        <a:t>Status</a:t>
                      </a:r>
                      <a:endParaRPr lang="zh-CN" altLang="en-US" dirty="0"/>
                    </a:p>
                  </a:txBody>
                  <a:tcPr marL="28552" marR="28552" marT="28552" marB="28552" anchor="ctr"/>
                </a:tc>
              </a:tr>
              <a:tr h="53325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zh-CN" sz="1600" b="1" kern="0" dirty="0" smtClean="0">
                          <a:solidFill>
                            <a:schemeClr val="lt1"/>
                          </a:solidFill>
                          <a:effectLst/>
                          <a:latin typeface="+mn-lt"/>
                          <a:ea typeface="+mn-ea"/>
                          <a:cs typeface="+mn-cs"/>
                        </a:rPr>
                        <a:t>A.GRWG.2018.10a.1  </a:t>
                      </a:r>
                      <a:endParaRPr lang="zh-CN" altLang="zh-CN" sz="1600" b="1" kern="0" dirty="0" smtClean="0">
                        <a:solidFill>
                          <a:schemeClr val="lt1"/>
                        </a:solidFill>
                        <a:effectLst/>
                        <a:latin typeface="+mn-lt"/>
                        <a:ea typeface="+mn-ea"/>
                        <a:cs typeface="+mn-cs"/>
                      </a:endParaRPr>
                    </a:p>
                    <a:p>
                      <a:pPr algn="l">
                        <a:spcAft>
                          <a:spcPts val="0"/>
                        </a:spcAft>
                      </a:pPr>
                      <a:endParaRPr lang="zh-CN" sz="1100" kern="100" dirty="0">
                        <a:effectLst/>
                        <a:latin typeface="Calibri"/>
                        <a:ea typeface="宋体"/>
                        <a:cs typeface="Times New Roman"/>
                      </a:endParaRPr>
                    </a:p>
                  </a:txBody>
                  <a:tcPr marL="28552" marR="28552" marT="28552" marB="28552" anchor="ctr"/>
                </a:tc>
                <a:tc>
                  <a:txBody>
                    <a:bodyPr/>
                    <a:lstStyle/>
                    <a:p>
                      <a:pPr algn="l">
                        <a:spcAft>
                          <a:spcPts val="0"/>
                        </a:spcAft>
                      </a:pPr>
                      <a:r>
                        <a:rPr lang="en-US" sz="1600" kern="0" dirty="0">
                          <a:effectLst/>
                        </a:rPr>
                        <a:t>JMA to provide the template to GRWG to define attributes to show instrument's radiometric performance in a short report that is to be prepared by satellite operators on an annual basis.  </a:t>
                      </a:r>
                      <a:endParaRPr lang="zh-CN" sz="1100" kern="100" dirty="0">
                        <a:effectLst/>
                        <a:latin typeface="Calibri"/>
                        <a:ea typeface="宋体"/>
                        <a:cs typeface="Times New Roman"/>
                      </a:endParaRPr>
                    </a:p>
                  </a:txBody>
                  <a:tcPr marL="28552" marR="28552" marT="28552" marB="28552" anchor="ctr"/>
                </a:tc>
                <a:tc>
                  <a:txBody>
                    <a:bodyPr/>
                    <a:lstStyle/>
                    <a:p>
                      <a:pPr algn="l">
                        <a:spcAft>
                          <a:spcPts val="0"/>
                        </a:spcAft>
                      </a:pPr>
                      <a:r>
                        <a:rPr lang="en-US" sz="1600" kern="0" dirty="0">
                          <a:effectLst/>
                        </a:rPr>
                        <a:t>3/1/2019 </a:t>
                      </a:r>
                      <a:endParaRPr lang="zh-CN" sz="1100" kern="100" dirty="0">
                        <a:effectLst/>
                        <a:latin typeface="Calibri"/>
                        <a:ea typeface="宋体"/>
                        <a:cs typeface="Times New Roman"/>
                      </a:endParaRPr>
                    </a:p>
                  </a:txBody>
                  <a:tcPr marL="28552" marR="28552" marT="28552" marB="28552" anchor="ctr"/>
                </a:tc>
                <a:tc>
                  <a:txBody>
                    <a:bodyPr/>
                    <a:lstStyle/>
                    <a:p>
                      <a:pPr algn="l">
                        <a:spcAft>
                          <a:spcPts val="0"/>
                        </a:spcAft>
                      </a:pPr>
                      <a:r>
                        <a:rPr lang="en-US" sz="1600" kern="0" dirty="0">
                          <a:effectLst/>
                        </a:rPr>
                        <a:t>Open  </a:t>
                      </a:r>
                      <a:endParaRPr lang="zh-CN" sz="1100" kern="100" dirty="0">
                        <a:effectLst/>
                        <a:latin typeface="Calibri"/>
                        <a:ea typeface="宋体"/>
                        <a:cs typeface="Times New Roman"/>
                      </a:endParaRPr>
                    </a:p>
                  </a:txBody>
                  <a:tcPr marL="28552" marR="28552" marT="28552" marB="28552" anchor="ctr"/>
                </a:tc>
              </a:tr>
              <a:tr h="533250">
                <a:tc>
                  <a:txBody>
                    <a:bodyPr/>
                    <a:lstStyle/>
                    <a:p>
                      <a:pPr algn="l">
                        <a:spcAft>
                          <a:spcPts val="0"/>
                        </a:spcAft>
                      </a:pPr>
                      <a:r>
                        <a:rPr lang="en-US" sz="1600" kern="0" dirty="0">
                          <a:effectLst/>
                        </a:rPr>
                        <a:t>A.GRWG.2018.10b.1  </a:t>
                      </a:r>
                      <a:endParaRPr lang="zh-CN" sz="1100" kern="100" dirty="0">
                        <a:effectLst/>
                        <a:latin typeface="Calibri"/>
                        <a:ea typeface="宋体"/>
                        <a:cs typeface="Times New Roman"/>
                      </a:endParaRPr>
                    </a:p>
                  </a:txBody>
                  <a:tcPr marL="28552" marR="28552" marT="28552" marB="28552" anchor="ctr"/>
                </a:tc>
                <a:tc>
                  <a:txBody>
                    <a:bodyPr/>
                    <a:lstStyle/>
                    <a:p>
                      <a:pPr algn="l">
                        <a:spcAft>
                          <a:spcPts val="0"/>
                        </a:spcAft>
                      </a:pPr>
                      <a:r>
                        <a:rPr lang="en-US" sz="1600" kern="0" dirty="0">
                          <a:effectLst/>
                        </a:rPr>
                        <a:t>GRWG Chair to coordinate each agency to provide to define minimum information for performance monitoring “specification and requirements” by 15 May 2018.  </a:t>
                      </a:r>
                      <a:endParaRPr lang="zh-CN" sz="1100" kern="100" dirty="0">
                        <a:effectLst/>
                        <a:latin typeface="Calibri"/>
                        <a:ea typeface="宋体"/>
                        <a:cs typeface="Times New Roman"/>
                      </a:endParaRPr>
                    </a:p>
                  </a:txBody>
                  <a:tcPr marL="28552" marR="28552" marT="28552" marB="28552" anchor="ctr"/>
                </a:tc>
                <a:tc>
                  <a:txBody>
                    <a:bodyPr/>
                    <a:lstStyle/>
                    <a:p>
                      <a:pPr algn="l">
                        <a:spcAft>
                          <a:spcPts val="0"/>
                        </a:spcAft>
                      </a:pPr>
                      <a:r>
                        <a:rPr lang="en-US" sz="1600" kern="0">
                          <a:effectLst/>
                        </a:rPr>
                        <a:t>3/1/2019 </a:t>
                      </a:r>
                      <a:endParaRPr lang="zh-CN" sz="1100" kern="100">
                        <a:effectLst/>
                        <a:latin typeface="Calibri"/>
                        <a:ea typeface="宋体"/>
                        <a:cs typeface="Times New Roman"/>
                      </a:endParaRPr>
                    </a:p>
                  </a:txBody>
                  <a:tcPr marL="28552" marR="28552" marT="28552" marB="28552" anchor="ctr"/>
                </a:tc>
                <a:tc>
                  <a:txBody>
                    <a:bodyPr/>
                    <a:lstStyle/>
                    <a:p>
                      <a:pPr algn="l">
                        <a:spcAft>
                          <a:spcPts val="0"/>
                        </a:spcAft>
                      </a:pPr>
                      <a:r>
                        <a:rPr lang="en-US" sz="1600" kern="0" dirty="0">
                          <a:effectLst/>
                        </a:rPr>
                        <a:t>Open  </a:t>
                      </a:r>
                      <a:endParaRPr lang="zh-CN" sz="1100" kern="100" dirty="0">
                        <a:effectLst/>
                        <a:latin typeface="Calibri"/>
                        <a:ea typeface="宋体"/>
                        <a:cs typeface="Times New Roman"/>
                      </a:endParaRPr>
                    </a:p>
                  </a:txBody>
                  <a:tcPr marL="28552" marR="28552" marT="28552" marB="28552" anchor="ctr"/>
                </a:tc>
              </a:tr>
              <a:tr h="994490">
                <a:tc>
                  <a:txBody>
                    <a:bodyPr/>
                    <a:lstStyle/>
                    <a:p>
                      <a:pPr algn="l">
                        <a:spcAft>
                          <a:spcPts val="0"/>
                        </a:spcAft>
                      </a:pPr>
                      <a:r>
                        <a:rPr lang="en-US" sz="1600" kern="0" dirty="0">
                          <a:effectLst/>
                        </a:rPr>
                        <a:t>A.GRWG.2018.10e.1  </a:t>
                      </a:r>
                      <a:endParaRPr lang="zh-CN" sz="1100" kern="100" dirty="0">
                        <a:effectLst/>
                        <a:latin typeface="Calibri"/>
                        <a:ea typeface="宋体"/>
                        <a:cs typeface="Times New Roman"/>
                      </a:endParaRPr>
                    </a:p>
                  </a:txBody>
                  <a:tcPr marL="28552" marR="28552" marT="28552" marB="28552" anchor="ctr"/>
                </a:tc>
                <a:tc>
                  <a:txBody>
                    <a:bodyPr/>
                    <a:lstStyle/>
                    <a:p>
                      <a:pPr algn="l">
                        <a:spcAft>
                          <a:spcPts val="0"/>
                        </a:spcAft>
                      </a:pPr>
                      <a:r>
                        <a:rPr lang="en-US" sz="1600" kern="0" dirty="0">
                          <a:effectLst/>
                        </a:rPr>
                        <a:t>Eric Shirley (NIST) should be the GSICS focal point on IEEE Geoscience and Remote Sensing Society/Standards Committee (GRSS/SC) is sponsoring a new standard: P4001 - Standards for Characterization and Calibration of UV-SWIR </a:t>
                      </a:r>
                      <a:r>
                        <a:rPr lang="en-US" sz="1600" kern="0" dirty="0" err="1">
                          <a:effectLst/>
                        </a:rPr>
                        <a:t>Hyperspectral</a:t>
                      </a:r>
                      <a:r>
                        <a:rPr lang="en-US" sz="1600" kern="0" dirty="0">
                          <a:effectLst/>
                        </a:rPr>
                        <a:t> Imaging Devices - and report back.  </a:t>
                      </a:r>
                      <a:endParaRPr lang="zh-CN" sz="1100" kern="100" dirty="0">
                        <a:effectLst/>
                        <a:latin typeface="Calibri"/>
                        <a:ea typeface="宋体"/>
                        <a:cs typeface="Times New Roman"/>
                      </a:endParaRPr>
                    </a:p>
                  </a:txBody>
                  <a:tcPr marL="28552" marR="28552" marT="28552" marB="28552" anchor="ctr"/>
                </a:tc>
                <a:tc>
                  <a:txBody>
                    <a:bodyPr/>
                    <a:lstStyle/>
                    <a:p>
                      <a:pPr algn="l">
                        <a:spcAft>
                          <a:spcPts val="0"/>
                        </a:spcAft>
                      </a:pPr>
                      <a:r>
                        <a:rPr lang="en-US" sz="1600" kern="0">
                          <a:effectLst/>
                        </a:rPr>
                        <a:t>3/1/2019 </a:t>
                      </a:r>
                      <a:endParaRPr lang="zh-CN" sz="1100" kern="100">
                        <a:effectLst/>
                        <a:latin typeface="Calibri"/>
                        <a:ea typeface="宋体"/>
                        <a:cs typeface="Times New Roman"/>
                      </a:endParaRPr>
                    </a:p>
                  </a:txBody>
                  <a:tcPr marL="28552" marR="28552" marT="28552" marB="28552" anchor="ctr"/>
                </a:tc>
                <a:tc>
                  <a:txBody>
                    <a:bodyPr/>
                    <a:lstStyle/>
                    <a:p>
                      <a:pPr algn="l">
                        <a:spcAft>
                          <a:spcPts val="0"/>
                        </a:spcAft>
                      </a:pPr>
                      <a:r>
                        <a:rPr lang="en-US" sz="1600" kern="0">
                          <a:effectLst/>
                        </a:rPr>
                        <a:t>Open  </a:t>
                      </a:r>
                      <a:endParaRPr lang="zh-CN" sz="1100" kern="100">
                        <a:effectLst/>
                        <a:latin typeface="Calibri"/>
                        <a:ea typeface="宋体"/>
                        <a:cs typeface="Times New Roman"/>
                      </a:endParaRPr>
                    </a:p>
                  </a:txBody>
                  <a:tcPr marL="28552" marR="28552" marT="28552" marB="28552" anchor="ctr"/>
                </a:tc>
              </a:tr>
              <a:tr h="533250">
                <a:tc>
                  <a:txBody>
                    <a:bodyPr/>
                    <a:lstStyle/>
                    <a:p>
                      <a:pPr algn="l">
                        <a:spcAft>
                          <a:spcPts val="0"/>
                        </a:spcAft>
                      </a:pPr>
                      <a:r>
                        <a:rPr lang="en-US" sz="1600" kern="0" dirty="0">
                          <a:effectLst/>
                        </a:rPr>
                        <a:t>A.GRWG.2018.10g.1  </a:t>
                      </a:r>
                      <a:endParaRPr lang="zh-CN" sz="1100" kern="100" dirty="0">
                        <a:effectLst/>
                        <a:latin typeface="Calibri"/>
                        <a:ea typeface="宋体"/>
                        <a:cs typeface="Times New Roman"/>
                      </a:endParaRPr>
                    </a:p>
                  </a:txBody>
                  <a:tcPr marL="28552" marR="28552" marT="28552" marB="28552" anchor="ctr"/>
                </a:tc>
                <a:tc>
                  <a:txBody>
                    <a:bodyPr/>
                    <a:lstStyle/>
                    <a:p>
                      <a:pPr algn="l">
                        <a:spcAft>
                          <a:spcPts val="0"/>
                        </a:spcAft>
                      </a:pPr>
                      <a:r>
                        <a:rPr lang="en-US" sz="1600" kern="0" dirty="0">
                          <a:effectLst/>
                        </a:rPr>
                        <a:t>Tim </a:t>
                      </a:r>
                      <a:r>
                        <a:rPr lang="en-US" sz="1600" kern="0" dirty="0" err="1">
                          <a:effectLst/>
                        </a:rPr>
                        <a:t>Hewison</a:t>
                      </a:r>
                      <a:r>
                        <a:rPr lang="en-US" sz="1600" kern="0" dirty="0">
                          <a:effectLst/>
                        </a:rPr>
                        <a:t> (EUMETSAT) to setup planning web meeting for the workshop on CLARREO-like reference instruments by September 2018.  </a:t>
                      </a:r>
                      <a:endParaRPr lang="zh-CN" sz="1100" kern="100" dirty="0">
                        <a:effectLst/>
                        <a:latin typeface="Calibri"/>
                        <a:ea typeface="宋体"/>
                        <a:cs typeface="Times New Roman"/>
                      </a:endParaRPr>
                    </a:p>
                  </a:txBody>
                  <a:tcPr marL="28552" marR="28552" marT="28552" marB="28552" anchor="ctr"/>
                </a:tc>
                <a:tc>
                  <a:txBody>
                    <a:bodyPr/>
                    <a:lstStyle/>
                    <a:p>
                      <a:pPr algn="l">
                        <a:spcAft>
                          <a:spcPts val="0"/>
                        </a:spcAft>
                      </a:pPr>
                      <a:r>
                        <a:rPr lang="en-US" sz="1600" kern="0">
                          <a:effectLst/>
                        </a:rPr>
                        <a:t>3/1/2019 </a:t>
                      </a:r>
                      <a:endParaRPr lang="zh-CN" sz="1100" kern="100">
                        <a:effectLst/>
                        <a:latin typeface="Calibri"/>
                        <a:ea typeface="宋体"/>
                        <a:cs typeface="Times New Roman"/>
                      </a:endParaRPr>
                    </a:p>
                  </a:txBody>
                  <a:tcPr marL="28552" marR="28552" marT="28552" marB="28552" anchor="ctr"/>
                </a:tc>
                <a:tc>
                  <a:txBody>
                    <a:bodyPr/>
                    <a:lstStyle/>
                    <a:p>
                      <a:pPr algn="l">
                        <a:spcAft>
                          <a:spcPts val="0"/>
                        </a:spcAft>
                      </a:pPr>
                      <a:r>
                        <a:rPr lang="en-US" sz="1600" kern="0">
                          <a:effectLst/>
                        </a:rPr>
                        <a:t>Closed  </a:t>
                      </a:r>
                      <a:endParaRPr lang="zh-CN" sz="1100" kern="100">
                        <a:effectLst/>
                        <a:latin typeface="Calibri"/>
                        <a:ea typeface="宋体"/>
                        <a:cs typeface="Times New Roman"/>
                      </a:endParaRPr>
                    </a:p>
                  </a:txBody>
                  <a:tcPr marL="28552" marR="28552" marT="28552" marB="28552" anchor="ctr"/>
                </a:tc>
              </a:tr>
              <a:tr h="533250">
                <a:tc>
                  <a:txBody>
                    <a:bodyPr/>
                    <a:lstStyle/>
                    <a:p>
                      <a:pPr algn="l">
                        <a:spcAft>
                          <a:spcPts val="0"/>
                        </a:spcAft>
                      </a:pPr>
                      <a:r>
                        <a:rPr lang="en-US" sz="1600" kern="0" dirty="0">
                          <a:effectLst/>
                        </a:rPr>
                        <a:t>A.GRWG.2018.10k.1  </a:t>
                      </a:r>
                      <a:endParaRPr lang="zh-CN" sz="1100" kern="100" dirty="0">
                        <a:effectLst/>
                        <a:latin typeface="Calibri"/>
                        <a:ea typeface="宋体"/>
                        <a:cs typeface="Times New Roman"/>
                      </a:endParaRPr>
                    </a:p>
                  </a:txBody>
                  <a:tcPr marL="28552" marR="28552" marT="28552" marB="28552" anchor="ctr"/>
                </a:tc>
                <a:tc>
                  <a:txBody>
                    <a:bodyPr/>
                    <a:lstStyle/>
                    <a:p>
                      <a:pPr algn="l">
                        <a:spcAft>
                          <a:spcPts val="0"/>
                        </a:spcAft>
                      </a:pPr>
                      <a:r>
                        <a:rPr lang="en-US" sz="1600" kern="0" dirty="0">
                          <a:effectLst/>
                        </a:rPr>
                        <a:t>Tim </a:t>
                      </a:r>
                      <a:r>
                        <a:rPr lang="en-US" sz="1600" kern="0" dirty="0" err="1">
                          <a:effectLst/>
                        </a:rPr>
                        <a:t>Hewison</a:t>
                      </a:r>
                      <a:r>
                        <a:rPr lang="en-US" sz="1600" kern="0" dirty="0">
                          <a:effectLst/>
                        </a:rPr>
                        <a:t> (EUMETSAT) to invite a member of the FIDUCEO project to attend the 2019 GSICS annual joint meeting.  </a:t>
                      </a:r>
                      <a:endParaRPr lang="zh-CN" sz="1100" kern="100" dirty="0">
                        <a:effectLst/>
                        <a:latin typeface="Calibri"/>
                        <a:ea typeface="宋体"/>
                        <a:cs typeface="Times New Roman"/>
                      </a:endParaRPr>
                    </a:p>
                  </a:txBody>
                  <a:tcPr marL="28552" marR="28552" marT="28552" marB="28552" anchor="ctr"/>
                </a:tc>
                <a:tc>
                  <a:txBody>
                    <a:bodyPr/>
                    <a:lstStyle/>
                    <a:p>
                      <a:pPr algn="l">
                        <a:spcAft>
                          <a:spcPts val="0"/>
                        </a:spcAft>
                      </a:pPr>
                      <a:r>
                        <a:rPr lang="en-US" sz="1600" kern="0" dirty="0">
                          <a:effectLst/>
                        </a:rPr>
                        <a:t>3/1/2019 </a:t>
                      </a:r>
                      <a:endParaRPr lang="zh-CN" sz="1100" kern="100" dirty="0">
                        <a:effectLst/>
                        <a:latin typeface="Calibri"/>
                        <a:ea typeface="宋体"/>
                        <a:cs typeface="Times New Roman"/>
                      </a:endParaRPr>
                    </a:p>
                  </a:txBody>
                  <a:tcPr marL="28552" marR="28552" marT="28552" marB="28552" anchor="ctr"/>
                </a:tc>
                <a:tc>
                  <a:txBody>
                    <a:bodyPr/>
                    <a:lstStyle/>
                    <a:p>
                      <a:pPr algn="l">
                        <a:spcAft>
                          <a:spcPts val="0"/>
                        </a:spcAft>
                      </a:pPr>
                      <a:r>
                        <a:rPr lang="en-US" sz="1600" kern="0">
                          <a:effectLst/>
                        </a:rPr>
                        <a:t>Closed  </a:t>
                      </a:r>
                      <a:endParaRPr lang="zh-CN" sz="1100" kern="100">
                        <a:effectLst/>
                        <a:latin typeface="Calibri"/>
                        <a:ea typeface="宋体"/>
                        <a:cs typeface="Times New Roman"/>
                      </a:endParaRPr>
                    </a:p>
                  </a:txBody>
                  <a:tcPr marL="28552" marR="28552" marT="28552" marB="28552" anchor="ctr"/>
                </a:tc>
              </a:tr>
              <a:tr h="533250">
                <a:tc>
                  <a:txBody>
                    <a:bodyPr/>
                    <a:lstStyle/>
                    <a:p>
                      <a:pPr algn="l">
                        <a:spcAft>
                          <a:spcPts val="0"/>
                        </a:spcAft>
                      </a:pPr>
                      <a:r>
                        <a:rPr lang="en-US" sz="1600" kern="0" dirty="0">
                          <a:effectLst/>
                        </a:rPr>
                        <a:t>A.GRWG.2018.10l.1  </a:t>
                      </a:r>
                      <a:endParaRPr lang="zh-CN" sz="1100" kern="100" dirty="0">
                        <a:effectLst/>
                        <a:latin typeface="Calibri"/>
                        <a:ea typeface="宋体"/>
                        <a:cs typeface="Times New Roman"/>
                      </a:endParaRPr>
                    </a:p>
                  </a:txBody>
                  <a:tcPr marL="28552" marR="28552" marT="28552" marB="28552" anchor="ctr"/>
                </a:tc>
                <a:tc>
                  <a:txBody>
                    <a:bodyPr/>
                    <a:lstStyle/>
                    <a:p>
                      <a:pPr algn="l">
                        <a:spcAft>
                          <a:spcPts val="0"/>
                        </a:spcAft>
                      </a:pPr>
                      <a:r>
                        <a:rPr lang="en-US" sz="1600" kern="0">
                          <a:effectLst/>
                        </a:rPr>
                        <a:t>Scott Hu (CMA) to propose a solution for the chairing of GRWG in time for the executive panel meeting.  </a:t>
                      </a:r>
                      <a:endParaRPr lang="zh-CN" sz="1100" kern="100">
                        <a:effectLst/>
                        <a:latin typeface="Calibri"/>
                        <a:ea typeface="宋体"/>
                        <a:cs typeface="Times New Roman"/>
                      </a:endParaRPr>
                    </a:p>
                  </a:txBody>
                  <a:tcPr marL="28552" marR="28552" marT="28552" marB="28552" anchor="ctr"/>
                </a:tc>
                <a:tc>
                  <a:txBody>
                    <a:bodyPr/>
                    <a:lstStyle/>
                    <a:p>
                      <a:pPr algn="l">
                        <a:spcAft>
                          <a:spcPts val="0"/>
                        </a:spcAft>
                      </a:pPr>
                      <a:r>
                        <a:rPr lang="en-US" sz="1600" kern="0" dirty="0">
                          <a:effectLst/>
                        </a:rPr>
                        <a:t>3/1/2019 </a:t>
                      </a:r>
                      <a:endParaRPr lang="zh-CN" sz="1100" kern="100" dirty="0">
                        <a:effectLst/>
                        <a:latin typeface="Calibri"/>
                        <a:ea typeface="宋体"/>
                        <a:cs typeface="Times New Roman"/>
                      </a:endParaRPr>
                    </a:p>
                  </a:txBody>
                  <a:tcPr marL="28552" marR="28552" marT="28552" marB="28552" anchor="ctr"/>
                </a:tc>
                <a:tc>
                  <a:txBody>
                    <a:bodyPr/>
                    <a:lstStyle/>
                    <a:p>
                      <a:pPr algn="l">
                        <a:spcAft>
                          <a:spcPts val="0"/>
                        </a:spcAft>
                      </a:pPr>
                      <a:r>
                        <a:rPr lang="en-US" sz="1600" kern="0">
                          <a:effectLst/>
                        </a:rPr>
                        <a:t>Open  </a:t>
                      </a:r>
                      <a:endParaRPr lang="zh-CN" sz="1100" kern="100">
                        <a:effectLst/>
                        <a:latin typeface="Calibri"/>
                        <a:ea typeface="宋体"/>
                        <a:cs typeface="Times New Roman"/>
                      </a:endParaRPr>
                    </a:p>
                  </a:txBody>
                  <a:tcPr marL="28552" marR="28552" marT="28552" marB="28552" anchor="ctr"/>
                </a:tc>
              </a:tr>
              <a:tr h="533250">
                <a:tc>
                  <a:txBody>
                    <a:bodyPr/>
                    <a:lstStyle/>
                    <a:p>
                      <a:pPr algn="l">
                        <a:spcAft>
                          <a:spcPts val="0"/>
                        </a:spcAft>
                      </a:pPr>
                      <a:r>
                        <a:rPr lang="en-US" sz="1600" kern="0" dirty="0">
                          <a:effectLst/>
                        </a:rPr>
                        <a:t>A.GRWG.2018.10m.1  </a:t>
                      </a:r>
                      <a:endParaRPr lang="zh-CN" sz="1100" kern="100" dirty="0">
                        <a:effectLst/>
                        <a:latin typeface="Calibri"/>
                        <a:ea typeface="宋体"/>
                        <a:cs typeface="Times New Roman"/>
                      </a:endParaRPr>
                    </a:p>
                  </a:txBody>
                  <a:tcPr marL="28552" marR="28552" marT="28552" marB="28552" anchor="ctr"/>
                </a:tc>
                <a:tc>
                  <a:txBody>
                    <a:bodyPr/>
                    <a:lstStyle/>
                    <a:p>
                      <a:pPr algn="l">
                        <a:spcAft>
                          <a:spcPts val="0"/>
                        </a:spcAft>
                      </a:pPr>
                      <a:r>
                        <a:rPr lang="en-US" sz="1600" kern="0">
                          <a:effectLst/>
                        </a:rPr>
                        <a:t>GRWG chair to set up a web meeting to GEO-GEO comparison and contribution to IOGEO.  </a:t>
                      </a:r>
                      <a:endParaRPr lang="zh-CN" sz="1100" kern="100">
                        <a:effectLst/>
                        <a:latin typeface="Calibri"/>
                        <a:ea typeface="宋体"/>
                        <a:cs typeface="Times New Roman"/>
                      </a:endParaRPr>
                    </a:p>
                  </a:txBody>
                  <a:tcPr marL="28552" marR="28552" marT="28552" marB="28552" anchor="ctr"/>
                </a:tc>
                <a:tc>
                  <a:txBody>
                    <a:bodyPr/>
                    <a:lstStyle/>
                    <a:p>
                      <a:pPr algn="l">
                        <a:spcAft>
                          <a:spcPts val="0"/>
                        </a:spcAft>
                      </a:pPr>
                      <a:r>
                        <a:rPr lang="en-US" sz="1600" kern="0" dirty="0">
                          <a:effectLst/>
                        </a:rPr>
                        <a:t>3/1/2019 </a:t>
                      </a:r>
                      <a:endParaRPr lang="zh-CN" sz="1100" kern="100" dirty="0">
                        <a:effectLst/>
                        <a:latin typeface="Calibri"/>
                        <a:ea typeface="宋体"/>
                        <a:cs typeface="Times New Roman"/>
                      </a:endParaRPr>
                    </a:p>
                  </a:txBody>
                  <a:tcPr marL="28552" marR="28552" marT="28552" marB="28552" anchor="ctr"/>
                </a:tc>
                <a:tc>
                  <a:txBody>
                    <a:bodyPr/>
                    <a:lstStyle/>
                    <a:p>
                      <a:pPr algn="l">
                        <a:spcAft>
                          <a:spcPts val="0"/>
                        </a:spcAft>
                      </a:pPr>
                      <a:r>
                        <a:rPr lang="en-US" sz="1600" kern="0" dirty="0">
                          <a:effectLst/>
                        </a:rPr>
                        <a:t>Closed  </a:t>
                      </a:r>
                      <a:endParaRPr lang="zh-CN" sz="1100" kern="100" dirty="0">
                        <a:effectLst/>
                        <a:latin typeface="Calibri"/>
                        <a:ea typeface="宋体"/>
                        <a:cs typeface="Times New Roman"/>
                      </a:endParaRPr>
                    </a:p>
                  </a:txBody>
                  <a:tcPr marL="28552" marR="28552" marT="28552" marB="28552" anchor="ctr"/>
                </a:tc>
              </a:tr>
              <a:tr h="533250">
                <a:tc>
                  <a:txBody>
                    <a:bodyPr/>
                    <a:lstStyle/>
                    <a:p>
                      <a:pPr algn="l">
                        <a:spcAft>
                          <a:spcPts val="0"/>
                        </a:spcAft>
                      </a:pPr>
                      <a:r>
                        <a:rPr lang="en-US" sz="1600" kern="0" dirty="0">
                          <a:effectLst/>
                        </a:rPr>
                        <a:t>A.GRWG.2018.10m.2  </a:t>
                      </a:r>
                      <a:endParaRPr lang="zh-CN" sz="1100" kern="100" dirty="0">
                        <a:effectLst/>
                        <a:latin typeface="Calibri"/>
                        <a:ea typeface="宋体"/>
                        <a:cs typeface="Times New Roman"/>
                      </a:endParaRPr>
                    </a:p>
                  </a:txBody>
                  <a:tcPr marL="28552" marR="28552" marT="28552" marB="28552" anchor="ctr"/>
                </a:tc>
                <a:tc>
                  <a:txBody>
                    <a:bodyPr/>
                    <a:lstStyle/>
                    <a:p>
                      <a:pPr algn="l">
                        <a:spcAft>
                          <a:spcPts val="0"/>
                        </a:spcAft>
                      </a:pPr>
                      <a:r>
                        <a:rPr lang="en-US" sz="1600" kern="0">
                          <a:effectLst/>
                        </a:rPr>
                        <a:t>Fred Wu (NOAA) to set up a web meeting for MTF characterization on the moon &amp; invite IVOS to participate.  </a:t>
                      </a:r>
                      <a:endParaRPr lang="zh-CN" sz="1100" kern="100">
                        <a:effectLst/>
                        <a:latin typeface="Calibri"/>
                        <a:ea typeface="宋体"/>
                        <a:cs typeface="Times New Roman"/>
                      </a:endParaRPr>
                    </a:p>
                  </a:txBody>
                  <a:tcPr marL="28552" marR="28552" marT="28552" marB="28552" anchor="ctr"/>
                </a:tc>
                <a:tc>
                  <a:txBody>
                    <a:bodyPr/>
                    <a:lstStyle/>
                    <a:p>
                      <a:pPr algn="l">
                        <a:spcAft>
                          <a:spcPts val="0"/>
                        </a:spcAft>
                      </a:pPr>
                      <a:r>
                        <a:rPr lang="en-US" sz="1600" kern="0">
                          <a:effectLst/>
                        </a:rPr>
                        <a:t>3/1/2019 </a:t>
                      </a:r>
                      <a:endParaRPr lang="zh-CN" sz="1100" kern="100">
                        <a:effectLst/>
                        <a:latin typeface="Calibri"/>
                        <a:ea typeface="宋体"/>
                        <a:cs typeface="Times New Roman"/>
                      </a:endParaRPr>
                    </a:p>
                  </a:txBody>
                  <a:tcPr marL="28552" marR="28552" marT="28552" marB="28552" anchor="ctr"/>
                </a:tc>
                <a:tc>
                  <a:txBody>
                    <a:bodyPr/>
                    <a:lstStyle/>
                    <a:p>
                      <a:pPr algn="l">
                        <a:spcAft>
                          <a:spcPts val="0"/>
                        </a:spcAft>
                      </a:pPr>
                      <a:r>
                        <a:rPr lang="en-US" sz="1600" kern="0" dirty="0">
                          <a:effectLst/>
                        </a:rPr>
                        <a:t>Open  </a:t>
                      </a:r>
                      <a:endParaRPr lang="zh-CN" sz="1100" kern="100" dirty="0">
                        <a:effectLst/>
                        <a:latin typeface="Calibri"/>
                        <a:ea typeface="宋体"/>
                        <a:cs typeface="Times New Roman"/>
                      </a:endParaRPr>
                    </a:p>
                  </a:txBody>
                  <a:tcPr marL="28552" marR="28552" marT="28552" marB="28552" anchor="ctr"/>
                </a:tc>
              </a:tr>
              <a:tr h="533250">
                <a:tc>
                  <a:txBody>
                    <a:bodyPr/>
                    <a:lstStyle/>
                    <a:p>
                      <a:pPr algn="l">
                        <a:spcAft>
                          <a:spcPts val="0"/>
                        </a:spcAft>
                      </a:pPr>
                      <a:r>
                        <a:rPr lang="en-US" sz="1600" kern="0" dirty="0">
                          <a:effectLst/>
                        </a:rPr>
                        <a:t>A.GRWG.2018.10o.1  </a:t>
                      </a:r>
                      <a:endParaRPr lang="zh-CN" sz="1100" kern="100" dirty="0">
                        <a:effectLst/>
                        <a:latin typeface="Calibri"/>
                        <a:ea typeface="宋体"/>
                        <a:cs typeface="Times New Roman"/>
                      </a:endParaRPr>
                    </a:p>
                  </a:txBody>
                  <a:tcPr marL="28552" marR="28552" marT="28552" marB="28552" anchor="ctr"/>
                </a:tc>
                <a:tc>
                  <a:txBody>
                    <a:bodyPr/>
                    <a:lstStyle/>
                    <a:p>
                      <a:pPr algn="l">
                        <a:spcAft>
                          <a:spcPts val="0"/>
                        </a:spcAft>
                      </a:pPr>
                      <a:r>
                        <a:rPr lang="en-US" sz="1600" kern="0">
                          <a:effectLst/>
                        </a:rPr>
                        <a:t>Tim Hewison (EUMETSAT) to check if remote access is available for the RTM workshop at JRC.  </a:t>
                      </a:r>
                      <a:endParaRPr lang="zh-CN" sz="1100" kern="100">
                        <a:effectLst/>
                        <a:latin typeface="Calibri"/>
                        <a:ea typeface="宋体"/>
                        <a:cs typeface="Times New Roman"/>
                      </a:endParaRPr>
                    </a:p>
                  </a:txBody>
                  <a:tcPr marL="28552" marR="28552" marT="28552" marB="28552" anchor="ctr"/>
                </a:tc>
                <a:tc>
                  <a:txBody>
                    <a:bodyPr/>
                    <a:lstStyle/>
                    <a:p>
                      <a:pPr algn="l">
                        <a:spcAft>
                          <a:spcPts val="0"/>
                        </a:spcAft>
                      </a:pPr>
                      <a:r>
                        <a:rPr lang="en-US" sz="1600" kern="0">
                          <a:effectLst/>
                        </a:rPr>
                        <a:t>3/1/2019 </a:t>
                      </a:r>
                      <a:endParaRPr lang="zh-CN" sz="1100" kern="100">
                        <a:effectLst/>
                        <a:latin typeface="Calibri"/>
                        <a:ea typeface="宋体"/>
                        <a:cs typeface="Times New Roman"/>
                      </a:endParaRPr>
                    </a:p>
                  </a:txBody>
                  <a:tcPr marL="28552" marR="28552" marT="28552" marB="28552" anchor="ctr"/>
                </a:tc>
                <a:tc>
                  <a:txBody>
                    <a:bodyPr/>
                    <a:lstStyle/>
                    <a:p>
                      <a:pPr algn="l">
                        <a:spcAft>
                          <a:spcPts val="0"/>
                        </a:spcAft>
                      </a:pPr>
                      <a:r>
                        <a:rPr lang="en-US" sz="1600" kern="0" dirty="0">
                          <a:effectLst/>
                        </a:rPr>
                        <a:t>Open  </a:t>
                      </a:r>
                      <a:endParaRPr lang="zh-CN" sz="1100" kern="100" dirty="0">
                        <a:effectLst/>
                        <a:latin typeface="Calibri"/>
                        <a:ea typeface="宋体"/>
                        <a:cs typeface="Times New Roman"/>
                      </a:endParaRPr>
                    </a:p>
                  </a:txBody>
                  <a:tcPr marL="28552" marR="28552" marT="28552" marB="28552" anchor="ctr"/>
                </a:tc>
              </a:tr>
            </a:tbl>
          </a:graphicData>
        </a:graphic>
      </p:graphicFrame>
      <p:sp>
        <p:nvSpPr>
          <p:cNvPr id="5" name="제목 1"/>
          <p:cNvSpPr>
            <a:spLocks noGrp="1"/>
          </p:cNvSpPr>
          <p:nvPr>
            <p:ph type="title"/>
          </p:nvPr>
        </p:nvSpPr>
        <p:spPr/>
        <p:txBody>
          <a:bodyPr>
            <a:noAutofit/>
          </a:bodyPr>
          <a:lstStyle/>
          <a:p>
            <a:r>
              <a:rPr lang="en-GB" altLang="ko-KR" sz="3600" b="1" dirty="0">
                <a:latin typeface="Arial" pitchFamily="34" charset="0"/>
                <a:cs typeface="Arial" pitchFamily="34" charset="0"/>
              </a:rPr>
              <a:t>Actions on G</a:t>
            </a:r>
            <a:r>
              <a:rPr lang="en-US" altLang="ko-KR" sz="3600" b="1" dirty="0">
                <a:latin typeface="Arial" pitchFamily="34" charset="0"/>
                <a:cs typeface="Arial" pitchFamily="34" charset="0"/>
              </a:rPr>
              <a:t>RWG</a:t>
            </a:r>
            <a:r>
              <a:rPr lang="en-GB" altLang="ko-KR" sz="3600" b="1" dirty="0">
                <a:latin typeface="Arial" pitchFamily="34" charset="0"/>
                <a:cs typeface="Arial" pitchFamily="34" charset="0"/>
              </a:rPr>
              <a:t> </a:t>
            </a:r>
            <a:r>
              <a:rPr lang="en-GB" altLang="ko-KR" sz="3600" b="1" dirty="0" smtClean="0">
                <a:latin typeface="Arial" pitchFamily="34" charset="0"/>
                <a:cs typeface="Arial" pitchFamily="34" charset="0"/>
              </a:rPr>
              <a:t>from 2018 annual meeting</a:t>
            </a:r>
            <a:endParaRPr lang="ko-KR" altLang="en-US" sz="3600" dirty="0"/>
          </a:p>
        </p:txBody>
      </p:sp>
    </p:spTree>
    <p:extLst>
      <p:ext uri="{BB962C8B-B14F-4D97-AF65-F5344CB8AC3E}">
        <p14:creationId xmlns:p14="http://schemas.microsoft.com/office/powerpoint/2010/main" val="997454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graphicFrame>
        <p:nvGraphicFramePr>
          <p:cNvPr id="3" name="表格 2"/>
          <p:cNvGraphicFramePr>
            <a:graphicFrameLocks noGrp="1"/>
          </p:cNvGraphicFramePr>
          <p:nvPr>
            <p:extLst>
              <p:ext uri="{D42A27DB-BD31-4B8C-83A1-F6EECF244321}">
                <p14:modId xmlns:p14="http://schemas.microsoft.com/office/powerpoint/2010/main" val="2797974129"/>
              </p:ext>
            </p:extLst>
          </p:nvPr>
        </p:nvGraphicFramePr>
        <p:xfrm>
          <a:off x="200075" y="885935"/>
          <a:ext cx="11829629" cy="4975728"/>
        </p:xfrm>
        <a:graphic>
          <a:graphicData uri="http://schemas.openxmlformats.org/drawingml/2006/table">
            <a:tbl>
              <a:tblPr firstRow="1" firstCol="1" bandRow="1">
                <a:tableStyleId>{5C22544A-7EE6-4342-B048-85BDC9FD1C3A}</a:tableStyleId>
              </a:tblPr>
              <a:tblGrid>
                <a:gridCol w="2151240"/>
                <a:gridCol w="7664780"/>
                <a:gridCol w="1158586"/>
                <a:gridCol w="855023"/>
              </a:tblGrid>
              <a:tr h="349099">
                <a:tc>
                  <a:txBody>
                    <a:bodyPr/>
                    <a:lstStyle/>
                    <a:p>
                      <a:pPr algn="l">
                        <a:spcAft>
                          <a:spcPts val="0"/>
                        </a:spcAft>
                      </a:pPr>
                      <a:r>
                        <a:rPr lang="en-US" altLang="zh-CN" sz="1800" b="1" kern="1200" dirty="0" smtClean="0">
                          <a:solidFill>
                            <a:schemeClr val="lt1"/>
                          </a:solidFill>
                          <a:latin typeface="+mn-lt"/>
                          <a:ea typeface="+mn-ea"/>
                          <a:cs typeface="+mn-cs"/>
                        </a:rPr>
                        <a:t>Item</a:t>
                      </a:r>
                      <a:endParaRPr lang="zh-CN" sz="1800" b="1" kern="1200" dirty="0">
                        <a:solidFill>
                          <a:schemeClr val="lt1"/>
                        </a:solidFill>
                        <a:latin typeface="+mn-lt"/>
                        <a:ea typeface="+mn-ea"/>
                        <a:cs typeface="+mn-cs"/>
                      </a:endParaRPr>
                    </a:p>
                  </a:txBody>
                  <a:tcPr marL="28552" marR="28552" marT="28552" marB="28552" anchor="ctr"/>
                </a:tc>
                <a:tc>
                  <a:txBody>
                    <a:bodyPr/>
                    <a:lstStyle/>
                    <a:p>
                      <a:pPr algn="ctr"/>
                      <a:r>
                        <a:rPr lang="en-US" altLang="zh-CN" dirty="0" smtClean="0"/>
                        <a:t>Summary</a:t>
                      </a:r>
                      <a:endParaRPr lang="zh-CN" altLang="en-US" dirty="0"/>
                    </a:p>
                  </a:txBody>
                  <a:tcPr marL="28552" marR="28552" marT="28552" marB="28552" anchor="ctr"/>
                </a:tc>
                <a:tc>
                  <a:txBody>
                    <a:bodyPr/>
                    <a:lstStyle/>
                    <a:p>
                      <a:r>
                        <a:rPr lang="en-US" altLang="zh-CN" dirty="0" smtClean="0"/>
                        <a:t> Due</a:t>
                      </a:r>
                      <a:endParaRPr lang="zh-CN" altLang="en-US" dirty="0"/>
                    </a:p>
                  </a:txBody>
                  <a:tcPr marL="28552" marR="28552" marT="28552" marB="28552" anchor="ctr"/>
                </a:tc>
                <a:tc>
                  <a:txBody>
                    <a:bodyPr/>
                    <a:lstStyle/>
                    <a:p>
                      <a:r>
                        <a:rPr lang="en-US" altLang="zh-CN" dirty="0" smtClean="0"/>
                        <a:t>Status</a:t>
                      </a:r>
                      <a:endParaRPr lang="zh-CN" altLang="en-US" dirty="0"/>
                    </a:p>
                  </a:txBody>
                  <a:tcPr marL="28552" marR="28552" marT="28552" marB="28552" anchor="ctr"/>
                </a:tc>
              </a:tr>
              <a:tr h="368135">
                <a:tc>
                  <a:txBody>
                    <a:bodyPr/>
                    <a:lstStyle/>
                    <a:p>
                      <a:pPr algn="l">
                        <a:spcAft>
                          <a:spcPts val="0"/>
                        </a:spcAft>
                      </a:pPr>
                      <a:r>
                        <a:rPr lang="en-US" sz="1400" kern="0" dirty="0">
                          <a:solidFill>
                            <a:schemeClr val="dk1"/>
                          </a:solidFill>
                          <a:effectLst/>
                          <a:latin typeface="+mn-lt"/>
                          <a:ea typeface="+mn-ea"/>
                          <a:cs typeface="+mn-cs"/>
                        </a:rPr>
                        <a:t>A.GRWG.2018.10o.2  </a:t>
                      </a:r>
                      <a:endParaRPr lang="zh-CN" sz="1400" kern="0" dirty="0">
                        <a:solidFill>
                          <a:schemeClr val="dk1"/>
                        </a:solidFill>
                        <a:effectLst/>
                        <a:latin typeface="+mn-lt"/>
                        <a:ea typeface="+mn-ea"/>
                        <a:cs typeface="+mn-cs"/>
                      </a:endParaRPr>
                    </a:p>
                  </a:txBody>
                  <a:tcPr marL="28575" marR="28575" marT="28575" marB="28575" anchor="ctr"/>
                </a:tc>
                <a:tc>
                  <a:txBody>
                    <a:bodyPr/>
                    <a:lstStyle/>
                    <a:p>
                      <a:pPr algn="l">
                        <a:spcAft>
                          <a:spcPts val="0"/>
                        </a:spcAft>
                      </a:pPr>
                      <a:r>
                        <a:rPr lang="en-US" sz="1600" kern="0" dirty="0" err="1">
                          <a:solidFill>
                            <a:schemeClr val="dk1"/>
                          </a:solidFill>
                          <a:effectLst/>
                          <a:latin typeface="+mn-lt"/>
                          <a:ea typeface="+mn-ea"/>
                          <a:cs typeface="+mn-cs"/>
                        </a:rPr>
                        <a:t>Sebastien</a:t>
                      </a:r>
                      <a:r>
                        <a:rPr lang="en-US" sz="1600" kern="0" dirty="0">
                          <a:solidFill>
                            <a:schemeClr val="dk1"/>
                          </a:solidFill>
                          <a:effectLst/>
                          <a:latin typeface="+mn-lt"/>
                          <a:ea typeface="+mn-ea"/>
                          <a:cs typeface="+mn-cs"/>
                        </a:rPr>
                        <a:t> Wagner (EUMETSAT) to report on the RTM Workshop to the GSICS working groups. </a:t>
                      </a:r>
                      <a:endParaRPr lang="zh-CN" sz="1600" kern="0" dirty="0">
                        <a:solidFill>
                          <a:schemeClr val="dk1"/>
                        </a:solidFill>
                        <a:effectLst/>
                        <a:latin typeface="+mn-lt"/>
                        <a:ea typeface="+mn-ea"/>
                        <a:cs typeface="+mn-cs"/>
                      </a:endParaRPr>
                    </a:p>
                  </a:txBody>
                  <a:tcPr marL="28575" marR="28575" marT="28575" marB="28575" anchor="ctr"/>
                </a:tc>
                <a:tc>
                  <a:txBody>
                    <a:bodyPr/>
                    <a:lstStyle/>
                    <a:p>
                      <a:pPr algn="l">
                        <a:spcAft>
                          <a:spcPts val="0"/>
                        </a:spcAft>
                      </a:pPr>
                      <a:r>
                        <a:rPr lang="en-US" sz="1400" kern="0">
                          <a:solidFill>
                            <a:schemeClr val="dk1"/>
                          </a:solidFill>
                          <a:effectLst/>
                          <a:latin typeface="+mn-lt"/>
                          <a:ea typeface="+mn-ea"/>
                          <a:cs typeface="+mn-cs"/>
                        </a:rPr>
                        <a:t>3/1/2019 </a:t>
                      </a:r>
                      <a:endParaRPr lang="zh-CN" sz="1400" kern="0">
                        <a:solidFill>
                          <a:schemeClr val="dk1"/>
                        </a:solidFill>
                        <a:effectLst/>
                        <a:latin typeface="+mn-lt"/>
                        <a:ea typeface="+mn-ea"/>
                        <a:cs typeface="+mn-cs"/>
                      </a:endParaRPr>
                    </a:p>
                  </a:txBody>
                  <a:tcPr marL="28575" marR="28575" marT="28575" marB="28575" anchor="ctr"/>
                </a:tc>
                <a:tc>
                  <a:txBody>
                    <a:bodyPr/>
                    <a:lstStyle/>
                    <a:p>
                      <a:pPr algn="l">
                        <a:spcAft>
                          <a:spcPts val="0"/>
                        </a:spcAft>
                      </a:pPr>
                      <a:r>
                        <a:rPr lang="en-US" sz="1400" kern="0">
                          <a:solidFill>
                            <a:schemeClr val="dk1"/>
                          </a:solidFill>
                          <a:effectLst/>
                          <a:latin typeface="+mn-lt"/>
                          <a:ea typeface="+mn-ea"/>
                          <a:cs typeface="+mn-cs"/>
                        </a:rPr>
                        <a:t>Closed  </a:t>
                      </a:r>
                      <a:endParaRPr lang="zh-CN" sz="1400" kern="0">
                        <a:solidFill>
                          <a:schemeClr val="dk1"/>
                        </a:solidFill>
                        <a:effectLst/>
                        <a:latin typeface="+mn-lt"/>
                        <a:ea typeface="+mn-ea"/>
                        <a:cs typeface="+mn-cs"/>
                      </a:endParaRPr>
                    </a:p>
                  </a:txBody>
                  <a:tcPr marL="28575" marR="28575" marT="28575" marB="28575" anchor="ctr"/>
                </a:tc>
              </a:tr>
              <a:tr h="533250">
                <a:tc>
                  <a:txBody>
                    <a:bodyPr/>
                    <a:lstStyle/>
                    <a:p>
                      <a:pPr algn="l">
                        <a:spcAft>
                          <a:spcPts val="0"/>
                        </a:spcAft>
                      </a:pPr>
                      <a:r>
                        <a:rPr lang="en-US" sz="1400" kern="0" dirty="0">
                          <a:solidFill>
                            <a:schemeClr val="dk1"/>
                          </a:solidFill>
                          <a:effectLst/>
                          <a:latin typeface="+mn-lt"/>
                          <a:ea typeface="+mn-ea"/>
                          <a:cs typeface="+mn-cs"/>
                        </a:rPr>
                        <a:t>A.GRWG.20180601.14  </a:t>
                      </a:r>
                      <a:endParaRPr lang="zh-CN" sz="1400" kern="0" dirty="0">
                        <a:solidFill>
                          <a:schemeClr val="dk1"/>
                        </a:solidFill>
                        <a:effectLst/>
                        <a:latin typeface="+mn-lt"/>
                        <a:ea typeface="+mn-ea"/>
                        <a:cs typeface="+mn-cs"/>
                      </a:endParaRPr>
                    </a:p>
                  </a:txBody>
                  <a:tcPr marL="28575" marR="28575" marT="28575" marB="28575" anchor="ctr"/>
                </a:tc>
                <a:tc>
                  <a:txBody>
                    <a:bodyPr/>
                    <a:lstStyle/>
                    <a:p>
                      <a:pPr algn="l">
                        <a:spcAft>
                          <a:spcPts val="0"/>
                        </a:spcAft>
                      </a:pPr>
                      <a:r>
                        <a:rPr lang="en-US" sz="1600" kern="0" dirty="0">
                          <a:solidFill>
                            <a:schemeClr val="dk1"/>
                          </a:solidFill>
                          <a:effectLst/>
                          <a:latin typeface="+mn-lt"/>
                          <a:ea typeface="+mn-ea"/>
                          <a:cs typeface="+mn-cs"/>
                        </a:rPr>
                        <a:t>GRWG to develop consensus on contents of intermediate collocation products to be shared with users  </a:t>
                      </a:r>
                      <a:endParaRPr lang="zh-CN" sz="1600" kern="0" dirty="0">
                        <a:solidFill>
                          <a:schemeClr val="dk1"/>
                        </a:solidFill>
                        <a:effectLst/>
                        <a:latin typeface="+mn-lt"/>
                        <a:ea typeface="+mn-ea"/>
                        <a:cs typeface="+mn-cs"/>
                      </a:endParaRPr>
                    </a:p>
                  </a:txBody>
                  <a:tcPr marL="28575" marR="28575" marT="28575" marB="28575" anchor="ctr"/>
                </a:tc>
                <a:tc>
                  <a:txBody>
                    <a:bodyPr/>
                    <a:lstStyle/>
                    <a:p>
                      <a:pPr algn="l">
                        <a:spcAft>
                          <a:spcPts val="0"/>
                        </a:spcAft>
                      </a:pPr>
                      <a:r>
                        <a:rPr lang="en-US" sz="1400" kern="0">
                          <a:solidFill>
                            <a:schemeClr val="dk1"/>
                          </a:solidFill>
                          <a:effectLst/>
                          <a:latin typeface="+mn-lt"/>
                          <a:ea typeface="+mn-ea"/>
                          <a:cs typeface="+mn-cs"/>
                        </a:rPr>
                        <a:t>2019-31-05 </a:t>
                      </a:r>
                      <a:endParaRPr lang="zh-CN" sz="1400" kern="0">
                        <a:solidFill>
                          <a:schemeClr val="dk1"/>
                        </a:solidFill>
                        <a:effectLst/>
                        <a:latin typeface="+mn-lt"/>
                        <a:ea typeface="+mn-ea"/>
                        <a:cs typeface="+mn-cs"/>
                      </a:endParaRPr>
                    </a:p>
                  </a:txBody>
                  <a:tcPr marL="28575" marR="28575" marT="28575" marB="28575" anchor="ctr"/>
                </a:tc>
                <a:tc>
                  <a:txBody>
                    <a:bodyPr/>
                    <a:lstStyle/>
                    <a:p>
                      <a:pPr algn="l">
                        <a:spcAft>
                          <a:spcPts val="0"/>
                        </a:spcAft>
                      </a:pPr>
                      <a:r>
                        <a:rPr lang="en-US" sz="1400" kern="0">
                          <a:solidFill>
                            <a:schemeClr val="dk1"/>
                          </a:solidFill>
                          <a:effectLst/>
                          <a:latin typeface="+mn-lt"/>
                          <a:ea typeface="+mn-ea"/>
                          <a:cs typeface="+mn-cs"/>
                        </a:rPr>
                        <a:t>Open  </a:t>
                      </a:r>
                      <a:endParaRPr lang="zh-CN" sz="1400" kern="0">
                        <a:solidFill>
                          <a:schemeClr val="dk1"/>
                        </a:solidFill>
                        <a:effectLst/>
                        <a:latin typeface="+mn-lt"/>
                        <a:ea typeface="+mn-ea"/>
                        <a:cs typeface="+mn-cs"/>
                      </a:endParaRPr>
                    </a:p>
                  </a:txBody>
                  <a:tcPr marL="28575" marR="28575" marT="28575" marB="28575" anchor="ctr"/>
                </a:tc>
              </a:tr>
              <a:tr h="382289">
                <a:tc>
                  <a:txBody>
                    <a:bodyPr/>
                    <a:lstStyle/>
                    <a:p>
                      <a:pPr algn="l">
                        <a:spcAft>
                          <a:spcPts val="0"/>
                        </a:spcAft>
                      </a:pPr>
                      <a:r>
                        <a:rPr lang="en-US" sz="1400" kern="0" dirty="0">
                          <a:solidFill>
                            <a:schemeClr val="dk1"/>
                          </a:solidFill>
                          <a:effectLst/>
                          <a:latin typeface="+mn-lt"/>
                          <a:ea typeface="+mn-ea"/>
                          <a:cs typeface="+mn-cs"/>
                        </a:rPr>
                        <a:t>A.GRWG.20180601.15  </a:t>
                      </a:r>
                      <a:endParaRPr lang="zh-CN" sz="1400" kern="0" dirty="0">
                        <a:solidFill>
                          <a:schemeClr val="dk1"/>
                        </a:solidFill>
                        <a:effectLst/>
                        <a:latin typeface="+mn-lt"/>
                        <a:ea typeface="+mn-ea"/>
                        <a:cs typeface="+mn-cs"/>
                      </a:endParaRPr>
                    </a:p>
                  </a:txBody>
                  <a:tcPr marL="28575" marR="28575" marT="28575" marB="28575" anchor="ctr"/>
                </a:tc>
                <a:tc>
                  <a:txBody>
                    <a:bodyPr/>
                    <a:lstStyle/>
                    <a:p>
                      <a:pPr algn="l">
                        <a:spcAft>
                          <a:spcPts val="0"/>
                        </a:spcAft>
                      </a:pPr>
                      <a:r>
                        <a:rPr lang="en-US" sz="1600" kern="0" dirty="0">
                          <a:solidFill>
                            <a:schemeClr val="dk1"/>
                          </a:solidFill>
                          <a:effectLst/>
                          <a:latin typeface="+mn-lt"/>
                          <a:ea typeface="+mn-ea"/>
                          <a:cs typeface="+mn-cs"/>
                        </a:rPr>
                        <a:t>GRWG to encourage GSICS Agencies to include </a:t>
                      </a:r>
                      <a:r>
                        <a:rPr lang="en-US" sz="1600" kern="0" dirty="0" err="1">
                          <a:solidFill>
                            <a:schemeClr val="dk1"/>
                          </a:solidFill>
                          <a:effectLst/>
                          <a:latin typeface="+mn-lt"/>
                          <a:ea typeface="+mn-ea"/>
                          <a:cs typeface="+mn-cs"/>
                        </a:rPr>
                        <a:t>CrIS</a:t>
                      </a:r>
                      <a:r>
                        <a:rPr lang="en-US" sz="1600" kern="0" dirty="0">
                          <a:solidFill>
                            <a:schemeClr val="dk1"/>
                          </a:solidFill>
                          <a:effectLst/>
                          <a:latin typeface="+mn-lt"/>
                          <a:ea typeface="+mn-ea"/>
                          <a:cs typeface="+mn-cs"/>
                        </a:rPr>
                        <a:t> in their GEO-LEO monitoring  </a:t>
                      </a:r>
                      <a:endParaRPr lang="zh-CN" sz="1600" kern="0" dirty="0">
                        <a:solidFill>
                          <a:schemeClr val="dk1"/>
                        </a:solidFill>
                        <a:effectLst/>
                        <a:latin typeface="+mn-lt"/>
                        <a:ea typeface="+mn-ea"/>
                        <a:cs typeface="+mn-cs"/>
                      </a:endParaRPr>
                    </a:p>
                  </a:txBody>
                  <a:tcPr marL="28575" marR="28575" marT="28575" marB="28575" anchor="ctr"/>
                </a:tc>
                <a:tc>
                  <a:txBody>
                    <a:bodyPr/>
                    <a:lstStyle/>
                    <a:p>
                      <a:pPr algn="l">
                        <a:spcAft>
                          <a:spcPts val="0"/>
                        </a:spcAft>
                      </a:pPr>
                      <a:r>
                        <a:rPr lang="en-US" sz="1400" kern="0">
                          <a:solidFill>
                            <a:schemeClr val="dk1"/>
                          </a:solidFill>
                          <a:effectLst/>
                          <a:latin typeface="+mn-lt"/>
                          <a:ea typeface="+mn-ea"/>
                          <a:cs typeface="+mn-cs"/>
                        </a:rPr>
                        <a:t>2019-31-05 </a:t>
                      </a:r>
                      <a:endParaRPr lang="zh-CN" sz="1400" kern="0">
                        <a:solidFill>
                          <a:schemeClr val="dk1"/>
                        </a:solidFill>
                        <a:effectLst/>
                        <a:latin typeface="+mn-lt"/>
                        <a:ea typeface="+mn-ea"/>
                        <a:cs typeface="+mn-cs"/>
                      </a:endParaRPr>
                    </a:p>
                  </a:txBody>
                  <a:tcPr marL="28575" marR="28575" marT="28575" marB="28575" anchor="ctr"/>
                </a:tc>
                <a:tc>
                  <a:txBody>
                    <a:bodyPr/>
                    <a:lstStyle/>
                    <a:p>
                      <a:pPr algn="l">
                        <a:spcAft>
                          <a:spcPts val="0"/>
                        </a:spcAft>
                      </a:pPr>
                      <a:r>
                        <a:rPr lang="en-US" sz="1400" kern="0">
                          <a:solidFill>
                            <a:schemeClr val="dk1"/>
                          </a:solidFill>
                          <a:effectLst/>
                          <a:latin typeface="+mn-lt"/>
                          <a:ea typeface="+mn-ea"/>
                          <a:cs typeface="+mn-cs"/>
                        </a:rPr>
                        <a:t>Open  </a:t>
                      </a:r>
                      <a:endParaRPr lang="zh-CN" sz="1400" kern="0">
                        <a:solidFill>
                          <a:schemeClr val="dk1"/>
                        </a:solidFill>
                        <a:effectLst/>
                        <a:latin typeface="+mn-lt"/>
                        <a:ea typeface="+mn-ea"/>
                        <a:cs typeface="+mn-cs"/>
                      </a:endParaRPr>
                    </a:p>
                  </a:txBody>
                  <a:tcPr marL="28575" marR="28575" marT="28575" marB="28575" anchor="ctr"/>
                </a:tc>
              </a:tr>
              <a:tr h="533250">
                <a:tc>
                  <a:txBody>
                    <a:bodyPr/>
                    <a:lstStyle/>
                    <a:p>
                      <a:pPr algn="l">
                        <a:spcAft>
                          <a:spcPts val="0"/>
                        </a:spcAft>
                      </a:pPr>
                      <a:r>
                        <a:rPr lang="en-US" sz="1400" kern="0" dirty="0">
                          <a:solidFill>
                            <a:schemeClr val="dk1"/>
                          </a:solidFill>
                          <a:effectLst/>
                          <a:latin typeface="+mn-lt"/>
                          <a:ea typeface="+mn-ea"/>
                          <a:cs typeface="+mn-cs"/>
                        </a:rPr>
                        <a:t>A.GRWG.20180601.17  </a:t>
                      </a:r>
                      <a:endParaRPr lang="zh-CN" sz="1400" kern="0" dirty="0">
                        <a:solidFill>
                          <a:schemeClr val="dk1"/>
                        </a:solidFill>
                        <a:effectLst/>
                        <a:latin typeface="+mn-lt"/>
                        <a:ea typeface="+mn-ea"/>
                        <a:cs typeface="+mn-cs"/>
                      </a:endParaRPr>
                    </a:p>
                  </a:txBody>
                  <a:tcPr marL="28575" marR="28575" marT="28575" marB="28575" anchor="ctr"/>
                </a:tc>
                <a:tc>
                  <a:txBody>
                    <a:bodyPr/>
                    <a:lstStyle/>
                    <a:p>
                      <a:pPr algn="l">
                        <a:spcAft>
                          <a:spcPts val="0"/>
                        </a:spcAft>
                      </a:pPr>
                      <a:r>
                        <a:rPr lang="en-US" sz="1600" kern="0" dirty="0">
                          <a:solidFill>
                            <a:schemeClr val="dk1"/>
                          </a:solidFill>
                          <a:effectLst/>
                          <a:latin typeface="+mn-lt"/>
                          <a:ea typeface="+mn-ea"/>
                          <a:cs typeface="+mn-cs"/>
                        </a:rPr>
                        <a:t>GRWG to review and update the GSICS document “Guide to GSICS Products and Services” to be referred in the WMO document “Guide to the WMO Integrated Global </a:t>
                      </a:r>
                      <a:r>
                        <a:rPr lang="en-US" sz="1600" kern="0" dirty="0" err="1">
                          <a:solidFill>
                            <a:schemeClr val="dk1"/>
                          </a:solidFill>
                          <a:effectLst/>
                          <a:latin typeface="+mn-lt"/>
                          <a:ea typeface="+mn-ea"/>
                          <a:cs typeface="+mn-cs"/>
                        </a:rPr>
                        <a:t>ObservingSystem</a:t>
                      </a:r>
                      <a:r>
                        <a:rPr lang="en-US" sz="1600" kern="0" dirty="0">
                          <a:solidFill>
                            <a:schemeClr val="dk1"/>
                          </a:solidFill>
                          <a:effectLst/>
                          <a:latin typeface="+mn-lt"/>
                          <a:ea typeface="+mn-ea"/>
                          <a:cs typeface="+mn-cs"/>
                        </a:rPr>
                        <a:t> (Guide to WIGOS)”  </a:t>
                      </a:r>
                      <a:endParaRPr lang="zh-CN" sz="1600" kern="0" dirty="0">
                        <a:solidFill>
                          <a:schemeClr val="dk1"/>
                        </a:solidFill>
                        <a:effectLst/>
                        <a:latin typeface="+mn-lt"/>
                        <a:ea typeface="+mn-ea"/>
                        <a:cs typeface="+mn-cs"/>
                      </a:endParaRPr>
                    </a:p>
                  </a:txBody>
                  <a:tcPr marL="28575" marR="28575" marT="28575" marB="28575" anchor="ctr"/>
                </a:tc>
                <a:tc>
                  <a:txBody>
                    <a:bodyPr/>
                    <a:lstStyle/>
                    <a:p>
                      <a:pPr algn="l">
                        <a:spcAft>
                          <a:spcPts val="0"/>
                        </a:spcAft>
                      </a:pPr>
                      <a:r>
                        <a:rPr lang="en-US" sz="1400" kern="0">
                          <a:solidFill>
                            <a:schemeClr val="dk1"/>
                          </a:solidFill>
                          <a:effectLst/>
                          <a:latin typeface="+mn-lt"/>
                          <a:ea typeface="+mn-ea"/>
                          <a:cs typeface="+mn-cs"/>
                        </a:rPr>
                        <a:t>2019-31-05 </a:t>
                      </a:r>
                      <a:endParaRPr lang="zh-CN" sz="1400" kern="0">
                        <a:solidFill>
                          <a:schemeClr val="dk1"/>
                        </a:solidFill>
                        <a:effectLst/>
                        <a:latin typeface="+mn-lt"/>
                        <a:ea typeface="+mn-ea"/>
                        <a:cs typeface="+mn-cs"/>
                      </a:endParaRPr>
                    </a:p>
                  </a:txBody>
                  <a:tcPr marL="28575" marR="28575" marT="28575" marB="28575" anchor="ctr"/>
                </a:tc>
                <a:tc>
                  <a:txBody>
                    <a:bodyPr/>
                    <a:lstStyle/>
                    <a:p>
                      <a:pPr algn="l">
                        <a:spcAft>
                          <a:spcPts val="0"/>
                        </a:spcAft>
                      </a:pPr>
                      <a:r>
                        <a:rPr lang="en-US" sz="1400" kern="0">
                          <a:solidFill>
                            <a:schemeClr val="dk1"/>
                          </a:solidFill>
                          <a:effectLst/>
                          <a:latin typeface="+mn-lt"/>
                          <a:ea typeface="+mn-ea"/>
                          <a:cs typeface="+mn-cs"/>
                        </a:rPr>
                        <a:t>Open  </a:t>
                      </a:r>
                      <a:endParaRPr lang="zh-CN" sz="1400" kern="0">
                        <a:solidFill>
                          <a:schemeClr val="dk1"/>
                        </a:solidFill>
                        <a:effectLst/>
                        <a:latin typeface="+mn-lt"/>
                        <a:ea typeface="+mn-ea"/>
                        <a:cs typeface="+mn-cs"/>
                      </a:endParaRPr>
                    </a:p>
                  </a:txBody>
                  <a:tcPr marL="28575" marR="28575" marT="28575" marB="28575" anchor="ctr"/>
                </a:tc>
              </a:tr>
              <a:tr h="533250">
                <a:tc>
                  <a:txBody>
                    <a:bodyPr/>
                    <a:lstStyle/>
                    <a:p>
                      <a:pPr algn="l">
                        <a:spcAft>
                          <a:spcPts val="0"/>
                        </a:spcAft>
                      </a:pPr>
                      <a:r>
                        <a:rPr lang="en-US" sz="1400" kern="0" dirty="0">
                          <a:solidFill>
                            <a:schemeClr val="dk1"/>
                          </a:solidFill>
                          <a:effectLst/>
                          <a:latin typeface="+mn-lt"/>
                          <a:ea typeface="+mn-ea"/>
                          <a:cs typeface="+mn-cs"/>
                        </a:rPr>
                        <a:t>A.GRWG.20180601.18  </a:t>
                      </a:r>
                      <a:endParaRPr lang="zh-CN" sz="1400" kern="0" dirty="0">
                        <a:solidFill>
                          <a:schemeClr val="dk1"/>
                        </a:solidFill>
                        <a:effectLst/>
                        <a:latin typeface="+mn-lt"/>
                        <a:ea typeface="+mn-ea"/>
                        <a:cs typeface="+mn-cs"/>
                      </a:endParaRPr>
                    </a:p>
                  </a:txBody>
                  <a:tcPr marL="28575" marR="28575" marT="28575" marB="28575" anchor="ctr"/>
                </a:tc>
                <a:tc>
                  <a:txBody>
                    <a:bodyPr/>
                    <a:lstStyle/>
                    <a:p>
                      <a:pPr algn="l">
                        <a:spcAft>
                          <a:spcPts val="0"/>
                        </a:spcAft>
                      </a:pPr>
                      <a:r>
                        <a:rPr lang="en-US" sz="1600" kern="0" dirty="0">
                          <a:solidFill>
                            <a:schemeClr val="dk1"/>
                          </a:solidFill>
                          <a:effectLst/>
                          <a:latin typeface="+mn-lt"/>
                          <a:ea typeface="+mn-ea"/>
                          <a:cs typeface="+mn-cs"/>
                        </a:rPr>
                        <a:t>GRWG to review and update the WMO CIMO Guide: PART III: SPACE-BASED OBSERVATIONS Chapter 6: Calibration and validation for emphasizing contribution of GSICS to space-based observation  </a:t>
                      </a:r>
                      <a:endParaRPr lang="zh-CN" sz="1600" kern="0" dirty="0">
                        <a:solidFill>
                          <a:schemeClr val="dk1"/>
                        </a:solidFill>
                        <a:effectLst/>
                        <a:latin typeface="+mn-lt"/>
                        <a:ea typeface="+mn-ea"/>
                        <a:cs typeface="+mn-cs"/>
                      </a:endParaRPr>
                    </a:p>
                  </a:txBody>
                  <a:tcPr marL="28575" marR="28575" marT="28575" marB="28575" anchor="ctr"/>
                </a:tc>
                <a:tc>
                  <a:txBody>
                    <a:bodyPr/>
                    <a:lstStyle/>
                    <a:p>
                      <a:pPr algn="l">
                        <a:spcAft>
                          <a:spcPts val="0"/>
                        </a:spcAft>
                      </a:pPr>
                      <a:r>
                        <a:rPr lang="en-US" sz="1400" kern="0">
                          <a:solidFill>
                            <a:schemeClr val="dk1"/>
                          </a:solidFill>
                          <a:effectLst/>
                          <a:latin typeface="+mn-lt"/>
                          <a:ea typeface="+mn-ea"/>
                          <a:cs typeface="+mn-cs"/>
                        </a:rPr>
                        <a:t>2019-31-05 </a:t>
                      </a:r>
                      <a:endParaRPr lang="zh-CN" sz="1400" kern="0">
                        <a:solidFill>
                          <a:schemeClr val="dk1"/>
                        </a:solidFill>
                        <a:effectLst/>
                        <a:latin typeface="+mn-lt"/>
                        <a:ea typeface="+mn-ea"/>
                        <a:cs typeface="+mn-cs"/>
                      </a:endParaRPr>
                    </a:p>
                  </a:txBody>
                  <a:tcPr marL="28575" marR="28575" marT="28575" marB="28575" anchor="ctr"/>
                </a:tc>
                <a:tc>
                  <a:txBody>
                    <a:bodyPr/>
                    <a:lstStyle/>
                    <a:p>
                      <a:pPr algn="l">
                        <a:spcAft>
                          <a:spcPts val="0"/>
                        </a:spcAft>
                      </a:pPr>
                      <a:r>
                        <a:rPr lang="en-US" sz="1400" kern="0">
                          <a:solidFill>
                            <a:schemeClr val="dk1"/>
                          </a:solidFill>
                          <a:effectLst/>
                          <a:latin typeface="+mn-lt"/>
                          <a:ea typeface="+mn-ea"/>
                          <a:cs typeface="+mn-cs"/>
                        </a:rPr>
                        <a:t>Open  </a:t>
                      </a:r>
                      <a:endParaRPr lang="zh-CN" sz="1400" kern="0">
                        <a:solidFill>
                          <a:schemeClr val="dk1"/>
                        </a:solidFill>
                        <a:effectLst/>
                        <a:latin typeface="+mn-lt"/>
                        <a:ea typeface="+mn-ea"/>
                        <a:cs typeface="+mn-cs"/>
                      </a:endParaRPr>
                    </a:p>
                  </a:txBody>
                  <a:tcPr marL="28575" marR="28575" marT="28575" marB="28575" anchor="ctr"/>
                </a:tc>
              </a:tr>
              <a:tr h="533250">
                <a:tc>
                  <a:txBody>
                    <a:bodyPr/>
                    <a:lstStyle/>
                    <a:p>
                      <a:pPr algn="l">
                        <a:spcAft>
                          <a:spcPts val="0"/>
                        </a:spcAft>
                      </a:pPr>
                      <a:r>
                        <a:rPr lang="en-US" sz="1400" kern="0" dirty="0">
                          <a:solidFill>
                            <a:schemeClr val="dk1"/>
                          </a:solidFill>
                          <a:effectLst/>
                          <a:latin typeface="+mn-lt"/>
                          <a:ea typeface="+mn-ea"/>
                          <a:cs typeface="+mn-cs"/>
                        </a:rPr>
                        <a:t>A.GRWG.20180601.3  </a:t>
                      </a:r>
                      <a:endParaRPr lang="zh-CN" sz="1400" kern="0" dirty="0">
                        <a:solidFill>
                          <a:schemeClr val="dk1"/>
                        </a:solidFill>
                        <a:effectLst/>
                        <a:latin typeface="+mn-lt"/>
                        <a:ea typeface="+mn-ea"/>
                        <a:cs typeface="+mn-cs"/>
                      </a:endParaRPr>
                    </a:p>
                  </a:txBody>
                  <a:tcPr marL="28575" marR="28575" marT="28575" marB="28575" anchor="ctr"/>
                </a:tc>
                <a:tc>
                  <a:txBody>
                    <a:bodyPr/>
                    <a:lstStyle/>
                    <a:p>
                      <a:pPr algn="l">
                        <a:spcAft>
                          <a:spcPts val="0"/>
                        </a:spcAft>
                      </a:pPr>
                      <a:r>
                        <a:rPr lang="en-US" sz="1600" kern="0" dirty="0">
                          <a:solidFill>
                            <a:schemeClr val="dk1"/>
                          </a:solidFill>
                          <a:effectLst/>
                          <a:latin typeface="+mn-lt"/>
                          <a:ea typeface="+mn-ea"/>
                          <a:cs typeface="+mn-cs"/>
                        </a:rPr>
                        <a:t>GRWG to develop a strategy, including the procedure and criteria, on how to handle the long-term drifts of individual instruments identified based on the analyses using GSICS approved approaches. This applies primarily to the VIS/</a:t>
                      </a:r>
                      <a:r>
                        <a:rPr lang="en-US" sz="1600" kern="0" dirty="0" err="1">
                          <a:solidFill>
                            <a:schemeClr val="dk1"/>
                          </a:solidFill>
                          <a:effectLst/>
                          <a:latin typeface="+mn-lt"/>
                          <a:ea typeface="+mn-ea"/>
                          <a:cs typeface="+mn-cs"/>
                        </a:rPr>
                        <a:t>NIRinstruments</a:t>
                      </a:r>
                      <a:r>
                        <a:rPr lang="en-US" sz="1600" kern="0" dirty="0">
                          <a:solidFill>
                            <a:schemeClr val="dk1"/>
                          </a:solidFill>
                          <a:effectLst/>
                          <a:latin typeface="+mn-lt"/>
                          <a:ea typeface="+mn-ea"/>
                          <a:cs typeface="+mn-cs"/>
                        </a:rPr>
                        <a:t>.  </a:t>
                      </a:r>
                      <a:endParaRPr lang="zh-CN" sz="1600" kern="0" dirty="0">
                        <a:solidFill>
                          <a:schemeClr val="dk1"/>
                        </a:solidFill>
                        <a:effectLst/>
                        <a:latin typeface="+mn-lt"/>
                        <a:ea typeface="+mn-ea"/>
                        <a:cs typeface="+mn-cs"/>
                      </a:endParaRPr>
                    </a:p>
                  </a:txBody>
                  <a:tcPr marL="28575" marR="28575" marT="28575" marB="28575" anchor="ctr"/>
                </a:tc>
                <a:tc>
                  <a:txBody>
                    <a:bodyPr/>
                    <a:lstStyle/>
                    <a:p>
                      <a:pPr algn="l">
                        <a:spcAft>
                          <a:spcPts val="0"/>
                        </a:spcAft>
                      </a:pPr>
                      <a:r>
                        <a:rPr lang="en-US" sz="1400" kern="0">
                          <a:solidFill>
                            <a:schemeClr val="dk1"/>
                          </a:solidFill>
                          <a:effectLst/>
                          <a:latin typeface="+mn-lt"/>
                          <a:ea typeface="+mn-ea"/>
                          <a:cs typeface="+mn-cs"/>
                        </a:rPr>
                        <a:t>2019-31-05 </a:t>
                      </a:r>
                      <a:endParaRPr lang="zh-CN" sz="1400" kern="0">
                        <a:solidFill>
                          <a:schemeClr val="dk1"/>
                        </a:solidFill>
                        <a:effectLst/>
                        <a:latin typeface="+mn-lt"/>
                        <a:ea typeface="+mn-ea"/>
                        <a:cs typeface="+mn-cs"/>
                      </a:endParaRPr>
                    </a:p>
                  </a:txBody>
                  <a:tcPr marL="28575" marR="28575" marT="28575" marB="28575" anchor="ctr"/>
                </a:tc>
                <a:tc>
                  <a:txBody>
                    <a:bodyPr/>
                    <a:lstStyle/>
                    <a:p>
                      <a:pPr algn="l">
                        <a:spcAft>
                          <a:spcPts val="0"/>
                        </a:spcAft>
                      </a:pPr>
                      <a:r>
                        <a:rPr lang="en-US" sz="1400" kern="0">
                          <a:solidFill>
                            <a:schemeClr val="dk1"/>
                          </a:solidFill>
                          <a:effectLst/>
                          <a:latin typeface="+mn-lt"/>
                          <a:ea typeface="+mn-ea"/>
                          <a:cs typeface="+mn-cs"/>
                        </a:rPr>
                        <a:t>Open  </a:t>
                      </a:r>
                      <a:endParaRPr lang="zh-CN" sz="1400" kern="0">
                        <a:solidFill>
                          <a:schemeClr val="dk1"/>
                        </a:solidFill>
                        <a:effectLst/>
                        <a:latin typeface="+mn-lt"/>
                        <a:ea typeface="+mn-ea"/>
                        <a:cs typeface="+mn-cs"/>
                      </a:endParaRPr>
                    </a:p>
                  </a:txBody>
                  <a:tcPr marL="28575" marR="28575" marT="28575" marB="28575" anchor="ctr"/>
                </a:tc>
              </a:tr>
              <a:tr h="533250">
                <a:tc>
                  <a:txBody>
                    <a:bodyPr/>
                    <a:lstStyle/>
                    <a:p>
                      <a:pPr algn="l">
                        <a:spcAft>
                          <a:spcPts val="0"/>
                        </a:spcAft>
                      </a:pPr>
                      <a:r>
                        <a:rPr lang="en-US" sz="1400" kern="0" dirty="0">
                          <a:solidFill>
                            <a:schemeClr val="dk1"/>
                          </a:solidFill>
                          <a:effectLst/>
                          <a:latin typeface="+mn-lt"/>
                          <a:ea typeface="+mn-ea"/>
                          <a:cs typeface="+mn-cs"/>
                        </a:rPr>
                        <a:t>A.GRWG.20180601.5  </a:t>
                      </a:r>
                      <a:endParaRPr lang="zh-CN" sz="1400" kern="0" dirty="0">
                        <a:solidFill>
                          <a:schemeClr val="dk1"/>
                        </a:solidFill>
                        <a:effectLst/>
                        <a:latin typeface="+mn-lt"/>
                        <a:ea typeface="+mn-ea"/>
                        <a:cs typeface="+mn-cs"/>
                      </a:endParaRPr>
                    </a:p>
                  </a:txBody>
                  <a:tcPr marL="28575" marR="28575" marT="28575" marB="28575" anchor="ctr"/>
                </a:tc>
                <a:tc>
                  <a:txBody>
                    <a:bodyPr/>
                    <a:lstStyle/>
                    <a:p>
                      <a:pPr algn="l">
                        <a:spcAft>
                          <a:spcPts val="0"/>
                        </a:spcAft>
                      </a:pPr>
                      <a:r>
                        <a:rPr lang="en-US" sz="1600" kern="0" dirty="0">
                          <a:solidFill>
                            <a:schemeClr val="dk1"/>
                          </a:solidFill>
                          <a:effectLst/>
                          <a:latin typeface="+mn-lt"/>
                          <a:ea typeface="+mn-ea"/>
                          <a:cs typeface="+mn-cs"/>
                        </a:rPr>
                        <a:t>GRWG to develop monitoring webpage to demonstrate instrument performance recalibrated after applying the GSICS correction  </a:t>
                      </a:r>
                      <a:endParaRPr lang="zh-CN" sz="1600" kern="0" dirty="0">
                        <a:solidFill>
                          <a:schemeClr val="dk1"/>
                        </a:solidFill>
                        <a:effectLst/>
                        <a:latin typeface="+mn-lt"/>
                        <a:ea typeface="+mn-ea"/>
                        <a:cs typeface="+mn-cs"/>
                      </a:endParaRPr>
                    </a:p>
                  </a:txBody>
                  <a:tcPr marL="28575" marR="28575" marT="28575" marB="28575" anchor="ctr"/>
                </a:tc>
                <a:tc>
                  <a:txBody>
                    <a:bodyPr/>
                    <a:lstStyle/>
                    <a:p>
                      <a:pPr algn="l">
                        <a:spcAft>
                          <a:spcPts val="0"/>
                        </a:spcAft>
                      </a:pPr>
                      <a:r>
                        <a:rPr lang="en-US" sz="1400" kern="0">
                          <a:solidFill>
                            <a:schemeClr val="dk1"/>
                          </a:solidFill>
                          <a:effectLst/>
                          <a:latin typeface="+mn-lt"/>
                          <a:ea typeface="+mn-ea"/>
                          <a:cs typeface="+mn-cs"/>
                        </a:rPr>
                        <a:t>2019-31-05 </a:t>
                      </a:r>
                      <a:endParaRPr lang="zh-CN" sz="1400" kern="0">
                        <a:solidFill>
                          <a:schemeClr val="dk1"/>
                        </a:solidFill>
                        <a:effectLst/>
                        <a:latin typeface="+mn-lt"/>
                        <a:ea typeface="+mn-ea"/>
                        <a:cs typeface="+mn-cs"/>
                      </a:endParaRPr>
                    </a:p>
                  </a:txBody>
                  <a:tcPr marL="28575" marR="28575" marT="28575" marB="28575" anchor="ctr"/>
                </a:tc>
                <a:tc>
                  <a:txBody>
                    <a:bodyPr/>
                    <a:lstStyle/>
                    <a:p>
                      <a:pPr algn="l">
                        <a:spcAft>
                          <a:spcPts val="0"/>
                        </a:spcAft>
                      </a:pPr>
                      <a:r>
                        <a:rPr lang="en-US" sz="1400" kern="0" dirty="0">
                          <a:solidFill>
                            <a:schemeClr val="dk1"/>
                          </a:solidFill>
                          <a:effectLst/>
                          <a:latin typeface="+mn-lt"/>
                          <a:ea typeface="+mn-ea"/>
                          <a:cs typeface="+mn-cs"/>
                        </a:rPr>
                        <a:t>Open  </a:t>
                      </a:r>
                      <a:endParaRPr lang="zh-CN" sz="1400" kern="0" dirty="0">
                        <a:solidFill>
                          <a:schemeClr val="dk1"/>
                        </a:solidFill>
                        <a:effectLst/>
                        <a:latin typeface="+mn-lt"/>
                        <a:ea typeface="+mn-ea"/>
                        <a:cs typeface="+mn-cs"/>
                      </a:endParaRPr>
                    </a:p>
                  </a:txBody>
                  <a:tcPr marL="28575" marR="28575" marT="28575" marB="28575" anchor="ctr"/>
                </a:tc>
              </a:tr>
            </a:tbl>
          </a:graphicData>
        </a:graphic>
      </p:graphicFrame>
      <p:sp>
        <p:nvSpPr>
          <p:cNvPr id="4" name="제목 1"/>
          <p:cNvSpPr txBox="1">
            <a:spLocks/>
          </p:cNvSpPr>
          <p:nvPr/>
        </p:nvSpPr>
        <p:spPr>
          <a:xfrm>
            <a:off x="457200" y="228600"/>
            <a:ext cx="10515600" cy="551022"/>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4400" kern="1200">
                <a:solidFill>
                  <a:schemeClr val="tx1"/>
                </a:solidFill>
                <a:latin typeface="맑은 고딕" pitchFamily="50" charset="-127"/>
                <a:ea typeface="+mj-ea"/>
                <a:cs typeface="+mj-cs"/>
              </a:defRPr>
            </a:lvl1pPr>
          </a:lstStyle>
          <a:p>
            <a:r>
              <a:rPr lang="en-GB" altLang="ko-KR" sz="3600" b="1" smtClean="0">
                <a:latin typeface="Arial" pitchFamily="34" charset="0"/>
                <a:cs typeface="Arial" pitchFamily="34" charset="0"/>
              </a:rPr>
              <a:t>Actions on G</a:t>
            </a:r>
            <a:r>
              <a:rPr lang="en-US" altLang="ko-KR" sz="3600" b="1" smtClean="0">
                <a:latin typeface="Arial" pitchFamily="34" charset="0"/>
                <a:cs typeface="Arial" pitchFamily="34" charset="0"/>
              </a:rPr>
              <a:t>RWG</a:t>
            </a:r>
            <a:r>
              <a:rPr lang="en-GB" altLang="ko-KR" sz="3600" b="1" smtClean="0">
                <a:latin typeface="Arial" pitchFamily="34" charset="0"/>
                <a:cs typeface="Arial" pitchFamily="34" charset="0"/>
              </a:rPr>
              <a:t> from 2018 annual meeting</a:t>
            </a:r>
            <a:endParaRPr lang="ko-KR" altLang="en-US" sz="3600" dirty="0"/>
          </a:p>
        </p:txBody>
      </p:sp>
    </p:spTree>
    <p:extLst>
      <p:ext uri="{BB962C8B-B14F-4D97-AF65-F5344CB8AC3E}">
        <p14:creationId xmlns:p14="http://schemas.microsoft.com/office/powerpoint/2010/main" val="2170702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사용자 지정 1">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5689</TotalTime>
  <Words>2425</Words>
  <Application>Microsoft Office PowerPoint</Application>
  <PresentationFormat>自定义</PresentationFormat>
  <Paragraphs>596</Paragraphs>
  <Slides>20</Slides>
  <Notes>0</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Office 테마</vt:lpstr>
      <vt:lpstr>GRWG Report and Briefing</vt:lpstr>
      <vt:lpstr>Overview</vt:lpstr>
      <vt:lpstr>New GRWG Chairing</vt:lpstr>
      <vt:lpstr>GRWG Chairing</vt:lpstr>
      <vt:lpstr>Overview</vt:lpstr>
      <vt:lpstr>2018 GRWG/GDWG Annual Meeting, Shanghai</vt:lpstr>
      <vt:lpstr>Annual meeting summary</vt:lpstr>
      <vt:lpstr>Actions on GRWG from 2018 annual meeting</vt:lpstr>
      <vt:lpstr>PowerPoint 演示文稿</vt:lpstr>
      <vt:lpstr>Actions/Recom.s from CGMS46</vt:lpstr>
      <vt:lpstr>PowerPoint 演示文稿</vt:lpstr>
      <vt:lpstr>Actions from GSICS-EP-19</vt:lpstr>
      <vt:lpstr>GRWG/Subgroup Web-meeting in 2018/2019</vt:lpstr>
      <vt:lpstr>Overview</vt:lpstr>
      <vt:lpstr>Special session on re-calibration/re-processing - Chair: Tim Hewison</vt:lpstr>
      <vt:lpstr>Special Session on "Strategy for incorporating inter-calibration of SWIR spectrometers"</vt:lpstr>
      <vt:lpstr>Full day MW Sub-Group session</vt:lpstr>
      <vt:lpstr>New method Implementation of spectral Gap filling </vt:lpstr>
      <vt:lpstr>Forthcoming Workshops</vt:lpstr>
      <vt:lpstr>PowerPoint 演示文稿</vt:lpstr>
    </vt:vector>
  </TitlesOfParts>
  <Company>LG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Dohyeong Kim</dc:creator>
  <cp:lastModifiedBy>lenovo</cp:lastModifiedBy>
  <cp:revision>227</cp:revision>
  <cp:lastPrinted>2018-03-15T08:29:33Z</cp:lastPrinted>
  <dcterms:created xsi:type="dcterms:W3CDTF">2015-03-19T07:02:56Z</dcterms:created>
  <dcterms:modified xsi:type="dcterms:W3CDTF">2019-03-05T07:40:06Z</dcterms:modified>
</cp:coreProperties>
</file>