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14" r:id="rId2"/>
    <p:sldId id="715" r:id="rId3"/>
    <p:sldId id="717" r:id="rId4"/>
    <p:sldId id="725" r:id="rId5"/>
    <p:sldId id="716" r:id="rId6"/>
    <p:sldId id="726" r:id="rId7"/>
    <p:sldId id="727" r:id="rId8"/>
    <p:sldId id="327" r:id="rId9"/>
    <p:sldId id="328" r:id="rId10"/>
    <p:sldId id="480" r:id="rId11"/>
    <p:sldId id="424" r:id="rId12"/>
    <p:sldId id="721" r:id="rId13"/>
    <p:sldId id="722" r:id="rId14"/>
    <p:sldId id="678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008000"/>
    <a:srgbClr val="5F5F5F"/>
    <a:srgbClr val="333333"/>
    <a:srgbClr val="CC3300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94118" autoAdjust="0"/>
  </p:normalViewPr>
  <p:slideViewPr>
    <p:cSldViewPr snapToGrid="0">
      <p:cViewPr varScale="1">
        <p:scale>
          <a:sx n="100" d="100"/>
          <a:sy n="100" d="100"/>
        </p:scale>
        <p:origin x="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6E1F4-C91A-4F44-BD9C-370F412BC27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000" b="1" dirty="0"/>
              <a:t>GSICS </a:t>
            </a:r>
            <a:r>
              <a:rPr lang="en-GB" sz="1000" b="1" dirty="0"/>
              <a:t>Agency</a:t>
            </a:r>
            <a:r>
              <a:rPr lang="en-GB" sz="1000" b="1" baseline="0" dirty="0"/>
              <a:t> Report</a:t>
            </a:r>
            <a:endParaRPr lang="en-US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wmo.int/" TargetMode="External"/><Relationship Id="rId7" Type="http://schemas.openxmlformats.org/officeDocument/2006/relationships/hyperlink" Target="http://gsics.atmos.umd.edu/wiki/Ho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eumetsat.int/" TargetMode="External"/><Relationship Id="rId5" Type="http://schemas.openxmlformats.org/officeDocument/2006/relationships/hyperlink" Target="https://www.star.nesdis.noaa.gov/smcd/GCC/ProductCatalog.php" TargetMode="External"/><Relationship Id="rId4" Type="http://schemas.openxmlformats.org/officeDocument/2006/relationships/hyperlink" Target="http://www.star.nesdis.noaa.gov/smcd/GCC/index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68338" y="1727200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IE" sz="3200" dirty="0">
                <a:solidFill>
                  <a:srgbClr val="FF0000"/>
                </a:solidFill>
              </a:rPr>
            </a:br>
            <a:r>
              <a:rPr lang="en-US" altLang="ja-JP" sz="3200" dirty="0">
                <a:solidFill>
                  <a:srgbClr val="0000FF"/>
                </a:solidFill>
              </a:rPr>
              <a:t>JAXA</a:t>
            </a:r>
            <a:r>
              <a:rPr lang="en-IE" sz="3200" dirty="0">
                <a:solidFill>
                  <a:srgbClr val="0000FF"/>
                </a:solidFill>
              </a:rPr>
              <a:t> Agency Report </a:t>
            </a:r>
            <a:br>
              <a:rPr lang="en-IE" sz="3200" dirty="0">
                <a:solidFill>
                  <a:srgbClr val="0000FF"/>
                </a:solidFill>
              </a:rPr>
            </a:br>
            <a:r>
              <a:rPr lang="en-US" altLang="ja-JP" sz="3200" dirty="0">
                <a:solidFill>
                  <a:srgbClr val="0000FF"/>
                </a:solidFill>
              </a:rPr>
              <a:t>2019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3592" y="2914650"/>
            <a:ext cx="7096815" cy="2099036"/>
          </a:xfr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i="1" dirty="0">
                <a:latin typeface="+mj-lt"/>
                <a:ea typeface="+mj-ea"/>
                <a:cs typeface="+mj-cs"/>
              </a:rPr>
              <a:t>Hiroshi Murakami, Misako Kachi, Takashi Maeda,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i="1" dirty="0">
                <a:latin typeface="+mj-lt"/>
                <a:ea typeface="+mj-ea"/>
                <a:cs typeface="+mj-cs"/>
              </a:rPr>
              <a:t>Kei </a:t>
            </a:r>
            <a:r>
              <a:rPr lang="en-US" altLang="ja-JP" sz="2000" i="1" dirty="0" err="1">
                <a:latin typeface="+mj-lt"/>
                <a:ea typeface="+mj-ea"/>
                <a:cs typeface="+mj-cs"/>
              </a:rPr>
              <a:t>Shiomi</a:t>
            </a:r>
            <a:r>
              <a:rPr lang="en-US" altLang="ja-JP" sz="2000" i="1" dirty="0">
                <a:latin typeface="+mj-lt"/>
                <a:ea typeface="+mj-ea"/>
                <a:cs typeface="+mj-cs"/>
              </a:rPr>
              <a:t>, Takeo </a:t>
            </a:r>
            <a:r>
              <a:rPr lang="en-US" altLang="ja-JP" sz="2000" i="1" dirty="0" err="1">
                <a:latin typeface="+mj-lt"/>
                <a:ea typeface="+mj-ea"/>
                <a:cs typeface="+mj-cs"/>
              </a:rPr>
              <a:t>Tadono</a:t>
            </a:r>
            <a:r>
              <a:rPr lang="en-US" altLang="ja-JP" sz="2000" i="1" dirty="0">
                <a:latin typeface="+mj-lt"/>
                <a:ea typeface="+mj-ea"/>
                <a:cs typeface="+mj-cs"/>
              </a:rPr>
              <a:t>, Yuki Kaneko, Kosuke Yamamoto</a:t>
            </a:r>
            <a:endParaRPr lang="en-US" altLang="zh-CN" sz="2000" b="1" dirty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latin typeface="Times New Roman" pitchFamily="18" charset="0"/>
                <a:ea typeface="宋体" pitchFamily="2" charset="-122"/>
              </a:rPr>
              <a:t>JAXA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>
            <a:extLst>
              <a:ext uri="{FF2B5EF4-FFF2-40B4-BE49-F238E27FC236}">
                <a16:creationId xmlns:a16="http://schemas.microsoft.com/office/drawing/2014/main" id="{57A7CE90-2160-46D1-8ADB-343845D3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76" y="2563829"/>
            <a:ext cx="8437626" cy="413080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F98DCF-E7AF-4E36-A408-EE6CA3CBB192}"/>
              </a:ext>
            </a:extLst>
          </p:cNvPr>
          <p:cNvSpPr/>
          <p:nvPr/>
        </p:nvSpPr>
        <p:spPr>
          <a:xfrm>
            <a:off x="3158050" y="139863"/>
            <a:ext cx="59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20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D4B685">
                      <a:alpha val="73000"/>
                    </a:srgbClr>
                  </a:innerShdw>
                </a:effectLst>
                <a:latin typeface="Garamond" panose="02020404030301010803" pitchFamily="18" charset="0"/>
                <a:ea typeface="+mj-ea"/>
              </a:rPr>
              <a:t>Cross-</a:t>
            </a:r>
            <a:r>
              <a:rPr lang="en-US" altLang="ja-JP" sz="2000" b="1" dirty="0" err="1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D4B685">
                      <a:alpha val="73000"/>
                    </a:srgbClr>
                  </a:innerShdw>
                </a:effectLst>
                <a:latin typeface="Garamond" panose="02020404030301010803" pitchFamily="18" charset="0"/>
                <a:ea typeface="+mj-ea"/>
              </a:rPr>
              <a:t>cal</a:t>
            </a:r>
            <a:r>
              <a:rPr lang="en-US" altLang="ja-JP" sz="20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D4B685">
                      <a:alpha val="73000"/>
                    </a:srgbClr>
                  </a:innerShdw>
                </a:effectLst>
                <a:latin typeface="Garamond" panose="02020404030301010803" pitchFamily="18" charset="0"/>
                <a:ea typeface="+mj-ea"/>
              </a:rPr>
              <a:t> among SGLI/MODIS/VIIRS through AHI (Ocean area)</a:t>
            </a:r>
            <a:endParaRPr lang="ja-JP" altLang="en-US" sz="2000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D4B685">
                    <a:alpha val="73000"/>
                  </a:srgbClr>
                </a:innerShdw>
              </a:effectLst>
              <a:latin typeface="Garamond" panose="02020404030301010803" pitchFamily="18" charset="0"/>
              <a:ea typeface="+mj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B7D00C-4AA7-4D5C-AC83-E6E58872DF1E}"/>
              </a:ext>
            </a:extLst>
          </p:cNvPr>
          <p:cNvSpPr/>
          <p:nvPr/>
        </p:nvSpPr>
        <p:spPr>
          <a:xfrm>
            <a:off x="7510198" y="5916880"/>
            <a:ext cx="141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ea typeface="HGP教科書体" panose="02020600000000000000" pitchFamily="18" charset="-128"/>
              </a:rPr>
              <a:t>1-day global data on 1 Jan 2019</a:t>
            </a:r>
            <a:endParaRPr lang="ja-JP" altLang="en-US" sz="12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AAB8860-16B8-457E-9B1A-B7F71FCA9FB0}"/>
              </a:ext>
            </a:extLst>
          </p:cNvPr>
          <p:cNvSpPr txBox="1">
            <a:spLocks noChangeArrowheads="1"/>
          </p:cNvSpPr>
          <p:nvPr/>
        </p:nvSpPr>
        <p:spPr>
          <a:xfrm>
            <a:off x="6948488" y="6486317"/>
            <a:ext cx="2133600" cy="3385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F2825D0-5C67-4B06-80F2-47BB72064BFD}" type="slidenum">
              <a:rPr lang="en-US" altLang="ja-JP" smtClean="0">
                <a:solidFill>
                  <a:prstClr val="white">
                    <a:lumMod val="50000"/>
                  </a:prstClr>
                </a:solidFill>
              </a:rPr>
              <a:pPr algn="r">
                <a:defRPr/>
              </a:pPr>
              <a:t>10</a:t>
            </a:fld>
            <a:endParaRPr lang="en-US" altLang="ja-JP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DE6C038-963E-47F6-84EA-84ADA9896FB4}"/>
              </a:ext>
            </a:extLst>
          </p:cNvPr>
          <p:cNvSpPr txBox="1"/>
          <p:nvPr/>
        </p:nvSpPr>
        <p:spPr>
          <a:xfrm>
            <a:off x="5131939" y="1018137"/>
            <a:ext cx="146360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/>
              <a:t>GEO </a:t>
            </a:r>
            <a:r>
              <a:rPr kumimoji="1" lang="en-US" altLang="ja-JP" sz="1600" dirty="0"/>
              <a:t>AHI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L</a:t>
            </a:r>
            <a:r>
              <a:rPr kumimoji="1" lang="en-US" altLang="ja-JP" sz="1600" baseline="-25000" dirty="0"/>
              <a:t>TOA</a:t>
            </a:r>
            <a:endParaRPr kumimoji="1" lang="ja-JP" altLang="en-US" sz="1600" baseline="-250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88525AD-405B-4A74-8594-3DE9D1CFBB25}"/>
              </a:ext>
            </a:extLst>
          </p:cNvPr>
          <p:cNvSpPr txBox="1"/>
          <p:nvPr/>
        </p:nvSpPr>
        <p:spPr>
          <a:xfrm>
            <a:off x="3214931" y="1014832"/>
            <a:ext cx="108702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SGLI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L</a:t>
            </a:r>
            <a:r>
              <a:rPr kumimoji="1" lang="en-US" altLang="ja-JP" sz="1600" baseline="-25000" dirty="0"/>
              <a:t>TOA</a:t>
            </a:r>
            <a:endParaRPr kumimoji="1" lang="ja-JP" altLang="en-US" sz="1600" baseline="-250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934D81E-8628-48F2-96FD-3F8893624B0D}"/>
              </a:ext>
            </a:extLst>
          </p:cNvPr>
          <p:cNvSpPr txBox="1"/>
          <p:nvPr/>
        </p:nvSpPr>
        <p:spPr>
          <a:xfrm>
            <a:off x="4360486" y="1655333"/>
            <a:ext cx="766804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1600" dirty="0">
                <a:solidFill>
                  <a:srgbClr val="00B0F0"/>
                </a:solidFill>
              </a:rPr>
              <a:t>Aerosol</a:t>
            </a:r>
            <a:endParaRPr kumimoji="1" lang="ja-JP" altLang="en-US" sz="1600" baseline="-25000" dirty="0">
              <a:solidFill>
                <a:srgbClr val="00B0F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A840050-B2E6-4E90-B938-6174B1F3CB5D}"/>
              </a:ext>
            </a:extLst>
          </p:cNvPr>
          <p:cNvSpPr txBox="1"/>
          <p:nvPr/>
        </p:nvSpPr>
        <p:spPr>
          <a:xfrm>
            <a:off x="3322347" y="1892555"/>
            <a:ext cx="872089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SGLI R</a:t>
            </a:r>
            <a:r>
              <a:rPr kumimoji="1" lang="en-US" altLang="ja-JP" sz="1600" baseline="-25000" dirty="0">
                <a:solidFill>
                  <a:srgbClr val="00B050"/>
                </a:solidFill>
              </a:rPr>
              <a:t>W</a:t>
            </a:r>
            <a:endParaRPr kumimoji="1" lang="ja-JP" altLang="en-US" sz="1600" baseline="-25000" dirty="0">
              <a:solidFill>
                <a:srgbClr val="00B05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416B32A-E529-496A-98FD-7977E7415D0C}"/>
              </a:ext>
            </a:extLst>
          </p:cNvPr>
          <p:cNvSpPr txBox="1"/>
          <p:nvPr/>
        </p:nvSpPr>
        <p:spPr>
          <a:xfrm>
            <a:off x="3948143" y="2179007"/>
            <a:ext cx="458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R</a:t>
            </a:r>
            <a:r>
              <a:rPr kumimoji="1" lang="en-US" altLang="ja-JP" sz="1600" baseline="-25000" dirty="0">
                <a:solidFill>
                  <a:srgbClr val="00B050"/>
                </a:solidFill>
              </a:rPr>
              <a:t>W</a:t>
            </a:r>
            <a:endParaRPr kumimoji="1" lang="ja-JP" altLang="en-US" sz="1600" baseline="-25000" dirty="0">
              <a:solidFill>
                <a:srgbClr val="00B05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587A3F4-740D-47CB-888B-F6F26E57116D}"/>
              </a:ext>
            </a:extLst>
          </p:cNvPr>
          <p:cNvSpPr txBox="1"/>
          <p:nvPr/>
        </p:nvSpPr>
        <p:spPr>
          <a:xfrm>
            <a:off x="4659041" y="2229630"/>
            <a:ext cx="745451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AHI </a:t>
            </a:r>
            <a:r>
              <a:rPr lang="en-US" altLang="ja-JP" sz="1600" dirty="0">
                <a:solidFill>
                  <a:srgbClr val="00B050"/>
                </a:solidFill>
              </a:rPr>
              <a:t>R</a:t>
            </a:r>
            <a:r>
              <a:rPr lang="en-US" altLang="ja-JP" sz="1600" baseline="-25000" dirty="0">
                <a:solidFill>
                  <a:srgbClr val="00B050"/>
                </a:solidFill>
              </a:rPr>
              <a:t>W</a:t>
            </a:r>
            <a:endParaRPr lang="ja-JP" altLang="en-US" sz="1600" baseline="-25000" dirty="0">
              <a:solidFill>
                <a:srgbClr val="00B050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674040DD-14F9-4C74-8557-745344DD7F67}"/>
              </a:ext>
            </a:extLst>
          </p:cNvPr>
          <p:cNvCxnSpPr>
            <a:cxnSpLocks/>
            <a:stCxn id="37" idx="1"/>
            <a:endCxn id="36" idx="2"/>
          </p:cNvCxnSpPr>
          <p:nvPr/>
        </p:nvCxnSpPr>
        <p:spPr>
          <a:xfrm flipH="1" flipV="1">
            <a:off x="3758446" y="1353386"/>
            <a:ext cx="602040" cy="42505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268AF641-AE77-43C2-B91E-4468B0E0CCD1}"/>
              </a:ext>
            </a:extLst>
          </p:cNvPr>
          <p:cNvCxnSpPr>
            <a:cxnSpLocks/>
            <a:stCxn id="39" idx="0"/>
            <a:endCxn id="36" idx="2"/>
          </p:cNvCxnSpPr>
          <p:nvPr/>
        </p:nvCxnSpPr>
        <p:spPr>
          <a:xfrm flipV="1">
            <a:off x="3758392" y="1353386"/>
            <a:ext cx="54" cy="53916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17">
            <a:extLst>
              <a:ext uri="{FF2B5EF4-FFF2-40B4-BE49-F238E27FC236}">
                <a16:creationId xmlns:a16="http://schemas.microsoft.com/office/drawing/2014/main" id="{1C32B1EA-DE8A-4A7D-8F60-6233B7083BCF}"/>
              </a:ext>
            </a:extLst>
          </p:cNvPr>
          <p:cNvCxnSpPr>
            <a:cxnSpLocks/>
            <a:stCxn id="40" idx="1"/>
            <a:endCxn id="39" idx="2"/>
          </p:cNvCxnSpPr>
          <p:nvPr/>
        </p:nvCxnSpPr>
        <p:spPr>
          <a:xfrm rot="10800000">
            <a:off x="3758393" y="2138776"/>
            <a:ext cx="189751" cy="209508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13B06C5B-398E-433F-9D68-F9A3570D135D}"/>
              </a:ext>
            </a:extLst>
          </p:cNvPr>
          <p:cNvCxnSpPr>
            <a:cxnSpLocks/>
            <a:stCxn id="41" idx="1"/>
            <a:endCxn id="40" idx="3"/>
          </p:cNvCxnSpPr>
          <p:nvPr/>
        </p:nvCxnSpPr>
        <p:spPr>
          <a:xfrm flipH="1" flipV="1">
            <a:off x="4406410" y="2348284"/>
            <a:ext cx="252631" cy="445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F9944567-565D-4342-8CDE-632F0FAE20C2}"/>
              </a:ext>
            </a:extLst>
          </p:cNvPr>
          <p:cNvCxnSpPr>
            <a:cxnSpLocks/>
            <a:stCxn id="35" idx="2"/>
            <a:endCxn id="37" idx="3"/>
          </p:cNvCxnSpPr>
          <p:nvPr/>
        </p:nvCxnSpPr>
        <p:spPr>
          <a:xfrm flipH="1">
            <a:off x="5127290" y="1356691"/>
            <a:ext cx="736452" cy="42175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FDC44680-B018-4E68-A032-1BB4B0F4988F}"/>
              </a:ext>
            </a:extLst>
          </p:cNvPr>
          <p:cNvCxnSpPr>
            <a:cxnSpLocks/>
            <a:stCxn id="35" idx="2"/>
            <a:endCxn id="41" idx="3"/>
          </p:cNvCxnSpPr>
          <p:nvPr/>
        </p:nvCxnSpPr>
        <p:spPr>
          <a:xfrm flipH="1">
            <a:off x="5404492" y="1356691"/>
            <a:ext cx="459250" cy="9960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7089C04-E321-45BC-AE6F-00CFF3AB439B}"/>
              </a:ext>
            </a:extLst>
          </p:cNvPr>
          <p:cNvSpPr txBox="1"/>
          <p:nvPr/>
        </p:nvSpPr>
        <p:spPr>
          <a:xfrm>
            <a:off x="4278024" y="1310456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ym typeface="Symbol" panose="05050102010706020507" pitchFamily="18" charset="2"/>
              </a:rPr>
              <a:t>t&lt;</a:t>
            </a:r>
            <a:r>
              <a:rPr kumimoji="1" lang="en-US" altLang="ja-JP" sz="1200" dirty="0"/>
              <a:t>10min</a:t>
            </a:r>
            <a:endParaRPr kumimoji="1" lang="ja-JP" altLang="en-US" sz="1200" baseline="-25000" dirty="0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948E3C7F-9D92-4178-8FE4-A81B089D0D9C}"/>
              </a:ext>
            </a:extLst>
          </p:cNvPr>
          <p:cNvCxnSpPr>
            <a:cxnSpLocks/>
            <a:stCxn id="36" idx="3"/>
            <a:endCxn id="35" idx="1"/>
          </p:cNvCxnSpPr>
          <p:nvPr/>
        </p:nvCxnSpPr>
        <p:spPr>
          <a:xfrm>
            <a:off x="4301960" y="1184109"/>
            <a:ext cx="829979" cy="3305"/>
          </a:xfrm>
          <a:prstGeom prst="straightConnector1">
            <a:avLst/>
          </a:prstGeom>
          <a:ln w="38100">
            <a:solidFill>
              <a:srgbClr val="FF3300">
                <a:alpha val="80000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F6D8080-DC04-4C8E-8DD7-FAE99797C076}"/>
              </a:ext>
            </a:extLst>
          </p:cNvPr>
          <p:cNvSpPr txBox="1"/>
          <p:nvPr/>
        </p:nvSpPr>
        <p:spPr>
          <a:xfrm>
            <a:off x="840739" y="1968169"/>
            <a:ext cx="204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Wavelength by IOP spectra</a:t>
            </a:r>
          </a:p>
          <a:p>
            <a:r>
              <a:rPr lang="en-US" altLang="ja-JP" sz="1200" dirty="0"/>
              <a:t>BRDF by Morel’s model</a:t>
            </a:r>
            <a:endParaRPr kumimoji="1" lang="ja-JP" altLang="en-US" sz="12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915CDE0-FACF-4B52-8F50-19EB9209403C}"/>
              </a:ext>
            </a:extLst>
          </p:cNvPr>
          <p:cNvSpPr txBox="1"/>
          <p:nvPr/>
        </p:nvSpPr>
        <p:spPr>
          <a:xfrm>
            <a:off x="7408503" y="1014832"/>
            <a:ext cx="160159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Other LEO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L</a:t>
            </a:r>
            <a:r>
              <a:rPr kumimoji="1" lang="en-US" altLang="ja-JP" sz="1600" baseline="-25000" dirty="0"/>
              <a:t>TOA</a:t>
            </a:r>
            <a:endParaRPr kumimoji="1" lang="ja-JP" altLang="en-US" sz="1600" baseline="-25000" dirty="0"/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446E4BF-BF03-443D-82D6-CD38FED4F365}"/>
              </a:ext>
            </a:extLst>
          </p:cNvPr>
          <p:cNvCxnSpPr>
            <a:cxnSpLocks/>
            <a:stCxn id="35" idx="3"/>
            <a:endCxn id="53" idx="1"/>
          </p:cNvCxnSpPr>
          <p:nvPr/>
        </p:nvCxnSpPr>
        <p:spPr>
          <a:xfrm flipV="1">
            <a:off x="6595545" y="1184109"/>
            <a:ext cx="812958" cy="3305"/>
          </a:xfrm>
          <a:prstGeom prst="straightConnector1">
            <a:avLst/>
          </a:prstGeom>
          <a:ln w="38100">
            <a:solidFill>
              <a:srgbClr val="FF3300">
                <a:alpha val="80000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B2A4A70-0962-4D29-835F-423DA3ABCA18}"/>
              </a:ext>
            </a:extLst>
          </p:cNvPr>
          <p:cNvSpPr txBox="1"/>
          <p:nvPr/>
        </p:nvSpPr>
        <p:spPr>
          <a:xfrm>
            <a:off x="7756639" y="1891428"/>
            <a:ext cx="918576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Other </a:t>
            </a:r>
            <a:r>
              <a:rPr lang="en-US" altLang="ja-JP" sz="1600" dirty="0">
                <a:solidFill>
                  <a:srgbClr val="00B050"/>
                </a:solidFill>
              </a:rPr>
              <a:t>R</a:t>
            </a:r>
            <a:r>
              <a:rPr lang="en-US" altLang="ja-JP" sz="1600" baseline="-25000" dirty="0">
                <a:solidFill>
                  <a:srgbClr val="00B050"/>
                </a:solidFill>
              </a:rPr>
              <a:t>W</a:t>
            </a:r>
            <a:endParaRPr lang="ja-JP" altLang="en-US" sz="1600" baseline="-25000" dirty="0">
              <a:solidFill>
                <a:srgbClr val="00B050"/>
              </a:solidFill>
            </a:endParaRPr>
          </a:p>
        </p:txBody>
      </p:sp>
      <p:cxnSp>
        <p:nvCxnSpPr>
          <p:cNvPr id="56" name="直線矢印コネクタ 67">
            <a:extLst>
              <a:ext uri="{FF2B5EF4-FFF2-40B4-BE49-F238E27FC236}">
                <a16:creationId xmlns:a16="http://schemas.microsoft.com/office/drawing/2014/main" id="{B5C61E2B-687A-44C5-8DCA-33827BBE2893}"/>
              </a:ext>
            </a:extLst>
          </p:cNvPr>
          <p:cNvCxnSpPr>
            <a:cxnSpLocks/>
            <a:stCxn id="60" idx="3"/>
            <a:endCxn id="55" idx="2"/>
          </p:cNvCxnSpPr>
          <p:nvPr/>
        </p:nvCxnSpPr>
        <p:spPr>
          <a:xfrm flipV="1">
            <a:off x="7927040" y="2137649"/>
            <a:ext cx="288887" cy="216313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1D289E7-40F7-4CA2-9996-409F9574AB44}"/>
              </a:ext>
            </a:extLst>
          </p:cNvPr>
          <p:cNvCxnSpPr>
            <a:cxnSpLocks/>
            <a:stCxn id="58" idx="3"/>
            <a:endCxn id="53" idx="2"/>
          </p:cNvCxnSpPr>
          <p:nvPr/>
        </p:nvCxnSpPr>
        <p:spPr>
          <a:xfrm flipV="1">
            <a:off x="7417440" y="1353386"/>
            <a:ext cx="791859" cy="42505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769E173-0AA9-4318-936E-364B75B85DF1}"/>
              </a:ext>
            </a:extLst>
          </p:cNvPr>
          <p:cNvSpPr txBox="1"/>
          <p:nvPr/>
        </p:nvSpPr>
        <p:spPr>
          <a:xfrm>
            <a:off x="6650636" y="1655333"/>
            <a:ext cx="766804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1600" dirty="0">
                <a:solidFill>
                  <a:srgbClr val="00B0F0"/>
                </a:solidFill>
              </a:rPr>
              <a:t>Aerosol</a:t>
            </a:r>
            <a:endParaRPr kumimoji="1" lang="ja-JP" altLang="en-US" sz="1600" baseline="-25000" dirty="0">
              <a:solidFill>
                <a:srgbClr val="00B0F0"/>
              </a:solidFill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AB6D7A65-BA90-4315-89CF-C030F3B9C096}"/>
              </a:ext>
            </a:extLst>
          </p:cNvPr>
          <p:cNvCxnSpPr>
            <a:cxnSpLocks/>
            <a:stCxn id="35" idx="2"/>
            <a:endCxn id="58" idx="1"/>
          </p:cNvCxnSpPr>
          <p:nvPr/>
        </p:nvCxnSpPr>
        <p:spPr>
          <a:xfrm>
            <a:off x="5863742" y="1356691"/>
            <a:ext cx="786894" cy="42175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69220A3-675D-492A-BB04-7F7673016360}"/>
              </a:ext>
            </a:extLst>
          </p:cNvPr>
          <p:cNvSpPr txBox="1"/>
          <p:nvPr/>
        </p:nvSpPr>
        <p:spPr>
          <a:xfrm>
            <a:off x="7468773" y="2184685"/>
            <a:ext cx="458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</a:rPr>
              <a:t>R</a:t>
            </a:r>
            <a:r>
              <a:rPr lang="en-US" altLang="ja-JP" sz="1600" baseline="-25000" dirty="0">
                <a:solidFill>
                  <a:srgbClr val="00B050"/>
                </a:solidFill>
              </a:rPr>
              <a:t>W</a:t>
            </a:r>
            <a:endParaRPr lang="ja-JP" altLang="en-US" sz="1600" baseline="-25000" dirty="0">
              <a:solidFill>
                <a:srgbClr val="00B050"/>
              </a:solidFill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C9A70D11-3530-48B1-ACEE-2FB96D7E112B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6991250" y="2353962"/>
            <a:ext cx="477523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8808F751-FD01-478C-ABA8-28860AD0F036}"/>
              </a:ext>
            </a:extLst>
          </p:cNvPr>
          <p:cNvCxnSpPr>
            <a:cxnSpLocks/>
            <a:stCxn id="55" idx="0"/>
            <a:endCxn id="53" idx="2"/>
          </p:cNvCxnSpPr>
          <p:nvPr/>
        </p:nvCxnSpPr>
        <p:spPr>
          <a:xfrm flipH="1" flipV="1">
            <a:off x="8209299" y="1353386"/>
            <a:ext cx="6628" cy="5380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CED9FF4-E23E-4E42-82AA-C34774AD1015}"/>
              </a:ext>
            </a:extLst>
          </p:cNvPr>
          <p:cNvSpPr txBox="1"/>
          <p:nvPr/>
        </p:nvSpPr>
        <p:spPr>
          <a:xfrm>
            <a:off x="6626619" y="1324261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ym typeface="Symbol" panose="05050102010706020507" pitchFamily="18" charset="2"/>
              </a:rPr>
              <a:t>t&lt;</a:t>
            </a:r>
            <a:r>
              <a:rPr lang="en-US" altLang="ja-JP" sz="1200" dirty="0"/>
              <a:t>10min</a:t>
            </a:r>
            <a:endParaRPr lang="ja-JP" altLang="en-US" sz="1200" baseline="-2500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9477EEA-C444-406A-8520-BCFAF949C9DE}"/>
              </a:ext>
            </a:extLst>
          </p:cNvPr>
          <p:cNvSpPr txBox="1"/>
          <p:nvPr/>
        </p:nvSpPr>
        <p:spPr>
          <a:xfrm>
            <a:off x="6309170" y="2230851"/>
            <a:ext cx="745451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AHI </a:t>
            </a:r>
            <a:r>
              <a:rPr lang="en-US" altLang="ja-JP" sz="1600" dirty="0">
                <a:solidFill>
                  <a:srgbClr val="00B050"/>
                </a:solidFill>
              </a:rPr>
              <a:t>R</a:t>
            </a:r>
            <a:r>
              <a:rPr lang="en-US" altLang="ja-JP" sz="1600" baseline="-25000" dirty="0">
                <a:solidFill>
                  <a:srgbClr val="00B050"/>
                </a:solidFill>
              </a:rPr>
              <a:t>W</a:t>
            </a:r>
            <a:endParaRPr lang="ja-JP" altLang="en-US" sz="1600" baseline="-25000" dirty="0">
              <a:solidFill>
                <a:srgbClr val="00B050"/>
              </a:solidFill>
            </a:endParaRPr>
          </a:p>
        </p:txBody>
      </p:sp>
      <p:cxnSp>
        <p:nvCxnSpPr>
          <p:cNvPr id="70" name="直線矢印コネクタ 102">
            <a:extLst>
              <a:ext uri="{FF2B5EF4-FFF2-40B4-BE49-F238E27FC236}">
                <a16:creationId xmlns:a16="http://schemas.microsoft.com/office/drawing/2014/main" id="{DE9B0CE6-F1D2-486F-A694-D6D98DF2C05D}"/>
              </a:ext>
            </a:extLst>
          </p:cNvPr>
          <p:cNvCxnSpPr>
            <a:cxnSpLocks/>
            <a:stCxn id="35" idx="2"/>
            <a:endCxn id="69" idx="1"/>
          </p:cNvCxnSpPr>
          <p:nvPr/>
        </p:nvCxnSpPr>
        <p:spPr>
          <a:xfrm>
            <a:off x="5863742" y="1356691"/>
            <a:ext cx="445428" cy="9972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9812DD8-D986-4067-BA0C-B136B086EF65}"/>
              </a:ext>
            </a:extLst>
          </p:cNvPr>
          <p:cNvSpPr txBox="1"/>
          <p:nvPr/>
        </p:nvSpPr>
        <p:spPr>
          <a:xfrm>
            <a:off x="4294801" y="1876038"/>
            <a:ext cx="844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RT model</a:t>
            </a:r>
            <a:endParaRPr kumimoji="1" lang="ja-JP" altLang="en-US" sz="12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FC16C4-7E3B-42AD-8557-C06F63A02532}"/>
              </a:ext>
            </a:extLst>
          </p:cNvPr>
          <p:cNvSpPr/>
          <p:nvPr/>
        </p:nvSpPr>
        <p:spPr>
          <a:xfrm rot="16200000">
            <a:off x="103190" y="3077280"/>
            <a:ext cx="57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ea typeface="HGP教科書体" panose="02020600000000000000" pitchFamily="18" charset="-128"/>
              </a:rPr>
              <a:t>SGLI</a:t>
            </a:r>
            <a:endParaRPr lang="ja-JP" altLang="en-US" sz="1400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F8C8FD0-15AD-43A5-BD60-B2C22ED52DDF}"/>
              </a:ext>
            </a:extLst>
          </p:cNvPr>
          <p:cNvSpPr/>
          <p:nvPr/>
        </p:nvSpPr>
        <p:spPr>
          <a:xfrm rot="16200000">
            <a:off x="-54891" y="4364695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ea typeface="HGP教科書体" panose="02020600000000000000" pitchFamily="18" charset="-128"/>
              </a:rPr>
              <a:t>A-MODIS</a:t>
            </a:r>
            <a:endParaRPr lang="ja-JP" altLang="en-US" sz="1400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002076A0-B063-465B-BCC5-B8DFDD9EADF7}"/>
              </a:ext>
            </a:extLst>
          </p:cNvPr>
          <p:cNvSpPr/>
          <p:nvPr/>
        </p:nvSpPr>
        <p:spPr>
          <a:xfrm rot="16200000">
            <a:off x="141242" y="5741592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ea typeface="HGP教科書体" panose="02020600000000000000" pitchFamily="18" charset="-128"/>
              </a:rPr>
              <a:t>VIIRS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078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08CECA4A-2F73-4DF7-B9D7-90B46343A4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18"/>
          <a:stretch/>
        </p:blipFill>
        <p:spPr>
          <a:xfrm>
            <a:off x="584938" y="2011433"/>
            <a:ext cx="7974118" cy="31055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F98DCF-E7AF-4E36-A408-EE6CA3CBB192}"/>
              </a:ext>
            </a:extLst>
          </p:cNvPr>
          <p:cNvSpPr/>
          <p:nvPr/>
        </p:nvSpPr>
        <p:spPr>
          <a:xfrm>
            <a:off x="3434120" y="138729"/>
            <a:ext cx="4083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20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D4B685">
                      <a:alpha val="73000"/>
                    </a:srgbClr>
                  </a:innerShdw>
                </a:effectLst>
                <a:latin typeface="Garamond" panose="02020404030301010803" pitchFamily="18" charset="0"/>
                <a:ea typeface="+mj-ea"/>
              </a:rPr>
              <a:t>Cloud/Cross-</a:t>
            </a:r>
            <a:r>
              <a:rPr lang="en-US" altLang="ja-JP" sz="2000" b="1" dirty="0" err="1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D4B685">
                      <a:alpha val="73000"/>
                    </a:srgbClr>
                  </a:innerShdw>
                </a:effectLst>
                <a:latin typeface="Garamond" panose="02020404030301010803" pitchFamily="18" charset="0"/>
                <a:ea typeface="+mj-ea"/>
              </a:rPr>
              <a:t>cal</a:t>
            </a:r>
            <a:r>
              <a:rPr lang="en-US" altLang="ja-JP" sz="20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D4B685">
                      <a:alpha val="73000"/>
                    </a:srgbClr>
                  </a:innerShdw>
                </a:effectLst>
                <a:latin typeface="Garamond" panose="02020404030301010803" pitchFamily="18" charset="0"/>
                <a:ea typeface="+mj-ea"/>
              </a:rPr>
              <a:t> of SGLI and AHI (water-cloud over the ocean)</a:t>
            </a:r>
            <a:endParaRPr lang="ja-JP" altLang="en-US" sz="2000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D4B685">
                    <a:alpha val="73000"/>
                  </a:srgbClr>
                </a:innerShdw>
              </a:effectLst>
              <a:latin typeface="Garamond" panose="02020404030301010803" pitchFamily="18" charset="0"/>
              <a:ea typeface="+mj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DE6C038-963E-47F6-84EA-84ADA9896FB4}"/>
              </a:ext>
            </a:extLst>
          </p:cNvPr>
          <p:cNvSpPr txBox="1"/>
          <p:nvPr/>
        </p:nvSpPr>
        <p:spPr>
          <a:xfrm>
            <a:off x="6175665" y="886422"/>
            <a:ext cx="1654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Garamond" panose="02020404030301010803" pitchFamily="18" charset="0"/>
              </a:rPr>
              <a:t>GEO </a:t>
            </a:r>
            <a:r>
              <a:rPr kumimoji="1" lang="en-US" altLang="ja-JP" dirty="0">
                <a:latin typeface="Garamond" panose="02020404030301010803" pitchFamily="18" charset="0"/>
              </a:rPr>
              <a:t>AHI</a:t>
            </a:r>
            <a:r>
              <a:rPr kumimoji="1" lang="ja-JP" altLang="en-US" dirty="0">
                <a:latin typeface="Garamond" panose="02020404030301010803" pitchFamily="18" charset="0"/>
              </a:rPr>
              <a:t> </a:t>
            </a:r>
            <a:r>
              <a:rPr kumimoji="1" lang="en-US" altLang="ja-JP" dirty="0">
                <a:latin typeface="Garamond" panose="02020404030301010803" pitchFamily="18" charset="0"/>
              </a:rPr>
              <a:t>L</a:t>
            </a:r>
            <a:r>
              <a:rPr kumimoji="1" lang="en-US" altLang="ja-JP" baseline="-25000" dirty="0">
                <a:latin typeface="Garamond" panose="02020404030301010803" pitchFamily="18" charset="0"/>
              </a:rPr>
              <a:t>TOA</a:t>
            </a:r>
            <a:endParaRPr kumimoji="1" lang="ja-JP" alt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88525AD-405B-4A74-8594-3DE9D1CFBB25}"/>
              </a:ext>
            </a:extLst>
          </p:cNvPr>
          <p:cNvSpPr txBox="1"/>
          <p:nvPr/>
        </p:nvSpPr>
        <p:spPr>
          <a:xfrm>
            <a:off x="4272527" y="883117"/>
            <a:ext cx="11733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Garamond" panose="02020404030301010803" pitchFamily="18" charset="0"/>
              </a:rPr>
              <a:t>SGLI</a:t>
            </a:r>
            <a:r>
              <a:rPr kumimoji="1" lang="ja-JP" altLang="en-US" dirty="0">
                <a:latin typeface="Garamond" panose="02020404030301010803" pitchFamily="18" charset="0"/>
              </a:rPr>
              <a:t> </a:t>
            </a:r>
            <a:r>
              <a:rPr kumimoji="1" lang="en-US" altLang="ja-JP" dirty="0">
                <a:latin typeface="Garamond" panose="02020404030301010803" pitchFamily="18" charset="0"/>
              </a:rPr>
              <a:t>L</a:t>
            </a:r>
            <a:r>
              <a:rPr kumimoji="1" lang="en-US" altLang="ja-JP" baseline="-25000" dirty="0">
                <a:latin typeface="Garamond" panose="02020404030301010803" pitchFamily="18" charset="0"/>
              </a:rPr>
              <a:t>TOA</a:t>
            </a:r>
            <a:endParaRPr kumimoji="1" lang="ja-JP" alt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934D81E-8628-48F2-96FD-3F8893624B0D}"/>
              </a:ext>
            </a:extLst>
          </p:cNvPr>
          <p:cNvSpPr txBox="1"/>
          <p:nvPr/>
        </p:nvSpPr>
        <p:spPr>
          <a:xfrm>
            <a:off x="5481832" y="1514579"/>
            <a:ext cx="961215" cy="492443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00B0F0"/>
                </a:solidFill>
                <a:latin typeface="Garamond" panose="02020404030301010803" pitchFamily="18" charset="0"/>
              </a:rPr>
              <a:t>Cloud</a:t>
            </a:r>
          </a:p>
          <a:p>
            <a:pPr algn="ctr"/>
            <a:r>
              <a:rPr lang="en-US" altLang="ja-JP" sz="1400" dirty="0">
                <a:solidFill>
                  <a:srgbClr val="00B0F0"/>
                </a:solidFill>
                <a:latin typeface="Garamond" panose="02020404030301010803" pitchFamily="18" charset="0"/>
              </a:rPr>
              <a:t>(COT, CER)</a:t>
            </a:r>
            <a:endParaRPr kumimoji="1" lang="ja-JP" altLang="en-US" sz="1400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674040DD-14F9-4C74-8557-745344DD7F67}"/>
              </a:ext>
            </a:extLst>
          </p:cNvPr>
          <p:cNvCxnSpPr>
            <a:cxnSpLocks/>
            <a:stCxn id="37" idx="1"/>
            <a:endCxn id="36" idx="2"/>
          </p:cNvCxnSpPr>
          <p:nvPr/>
        </p:nvCxnSpPr>
        <p:spPr>
          <a:xfrm flipH="1" flipV="1">
            <a:off x="4859226" y="1252449"/>
            <a:ext cx="622606" cy="50835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F9944567-565D-4342-8CDE-632F0FAE20C2}"/>
              </a:ext>
            </a:extLst>
          </p:cNvPr>
          <p:cNvCxnSpPr>
            <a:cxnSpLocks/>
            <a:stCxn id="35" idx="2"/>
            <a:endCxn id="37" idx="3"/>
          </p:cNvCxnSpPr>
          <p:nvPr/>
        </p:nvCxnSpPr>
        <p:spPr>
          <a:xfrm flipH="1">
            <a:off x="6443047" y="1255754"/>
            <a:ext cx="559768" cy="50504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7089C04-E321-45BC-AE6F-00CFF3AB439B}"/>
              </a:ext>
            </a:extLst>
          </p:cNvPr>
          <p:cNvSpPr txBox="1"/>
          <p:nvPr/>
        </p:nvSpPr>
        <p:spPr>
          <a:xfrm>
            <a:off x="5371832" y="1178741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Garamond" panose="02020404030301010803" pitchFamily="18" charset="0"/>
                <a:sym typeface="Symbol" panose="05050102010706020507" pitchFamily="18" charset="2"/>
              </a:rPr>
              <a:t>t&lt;</a:t>
            </a:r>
            <a:r>
              <a:rPr kumimoji="1" lang="en-US" altLang="ja-JP" sz="1400" dirty="0">
                <a:latin typeface="Garamond" panose="02020404030301010803" pitchFamily="18" charset="0"/>
              </a:rPr>
              <a:t>10min</a:t>
            </a:r>
            <a:endParaRPr kumimoji="1" lang="ja-JP" altLang="en-US" sz="1400" baseline="-25000" dirty="0">
              <a:latin typeface="Garamond" panose="02020404030301010803" pitchFamily="18" charset="0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948E3C7F-9D92-4178-8FE4-A81B089D0D9C}"/>
              </a:ext>
            </a:extLst>
          </p:cNvPr>
          <p:cNvCxnSpPr>
            <a:cxnSpLocks/>
            <a:stCxn id="36" idx="3"/>
            <a:endCxn id="35" idx="1"/>
          </p:cNvCxnSpPr>
          <p:nvPr/>
        </p:nvCxnSpPr>
        <p:spPr>
          <a:xfrm>
            <a:off x="5445925" y="1067783"/>
            <a:ext cx="729740" cy="3305"/>
          </a:xfrm>
          <a:prstGeom prst="straightConnector1">
            <a:avLst/>
          </a:prstGeom>
          <a:ln w="38100">
            <a:solidFill>
              <a:srgbClr val="FF3300">
                <a:alpha val="69804"/>
              </a:srgb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9812DD8-D986-4067-BA0C-B136B086EF65}"/>
              </a:ext>
            </a:extLst>
          </p:cNvPr>
          <p:cNvSpPr txBox="1"/>
          <p:nvPr/>
        </p:nvSpPr>
        <p:spPr>
          <a:xfrm>
            <a:off x="4470144" y="1413120"/>
            <a:ext cx="886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Garamond" panose="02020404030301010803" pitchFamily="18" charset="0"/>
              </a:rPr>
              <a:t>RT model</a:t>
            </a:r>
            <a:endParaRPr kumimoji="1" lang="ja-JP" altLang="en-US" sz="1400" dirty="0">
              <a:latin typeface="Garamond" panose="02020404030301010803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E8156C4-6560-4E82-8FE9-9DB0088E9436}"/>
              </a:ext>
            </a:extLst>
          </p:cNvPr>
          <p:cNvSpPr/>
          <p:nvPr/>
        </p:nvSpPr>
        <p:spPr>
          <a:xfrm>
            <a:off x="6477024" y="5949737"/>
            <a:ext cx="1914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indent="-176213">
              <a:buFont typeface="Wingdings" panose="05000000000000000000" pitchFamily="2" charset="2"/>
              <a:buChar char="ü"/>
            </a:pP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Preliminary results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AFC2AB4-81D9-4751-AFE7-E4EC13BF587E}"/>
              </a:ext>
            </a:extLst>
          </p:cNvPr>
          <p:cNvSpPr txBox="1"/>
          <p:nvPr/>
        </p:nvSpPr>
        <p:spPr>
          <a:xfrm>
            <a:off x="6358545" y="1389916"/>
            <a:ext cx="886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Garamond" panose="02020404030301010803" pitchFamily="18" charset="0"/>
              </a:rPr>
              <a:t>RT model</a:t>
            </a:r>
            <a:endParaRPr kumimoji="1" lang="ja-JP" altLang="en-US" sz="1400" dirty="0">
              <a:latin typeface="Garamond" panose="02020404030301010803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B8516FA-258A-41BB-B09C-1B7BD90F6521}"/>
              </a:ext>
            </a:extLst>
          </p:cNvPr>
          <p:cNvSpPr/>
          <p:nvPr/>
        </p:nvSpPr>
        <p:spPr>
          <a:xfrm>
            <a:off x="7002815" y="3564183"/>
            <a:ext cx="1556241" cy="151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ライド番号プレースホルダー 1">
            <a:extLst>
              <a:ext uri="{FF2B5EF4-FFF2-40B4-BE49-F238E27FC236}">
                <a16:creationId xmlns:a16="http://schemas.microsoft.com/office/drawing/2014/main" id="{31CB061C-BD2B-4E1E-954C-3FEB3D51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095" y="6572317"/>
            <a:ext cx="348172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EB569B-3888-4809-B05F-FB86C8D8A34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HGP教科書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HGP教科書体"/>
              <a:cs typeface="+mn-cs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459735A1-EF86-400F-B238-2B3977210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29148"/>
              </p:ext>
            </p:extLst>
          </p:nvPr>
        </p:nvGraphicFramePr>
        <p:xfrm>
          <a:off x="1027434" y="5151015"/>
          <a:ext cx="7144606" cy="764640"/>
        </p:xfrm>
        <a:graphic>
          <a:graphicData uri="http://schemas.openxmlformats.org/drawingml/2006/table">
            <a:tbl>
              <a:tblPr firstRow="1" bandRow="1"/>
              <a:tblGrid>
                <a:gridCol w="1081918">
                  <a:extLst>
                    <a:ext uri="{9D8B030D-6E8A-4147-A177-3AD203B41FA5}">
                      <a16:colId xmlns:a16="http://schemas.microsoft.com/office/drawing/2014/main" val="278344494"/>
                    </a:ext>
                  </a:extLst>
                </a:gridCol>
                <a:gridCol w="577953">
                  <a:extLst>
                    <a:ext uri="{9D8B030D-6E8A-4147-A177-3AD203B41FA5}">
                      <a16:colId xmlns:a16="http://schemas.microsoft.com/office/drawing/2014/main" val="4001525802"/>
                    </a:ext>
                  </a:extLst>
                </a:gridCol>
                <a:gridCol w="609415">
                  <a:extLst>
                    <a:ext uri="{9D8B030D-6E8A-4147-A177-3AD203B41FA5}">
                      <a16:colId xmlns:a16="http://schemas.microsoft.com/office/drawing/2014/main" val="3573712470"/>
                    </a:ext>
                  </a:extLst>
                </a:gridCol>
                <a:gridCol w="609415">
                  <a:extLst>
                    <a:ext uri="{9D8B030D-6E8A-4147-A177-3AD203B41FA5}">
                      <a16:colId xmlns:a16="http://schemas.microsoft.com/office/drawing/2014/main" val="2200704429"/>
                    </a:ext>
                  </a:extLst>
                </a:gridCol>
                <a:gridCol w="609415">
                  <a:extLst>
                    <a:ext uri="{9D8B030D-6E8A-4147-A177-3AD203B41FA5}">
                      <a16:colId xmlns:a16="http://schemas.microsoft.com/office/drawing/2014/main" val="1605229996"/>
                    </a:ext>
                  </a:extLst>
                </a:gridCol>
                <a:gridCol w="609415">
                  <a:extLst>
                    <a:ext uri="{9D8B030D-6E8A-4147-A177-3AD203B41FA5}">
                      <a16:colId xmlns:a16="http://schemas.microsoft.com/office/drawing/2014/main" val="1599011520"/>
                    </a:ext>
                  </a:extLst>
                </a:gridCol>
                <a:gridCol w="609415">
                  <a:extLst>
                    <a:ext uri="{9D8B030D-6E8A-4147-A177-3AD203B41FA5}">
                      <a16:colId xmlns:a16="http://schemas.microsoft.com/office/drawing/2014/main" val="2675818193"/>
                    </a:ext>
                  </a:extLst>
                </a:gridCol>
                <a:gridCol w="609415">
                  <a:extLst>
                    <a:ext uri="{9D8B030D-6E8A-4147-A177-3AD203B41FA5}">
                      <a16:colId xmlns:a16="http://schemas.microsoft.com/office/drawing/2014/main" val="190620308"/>
                    </a:ext>
                  </a:extLst>
                </a:gridCol>
                <a:gridCol w="609415">
                  <a:extLst>
                    <a:ext uri="{9D8B030D-6E8A-4147-A177-3AD203B41FA5}">
                      <a16:colId xmlns:a16="http://schemas.microsoft.com/office/drawing/2014/main" val="3375865437"/>
                    </a:ext>
                  </a:extLst>
                </a:gridCol>
                <a:gridCol w="609415">
                  <a:extLst>
                    <a:ext uri="{9D8B030D-6E8A-4147-A177-3AD203B41FA5}">
                      <a16:colId xmlns:a16="http://schemas.microsoft.com/office/drawing/2014/main" val="1973424234"/>
                    </a:ext>
                  </a:extLst>
                </a:gridCol>
                <a:gridCol w="609415">
                  <a:extLst>
                    <a:ext uri="{9D8B030D-6E8A-4147-A177-3AD203B41FA5}">
                      <a16:colId xmlns:a16="http://schemas.microsoft.com/office/drawing/2014/main" val="930837449"/>
                    </a:ext>
                  </a:extLst>
                </a:gridCol>
              </a:tblGrid>
              <a:tr h="160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endParaRPr kumimoji="1" lang="ja-JP" altLang="en-US" sz="1200" dirty="0"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nm</a:t>
                      </a:r>
                      <a:endParaRPr kumimoji="1" lang="ja-JP" altLang="en-US" sz="1200" dirty="0"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380</a:t>
                      </a:r>
                      <a:endParaRPr kumimoji="1" lang="ja-JP" altLang="en-US" sz="1200" dirty="0"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412</a:t>
                      </a:r>
                      <a:endParaRPr kumimoji="1" lang="ja-JP" altLang="en-US" sz="1200" dirty="0"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443</a:t>
                      </a:r>
                      <a:endParaRPr kumimoji="1" lang="ja-JP" altLang="en-US" sz="1200" dirty="0"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530</a:t>
                      </a:r>
                      <a:endParaRPr kumimoji="1" lang="ja-JP" altLang="en-US" sz="1200" dirty="0"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763</a:t>
                      </a:r>
                      <a:endParaRPr kumimoji="1" lang="ja-JP" altLang="en-US" sz="1200" dirty="0"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867</a:t>
                      </a:r>
                      <a:endParaRPr kumimoji="1" lang="ja-JP" altLang="en-US" sz="1200" dirty="0"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1050</a:t>
                      </a:r>
                      <a:endParaRPr kumimoji="1" lang="ja-JP" altLang="en-US" sz="1200" dirty="0"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1630</a:t>
                      </a:r>
                      <a:endParaRPr kumimoji="1" lang="ja-JP" altLang="en-US" sz="1200" dirty="0"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latin typeface="+mn-lt"/>
                          <a:ea typeface="+mn-ea"/>
                        </a:rPr>
                        <a:t>2210</a:t>
                      </a:r>
                      <a:endParaRPr kumimoji="1" lang="ja-JP" altLang="en-US" sz="1200" dirty="0"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625407"/>
                  </a:ext>
                </a:extLst>
              </a:tr>
              <a:tr h="14529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SGLI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/AHI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err="1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avg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i="0" u="none" strike="noStrike" kern="1200" baseline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0.995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i="0" u="none" strike="noStrike" kern="1200" baseline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0.973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i="0" u="none" strike="noStrike" kern="1200" baseline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0.963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i="0" u="none" strike="noStrike" kern="1200" baseline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0.995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i="0" u="none" strike="noStrike" kern="1200" baseline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0.778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i="0" u="none" strike="noStrike" kern="1200" baseline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0.888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i="0" u="none" strike="noStrike" kern="1200" baseline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0.876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i="0" u="none" strike="noStrike" kern="1200" baseline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0.873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0.950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032622"/>
                  </a:ext>
                </a:extLst>
              </a:tr>
              <a:tr h="14529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RMS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0.078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0.086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0.098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0.109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0.080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0.125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0.117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0.070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0.045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879103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F571C1-90FE-4D99-ACA0-2C0092C6965D}"/>
              </a:ext>
            </a:extLst>
          </p:cNvPr>
          <p:cNvSpPr txBox="1"/>
          <p:nvPr/>
        </p:nvSpPr>
        <p:spPr>
          <a:xfrm>
            <a:off x="2531193" y="2362224"/>
            <a:ext cx="11352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latin typeface="Garamond" panose="02020404030301010803" pitchFamily="18" charset="0"/>
              </a:rPr>
              <a:t>SGLI saturation level</a:t>
            </a:r>
            <a:endParaRPr kumimoji="1" lang="ja-JP" altLang="en-US" sz="900" dirty="0">
              <a:latin typeface="Garamond" panose="02020404030301010803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08C8CF0-E1FC-49A6-988F-7A2BA8C55815}"/>
              </a:ext>
            </a:extLst>
          </p:cNvPr>
          <p:cNvSpPr txBox="1"/>
          <p:nvPr/>
        </p:nvSpPr>
        <p:spPr>
          <a:xfrm>
            <a:off x="5666304" y="2344118"/>
            <a:ext cx="11352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latin typeface="Garamond" panose="02020404030301010803" pitchFamily="18" charset="0"/>
              </a:rPr>
              <a:t>SGLI saturation level</a:t>
            </a:r>
            <a:endParaRPr kumimoji="1" lang="ja-JP" altLang="en-US" sz="900" dirty="0">
              <a:latin typeface="Garamond" panose="02020404030301010803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3ACF014-1B23-4D3C-830B-232755765181}"/>
              </a:ext>
            </a:extLst>
          </p:cNvPr>
          <p:cNvSpPr txBox="1"/>
          <p:nvPr/>
        </p:nvSpPr>
        <p:spPr>
          <a:xfrm>
            <a:off x="7089024" y="4636486"/>
            <a:ext cx="1481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Garamond" panose="02020404030301010803" pitchFamily="18" charset="0"/>
              </a:rPr>
              <a:t>Preliminary results</a:t>
            </a:r>
            <a:endParaRPr kumimoji="1" lang="ja-JP" altLang="en-US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0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logo_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8922" y="1"/>
            <a:ext cx="1055077" cy="6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792593" cy="757989"/>
          </a:xfrm>
        </p:spPr>
        <p:txBody>
          <a:bodyPr/>
          <a:lstStyle/>
          <a:p>
            <a:pPr lvl="0"/>
            <a:r>
              <a:rPr lang="en-GB" sz="2400" dirty="0"/>
              <a:t>JAXA’s Instruments Updates &amp; </a:t>
            </a:r>
            <a:br>
              <a:rPr lang="en-GB" sz="2400" dirty="0"/>
            </a:br>
            <a:r>
              <a:rPr lang="en-GB" sz="2400" dirty="0"/>
              <a:t>Planned launches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157156"/>
            <a:ext cx="8602824" cy="5090624"/>
          </a:xfrm>
        </p:spPr>
        <p:txBody>
          <a:bodyPr>
            <a:spAutoFit/>
          </a:bodyPr>
          <a:lstStyle/>
          <a:p>
            <a:pPr lvl="0"/>
            <a:r>
              <a:rPr lang="en-US" altLang="ja-JP" sz="2400" i="1" dirty="0"/>
              <a:t>Current in operation</a:t>
            </a:r>
            <a:endParaRPr lang="en-US" sz="2400" i="1" dirty="0"/>
          </a:p>
          <a:p>
            <a:pPr lvl="1"/>
            <a:r>
              <a:rPr lang="en-US" altLang="ja-JP" sz="1800" i="1" dirty="0"/>
              <a:t>GOSAT: Launched in 2009. Latest version 201.202 was released in 2016</a:t>
            </a:r>
          </a:p>
          <a:p>
            <a:pPr lvl="1"/>
            <a:r>
              <a:rPr lang="en-US" altLang="ja-JP" sz="1800" i="1" dirty="0"/>
              <a:t>GCOM-W: Launched in 2012. Latest version 3 was released in March 2017</a:t>
            </a:r>
          </a:p>
          <a:p>
            <a:pPr lvl="1"/>
            <a:r>
              <a:rPr lang="en-US" sz="1800" i="1" dirty="0"/>
              <a:t>GPM: Launched in 2014. Latest version 5 was released in May 2017</a:t>
            </a:r>
          </a:p>
          <a:p>
            <a:pPr lvl="1"/>
            <a:r>
              <a:rPr lang="en-US" altLang="ja-JP" sz="1800" i="1" dirty="0"/>
              <a:t>ALOS-2: Launched in 2014. Data release in November 2014</a:t>
            </a:r>
          </a:p>
          <a:p>
            <a:pPr lvl="1"/>
            <a:r>
              <a:rPr lang="en-US" altLang="ja-JP" sz="1800" i="1" dirty="0"/>
              <a:t>GCOM-C: Launched in Dec. 2017. </a:t>
            </a:r>
            <a:r>
              <a:rPr lang="en-US" altLang="ja-JP" sz="1800" i="1" u="sng" dirty="0">
                <a:solidFill>
                  <a:srgbClr val="FF3300"/>
                </a:solidFill>
              </a:rPr>
              <a:t>Data have been released in Dec. 2018</a:t>
            </a:r>
          </a:p>
          <a:p>
            <a:pPr lvl="1"/>
            <a:r>
              <a:rPr lang="en-US" altLang="ja-JP" sz="1800" i="1" u="sng" dirty="0">
                <a:solidFill>
                  <a:srgbClr val="FF3300"/>
                </a:solidFill>
              </a:rPr>
              <a:t>GOSAT-2: Launched in Oct. 2018. </a:t>
            </a:r>
            <a:endParaRPr lang="en-US" sz="1800" i="1" u="sng" dirty="0">
              <a:solidFill>
                <a:srgbClr val="FF3300"/>
              </a:solidFill>
            </a:endParaRPr>
          </a:p>
          <a:p>
            <a:pPr lvl="0"/>
            <a:r>
              <a:rPr lang="en-US" sz="2400" i="1" dirty="0"/>
              <a:t>Forthcoming launches</a:t>
            </a:r>
          </a:p>
          <a:p>
            <a:pPr lvl="1"/>
            <a:r>
              <a:rPr lang="en-US" sz="1800" i="1" dirty="0" err="1"/>
              <a:t>EarthCARE</a:t>
            </a:r>
            <a:r>
              <a:rPr lang="en-US" sz="1800" i="1" dirty="0"/>
              <a:t> (JFY 2021)</a:t>
            </a:r>
          </a:p>
          <a:p>
            <a:pPr lvl="1"/>
            <a:r>
              <a:rPr lang="en-US" sz="1800" i="1" dirty="0"/>
              <a:t>High resolution optical (ALOS-3) (JFY 2020), SAR (ALOS-4) (JFY 2020)</a:t>
            </a:r>
          </a:p>
          <a:p>
            <a:pPr lvl="0"/>
            <a:r>
              <a:rPr lang="en-US" sz="2400" i="1" dirty="0"/>
              <a:t>Other major events</a:t>
            </a:r>
          </a:p>
          <a:p>
            <a:pPr lvl="1"/>
            <a:r>
              <a:rPr lang="en-US" sz="1600" i="1" dirty="0"/>
              <a:t>JAXA </a:t>
            </a:r>
            <a:r>
              <a:rPr lang="en-US" sz="1600" i="1" dirty="0" err="1"/>
              <a:t>Himawari</a:t>
            </a:r>
            <a:r>
              <a:rPr lang="en-US" sz="1600" i="1" dirty="0"/>
              <a:t> Monitor system (</a:t>
            </a:r>
            <a:r>
              <a:rPr lang="en-US" sz="1600" i="1" dirty="0">
                <a:solidFill>
                  <a:srgbClr val="FF0000"/>
                </a:solidFill>
              </a:rPr>
              <a:t>http://www.eorc.jaxa.jp/ptree</a:t>
            </a:r>
            <a:r>
              <a:rPr lang="en-US" sz="1600" i="1" dirty="0"/>
              <a:t>) is updated in August and October 2018. Updated geophysical products (aerosol property, daily &amp; monthly products), and released new products (model output SST and aerosol). </a:t>
            </a:r>
          </a:p>
          <a:p>
            <a:pPr lvl="1"/>
            <a:r>
              <a:rPr lang="en-US" sz="1600" i="1" dirty="0">
                <a:solidFill>
                  <a:srgbClr val="FF3300"/>
                </a:solidFill>
              </a:rPr>
              <a:t>GOSAT3(incl. AMSR-3) Phase-A (pre-project phase) in Sep. 2018</a:t>
            </a:r>
            <a:endParaRPr lang="en-US" sz="1800" i="1" dirty="0">
              <a:solidFill>
                <a:srgbClr val="FF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logo_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8922" y="1"/>
            <a:ext cx="1055077" cy="6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792593" cy="757989"/>
          </a:xfrm>
        </p:spPr>
        <p:txBody>
          <a:bodyPr/>
          <a:lstStyle/>
          <a:p>
            <a:pPr lvl="0"/>
            <a:r>
              <a:rPr lang="en-GB" sz="2400" dirty="0"/>
              <a:t>Introduce/Confirm the JAXA’s </a:t>
            </a:r>
            <a:br>
              <a:rPr lang="en-GB" sz="2400" dirty="0"/>
            </a:br>
            <a:r>
              <a:rPr lang="en-GB" sz="2400" dirty="0"/>
              <a:t>Personnel supporting GSICS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4950506"/>
          </a:xfrm>
        </p:spPr>
        <p:txBody>
          <a:bodyPr/>
          <a:lstStyle/>
          <a:p>
            <a:r>
              <a:rPr lang="fr-CH" altLang="ja-JP" sz="2400" i="1" dirty="0"/>
              <a:t>GRWG Members</a:t>
            </a:r>
          </a:p>
          <a:p>
            <a:pPr lvl="1"/>
            <a:r>
              <a:rPr lang="fr-CH" altLang="ja-JP" sz="1800" dirty="0"/>
              <a:t>Hiroshi Murakami (optical &amp; IR imager, GCOM-C/SGLI, Himawari-8)</a:t>
            </a:r>
          </a:p>
          <a:p>
            <a:pPr lvl="1"/>
            <a:r>
              <a:rPr lang="fr-CH" altLang="ja-JP" sz="1800" dirty="0"/>
              <a:t>Misako Kachi (MW imager, Aqua/AMSR-E, GCOM-W/AMSR2)</a:t>
            </a:r>
          </a:p>
          <a:p>
            <a:pPr lvl="1"/>
            <a:r>
              <a:rPr lang="fr-CH" altLang="ja-JP" sz="1800" dirty="0"/>
              <a:t>Takashi Maeda (MW imager, Aqua/AMSR-E, GCOM-W/AMSR2)</a:t>
            </a:r>
            <a:endParaRPr lang="fr-CH" altLang="ja-JP" sz="1100" dirty="0"/>
          </a:p>
          <a:p>
            <a:r>
              <a:rPr lang="fr-CH" altLang="ja-JP" sz="2400" i="1" dirty="0"/>
              <a:t>GDWG Members</a:t>
            </a:r>
          </a:p>
          <a:p>
            <a:pPr lvl="1"/>
            <a:r>
              <a:rPr lang="fr-CH" altLang="ja-JP" sz="1800" dirty="0"/>
              <a:t>None</a:t>
            </a:r>
          </a:p>
          <a:p>
            <a:pPr lvl="0"/>
            <a:r>
              <a:rPr lang="en-GB" sz="2400" i="1" dirty="0"/>
              <a:t>Others who </a:t>
            </a:r>
            <a:r>
              <a:rPr lang="en-US" altLang="ja-JP" sz="2400" i="1" dirty="0"/>
              <a:t>provide </a:t>
            </a:r>
            <a:r>
              <a:rPr lang="en-GB" sz="2400" i="1" dirty="0"/>
              <a:t>supports if needed</a:t>
            </a:r>
          </a:p>
          <a:p>
            <a:pPr lvl="1"/>
            <a:r>
              <a:rPr lang="en-GB" sz="1800" dirty="0"/>
              <a:t>Yuki Kaneko, Kosuke Yamamoto (precipitation radar, TRMM/PR, GPM/DPR)</a:t>
            </a:r>
          </a:p>
          <a:p>
            <a:pPr lvl="1"/>
            <a:r>
              <a:rPr lang="en-GB" sz="1800" dirty="0"/>
              <a:t>Kei </a:t>
            </a:r>
            <a:r>
              <a:rPr lang="en-GB" sz="1800" dirty="0" err="1"/>
              <a:t>Shiomi</a:t>
            </a:r>
            <a:r>
              <a:rPr lang="en-GB" sz="1800" dirty="0"/>
              <a:t> (GOSAT, GOSAT-2)</a:t>
            </a:r>
          </a:p>
          <a:p>
            <a:pPr lvl="1"/>
            <a:r>
              <a:rPr lang="en-GB" altLang="ja-JP" sz="1800" dirty="0"/>
              <a:t>Takeo </a:t>
            </a:r>
            <a:r>
              <a:rPr lang="en-GB" altLang="ja-JP" sz="1800" dirty="0" err="1"/>
              <a:t>Tadono</a:t>
            </a:r>
            <a:r>
              <a:rPr lang="en-GB" altLang="ja-JP" sz="1800" dirty="0"/>
              <a:t> (high resolution optical imager</a:t>
            </a:r>
            <a:r>
              <a:rPr lang="ja-JP" altLang="en-US" sz="1800" dirty="0"/>
              <a:t> </a:t>
            </a:r>
            <a:r>
              <a:rPr lang="en-US" altLang="ja-JP" sz="1800" dirty="0"/>
              <a:t>&amp; SAR</a:t>
            </a:r>
            <a:r>
              <a:rPr lang="en-GB" altLang="ja-JP" sz="1800" dirty="0"/>
              <a:t>: ALOS, ALOS-2, ALOS-3, and ALOS-4)</a:t>
            </a:r>
          </a:p>
          <a:p>
            <a:pPr marL="457200" lvl="1" indent="0">
              <a:buNone/>
            </a:pPr>
            <a:endParaRPr lang="en-GB" sz="1800" dirty="0"/>
          </a:p>
          <a:p>
            <a:pPr lvl="0"/>
            <a:endParaRPr lang="en-GB" sz="1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1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B25FD9-27DC-4523-A484-31120BF8BAA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1739" y="439510"/>
            <a:ext cx="5962261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229600" cy="4775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</a:rPr>
              <a:t>WMO GSICS Portal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  <a:hlinkClick r:id="rId3"/>
              </a:rPr>
              <a:t>http://gsics.wmo.int</a:t>
            </a: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Coordination Centre </a:t>
            </a:r>
            <a:r>
              <a:rPr lang="en-GB" sz="2000" b="1" dirty="0">
                <a:solidFill>
                  <a:schemeClr val="accent2"/>
                </a:solidFill>
                <a:hlinkClick r:id="rId4"/>
              </a:rPr>
              <a:t>http://www.star.nesdis.noaa.gov/smcd/GCC/index.php</a:t>
            </a:r>
            <a:endParaRPr lang="en-GB" sz="20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Product </a:t>
            </a:r>
            <a:r>
              <a:rPr lang="en-GB" sz="2400" b="1" dirty="0" err="1">
                <a:solidFill>
                  <a:schemeClr val="accent2"/>
                </a:solidFill>
              </a:rPr>
              <a:t>Catalog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1800" b="1" dirty="0">
                <a:solidFill>
                  <a:schemeClr val="accent2"/>
                </a:solidFill>
                <a:hlinkClick r:id="rId5"/>
              </a:rPr>
              <a:t>https://www.star.nesdis.noaa.gov/smcd/GCC/ProductCatalog.php</a:t>
            </a:r>
            <a:endParaRPr lang="en-GB" sz="18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Wiki</a:t>
            </a:r>
            <a:endParaRPr lang="en-GB" sz="2400" b="1" dirty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  <a:hlinkClick r:id="rId7"/>
              </a:rPr>
              <a:t>http://gsics.atmos.umd.edu/wiki/Home</a:t>
            </a: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351661"/>
            <a:ext cx="5673013" cy="457200"/>
          </a:xfrm>
        </p:spPr>
        <p:txBody>
          <a:bodyPr/>
          <a:lstStyle/>
          <a:p>
            <a:r>
              <a:rPr lang="en-GB" sz="2400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5823"/>
            <a:ext cx="8783053" cy="5074582"/>
          </a:xfrm>
        </p:spPr>
        <p:txBody>
          <a:bodyPr/>
          <a:lstStyle/>
          <a:p>
            <a:pPr lvl="0"/>
            <a:r>
              <a:rPr lang="en-GB" sz="2000" dirty="0"/>
              <a:t>Agency’s GSICS Activities, Action &amp; Achievements Summary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GB" sz="2000" dirty="0"/>
              <a:t>Agency’s support to GDWG Activities</a:t>
            </a:r>
          </a:p>
          <a:p>
            <a:pPr lvl="0"/>
            <a:endParaRPr lang="en-GB" sz="2000" dirty="0"/>
          </a:p>
          <a:p>
            <a:r>
              <a:rPr lang="en-GB" sz="2000" dirty="0"/>
              <a:t>Agency’s support to GRWG Activities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GB" sz="2000" dirty="0"/>
              <a:t>Agency’s Instruments Updates &amp; Planned launches – relevant to GSICS if any</a:t>
            </a:r>
          </a:p>
          <a:p>
            <a:pPr marL="0" lvl="0" indent="0">
              <a:buNone/>
            </a:pPr>
            <a:endParaRPr lang="en-GB" sz="2000" dirty="0"/>
          </a:p>
          <a:p>
            <a:r>
              <a:rPr lang="en-GB" sz="2000" dirty="0"/>
              <a:t>Introduce/Confirm the Agency’s Personnel supporting GSICS 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GB" sz="2000" dirty="0"/>
              <a:t>Agency’s GSICS activities to be discussed in this joint meeting.</a:t>
            </a:r>
          </a:p>
          <a:p>
            <a:pPr lvl="0"/>
            <a:endParaRPr lang="en-GB" sz="12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/>
          <a:lstStyle/>
          <a:p>
            <a:pPr lvl="0"/>
            <a:r>
              <a:rPr lang="en-GB" sz="2400" dirty="0"/>
              <a:t>Agency’s GSICS Activities, Action &amp; Achievements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4950506"/>
          </a:xfrm>
        </p:spPr>
        <p:txBody>
          <a:bodyPr/>
          <a:lstStyle/>
          <a:p>
            <a:pPr lvl="0"/>
            <a:r>
              <a:rPr lang="en-GB" altLang="ja-JP" sz="2800" i="1" dirty="0"/>
              <a:t>Current GSICS Activities</a:t>
            </a:r>
          </a:p>
          <a:p>
            <a:pPr lvl="1"/>
            <a:r>
              <a:rPr lang="en-US" altLang="ja-JP" sz="2000" dirty="0"/>
              <a:t>GCOM-C/SGLI lunar calibration using GIRO</a:t>
            </a:r>
          </a:p>
          <a:p>
            <a:pPr lvl="1"/>
            <a:r>
              <a:rPr lang="en-US" altLang="ja-JP" sz="2000" dirty="0"/>
              <a:t>GOSAT-2 was launched on October 29, 2018; </a:t>
            </a:r>
            <a:r>
              <a:rPr lang="fr-CH" altLang="ja-JP" sz="2000" dirty="0"/>
              <a:t>GOSAT-2/CAI-2 lunar calibration using GIRO</a:t>
            </a:r>
            <a:endParaRPr lang="en-US" altLang="ja-JP" sz="2000" dirty="0"/>
          </a:p>
          <a:p>
            <a:pPr lvl="1"/>
            <a:r>
              <a:rPr lang="en-US" altLang="ja-JP" sz="2000" dirty="0"/>
              <a:t>Cross-calibration between GCOM-C and AHI</a:t>
            </a:r>
            <a:endParaRPr lang="fr-CH" altLang="ja-JP" sz="2000" dirty="0"/>
          </a:p>
          <a:p>
            <a:pPr lvl="1"/>
            <a:r>
              <a:rPr lang="en-US" altLang="ja-JP" sz="2000" dirty="0"/>
              <a:t>Cross-calibration among passive microwave imagers (AMSR2, AMSR-E, GMI, TMI) </a:t>
            </a:r>
          </a:p>
          <a:p>
            <a:pPr lvl="1"/>
            <a:r>
              <a:rPr lang="en-US" altLang="ja-JP" sz="2000" u="sng" dirty="0"/>
              <a:t>Cross-calibration between TRMM/PR and GPM/DPR</a:t>
            </a:r>
          </a:p>
          <a:p>
            <a:r>
              <a:rPr lang="en-GB" altLang="ja-JP" sz="2800" i="1" dirty="0"/>
              <a:t>Action Status</a:t>
            </a:r>
          </a:p>
          <a:p>
            <a:pPr lvl="1"/>
            <a:r>
              <a:rPr lang="en-US" altLang="ja-JP" sz="2000" dirty="0"/>
              <a:t>None</a:t>
            </a:r>
          </a:p>
          <a:p>
            <a:pPr marL="0" lv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D7AD7AD-25B6-4EC6-895B-C3E2C351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176664"/>
            <a:ext cx="5704114" cy="1143000"/>
          </a:xfrm>
        </p:spPr>
        <p:txBody>
          <a:bodyPr/>
          <a:lstStyle/>
          <a:p>
            <a:r>
              <a:rPr lang="en-US" altLang="ja-JP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Continuity of the GPM/DPR and  the TRMM/PR</a:t>
            </a:r>
            <a:endParaRPr kumimoji="1" lang="ja-JP" altLang="en-US" sz="2800" b="1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8DCB73F-7DCB-4C53-8E30-1A8CD8D8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33" y="1133122"/>
            <a:ext cx="8691491" cy="1692771"/>
          </a:xfrm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Both GPM/DPR’s calibration factors and TRMM/PR’s calibration factors were changed in 2017.</a:t>
            </a:r>
          </a:p>
          <a:p>
            <a:r>
              <a:rPr kumimoji="1" lang="en-US" altLang="ja-JP" sz="2000" dirty="0"/>
              <a:t>After the algorithm update in Oct. 2018, </a:t>
            </a:r>
            <a:r>
              <a:rPr lang="en-US" altLang="ja-JP" sz="2000" dirty="0">
                <a:sym typeface="Wingdings" panose="05000000000000000000" pitchFamily="2" charset="2"/>
              </a:rPr>
              <a:t>the GPM/KuPR V06  and the TRMM/PR V8(GPM TRMM V06) show </a:t>
            </a:r>
            <a:r>
              <a:rPr kumimoji="1" lang="en-US" altLang="ja-JP" sz="2000" dirty="0"/>
              <a:t>b</a:t>
            </a:r>
            <a:r>
              <a:rPr lang="en-US" altLang="ja-JP" sz="2000" dirty="0">
                <a:sym typeface="Wingdings" panose="05000000000000000000" pitchFamily="2" charset="2"/>
              </a:rPr>
              <a:t>etter continuity on surface precipitation rate.</a:t>
            </a:r>
            <a:endParaRPr kumimoji="1" lang="ja-JP" altLang="en-US" sz="2000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C1D0D8B-3135-472E-8E2D-DF35F6E689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9"/>
          <a:stretch/>
        </p:blipFill>
        <p:spPr>
          <a:xfrm>
            <a:off x="4450119" y="4005653"/>
            <a:ext cx="4452210" cy="21101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C188568-A334-4003-8417-DA5A7C6919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7"/>
          <a:stretch/>
        </p:blipFill>
        <p:spPr>
          <a:xfrm>
            <a:off x="97677" y="4005653"/>
            <a:ext cx="4456659" cy="21120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5AFDCA2-7545-45B4-B2E4-C28B353758F1}"/>
              </a:ext>
            </a:extLst>
          </p:cNvPr>
          <p:cNvSpPr txBox="1"/>
          <p:nvPr/>
        </p:nvSpPr>
        <p:spPr>
          <a:xfrm>
            <a:off x="3263898" y="5205013"/>
            <a:ext cx="127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 err="1">
                <a:solidFill>
                  <a:srgbClr val="3FE33D"/>
                </a:solidFill>
                <a:latin typeface="Calibri"/>
                <a:ea typeface="メイリオ"/>
              </a:rPr>
              <a:t>KuPR</a:t>
            </a:r>
            <a:r>
              <a:rPr lang="en-US" altLang="ja-JP" sz="2000" b="1" dirty="0">
                <a:solidFill>
                  <a:srgbClr val="3FE33D"/>
                </a:solidFill>
                <a:latin typeface="Calibri"/>
                <a:ea typeface="メイリオ"/>
              </a:rPr>
              <a:t> V6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FEA9FB8-31A8-4742-B98D-54E6E6D8F5FA}"/>
              </a:ext>
            </a:extLst>
          </p:cNvPr>
          <p:cNvSpPr txBox="1"/>
          <p:nvPr/>
        </p:nvSpPr>
        <p:spPr>
          <a:xfrm>
            <a:off x="3263898" y="4259076"/>
            <a:ext cx="111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 err="1">
                <a:solidFill>
                  <a:srgbClr val="FF0000"/>
                </a:solidFill>
                <a:latin typeface="Calibri"/>
                <a:ea typeface="メイリオ"/>
              </a:rPr>
              <a:t>KuPR</a:t>
            </a:r>
            <a:r>
              <a:rPr lang="en-US" altLang="ja-JP" sz="2000" b="1" dirty="0">
                <a:solidFill>
                  <a:srgbClr val="FF0000"/>
                </a:solidFill>
                <a:latin typeface="Calibri"/>
                <a:ea typeface="メイリオ"/>
              </a:rPr>
              <a:t> V5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1E53C59-0CB2-4C13-93BB-38DC131E390F}"/>
              </a:ext>
            </a:extLst>
          </p:cNvPr>
          <p:cNvSpPr txBox="1"/>
          <p:nvPr/>
        </p:nvSpPr>
        <p:spPr>
          <a:xfrm>
            <a:off x="1175666" y="4259076"/>
            <a:ext cx="2013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>
                <a:solidFill>
                  <a:srgbClr val="0000FF"/>
                </a:solidFill>
                <a:latin typeface="Calibri"/>
                <a:ea typeface="メイリオ"/>
              </a:rPr>
              <a:t>PR V7</a:t>
            </a:r>
            <a:endParaRPr lang="ja-JP" altLang="en-US" sz="1600" b="1" dirty="0">
              <a:solidFill>
                <a:srgbClr val="0000FF"/>
              </a:solidFill>
              <a:latin typeface="Calibri"/>
              <a:ea typeface="メイリオ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6BBCCBE-E0E0-4C4B-9FE9-5E67E62F71A5}"/>
              </a:ext>
            </a:extLst>
          </p:cNvPr>
          <p:cNvSpPr txBox="1"/>
          <p:nvPr/>
        </p:nvSpPr>
        <p:spPr>
          <a:xfrm>
            <a:off x="1247674" y="5267188"/>
            <a:ext cx="87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>
                <a:latin typeface="Calibri"/>
                <a:ea typeface="メイリオ"/>
              </a:rPr>
              <a:t>PR V8</a:t>
            </a:r>
            <a:endParaRPr lang="ja-JP" altLang="en-US" sz="1600" b="1" dirty="0">
              <a:latin typeface="Calibri"/>
              <a:ea typeface="メイリオ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7FCAC0-B145-47D9-97FD-D62E29AA9F4A}"/>
              </a:ext>
            </a:extLst>
          </p:cNvPr>
          <p:cNvSpPr txBox="1"/>
          <p:nvPr/>
        </p:nvSpPr>
        <p:spPr>
          <a:xfrm>
            <a:off x="487493" y="3086439"/>
            <a:ext cx="371250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Over-land</a:t>
            </a:r>
            <a:r>
              <a:rPr lang="en-US" altLang="ja-JP" sz="2000" dirty="0"/>
              <a:t> surface precipitation rates averaged in 35S-35N.</a:t>
            </a:r>
            <a:endParaRPr kumimoji="1" lang="ja-JP" altLang="en-US" sz="2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1E5424C-DF78-439F-BD64-B12D83F010C6}"/>
              </a:ext>
            </a:extLst>
          </p:cNvPr>
          <p:cNvSpPr txBox="1"/>
          <p:nvPr/>
        </p:nvSpPr>
        <p:spPr>
          <a:xfrm>
            <a:off x="7848657" y="4928975"/>
            <a:ext cx="127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 err="1">
                <a:solidFill>
                  <a:srgbClr val="3FE33D"/>
                </a:solidFill>
                <a:latin typeface="Calibri"/>
                <a:ea typeface="メイリオ"/>
              </a:rPr>
              <a:t>KuPR</a:t>
            </a:r>
            <a:r>
              <a:rPr lang="en-US" altLang="ja-JP" sz="2000" b="1" dirty="0">
                <a:solidFill>
                  <a:srgbClr val="3FE33D"/>
                </a:solidFill>
                <a:latin typeface="Calibri"/>
                <a:ea typeface="メイリオ"/>
              </a:rPr>
              <a:t> V6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64224AA-B92E-49C1-BD8A-BC152E8D80A4}"/>
              </a:ext>
            </a:extLst>
          </p:cNvPr>
          <p:cNvSpPr txBox="1"/>
          <p:nvPr/>
        </p:nvSpPr>
        <p:spPr>
          <a:xfrm>
            <a:off x="7849965" y="4122047"/>
            <a:ext cx="111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 err="1">
                <a:solidFill>
                  <a:srgbClr val="FF0000"/>
                </a:solidFill>
                <a:latin typeface="Calibri"/>
                <a:ea typeface="メイリオ"/>
              </a:rPr>
              <a:t>KuPR</a:t>
            </a:r>
            <a:r>
              <a:rPr lang="en-US" altLang="ja-JP" sz="2000" b="1" dirty="0">
                <a:solidFill>
                  <a:srgbClr val="FF0000"/>
                </a:solidFill>
                <a:latin typeface="Calibri"/>
                <a:ea typeface="メイリオ"/>
              </a:rPr>
              <a:t> V5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E574124-B21E-45B9-AC7C-CB29CB8491B4}"/>
              </a:ext>
            </a:extLst>
          </p:cNvPr>
          <p:cNvSpPr txBox="1"/>
          <p:nvPr/>
        </p:nvSpPr>
        <p:spPr>
          <a:xfrm>
            <a:off x="5715467" y="4918253"/>
            <a:ext cx="2013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>
                <a:solidFill>
                  <a:srgbClr val="0000FF"/>
                </a:solidFill>
                <a:latin typeface="Calibri"/>
                <a:ea typeface="メイリオ"/>
              </a:rPr>
              <a:t>PR V7</a:t>
            </a:r>
            <a:endParaRPr lang="ja-JP" altLang="en-US" sz="1600" b="1" dirty="0">
              <a:solidFill>
                <a:srgbClr val="0000FF"/>
              </a:solidFill>
              <a:latin typeface="Calibri"/>
              <a:ea typeface="メイリオ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9850A7A-86A2-4045-AA8C-B3BC9B67A5FF}"/>
              </a:ext>
            </a:extLst>
          </p:cNvPr>
          <p:cNvSpPr txBox="1"/>
          <p:nvPr/>
        </p:nvSpPr>
        <p:spPr>
          <a:xfrm>
            <a:off x="5715467" y="4293060"/>
            <a:ext cx="87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>
                <a:latin typeface="Calibri"/>
                <a:ea typeface="メイリオ"/>
              </a:rPr>
              <a:t>PR V8</a:t>
            </a:r>
            <a:endParaRPr lang="ja-JP" altLang="en-US" sz="1600" b="1" dirty="0">
              <a:latin typeface="Calibri"/>
              <a:ea typeface="メイリオ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9E9526C-DAE4-43DD-85F3-3D6B6531D317}"/>
              </a:ext>
            </a:extLst>
          </p:cNvPr>
          <p:cNvSpPr txBox="1"/>
          <p:nvPr/>
        </p:nvSpPr>
        <p:spPr>
          <a:xfrm>
            <a:off x="4743404" y="3084698"/>
            <a:ext cx="398497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Over-ocean </a:t>
            </a:r>
            <a:r>
              <a:rPr lang="en-US" altLang="ja-JP" sz="2000" dirty="0"/>
              <a:t>surface precipitation rates averaged in 35S-35N.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5960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433137"/>
            <a:ext cx="5673013" cy="589546"/>
          </a:xfrm>
        </p:spPr>
        <p:txBody>
          <a:bodyPr/>
          <a:lstStyle/>
          <a:p>
            <a:pPr lvl="0"/>
            <a:r>
              <a:rPr lang="en-GB" sz="2400" dirty="0"/>
              <a:t>Support to GRWG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4950506"/>
          </a:xfrm>
        </p:spPr>
        <p:txBody>
          <a:bodyPr/>
          <a:lstStyle/>
          <a:p>
            <a:r>
              <a:rPr lang="fr-CH" altLang="ja-JP" sz="2400" dirty="0"/>
              <a:t>Main contribution to GRWG actions</a:t>
            </a:r>
          </a:p>
          <a:p>
            <a:pPr lvl="1"/>
            <a:r>
              <a:rPr lang="fr-CH" altLang="ja-JP" sz="2000" dirty="0"/>
              <a:t>GCOM-C/SGLI lunar calibration using GIRO </a:t>
            </a:r>
          </a:p>
          <a:p>
            <a:pPr lvl="2"/>
            <a:r>
              <a:rPr lang="en-US" altLang="ja-JP" sz="1600" dirty="0"/>
              <a:t>all SGLI GLOD data (once/month in Jan 2018 –Jan 2019) have been submitted</a:t>
            </a:r>
            <a:r>
              <a:rPr lang="fr-CH" altLang="ja-JP" sz="1600" dirty="0"/>
              <a:t>)</a:t>
            </a:r>
          </a:p>
          <a:p>
            <a:pPr lvl="2"/>
            <a:r>
              <a:rPr lang="en-US" altLang="ja-JP" sz="1600" dirty="0"/>
              <a:t>(the details will be presented in the VIS/NIR Sub-Group session tomorrow);</a:t>
            </a:r>
          </a:p>
          <a:p>
            <a:pPr lvl="1"/>
            <a:r>
              <a:rPr lang="fr-CH" altLang="ja-JP" sz="2000" dirty="0"/>
              <a:t>GOSAT-2/CAI-2 lunar calibration using GIRO</a:t>
            </a:r>
          </a:p>
          <a:p>
            <a:pPr lvl="2"/>
            <a:r>
              <a:rPr lang="en-US" altLang="ja-JP" sz="1600" dirty="0"/>
              <a:t>GOSAT-2 was launched on October 29, 2018.</a:t>
            </a:r>
          </a:p>
          <a:p>
            <a:pPr lvl="2"/>
            <a:r>
              <a:rPr lang="en-US" altLang="ja-JP" sz="1600" dirty="0"/>
              <a:t>CAI2 first lunar calibration on December 23, 2018</a:t>
            </a:r>
            <a:endParaRPr lang="fr-CH" altLang="ja-JP" sz="1600" dirty="0">
              <a:highlight>
                <a:srgbClr val="FFFF00"/>
              </a:highlight>
            </a:endParaRPr>
          </a:p>
          <a:p>
            <a:pPr lvl="1"/>
            <a:r>
              <a:rPr lang="fr-CH" altLang="ja-JP" sz="2000" dirty="0"/>
              <a:t>GCOM-C/SGLI thermal infrared cross calibration with sounders</a:t>
            </a:r>
          </a:p>
          <a:p>
            <a:pPr lvl="2" eaLnBrk="1" fontAlgn="ctr" hangingPunct="1"/>
            <a:r>
              <a:rPr lang="en-US" altLang="ja-JP" sz="1600" dirty="0"/>
              <a:t>AIRS, IASI, </a:t>
            </a:r>
            <a:r>
              <a:rPr lang="en-US" altLang="ja-JP" sz="1600" dirty="0" err="1"/>
              <a:t>CrIS</a:t>
            </a:r>
            <a:endParaRPr lang="fr-CH" altLang="ja-JP" sz="1600" dirty="0"/>
          </a:p>
          <a:p>
            <a:pPr lvl="1"/>
            <a:r>
              <a:rPr lang="fr-CH" altLang="ja-JP" sz="2000" dirty="0"/>
              <a:t>GCOM-C/SGLI cross calibration with Himawari-8/AHI</a:t>
            </a:r>
          </a:p>
          <a:p>
            <a:pPr lvl="2"/>
            <a:r>
              <a:rPr lang="fr-CH" altLang="ja-JP" sz="1600" dirty="0"/>
              <a:t>Over the ocean and water-cloud</a:t>
            </a:r>
          </a:p>
          <a:p>
            <a:pPr lvl="1"/>
            <a:r>
              <a:rPr lang="fr-CH" altLang="ja-JP" sz="1800" dirty="0"/>
              <a:t>Participation to MW SubGroup (telecons and presentations)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7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76369-AB3F-451A-A84F-0E5F5AD2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766" y="274638"/>
            <a:ext cx="5509034" cy="739350"/>
          </a:xfrm>
        </p:spPr>
        <p:txBody>
          <a:bodyPr/>
          <a:lstStyle/>
          <a:p>
            <a:r>
              <a:rPr kumimoji="1" lang="en-US" altLang="ja-JP" sz="3200" dirty="0"/>
              <a:t>SGLI Lunar CAL by GIRO</a:t>
            </a:r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A5C82D-74A6-458E-8BBD-D710ABCEC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C:\Users\hashiguchi_taichiro\Desktop\SGLI\81_月校正資料\10_解析データ\190220\VNR-NP_LUCA_relative_trend_only_center.png">
            <a:extLst>
              <a:ext uri="{FF2B5EF4-FFF2-40B4-BE49-F238E27FC236}">
                <a16:creationId xmlns:a16="http://schemas.microsoft.com/office/drawing/2014/main" id="{750EDE64-227E-4805-9B25-1FFB9BA3A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18502"/>
          <a:stretch/>
        </p:blipFill>
        <p:spPr bwMode="auto">
          <a:xfrm>
            <a:off x="433761" y="3768835"/>
            <a:ext cx="3719809" cy="16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53E1BB-21F7-4B82-A35E-7A495355462D}"/>
              </a:ext>
            </a:extLst>
          </p:cNvPr>
          <p:cNvSpPr txBox="1"/>
          <p:nvPr/>
        </p:nvSpPr>
        <p:spPr>
          <a:xfrm>
            <a:off x="565768" y="3353337"/>
            <a:ext cx="3526928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100" b="1" i="1" dirty="0"/>
              <a:t>VNR-NP Nadir relative trend (Normalized 2018/2/1)</a:t>
            </a:r>
          </a:p>
          <a:p>
            <a:pPr lvl="0" algn="ctr"/>
            <a:r>
              <a:rPr lang="en-US" altLang="ja-JP" sz="1000" b="1" i="1" dirty="0">
                <a:solidFill>
                  <a:prstClr val="black"/>
                </a:solidFill>
              </a:rPr>
              <a:t>[only Roll angle =0 or +1deg]</a:t>
            </a:r>
            <a:endParaRPr lang="ja-JP" altLang="en-US" sz="1000" b="1" i="1" dirty="0">
              <a:solidFill>
                <a:prstClr val="black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F8EDE1-1DD6-4F21-9E89-3A3400A4E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/>
          <a:stretch/>
        </p:blipFill>
        <p:spPr bwMode="auto">
          <a:xfrm>
            <a:off x="4232796" y="3858626"/>
            <a:ext cx="4454004" cy="168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D0AFDE-766F-4945-81D3-81961A772C7C}"/>
              </a:ext>
            </a:extLst>
          </p:cNvPr>
          <p:cNvSpPr txBox="1"/>
          <p:nvPr/>
        </p:nvSpPr>
        <p:spPr>
          <a:xfrm>
            <a:off x="4858856" y="3341795"/>
            <a:ext cx="3406702" cy="4385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b="1" i="1" dirty="0"/>
              <a:t>IRS-SWI relative trend (Normalized 2018/2/1)</a:t>
            </a:r>
          </a:p>
          <a:p>
            <a:pPr lvl="0" algn="ctr"/>
            <a:r>
              <a:rPr lang="en-US" altLang="ja-JP" sz="1050" b="1" i="1" dirty="0">
                <a:solidFill>
                  <a:prstClr val="black"/>
                </a:solidFill>
              </a:rPr>
              <a:t>(After phase angle dependence correction)</a:t>
            </a:r>
            <a:endParaRPr lang="ja-JP" altLang="en-US" sz="1050" b="1" i="1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2C8632-0086-4F6C-8EC3-FF502158857C}"/>
              </a:ext>
            </a:extLst>
          </p:cNvPr>
          <p:cNvSpPr txBox="1"/>
          <p:nvPr/>
        </p:nvSpPr>
        <p:spPr>
          <a:xfrm>
            <a:off x="4331478" y="3811452"/>
            <a:ext cx="386644" cy="15286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endParaRPr kumimoji="1" lang="en-US" altLang="ja-JP" sz="900" i="1" dirty="0"/>
          </a:p>
          <a:p>
            <a:pPr>
              <a:lnSpc>
                <a:spcPts val="1400"/>
              </a:lnSpc>
            </a:pPr>
            <a:r>
              <a:rPr kumimoji="1" lang="en-US" altLang="ja-JP" sz="900" i="1" dirty="0"/>
              <a:t>1.01</a:t>
            </a:r>
          </a:p>
          <a:p>
            <a:pPr>
              <a:lnSpc>
                <a:spcPts val="1400"/>
              </a:lnSpc>
            </a:pPr>
            <a:r>
              <a:rPr lang="en-US" altLang="ja-JP" sz="900" i="1" dirty="0"/>
              <a:t>1.00</a:t>
            </a:r>
          </a:p>
          <a:p>
            <a:pPr>
              <a:lnSpc>
                <a:spcPts val="1400"/>
              </a:lnSpc>
            </a:pPr>
            <a:r>
              <a:rPr kumimoji="1" lang="en-US" altLang="ja-JP" sz="900" i="1" dirty="0"/>
              <a:t>0.99</a:t>
            </a:r>
          </a:p>
          <a:p>
            <a:pPr>
              <a:lnSpc>
                <a:spcPts val="1400"/>
              </a:lnSpc>
            </a:pPr>
            <a:r>
              <a:rPr lang="en-US" altLang="ja-JP" sz="900" i="1" dirty="0"/>
              <a:t>0.98</a:t>
            </a:r>
          </a:p>
          <a:p>
            <a:pPr>
              <a:lnSpc>
                <a:spcPts val="1400"/>
              </a:lnSpc>
            </a:pPr>
            <a:r>
              <a:rPr kumimoji="1" lang="en-US" altLang="ja-JP" sz="900" i="1" dirty="0"/>
              <a:t>0.97</a:t>
            </a:r>
          </a:p>
          <a:p>
            <a:pPr>
              <a:lnSpc>
                <a:spcPts val="1400"/>
              </a:lnSpc>
            </a:pPr>
            <a:r>
              <a:rPr lang="en-US" altLang="ja-JP" sz="900" i="1" dirty="0"/>
              <a:t>0.96</a:t>
            </a:r>
          </a:p>
          <a:p>
            <a:pPr>
              <a:lnSpc>
                <a:spcPts val="1400"/>
              </a:lnSpc>
            </a:pPr>
            <a:r>
              <a:rPr kumimoji="1" lang="en-US" altLang="ja-JP" sz="900" i="1" dirty="0"/>
              <a:t>0.95</a:t>
            </a:r>
            <a:endParaRPr kumimoji="1" lang="ja-JP" altLang="en-US" sz="900" i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CA7B6C-1A20-4479-8AD2-61CACC1507DE}"/>
              </a:ext>
            </a:extLst>
          </p:cNvPr>
          <p:cNvSpPr txBox="1"/>
          <p:nvPr/>
        </p:nvSpPr>
        <p:spPr>
          <a:xfrm rot="16200000">
            <a:off x="3522535" y="4474658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/>
              <a:t>Relative SGLI/GIRO</a:t>
            </a:r>
            <a:endParaRPr kumimoji="1" lang="ja-JP" altLang="en-US" sz="1200" i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66767D-1DF4-4843-91C9-61F1ACC9E7FE}"/>
              </a:ext>
            </a:extLst>
          </p:cNvPr>
          <p:cNvSpPr txBox="1"/>
          <p:nvPr/>
        </p:nvSpPr>
        <p:spPr>
          <a:xfrm rot="16200000">
            <a:off x="-509878" y="4611728"/>
            <a:ext cx="15633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i="1" dirty="0"/>
              <a:t>Relative SGLI/GIRO</a:t>
            </a:r>
            <a:endParaRPr kumimoji="1" lang="ja-JP" altLang="en-US" sz="1400" i="1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454B1A4-F067-4A88-AB82-79EA1C94AC19}"/>
              </a:ext>
            </a:extLst>
          </p:cNvPr>
          <p:cNvSpPr/>
          <p:nvPr/>
        </p:nvSpPr>
        <p:spPr>
          <a:xfrm>
            <a:off x="434829" y="5547273"/>
            <a:ext cx="8121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b="1" dirty="0">
                <a:solidFill>
                  <a:srgbClr val="FF3300"/>
                </a:solidFill>
              </a:rPr>
              <a:t>the details will be presented by Mr. T. Hashiguchi in the VIS/NIR Sub-Group session tomorrow</a:t>
            </a:r>
            <a:endParaRPr lang="ja-JP" altLang="en-US" b="1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8F75CAD-3784-4B83-B826-699F36C05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3" y="1100692"/>
            <a:ext cx="5332358" cy="19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0F6E93A-89C5-4B6F-A868-2AA5EEC02512}"/>
              </a:ext>
            </a:extLst>
          </p:cNvPr>
          <p:cNvCxnSpPr>
            <a:cxnSpLocks/>
          </p:cNvCxnSpPr>
          <p:nvPr/>
        </p:nvCxnSpPr>
        <p:spPr>
          <a:xfrm>
            <a:off x="1639029" y="1552791"/>
            <a:ext cx="350407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458988B-D5CA-4708-9A47-C76F089339FF}"/>
              </a:ext>
            </a:extLst>
          </p:cNvPr>
          <p:cNvCxnSpPr>
            <a:cxnSpLocks/>
          </p:cNvCxnSpPr>
          <p:nvPr/>
        </p:nvCxnSpPr>
        <p:spPr>
          <a:xfrm>
            <a:off x="1665838" y="1819988"/>
            <a:ext cx="350407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580ADC8-DB1B-4758-A6D0-751F5EE5D61C}"/>
              </a:ext>
            </a:extLst>
          </p:cNvPr>
          <p:cNvCxnSpPr>
            <a:cxnSpLocks/>
          </p:cNvCxnSpPr>
          <p:nvPr/>
        </p:nvCxnSpPr>
        <p:spPr>
          <a:xfrm>
            <a:off x="1154410" y="1842501"/>
            <a:ext cx="0" cy="93667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2CD69F7-D3BE-4A36-843B-FB59A954E95E}"/>
              </a:ext>
            </a:extLst>
          </p:cNvPr>
          <p:cNvSpPr txBox="1"/>
          <p:nvPr/>
        </p:nvSpPr>
        <p:spPr>
          <a:xfrm>
            <a:off x="864699" y="2953870"/>
            <a:ext cx="801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0070C0"/>
                </a:solidFill>
              </a:rPr>
              <a:t>Launch</a:t>
            </a:r>
            <a:endParaRPr kumimoji="1" lang="ja-JP" altLang="en-US" sz="1100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EE473-32C0-4CC1-B20E-499D4168C79A}"/>
              </a:ext>
            </a:extLst>
          </p:cNvPr>
          <p:cNvSpPr txBox="1"/>
          <p:nvPr/>
        </p:nvSpPr>
        <p:spPr>
          <a:xfrm>
            <a:off x="5251012" y="1575586"/>
            <a:ext cx="95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+7±3deg</a:t>
            </a:r>
            <a:endParaRPr kumimoji="1" lang="ja-JP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6" descr="C:\Users\hashiguchi_taichiro\Desktop\SGLI\81_月校正資料\10_解析データ\fig\GC1SG1_201809251134F24000_1ASG_SWIMQ_0166_SW3.png">
            <a:extLst>
              <a:ext uri="{FF2B5EF4-FFF2-40B4-BE49-F238E27FC236}">
                <a16:creationId xmlns:a16="http://schemas.microsoft.com/office/drawing/2014/main" id="{5D31D13B-7D79-4251-9DFD-810325C3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12" y="1459878"/>
            <a:ext cx="625472" cy="15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A3F0044-B628-48E2-A537-E4ACC352FC07}"/>
              </a:ext>
            </a:extLst>
          </p:cNvPr>
          <p:cNvSpPr txBox="1"/>
          <p:nvPr/>
        </p:nvSpPr>
        <p:spPr>
          <a:xfrm>
            <a:off x="5932867" y="967329"/>
            <a:ext cx="12586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VNR-NP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(</a:t>
            </a:r>
            <a:r>
              <a:rPr lang="en-US" altLang="ja-JP" sz="1000" dirty="0"/>
              <a:t>push-broom type)</a:t>
            </a:r>
            <a:endParaRPr kumimoji="1" lang="ja-JP" altLang="en-US" sz="10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73AFFB-FD9D-436E-9AE5-0C31C71996D2}"/>
              </a:ext>
            </a:extLst>
          </p:cNvPr>
          <p:cNvSpPr txBox="1"/>
          <p:nvPr/>
        </p:nvSpPr>
        <p:spPr>
          <a:xfrm>
            <a:off x="7371398" y="972831"/>
            <a:ext cx="12634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IRS-SW03(1.6um)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(</a:t>
            </a:r>
            <a:r>
              <a:rPr lang="en-US" altLang="ja-JP" sz="1000" dirty="0"/>
              <a:t>whisk-broom type</a:t>
            </a:r>
            <a:r>
              <a:rPr kumimoji="1" lang="en-US" altLang="ja-JP" sz="1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707CC0A-B5D3-49EC-8D99-7CBA50C2F24D}"/>
              </a:ext>
            </a:extLst>
          </p:cNvPr>
          <p:cNvSpPr/>
          <p:nvPr/>
        </p:nvSpPr>
        <p:spPr>
          <a:xfrm>
            <a:off x="7699777" y="3000325"/>
            <a:ext cx="8114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/>
              <a:t>2018/9/25</a:t>
            </a:r>
          </a:p>
        </p:txBody>
      </p:sp>
      <p:pic>
        <p:nvPicPr>
          <p:cNvPr id="33" name="Picture 2" descr="C:\Users\hashiguchi_taichiro\Desktop\SGLI\81_月校正資料\10_解析データ\fig\GC1SG1_201809251134F24000_1ASG_VNRMQ_0166_RGB.png">
            <a:extLst>
              <a:ext uri="{FF2B5EF4-FFF2-40B4-BE49-F238E27FC236}">
                <a16:creationId xmlns:a16="http://schemas.microsoft.com/office/drawing/2014/main" id="{AA2C8A0D-F25B-4805-A711-A024207BC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t="15208" r="14980" b="15546"/>
          <a:stretch/>
        </p:blipFill>
        <p:spPr bwMode="auto">
          <a:xfrm flipH="1">
            <a:off x="6330348" y="1436913"/>
            <a:ext cx="667848" cy="16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040CE7F-4A1A-42DF-A4C5-9C8FB4DD7D0A}"/>
              </a:ext>
            </a:extLst>
          </p:cNvPr>
          <p:cNvSpPr/>
          <p:nvPr/>
        </p:nvSpPr>
        <p:spPr>
          <a:xfrm>
            <a:off x="6258551" y="2988911"/>
            <a:ext cx="8114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/>
              <a:t>2018/9/25</a:t>
            </a:r>
          </a:p>
        </p:txBody>
      </p:sp>
    </p:spTree>
    <p:extLst>
      <p:ext uri="{BB962C8B-B14F-4D97-AF65-F5344CB8AC3E}">
        <p14:creationId xmlns:p14="http://schemas.microsoft.com/office/powerpoint/2010/main" val="124512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76369-AB3F-451A-A84F-0E5F5AD2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766" y="274638"/>
            <a:ext cx="5509034" cy="739350"/>
          </a:xfrm>
        </p:spPr>
        <p:txBody>
          <a:bodyPr/>
          <a:lstStyle/>
          <a:p>
            <a:r>
              <a:rPr kumimoji="1" lang="en-US" altLang="ja-JP" sz="2800" dirty="0"/>
              <a:t>GOSAT-2 Lunar CAL by GIRO</a:t>
            </a:r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A5C82D-74A6-458E-8BBD-D710ABCEC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D0AFDE-766F-4945-81D3-81961A772C7C}"/>
              </a:ext>
            </a:extLst>
          </p:cNvPr>
          <p:cNvSpPr txBox="1"/>
          <p:nvPr/>
        </p:nvSpPr>
        <p:spPr>
          <a:xfrm>
            <a:off x="316078" y="5440665"/>
            <a:ext cx="46526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200" b="1" i="1" dirty="0"/>
              <a:t>CAI2 radiance compared with GIRO (</a:t>
            </a:r>
            <a:r>
              <a:rPr lang="en-US" altLang="ja-JP" sz="1200" b="1" i="1" u="sng" dirty="0"/>
              <a:t>Very Preliminary</a:t>
            </a:r>
            <a:r>
              <a:rPr lang="en-US" altLang="ja-JP" sz="1200" b="1" i="1" dirty="0"/>
              <a:t>)</a:t>
            </a:r>
          </a:p>
          <a:p>
            <a:pPr algn="just"/>
            <a:r>
              <a:rPr lang="en-US" altLang="ja-JP" sz="1200" b="1" i="1" dirty="0"/>
              <a:t>We will investigate the pitch rate from a satellite attitude, image lines and an IRU rate.</a:t>
            </a:r>
          </a:p>
        </p:txBody>
      </p:sp>
      <p:pic>
        <p:nvPicPr>
          <p:cNvPr id="24" name="Picture 3" descr="C:\Users\hashiguchi_taichiro\Desktop\GOSAT2\21_analy_data\GOSAT2TCAI220181223060001400_1AFDN00LCAL000000_rad_band1_1.png">
            <a:extLst>
              <a:ext uri="{FF2B5EF4-FFF2-40B4-BE49-F238E27FC236}">
                <a16:creationId xmlns:a16="http://schemas.microsoft.com/office/drawing/2014/main" id="{19D3FF18-4C41-43B9-9D47-4F5113100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7" t="7626" r="11837"/>
          <a:stretch/>
        </p:blipFill>
        <p:spPr bwMode="auto">
          <a:xfrm>
            <a:off x="5217579" y="3607863"/>
            <a:ext cx="2005485" cy="23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hashiguchi_taichiro\Desktop\GOSAT2\21_analy_data\181223\GOSAT2TCAI220181223061802000_1ABDN00LCAL000000_rad_band6_1.png">
            <a:extLst>
              <a:ext uri="{FF2B5EF4-FFF2-40B4-BE49-F238E27FC236}">
                <a16:creationId xmlns:a16="http://schemas.microsoft.com/office/drawing/2014/main" id="{9214333B-D536-41BA-8CE6-4BB1BBE67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7" t="7626" r="19824"/>
          <a:stretch/>
        </p:blipFill>
        <p:spPr bwMode="auto">
          <a:xfrm>
            <a:off x="7072467" y="3604611"/>
            <a:ext cx="1509122" cy="23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463217-CB79-49F2-9801-79C6D0F923EF}"/>
              </a:ext>
            </a:extLst>
          </p:cNvPr>
          <p:cNvSpPr txBox="1"/>
          <p:nvPr/>
        </p:nvSpPr>
        <p:spPr>
          <a:xfrm>
            <a:off x="5545193" y="3405250"/>
            <a:ext cx="134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1" dirty="0"/>
              <a:t>Band1 (340nm)</a:t>
            </a:r>
            <a:endParaRPr kumimoji="1" lang="ja-JP" altLang="en-US" sz="1200" b="1" i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6DC2008-ADC2-4B2E-8ACA-D764D9CD3FB0}"/>
              </a:ext>
            </a:extLst>
          </p:cNvPr>
          <p:cNvSpPr txBox="1"/>
          <p:nvPr/>
        </p:nvSpPr>
        <p:spPr>
          <a:xfrm>
            <a:off x="7154367" y="3405250"/>
            <a:ext cx="1363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i="1" dirty="0"/>
              <a:t>Band6 (380nm)</a:t>
            </a:r>
            <a:endParaRPr lang="ja-JP" altLang="en-US" sz="1200" b="1" i="1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1671096-6722-49EF-8403-17ECE1DAA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77" y="3173967"/>
            <a:ext cx="4652673" cy="22431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53E1BB-21F7-4B82-A35E-7A495355462D}"/>
              </a:ext>
            </a:extLst>
          </p:cNvPr>
          <p:cNvSpPr txBox="1"/>
          <p:nvPr/>
        </p:nvSpPr>
        <p:spPr>
          <a:xfrm>
            <a:off x="314898" y="1250771"/>
            <a:ext cx="4901501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altLang="ja-JP" sz="1400" dirty="0"/>
              <a:t>GOSAT-2 was launched on October 29, 2018.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altLang="ja-JP" sz="1400" dirty="0"/>
              <a:t>CAI2 has been operated the lunar calibration for radiometric calibration by along-track (AT) scans (satellite pitch rotations) once a month since December. The lunar phase angle is targeted around 7 deg. 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altLang="ja-JP" sz="1400" dirty="0"/>
              <a:t>CAI2 observes at 340, 380, 440, 550, 670, 870, and 1630 nm and compered with GIRO. 340nm is compared with the extrapolated model. 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47AE69-BD83-4C89-BF28-A897F7B4AE77}"/>
              </a:ext>
            </a:extLst>
          </p:cNvPr>
          <p:cNvSpPr txBox="1"/>
          <p:nvPr/>
        </p:nvSpPr>
        <p:spPr>
          <a:xfrm>
            <a:off x="5421219" y="5856164"/>
            <a:ext cx="311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1" dirty="0"/>
              <a:t>CAI2 first lunar calibration by AT scan on December 23, 2018</a:t>
            </a:r>
            <a:endParaRPr kumimoji="1" lang="ja-JP" altLang="en-US" sz="1200" b="1" i="1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210213B-CD50-49F2-869C-922E66F9D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496" y="861084"/>
            <a:ext cx="3197426" cy="2243156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54A9C5C-BBDC-42CC-94C0-74B9225D91E5}"/>
              </a:ext>
            </a:extLst>
          </p:cNvPr>
          <p:cNvSpPr txBox="1"/>
          <p:nvPr/>
        </p:nvSpPr>
        <p:spPr>
          <a:xfrm>
            <a:off x="5216399" y="2974278"/>
            <a:ext cx="3470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1" dirty="0"/>
              <a:t>Illustration of GOSAT-2 lunar calibration</a:t>
            </a:r>
            <a:endParaRPr kumimoji="1" lang="ja-JP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405371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7" y="1072502"/>
            <a:ext cx="2908556" cy="145334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7" y="2512319"/>
            <a:ext cx="2908556" cy="145334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-22996" y="1629896"/>
            <a:ext cx="582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Feb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388" y="2936608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Jul</a:t>
            </a:r>
            <a:endParaRPr kumimoji="1" lang="ja-JP" altLang="en-US" sz="16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37" y="1059159"/>
            <a:ext cx="2908556" cy="145334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37" y="2512319"/>
            <a:ext cx="2908556" cy="145334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1058489"/>
            <a:ext cx="2878428" cy="144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2512319"/>
            <a:ext cx="2895213" cy="1448396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>
            <a:off x="3271537" y="967668"/>
            <a:ext cx="0" cy="3096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255594" y="967668"/>
            <a:ext cx="0" cy="3096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493005" y="967516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AIRS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68605" y="95760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/>
              <a:t>CrIS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15615" y="957604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IASI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87590" y="5997015"/>
            <a:ext cx="3829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Difference&lt;</a:t>
            </a:r>
            <a:r>
              <a:rPr kumimoji="1" lang="ja-JP" altLang="en-US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Symbol" panose="05050102010706020507" pitchFamily="18" charset="2"/>
              </a:rPr>
              <a:t></a:t>
            </a:r>
            <a:r>
              <a:rPr kumimoji="1"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Symbol" panose="05050102010706020507" pitchFamily="18" charset="2"/>
              </a:rPr>
              <a:t>0.003%</a:t>
            </a:r>
            <a:r>
              <a:rPr kumimoji="1" lang="ja-JP" altLang="en-US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Symbol" panose="05050102010706020507" pitchFamily="18" charset="2"/>
              </a:rPr>
              <a:t> </a:t>
            </a:r>
            <a:r>
              <a:rPr kumimoji="1"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Symbol" panose="05050102010706020507" pitchFamily="18" charset="2"/>
              </a:rPr>
              <a:t>(~0.24K@300K</a:t>
            </a:r>
            <a:r>
              <a:rPr kumimoji="1" lang="en-US" altLang="ja-JP" sz="1400" b="1" baseline="30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Symbol" panose="05050102010706020507" pitchFamily="18" charset="2"/>
              </a:rPr>
              <a:t>*</a:t>
            </a:r>
            <a:r>
              <a:rPr kumimoji="1"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Symbol" panose="05050102010706020507" pitchFamily="18" charset="2"/>
              </a:rPr>
              <a:t>)</a:t>
            </a:r>
            <a:endParaRPr kumimoji="1" lang="ja-JP" altLang="en-US" sz="14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BCC5E5A7-7A12-4AFF-9562-1B0FC0F5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82" y="300033"/>
            <a:ext cx="5576752" cy="400110"/>
          </a:xfrm>
        </p:spPr>
        <p:txBody>
          <a:bodyPr wrap="none">
            <a:spAutoFit/>
          </a:bodyPr>
          <a:lstStyle/>
          <a:p>
            <a:r>
              <a:rPr lang="en-US" altLang="ja-JP" sz="2000" kern="100" dirty="0">
                <a:effectLst>
                  <a:innerShdw blurRad="101600" dist="76200" dir="5400000">
                    <a:srgbClr val="D4B685">
                      <a:alpha val="73000"/>
                    </a:srgbClr>
                  </a:inn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SGLI CAL: TIR cross calibration by satellite sounders</a:t>
            </a:r>
            <a:endParaRPr lang="ja-JP" altLang="en-US" sz="2000" kern="100" dirty="0">
              <a:effectLst>
                <a:innerShdw blurRad="101600" dist="76200" dir="5400000">
                  <a:srgbClr val="D4B685">
                    <a:alpha val="73000"/>
                  </a:srgbClr>
                </a:inn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B05184C-B4FC-4E83-A575-FD36B567CED6}"/>
              </a:ext>
            </a:extLst>
          </p:cNvPr>
          <p:cNvSpPr/>
          <p:nvPr/>
        </p:nvSpPr>
        <p:spPr>
          <a:xfrm>
            <a:off x="4994630" y="6329895"/>
            <a:ext cx="38298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baseline="30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*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10W/m</a:t>
            </a:r>
            <a:r>
              <a:rPr lang="en-US" altLang="ja-JP" sz="1050" baseline="30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en-US" altLang="ja-JP" sz="105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sr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/um(@300K) *0.003 *8K/(W/m</a:t>
            </a:r>
            <a:r>
              <a:rPr lang="en-US" altLang="ja-JP" sz="1050" baseline="30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en-US" altLang="ja-JP" sz="105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sr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/um)=0.24K</a:t>
            </a:r>
            <a:endParaRPr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スライド番号プレースホルダー 1">
            <a:extLst>
              <a:ext uri="{FF2B5EF4-FFF2-40B4-BE49-F238E27FC236}">
                <a16:creationId xmlns:a16="http://schemas.microsoft.com/office/drawing/2014/main" id="{13F4F454-544E-49B9-83DF-9DB5A7BF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095" y="6572317"/>
            <a:ext cx="348172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EB569B-3888-4809-B05F-FB86C8D8A34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HGP教科書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HGP教科書体"/>
              <a:cs typeface="+mn-cs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31CC64B5-4314-432C-B9BF-42B87520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72" y="4110232"/>
            <a:ext cx="4286591" cy="181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2" name="表 41">
            <a:extLst>
              <a:ext uri="{FF2B5EF4-FFF2-40B4-BE49-F238E27FC236}">
                <a16:creationId xmlns:a16="http://schemas.microsoft.com/office/drawing/2014/main" id="{7AE1A003-7E59-4407-AC25-024FE7A6A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17460"/>
              </p:ext>
            </p:extLst>
          </p:nvPr>
        </p:nvGraphicFramePr>
        <p:xfrm>
          <a:off x="120197" y="4048841"/>
          <a:ext cx="4566870" cy="1943100"/>
        </p:xfrm>
        <a:graphic>
          <a:graphicData uri="http://schemas.openxmlformats.org/drawingml/2006/table">
            <a:tbl>
              <a:tblPr firstRow="1" bandRow="1"/>
              <a:tblGrid>
                <a:gridCol w="61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0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60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1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87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AIRS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IASI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CrIS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TI01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TI02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TI01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TI02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TI01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TI02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</a:rPr>
                        <a:t>2018/1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0.9983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1.0012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38758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</a:rPr>
                        <a:t>2018/2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0.9967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 dirty="0">
                          <a:effectLst/>
                        </a:rPr>
                        <a:t>0.9995 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13238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0.9987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1.0012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42458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0.9969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0.9995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8330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</a:rPr>
                        <a:t>2018/3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0.9968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0.9996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18933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0.9990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1.0015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69500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0.9972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0.9988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21338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</a:rPr>
                        <a:t>2018/4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0.9976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1.0003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13972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0.9992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1.0016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54608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0.9973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0.9997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12859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</a:rPr>
                        <a:t>2018/5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0.9977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1.0001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6697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0.9993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1.0014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30452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0.9975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0.9998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9044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</a:rPr>
                        <a:t>2018/6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0.9983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1.0002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14585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0.9996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1.0013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55470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0.9983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1.0000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18759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</a:rPr>
                        <a:t>2018/7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0.9977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0.9998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13950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 dirty="0">
                          <a:effectLst/>
                        </a:rPr>
                        <a:t>1.0001 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1.0015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55226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0.9984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1.0000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11862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</a:rPr>
                        <a:t>2018/8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0.9980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1.0002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16852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 dirty="0">
                          <a:effectLst/>
                        </a:rPr>
                        <a:t>0.9996 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1.0012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47999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0.9975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0.9997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13417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</a:rPr>
                        <a:t>2018/9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0.9980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1.0002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11516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0.9998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1.0015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 dirty="0">
                          <a:effectLst/>
                        </a:rPr>
                        <a:t>21362 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0.9979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1.0000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22953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</a:rPr>
                        <a:t>2018/10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0.9974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1.0001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24509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0.9974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>
                          <a:effectLst/>
                        </a:rPr>
                        <a:t>0.9999 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/>
                          <a:ea typeface="HGP教科書体"/>
                        </a:defRPr>
                      </a:lvl9pPr>
                    </a:lstStyle>
                    <a:p>
                      <a:pPr algn="r" fontAlgn="ctr"/>
                      <a:r>
                        <a:rPr lang="en-US" altLang="ja-JP" sz="1000" u="none" strike="noStrike" dirty="0">
                          <a:effectLst/>
                        </a:rPr>
                        <a:t>19213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CB79473-BC34-4250-A220-1757D2797149}"/>
              </a:ext>
            </a:extLst>
          </p:cNvPr>
          <p:cNvSpPr/>
          <p:nvPr/>
        </p:nvSpPr>
        <p:spPr>
          <a:xfrm>
            <a:off x="7426880" y="4670106"/>
            <a:ext cx="5004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AIRS</a:t>
            </a:r>
            <a:endParaRPr kumimoji="1" lang="ja-JP" altLang="en-US" sz="105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4337C2F-ECA7-4CD3-BB9E-B8DA9A9E30F8}"/>
              </a:ext>
            </a:extLst>
          </p:cNvPr>
          <p:cNvSpPr/>
          <p:nvPr/>
        </p:nvSpPr>
        <p:spPr>
          <a:xfrm>
            <a:off x="7605269" y="4337969"/>
            <a:ext cx="5004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AIRS</a:t>
            </a:r>
            <a:endParaRPr kumimoji="1" lang="ja-JP" altLang="en-US" sz="105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1894EB4-7312-40AD-930D-542C264FD7B5}"/>
              </a:ext>
            </a:extLst>
          </p:cNvPr>
          <p:cNvSpPr/>
          <p:nvPr/>
        </p:nvSpPr>
        <p:spPr>
          <a:xfrm>
            <a:off x="7002537" y="5041654"/>
            <a:ext cx="11144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 dirty="0">
                <a:solidFill>
                  <a:srgbClr val="9BBB59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Sample number</a:t>
            </a:r>
            <a:endParaRPr kumimoji="1" lang="ja-JP" altLang="en-US" sz="1000" dirty="0">
              <a:solidFill>
                <a:srgbClr val="9BBB59">
                  <a:lumMod val="75000"/>
                </a:srgb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1D94096-BADA-40B4-88C9-7E176CEE302E}"/>
              </a:ext>
            </a:extLst>
          </p:cNvPr>
          <p:cNvSpPr/>
          <p:nvPr/>
        </p:nvSpPr>
        <p:spPr>
          <a:xfrm>
            <a:off x="7386299" y="4145446"/>
            <a:ext cx="4379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IASI</a:t>
            </a:r>
            <a:endParaRPr kumimoji="1" lang="ja-JP" altLang="en-US" sz="105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AC1FBE2-6B3E-44E1-84F2-48A9D86C408E}"/>
              </a:ext>
            </a:extLst>
          </p:cNvPr>
          <p:cNvSpPr/>
          <p:nvPr/>
        </p:nvSpPr>
        <p:spPr>
          <a:xfrm>
            <a:off x="5272662" y="4690786"/>
            <a:ext cx="4379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IASI</a:t>
            </a:r>
            <a:endParaRPr kumimoji="1" lang="ja-JP" altLang="en-US" sz="100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D895367-C6A3-4767-AFC1-A6B83310D091}"/>
              </a:ext>
            </a:extLst>
          </p:cNvPr>
          <p:cNvSpPr txBox="1"/>
          <p:nvPr/>
        </p:nvSpPr>
        <p:spPr>
          <a:xfrm rot="18704618">
            <a:off x="4872160" y="5598430"/>
            <a:ext cx="452047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Garamond"/>
                <a:ea typeface="HGP教科書体"/>
              </a:rPr>
              <a:t>Jan 2018</a:t>
            </a:r>
            <a:endParaRPr kumimoji="1" lang="ja-JP" altLang="en-US" sz="1050" dirty="0">
              <a:solidFill>
                <a:prstClr val="black"/>
              </a:solidFill>
              <a:latin typeface="Garamond"/>
              <a:ea typeface="HGP教科書体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81FE510-6E8D-4E11-AD2D-91B9BA7B1D70}"/>
              </a:ext>
            </a:extLst>
          </p:cNvPr>
          <p:cNvSpPr txBox="1"/>
          <p:nvPr/>
        </p:nvSpPr>
        <p:spPr>
          <a:xfrm rot="18704618">
            <a:off x="7208359" y="5585153"/>
            <a:ext cx="512961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Garamond"/>
                <a:ea typeface="HGP教科書体"/>
              </a:rPr>
              <a:t>Oct. 2018</a:t>
            </a:r>
            <a:endParaRPr kumimoji="1" lang="ja-JP" altLang="en-US" sz="1050" dirty="0">
              <a:solidFill>
                <a:prstClr val="black"/>
              </a:solidFill>
              <a:latin typeface="Garamond"/>
              <a:ea typeface="HGP教科書体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1D1CB2B-5D30-47C9-B2B2-0C254040F1CA}"/>
              </a:ext>
            </a:extLst>
          </p:cNvPr>
          <p:cNvSpPr txBox="1"/>
          <p:nvPr/>
        </p:nvSpPr>
        <p:spPr>
          <a:xfrm rot="18704618">
            <a:off x="5119476" y="5621108"/>
            <a:ext cx="512961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Garamond"/>
                <a:ea typeface="HGP教科書体"/>
              </a:rPr>
              <a:t>Feb. 2018</a:t>
            </a:r>
            <a:endParaRPr kumimoji="1" lang="ja-JP" altLang="en-US" sz="1050" dirty="0">
              <a:solidFill>
                <a:prstClr val="black"/>
              </a:solidFill>
              <a:latin typeface="Garamond"/>
              <a:ea typeface="HGP教科書体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585326D-507A-4D82-BA2F-D4AE70947744}"/>
              </a:ext>
            </a:extLst>
          </p:cNvPr>
          <p:cNvSpPr txBox="1"/>
          <p:nvPr/>
        </p:nvSpPr>
        <p:spPr>
          <a:xfrm rot="18704618">
            <a:off x="5381646" y="5611525"/>
            <a:ext cx="524182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Garamond"/>
                <a:ea typeface="HGP教科書体"/>
              </a:rPr>
              <a:t>Mar. 2018</a:t>
            </a:r>
            <a:endParaRPr kumimoji="1" lang="ja-JP" altLang="en-US" sz="1050" dirty="0">
              <a:solidFill>
                <a:prstClr val="black"/>
              </a:solidFill>
              <a:latin typeface="Garamond"/>
              <a:ea typeface="HGP教科書体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797A394-9C3C-4AD0-A55B-5E0907B5F445}"/>
              </a:ext>
            </a:extLst>
          </p:cNvPr>
          <p:cNvSpPr txBox="1"/>
          <p:nvPr/>
        </p:nvSpPr>
        <p:spPr>
          <a:xfrm rot="18704618">
            <a:off x="5637403" y="5602023"/>
            <a:ext cx="517770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Garamond"/>
                <a:ea typeface="HGP教科書体"/>
              </a:rPr>
              <a:t>Apr. 2018</a:t>
            </a:r>
            <a:endParaRPr kumimoji="1" lang="ja-JP" altLang="en-US" sz="1050" dirty="0">
              <a:solidFill>
                <a:prstClr val="black"/>
              </a:solidFill>
              <a:latin typeface="Garamond"/>
              <a:ea typeface="HGP教科書体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073E6DD-3E24-4C60-8CFF-00E4953233AE}"/>
              </a:ext>
            </a:extLst>
          </p:cNvPr>
          <p:cNvSpPr txBox="1"/>
          <p:nvPr/>
        </p:nvSpPr>
        <p:spPr>
          <a:xfrm rot="18704618">
            <a:off x="5891729" y="5621107"/>
            <a:ext cx="535403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Garamond"/>
                <a:ea typeface="HGP教科書体"/>
              </a:rPr>
              <a:t>May. 2018</a:t>
            </a:r>
            <a:endParaRPr kumimoji="1" lang="ja-JP" altLang="en-US" sz="1050" dirty="0">
              <a:solidFill>
                <a:prstClr val="black"/>
              </a:solidFill>
              <a:latin typeface="Garamond"/>
              <a:ea typeface="HGP教科書体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8ABFDB6-DFDA-44AF-A881-3B1A3F60F07F}"/>
              </a:ext>
            </a:extLst>
          </p:cNvPr>
          <p:cNvSpPr txBox="1"/>
          <p:nvPr/>
        </p:nvSpPr>
        <p:spPr>
          <a:xfrm rot="18704618">
            <a:off x="6665069" y="5609854"/>
            <a:ext cx="530594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Garamond"/>
                <a:ea typeface="HGP教科書体"/>
              </a:rPr>
              <a:t>Aug. 2018</a:t>
            </a:r>
            <a:endParaRPr kumimoji="1" lang="ja-JP" altLang="en-US" sz="1050" dirty="0">
              <a:solidFill>
                <a:prstClr val="black"/>
              </a:solidFill>
              <a:latin typeface="Garamond"/>
              <a:ea typeface="HGP教科書体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B807C37-4C7D-4652-A1F7-9C4593E8521E}"/>
              </a:ext>
            </a:extLst>
          </p:cNvPr>
          <p:cNvSpPr txBox="1"/>
          <p:nvPr/>
        </p:nvSpPr>
        <p:spPr>
          <a:xfrm rot="18704618">
            <a:off x="6471452" y="5604246"/>
            <a:ext cx="453650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Garamond"/>
                <a:ea typeface="HGP教科書体"/>
              </a:rPr>
              <a:t>Jul. 2018</a:t>
            </a:r>
            <a:endParaRPr kumimoji="1" lang="ja-JP" altLang="en-US" sz="1050" dirty="0">
              <a:solidFill>
                <a:prstClr val="black"/>
              </a:solidFill>
              <a:latin typeface="Garamond"/>
              <a:ea typeface="HGP教科書体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1569185-74C0-42C9-A3C9-608762E0169B}"/>
              </a:ext>
            </a:extLst>
          </p:cNvPr>
          <p:cNvSpPr txBox="1"/>
          <p:nvPr/>
        </p:nvSpPr>
        <p:spPr>
          <a:xfrm rot="18704618">
            <a:off x="6194281" y="5600798"/>
            <a:ext cx="492122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Garamond"/>
                <a:ea typeface="HGP教科書体"/>
              </a:rPr>
              <a:t>Jun. 2018</a:t>
            </a:r>
            <a:endParaRPr kumimoji="1" lang="ja-JP" altLang="en-US" sz="1050" dirty="0">
              <a:solidFill>
                <a:prstClr val="black"/>
              </a:solidFill>
              <a:latin typeface="Garamond"/>
              <a:ea typeface="HGP教科書体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7928D23-E090-4F1F-A251-98E738644380}"/>
              </a:ext>
            </a:extLst>
          </p:cNvPr>
          <p:cNvSpPr txBox="1"/>
          <p:nvPr/>
        </p:nvSpPr>
        <p:spPr>
          <a:xfrm rot="18704618">
            <a:off x="6949668" y="5591752"/>
            <a:ext cx="501740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Garamond"/>
                <a:ea typeface="HGP教科書体"/>
              </a:rPr>
              <a:t>Sep. 2018</a:t>
            </a:r>
            <a:endParaRPr kumimoji="1" lang="ja-JP" altLang="en-US" sz="1050" dirty="0">
              <a:solidFill>
                <a:prstClr val="black"/>
              </a:solidFill>
              <a:latin typeface="Garamond"/>
              <a:ea typeface="HGP教科書体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9C4AC79-2139-4E33-82B9-758CA3C7AA78}"/>
              </a:ext>
            </a:extLst>
          </p:cNvPr>
          <p:cNvSpPr txBox="1"/>
          <p:nvPr/>
        </p:nvSpPr>
        <p:spPr>
          <a:xfrm rot="18704618">
            <a:off x="7468449" y="5591749"/>
            <a:ext cx="548227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Garamond"/>
                <a:ea typeface="HGP教科書体"/>
              </a:rPr>
              <a:t>Nov. 2018</a:t>
            </a:r>
            <a:endParaRPr kumimoji="1" lang="ja-JP" altLang="en-US" sz="1050" dirty="0">
              <a:solidFill>
                <a:prstClr val="black"/>
              </a:solidFill>
              <a:latin typeface="Garamond"/>
              <a:ea typeface="HGP教科書体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0893410-FE39-40FE-96B4-6D08AA06175A}"/>
              </a:ext>
            </a:extLst>
          </p:cNvPr>
          <p:cNvSpPr/>
          <p:nvPr/>
        </p:nvSpPr>
        <p:spPr>
          <a:xfrm rot="16200000">
            <a:off x="4223453" y="4798084"/>
            <a:ext cx="11272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05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SGLI/sounders</a:t>
            </a:r>
            <a:endParaRPr kumimoji="1" lang="ja-JP" altLang="en-US" sz="105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BFF22EF-6981-482E-B9DE-069275AF75B5}"/>
              </a:ext>
            </a:extLst>
          </p:cNvPr>
          <p:cNvSpPr txBox="1"/>
          <p:nvPr/>
        </p:nvSpPr>
        <p:spPr>
          <a:xfrm>
            <a:off x="876971" y="989747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11</a:t>
            </a:r>
            <a:r>
              <a:rPr kumimoji="1" lang="en-US" altLang="ja-JP" sz="1100" dirty="0">
                <a:sym typeface="Symbol" panose="05050102010706020507" pitchFamily="18" charset="2"/>
              </a:rPr>
              <a:t></a:t>
            </a:r>
            <a:r>
              <a:rPr kumimoji="1" lang="en-US" altLang="ja-JP" sz="1100" dirty="0"/>
              <a:t>m</a:t>
            </a:r>
            <a:endParaRPr kumimoji="1" lang="ja-JP" altLang="en-US" sz="11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D79B72E-4664-4C8A-A133-1BA4ACE51F73}"/>
              </a:ext>
            </a:extLst>
          </p:cNvPr>
          <p:cNvSpPr txBox="1"/>
          <p:nvPr/>
        </p:nvSpPr>
        <p:spPr>
          <a:xfrm>
            <a:off x="2284760" y="989747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12</a:t>
            </a:r>
            <a:r>
              <a:rPr kumimoji="1" lang="en-US" altLang="ja-JP" sz="1100" dirty="0">
                <a:sym typeface="Symbol" panose="05050102010706020507" pitchFamily="18" charset="2"/>
              </a:rPr>
              <a:t></a:t>
            </a:r>
            <a:r>
              <a:rPr kumimoji="1" lang="en-US" altLang="ja-JP" sz="1100" dirty="0"/>
              <a:t>m</a:t>
            </a:r>
            <a:endParaRPr kumimoji="1" lang="ja-JP" altLang="en-US" sz="11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31CE2F8-FBE0-41FC-9D84-F98E774A75F1}"/>
              </a:ext>
            </a:extLst>
          </p:cNvPr>
          <p:cNvSpPr txBox="1"/>
          <p:nvPr/>
        </p:nvSpPr>
        <p:spPr>
          <a:xfrm>
            <a:off x="3807585" y="924799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11</a:t>
            </a:r>
            <a:r>
              <a:rPr kumimoji="1" lang="en-US" altLang="ja-JP" sz="1100" dirty="0">
                <a:sym typeface="Symbol" panose="05050102010706020507" pitchFamily="18" charset="2"/>
              </a:rPr>
              <a:t></a:t>
            </a:r>
            <a:r>
              <a:rPr kumimoji="1" lang="en-US" altLang="ja-JP" sz="1100" dirty="0"/>
              <a:t>m</a:t>
            </a:r>
            <a:endParaRPr kumimoji="1" lang="ja-JP" altLang="en-US" sz="11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4957A2B-0465-479A-9257-9BF339631752}"/>
              </a:ext>
            </a:extLst>
          </p:cNvPr>
          <p:cNvSpPr txBox="1"/>
          <p:nvPr/>
        </p:nvSpPr>
        <p:spPr>
          <a:xfrm>
            <a:off x="5215374" y="924799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12</a:t>
            </a:r>
            <a:r>
              <a:rPr kumimoji="1" lang="en-US" altLang="ja-JP" sz="1100" dirty="0">
                <a:sym typeface="Symbol" panose="05050102010706020507" pitchFamily="18" charset="2"/>
              </a:rPr>
              <a:t></a:t>
            </a:r>
            <a:r>
              <a:rPr kumimoji="1" lang="en-US" altLang="ja-JP" sz="1100" dirty="0"/>
              <a:t>m</a:t>
            </a:r>
            <a:endParaRPr kumimoji="1" lang="ja-JP" altLang="en-US" sz="11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958B8CE-BB14-43D5-8145-D7C27E0F5EB2}"/>
              </a:ext>
            </a:extLst>
          </p:cNvPr>
          <p:cNvSpPr txBox="1"/>
          <p:nvPr/>
        </p:nvSpPr>
        <p:spPr>
          <a:xfrm>
            <a:off x="6750228" y="890412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11</a:t>
            </a:r>
            <a:r>
              <a:rPr kumimoji="1" lang="en-US" altLang="ja-JP" sz="1100" dirty="0">
                <a:sym typeface="Symbol" panose="05050102010706020507" pitchFamily="18" charset="2"/>
              </a:rPr>
              <a:t></a:t>
            </a:r>
            <a:r>
              <a:rPr kumimoji="1" lang="en-US" altLang="ja-JP" sz="1100" dirty="0"/>
              <a:t>m</a:t>
            </a:r>
            <a:endParaRPr kumimoji="1" lang="ja-JP" altLang="en-US" sz="11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BDAA4EC-D512-4EFC-A6A9-0374E4A72F06}"/>
              </a:ext>
            </a:extLst>
          </p:cNvPr>
          <p:cNvSpPr txBox="1"/>
          <p:nvPr/>
        </p:nvSpPr>
        <p:spPr>
          <a:xfrm>
            <a:off x="8158017" y="890412"/>
            <a:ext cx="5405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12</a:t>
            </a:r>
            <a:r>
              <a:rPr kumimoji="1" lang="en-US" altLang="ja-JP" sz="1100" dirty="0">
                <a:sym typeface="Symbol" panose="05050102010706020507" pitchFamily="18" charset="2"/>
              </a:rPr>
              <a:t></a:t>
            </a:r>
            <a:r>
              <a:rPr kumimoji="1" lang="en-US" altLang="ja-JP" sz="1100" dirty="0"/>
              <a:t>m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6906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0826" y="274638"/>
            <a:ext cx="5605973" cy="1143000"/>
          </a:xfrm>
        </p:spPr>
        <p:txBody>
          <a:bodyPr/>
          <a:lstStyle/>
          <a:p>
            <a:r>
              <a:rPr kumimoji="1" lang="en-US" altLang="ja-JP" dirty="0"/>
              <a:t>SGLI</a:t>
            </a:r>
            <a:r>
              <a:rPr kumimoji="1" lang="ja-JP" altLang="en-US" dirty="0"/>
              <a:t> </a:t>
            </a:r>
            <a:r>
              <a:rPr kumimoji="1" lang="en-US" altLang="ja-JP" dirty="0"/>
              <a:t>SST (TIR)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831DE-8CB6-4B98-B2F1-D4EBA8FF1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1" name="図 10" descr="GC1SG1_201901030141H05410_L2SG_SSTDQ_010b_zoo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84" y="1263243"/>
            <a:ext cx="2128359" cy="241441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90"/>
          <a:stretch/>
        </p:blipFill>
        <p:spPr>
          <a:xfrm>
            <a:off x="234259" y="3941612"/>
            <a:ext cx="2755126" cy="147316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951835" y="5127126"/>
            <a:ext cx="590885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kumimoji="1" lang="en-US" altLang="ja-JP" sz="1400" dirty="0"/>
              <a:t>SGLI SST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is derived by a radiative transfer algorithm (</a:t>
            </a:r>
            <a:r>
              <a:rPr kumimoji="1" lang="en-US" altLang="ja-JP" sz="1400" dirty="0" err="1"/>
              <a:t>Kurihara</a:t>
            </a:r>
            <a:r>
              <a:rPr kumimoji="1" lang="en-US" altLang="ja-JP" sz="1400" dirty="0"/>
              <a:t> et al., 2016) simplified by local linearity (</a:t>
            </a:r>
            <a:r>
              <a:rPr kumimoji="1" lang="en-US" altLang="ja-JP" sz="1400" u="sng" dirty="0">
                <a:solidFill>
                  <a:srgbClr val="FF0000"/>
                </a:solidFill>
              </a:rPr>
              <a:t>not adjusted by SGLI and buoy</a:t>
            </a:r>
            <a:r>
              <a:rPr kumimoji="1" lang="en-US" altLang="ja-JP" sz="1400" dirty="0"/>
              <a:t>).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kumimoji="1" lang="en-US" altLang="ja-JP" sz="1400" dirty="0">
                <a:solidFill>
                  <a:srgbClr val="FF0000"/>
                </a:solidFill>
              </a:rPr>
              <a:t>Good accuracy</a:t>
            </a:r>
            <a:r>
              <a:rPr kumimoji="1" lang="ja-JP" altLang="en-US" sz="1400" dirty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>
                <a:solidFill>
                  <a:srgbClr val="FF0000"/>
                </a:solidFill>
              </a:rPr>
              <a:t>(RMSD: 0.3~0.4</a:t>
            </a:r>
            <a:r>
              <a:rPr kumimoji="1" lang="ja-JP" altLang="en-US" sz="1400" dirty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>
                <a:solidFill>
                  <a:srgbClr val="FF0000"/>
                </a:solidFill>
              </a:rPr>
              <a:t>K/monthly) suggests well calibrated SGLI/TIR.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0769" y="5402385"/>
            <a:ext cx="25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/>
              <a:t>Monthly statistics (daytime, 2018) derived by comparison with buoy (</a:t>
            </a:r>
            <a:r>
              <a:rPr kumimoji="1" lang="en-US" altLang="ja-JP" sz="1400" dirty="0" err="1"/>
              <a:t>iQuam</a:t>
            </a:r>
            <a:r>
              <a:rPr kumimoji="1" lang="en-US" altLang="ja-JP" sz="1400" dirty="0"/>
              <a:t>) data.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1769" y="1719385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Tokyo</a:t>
            </a:r>
            <a:endParaRPr kumimoji="1" lang="ja-JP" altLang="en-US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2980350" y="1165305"/>
            <a:ext cx="5361032" cy="3892200"/>
            <a:chOff x="2980350" y="1302074"/>
            <a:chExt cx="5361032" cy="3892200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2980350" y="1302074"/>
              <a:ext cx="5361032" cy="3892200"/>
              <a:chOff x="2921556" y="1337347"/>
              <a:chExt cx="5361032" cy="3892200"/>
            </a:xfrm>
          </p:grpSpPr>
          <p:pic>
            <p:nvPicPr>
              <p:cNvPr id="5" name="図 4" descr="splot_ql5_dtime_201807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2403" y="1359877"/>
                <a:ext cx="1774190" cy="1877060"/>
              </a:xfrm>
              <a:prstGeom prst="rect">
                <a:avLst/>
              </a:prstGeom>
            </p:spPr>
          </p:pic>
          <p:pic>
            <p:nvPicPr>
              <p:cNvPr id="6" name="図 5" descr="splot_ql5_dtime_201808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7195" y="1359876"/>
                <a:ext cx="1774190" cy="1877060"/>
              </a:xfrm>
              <a:prstGeom prst="rect">
                <a:avLst/>
              </a:prstGeom>
            </p:spPr>
          </p:pic>
          <p:pic>
            <p:nvPicPr>
              <p:cNvPr id="7" name="図 6" descr="splot_ql5_dtime_201809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92660" y="1337347"/>
                <a:ext cx="1774190" cy="1877060"/>
              </a:xfrm>
              <a:prstGeom prst="rect">
                <a:avLst/>
              </a:prstGeom>
            </p:spPr>
          </p:pic>
          <p:pic>
            <p:nvPicPr>
              <p:cNvPr id="8" name="図 7" descr="splot_ql5_dtime_201810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21556" y="3317212"/>
                <a:ext cx="1774190" cy="1877060"/>
              </a:xfrm>
              <a:prstGeom prst="rect">
                <a:avLst/>
              </a:prstGeom>
            </p:spPr>
          </p:pic>
          <p:pic>
            <p:nvPicPr>
              <p:cNvPr id="9" name="図 8" descr="splot_ql5_dtime_201811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2208" y="3337603"/>
                <a:ext cx="1774190" cy="1877060"/>
              </a:xfrm>
              <a:prstGeom prst="rect">
                <a:avLst/>
              </a:prstGeom>
            </p:spPr>
          </p:pic>
          <p:pic>
            <p:nvPicPr>
              <p:cNvPr id="10" name="図 9" descr="splot_ql5_dtime_201812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08398" y="3352487"/>
                <a:ext cx="1774190" cy="1877060"/>
              </a:xfrm>
              <a:prstGeom prst="rect">
                <a:avLst/>
              </a:prstGeom>
            </p:spPr>
          </p:pic>
        </p:grpSp>
        <p:sp>
          <p:nvSpPr>
            <p:cNvPr id="17" name="テキスト ボックス 16"/>
            <p:cNvSpPr txBox="1"/>
            <p:nvPr/>
          </p:nvSpPr>
          <p:spPr>
            <a:xfrm>
              <a:off x="7317153" y="4532924"/>
              <a:ext cx="10182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December</a:t>
              </a:r>
              <a:endParaRPr kumimoji="1" lang="ja-JP" altLang="en-US" sz="1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505937" y="4509478"/>
              <a:ext cx="10182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November</a:t>
              </a:r>
              <a:endParaRPr kumimoji="1" lang="ja-JP" altLang="en-US" sz="1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890106" y="4505570"/>
              <a:ext cx="825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October</a:t>
              </a:r>
              <a:endParaRPr kumimoji="1" lang="ja-JP" altLang="en-US" sz="1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246814" y="2528278"/>
              <a:ext cx="10695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September</a:t>
              </a:r>
              <a:endParaRPr kumimoji="1" lang="ja-JP" altLang="en-US" sz="1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748214" y="2524370"/>
              <a:ext cx="748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August</a:t>
              </a:r>
              <a:endParaRPr kumimoji="1" lang="ja-JP" altLang="en-US" sz="1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780690" y="2520463"/>
              <a:ext cx="953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July 2018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25314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31892</TotalTime>
  <Words>1349</Words>
  <Application>Microsoft Office PowerPoint</Application>
  <PresentationFormat>画面に合わせる (4:3)</PresentationFormat>
  <Paragraphs>358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HGP教科書体</vt:lpstr>
      <vt:lpstr>ＭＳ Ｐゴシック</vt:lpstr>
      <vt:lpstr>宋体</vt:lpstr>
      <vt:lpstr>メイリオ</vt:lpstr>
      <vt:lpstr>游ゴシック</vt:lpstr>
      <vt:lpstr>Arial</vt:lpstr>
      <vt:lpstr>Calibri</vt:lpstr>
      <vt:lpstr>Garamond</vt:lpstr>
      <vt:lpstr>Symbol</vt:lpstr>
      <vt:lpstr>Times New Roman</vt:lpstr>
      <vt:lpstr>Wingdings</vt:lpstr>
      <vt:lpstr>Default Design</vt:lpstr>
      <vt:lpstr> JAXA Agency Report  2019</vt:lpstr>
      <vt:lpstr>Presentation Overview</vt:lpstr>
      <vt:lpstr>Agency’s GSICS Activities, Action &amp; Achievements Summary</vt:lpstr>
      <vt:lpstr>Continuity of the GPM/DPR and  the TRMM/PR</vt:lpstr>
      <vt:lpstr>Support to GRWG Activities</vt:lpstr>
      <vt:lpstr>SGLI Lunar CAL by GIRO</vt:lpstr>
      <vt:lpstr>GOSAT-2 Lunar CAL by GIRO</vt:lpstr>
      <vt:lpstr>SGLI CAL: TIR cross calibration by satellite sounders</vt:lpstr>
      <vt:lpstr>SGLI SST (TIR)</vt:lpstr>
      <vt:lpstr>PowerPoint プレゼンテーション</vt:lpstr>
      <vt:lpstr>PowerPoint プレゼンテーション</vt:lpstr>
      <vt:lpstr>JAXA’s Instruments Updates &amp;  Planned launches</vt:lpstr>
      <vt:lpstr>Introduce/Confirm the JAXA’s  Personnel supporting GSICS</vt:lpstr>
      <vt:lpstr>Thank you for your attention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村上　浩</cp:lastModifiedBy>
  <cp:revision>865</cp:revision>
  <dcterms:created xsi:type="dcterms:W3CDTF">2004-06-10T15:46:18Z</dcterms:created>
  <dcterms:modified xsi:type="dcterms:W3CDTF">2019-03-04T05:46:52Z</dcterms:modified>
</cp:coreProperties>
</file>