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9" r:id="rId6"/>
    <p:sldId id="260" r:id="rId7"/>
    <p:sldId id="257" r:id="rId8"/>
    <p:sldId id="265" r:id="rId9"/>
    <p:sldId id="261" r:id="rId10"/>
    <p:sldId id="264" r:id="rId11"/>
    <p:sldId id="263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5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8839A-C12A-E94F-80A0-70EEE9549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37E613-5333-8D46-970A-F11351402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4C1F3-8EAE-A94D-8ECA-0A42298CB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29FE-40F1-7849-B10F-91F1E7C9D0CB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33344-1FAF-4F42-A246-CC885026E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492B3C-B335-3940-A714-50A4FD685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0DA8-512C-DF4D-951C-9371EE1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6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C6005-8159-A347-ADE6-276CCA58F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EA441-21EC-DF4D-B8F2-20DED5444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E8353-47F6-454F-959E-476DD64E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29FE-40F1-7849-B10F-91F1E7C9D0CB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DCF65-7906-8B46-A7AA-84BC0EF24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369518-9271-5E4F-8E6E-1CF9A2854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0DA8-512C-DF4D-951C-9371EE1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2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3D3AEB-98F1-8D4E-A9FF-A03D95D9E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33CBA5-ADA1-5743-BCC8-72B892D3D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B7DD6-D73C-9D43-BA1D-9F7F17336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29FE-40F1-7849-B10F-91F1E7C9D0CB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C7CB7-4FFC-5842-A244-E8CC86A26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61C0F-51A9-E541-AE5B-E55E991A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0DA8-512C-DF4D-951C-9371EE1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60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E50E-8DE8-6B45-B7F1-A59C9D01F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86284-CF9C-9446-9A49-4C5C6E4F6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F5414-CE94-A342-A7F5-A7FF59AE5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29FE-40F1-7849-B10F-91F1E7C9D0CB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AB4CF-36DF-8940-AEE2-5E485E97A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39903-284F-3347-B7BB-4FFFC18B7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0DA8-512C-DF4D-951C-9371EE1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4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F569B-CAC6-E146-A2F2-6456D0199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0601F-F0EE-E943-9136-916ED90E6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59D0B-1250-D74B-8F04-26E720D8E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29FE-40F1-7849-B10F-91F1E7C9D0CB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67F20-70B9-0A48-983B-D56C19DCB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D9810-F14F-F240-B317-166E2E0A6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0DA8-512C-DF4D-951C-9371EE1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44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8196C-6DAD-8B4F-BC53-AC6A6534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B275E-E043-9B4E-B8D2-4ED69837E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25060-C26B-334F-8940-14ECC297E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BF2C5-AFCC-1549-9387-29903ECD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29FE-40F1-7849-B10F-91F1E7C9D0CB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C8911-D83F-614B-9845-169A45D0D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D0ACD4-A5C0-3346-A20E-28549A578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0DA8-512C-DF4D-951C-9371EE1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29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997E3-5254-1A4E-99DD-DD68CF177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C07FB-C081-1249-9546-C43296705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0C32-4D8D-844B-85EC-25B6A2837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4CADE5-7E1F-E744-B35E-078A86BC0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4A6695-20BC-0C41-BA59-B221E3CA2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8CA97D-5D60-7A44-A915-F96B36BFA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29FE-40F1-7849-B10F-91F1E7C9D0CB}" type="datetimeFigureOut">
              <a:rPr lang="en-US" smtClean="0"/>
              <a:t>3/4/19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84DB42-2E72-4A43-822D-B1BD674F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D0396-438C-9D4F-A378-AFEDE1FB6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0DA8-512C-DF4D-951C-9371EE1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4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A31B-5EA9-1E4F-800A-CC499405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F066CD-1F55-1640-A458-A535A76A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29FE-40F1-7849-B10F-91F1E7C9D0CB}" type="datetimeFigureOut">
              <a:rPr lang="en-US" smtClean="0"/>
              <a:t>3/4/19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D6AA4-6E40-1D42-A180-EFF129233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4FC97-B907-1C4D-BCB3-733048DB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0DA8-512C-DF4D-951C-9371EE1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2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67F527-D8CB-354F-AE5B-268CA3BC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29FE-40F1-7849-B10F-91F1E7C9D0CB}" type="datetimeFigureOut">
              <a:rPr lang="en-US" smtClean="0"/>
              <a:t>3/4/19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F521AD-90C5-F244-99C4-C1038C77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CB429F-1C1B-C14A-9FE9-737605250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0DA8-512C-DF4D-951C-9371EE1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98BAA-A141-C543-A4B6-1D92C18E0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51669-A95A-1D4E-A9A9-82E5133DF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50E28-ED8A-9C4D-A630-E303D784F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C8C43-FD34-7042-AFAF-AD2BEB2E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29FE-40F1-7849-B10F-91F1E7C9D0CB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BFBD2-E712-8644-854A-2C7CA71D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5DF045-6FE8-8D4E-B123-C1A9E1378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0DA8-512C-DF4D-951C-9371EE1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3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C5D4-A12D-4A4D-A0E2-E7FCA8153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C94CB1-5771-364A-A8A0-55719D2F31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506427-E080-3F48-BC33-45D273F11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F957C-3BA0-BC45-B01A-39EF3B43B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029FE-40F1-7849-B10F-91F1E7C9D0CB}" type="datetimeFigureOut">
              <a:rPr lang="en-US" smtClean="0"/>
              <a:t>3/4/19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4C54CF-D0E7-7945-9E8F-0BD059020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54A07-E4E5-3B49-AC86-90BD5F2ED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90DA8-512C-DF4D-951C-9371EE1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6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B6FC8E-D56B-4540-B63D-E8B8B5615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E24B2F-4E16-F248-BA9F-E340D852F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A5230-694F-9B4D-88CC-2269AE9D1D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029FE-40F1-7849-B10F-91F1E7C9D0CB}" type="datetimeFigureOut">
              <a:rPr lang="en-US" smtClean="0"/>
              <a:t>3/4/19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6E255-9582-AF4B-887C-9570CAF7E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8B8EE-1BBD-8540-8D9F-7CBE3B977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90DA8-512C-DF4D-951C-9371EE16D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9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EBD2B-3D9D-8C43-B936-70B9F13BBC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GRWG VIS/NIR sub-group briefing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39B7C2-851D-EB4F-899B-E651133750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GSICS VIS/NIR Sub-Group Report, presented by David </a:t>
            </a:r>
            <a:r>
              <a:rPr lang="en-US" dirty="0" err="1"/>
              <a:t>Doelling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GSICS annual meeting, Frascati, Italy, March 4-8,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261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E5ABF-79B8-1C47-8D89-0DC463C46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VIS/NIR method calibration gains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B3A36-C79B-C640-ACA6-AB5FEC27E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 the multiple calibration approaches to provide users calibration coefficients with the least uncertainty for their application</a:t>
            </a:r>
          </a:p>
          <a:p>
            <a:r>
              <a:rPr lang="en-US" dirty="0"/>
              <a:t>GSICS to provide to both lunar and DCC calibration coefficients, as well as an optimized blend</a:t>
            </a:r>
          </a:p>
          <a:p>
            <a:r>
              <a:rPr lang="en-US" dirty="0"/>
              <a:t>Some methods are suited for stability or calibration transfer, the uncertainties will vary by wavelength</a:t>
            </a:r>
          </a:p>
          <a:p>
            <a:r>
              <a:rPr lang="en-US" dirty="0"/>
              <a:t>Some methods are best suited for certain retrievals, </a:t>
            </a:r>
          </a:p>
          <a:p>
            <a:pPr lvl="1"/>
            <a:r>
              <a:rPr lang="en-US" dirty="0"/>
              <a:t>ocean color/aerosols would rely more on Rayleigh scattering</a:t>
            </a:r>
          </a:p>
        </p:txBody>
      </p:sp>
    </p:spTree>
    <p:extLst>
      <p:ext uri="{BB962C8B-B14F-4D97-AF65-F5344CB8AC3E}">
        <p14:creationId xmlns:p14="http://schemas.microsoft.com/office/powerpoint/2010/main" val="1346985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F8286-3C18-874E-B027-0469DB618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VIS/NIR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3BEA-7958-8447-98A3-898BA6D23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620"/>
            <a:ext cx="10515600" cy="46453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Advance the Rayleigh scattering approach</a:t>
            </a:r>
          </a:p>
          <a:p>
            <a:pPr lvl="1"/>
            <a:r>
              <a:rPr lang="en-US" dirty="0"/>
              <a:t>EUMETSAT/Bertrand </a:t>
            </a:r>
            <a:r>
              <a:rPr lang="en-US" dirty="0" err="1"/>
              <a:t>Fougnie</a:t>
            </a:r>
            <a:r>
              <a:rPr lang="en-US" dirty="0"/>
              <a:t> to present and begin formulating Rayleigh scattering approach during VIS/NIR section, should be performed with the UV group</a:t>
            </a:r>
          </a:p>
          <a:p>
            <a:pPr lvl="1"/>
            <a:r>
              <a:rPr lang="en-US" dirty="0"/>
              <a:t>JMA </a:t>
            </a:r>
            <a:r>
              <a:rPr lang="en-US"/>
              <a:t>Rayleigh scattering (4o)</a:t>
            </a:r>
            <a:endParaRPr lang="en-US" dirty="0"/>
          </a:p>
          <a:p>
            <a:r>
              <a:rPr lang="en-US" dirty="0"/>
              <a:t>GPRC VIS/NIR priorities</a:t>
            </a:r>
          </a:p>
          <a:p>
            <a:pPr lvl="1"/>
            <a:r>
              <a:rPr lang="en-US" dirty="0"/>
              <a:t>During the VIS/NIR section we hope to obtain the GPRC priorities in order to prioritize and combine VIS/NIR efforts</a:t>
            </a:r>
          </a:p>
          <a:p>
            <a:r>
              <a:rPr lang="en-US" dirty="0"/>
              <a:t>The VIS/NIR group has calibration approach leads</a:t>
            </a:r>
          </a:p>
          <a:p>
            <a:pPr lvl="1"/>
            <a:r>
              <a:rPr lang="en-US" dirty="0"/>
              <a:t>DCC: Dave </a:t>
            </a:r>
            <a:r>
              <a:rPr lang="en-US" dirty="0" err="1"/>
              <a:t>Doelling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Lunar: Tom Stone </a:t>
            </a:r>
          </a:p>
          <a:p>
            <a:pPr lvl="1"/>
            <a:r>
              <a:rPr lang="en-US" dirty="0"/>
              <a:t>Lunar MTF: Fangfang</a:t>
            </a:r>
          </a:p>
          <a:p>
            <a:pPr lvl="1"/>
            <a:r>
              <a:rPr lang="en-US" dirty="0"/>
              <a:t>If you would like to lead VIS/NIR GSICS calibration approach we would like to discuss this at the VIS/NIR discussion at the end of Wednesday (4v)</a:t>
            </a:r>
          </a:p>
        </p:txBody>
      </p:sp>
    </p:spTree>
    <p:extLst>
      <p:ext uri="{BB962C8B-B14F-4D97-AF65-F5344CB8AC3E}">
        <p14:creationId xmlns:p14="http://schemas.microsoft.com/office/powerpoint/2010/main" val="1844136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09B62-ADEE-AE42-9422-66A73760B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VIS/NIR 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5170A-E711-964B-AA92-016E980B2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Working with NOAA to obtain NPP-VIIRS V2 calibrated data</a:t>
            </a:r>
          </a:p>
          <a:p>
            <a:r>
              <a:rPr lang="en-US" dirty="0"/>
              <a:t>GSICS multi-GPRC DCC calibration paper</a:t>
            </a:r>
          </a:p>
          <a:p>
            <a:r>
              <a:rPr lang="en-US"/>
              <a:t>Rayleigh </a:t>
            </a:r>
            <a:r>
              <a:rPr lang="en-US" dirty="0"/>
              <a:t>scattering calibration approach next steps</a:t>
            </a:r>
          </a:p>
          <a:p>
            <a:r>
              <a:rPr lang="en-US" dirty="0"/>
              <a:t>Web meeting agenda</a:t>
            </a:r>
          </a:p>
          <a:p>
            <a:r>
              <a:rPr lang="en-US" dirty="0"/>
              <a:t>GPRC VIS/NIR upcoming priorities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3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F3CBC-1729-E343-8B77-EEC73224F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 to thank ESA-ESRIN for hosting GSICS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4F6E9-C164-FF4B-A0D8-8BEA87A59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to see many European agency based calibration presentations</a:t>
            </a:r>
          </a:p>
          <a:p>
            <a:pPr lvl="1"/>
            <a:r>
              <a:rPr lang="en-US" dirty="0"/>
              <a:t>Hope to gain new calibration insights</a:t>
            </a:r>
          </a:p>
        </p:txBody>
      </p:sp>
    </p:spTree>
    <p:extLst>
      <p:ext uri="{BB962C8B-B14F-4D97-AF65-F5344CB8AC3E}">
        <p14:creationId xmlns:p14="http://schemas.microsoft.com/office/powerpoint/2010/main" val="377167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96BC0-B3E4-E941-BA18-E62B24705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GSICS and CEOS IVOS recommended solar spectra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400E0-1C53-2143-AC0D-3AE2B8C3C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Short term approach to construct a solar spectra based on the best solar spectra datasets, which have been scaled to a common TSI reference in the more temporal stable part of the spectra. </a:t>
            </a:r>
          </a:p>
          <a:p>
            <a:pPr lvl="1"/>
            <a:r>
              <a:rPr lang="en-US" dirty="0"/>
              <a:t>Based on web meetings during late 2017 and early 2018</a:t>
            </a:r>
          </a:p>
          <a:p>
            <a:r>
              <a:rPr lang="en-US" dirty="0"/>
              <a:t>Kurt </a:t>
            </a:r>
            <a:r>
              <a:rPr lang="en-US" dirty="0" err="1"/>
              <a:t>Thome</a:t>
            </a:r>
            <a:r>
              <a:rPr lang="en-US" dirty="0"/>
              <a:t> suggested that we should be consistent with CEOS and use the </a:t>
            </a:r>
            <a:r>
              <a:rPr lang="en-US" dirty="0" err="1"/>
              <a:t>Thuillier</a:t>
            </a:r>
            <a:r>
              <a:rPr lang="en-US" dirty="0"/>
              <a:t> solar spectra until a new is decided upon</a:t>
            </a:r>
          </a:p>
          <a:p>
            <a:r>
              <a:rPr lang="en-US" dirty="0" err="1"/>
              <a:t>Odele</a:t>
            </a:r>
            <a:r>
              <a:rPr lang="en-US" dirty="0"/>
              <a:t> Coddington is presenting the TSIS-1 total and spectral (200-2400 nm) solar irradiance observations VISNIR lunar(4h) and UV group (8d)</a:t>
            </a:r>
          </a:p>
          <a:p>
            <a:r>
              <a:rPr lang="en-US" dirty="0"/>
              <a:t>Tom Stone leading a discussion on solar spectra for VIS/NIR calibration (4i)</a:t>
            </a:r>
          </a:p>
        </p:txBody>
      </p:sp>
    </p:spTree>
    <p:extLst>
      <p:ext uri="{BB962C8B-B14F-4D97-AF65-F5344CB8AC3E}">
        <p14:creationId xmlns:p14="http://schemas.microsoft.com/office/powerpoint/2010/main" val="307361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5CC9F-E9B9-904C-9A52-3D9F914DF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NPP-VIIRS NOAA V2 product as the GSICS official VIS/NIR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F28FA-59ED-B440-B7F6-262DFEB8E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NOAA is the official source of NPP-VIIRS data</a:t>
            </a:r>
          </a:p>
          <a:p>
            <a:r>
              <a:rPr lang="en-US" dirty="0"/>
              <a:t>At the NOAA VIIRS science team meeting (Aug 2018), we heard that the NOAA team has a version 2 NPP-VIIRS calibration, </a:t>
            </a:r>
          </a:p>
          <a:p>
            <a:pPr lvl="1"/>
            <a:r>
              <a:rPr lang="en-US" dirty="0"/>
              <a:t>However, due to reprocessing and archive limitations it is uncertain when the dataset will become available.</a:t>
            </a:r>
          </a:p>
          <a:p>
            <a:pPr lvl="1"/>
            <a:r>
              <a:rPr lang="en-US" dirty="0"/>
              <a:t>Solution to process locally NPP-VIIRS V2 granules over the GSICS calibration domains.</a:t>
            </a:r>
          </a:p>
          <a:p>
            <a:r>
              <a:rPr lang="en-US" dirty="0"/>
              <a:t>We have </a:t>
            </a:r>
            <a:r>
              <a:rPr lang="en-US" dirty="0" err="1"/>
              <a:t>Sirish</a:t>
            </a:r>
            <a:r>
              <a:rPr lang="en-US" dirty="0"/>
              <a:t> </a:t>
            </a:r>
            <a:r>
              <a:rPr lang="en-US" dirty="0" err="1"/>
              <a:t>Uprety</a:t>
            </a:r>
            <a:r>
              <a:rPr lang="en-US" dirty="0"/>
              <a:t> representing NOAA to present the availability of the NPP-VIIRS NOAA V2 calibrated dataset. (4k)</a:t>
            </a:r>
          </a:p>
          <a:p>
            <a:pPr lvl="1"/>
            <a:r>
              <a:rPr lang="en-US" dirty="0"/>
              <a:t>Currently being processed at U Maryland and available</a:t>
            </a:r>
          </a:p>
          <a:p>
            <a:r>
              <a:rPr lang="en-US" dirty="0"/>
              <a:t>We will discuss this in the VIS/NIR session on Wednesday afternoon, the best way to proceed on making this data available (4m)</a:t>
            </a:r>
          </a:p>
        </p:txBody>
      </p:sp>
    </p:spTree>
    <p:extLst>
      <p:ext uri="{BB962C8B-B14F-4D97-AF65-F5344CB8AC3E}">
        <p14:creationId xmlns:p14="http://schemas.microsoft.com/office/powerpoint/2010/main" val="2483960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16972-7687-2A45-9E1F-02DEFF5CE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Rethinking L1B calibrated radiance datasets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16D867-E934-3946-BE5D-917142FC1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5647"/>
            <a:ext cx="10515600" cy="518477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Currently, every time the L1B imager data is reprocessed, which can be yearly, you have to download the whole dataset (TB’s) all over again, which also may take years and resources</a:t>
            </a:r>
          </a:p>
          <a:p>
            <a:r>
              <a:rPr lang="en-US" dirty="0"/>
              <a:t>If the user could only download the dataset once and apply calibration modules, could save reprocessing and storage requirements</a:t>
            </a:r>
          </a:p>
          <a:p>
            <a:pPr lvl="1"/>
            <a:r>
              <a:rPr lang="en-US" dirty="0"/>
              <a:t>Must ensure accurate calibrated radiances when applying calibration module </a:t>
            </a:r>
          </a:p>
          <a:p>
            <a:r>
              <a:rPr lang="en-US" dirty="0"/>
              <a:t>The remote sensing instrument community would release a level 1b dataset that contains all of the required on orbit instrument measurements.</a:t>
            </a:r>
          </a:p>
          <a:p>
            <a:pPr lvl="1"/>
            <a:r>
              <a:rPr lang="en-US" dirty="0"/>
              <a:t>The calibration module can then be downloaded and applied to update calibration, for example the Terra-MODIS WV detector striping anomaly</a:t>
            </a:r>
          </a:p>
          <a:p>
            <a:pPr lvl="1"/>
            <a:r>
              <a:rPr lang="en-US" dirty="0"/>
              <a:t>The instrument providers would then provide a calibration module and test dataset to ensure proper implementation, similar to GOME-2 and SCIAMACHY</a:t>
            </a:r>
          </a:p>
          <a:p>
            <a:r>
              <a:rPr lang="en-US" dirty="0"/>
              <a:t>Two reservations from processing agencies </a:t>
            </a:r>
          </a:p>
          <a:p>
            <a:pPr lvl="1"/>
            <a:r>
              <a:rPr lang="en-US" dirty="0"/>
              <a:t>the users do not want to apply the calibration module, for small number of granules the calibration could be processed as ordered</a:t>
            </a:r>
          </a:p>
          <a:p>
            <a:pPr lvl="1"/>
            <a:r>
              <a:rPr lang="en-US" dirty="0"/>
              <a:t> The onboard calibration parameters (detectors, RVS, mirror degradation) are too extensive and perhaps the instrument calibration team loss of control of the dataset</a:t>
            </a:r>
          </a:p>
          <a:p>
            <a:r>
              <a:rPr lang="en-US" dirty="0"/>
              <a:t>When reviewing papers that use dataset, make sure the authors attribute the project name, product name, version number and </a:t>
            </a:r>
            <a:r>
              <a:rPr lang="en-US" dirty="0" err="1"/>
              <a:t>doi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04507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5DB79-6791-B841-8BF9-B5FD152B5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Spectral Band Adjustment Factor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702A5-0B68-364A-BAE7-FD5C46CC6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There are 3 VIS/NIR hyperspectral datasets that can be used for SBAF</a:t>
            </a:r>
          </a:p>
          <a:p>
            <a:pPr lvl="1"/>
            <a:r>
              <a:rPr lang="en-US" dirty="0"/>
              <a:t>SCIAMACHY 30x240 km FOV, mostly complete visible spectra (except &gt; 1.6µm), high resolution spectra</a:t>
            </a:r>
          </a:p>
          <a:p>
            <a:pPr lvl="1"/>
            <a:r>
              <a:rPr lang="en-US" dirty="0"/>
              <a:t>GOME-2 40x80 km FOV, limited visible spectra, high resolution spectra</a:t>
            </a:r>
          </a:p>
          <a:p>
            <a:pPr lvl="1"/>
            <a:r>
              <a:rPr lang="en-US" dirty="0"/>
              <a:t>Hyperion 30m FOV, complete spectral range, low spectral resolution, limited sampling</a:t>
            </a:r>
          </a:p>
          <a:p>
            <a:r>
              <a:rPr lang="en-US" dirty="0"/>
              <a:t>NASA-Langley SBAF tool (web site here)</a:t>
            </a:r>
          </a:p>
          <a:p>
            <a:pPr lvl="1"/>
            <a:r>
              <a:rPr lang="en-US" dirty="0"/>
              <a:t>You can now plot scene specific spectra, as well as the band specific scatter plots to obtain the SBAF factor</a:t>
            </a:r>
          </a:p>
          <a:p>
            <a:pPr lvl="1"/>
            <a:r>
              <a:rPr lang="en-US" dirty="0"/>
              <a:t>Spectral band filtering feature. For example use the 1.6µm channel to differentiate between ice and water clouds to compute the SBAF factor for the 0.65µm channel if your sensor has a 1.6µm channel</a:t>
            </a:r>
          </a:p>
          <a:p>
            <a:r>
              <a:rPr lang="en-US" dirty="0"/>
              <a:t>Rajendra Bhatt will present the updates to the NASA SBAF tool (4q)</a:t>
            </a:r>
          </a:p>
        </p:txBody>
      </p:sp>
    </p:spTree>
    <p:extLst>
      <p:ext uri="{BB962C8B-B14F-4D97-AF65-F5344CB8AC3E}">
        <p14:creationId xmlns:p14="http://schemas.microsoft.com/office/powerpoint/2010/main" val="284124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41D4A-9295-2C4C-8370-E8371DAFA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Lunar Calibration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D410F-4782-A142-9F2C-A23B485FCC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Planning 3rd GSICS/CEOS-IVOS lunar calibration workshop in Fall 2019</a:t>
            </a:r>
          </a:p>
          <a:p>
            <a:pPr lvl="1"/>
            <a:r>
              <a:rPr lang="en-US" dirty="0"/>
              <a:t>to follow the desired two-year timeframe</a:t>
            </a:r>
          </a:p>
          <a:p>
            <a:pPr lvl="1"/>
            <a:r>
              <a:rPr lang="en-US" dirty="0"/>
              <a:t>Scott will discuss this as part of talk 10b on Friday</a:t>
            </a:r>
          </a:p>
          <a:p>
            <a:r>
              <a:rPr lang="en-US" dirty="0"/>
              <a:t>Using the Moon to character the sensor MTF effort is being lead by NOAA</a:t>
            </a:r>
          </a:p>
          <a:p>
            <a:r>
              <a:rPr lang="en-US" altLang="en-US" i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On-going benchmarking against ROLO </a:t>
            </a:r>
            <a:r>
              <a:rPr lang="en-US" altLang="en-US" i="1" dirty="0" err="1">
                <a:solidFill>
                  <a:srgbClr val="1F497D"/>
                </a:solidFill>
                <a:latin typeface="Wingdings" pitchFamily="2" charset="2"/>
                <a:ea typeface="Calibri" panose="020F0502020204030204" pitchFamily="34" charset="0"/>
              </a:rPr>
              <a:t>è</a:t>
            </a:r>
            <a:r>
              <a:rPr lang="en-US" altLang="en-US" i="1" dirty="0">
                <a:solidFill>
                  <a:srgbClr val="1F497D"/>
                </a:solidFill>
                <a:ea typeface="Calibri" panose="020F0502020204030204" pitchFamily="34" charset="0"/>
              </a:rPr>
              <a:t> establishing GIRO’s traceability to the ROLO</a:t>
            </a:r>
            <a:endParaRPr lang="en-US" altLang="en-US" sz="3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4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C2ED9-6E84-E848-AEE8-580B564F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GIRO and GLOD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0C273-3161-DC41-B853-C774CA4BF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i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GIRO: 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i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JMA, USGS, KMA, JAXA, CNES, ESA signed agreement (to date)</a:t>
            </a:r>
            <a:endParaRPr lang="en-US" altLang="en-US" sz="3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i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VITO being processed</a:t>
            </a:r>
            <a:endParaRPr lang="en-US" altLang="en-US" sz="3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i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Draft license sent to ASI (Italian Space Agency) (PRISMA mission due to launch early March)</a:t>
            </a:r>
            <a:endParaRPr lang="en-US" altLang="en-US" sz="3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i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JAXA: GIRO successfully applied to GCOM-C/SGLI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i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GLOD: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i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Dataset still to be consolidated and distributed.</a:t>
            </a:r>
            <a:endParaRPr lang="en-US" altLang="en-US" sz="3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2800" i="1" dirty="0">
                <a:solidFill>
                  <a:srgbClr val="1F497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Received data from JAXA for GCOM-C/SGLI 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7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B46EA-DB56-854B-876A-8A73693B6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DCC Calibration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F0FC7-1DF6-DE47-A08A-732F60FDC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a GSICS DCC calibration methodology/implementation paper that combines the efforts of all GPRCs</a:t>
            </a:r>
          </a:p>
          <a:p>
            <a:pPr lvl="1"/>
            <a:r>
              <a:rPr lang="en-US" dirty="0"/>
              <a:t>First on the agenda for the VIS/NIR discussion (4v)</a:t>
            </a:r>
          </a:p>
          <a:p>
            <a:pPr lvl="1"/>
            <a:r>
              <a:rPr lang="en-US" dirty="0"/>
              <a:t>High priority</a:t>
            </a:r>
          </a:p>
          <a:p>
            <a:r>
              <a:rPr lang="en-US" dirty="0"/>
              <a:t>Obtain demonstration product status this year</a:t>
            </a:r>
          </a:p>
          <a:p>
            <a:r>
              <a:rPr lang="en-US" dirty="0"/>
              <a:t>Begin to implement DCC methodology for GEO SWIR bands</a:t>
            </a:r>
          </a:p>
          <a:p>
            <a:r>
              <a:rPr lang="en-US" dirty="0"/>
              <a:t>DCC product file convention is nearly finalized</a:t>
            </a:r>
          </a:p>
          <a:p>
            <a:r>
              <a:rPr lang="en-US" dirty="0"/>
              <a:t>Bias plotting package is being developed</a:t>
            </a:r>
          </a:p>
        </p:txBody>
      </p:sp>
    </p:spTree>
    <p:extLst>
      <p:ext uri="{BB962C8B-B14F-4D97-AF65-F5344CB8AC3E}">
        <p14:creationId xmlns:p14="http://schemas.microsoft.com/office/powerpoint/2010/main" val="3752157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977</Words>
  <Application>Microsoft Macintosh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GRWG VIS/NIR sub-group briefing report</vt:lpstr>
      <vt:lpstr>Wish to thank ESA-ESRIN for hosting GSICS meeting</vt:lpstr>
      <vt:lpstr>GSICS and CEOS IVOS recommended solar spectra</vt:lpstr>
      <vt:lpstr>NPP-VIIRS NOAA V2 product as the GSICS official VIS/NIR Reference</vt:lpstr>
      <vt:lpstr>Rethinking L1B calibrated radiance datasets</vt:lpstr>
      <vt:lpstr>Spectral Band Adjustment Factor Status</vt:lpstr>
      <vt:lpstr>Lunar Calibration Status</vt:lpstr>
      <vt:lpstr>GIRO and GLOD status</vt:lpstr>
      <vt:lpstr>DCC Calibration Status</vt:lpstr>
      <vt:lpstr>Combining VIS/NIR method calibration gains</vt:lpstr>
      <vt:lpstr>New VIS/NIR approaches</vt:lpstr>
      <vt:lpstr>VIS/NIR discussion topics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GRWG VIS/NIR sub-group briefing report</dc:title>
  <dc:creator>Doelling, David Robert (LARC-E302)</dc:creator>
  <cp:lastModifiedBy>Doelling, David Robert (LARC-E302)</cp:lastModifiedBy>
  <cp:revision>41</cp:revision>
  <dcterms:created xsi:type="dcterms:W3CDTF">2018-03-08T23:04:59Z</dcterms:created>
  <dcterms:modified xsi:type="dcterms:W3CDTF">2019-03-04T16:19:24Z</dcterms:modified>
</cp:coreProperties>
</file>