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13"/>
  </p:notesMasterIdLst>
  <p:handoutMasterIdLst>
    <p:handoutMasterId r:id="rId14"/>
  </p:handoutMasterIdLst>
  <p:sldIdLst>
    <p:sldId id="589" r:id="rId2"/>
    <p:sldId id="591" r:id="rId3"/>
    <p:sldId id="596" r:id="rId4"/>
    <p:sldId id="593" r:id="rId5"/>
    <p:sldId id="608" r:id="rId6"/>
    <p:sldId id="594" r:id="rId7"/>
    <p:sldId id="595" r:id="rId8"/>
    <p:sldId id="607" r:id="rId9"/>
    <p:sldId id="610" r:id="rId10"/>
    <p:sldId id="611" r:id="rId11"/>
    <p:sldId id="598" r:id="rId12"/>
  </p:sldIdLst>
  <p:sldSz cx="9906000" cy="6858000" type="A4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4">
          <p15:clr>
            <a:srgbClr val="A4A3A4"/>
          </p15:clr>
        </p15:guide>
        <p15:guide id="2" orient="horz" pos="1410">
          <p15:clr>
            <a:srgbClr val="A4A3A4"/>
          </p15:clr>
        </p15:guide>
        <p15:guide id="3" orient="horz" pos="2715">
          <p15:clr>
            <a:srgbClr val="A4A3A4"/>
          </p15:clr>
        </p15:guide>
        <p15:guide id="4" orient="horz" pos="2389">
          <p15:clr>
            <a:srgbClr val="A4A3A4"/>
          </p15:clr>
        </p15:guide>
        <p15:guide id="5" orient="horz" pos="2064">
          <p15:clr>
            <a:srgbClr val="A4A3A4"/>
          </p15:clr>
        </p15:guide>
        <p15:guide id="6" orient="horz" pos="1735">
          <p15:clr>
            <a:srgbClr val="A4A3A4"/>
          </p15:clr>
        </p15:guide>
        <p15:guide id="7" orient="horz" pos="3369">
          <p15:clr>
            <a:srgbClr val="A4A3A4"/>
          </p15:clr>
        </p15:guide>
        <p15:guide id="8" orient="horz" pos="3698">
          <p15:clr>
            <a:srgbClr val="A4A3A4"/>
          </p15:clr>
        </p15:guide>
        <p15:guide id="9" pos="4214">
          <p15:clr>
            <a:srgbClr val="A4A3A4"/>
          </p15:clr>
        </p15:guide>
        <p15:guide id="10" pos="196">
          <p15:clr>
            <a:srgbClr val="A4A3A4"/>
          </p15:clr>
        </p15:guide>
        <p15:guide id="11" pos="1552">
          <p15:clr>
            <a:srgbClr val="A4A3A4"/>
          </p15:clr>
        </p15:guide>
        <p15:guide id="12" pos="4879">
          <p15:clr>
            <a:srgbClr val="A4A3A4"/>
          </p15:clr>
        </p15:guide>
        <p15:guide id="13" pos="5556">
          <p15:clr>
            <a:srgbClr val="A4A3A4"/>
          </p15:clr>
        </p15:guide>
        <p15:guide id="14" pos="2235">
          <p15:clr>
            <a:srgbClr val="A4A3A4"/>
          </p15:clr>
        </p15:guide>
        <p15:guide id="15" pos="8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221"/>
    <a:srgbClr val="00B5E2"/>
    <a:srgbClr val="00205B"/>
    <a:srgbClr val="FE5000"/>
    <a:srgbClr val="C5B9AC"/>
    <a:srgbClr val="CB333B"/>
    <a:srgbClr val="FEDB00"/>
    <a:srgbClr val="968C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57" autoAdjust="0"/>
    <p:restoredTop sz="90299" autoAdjust="0"/>
  </p:normalViewPr>
  <p:slideViewPr>
    <p:cSldViewPr snapToGrid="0">
      <p:cViewPr varScale="1">
        <p:scale>
          <a:sx n="62" d="100"/>
          <a:sy n="62" d="100"/>
        </p:scale>
        <p:origin x="348" y="66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196"/>
        <p:guide pos="1552"/>
        <p:guide pos="4879"/>
        <p:guide pos="5556"/>
        <p:guide pos="2235"/>
        <p:guide pos="8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5430"/>
    </p:cViewPr>
  </p:sorterViewPr>
  <p:notesViewPr>
    <p:cSldViewPr snapToGrid="0">
      <p:cViewPr varScale="1">
        <p:scale>
          <a:sx n="82" d="100"/>
          <a:sy n="82" d="100"/>
        </p:scale>
        <p:origin x="-3954" y="-78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20225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32381" y="0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20225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4292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20225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644467" y="9734644"/>
            <a:ext cx="187979" cy="18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20225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E842FA72-B9ED-494F-A64D-EC1E1901C35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4384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645" cy="496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8" tIns="45978" rIns="91958" bIns="45978" numCol="1" anchor="t" anchorCtr="0" compatLnSpc="1">
            <a:prstTxWarp prst="textNoShape">
              <a:avLst/>
            </a:prstTxWarp>
          </a:bodyPr>
          <a:lstStyle>
            <a:lvl1pPr defTabSz="92022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3030" y="0"/>
            <a:ext cx="2944645" cy="496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8" tIns="45978" rIns="91958" bIns="45978" numCol="1" anchor="t" anchorCtr="0" compatLnSpc="1">
            <a:prstTxWarp prst="textNoShape">
              <a:avLst/>
            </a:prstTxWarp>
          </a:bodyPr>
          <a:lstStyle>
            <a:lvl1pPr algn="r" defTabSz="92022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1200" y="742950"/>
            <a:ext cx="537527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126" y="4713178"/>
            <a:ext cx="4987425" cy="4470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8" tIns="45978" rIns="91958" bIns="459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648"/>
            <a:ext cx="2944645" cy="496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8" tIns="45978" rIns="91958" bIns="45978" numCol="1" anchor="b" anchorCtr="0" compatLnSpc="1">
            <a:prstTxWarp prst="textNoShape">
              <a:avLst/>
            </a:prstTxWarp>
          </a:bodyPr>
          <a:lstStyle>
            <a:lvl1pPr defTabSz="92022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3030" y="9429648"/>
            <a:ext cx="2944645" cy="496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8" tIns="45978" rIns="91958" bIns="45978" numCol="1" anchor="b" anchorCtr="0" compatLnSpc="1">
            <a:prstTxWarp prst="textNoShape">
              <a:avLst/>
            </a:prstTxWarp>
          </a:bodyPr>
          <a:lstStyle>
            <a:lvl1pPr algn="r" defTabSz="920225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FE02029-9BE2-4139-82E8-7E205433FD5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480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848"/>
            <a:fld id="{B3123BCD-06C1-4979-A4B6-929E88FE602B}" type="slidenum">
              <a:rPr lang="de-DE" smtClean="0"/>
              <a:pPr defTabSz="917848"/>
              <a:t>1</a:t>
            </a:fld>
            <a:endParaRPr lang="de-DE" smtClean="0"/>
          </a:p>
        </p:txBody>
      </p:sp>
      <p:sp>
        <p:nvSpPr>
          <p:cNvPr id="206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6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6777165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4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848"/>
            <a:fld id="{A1F0CEA1-E696-42A4-B3CF-E6074414E57E}" type="slidenum">
              <a:rPr lang="de-DE" smtClean="0"/>
              <a:pPr defTabSz="917848"/>
              <a:t>10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4647562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4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848"/>
            <a:fld id="{A1F0CEA1-E696-42A4-B3CF-E6074414E57E}" type="slidenum">
              <a:rPr lang="de-DE" smtClean="0"/>
              <a:pPr defTabSz="917848"/>
              <a:t>11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97924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4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848"/>
            <a:fld id="{A1F0CEA1-E696-42A4-B3CF-E6074414E57E}" type="slidenum">
              <a:rPr lang="de-DE" smtClean="0"/>
              <a:pPr defTabSz="917848"/>
              <a:t>2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855365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4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848"/>
            <a:fld id="{A1F0CEA1-E696-42A4-B3CF-E6074414E57E}" type="slidenum">
              <a:rPr lang="de-DE" smtClean="0"/>
              <a:pPr defTabSz="917848"/>
              <a:t>3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00741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4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848"/>
            <a:fld id="{A1F0CEA1-E696-42A4-B3CF-E6074414E57E}" type="slidenum">
              <a:rPr lang="de-DE" smtClean="0"/>
              <a:pPr defTabSz="917848"/>
              <a:t>4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6065346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4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848"/>
            <a:fld id="{A1F0CEA1-E696-42A4-B3CF-E6074414E57E}" type="slidenum">
              <a:rPr lang="de-DE" smtClean="0"/>
              <a:pPr defTabSz="917848"/>
              <a:t>5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388874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4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848"/>
            <a:fld id="{A1F0CEA1-E696-42A4-B3CF-E6074414E57E}" type="slidenum">
              <a:rPr lang="de-DE" smtClean="0"/>
              <a:pPr defTabSz="917848"/>
              <a:t>6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1779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4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848"/>
            <a:fld id="{A1F0CEA1-E696-42A4-B3CF-E6074414E57E}" type="slidenum">
              <a:rPr lang="de-DE" smtClean="0"/>
              <a:pPr defTabSz="917848"/>
              <a:t>7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24900582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4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848"/>
            <a:fld id="{A1F0CEA1-E696-42A4-B3CF-E6074414E57E}" type="slidenum">
              <a:rPr lang="de-DE" smtClean="0"/>
              <a:pPr defTabSz="917848"/>
              <a:t>8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34143271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40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7848"/>
            <a:fld id="{A1F0CEA1-E696-42A4-B3CF-E6074414E57E}" type="slidenum">
              <a:rPr lang="de-DE" smtClean="0"/>
              <a:pPr defTabSz="917848"/>
              <a:t>9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5750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5.jpeg"/><Relationship Id="rId7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8.png"/><Relationship Id="rId4" Type="http://schemas.openxmlformats.org/officeDocument/2006/relationships/image" Target="../media/image6.png"/><Relationship Id="rId9" Type="http://schemas.openxmlformats.org/officeDocument/2006/relationships/image" Target="../media/image7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3" cstate="print">
            <a:lum/>
          </a:blip>
          <a:srcRect/>
          <a:stretch>
            <a:fillRect t="-4000" b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Rectangle 243"/>
          <p:cNvSpPr/>
          <p:nvPr userDrawn="1"/>
        </p:nvSpPr>
        <p:spPr bwMode="auto">
          <a:xfrm>
            <a:off x="6575729" y="230586"/>
            <a:ext cx="3330271" cy="112908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  <p:pic>
        <p:nvPicPr>
          <p:cNvPr id="4" name="Picture 11" descr="EUMETSATLogo_hor_noTagline_solid_CMYK UPDATED version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3558" y="532564"/>
            <a:ext cx="261461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/>
          <p:cNvGrpSpPr/>
          <p:nvPr userDrawn="1"/>
        </p:nvGrpSpPr>
        <p:grpSpPr>
          <a:xfrm>
            <a:off x="6579303" y="5858397"/>
            <a:ext cx="3135008" cy="314922"/>
            <a:chOff x="369889" y="5092835"/>
            <a:chExt cx="3135008" cy="314922"/>
          </a:xfrm>
        </p:grpSpPr>
        <p:grpSp>
          <p:nvGrpSpPr>
            <p:cNvPr id="6" name="Group 5"/>
            <p:cNvGrpSpPr>
              <a:grpSpLocks/>
            </p:cNvGrpSpPr>
            <p:nvPr userDrawn="1"/>
          </p:nvGrpSpPr>
          <p:grpSpPr bwMode="auto">
            <a:xfrm>
              <a:off x="2061240" y="5298398"/>
              <a:ext cx="164978" cy="109011"/>
              <a:chOff x="4182" y="1087"/>
              <a:chExt cx="238" cy="162"/>
            </a:xfrm>
          </p:grpSpPr>
          <p:sp>
            <p:nvSpPr>
              <p:cNvPr id="233" name="Freeform 5"/>
              <p:cNvSpPr>
                <a:spLocks/>
              </p:cNvSpPr>
              <p:nvPr/>
            </p:nvSpPr>
            <p:spPr bwMode="auto">
              <a:xfrm>
                <a:off x="4182" y="1087"/>
                <a:ext cx="238" cy="162"/>
              </a:xfrm>
              <a:custGeom>
                <a:avLst/>
                <a:gdLst>
                  <a:gd name="T0" fmla="*/ 10 w 250"/>
                  <a:gd name="T1" fmla="*/ 86 h 162"/>
                  <a:gd name="T2" fmla="*/ 10 w 250"/>
                  <a:gd name="T3" fmla="*/ 0 h 162"/>
                  <a:gd name="T4" fmla="*/ 0 w 250"/>
                  <a:gd name="T5" fmla="*/ 0 h 162"/>
                  <a:gd name="T6" fmla="*/ 0 w 250"/>
                  <a:gd name="T7" fmla="*/ 86 h 162"/>
                  <a:gd name="T8" fmla="*/ 10 w 250"/>
                  <a:gd name="T9" fmla="*/ 86 h 162"/>
                  <a:gd name="T10" fmla="*/ 10 w 250"/>
                  <a:gd name="T11" fmla="*/ 86 h 16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0"/>
                  <a:gd name="T19" fmla="*/ 0 h 162"/>
                  <a:gd name="T20" fmla="*/ 250 w 250"/>
                  <a:gd name="T21" fmla="*/ 162 h 16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0" h="162">
                    <a:moveTo>
                      <a:pt x="250" y="162"/>
                    </a:moveTo>
                    <a:lnTo>
                      <a:pt x="250" y="0"/>
                    </a:lnTo>
                    <a:lnTo>
                      <a:pt x="0" y="0"/>
                    </a:lnTo>
                    <a:lnTo>
                      <a:pt x="0" y="162"/>
                    </a:lnTo>
                    <a:lnTo>
                      <a:pt x="250" y="162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4" name="Freeform 6"/>
              <p:cNvSpPr>
                <a:spLocks/>
              </p:cNvSpPr>
              <p:nvPr/>
            </p:nvSpPr>
            <p:spPr bwMode="auto">
              <a:xfrm>
                <a:off x="4182" y="1087"/>
                <a:ext cx="238" cy="53"/>
              </a:xfrm>
              <a:custGeom>
                <a:avLst/>
                <a:gdLst>
                  <a:gd name="T0" fmla="*/ 10 w 250"/>
                  <a:gd name="T1" fmla="*/ 51 h 51"/>
                  <a:gd name="T2" fmla="*/ 10 w 250"/>
                  <a:gd name="T3" fmla="*/ 0 h 51"/>
                  <a:gd name="T4" fmla="*/ 0 w 250"/>
                  <a:gd name="T5" fmla="*/ 0 h 51"/>
                  <a:gd name="T6" fmla="*/ 0 w 250"/>
                  <a:gd name="T7" fmla="*/ 51 h 51"/>
                  <a:gd name="T8" fmla="*/ 10 w 250"/>
                  <a:gd name="T9" fmla="*/ 51 h 51"/>
                  <a:gd name="T10" fmla="*/ 10 w 250"/>
                  <a:gd name="T11" fmla="*/ 51 h 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0"/>
                  <a:gd name="T19" fmla="*/ 0 h 51"/>
                  <a:gd name="T20" fmla="*/ 250 w 250"/>
                  <a:gd name="T21" fmla="*/ 51 h 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0" h="51">
                    <a:moveTo>
                      <a:pt x="250" y="51"/>
                    </a:moveTo>
                    <a:lnTo>
                      <a:pt x="250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250" y="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5" name="Freeform 7"/>
              <p:cNvSpPr>
                <a:spLocks/>
              </p:cNvSpPr>
              <p:nvPr/>
            </p:nvSpPr>
            <p:spPr bwMode="auto">
              <a:xfrm>
                <a:off x="4182" y="1198"/>
                <a:ext cx="238" cy="51"/>
              </a:xfrm>
              <a:custGeom>
                <a:avLst/>
                <a:gdLst>
                  <a:gd name="T0" fmla="*/ 10 w 250"/>
                  <a:gd name="T1" fmla="*/ 50 h 50"/>
                  <a:gd name="T2" fmla="*/ 10 w 250"/>
                  <a:gd name="T3" fmla="*/ 0 h 50"/>
                  <a:gd name="T4" fmla="*/ 0 w 250"/>
                  <a:gd name="T5" fmla="*/ 0 h 50"/>
                  <a:gd name="T6" fmla="*/ 0 w 250"/>
                  <a:gd name="T7" fmla="*/ 50 h 50"/>
                  <a:gd name="T8" fmla="*/ 10 w 250"/>
                  <a:gd name="T9" fmla="*/ 50 h 50"/>
                  <a:gd name="T10" fmla="*/ 10 w 250"/>
                  <a:gd name="T11" fmla="*/ 5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0"/>
                  <a:gd name="T19" fmla="*/ 0 h 50"/>
                  <a:gd name="T20" fmla="*/ 250 w 250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0" h="50">
                    <a:moveTo>
                      <a:pt x="250" y="50"/>
                    </a:moveTo>
                    <a:lnTo>
                      <a:pt x="250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50" y="50"/>
                    </a:lnTo>
                    <a:close/>
                  </a:path>
                </a:pathLst>
              </a:custGeom>
              <a:solidFill>
                <a:srgbClr val="FF1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6" name="Freeform 8"/>
              <p:cNvSpPr>
                <a:spLocks/>
              </p:cNvSpPr>
              <p:nvPr/>
            </p:nvSpPr>
            <p:spPr bwMode="auto">
              <a:xfrm>
                <a:off x="4182" y="1087"/>
                <a:ext cx="238" cy="162"/>
              </a:xfrm>
              <a:custGeom>
                <a:avLst/>
                <a:gdLst>
                  <a:gd name="T0" fmla="*/ 10 w 250"/>
                  <a:gd name="T1" fmla="*/ 86 h 162"/>
                  <a:gd name="T2" fmla="*/ 0 w 250"/>
                  <a:gd name="T3" fmla="*/ 86 h 162"/>
                  <a:gd name="T4" fmla="*/ 0 w 250"/>
                  <a:gd name="T5" fmla="*/ 0 h 162"/>
                  <a:gd name="T6" fmla="*/ 10 w 250"/>
                  <a:gd name="T7" fmla="*/ 0 h 162"/>
                  <a:gd name="T8" fmla="*/ 10 w 250"/>
                  <a:gd name="T9" fmla="*/ 86 h 162"/>
                  <a:gd name="T10" fmla="*/ 10 w 250"/>
                  <a:gd name="T11" fmla="*/ 86 h 16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50"/>
                  <a:gd name="T19" fmla="*/ 0 h 162"/>
                  <a:gd name="T20" fmla="*/ 250 w 250"/>
                  <a:gd name="T21" fmla="*/ 162 h 16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50" h="162">
                    <a:moveTo>
                      <a:pt x="250" y="162"/>
                    </a:moveTo>
                    <a:lnTo>
                      <a:pt x="0" y="162"/>
                    </a:lnTo>
                    <a:lnTo>
                      <a:pt x="0" y="0"/>
                    </a:lnTo>
                    <a:lnTo>
                      <a:pt x="250" y="0"/>
                    </a:lnTo>
                    <a:lnTo>
                      <a:pt x="250" y="16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7" name="Freeform 9"/>
              <p:cNvSpPr>
                <a:spLocks/>
              </p:cNvSpPr>
              <p:nvPr/>
            </p:nvSpPr>
            <p:spPr bwMode="auto">
              <a:xfrm>
                <a:off x="4237" y="1132"/>
                <a:ext cx="71" cy="83"/>
              </a:xfrm>
              <a:custGeom>
                <a:avLst/>
                <a:gdLst>
                  <a:gd name="T0" fmla="*/ 11 w 72"/>
                  <a:gd name="T1" fmla="*/ 42 h 84"/>
                  <a:gd name="T2" fmla="*/ 11 w 72"/>
                  <a:gd name="T3" fmla="*/ 42 h 84"/>
                  <a:gd name="T4" fmla="*/ 11 w 72"/>
                  <a:gd name="T5" fmla="*/ 42 h 84"/>
                  <a:gd name="T6" fmla="*/ 11 w 72"/>
                  <a:gd name="T7" fmla="*/ 42 h 84"/>
                  <a:gd name="T8" fmla="*/ 11 w 72"/>
                  <a:gd name="T9" fmla="*/ 42 h 84"/>
                  <a:gd name="T10" fmla="*/ 11 w 72"/>
                  <a:gd name="T11" fmla="*/ 42 h 84"/>
                  <a:gd name="T12" fmla="*/ 11 w 72"/>
                  <a:gd name="T13" fmla="*/ 42 h 84"/>
                  <a:gd name="T14" fmla="*/ 6 w 72"/>
                  <a:gd name="T15" fmla="*/ 42 h 84"/>
                  <a:gd name="T16" fmla="*/ 0 w 72"/>
                  <a:gd name="T17" fmla="*/ 42 h 84"/>
                  <a:gd name="T18" fmla="*/ 0 w 72"/>
                  <a:gd name="T19" fmla="*/ 42 h 84"/>
                  <a:gd name="T20" fmla="*/ 0 w 72"/>
                  <a:gd name="T21" fmla="*/ 39 h 84"/>
                  <a:gd name="T22" fmla="*/ 0 w 72"/>
                  <a:gd name="T23" fmla="*/ 22 h 84"/>
                  <a:gd name="T24" fmla="*/ 0 w 72"/>
                  <a:gd name="T25" fmla="*/ 0 h 84"/>
                  <a:gd name="T26" fmla="*/ 11 w 72"/>
                  <a:gd name="T27" fmla="*/ 0 h 84"/>
                  <a:gd name="T28" fmla="*/ 11 w 72"/>
                  <a:gd name="T29" fmla="*/ 6 h 84"/>
                  <a:gd name="T30" fmla="*/ 11 w 72"/>
                  <a:gd name="T31" fmla="*/ 22 h 84"/>
                  <a:gd name="T32" fmla="*/ 11 w 72"/>
                  <a:gd name="T33" fmla="*/ 39 h 84"/>
                  <a:gd name="T34" fmla="*/ 11 w 72"/>
                  <a:gd name="T35" fmla="*/ 42 h 84"/>
                  <a:gd name="T36" fmla="*/ 11 w 72"/>
                  <a:gd name="T37" fmla="*/ 42 h 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2"/>
                  <a:gd name="T58" fmla="*/ 0 h 84"/>
                  <a:gd name="T59" fmla="*/ 72 w 72"/>
                  <a:gd name="T60" fmla="*/ 84 h 8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2" h="84">
                    <a:moveTo>
                      <a:pt x="72" y="45"/>
                    </a:moveTo>
                    <a:lnTo>
                      <a:pt x="66" y="61"/>
                    </a:lnTo>
                    <a:lnTo>
                      <a:pt x="54" y="73"/>
                    </a:lnTo>
                    <a:lnTo>
                      <a:pt x="42" y="84"/>
                    </a:lnTo>
                    <a:lnTo>
                      <a:pt x="36" y="84"/>
                    </a:lnTo>
                    <a:lnTo>
                      <a:pt x="30" y="84"/>
                    </a:lnTo>
                    <a:lnTo>
                      <a:pt x="18" y="78"/>
                    </a:lnTo>
                    <a:lnTo>
                      <a:pt x="6" y="67"/>
                    </a:lnTo>
                    <a:lnTo>
                      <a:pt x="0" y="50"/>
                    </a:lnTo>
                    <a:lnTo>
                      <a:pt x="0" y="39"/>
                    </a:lnTo>
                    <a:lnTo>
                      <a:pt x="0" y="22"/>
                    </a:lnTo>
                    <a:lnTo>
                      <a:pt x="0" y="0"/>
                    </a:lnTo>
                    <a:lnTo>
                      <a:pt x="72" y="0"/>
                    </a:lnTo>
                    <a:lnTo>
                      <a:pt x="72" y="6"/>
                    </a:lnTo>
                    <a:lnTo>
                      <a:pt x="72" y="22"/>
                    </a:lnTo>
                    <a:lnTo>
                      <a:pt x="72" y="39"/>
                    </a:lnTo>
                    <a:lnTo>
                      <a:pt x="72" y="45"/>
                    </a:lnTo>
                    <a:close/>
                  </a:path>
                </a:pathLst>
              </a:custGeom>
              <a:solidFill>
                <a:srgbClr val="FF1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8" name="Freeform 10"/>
              <p:cNvSpPr>
                <a:spLocks/>
              </p:cNvSpPr>
              <p:nvPr/>
            </p:nvSpPr>
            <p:spPr bwMode="auto">
              <a:xfrm>
                <a:off x="4267" y="1140"/>
                <a:ext cx="4" cy="49"/>
              </a:xfrm>
              <a:custGeom>
                <a:avLst/>
                <a:gdLst>
                  <a:gd name="T0" fmla="*/ 3 w 6"/>
                  <a:gd name="T1" fmla="*/ 25 h 50"/>
                  <a:gd name="T2" fmla="*/ 0 w 6"/>
                  <a:gd name="T3" fmla="*/ 25 h 50"/>
                  <a:gd name="T4" fmla="*/ 0 w 6"/>
                  <a:gd name="T5" fmla="*/ 0 h 50"/>
                  <a:gd name="T6" fmla="*/ 3 w 6"/>
                  <a:gd name="T7" fmla="*/ 0 h 50"/>
                  <a:gd name="T8" fmla="*/ 3 w 6"/>
                  <a:gd name="T9" fmla="*/ 25 h 50"/>
                  <a:gd name="T10" fmla="*/ 3 w 6"/>
                  <a:gd name="T11" fmla="*/ 25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50"/>
                  <a:gd name="T20" fmla="*/ 6 w 6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50">
                    <a:moveTo>
                      <a:pt x="6" y="50"/>
                    </a:moveTo>
                    <a:lnTo>
                      <a:pt x="0" y="50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5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9" name="Freeform 11"/>
              <p:cNvSpPr>
                <a:spLocks/>
              </p:cNvSpPr>
              <p:nvPr/>
            </p:nvSpPr>
            <p:spPr bwMode="auto">
              <a:xfrm>
                <a:off x="4257" y="1150"/>
                <a:ext cx="33" cy="4"/>
              </a:xfrm>
              <a:custGeom>
                <a:avLst/>
                <a:gdLst>
                  <a:gd name="T0" fmla="*/ 18 w 36"/>
                  <a:gd name="T1" fmla="*/ 5 h 5"/>
                  <a:gd name="T2" fmla="*/ 0 w 36"/>
                  <a:gd name="T3" fmla="*/ 5 h 5"/>
                  <a:gd name="T4" fmla="*/ 0 w 36"/>
                  <a:gd name="T5" fmla="*/ 0 h 5"/>
                  <a:gd name="T6" fmla="*/ 18 w 36"/>
                  <a:gd name="T7" fmla="*/ 0 h 5"/>
                  <a:gd name="T8" fmla="*/ 18 w 36"/>
                  <a:gd name="T9" fmla="*/ 5 h 5"/>
                  <a:gd name="T10" fmla="*/ 18 w 36"/>
                  <a:gd name="T11" fmla="*/ 5 h 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6"/>
                  <a:gd name="T19" fmla="*/ 0 h 5"/>
                  <a:gd name="T20" fmla="*/ 36 w 36"/>
                  <a:gd name="T21" fmla="*/ 5 h 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6" h="5">
                    <a:moveTo>
                      <a:pt x="36" y="5"/>
                    </a:moveTo>
                    <a:lnTo>
                      <a:pt x="0" y="5"/>
                    </a:lnTo>
                    <a:lnTo>
                      <a:pt x="0" y="0"/>
                    </a:lnTo>
                    <a:lnTo>
                      <a:pt x="36" y="0"/>
                    </a:lnTo>
                    <a:lnTo>
                      <a:pt x="36" y="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40" name="Freeform 12"/>
              <p:cNvSpPr>
                <a:spLocks/>
              </p:cNvSpPr>
              <p:nvPr/>
            </p:nvSpPr>
            <p:spPr bwMode="auto">
              <a:xfrm>
                <a:off x="4251" y="1164"/>
                <a:ext cx="39" cy="6"/>
              </a:xfrm>
              <a:custGeom>
                <a:avLst/>
                <a:gdLst>
                  <a:gd name="T0" fmla="*/ 10 w 42"/>
                  <a:gd name="T1" fmla="*/ 3 h 6"/>
                  <a:gd name="T2" fmla="*/ 0 w 42"/>
                  <a:gd name="T3" fmla="*/ 3 h 6"/>
                  <a:gd name="T4" fmla="*/ 0 w 42"/>
                  <a:gd name="T5" fmla="*/ 0 h 6"/>
                  <a:gd name="T6" fmla="*/ 10 w 42"/>
                  <a:gd name="T7" fmla="*/ 0 h 6"/>
                  <a:gd name="T8" fmla="*/ 10 w 42"/>
                  <a:gd name="T9" fmla="*/ 3 h 6"/>
                  <a:gd name="T10" fmla="*/ 10 w 42"/>
                  <a:gd name="T11" fmla="*/ 3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2"/>
                  <a:gd name="T19" fmla="*/ 0 h 6"/>
                  <a:gd name="T20" fmla="*/ 42 w 42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2" h="6">
                    <a:moveTo>
                      <a:pt x="42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42" y="0"/>
                    </a:lnTo>
                    <a:lnTo>
                      <a:pt x="42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41" name="Freeform 13"/>
              <p:cNvSpPr>
                <a:spLocks/>
              </p:cNvSpPr>
              <p:nvPr/>
            </p:nvSpPr>
            <p:spPr bwMode="auto">
              <a:xfrm>
                <a:off x="4245" y="1182"/>
                <a:ext cx="57" cy="32"/>
              </a:xfrm>
              <a:custGeom>
                <a:avLst/>
                <a:gdLst>
                  <a:gd name="T0" fmla="*/ 0 w 60"/>
                  <a:gd name="T1" fmla="*/ 11 h 34"/>
                  <a:gd name="T2" fmla="*/ 6 w 60"/>
                  <a:gd name="T3" fmla="*/ 6 h 34"/>
                  <a:gd name="T4" fmla="*/ 10 w 60"/>
                  <a:gd name="T5" fmla="*/ 6 h 34"/>
                  <a:gd name="T6" fmla="*/ 10 w 60"/>
                  <a:gd name="T7" fmla="*/ 6 h 34"/>
                  <a:gd name="T8" fmla="*/ 10 w 60"/>
                  <a:gd name="T9" fmla="*/ 11 h 34"/>
                  <a:gd name="T10" fmla="*/ 10 w 60"/>
                  <a:gd name="T11" fmla="*/ 6 h 34"/>
                  <a:gd name="T12" fmla="*/ 10 w 60"/>
                  <a:gd name="T13" fmla="*/ 0 h 34"/>
                  <a:gd name="T14" fmla="*/ 10 w 60"/>
                  <a:gd name="T15" fmla="*/ 6 h 34"/>
                  <a:gd name="T16" fmla="*/ 10 w 60"/>
                  <a:gd name="T17" fmla="*/ 11 h 34"/>
                  <a:gd name="T18" fmla="*/ 10 w 60"/>
                  <a:gd name="T19" fmla="*/ 11 h 34"/>
                  <a:gd name="T20" fmla="*/ 10 w 60"/>
                  <a:gd name="T21" fmla="*/ 6 h 34"/>
                  <a:gd name="T22" fmla="*/ 10 w 60"/>
                  <a:gd name="T23" fmla="*/ 6 h 34"/>
                  <a:gd name="T24" fmla="*/ 10 w 60"/>
                  <a:gd name="T25" fmla="*/ 11 h 34"/>
                  <a:gd name="T26" fmla="*/ 10 w 60"/>
                  <a:gd name="T27" fmla="*/ 11 h 34"/>
                  <a:gd name="T28" fmla="*/ 10 w 60"/>
                  <a:gd name="T29" fmla="*/ 23 h 34"/>
                  <a:gd name="T30" fmla="*/ 10 w 60"/>
                  <a:gd name="T31" fmla="*/ 34 h 34"/>
                  <a:gd name="T32" fmla="*/ 10 w 60"/>
                  <a:gd name="T33" fmla="*/ 34 h 34"/>
                  <a:gd name="T34" fmla="*/ 10 w 60"/>
                  <a:gd name="T35" fmla="*/ 34 h 34"/>
                  <a:gd name="T36" fmla="*/ 10 w 60"/>
                  <a:gd name="T37" fmla="*/ 28 h 34"/>
                  <a:gd name="T38" fmla="*/ 10 w 60"/>
                  <a:gd name="T39" fmla="*/ 23 h 34"/>
                  <a:gd name="T40" fmla="*/ 6 w 60"/>
                  <a:gd name="T41" fmla="*/ 17 h 34"/>
                  <a:gd name="T42" fmla="*/ 6 w 60"/>
                  <a:gd name="T43" fmla="*/ 11 h 34"/>
                  <a:gd name="T44" fmla="*/ 0 w 60"/>
                  <a:gd name="T45" fmla="*/ 11 h 34"/>
                  <a:gd name="T46" fmla="*/ 0 w 60"/>
                  <a:gd name="T47" fmla="*/ 11 h 34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60"/>
                  <a:gd name="T73" fmla="*/ 0 h 34"/>
                  <a:gd name="T74" fmla="*/ 60 w 60"/>
                  <a:gd name="T75" fmla="*/ 34 h 34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60" h="34">
                    <a:moveTo>
                      <a:pt x="0" y="11"/>
                    </a:moveTo>
                    <a:lnTo>
                      <a:pt x="6" y="6"/>
                    </a:lnTo>
                    <a:lnTo>
                      <a:pt x="12" y="6"/>
                    </a:lnTo>
                    <a:lnTo>
                      <a:pt x="18" y="6"/>
                    </a:lnTo>
                    <a:lnTo>
                      <a:pt x="18" y="11"/>
                    </a:lnTo>
                    <a:lnTo>
                      <a:pt x="18" y="6"/>
                    </a:lnTo>
                    <a:lnTo>
                      <a:pt x="30" y="0"/>
                    </a:lnTo>
                    <a:lnTo>
                      <a:pt x="42" y="6"/>
                    </a:lnTo>
                    <a:lnTo>
                      <a:pt x="42" y="11"/>
                    </a:lnTo>
                    <a:lnTo>
                      <a:pt x="42" y="6"/>
                    </a:lnTo>
                    <a:lnTo>
                      <a:pt x="48" y="6"/>
                    </a:lnTo>
                    <a:lnTo>
                      <a:pt x="54" y="11"/>
                    </a:lnTo>
                    <a:lnTo>
                      <a:pt x="60" y="11"/>
                    </a:lnTo>
                    <a:lnTo>
                      <a:pt x="48" y="23"/>
                    </a:lnTo>
                    <a:lnTo>
                      <a:pt x="42" y="34"/>
                    </a:lnTo>
                    <a:lnTo>
                      <a:pt x="30" y="34"/>
                    </a:lnTo>
                    <a:lnTo>
                      <a:pt x="24" y="34"/>
                    </a:lnTo>
                    <a:lnTo>
                      <a:pt x="18" y="28"/>
                    </a:lnTo>
                    <a:lnTo>
                      <a:pt x="12" y="23"/>
                    </a:lnTo>
                    <a:lnTo>
                      <a:pt x="6" y="17"/>
                    </a:lnTo>
                    <a:lnTo>
                      <a:pt x="6" y="11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42" name="Freeform 14"/>
              <p:cNvSpPr>
                <a:spLocks/>
              </p:cNvSpPr>
              <p:nvPr/>
            </p:nvSpPr>
            <p:spPr bwMode="auto">
              <a:xfrm>
                <a:off x="4237" y="1132"/>
                <a:ext cx="71" cy="83"/>
              </a:xfrm>
              <a:custGeom>
                <a:avLst/>
                <a:gdLst>
                  <a:gd name="T0" fmla="*/ 11 w 72"/>
                  <a:gd name="T1" fmla="*/ 42 h 84"/>
                  <a:gd name="T2" fmla="*/ 11 w 72"/>
                  <a:gd name="T3" fmla="*/ 42 h 84"/>
                  <a:gd name="T4" fmla="*/ 11 w 72"/>
                  <a:gd name="T5" fmla="*/ 42 h 84"/>
                  <a:gd name="T6" fmla="*/ 11 w 72"/>
                  <a:gd name="T7" fmla="*/ 42 h 84"/>
                  <a:gd name="T8" fmla="*/ 11 w 72"/>
                  <a:gd name="T9" fmla="*/ 42 h 84"/>
                  <a:gd name="T10" fmla="*/ 11 w 72"/>
                  <a:gd name="T11" fmla="*/ 42 h 84"/>
                  <a:gd name="T12" fmla="*/ 11 w 72"/>
                  <a:gd name="T13" fmla="*/ 42 h 84"/>
                  <a:gd name="T14" fmla="*/ 6 w 72"/>
                  <a:gd name="T15" fmla="*/ 42 h 84"/>
                  <a:gd name="T16" fmla="*/ 0 w 72"/>
                  <a:gd name="T17" fmla="*/ 42 h 84"/>
                  <a:gd name="T18" fmla="*/ 0 w 72"/>
                  <a:gd name="T19" fmla="*/ 42 h 84"/>
                  <a:gd name="T20" fmla="*/ 0 w 72"/>
                  <a:gd name="T21" fmla="*/ 39 h 84"/>
                  <a:gd name="T22" fmla="*/ 0 w 72"/>
                  <a:gd name="T23" fmla="*/ 22 h 84"/>
                  <a:gd name="T24" fmla="*/ 0 w 72"/>
                  <a:gd name="T25" fmla="*/ 0 h 84"/>
                  <a:gd name="T26" fmla="*/ 11 w 72"/>
                  <a:gd name="T27" fmla="*/ 0 h 84"/>
                  <a:gd name="T28" fmla="*/ 11 w 72"/>
                  <a:gd name="T29" fmla="*/ 6 h 84"/>
                  <a:gd name="T30" fmla="*/ 11 w 72"/>
                  <a:gd name="T31" fmla="*/ 22 h 84"/>
                  <a:gd name="T32" fmla="*/ 11 w 72"/>
                  <a:gd name="T33" fmla="*/ 39 h 84"/>
                  <a:gd name="T34" fmla="*/ 11 w 72"/>
                  <a:gd name="T35" fmla="*/ 42 h 84"/>
                  <a:gd name="T36" fmla="*/ 11 w 72"/>
                  <a:gd name="T37" fmla="*/ 42 h 84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72"/>
                  <a:gd name="T58" fmla="*/ 0 h 84"/>
                  <a:gd name="T59" fmla="*/ 72 w 72"/>
                  <a:gd name="T60" fmla="*/ 84 h 84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72" h="84">
                    <a:moveTo>
                      <a:pt x="72" y="45"/>
                    </a:moveTo>
                    <a:lnTo>
                      <a:pt x="66" y="61"/>
                    </a:lnTo>
                    <a:lnTo>
                      <a:pt x="54" y="73"/>
                    </a:lnTo>
                    <a:lnTo>
                      <a:pt x="42" y="84"/>
                    </a:lnTo>
                    <a:lnTo>
                      <a:pt x="36" y="84"/>
                    </a:lnTo>
                    <a:lnTo>
                      <a:pt x="30" y="84"/>
                    </a:lnTo>
                    <a:lnTo>
                      <a:pt x="18" y="78"/>
                    </a:lnTo>
                    <a:lnTo>
                      <a:pt x="6" y="67"/>
                    </a:lnTo>
                    <a:lnTo>
                      <a:pt x="0" y="50"/>
                    </a:lnTo>
                    <a:lnTo>
                      <a:pt x="0" y="39"/>
                    </a:lnTo>
                    <a:lnTo>
                      <a:pt x="0" y="22"/>
                    </a:lnTo>
                    <a:lnTo>
                      <a:pt x="0" y="0"/>
                    </a:lnTo>
                    <a:lnTo>
                      <a:pt x="72" y="0"/>
                    </a:lnTo>
                    <a:lnTo>
                      <a:pt x="72" y="6"/>
                    </a:lnTo>
                    <a:lnTo>
                      <a:pt x="72" y="22"/>
                    </a:lnTo>
                    <a:lnTo>
                      <a:pt x="72" y="39"/>
                    </a:lnTo>
                    <a:lnTo>
                      <a:pt x="72" y="45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7" name="Group 66"/>
            <p:cNvGrpSpPr>
              <a:grpSpLocks/>
            </p:cNvGrpSpPr>
            <p:nvPr userDrawn="1"/>
          </p:nvGrpSpPr>
          <p:grpSpPr bwMode="auto">
            <a:xfrm>
              <a:off x="3338572" y="5298398"/>
              <a:ext cx="166325" cy="105273"/>
              <a:chOff x="1592" y="2897"/>
              <a:chExt cx="247" cy="156"/>
            </a:xfrm>
          </p:grpSpPr>
          <p:sp>
            <p:nvSpPr>
              <p:cNvPr id="218" name="Freeform 67"/>
              <p:cNvSpPr>
                <a:spLocks/>
              </p:cNvSpPr>
              <p:nvPr/>
            </p:nvSpPr>
            <p:spPr bwMode="auto">
              <a:xfrm>
                <a:off x="1592" y="2897"/>
                <a:ext cx="247" cy="155"/>
              </a:xfrm>
              <a:custGeom>
                <a:avLst/>
                <a:gdLst>
                  <a:gd name="T0" fmla="*/ 0 w 245"/>
                  <a:gd name="T1" fmla="*/ 156 h 156"/>
                  <a:gd name="T2" fmla="*/ 0 w 245"/>
                  <a:gd name="T3" fmla="*/ 0 h 156"/>
                  <a:gd name="T4" fmla="*/ 245 w 245"/>
                  <a:gd name="T5" fmla="*/ 0 h 156"/>
                  <a:gd name="T6" fmla="*/ 245 w 245"/>
                  <a:gd name="T7" fmla="*/ 156 h 156"/>
                  <a:gd name="T8" fmla="*/ 0 w 245"/>
                  <a:gd name="T9" fmla="*/ 156 h 156"/>
                  <a:gd name="T10" fmla="*/ 0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0" y="156"/>
                    </a:moveTo>
                    <a:lnTo>
                      <a:pt x="0" y="0"/>
                    </a:lnTo>
                    <a:lnTo>
                      <a:pt x="245" y="0"/>
                    </a:lnTo>
                    <a:lnTo>
                      <a:pt x="245" y="156"/>
                    </a:lnTo>
                    <a:lnTo>
                      <a:pt x="0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9" name="Freeform 68"/>
              <p:cNvSpPr>
                <a:spLocks/>
              </p:cNvSpPr>
              <p:nvPr/>
            </p:nvSpPr>
            <p:spPr bwMode="auto">
              <a:xfrm>
                <a:off x="1592" y="2897"/>
                <a:ext cx="247" cy="155"/>
              </a:xfrm>
              <a:custGeom>
                <a:avLst/>
                <a:gdLst>
                  <a:gd name="T0" fmla="*/ 0 w 245"/>
                  <a:gd name="T1" fmla="*/ 67 h 156"/>
                  <a:gd name="T2" fmla="*/ 114 w 245"/>
                  <a:gd name="T3" fmla="*/ 67 h 156"/>
                  <a:gd name="T4" fmla="*/ 114 w 245"/>
                  <a:gd name="T5" fmla="*/ 0 h 156"/>
                  <a:gd name="T6" fmla="*/ 137 w 245"/>
                  <a:gd name="T7" fmla="*/ 0 h 156"/>
                  <a:gd name="T8" fmla="*/ 137 w 245"/>
                  <a:gd name="T9" fmla="*/ 67 h 156"/>
                  <a:gd name="T10" fmla="*/ 245 w 245"/>
                  <a:gd name="T11" fmla="*/ 67 h 156"/>
                  <a:gd name="T12" fmla="*/ 245 w 245"/>
                  <a:gd name="T13" fmla="*/ 89 h 156"/>
                  <a:gd name="T14" fmla="*/ 137 w 245"/>
                  <a:gd name="T15" fmla="*/ 89 h 156"/>
                  <a:gd name="T16" fmla="*/ 137 w 245"/>
                  <a:gd name="T17" fmla="*/ 156 h 156"/>
                  <a:gd name="T18" fmla="*/ 114 w 245"/>
                  <a:gd name="T19" fmla="*/ 156 h 156"/>
                  <a:gd name="T20" fmla="*/ 114 w 245"/>
                  <a:gd name="T21" fmla="*/ 89 h 156"/>
                  <a:gd name="T22" fmla="*/ 0 w 245"/>
                  <a:gd name="T23" fmla="*/ 89 h 156"/>
                  <a:gd name="T24" fmla="*/ 0 w 245"/>
                  <a:gd name="T25" fmla="*/ 67 h 156"/>
                  <a:gd name="T26" fmla="*/ 0 w 245"/>
                  <a:gd name="T27" fmla="*/ 67 h 15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45"/>
                  <a:gd name="T43" fmla="*/ 0 h 156"/>
                  <a:gd name="T44" fmla="*/ 245 w 245"/>
                  <a:gd name="T45" fmla="*/ 156 h 15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45" h="156">
                    <a:moveTo>
                      <a:pt x="0" y="67"/>
                    </a:moveTo>
                    <a:lnTo>
                      <a:pt x="114" y="67"/>
                    </a:lnTo>
                    <a:lnTo>
                      <a:pt x="114" y="0"/>
                    </a:lnTo>
                    <a:lnTo>
                      <a:pt x="137" y="0"/>
                    </a:lnTo>
                    <a:lnTo>
                      <a:pt x="137" y="67"/>
                    </a:lnTo>
                    <a:lnTo>
                      <a:pt x="245" y="67"/>
                    </a:lnTo>
                    <a:lnTo>
                      <a:pt x="245" y="89"/>
                    </a:lnTo>
                    <a:lnTo>
                      <a:pt x="137" y="89"/>
                    </a:lnTo>
                    <a:lnTo>
                      <a:pt x="137" y="156"/>
                    </a:lnTo>
                    <a:lnTo>
                      <a:pt x="114" y="156"/>
                    </a:lnTo>
                    <a:lnTo>
                      <a:pt x="114" y="89"/>
                    </a:lnTo>
                    <a:lnTo>
                      <a:pt x="0" y="89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0" name="Freeform 69"/>
              <p:cNvSpPr>
                <a:spLocks/>
              </p:cNvSpPr>
              <p:nvPr/>
            </p:nvSpPr>
            <p:spPr bwMode="auto">
              <a:xfrm>
                <a:off x="1742" y="2897"/>
                <a:ext cx="67" cy="50"/>
              </a:xfrm>
              <a:custGeom>
                <a:avLst/>
                <a:gdLst>
                  <a:gd name="T0" fmla="*/ 0 w 66"/>
                  <a:gd name="T1" fmla="*/ 0 h 50"/>
                  <a:gd name="T2" fmla="*/ 0 w 66"/>
                  <a:gd name="T3" fmla="*/ 50 h 50"/>
                  <a:gd name="T4" fmla="*/ 66 w 66"/>
                  <a:gd name="T5" fmla="*/ 0 h 50"/>
                  <a:gd name="T6" fmla="*/ 0 w 66"/>
                  <a:gd name="T7" fmla="*/ 0 h 50"/>
                  <a:gd name="T8" fmla="*/ 0 w 66"/>
                  <a:gd name="T9" fmla="*/ 0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6"/>
                  <a:gd name="T16" fmla="*/ 0 h 50"/>
                  <a:gd name="T17" fmla="*/ 66 w 66"/>
                  <a:gd name="T18" fmla="*/ 50 h 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6" h="50">
                    <a:moveTo>
                      <a:pt x="0" y="0"/>
                    </a:moveTo>
                    <a:lnTo>
                      <a:pt x="0" y="50"/>
                    </a:lnTo>
                    <a:lnTo>
                      <a:pt x="6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1" name="Freeform 70"/>
              <p:cNvSpPr>
                <a:spLocks/>
              </p:cNvSpPr>
              <p:nvPr/>
            </p:nvSpPr>
            <p:spPr bwMode="auto">
              <a:xfrm>
                <a:off x="1778" y="2913"/>
                <a:ext cx="61" cy="40"/>
              </a:xfrm>
              <a:custGeom>
                <a:avLst/>
                <a:gdLst>
                  <a:gd name="T0" fmla="*/ 0 w 60"/>
                  <a:gd name="T1" fmla="*/ 39 h 39"/>
                  <a:gd name="T2" fmla="*/ 60 w 60"/>
                  <a:gd name="T3" fmla="*/ 39 h 39"/>
                  <a:gd name="T4" fmla="*/ 60 w 60"/>
                  <a:gd name="T5" fmla="*/ 0 h 39"/>
                  <a:gd name="T6" fmla="*/ 0 w 60"/>
                  <a:gd name="T7" fmla="*/ 39 h 39"/>
                  <a:gd name="T8" fmla="*/ 0 w 60"/>
                  <a:gd name="T9" fmla="*/ 39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39"/>
                  <a:gd name="T17" fmla="*/ 60 w 60"/>
                  <a:gd name="T18" fmla="*/ 39 h 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39">
                    <a:moveTo>
                      <a:pt x="0" y="39"/>
                    </a:moveTo>
                    <a:lnTo>
                      <a:pt x="60" y="39"/>
                    </a:lnTo>
                    <a:lnTo>
                      <a:pt x="60" y="0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2" name="Freeform 71"/>
              <p:cNvSpPr>
                <a:spLocks/>
              </p:cNvSpPr>
              <p:nvPr/>
            </p:nvSpPr>
            <p:spPr bwMode="auto">
              <a:xfrm>
                <a:off x="1742" y="2897"/>
                <a:ext cx="97" cy="57"/>
              </a:xfrm>
              <a:custGeom>
                <a:avLst/>
                <a:gdLst>
                  <a:gd name="T0" fmla="*/ 0 w 96"/>
                  <a:gd name="T1" fmla="*/ 56 h 56"/>
                  <a:gd name="T2" fmla="*/ 78 w 96"/>
                  <a:gd name="T3" fmla="*/ 0 h 56"/>
                  <a:gd name="T4" fmla="*/ 96 w 96"/>
                  <a:gd name="T5" fmla="*/ 0 h 56"/>
                  <a:gd name="T6" fmla="*/ 18 w 96"/>
                  <a:gd name="T7" fmla="*/ 56 h 56"/>
                  <a:gd name="T8" fmla="*/ 0 w 96"/>
                  <a:gd name="T9" fmla="*/ 56 h 56"/>
                  <a:gd name="T10" fmla="*/ 0 w 96"/>
                  <a:gd name="T11" fmla="*/ 56 h 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6"/>
                  <a:gd name="T19" fmla="*/ 0 h 56"/>
                  <a:gd name="T20" fmla="*/ 96 w 96"/>
                  <a:gd name="T21" fmla="*/ 56 h 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6" h="56">
                    <a:moveTo>
                      <a:pt x="0" y="56"/>
                    </a:moveTo>
                    <a:lnTo>
                      <a:pt x="78" y="0"/>
                    </a:lnTo>
                    <a:lnTo>
                      <a:pt x="96" y="0"/>
                    </a:lnTo>
                    <a:lnTo>
                      <a:pt x="18" y="56"/>
                    </a:lnTo>
                    <a:lnTo>
                      <a:pt x="0" y="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3" name="Freeform 72"/>
              <p:cNvSpPr>
                <a:spLocks/>
              </p:cNvSpPr>
              <p:nvPr/>
            </p:nvSpPr>
            <p:spPr bwMode="auto">
              <a:xfrm>
                <a:off x="1616" y="2897"/>
                <a:ext cx="77" cy="44"/>
              </a:xfrm>
              <a:custGeom>
                <a:avLst/>
                <a:gdLst>
                  <a:gd name="T0" fmla="*/ 78 w 78"/>
                  <a:gd name="T1" fmla="*/ 0 h 45"/>
                  <a:gd name="T2" fmla="*/ 78 w 78"/>
                  <a:gd name="T3" fmla="*/ 45 h 45"/>
                  <a:gd name="T4" fmla="*/ 0 w 78"/>
                  <a:gd name="T5" fmla="*/ 0 h 45"/>
                  <a:gd name="T6" fmla="*/ 78 w 78"/>
                  <a:gd name="T7" fmla="*/ 0 h 45"/>
                  <a:gd name="T8" fmla="*/ 78 w 78"/>
                  <a:gd name="T9" fmla="*/ 0 h 4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8"/>
                  <a:gd name="T16" fmla="*/ 0 h 45"/>
                  <a:gd name="T17" fmla="*/ 78 w 78"/>
                  <a:gd name="T18" fmla="*/ 45 h 4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8" h="45">
                    <a:moveTo>
                      <a:pt x="78" y="0"/>
                    </a:moveTo>
                    <a:lnTo>
                      <a:pt x="78" y="45"/>
                    </a:lnTo>
                    <a:lnTo>
                      <a:pt x="0" y="0"/>
                    </a:lnTo>
                    <a:lnTo>
                      <a:pt x="78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4" name="Freeform 73"/>
              <p:cNvSpPr>
                <a:spLocks/>
              </p:cNvSpPr>
              <p:nvPr/>
            </p:nvSpPr>
            <p:spPr bwMode="auto">
              <a:xfrm>
                <a:off x="1592" y="2913"/>
                <a:ext cx="61" cy="40"/>
              </a:xfrm>
              <a:custGeom>
                <a:avLst/>
                <a:gdLst>
                  <a:gd name="T0" fmla="*/ 60 w 60"/>
                  <a:gd name="T1" fmla="*/ 39 h 39"/>
                  <a:gd name="T2" fmla="*/ 0 w 60"/>
                  <a:gd name="T3" fmla="*/ 39 h 39"/>
                  <a:gd name="T4" fmla="*/ 0 w 60"/>
                  <a:gd name="T5" fmla="*/ 0 h 39"/>
                  <a:gd name="T6" fmla="*/ 60 w 60"/>
                  <a:gd name="T7" fmla="*/ 39 h 39"/>
                  <a:gd name="T8" fmla="*/ 60 w 60"/>
                  <a:gd name="T9" fmla="*/ 39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39"/>
                  <a:gd name="T17" fmla="*/ 60 w 60"/>
                  <a:gd name="T18" fmla="*/ 39 h 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39">
                    <a:moveTo>
                      <a:pt x="60" y="39"/>
                    </a:moveTo>
                    <a:lnTo>
                      <a:pt x="0" y="39"/>
                    </a:lnTo>
                    <a:lnTo>
                      <a:pt x="0" y="0"/>
                    </a:lnTo>
                    <a:lnTo>
                      <a:pt x="60" y="39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5" name="Freeform 74"/>
              <p:cNvSpPr>
                <a:spLocks/>
              </p:cNvSpPr>
              <p:nvPr/>
            </p:nvSpPr>
            <p:spPr bwMode="auto">
              <a:xfrm>
                <a:off x="1592" y="2897"/>
                <a:ext cx="95" cy="57"/>
              </a:xfrm>
              <a:custGeom>
                <a:avLst/>
                <a:gdLst>
                  <a:gd name="T0" fmla="*/ 96 w 96"/>
                  <a:gd name="T1" fmla="*/ 56 h 56"/>
                  <a:gd name="T2" fmla="*/ 0 w 96"/>
                  <a:gd name="T3" fmla="*/ 0 h 56"/>
                  <a:gd name="T4" fmla="*/ 6 w 96"/>
                  <a:gd name="T5" fmla="*/ 11 h 56"/>
                  <a:gd name="T6" fmla="*/ 78 w 96"/>
                  <a:gd name="T7" fmla="*/ 56 h 56"/>
                  <a:gd name="T8" fmla="*/ 96 w 96"/>
                  <a:gd name="T9" fmla="*/ 56 h 56"/>
                  <a:gd name="T10" fmla="*/ 96 w 96"/>
                  <a:gd name="T11" fmla="*/ 56 h 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6"/>
                  <a:gd name="T19" fmla="*/ 0 h 56"/>
                  <a:gd name="T20" fmla="*/ 96 w 96"/>
                  <a:gd name="T21" fmla="*/ 56 h 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6" h="56">
                    <a:moveTo>
                      <a:pt x="96" y="56"/>
                    </a:moveTo>
                    <a:lnTo>
                      <a:pt x="0" y="0"/>
                    </a:lnTo>
                    <a:lnTo>
                      <a:pt x="6" y="11"/>
                    </a:lnTo>
                    <a:lnTo>
                      <a:pt x="78" y="56"/>
                    </a:lnTo>
                    <a:lnTo>
                      <a:pt x="96" y="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6" name="Freeform 75"/>
              <p:cNvSpPr>
                <a:spLocks/>
              </p:cNvSpPr>
              <p:nvPr/>
            </p:nvSpPr>
            <p:spPr bwMode="auto">
              <a:xfrm>
                <a:off x="1742" y="3008"/>
                <a:ext cx="73" cy="44"/>
              </a:xfrm>
              <a:custGeom>
                <a:avLst/>
                <a:gdLst>
                  <a:gd name="T0" fmla="*/ 0 w 72"/>
                  <a:gd name="T1" fmla="*/ 44 h 44"/>
                  <a:gd name="T2" fmla="*/ 0 w 72"/>
                  <a:gd name="T3" fmla="*/ 0 h 44"/>
                  <a:gd name="T4" fmla="*/ 72 w 72"/>
                  <a:gd name="T5" fmla="*/ 44 h 44"/>
                  <a:gd name="T6" fmla="*/ 0 w 72"/>
                  <a:gd name="T7" fmla="*/ 44 h 44"/>
                  <a:gd name="T8" fmla="*/ 0 w 72"/>
                  <a:gd name="T9" fmla="*/ 44 h 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44"/>
                  <a:gd name="T17" fmla="*/ 72 w 72"/>
                  <a:gd name="T18" fmla="*/ 44 h 4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44">
                    <a:moveTo>
                      <a:pt x="0" y="44"/>
                    </a:moveTo>
                    <a:lnTo>
                      <a:pt x="0" y="0"/>
                    </a:lnTo>
                    <a:lnTo>
                      <a:pt x="72" y="44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7" name="Freeform 76"/>
              <p:cNvSpPr>
                <a:spLocks/>
              </p:cNvSpPr>
              <p:nvPr/>
            </p:nvSpPr>
            <p:spPr bwMode="auto">
              <a:xfrm>
                <a:off x="1778" y="2998"/>
                <a:ext cx="61" cy="38"/>
              </a:xfrm>
              <a:custGeom>
                <a:avLst/>
                <a:gdLst>
                  <a:gd name="T0" fmla="*/ 0 w 60"/>
                  <a:gd name="T1" fmla="*/ 0 h 39"/>
                  <a:gd name="T2" fmla="*/ 60 w 60"/>
                  <a:gd name="T3" fmla="*/ 0 h 39"/>
                  <a:gd name="T4" fmla="*/ 60 w 60"/>
                  <a:gd name="T5" fmla="*/ 39 h 39"/>
                  <a:gd name="T6" fmla="*/ 0 w 60"/>
                  <a:gd name="T7" fmla="*/ 0 h 39"/>
                  <a:gd name="T8" fmla="*/ 0 w 60"/>
                  <a:gd name="T9" fmla="*/ 0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0"/>
                  <a:gd name="T16" fmla="*/ 0 h 39"/>
                  <a:gd name="T17" fmla="*/ 60 w 60"/>
                  <a:gd name="T18" fmla="*/ 39 h 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0" h="39">
                    <a:moveTo>
                      <a:pt x="0" y="0"/>
                    </a:moveTo>
                    <a:lnTo>
                      <a:pt x="60" y="0"/>
                    </a:lnTo>
                    <a:lnTo>
                      <a:pt x="60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8" name="Freeform 77"/>
              <p:cNvSpPr>
                <a:spLocks/>
              </p:cNvSpPr>
              <p:nvPr/>
            </p:nvSpPr>
            <p:spPr bwMode="auto">
              <a:xfrm>
                <a:off x="1754" y="2998"/>
                <a:ext cx="85" cy="55"/>
              </a:xfrm>
              <a:custGeom>
                <a:avLst/>
                <a:gdLst>
                  <a:gd name="T0" fmla="*/ 0 w 84"/>
                  <a:gd name="T1" fmla="*/ 0 h 55"/>
                  <a:gd name="T2" fmla="*/ 84 w 84"/>
                  <a:gd name="T3" fmla="*/ 55 h 55"/>
                  <a:gd name="T4" fmla="*/ 84 w 84"/>
                  <a:gd name="T5" fmla="*/ 44 h 55"/>
                  <a:gd name="T6" fmla="*/ 18 w 84"/>
                  <a:gd name="T7" fmla="*/ 0 h 55"/>
                  <a:gd name="T8" fmla="*/ 0 w 84"/>
                  <a:gd name="T9" fmla="*/ 0 h 55"/>
                  <a:gd name="T10" fmla="*/ 0 w 84"/>
                  <a:gd name="T11" fmla="*/ 0 h 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55"/>
                  <a:gd name="T20" fmla="*/ 84 w 84"/>
                  <a:gd name="T21" fmla="*/ 55 h 5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55">
                    <a:moveTo>
                      <a:pt x="0" y="0"/>
                    </a:moveTo>
                    <a:lnTo>
                      <a:pt x="84" y="55"/>
                    </a:lnTo>
                    <a:lnTo>
                      <a:pt x="84" y="44"/>
                    </a:lnTo>
                    <a:lnTo>
                      <a:pt x="18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29" name="Freeform 78"/>
              <p:cNvSpPr>
                <a:spLocks/>
              </p:cNvSpPr>
              <p:nvPr/>
            </p:nvSpPr>
            <p:spPr bwMode="auto">
              <a:xfrm>
                <a:off x="1622" y="3002"/>
                <a:ext cx="71" cy="50"/>
              </a:xfrm>
              <a:custGeom>
                <a:avLst/>
                <a:gdLst>
                  <a:gd name="T0" fmla="*/ 72 w 72"/>
                  <a:gd name="T1" fmla="*/ 50 h 50"/>
                  <a:gd name="T2" fmla="*/ 72 w 72"/>
                  <a:gd name="T3" fmla="*/ 0 h 50"/>
                  <a:gd name="T4" fmla="*/ 0 w 72"/>
                  <a:gd name="T5" fmla="*/ 50 h 50"/>
                  <a:gd name="T6" fmla="*/ 72 w 72"/>
                  <a:gd name="T7" fmla="*/ 50 h 50"/>
                  <a:gd name="T8" fmla="*/ 72 w 72"/>
                  <a:gd name="T9" fmla="*/ 50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2"/>
                  <a:gd name="T16" fmla="*/ 0 h 50"/>
                  <a:gd name="T17" fmla="*/ 72 w 72"/>
                  <a:gd name="T18" fmla="*/ 50 h 5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2" h="50">
                    <a:moveTo>
                      <a:pt x="72" y="50"/>
                    </a:moveTo>
                    <a:lnTo>
                      <a:pt x="72" y="0"/>
                    </a:lnTo>
                    <a:lnTo>
                      <a:pt x="0" y="50"/>
                    </a:lnTo>
                    <a:lnTo>
                      <a:pt x="72" y="5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0" name="Freeform 79"/>
              <p:cNvSpPr>
                <a:spLocks/>
              </p:cNvSpPr>
              <p:nvPr/>
            </p:nvSpPr>
            <p:spPr bwMode="auto">
              <a:xfrm>
                <a:off x="1592" y="2998"/>
                <a:ext cx="55" cy="38"/>
              </a:xfrm>
              <a:custGeom>
                <a:avLst/>
                <a:gdLst>
                  <a:gd name="T0" fmla="*/ 54 w 54"/>
                  <a:gd name="T1" fmla="*/ 0 h 39"/>
                  <a:gd name="T2" fmla="*/ 0 w 54"/>
                  <a:gd name="T3" fmla="*/ 0 h 39"/>
                  <a:gd name="T4" fmla="*/ 0 w 54"/>
                  <a:gd name="T5" fmla="*/ 39 h 39"/>
                  <a:gd name="T6" fmla="*/ 54 w 54"/>
                  <a:gd name="T7" fmla="*/ 0 h 39"/>
                  <a:gd name="T8" fmla="*/ 54 w 54"/>
                  <a:gd name="T9" fmla="*/ 0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"/>
                  <a:gd name="T16" fmla="*/ 0 h 39"/>
                  <a:gd name="T17" fmla="*/ 54 w 54"/>
                  <a:gd name="T18" fmla="*/ 39 h 3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" h="39">
                    <a:moveTo>
                      <a:pt x="54" y="0"/>
                    </a:moveTo>
                    <a:lnTo>
                      <a:pt x="0" y="0"/>
                    </a:lnTo>
                    <a:lnTo>
                      <a:pt x="0" y="39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1" name="Freeform 80"/>
              <p:cNvSpPr>
                <a:spLocks/>
              </p:cNvSpPr>
              <p:nvPr/>
            </p:nvSpPr>
            <p:spPr bwMode="auto">
              <a:xfrm>
                <a:off x="1598" y="2998"/>
                <a:ext cx="95" cy="55"/>
              </a:xfrm>
              <a:custGeom>
                <a:avLst/>
                <a:gdLst>
                  <a:gd name="T0" fmla="*/ 96 w 96"/>
                  <a:gd name="T1" fmla="*/ 0 h 55"/>
                  <a:gd name="T2" fmla="*/ 18 w 96"/>
                  <a:gd name="T3" fmla="*/ 55 h 55"/>
                  <a:gd name="T4" fmla="*/ 0 w 96"/>
                  <a:gd name="T5" fmla="*/ 55 h 55"/>
                  <a:gd name="T6" fmla="*/ 78 w 96"/>
                  <a:gd name="T7" fmla="*/ 0 h 55"/>
                  <a:gd name="T8" fmla="*/ 96 w 96"/>
                  <a:gd name="T9" fmla="*/ 0 h 55"/>
                  <a:gd name="T10" fmla="*/ 96 w 96"/>
                  <a:gd name="T11" fmla="*/ 0 h 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6"/>
                  <a:gd name="T19" fmla="*/ 0 h 55"/>
                  <a:gd name="T20" fmla="*/ 96 w 96"/>
                  <a:gd name="T21" fmla="*/ 55 h 5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6" h="55">
                    <a:moveTo>
                      <a:pt x="96" y="0"/>
                    </a:moveTo>
                    <a:lnTo>
                      <a:pt x="18" y="55"/>
                    </a:lnTo>
                    <a:lnTo>
                      <a:pt x="0" y="55"/>
                    </a:lnTo>
                    <a:lnTo>
                      <a:pt x="78" y="0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32" name="Freeform 81"/>
              <p:cNvSpPr>
                <a:spLocks/>
              </p:cNvSpPr>
              <p:nvPr/>
            </p:nvSpPr>
            <p:spPr bwMode="auto">
              <a:xfrm>
                <a:off x="1592" y="2897"/>
                <a:ext cx="247" cy="155"/>
              </a:xfrm>
              <a:custGeom>
                <a:avLst/>
                <a:gdLst>
                  <a:gd name="T0" fmla="*/ 245 w 245"/>
                  <a:gd name="T1" fmla="*/ 156 h 156"/>
                  <a:gd name="T2" fmla="*/ 245 w 245"/>
                  <a:gd name="T3" fmla="*/ 0 h 156"/>
                  <a:gd name="T4" fmla="*/ 0 w 245"/>
                  <a:gd name="T5" fmla="*/ 0 h 156"/>
                  <a:gd name="T6" fmla="*/ 0 w 245"/>
                  <a:gd name="T7" fmla="*/ 156 h 156"/>
                  <a:gd name="T8" fmla="*/ 245 w 245"/>
                  <a:gd name="T9" fmla="*/ 156 h 156"/>
                  <a:gd name="T10" fmla="*/ 245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245" y="156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5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8" name="Group 82"/>
            <p:cNvGrpSpPr>
              <a:grpSpLocks/>
            </p:cNvGrpSpPr>
            <p:nvPr userDrawn="1"/>
          </p:nvGrpSpPr>
          <p:grpSpPr bwMode="auto">
            <a:xfrm>
              <a:off x="2910190" y="5298398"/>
              <a:ext cx="164629" cy="104602"/>
              <a:chOff x="1778" y="2004"/>
              <a:chExt cx="246" cy="156"/>
            </a:xfrm>
          </p:grpSpPr>
          <p:sp>
            <p:nvSpPr>
              <p:cNvPr id="215" name="Freeform 83"/>
              <p:cNvSpPr>
                <a:spLocks/>
              </p:cNvSpPr>
              <p:nvPr/>
            </p:nvSpPr>
            <p:spPr bwMode="auto">
              <a:xfrm>
                <a:off x="1778" y="2004"/>
                <a:ext cx="246" cy="156"/>
              </a:xfrm>
              <a:custGeom>
                <a:avLst/>
                <a:gdLst>
                  <a:gd name="T0" fmla="*/ 1573 w 239"/>
                  <a:gd name="T1" fmla="*/ 2942 h 151"/>
                  <a:gd name="T2" fmla="*/ 1573 w 239"/>
                  <a:gd name="T3" fmla="*/ 0 h 151"/>
                  <a:gd name="T4" fmla="*/ 0 w 239"/>
                  <a:gd name="T5" fmla="*/ 0 h 151"/>
                  <a:gd name="T6" fmla="*/ 0 w 239"/>
                  <a:gd name="T7" fmla="*/ 2942 h 151"/>
                  <a:gd name="T8" fmla="*/ 1573 w 239"/>
                  <a:gd name="T9" fmla="*/ 2942 h 151"/>
                  <a:gd name="T10" fmla="*/ 1573 w 239"/>
                  <a:gd name="T11" fmla="*/ 2942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9"/>
                  <a:gd name="T19" fmla="*/ 0 h 151"/>
                  <a:gd name="T20" fmla="*/ 239 w 239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9" h="151">
                    <a:moveTo>
                      <a:pt x="239" y="151"/>
                    </a:moveTo>
                    <a:lnTo>
                      <a:pt x="239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39" y="151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6" name="Freeform 84"/>
              <p:cNvSpPr>
                <a:spLocks/>
              </p:cNvSpPr>
              <p:nvPr/>
            </p:nvSpPr>
            <p:spPr bwMode="auto">
              <a:xfrm>
                <a:off x="1845" y="2026"/>
                <a:ext cx="120" cy="118"/>
              </a:xfrm>
              <a:custGeom>
                <a:avLst/>
                <a:gdLst>
                  <a:gd name="T0" fmla="*/ 77 w 119"/>
                  <a:gd name="T1" fmla="*/ 78 h 117"/>
                  <a:gd name="T2" fmla="*/ 119 w 119"/>
                  <a:gd name="T3" fmla="*/ 78 h 117"/>
                  <a:gd name="T4" fmla="*/ 119 w 119"/>
                  <a:gd name="T5" fmla="*/ 44 h 117"/>
                  <a:gd name="T6" fmla="*/ 77 w 119"/>
                  <a:gd name="T7" fmla="*/ 44 h 117"/>
                  <a:gd name="T8" fmla="*/ 77 w 119"/>
                  <a:gd name="T9" fmla="*/ 0 h 117"/>
                  <a:gd name="T10" fmla="*/ 42 w 119"/>
                  <a:gd name="T11" fmla="*/ 0 h 117"/>
                  <a:gd name="T12" fmla="*/ 42 w 119"/>
                  <a:gd name="T13" fmla="*/ 44 h 117"/>
                  <a:gd name="T14" fmla="*/ 0 w 119"/>
                  <a:gd name="T15" fmla="*/ 44 h 117"/>
                  <a:gd name="T16" fmla="*/ 0 w 119"/>
                  <a:gd name="T17" fmla="*/ 78 h 117"/>
                  <a:gd name="T18" fmla="*/ 42 w 119"/>
                  <a:gd name="T19" fmla="*/ 78 h 117"/>
                  <a:gd name="T20" fmla="*/ 42 w 119"/>
                  <a:gd name="T21" fmla="*/ 117 h 117"/>
                  <a:gd name="T22" fmla="*/ 77 w 119"/>
                  <a:gd name="T23" fmla="*/ 117 h 117"/>
                  <a:gd name="T24" fmla="*/ 77 w 119"/>
                  <a:gd name="T25" fmla="*/ 78 h 117"/>
                  <a:gd name="T26" fmla="*/ 77 w 119"/>
                  <a:gd name="T27" fmla="*/ 78 h 11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19"/>
                  <a:gd name="T43" fmla="*/ 0 h 117"/>
                  <a:gd name="T44" fmla="*/ 119 w 119"/>
                  <a:gd name="T45" fmla="*/ 117 h 11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19" h="117">
                    <a:moveTo>
                      <a:pt x="77" y="78"/>
                    </a:moveTo>
                    <a:lnTo>
                      <a:pt x="119" y="78"/>
                    </a:lnTo>
                    <a:lnTo>
                      <a:pt x="119" y="44"/>
                    </a:lnTo>
                    <a:lnTo>
                      <a:pt x="77" y="44"/>
                    </a:lnTo>
                    <a:lnTo>
                      <a:pt x="77" y="0"/>
                    </a:lnTo>
                    <a:lnTo>
                      <a:pt x="42" y="0"/>
                    </a:lnTo>
                    <a:lnTo>
                      <a:pt x="42" y="44"/>
                    </a:lnTo>
                    <a:lnTo>
                      <a:pt x="0" y="44"/>
                    </a:lnTo>
                    <a:lnTo>
                      <a:pt x="0" y="78"/>
                    </a:lnTo>
                    <a:lnTo>
                      <a:pt x="42" y="78"/>
                    </a:lnTo>
                    <a:lnTo>
                      <a:pt x="42" y="117"/>
                    </a:lnTo>
                    <a:lnTo>
                      <a:pt x="77" y="117"/>
                    </a:lnTo>
                    <a:lnTo>
                      <a:pt x="77" y="7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7" name="Freeform 85"/>
              <p:cNvSpPr>
                <a:spLocks/>
              </p:cNvSpPr>
              <p:nvPr/>
            </p:nvSpPr>
            <p:spPr bwMode="auto">
              <a:xfrm>
                <a:off x="1778" y="2004"/>
                <a:ext cx="246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9" name="Group 86"/>
            <p:cNvGrpSpPr>
              <a:grpSpLocks/>
            </p:cNvGrpSpPr>
            <p:nvPr userDrawn="1"/>
          </p:nvGrpSpPr>
          <p:grpSpPr bwMode="auto">
            <a:xfrm>
              <a:off x="2698061" y="5298398"/>
              <a:ext cx="164271" cy="105273"/>
              <a:chOff x="1592" y="2143"/>
              <a:chExt cx="247" cy="156"/>
            </a:xfrm>
          </p:grpSpPr>
          <p:sp>
            <p:nvSpPr>
              <p:cNvPr id="209" name="Freeform 87"/>
              <p:cNvSpPr>
                <a:spLocks/>
              </p:cNvSpPr>
              <p:nvPr/>
            </p:nvSpPr>
            <p:spPr bwMode="auto">
              <a:xfrm>
                <a:off x="1592" y="2143"/>
                <a:ext cx="246" cy="155"/>
              </a:xfrm>
              <a:custGeom>
                <a:avLst/>
                <a:gdLst>
                  <a:gd name="T0" fmla="*/ 245 w 245"/>
                  <a:gd name="T1" fmla="*/ 156 h 156"/>
                  <a:gd name="T2" fmla="*/ 245 w 245"/>
                  <a:gd name="T3" fmla="*/ 0 h 156"/>
                  <a:gd name="T4" fmla="*/ 0 w 245"/>
                  <a:gd name="T5" fmla="*/ 0 h 156"/>
                  <a:gd name="T6" fmla="*/ 0 w 245"/>
                  <a:gd name="T7" fmla="*/ 156 h 156"/>
                  <a:gd name="T8" fmla="*/ 245 w 245"/>
                  <a:gd name="T9" fmla="*/ 156 h 156"/>
                  <a:gd name="T10" fmla="*/ 245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245" y="156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5" y="15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0" name="Freeform 88"/>
              <p:cNvSpPr>
                <a:spLocks/>
              </p:cNvSpPr>
              <p:nvPr/>
            </p:nvSpPr>
            <p:spPr bwMode="auto">
              <a:xfrm>
                <a:off x="1592" y="2143"/>
                <a:ext cx="66" cy="67"/>
              </a:xfrm>
              <a:custGeom>
                <a:avLst/>
                <a:gdLst>
                  <a:gd name="T0" fmla="*/ 66 w 66"/>
                  <a:gd name="T1" fmla="*/ 0 h 67"/>
                  <a:gd name="T2" fmla="*/ 0 w 66"/>
                  <a:gd name="T3" fmla="*/ 0 h 67"/>
                  <a:gd name="T4" fmla="*/ 0 w 66"/>
                  <a:gd name="T5" fmla="*/ 67 h 67"/>
                  <a:gd name="T6" fmla="*/ 66 w 66"/>
                  <a:gd name="T7" fmla="*/ 67 h 67"/>
                  <a:gd name="T8" fmla="*/ 66 w 66"/>
                  <a:gd name="T9" fmla="*/ 0 h 67"/>
                  <a:gd name="T10" fmla="*/ 66 w 66"/>
                  <a:gd name="T11" fmla="*/ 0 h 6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"/>
                  <a:gd name="T19" fmla="*/ 0 h 67"/>
                  <a:gd name="T20" fmla="*/ 66 w 66"/>
                  <a:gd name="T21" fmla="*/ 67 h 6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" h="67">
                    <a:moveTo>
                      <a:pt x="66" y="0"/>
                    </a:moveTo>
                    <a:lnTo>
                      <a:pt x="0" y="0"/>
                    </a:lnTo>
                    <a:lnTo>
                      <a:pt x="0" y="67"/>
                    </a:lnTo>
                    <a:lnTo>
                      <a:pt x="66" y="67"/>
                    </a:lnTo>
                    <a:lnTo>
                      <a:pt x="66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1" name="Freeform 89"/>
              <p:cNvSpPr>
                <a:spLocks/>
              </p:cNvSpPr>
              <p:nvPr/>
            </p:nvSpPr>
            <p:spPr bwMode="auto">
              <a:xfrm>
                <a:off x="1592" y="2238"/>
                <a:ext cx="66" cy="61"/>
              </a:xfrm>
              <a:custGeom>
                <a:avLst/>
                <a:gdLst>
                  <a:gd name="T0" fmla="*/ 0 w 66"/>
                  <a:gd name="T1" fmla="*/ 0 h 61"/>
                  <a:gd name="T2" fmla="*/ 0 w 66"/>
                  <a:gd name="T3" fmla="*/ 61 h 61"/>
                  <a:gd name="T4" fmla="*/ 66 w 66"/>
                  <a:gd name="T5" fmla="*/ 61 h 61"/>
                  <a:gd name="T6" fmla="*/ 66 w 66"/>
                  <a:gd name="T7" fmla="*/ 0 h 61"/>
                  <a:gd name="T8" fmla="*/ 0 w 66"/>
                  <a:gd name="T9" fmla="*/ 0 h 61"/>
                  <a:gd name="T10" fmla="*/ 0 w 66"/>
                  <a:gd name="T11" fmla="*/ 0 h 6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"/>
                  <a:gd name="T19" fmla="*/ 0 h 61"/>
                  <a:gd name="T20" fmla="*/ 66 w 66"/>
                  <a:gd name="T21" fmla="*/ 61 h 6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" h="61">
                    <a:moveTo>
                      <a:pt x="0" y="0"/>
                    </a:moveTo>
                    <a:lnTo>
                      <a:pt x="0" y="61"/>
                    </a:lnTo>
                    <a:lnTo>
                      <a:pt x="66" y="61"/>
                    </a:lnTo>
                    <a:lnTo>
                      <a:pt x="6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2" name="Freeform 90"/>
              <p:cNvSpPr>
                <a:spLocks/>
              </p:cNvSpPr>
              <p:nvPr/>
            </p:nvSpPr>
            <p:spPr bwMode="auto">
              <a:xfrm>
                <a:off x="1689" y="2238"/>
                <a:ext cx="150" cy="61"/>
              </a:xfrm>
              <a:custGeom>
                <a:avLst/>
                <a:gdLst>
                  <a:gd name="T0" fmla="*/ 0 w 149"/>
                  <a:gd name="T1" fmla="*/ 61 h 61"/>
                  <a:gd name="T2" fmla="*/ 149 w 149"/>
                  <a:gd name="T3" fmla="*/ 61 h 61"/>
                  <a:gd name="T4" fmla="*/ 149 w 149"/>
                  <a:gd name="T5" fmla="*/ 0 h 61"/>
                  <a:gd name="T6" fmla="*/ 0 w 149"/>
                  <a:gd name="T7" fmla="*/ 0 h 61"/>
                  <a:gd name="T8" fmla="*/ 0 w 149"/>
                  <a:gd name="T9" fmla="*/ 61 h 61"/>
                  <a:gd name="T10" fmla="*/ 0 w 149"/>
                  <a:gd name="T11" fmla="*/ 61 h 6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9"/>
                  <a:gd name="T19" fmla="*/ 0 h 61"/>
                  <a:gd name="T20" fmla="*/ 149 w 149"/>
                  <a:gd name="T21" fmla="*/ 61 h 6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9" h="61">
                    <a:moveTo>
                      <a:pt x="0" y="61"/>
                    </a:moveTo>
                    <a:lnTo>
                      <a:pt x="149" y="61"/>
                    </a:lnTo>
                    <a:lnTo>
                      <a:pt x="149" y="0"/>
                    </a:lnTo>
                    <a:lnTo>
                      <a:pt x="0" y="0"/>
                    </a:lnTo>
                    <a:lnTo>
                      <a:pt x="0" y="61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3" name="Freeform 91"/>
              <p:cNvSpPr>
                <a:spLocks/>
              </p:cNvSpPr>
              <p:nvPr/>
            </p:nvSpPr>
            <p:spPr bwMode="auto">
              <a:xfrm>
                <a:off x="1689" y="2143"/>
                <a:ext cx="150" cy="67"/>
              </a:xfrm>
              <a:custGeom>
                <a:avLst/>
                <a:gdLst>
                  <a:gd name="T0" fmla="*/ 0 w 149"/>
                  <a:gd name="T1" fmla="*/ 0 h 67"/>
                  <a:gd name="T2" fmla="*/ 0 w 149"/>
                  <a:gd name="T3" fmla="*/ 67 h 67"/>
                  <a:gd name="T4" fmla="*/ 149 w 149"/>
                  <a:gd name="T5" fmla="*/ 67 h 67"/>
                  <a:gd name="T6" fmla="*/ 149 w 149"/>
                  <a:gd name="T7" fmla="*/ 0 h 67"/>
                  <a:gd name="T8" fmla="*/ 0 w 149"/>
                  <a:gd name="T9" fmla="*/ 0 h 67"/>
                  <a:gd name="T10" fmla="*/ 0 w 149"/>
                  <a:gd name="T11" fmla="*/ 0 h 6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9"/>
                  <a:gd name="T19" fmla="*/ 0 h 67"/>
                  <a:gd name="T20" fmla="*/ 149 w 149"/>
                  <a:gd name="T21" fmla="*/ 67 h 6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9" h="67">
                    <a:moveTo>
                      <a:pt x="0" y="0"/>
                    </a:moveTo>
                    <a:lnTo>
                      <a:pt x="0" y="67"/>
                    </a:lnTo>
                    <a:lnTo>
                      <a:pt x="149" y="67"/>
                    </a:lnTo>
                    <a:lnTo>
                      <a:pt x="14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14" name="Freeform 92"/>
              <p:cNvSpPr>
                <a:spLocks/>
              </p:cNvSpPr>
              <p:nvPr/>
            </p:nvSpPr>
            <p:spPr bwMode="auto">
              <a:xfrm>
                <a:off x="1592" y="2143"/>
                <a:ext cx="246" cy="155"/>
              </a:xfrm>
              <a:custGeom>
                <a:avLst/>
                <a:gdLst>
                  <a:gd name="T0" fmla="*/ 245 w 245"/>
                  <a:gd name="T1" fmla="*/ 156 h 156"/>
                  <a:gd name="T2" fmla="*/ 245 w 245"/>
                  <a:gd name="T3" fmla="*/ 0 h 156"/>
                  <a:gd name="T4" fmla="*/ 0 w 245"/>
                  <a:gd name="T5" fmla="*/ 0 h 156"/>
                  <a:gd name="T6" fmla="*/ 0 w 245"/>
                  <a:gd name="T7" fmla="*/ 156 h 156"/>
                  <a:gd name="T8" fmla="*/ 245 w 245"/>
                  <a:gd name="T9" fmla="*/ 156 h 156"/>
                  <a:gd name="T10" fmla="*/ 245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245" y="156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5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0" name="Group 93"/>
            <p:cNvGrpSpPr>
              <a:grpSpLocks/>
            </p:cNvGrpSpPr>
            <p:nvPr userDrawn="1"/>
          </p:nvGrpSpPr>
          <p:grpSpPr bwMode="auto">
            <a:xfrm>
              <a:off x="2486912" y="5298398"/>
              <a:ext cx="163291" cy="105273"/>
              <a:chOff x="1593" y="1897"/>
              <a:chExt cx="244" cy="157"/>
            </a:xfrm>
          </p:grpSpPr>
          <p:sp>
            <p:nvSpPr>
              <p:cNvPr id="205" name="Freeform 94"/>
              <p:cNvSpPr>
                <a:spLocks/>
              </p:cNvSpPr>
              <p:nvPr/>
            </p:nvSpPr>
            <p:spPr bwMode="auto">
              <a:xfrm>
                <a:off x="1593" y="1897"/>
                <a:ext cx="244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6" name="Freeform 95"/>
              <p:cNvSpPr>
                <a:spLocks/>
              </p:cNvSpPr>
              <p:nvPr/>
            </p:nvSpPr>
            <p:spPr bwMode="auto">
              <a:xfrm>
                <a:off x="1593" y="1897"/>
                <a:ext cx="244" cy="47"/>
              </a:xfrm>
              <a:custGeom>
                <a:avLst/>
                <a:gdLst>
                  <a:gd name="T0" fmla="*/ 245 w 245"/>
                  <a:gd name="T1" fmla="*/ 45 h 45"/>
                  <a:gd name="T2" fmla="*/ 245 w 245"/>
                  <a:gd name="T3" fmla="*/ 0 h 45"/>
                  <a:gd name="T4" fmla="*/ 0 w 245"/>
                  <a:gd name="T5" fmla="*/ 0 h 45"/>
                  <a:gd name="T6" fmla="*/ 0 w 245"/>
                  <a:gd name="T7" fmla="*/ 45 h 45"/>
                  <a:gd name="T8" fmla="*/ 245 w 245"/>
                  <a:gd name="T9" fmla="*/ 45 h 45"/>
                  <a:gd name="T10" fmla="*/ 245 w 245"/>
                  <a:gd name="T11" fmla="*/ 45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45"/>
                  <a:gd name="T20" fmla="*/ 245 w 245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45">
                    <a:moveTo>
                      <a:pt x="245" y="45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45"/>
                    </a:lnTo>
                    <a:lnTo>
                      <a:pt x="245" y="4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7" name="Freeform 96"/>
              <p:cNvSpPr>
                <a:spLocks/>
              </p:cNvSpPr>
              <p:nvPr/>
            </p:nvSpPr>
            <p:spPr bwMode="auto">
              <a:xfrm>
                <a:off x="1593" y="2003"/>
                <a:ext cx="244" cy="51"/>
              </a:xfrm>
              <a:custGeom>
                <a:avLst/>
                <a:gdLst>
                  <a:gd name="T0" fmla="*/ 245 w 245"/>
                  <a:gd name="T1" fmla="*/ 51 h 51"/>
                  <a:gd name="T2" fmla="*/ 245 w 245"/>
                  <a:gd name="T3" fmla="*/ 0 h 51"/>
                  <a:gd name="T4" fmla="*/ 0 w 245"/>
                  <a:gd name="T5" fmla="*/ 0 h 51"/>
                  <a:gd name="T6" fmla="*/ 0 w 245"/>
                  <a:gd name="T7" fmla="*/ 51 h 51"/>
                  <a:gd name="T8" fmla="*/ 245 w 245"/>
                  <a:gd name="T9" fmla="*/ 51 h 51"/>
                  <a:gd name="T10" fmla="*/ 245 w 245"/>
                  <a:gd name="T11" fmla="*/ 51 h 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51"/>
                  <a:gd name="T20" fmla="*/ 245 w 245"/>
                  <a:gd name="T21" fmla="*/ 51 h 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51">
                    <a:moveTo>
                      <a:pt x="245" y="51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245" y="51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8" name="Freeform 97"/>
              <p:cNvSpPr>
                <a:spLocks/>
              </p:cNvSpPr>
              <p:nvPr/>
            </p:nvSpPr>
            <p:spPr bwMode="auto">
              <a:xfrm>
                <a:off x="1593" y="1897"/>
                <a:ext cx="244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1" name="Group 98"/>
            <p:cNvGrpSpPr>
              <a:grpSpLocks/>
            </p:cNvGrpSpPr>
            <p:nvPr userDrawn="1"/>
          </p:nvGrpSpPr>
          <p:grpSpPr bwMode="auto">
            <a:xfrm>
              <a:off x="1633860" y="5298398"/>
              <a:ext cx="165299" cy="104917"/>
              <a:chOff x="1778" y="1164"/>
              <a:chExt cx="247" cy="157"/>
            </a:xfrm>
          </p:grpSpPr>
          <p:sp>
            <p:nvSpPr>
              <p:cNvPr id="156" name="Freeform 99"/>
              <p:cNvSpPr>
                <a:spLocks/>
              </p:cNvSpPr>
              <p:nvPr/>
            </p:nvSpPr>
            <p:spPr bwMode="auto">
              <a:xfrm>
                <a:off x="1778" y="1164"/>
                <a:ext cx="102" cy="157"/>
              </a:xfrm>
              <a:custGeom>
                <a:avLst/>
                <a:gdLst>
                  <a:gd name="T0" fmla="*/ 9612 w 96"/>
                  <a:gd name="T1" fmla="*/ 156 h 156"/>
                  <a:gd name="T2" fmla="*/ 0 w 96"/>
                  <a:gd name="T3" fmla="*/ 156 h 156"/>
                  <a:gd name="T4" fmla="*/ 0 w 96"/>
                  <a:gd name="T5" fmla="*/ 0 h 156"/>
                  <a:gd name="T6" fmla="*/ 9612 w 96"/>
                  <a:gd name="T7" fmla="*/ 0 h 156"/>
                  <a:gd name="T8" fmla="*/ 9612 w 96"/>
                  <a:gd name="T9" fmla="*/ 156 h 156"/>
                  <a:gd name="T10" fmla="*/ 9612 w 96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6"/>
                  <a:gd name="T19" fmla="*/ 0 h 156"/>
                  <a:gd name="T20" fmla="*/ 96 w 96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6" h="156">
                    <a:moveTo>
                      <a:pt x="96" y="156"/>
                    </a:moveTo>
                    <a:lnTo>
                      <a:pt x="0" y="156"/>
                    </a:lnTo>
                    <a:lnTo>
                      <a:pt x="0" y="0"/>
                    </a:lnTo>
                    <a:lnTo>
                      <a:pt x="96" y="0"/>
                    </a:lnTo>
                    <a:lnTo>
                      <a:pt x="96" y="156"/>
                    </a:lnTo>
                    <a:close/>
                  </a:path>
                </a:pathLst>
              </a:custGeom>
              <a:solidFill>
                <a:srgbClr val="13863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7" name="Freeform 100"/>
              <p:cNvSpPr>
                <a:spLocks/>
              </p:cNvSpPr>
              <p:nvPr/>
            </p:nvSpPr>
            <p:spPr bwMode="auto">
              <a:xfrm>
                <a:off x="1880" y="1164"/>
                <a:ext cx="145" cy="157"/>
              </a:xfrm>
              <a:custGeom>
                <a:avLst/>
                <a:gdLst>
                  <a:gd name="T0" fmla="*/ 143 w 143"/>
                  <a:gd name="T1" fmla="*/ 156 h 156"/>
                  <a:gd name="T2" fmla="*/ 0 w 143"/>
                  <a:gd name="T3" fmla="*/ 156 h 156"/>
                  <a:gd name="T4" fmla="*/ 0 w 143"/>
                  <a:gd name="T5" fmla="*/ 0 h 156"/>
                  <a:gd name="T6" fmla="*/ 143 w 143"/>
                  <a:gd name="T7" fmla="*/ 0 h 156"/>
                  <a:gd name="T8" fmla="*/ 143 w 143"/>
                  <a:gd name="T9" fmla="*/ 156 h 156"/>
                  <a:gd name="T10" fmla="*/ 143 w 143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3"/>
                  <a:gd name="T19" fmla="*/ 0 h 156"/>
                  <a:gd name="T20" fmla="*/ 143 w 143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3" h="156">
                    <a:moveTo>
                      <a:pt x="143" y="156"/>
                    </a:moveTo>
                    <a:lnTo>
                      <a:pt x="0" y="156"/>
                    </a:lnTo>
                    <a:lnTo>
                      <a:pt x="0" y="0"/>
                    </a:lnTo>
                    <a:lnTo>
                      <a:pt x="143" y="0"/>
                    </a:lnTo>
                    <a:lnTo>
                      <a:pt x="143" y="156"/>
                    </a:lnTo>
                    <a:close/>
                  </a:path>
                </a:pathLst>
              </a:custGeom>
              <a:solidFill>
                <a:srgbClr val="FF170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8" name="Freeform 101"/>
              <p:cNvSpPr>
                <a:spLocks/>
              </p:cNvSpPr>
              <p:nvPr/>
            </p:nvSpPr>
            <p:spPr bwMode="auto">
              <a:xfrm>
                <a:off x="1874" y="1199"/>
                <a:ext cx="12" cy="90"/>
              </a:xfrm>
              <a:custGeom>
                <a:avLst/>
                <a:gdLst>
                  <a:gd name="T0" fmla="*/ 12 w 12"/>
                  <a:gd name="T1" fmla="*/ 90 h 90"/>
                  <a:gd name="T2" fmla="*/ 0 w 12"/>
                  <a:gd name="T3" fmla="*/ 90 h 90"/>
                  <a:gd name="T4" fmla="*/ 0 w 12"/>
                  <a:gd name="T5" fmla="*/ 0 h 90"/>
                  <a:gd name="T6" fmla="*/ 12 w 12"/>
                  <a:gd name="T7" fmla="*/ 0 h 90"/>
                  <a:gd name="T8" fmla="*/ 12 w 12"/>
                  <a:gd name="T9" fmla="*/ 90 h 90"/>
                  <a:gd name="T10" fmla="*/ 12 w 12"/>
                  <a:gd name="T11" fmla="*/ 90 h 9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"/>
                  <a:gd name="T19" fmla="*/ 0 h 90"/>
                  <a:gd name="T20" fmla="*/ 12 w 12"/>
                  <a:gd name="T21" fmla="*/ 90 h 9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" h="90">
                    <a:moveTo>
                      <a:pt x="12" y="90"/>
                    </a:moveTo>
                    <a:lnTo>
                      <a:pt x="0" y="90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90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9" name="Freeform 102"/>
              <p:cNvSpPr>
                <a:spLocks/>
              </p:cNvSpPr>
              <p:nvPr/>
            </p:nvSpPr>
            <p:spPr bwMode="auto">
              <a:xfrm>
                <a:off x="1874" y="1199"/>
                <a:ext cx="12" cy="90"/>
              </a:xfrm>
              <a:custGeom>
                <a:avLst/>
                <a:gdLst>
                  <a:gd name="T0" fmla="*/ 12 w 12"/>
                  <a:gd name="T1" fmla="*/ 90 h 90"/>
                  <a:gd name="T2" fmla="*/ 0 w 12"/>
                  <a:gd name="T3" fmla="*/ 90 h 90"/>
                  <a:gd name="T4" fmla="*/ 0 w 12"/>
                  <a:gd name="T5" fmla="*/ 0 h 90"/>
                  <a:gd name="T6" fmla="*/ 12 w 12"/>
                  <a:gd name="T7" fmla="*/ 0 h 90"/>
                  <a:gd name="T8" fmla="*/ 12 w 12"/>
                  <a:gd name="T9" fmla="*/ 90 h 90"/>
                  <a:gd name="T10" fmla="*/ 12 w 12"/>
                  <a:gd name="T11" fmla="*/ 90 h 9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"/>
                  <a:gd name="T19" fmla="*/ 0 h 90"/>
                  <a:gd name="T20" fmla="*/ 12 w 12"/>
                  <a:gd name="T21" fmla="*/ 90 h 9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" h="90">
                    <a:moveTo>
                      <a:pt x="12" y="90"/>
                    </a:moveTo>
                    <a:lnTo>
                      <a:pt x="0" y="90"/>
                    </a:lnTo>
                    <a:lnTo>
                      <a:pt x="0" y="0"/>
                    </a:lnTo>
                    <a:lnTo>
                      <a:pt x="12" y="0"/>
                    </a:lnTo>
                    <a:lnTo>
                      <a:pt x="12" y="9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0" name="Freeform 103"/>
              <p:cNvSpPr>
                <a:spLocks/>
              </p:cNvSpPr>
              <p:nvPr/>
            </p:nvSpPr>
            <p:spPr bwMode="auto">
              <a:xfrm>
                <a:off x="1837" y="1221"/>
                <a:ext cx="49" cy="22"/>
              </a:xfrm>
              <a:custGeom>
                <a:avLst/>
                <a:gdLst>
                  <a:gd name="T0" fmla="*/ 42 w 48"/>
                  <a:gd name="T1" fmla="*/ 22 h 22"/>
                  <a:gd name="T2" fmla="*/ 0 w 48"/>
                  <a:gd name="T3" fmla="*/ 5 h 22"/>
                  <a:gd name="T4" fmla="*/ 6 w 48"/>
                  <a:gd name="T5" fmla="*/ 0 h 22"/>
                  <a:gd name="T6" fmla="*/ 48 w 48"/>
                  <a:gd name="T7" fmla="*/ 16 h 22"/>
                  <a:gd name="T8" fmla="*/ 42 w 48"/>
                  <a:gd name="T9" fmla="*/ 22 h 22"/>
                  <a:gd name="T10" fmla="*/ 42 w 48"/>
                  <a:gd name="T11" fmla="*/ 22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22"/>
                  <a:gd name="T20" fmla="*/ 48 w 48"/>
                  <a:gd name="T21" fmla="*/ 22 h 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22">
                    <a:moveTo>
                      <a:pt x="42" y="22"/>
                    </a:moveTo>
                    <a:lnTo>
                      <a:pt x="0" y="5"/>
                    </a:lnTo>
                    <a:lnTo>
                      <a:pt x="6" y="0"/>
                    </a:lnTo>
                    <a:lnTo>
                      <a:pt x="48" y="16"/>
                    </a:lnTo>
                    <a:lnTo>
                      <a:pt x="42" y="22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1" name="Freeform 104"/>
              <p:cNvSpPr>
                <a:spLocks/>
              </p:cNvSpPr>
              <p:nvPr/>
            </p:nvSpPr>
            <p:spPr bwMode="auto">
              <a:xfrm>
                <a:off x="1837" y="1221"/>
                <a:ext cx="49" cy="22"/>
              </a:xfrm>
              <a:custGeom>
                <a:avLst/>
                <a:gdLst>
                  <a:gd name="T0" fmla="*/ 42 w 48"/>
                  <a:gd name="T1" fmla="*/ 22 h 22"/>
                  <a:gd name="T2" fmla="*/ 0 w 48"/>
                  <a:gd name="T3" fmla="*/ 5 h 22"/>
                  <a:gd name="T4" fmla="*/ 6 w 48"/>
                  <a:gd name="T5" fmla="*/ 0 h 22"/>
                  <a:gd name="T6" fmla="*/ 48 w 48"/>
                  <a:gd name="T7" fmla="*/ 16 h 22"/>
                  <a:gd name="T8" fmla="*/ 42 w 48"/>
                  <a:gd name="T9" fmla="*/ 22 h 22"/>
                  <a:gd name="T10" fmla="*/ 42 w 48"/>
                  <a:gd name="T11" fmla="*/ 22 h 2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"/>
                  <a:gd name="T19" fmla="*/ 0 h 22"/>
                  <a:gd name="T20" fmla="*/ 48 w 48"/>
                  <a:gd name="T21" fmla="*/ 22 h 2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" h="22">
                    <a:moveTo>
                      <a:pt x="42" y="22"/>
                    </a:moveTo>
                    <a:lnTo>
                      <a:pt x="0" y="5"/>
                    </a:lnTo>
                    <a:lnTo>
                      <a:pt x="6" y="0"/>
                    </a:lnTo>
                    <a:lnTo>
                      <a:pt x="48" y="16"/>
                    </a:lnTo>
                    <a:lnTo>
                      <a:pt x="42" y="22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2" name="Freeform 105"/>
              <p:cNvSpPr>
                <a:spLocks/>
              </p:cNvSpPr>
              <p:nvPr/>
            </p:nvSpPr>
            <p:spPr bwMode="auto">
              <a:xfrm>
                <a:off x="1880" y="1237"/>
                <a:ext cx="49" cy="27"/>
              </a:xfrm>
              <a:custGeom>
                <a:avLst/>
                <a:gdLst>
                  <a:gd name="T0" fmla="*/ 41 w 47"/>
                  <a:gd name="T1" fmla="*/ 28 h 28"/>
                  <a:gd name="T2" fmla="*/ 0 w 47"/>
                  <a:gd name="T3" fmla="*/ 6 h 28"/>
                  <a:gd name="T4" fmla="*/ 6 w 47"/>
                  <a:gd name="T5" fmla="*/ 0 h 28"/>
                  <a:gd name="T6" fmla="*/ 47 w 47"/>
                  <a:gd name="T7" fmla="*/ 23 h 28"/>
                  <a:gd name="T8" fmla="*/ 41 w 47"/>
                  <a:gd name="T9" fmla="*/ 28 h 28"/>
                  <a:gd name="T10" fmla="*/ 41 w 47"/>
                  <a:gd name="T11" fmla="*/ 28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28"/>
                  <a:gd name="T20" fmla="*/ 47 w 47"/>
                  <a:gd name="T21" fmla="*/ 28 h 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28">
                    <a:moveTo>
                      <a:pt x="41" y="28"/>
                    </a:moveTo>
                    <a:lnTo>
                      <a:pt x="0" y="6"/>
                    </a:lnTo>
                    <a:lnTo>
                      <a:pt x="6" y="0"/>
                    </a:lnTo>
                    <a:lnTo>
                      <a:pt x="47" y="23"/>
                    </a:lnTo>
                    <a:lnTo>
                      <a:pt x="41" y="28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3" name="Freeform 106"/>
              <p:cNvSpPr>
                <a:spLocks/>
              </p:cNvSpPr>
              <p:nvPr/>
            </p:nvSpPr>
            <p:spPr bwMode="auto">
              <a:xfrm>
                <a:off x="1880" y="1237"/>
                <a:ext cx="49" cy="27"/>
              </a:xfrm>
              <a:custGeom>
                <a:avLst/>
                <a:gdLst>
                  <a:gd name="T0" fmla="*/ 41 w 47"/>
                  <a:gd name="T1" fmla="*/ 28 h 28"/>
                  <a:gd name="T2" fmla="*/ 0 w 47"/>
                  <a:gd name="T3" fmla="*/ 6 h 28"/>
                  <a:gd name="T4" fmla="*/ 6 w 47"/>
                  <a:gd name="T5" fmla="*/ 0 h 28"/>
                  <a:gd name="T6" fmla="*/ 47 w 47"/>
                  <a:gd name="T7" fmla="*/ 23 h 28"/>
                  <a:gd name="T8" fmla="*/ 41 w 47"/>
                  <a:gd name="T9" fmla="*/ 28 h 28"/>
                  <a:gd name="T10" fmla="*/ 41 w 47"/>
                  <a:gd name="T11" fmla="*/ 28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28"/>
                  <a:gd name="T20" fmla="*/ 47 w 47"/>
                  <a:gd name="T21" fmla="*/ 28 h 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28">
                    <a:moveTo>
                      <a:pt x="41" y="28"/>
                    </a:moveTo>
                    <a:lnTo>
                      <a:pt x="0" y="6"/>
                    </a:lnTo>
                    <a:lnTo>
                      <a:pt x="6" y="0"/>
                    </a:lnTo>
                    <a:lnTo>
                      <a:pt x="47" y="23"/>
                    </a:lnTo>
                    <a:lnTo>
                      <a:pt x="41" y="2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4" name="Freeform 107"/>
              <p:cNvSpPr>
                <a:spLocks/>
              </p:cNvSpPr>
              <p:nvPr/>
            </p:nvSpPr>
            <p:spPr bwMode="auto">
              <a:xfrm>
                <a:off x="1880" y="1221"/>
                <a:ext cx="43" cy="29"/>
              </a:xfrm>
              <a:custGeom>
                <a:avLst/>
                <a:gdLst>
                  <a:gd name="T0" fmla="*/ 0 w 41"/>
                  <a:gd name="T1" fmla="*/ 28 h 28"/>
                  <a:gd name="T2" fmla="*/ 41 w 41"/>
                  <a:gd name="T3" fmla="*/ 5 h 28"/>
                  <a:gd name="T4" fmla="*/ 41 w 41"/>
                  <a:gd name="T5" fmla="*/ 0 h 28"/>
                  <a:gd name="T6" fmla="*/ 0 w 41"/>
                  <a:gd name="T7" fmla="*/ 22 h 28"/>
                  <a:gd name="T8" fmla="*/ 0 w 41"/>
                  <a:gd name="T9" fmla="*/ 28 h 28"/>
                  <a:gd name="T10" fmla="*/ 0 w 41"/>
                  <a:gd name="T11" fmla="*/ 28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28"/>
                  <a:gd name="T20" fmla="*/ 41 w 41"/>
                  <a:gd name="T21" fmla="*/ 28 h 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28">
                    <a:moveTo>
                      <a:pt x="0" y="28"/>
                    </a:moveTo>
                    <a:lnTo>
                      <a:pt x="41" y="5"/>
                    </a:lnTo>
                    <a:lnTo>
                      <a:pt x="41" y="0"/>
                    </a:lnTo>
                    <a:lnTo>
                      <a:pt x="0" y="22"/>
                    </a:lnTo>
                    <a:lnTo>
                      <a:pt x="0" y="28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5" name="Freeform 108"/>
              <p:cNvSpPr>
                <a:spLocks/>
              </p:cNvSpPr>
              <p:nvPr/>
            </p:nvSpPr>
            <p:spPr bwMode="auto">
              <a:xfrm>
                <a:off x="1880" y="1221"/>
                <a:ext cx="43" cy="29"/>
              </a:xfrm>
              <a:custGeom>
                <a:avLst/>
                <a:gdLst>
                  <a:gd name="T0" fmla="*/ 0 w 41"/>
                  <a:gd name="T1" fmla="*/ 28 h 28"/>
                  <a:gd name="T2" fmla="*/ 41 w 41"/>
                  <a:gd name="T3" fmla="*/ 5 h 28"/>
                  <a:gd name="T4" fmla="*/ 41 w 41"/>
                  <a:gd name="T5" fmla="*/ 0 h 28"/>
                  <a:gd name="T6" fmla="*/ 0 w 41"/>
                  <a:gd name="T7" fmla="*/ 22 h 28"/>
                  <a:gd name="T8" fmla="*/ 0 w 41"/>
                  <a:gd name="T9" fmla="*/ 28 h 28"/>
                  <a:gd name="T10" fmla="*/ 0 w 41"/>
                  <a:gd name="T11" fmla="*/ 28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1"/>
                  <a:gd name="T19" fmla="*/ 0 h 28"/>
                  <a:gd name="T20" fmla="*/ 41 w 41"/>
                  <a:gd name="T21" fmla="*/ 28 h 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1" h="28">
                    <a:moveTo>
                      <a:pt x="0" y="28"/>
                    </a:moveTo>
                    <a:lnTo>
                      <a:pt x="41" y="5"/>
                    </a:lnTo>
                    <a:lnTo>
                      <a:pt x="41" y="0"/>
                    </a:lnTo>
                    <a:lnTo>
                      <a:pt x="0" y="22"/>
                    </a:lnTo>
                    <a:lnTo>
                      <a:pt x="0" y="28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6" name="Freeform 109"/>
              <p:cNvSpPr>
                <a:spLocks/>
              </p:cNvSpPr>
              <p:nvPr/>
            </p:nvSpPr>
            <p:spPr bwMode="auto">
              <a:xfrm>
                <a:off x="1831" y="1225"/>
                <a:ext cx="55" cy="18"/>
              </a:xfrm>
              <a:custGeom>
                <a:avLst/>
                <a:gdLst>
                  <a:gd name="T0" fmla="*/ 54 w 54"/>
                  <a:gd name="T1" fmla="*/ 6 h 17"/>
                  <a:gd name="T2" fmla="*/ 0 w 54"/>
                  <a:gd name="T3" fmla="*/ 17 h 17"/>
                  <a:gd name="T4" fmla="*/ 0 w 54"/>
                  <a:gd name="T5" fmla="*/ 11 h 17"/>
                  <a:gd name="T6" fmla="*/ 54 w 54"/>
                  <a:gd name="T7" fmla="*/ 0 h 17"/>
                  <a:gd name="T8" fmla="*/ 54 w 54"/>
                  <a:gd name="T9" fmla="*/ 6 h 17"/>
                  <a:gd name="T10" fmla="*/ 54 w 54"/>
                  <a:gd name="T11" fmla="*/ 6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17"/>
                  <a:gd name="T20" fmla="*/ 54 w 54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17">
                    <a:moveTo>
                      <a:pt x="54" y="6"/>
                    </a:moveTo>
                    <a:lnTo>
                      <a:pt x="0" y="17"/>
                    </a:lnTo>
                    <a:lnTo>
                      <a:pt x="0" y="11"/>
                    </a:lnTo>
                    <a:lnTo>
                      <a:pt x="54" y="0"/>
                    </a:lnTo>
                    <a:lnTo>
                      <a:pt x="54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7" name="Freeform 110"/>
              <p:cNvSpPr>
                <a:spLocks/>
              </p:cNvSpPr>
              <p:nvPr/>
            </p:nvSpPr>
            <p:spPr bwMode="auto">
              <a:xfrm>
                <a:off x="1831" y="1225"/>
                <a:ext cx="55" cy="18"/>
              </a:xfrm>
              <a:custGeom>
                <a:avLst/>
                <a:gdLst>
                  <a:gd name="T0" fmla="*/ 54 w 54"/>
                  <a:gd name="T1" fmla="*/ 6 h 17"/>
                  <a:gd name="T2" fmla="*/ 0 w 54"/>
                  <a:gd name="T3" fmla="*/ 17 h 17"/>
                  <a:gd name="T4" fmla="*/ 0 w 54"/>
                  <a:gd name="T5" fmla="*/ 11 h 17"/>
                  <a:gd name="T6" fmla="*/ 54 w 54"/>
                  <a:gd name="T7" fmla="*/ 0 h 17"/>
                  <a:gd name="T8" fmla="*/ 54 w 54"/>
                  <a:gd name="T9" fmla="*/ 6 h 17"/>
                  <a:gd name="T10" fmla="*/ 54 w 54"/>
                  <a:gd name="T11" fmla="*/ 6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17"/>
                  <a:gd name="T20" fmla="*/ 54 w 54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17">
                    <a:moveTo>
                      <a:pt x="54" y="6"/>
                    </a:moveTo>
                    <a:lnTo>
                      <a:pt x="0" y="17"/>
                    </a:lnTo>
                    <a:lnTo>
                      <a:pt x="0" y="11"/>
                    </a:lnTo>
                    <a:lnTo>
                      <a:pt x="54" y="0"/>
                    </a:lnTo>
                    <a:lnTo>
                      <a:pt x="54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8" name="Freeform 111"/>
              <p:cNvSpPr>
                <a:spLocks/>
              </p:cNvSpPr>
              <p:nvPr/>
            </p:nvSpPr>
            <p:spPr bwMode="auto">
              <a:xfrm>
                <a:off x="1837" y="1248"/>
                <a:ext cx="55" cy="16"/>
              </a:xfrm>
              <a:custGeom>
                <a:avLst/>
                <a:gdLst>
                  <a:gd name="T0" fmla="*/ 54 w 54"/>
                  <a:gd name="T1" fmla="*/ 5 h 16"/>
                  <a:gd name="T2" fmla="*/ 0 w 54"/>
                  <a:gd name="T3" fmla="*/ 16 h 16"/>
                  <a:gd name="T4" fmla="*/ 0 w 54"/>
                  <a:gd name="T5" fmla="*/ 11 h 16"/>
                  <a:gd name="T6" fmla="*/ 54 w 54"/>
                  <a:gd name="T7" fmla="*/ 0 h 16"/>
                  <a:gd name="T8" fmla="*/ 54 w 54"/>
                  <a:gd name="T9" fmla="*/ 5 h 16"/>
                  <a:gd name="T10" fmla="*/ 54 w 54"/>
                  <a:gd name="T11" fmla="*/ 5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16"/>
                  <a:gd name="T20" fmla="*/ 54 w 54"/>
                  <a:gd name="T21" fmla="*/ 16 h 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16">
                    <a:moveTo>
                      <a:pt x="54" y="5"/>
                    </a:moveTo>
                    <a:lnTo>
                      <a:pt x="0" y="16"/>
                    </a:lnTo>
                    <a:lnTo>
                      <a:pt x="0" y="11"/>
                    </a:lnTo>
                    <a:lnTo>
                      <a:pt x="54" y="0"/>
                    </a:lnTo>
                    <a:lnTo>
                      <a:pt x="54" y="5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69" name="Freeform 112"/>
              <p:cNvSpPr>
                <a:spLocks/>
              </p:cNvSpPr>
              <p:nvPr/>
            </p:nvSpPr>
            <p:spPr bwMode="auto">
              <a:xfrm>
                <a:off x="1837" y="1248"/>
                <a:ext cx="55" cy="16"/>
              </a:xfrm>
              <a:custGeom>
                <a:avLst/>
                <a:gdLst>
                  <a:gd name="T0" fmla="*/ 54 w 54"/>
                  <a:gd name="T1" fmla="*/ 5 h 16"/>
                  <a:gd name="T2" fmla="*/ 0 w 54"/>
                  <a:gd name="T3" fmla="*/ 16 h 16"/>
                  <a:gd name="T4" fmla="*/ 0 w 54"/>
                  <a:gd name="T5" fmla="*/ 11 h 16"/>
                  <a:gd name="T6" fmla="*/ 54 w 54"/>
                  <a:gd name="T7" fmla="*/ 0 h 16"/>
                  <a:gd name="T8" fmla="*/ 54 w 54"/>
                  <a:gd name="T9" fmla="*/ 5 h 16"/>
                  <a:gd name="T10" fmla="*/ 54 w 54"/>
                  <a:gd name="T11" fmla="*/ 5 h 1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16"/>
                  <a:gd name="T20" fmla="*/ 54 w 54"/>
                  <a:gd name="T21" fmla="*/ 16 h 1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16">
                    <a:moveTo>
                      <a:pt x="54" y="5"/>
                    </a:moveTo>
                    <a:lnTo>
                      <a:pt x="0" y="16"/>
                    </a:lnTo>
                    <a:lnTo>
                      <a:pt x="0" y="11"/>
                    </a:lnTo>
                    <a:lnTo>
                      <a:pt x="54" y="0"/>
                    </a:lnTo>
                    <a:lnTo>
                      <a:pt x="54" y="5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0" name="Freeform 113"/>
              <p:cNvSpPr>
                <a:spLocks/>
              </p:cNvSpPr>
              <p:nvPr/>
            </p:nvSpPr>
            <p:spPr bwMode="auto">
              <a:xfrm>
                <a:off x="1831" y="1244"/>
                <a:ext cx="55" cy="10"/>
              </a:xfrm>
              <a:custGeom>
                <a:avLst/>
                <a:gdLst>
                  <a:gd name="T0" fmla="*/ 0 w 54"/>
                  <a:gd name="T1" fmla="*/ 0 h 11"/>
                  <a:gd name="T2" fmla="*/ 54 w 54"/>
                  <a:gd name="T3" fmla="*/ 11 h 11"/>
                  <a:gd name="T4" fmla="*/ 54 w 54"/>
                  <a:gd name="T5" fmla="*/ 11 h 11"/>
                  <a:gd name="T6" fmla="*/ 0 w 54"/>
                  <a:gd name="T7" fmla="*/ 0 h 11"/>
                  <a:gd name="T8" fmla="*/ 0 w 54"/>
                  <a:gd name="T9" fmla="*/ 0 h 11"/>
                  <a:gd name="T10" fmla="*/ 0 w 54"/>
                  <a:gd name="T11" fmla="*/ 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11"/>
                  <a:gd name="T20" fmla="*/ 54 w 54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11">
                    <a:moveTo>
                      <a:pt x="0" y="0"/>
                    </a:moveTo>
                    <a:lnTo>
                      <a:pt x="54" y="1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1" name="Freeform 114"/>
              <p:cNvSpPr>
                <a:spLocks/>
              </p:cNvSpPr>
              <p:nvPr/>
            </p:nvSpPr>
            <p:spPr bwMode="auto">
              <a:xfrm>
                <a:off x="1831" y="1244"/>
                <a:ext cx="55" cy="10"/>
              </a:xfrm>
              <a:custGeom>
                <a:avLst/>
                <a:gdLst>
                  <a:gd name="T0" fmla="*/ 0 w 54"/>
                  <a:gd name="T1" fmla="*/ 0 h 11"/>
                  <a:gd name="T2" fmla="*/ 54 w 54"/>
                  <a:gd name="T3" fmla="*/ 11 h 11"/>
                  <a:gd name="T4" fmla="*/ 54 w 54"/>
                  <a:gd name="T5" fmla="*/ 11 h 11"/>
                  <a:gd name="T6" fmla="*/ 0 w 54"/>
                  <a:gd name="T7" fmla="*/ 0 h 11"/>
                  <a:gd name="T8" fmla="*/ 0 w 54"/>
                  <a:gd name="T9" fmla="*/ 0 h 11"/>
                  <a:gd name="T10" fmla="*/ 0 w 54"/>
                  <a:gd name="T11" fmla="*/ 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4"/>
                  <a:gd name="T19" fmla="*/ 0 h 11"/>
                  <a:gd name="T20" fmla="*/ 54 w 54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4" h="11">
                    <a:moveTo>
                      <a:pt x="0" y="0"/>
                    </a:moveTo>
                    <a:lnTo>
                      <a:pt x="54" y="11"/>
                    </a:lnTo>
                    <a:lnTo>
                      <a:pt x="0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2" name="Freeform 115"/>
              <p:cNvSpPr>
                <a:spLocks/>
              </p:cNvSpPr>
              <p:nvPr/>
            </p:nvSpPr>
            <p:spPr bwMode="auto">
              <a:xfrm>
                <a:off x="1880" y="1225"/>
                <a:ext cx="49" cy="18"/>
              </a:xfrm>
              <a:custGeom>
                <a:avLst/>
                <a:gdLst>
                  <a:gd name="T0" fmla="*/ 0 w 47"/>
                  <a:gd name="T1" fmla="*/ 6 h 17"/>
                  <a:gd name="T2" fmla="*/ 47 w 47"/>
                  <a:gd name="T3" fmla="*/ 17 h 17"/>
                  <a:gd name="T4" fmla="*/ 47 w 47"/>
                  <a:gd name="T5" fmla="*/ 11 h 17"/>
                  <a:gd name="T6" fmla="*/ 0 w 47"/>
                  <a:gd name="T7" fmla="*/ 0 h 17"/>
                  <a:gd name="T8" fmla="*/ 0 w 47"/>
                  <a:gd name="T9" fmla="*/ 6 h 17"/>
                  <a:gd name="T10" fmla="*/ 0 w 47"/>
                  <a:gd name="T11" fmla="*/ 6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17"/>
                  <a:gd name="T20" fmla="*/ 47 w 47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17">
                    <a:moveTo>
                      <a:pt x="0" y="6"/>
                    </a:moveTo>
                    <a:lnTo>
                      <a:pt x="47" y="17"/>
                    </a:lnTo>
                    <a:lnTo>
                      <a:pt x="47" y="11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3" name="Freeform 116"/>
              <p:cNvSpPr>
                <a:spLocks/>
              </p:cNvSpPr>
              <p:nvPr/>
            </p:nvSpPr>
            <p:spPr bwMode="auto">
              <a:xfrm>
                <a:off x="1880" y="1225"/>
                <a:ext cx="49" cy="18"/>
              </a:xfrm>
              <a:custGeom>
                <a:avLst/>
                <a:gdLst>
                  <a:gd name="T0" fmla="*/ 0 w 47"/>
                  <a:gd name="T1" fmla="*/ 6 h 17"/>
                  <a:gd name="T2" fmla="*/ 47 w 47"/>
                  <a:gd name="T3" fmla="*/ 17 h 17"/>
                  <a:gd name="T4" fmla="*/ 47 w 47"/>
                  <a:gd name="T5" fmla="*/ 11 h 17"/>
                  <a:gd name="T6" fmla="*/ 0 w 47"/>
                  <a:gd name="T7" fmla="*/ 0 h 17"/>
                  <a:gd name="T8" fmla="*/ 0 w 47"/>
                  <a:gd name="T9" fmla="*/ 6 h 17"/>
                  <a:gd name="T10" fmla="*/ 0 w 47"/>
                  <a:gd name="T11" fmla="*/ 6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17"/>
                  <a:gd name="T20" fmla="*/ 47 w 47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17">
                    <a:moveTo>
                      <a:pt x="0" y="6"/>
                    </a:moveTo>
                    <a:lnTo>
                      <a:pt x="47" y="17"/>
                    </a:lnTo>
                    <a:lnTo>
                      <a:pt x="47" y="11"/>
                    </a:lnTo>
                    <a:lnTo>
                      <a:pt x="0" y="0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4" name="Freeform 117"/>
              <p:cNvSpPr>
                <a:spLocks/>
              </p:cNvSpPr>
              <p:nvPr/>
            </p:nvSpPr>
            <p:spPr bwMode="auto">
              <a:xfrm>
                <a:off x="1880" y="1244"/>
                <a:ext cx="49" cy="10"/>
              </a:xfrm>
              <a:custGeom>
                <a:avLst/>
                <a:gdLst>
                  <a:gd name="T0" fmla="*/ 47 w 47"/>
                  <a:gd name="T1" fmla="*/ 0 h 11"/>
                  <a:gd name="T2" fmla="*/ 0 w 47"/>
                  <a:gd name="T3" fmla="*/ 11 h 11"/>
                  <a:gd name="T4" fmla="*/ 0 w 47"/>
                  <a:gd name="T5" fmla="*/ 11 h 11"/>
                  <a:gd name="T6" fmla="*/ 47 w 47"/>
                  <a:gd name="T7" fmla="*/ 0 h 11"/>
                  <a:gd name="T8" fmla="*/ 47 w 47"/>
                  <a:gd name="T9" fmla="*/ 0 h 11"/>
                  <a:gd name="T10" fmla="*/ 47 w 47"/>
                  <a:gd name="T11" fmla="*/ 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11"/>
                  <a:gd name="T20" fmla="*/ 47 w 47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11">
                    <a:moveTo>
                      <a:pt x="47" y="0"/>
                    </a:moveTo>
                    <a:lnTo>
                      <a:pt x="0" y="11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5" name="Freeform 118"/>
              <p:cNvSpPr>
                <a:spLocks/>
              </p:cNvSpPr>
              <p:nvPr/>
            </p:nvSpPr>
            <p:spPr bwMode="auto">
              <a:xfrm>
                <a:off x="1880" y="1244"/>
                <a:ext cx="49" cy="10"/>
              </a:xfrm>
              <a:custGeom>
                <a:avLst/>
                <a:gdLst>
                  <a:gd name="T0" fmla="*/ 47 w 47"/>
                  <a:gd name="T1" fmla="*/ 0 h 11"/>
                  <a:gd name="T2" fmla="*/ 0 w 47"/>
                  <a:gd name="T3" fmla="*/ 11 h 11"/>
                  <a:gd name="T4" fmla="*/ 0 w 47"/>
                  <a:gd name="T5" fmla="*/ 11 h 11"/>
                  <a:gd name="T6" fmla="*/ 47 w 47"/>
                  <a:gd name="T7" fmla="*/ 0 h 11"/>
                  <a:gd name="T8" fmla="*/ 47 w 47"/>
                  <a:gd name="T9" fmla="*/ 0 h 11"/>
                  <a:gd name="T10" fmla="*/ 47 w 47"/>
                  <a:gd name="T11" fmla="*/ 0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7"/>
                  <a:gd name="T19" fmla="*/ 0 h 11"/>
                  <a:gd name="T20" fmla="*/ 47 w 47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7" h="11">
                    <a:moveTo>
                      <a:pt x="47" y="0"/>
                    </a:moveTo>
                    <a:lnTo>
                      <a:pt x="0" y="11"/>
                    </a:lnTo>
                    <a:lnTo>
                      <a:pt x="47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6" name="Freeform 119"/>
              <p:cNvSpPr>
                <a:spLocks/>
              </p:cNvSpPr>
              <p:nvPr/>
            </p:nvSpPr>
            <p:spPr bwMode="auto">
              <a:xfrm>
                <a:off x="1837" y="1264"/>
                <a:ext cx="86" cy="2"/>
              </a:xfrm>
              <a:custGeom>
                <a:avLst/>
                <a:gdLst>
                  <a:gd name="T0" fmla="*/ 83 w 83"/>
                  <a:gd name="T1" fmla="*/ 0 h 1"/>
                  <a:gd name="T2" fmla="*/ 0 w 83"/>
                  <a:gd name="T3" fmla="*/ 0 h 1"/>
                  <a:gd name="T4" fmla="*/ 0 w 83"/>
                  <a:gd name="T5" fmla="*/ 0 h 1"/>
                  <a:gd name="T6" fmla="*/ 83 w 83"/>
                  <a:gd name="T7" fmla="*/ 0 h 1"/>
                  <a:gd name="T8" fmla="*/ 83 w 83"/>
                  <a:gd name="T9" fmla="*/ 0 h 1"/>
                  <a:gd name="T10" fmla="*/ 83 w 83"/>
                  <a:gd name="T11" fmla="*/ 0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3"/>
                  <a:gd name="T19" fmla="*/ 0 h 1"/>
                  <a:gd name="T20" fmla="*/ 83 w 83"/>
                  <a:gd name="T21" fmla="*/ 1 h 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" h="1">
                    <a:moveTo>
                      <a:pt x="83" y="0"/>
                    </a:moveTo>
                    <a:lnTo>
                      <a:pt x="0" y="0"/>
                    </a:lnTo>
                    <a:lnTo>
                      <a:pt x="83" y="0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7" name="Freeform 120"/>
              <p:cNvSpPr>
                <a:spLocks/>
              </p:cNvSpPr>
              <p:nvPr/>
            </p:nvSpPr>
            <p:spPr bwMode="auto">
              <a:xfrm>
                <a:off x="1837" y="1264"/>
                <a:ext cx="86" cy="2"/>
              </a:xfrm>
              <a:custGeom>
                <a:avLst/>
                <a:gdLst>
                  <a:gd name="T0" fmla="*/ 83 w 83"/>
                  <a:gd name="T1" fmla="*/ 0 h 1"/>
                  <a:gd name="T2" fmla="*/ 0 w 83"/>
                  <a:gd name="T3" fmla="*/ 0 h 1"/>
                  <a:gd name="T4" fmla="*/ 0 w 83"/>
                  <a:gd name="T5" fmla="*/ 0 h 1"/>
                  <a:gd name="T6" fmla="*/ 83 w 83"/>
                  <a:gd name="T7" fmla="*/ 0 h 1"/>
                  <a:gd name="T8" fmla="*/ 83 w 83"/>
                  <a:gd name="T9" fmla="*/ 0 h 1"/>
                  <a:gd name="T10" fmla="*/ 83 w 83"/>
                  <a:gd name="T11" fmla="*/ 0 h 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3"/>
                  <a:gd name="T19" fmla="*/ 0 h 1"/>
                  <a:gd name="T20" fmla="*/ 83 w 83"/>
                  <a:gd name="T21" fmla="*/ 1 h 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" h="1">
                    <a:moveTo>
                      <a:pt x="83" y="0"/>
                    </a:moveTo>
                    <a:lnTo>
                      <a:pt x="0" y="0"/>
                    </a:lnTo>
                    <a:lnTo>
                      <a:pt x="83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8" name="Freeform 121"/>
              <p:cNvSpPr>
                <a:spLocks/>
              </p:cNvSpPr>
              <p:nvPr/>
            </p:nvSpPr>
            <p:spPr bwMode="auto">
              <a:xfrm>
                <a:off x="1837" y="1215"/>
                <a:ext cx="86" cy="6"/>
              </a:xfrm>
              <a:custGeom>
                <a:avLst/>
                <a:gdLst>
                  <a:gd name="T0" fmla="*/ 83 w 83"/>
                  <a:gd name="T1" fmla="*/ 6 h 6"/>
                  <a:gd name="T2" fmla="*/ 0 w 83"/>
                  <a:gd name="T3" fmla="*/ 6 h 6"/>
                  <a:gd name="T4" fmla="*/ 0 w 83"/>
                  <a:gd name="T5" fmla="*/ 0 h 6"/>
                  <a:gd name="T6" fmla="*/ 83 w 83"/>
                  <a:gd name="T7" fmla="*/ 0 h 6"/>
                  <a:gd name="T8" fmla="*/ 83 w 83"/>
                  <a:gd name="T9" fmla="*/ 6 h 6"/>
                  <a:gd name="T10" fmla="*/ 83 w 83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3"/>
                  <a:gd name="T19" fmla="*/ 0 h 6"/>
                  <a:gd name="T20" fmla="*/ 83 w 83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" h="6">
                    <a:moveTo>
                      <a:pt x="83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83" y="0"/>
                    </a:lnTo>
                    <a:lnTo>
                      <a:pt x="83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79" name="Freeform 122"/>
              <p:cNvSpPr>
                <a:spLocks/>
              </p:cNvSpPr>
              <p:nvPr/>
            </p:nvSpPr>
            <p:spPr bwMode="auto">
              <a:xfrm>
                <a:off x="1837" y="1215"/>
                <a:ext cx="86" cy="6"/>
              </a:xfrm>
              <a:custGeom>
                <a:avLst/>
                <a:gdLst>
                  <a:gd name="T0" fmla="*/ 83 w 83"/>
                  <a:gd name="T1" fmla="*/ 6 h 6"/>
                  <a:gd name="T2" fmla="*/ 0 w 83"/>
                  <a:gd name="T3" fmla="*/ 6 h 6"/>
                  <a:gd name="T4" fmla="*/ 0 w 83"/>
                  <a:gd name="T5" fmla="*/ 0 h 6"/>
                  <a:gd name="T6" fmla="*/ 83 w 83"/>
                  <a:gd name="T7" fmla="*/ 0 h 6"/>
                  <a:gd name="T8" fmla="*/ 83 w 83"/>
                  <a:gd name="T9" fmla="*/ 6 h 6"/>
                  <a:gd name="T10" fmla="*/ 83 w 83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3"/>
                  <a:gd name="T19" fmla="*/ 0 h 6"/>
                  <a:gd name="T20" fmla="*/ 83 w 83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3" h="6">
                    <a:moveTo>
                      <a:pt x="83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83" y="0"/>
                    </a:lnTo>
                    <a:lnTo>
                      <a:pt x="83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0" name="Freeform 123"/>
              <p:cNvSpPr>
                <a:spLocks noEditPoints="1"/>
              </p:cNvSpPr>
              <p:nvPr/>
            </p:nvSpPr>
            <p:spPr bwMode="auto">
              <a:xfrm>
                <a:off x="1831" y="1199"/>
                <a:ext cx="104" cy="90"/>
              </a:xfrm>
              <a:custGeom>
                <a:avLst/>
                <a:gdLst>
                  <a:gd name="T0" fmla="*/ 48 w 101"/>
                  <a:gd name="T1" fmla="*/ 0 h 90"/>
                  <a:gd name="T2" fmla="*/ 30 w 101"/>
                  <a:gd name="T3" fmla="*/ 6 h 90"/>
                  <a:gd name="T4" fmla="*/ 18 w 101"/>
                  <a:gd name="T5" fmla="*/ 12 h 90"/>
                  <a:gd name="T6" fmla="*/ 6 w 101"/>
                  <a:gd name="T7" fmla="*/ 28 h 90"/>
                  <a:gd name="T8" fmla="*/ 0 w 101"/>
                  <a:gd name="T9" fmla="*/ 45 h 90"/>
                  <a:gd name="T10" fmla="*/ 6 w 101"/>
                  <a:gd name="T11" fmla="*/ 62 h 90"/>
                  <a:gd name="T12" fmla="*/ 18 w 101"/>
                  <a:gd name="T13" fmla="*/ 79 h 90"/>
                  <a:gd name="T14" fmla="*/ 30 w 101"/>
                  <a:gd name="T15" fmla="*/ 84 h 90"/>
                  <a:gd name="T16" fmla="*/ 48 w 101"/>
                  <a:gd name="T17" fmla="*/ 90 h 90"/>
                  <a:gd name="T18" fmla="*/ 71 w 101"/>
                  <a:gd name="T19" fmla="*/ 84 h 90"/>
                  <a:gd name="T20" fmla="*/ 83 w 101"/>
                  <a:gd name="T21" fmla="*/ 79 h 90"/>
                  <a:gd name="T22" fmla="*/ 95 w 101"/>
                  <a:gd name="T23" fmla="*/ 62 h 90"/>
                  <a:gd name="T24" fmla="*/ 101 w 101"/>
                  <a:gd name="T25" fmla="*/ 45 h 90"/>
                  <a:gd name="T26" fmla="*/ 95 w 101"/>
                  <a:gd name="T27" fmla="*/ 28 h 90"/>
                  <a:gd name="T28" fmla="*/ 83 w 101"/>
                  <a:gd name="T29" fmla="*/ 12 h 90"/>
                  <a:gd name="T30" fmla="*/ 71 w 101"/>
                  <a:gd name="T31" fmla="*/ 6 h 90"/>
                  <a:gd name="T32" fmla="*/ 48 w 101"/>
                  <a:gd name="T33" fmla="*/ 0 h 90"/>
                  <a:gd name="T34" fmla="*/ 48 w 101"/>
                  <a:gd name="T35" fmla="*/ 0 h 90"/>
                  <a:gd name="T36" fmla="*/ 48 w 101"/>
                  <a:gd name="T37" fmla="*/ 84 h 90"/>
                  <a:gd name="T38" fmla="*/ 30 w 101"/>
                  <a:gd name="T39" fmla="*/ 84 h 90"/>
                  <a:gd name="T40" fmla="*/ 18 w 101"/>
                  <a:gd name="T41" fmla="*/ 73 h 90"/>
                  <a:gd name="T42" fmla="*/ 12 w 101"/>
                  <a:gd name="T43" fmla="*/ 62 h 90"/>
                  <a:gd name="T44" fmla="*/ 6 w 101"/>
                  <a:gd name="T45" fmla="*/ 45 h 90"/>
                  <a:gd name="T46" fmla="*/ 12 w 101"/>
                  <a:gd name="T47" fmla="*/ 28 h 90"/>
                  <a:gd name="T48" fmla="*/ 18 w 101"/>
                  <a:gd name="T49" fmla="*/ 17 h 90"/>
                  <a:gd name="T50" fmla="*/ 30 w 101"/>
                  <a:gd name="T51" fmla="*/ 6 h 90"/>
                  <a:gd name="T52" fmla="*/ 48 w 101"/>
                  <a:gd name="T53" fmla="*/ 0 h 90"/>
                  <a:gd name="T54" fmla="*/ 66 w 101"/>
                  <a:gd name="T55" fmla="*/ 6 h 90"/>
                  <a:gd name="T56" fmla="*/ 83 w 101"/>
                  <a:gd name="T57" fmla="*/ 17 h 90"/>
                  <a:gd name="T58" fmla="*/ 89 w 101"/>
                  <a:gd name="T59" fmla="*/ 28 h 90"/>
                  <a:gd name="T60" fmla="*/ 95 w 101"/>
                  <a:gd name="T61" fmla="*/ 45 h 90"/>
                  <a:gd name="T62" fmla="*/ 89 w 101"/>
                  <a:gd name="T63" fmla="*/ 62 h 90"/>
                  <a:gd name="T64" fmla="*/ 83 w 101"/>
                  <a:gd name="T65" fmla="*/ 73 h 90"/>
                  <a:gd name="T66" fmla="*/ 66 w 101"/>
                  <a:gd name="T67" fmla="*/ 84 h 90"/>
                  <a:gd name="T68" fmla="*/ 48 w 101"/>
                  <a:gd name="T69" fmla="*/ 84 h 90"/>
                  <a:gd name="T70" fmla="*/ 48 w 101"/>
                  <a:gd name="T71" fmla="*/ 84 h 9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01"/>
                  <a:gd name="T109" fmla="*/ 0 h 90"/>
                  <a:gd name="T110" fmla="*/ 101 w 101"/>
                  <a:gd name="T111" fmla="*/ 90 h 90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01" h="90">
                    <a:moveTo>
                      <a:pt x="48" y="0"/>
                    </a:moveTo>
                    <a:lnTo>
                      <a:pt x="30" y="6"/>
                    </a:lnTo>
                    <a:lnTo>
                      <a:pt x="18" y="12"/>
                    </a:lnTo>
                    <a:lnTo>
                      <a:pt x="6" y="28"/>
                    </a:lnTo>
                    <a:lnTo>
                      <a:pt x="0" y="45"/>
                    </a:lnTo>
                    <a:lnTo>
                      <a:pt x="6" y="62"/>
                    </a:lnTo>
                    <a:lnTo>
                      <a:pt x="18" y="79"/>
                    </a:lnTo>
                    <a:lnTo>
                      <a:pt x="30" y="84"/>
                    </a:lnTo>
                    <a:lnTo>
                      <a:pt x="48" y="90"/>
                    </a:lnTo>
                    <a:lnTo>
                      <a:pt x="71" y="84"/>
                    </a:lnTo>
                    <a:lnTo>
                      <a:pt x="83" y="79"/>
                    </a:lnTo>
                    <a:lnTo>
                      <a:pt x="95" y="62"/>
                    </a:lnTo>
                    <a:lnTo>
                      <a:pt x="101" y="45"/>
                    </a:lnTo>
                    <a:lnTo>
                      <a:pt x="95" y="28"/>
                    </a:lnTo>
                    <a:lnTo>
                      <a:pt x="83" y="12"/>
                    </a:lnTo>
                    <a:lnTo>
                      <a:pt x="71" y="6"/>
                    </a:lnTo>
                    <a:lnTo>
                      <a:pt x="48" y="0"/>
                    </a:lnTo>
                    <a:close/>
                    <a:moveTo>
                      <a:pt x="48" y="84"/>
                    </a:moveTo>
                    <a:lnTo>
                      <a:pt x="30" y="84"/>
                    </a:lnTo>
                    <a:lnTo>
                      <a:pt x="18" y="73"/>
                    </a:lnTo>
                    <a:lnTo>
                      <a:pt x="12" y="62"/>
                    </a:lnTo>
                    <a:lnTo>
                      <a:pt x="6" y="45"/>
                    </a:lnTo>
                    <a:lnTo>
                      <a:pt x="12" y="28"/>
                    </a:lnTo>
                    <a:lnTo>
                      <a:pt x="18" y="17"/>
                    </a:lnTo>
                    <a:lnTo>
                      <a:pt x="30" y="6"/>
                    </a:lnTo>
                    <a:lnTo>
                      <a:pt x="48" y="0"/>
                    </a:lnTo>
                    <a:lnTo>
                      <a:pt x="66" y="6"/>
                    </a:lnTo>
                    <a:lnTo>
                      <a:pt x="83" y="17"/>
                    </a:lnTo>
                    <a:lnTo>
                      <a:pt x="89" y="28"/>
                    </a:lnTo>
                    <a:lnTo>
                      <a:pt x="95" y="45"/>
                    </a:lnTo>
                    <a:lnTo>
                      <a:pt x="89" y="62"/>
                    </a:lnTo>
                    <a:lnTo>
                      <a:pt x="83" y="73"/>
                    </a:lnTo>
                    <a:lnTo>
                      <a:pt x="66" y="84"/>
                    </a:lnTo>
                    <a:lnTo>
                      <a:pt x="48" y="84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1" name="Freeform 124"/>
              <p:cNvSpPr>
                <a:spLocks/>
              </p:cNvSpPr>
              <p:nvPr/>
            </p:nvSpPr>
            <p:spPr bwMode="auto">
              <a:xfrm>
                <a:off x="1831" y="1199"/>
                <a:ext cx="104" cy="90"/>
              </a:xfrm>
              <a:custGeom>
                <a:avLst/>
                <a:gdLst>
                  <a:gd name="T0" fmla="*/ 48 w 101"/>
                  <a:gd name="T1" fmla="*/ 0 h 90"/>
                  <a:gd name="T2" fmla="*/ 30 w 101"/>
                  <a:gd name="T3" fmla="*/ 6 h 90"/>
                  <a:gd name="T4" fmla="*/ 18 w 101"/>
                  <a:gd name="T5" fmla="*/ 12 h 90"/>
                  <a:gd name="T6" fmla="*/ 6 w 101"/>
                  <a:gd name="T7" fmla="*/ 28 h 90"/>
                  <a:gd name="T8" fmla="*/ 0 w 101"/>
                  <a:gd name="T9" fmla="*/ 45 h 90"/>
                  <a:gd name="T10" fmla="*/ 6 w 101"/>
                  <a:gd name="T11" fmla="*/ 62 h 90"/>
                  <a:gd name="T12" fmla="*/ 18 w 101"/>
                  <a:gd name="T13" fmla="*/ 79 h 90"/>
                  <a:gd name="T14" fmla="*/ 30 w 101"/>
                  <a:gd name="T15" fmla="*/ 84 h 90"/>
                  <a:gd name="T16" fmla="*/ 48 w 101"/>
                  <a:gd name="T17" fmla="*/ 90 h 90"/>
                  <a:gd name="T18" fmla="*/ 71 w 101"/>
                  <a:gd name="T19" fmla="*/ 84 h 90"/>
                  <a:gd name="T20" fmla="*/ 83 w 101"/>
                  <a:gd name="T21" fmla="*/ 79 h 90"/>
                  <a:gd name="T22" fmla="*/ 95 w 101"/>
                  <a:gd name="T23" fmla="*/ 62 h 90"/>
                  <a:gd name="T24" fmla="*/ 101 w 101"/>
                  <a:gd name="T25" fmla="*/ 45 h 90"/>
                  <a:gd name="T26" fmla="*/ 95 w 101"/>
                  <a:gd name="T27" fmla="*/ 28 h 90"/>
                  <a:gd name="T28" fmla="*/ 83 w 101"/>
                  <a:gd name="T29" fmla="*/ 12 h 90"/>
                  <a:gd name="T30" fmla="*/ 71 w 101"/>
                  <a:gd name="T31" fmla="*/ 6 h 90"/>
                  <a:gd name="T32" fmla="*/ 48 w 101"/>
                  <a:gd name="T33" fmla="*/ 0 h 90"/>
                  <a:gd name="T34" fmla="*/ 48 w 101"/>
                  <a:gd name="T35" fmla="*/ 0 h 9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01"/>
                  <a:gd name="T55" fmla="*/ 0 h 90"/>
                  <a:gd name="T56" fmla="*/ 101 w 101"/>
                  <a:gd name="T57" fmla="*/ 90 h 9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01" h="90">
                    <a:moveTo>
                      <a:pt x="48" y="0"/>
                    </a:moveTo>
                    <a:lnTo>
                      <a:pt x="30" y="6"/>
                    </a:lnTo>
                    <a:lnTo>
                      <a:pt x="18" y="12"/>
                    </a:lnTo>
                    <a:lnTo>
                      <a:pt x="6" y="28"/>
                    </a:lnTo>
                    <a:lnTo>
                      <a:pt x="0" y="45"/>
                    </a:lnTo>
                    <a:lnTo>
                      <a:pt x="6" y="62"/>
                    </a:lnTo>
                    <a:lnTo>
                      <a:pt x="18" y="79"/>
                    </a:lnTo>
                    <a:lnTo>
                      <a:pt x="30" y="84"/>
                    </a:lnTo>
                    <a:lnTo>
                      <a:pt x="48" y="90"/>
                    </a:lnTo>
                    <a:lnTo>
                      <a:pt x="71" y="84"/>
                    </a:lnTo>
                    <a:lnTo>
                      <a:pt x="83" y="79"/>
                    </a:lnTo>
                    <a:lnTo>
                      <a:pt x="95" y="62"/>
                    </a:lnTo>
                    <a:lnTo>
                      <a:pt x="101" y="45"/>
                    </a:lnTo>
                    <a:lnTo>
                      <a:pt x="95" y="28"/>
                    </a:lnTo>
                    <a:lnTo>
                      <a:pt x="83" y="12"/>
                    </a:lnTo>
                    <a:lnTo>
                      <a:pt x="71" y="6"/>
                    </a:lnTo>
                    <a:lnTo>
                      <a:pt x="4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2" name="Freeform 125"/>
              <p:cNvSpPr>
                <a:spLocks/>
              </p:cNvSpPr>
              <p:nvPr/>
            </p:nvSpPr>
            <p:spPr bwMode="auto">
              <a:xfrm>
                <a:off x="1837" y="1199"/>
                <a:ext cx="92" cy="84"/>
              </a:xfrm>
              <a:custGeom>
                <a:avLst/>
                <a:gdLst>
                  <a:gd name="T0" fmla="*/ 42 w 89"/>
                  <a:gd name="T1" fmla="*/ 84 h 84"/>
                  <a:gd name="T2" fmla="*/ 24 w 89"/>
                  <a:gd name="T3" fmla="*/ 84 h 84"/>
                  <a:gd name="T4" fmla="*/ 12 w 89"/>
                  <a:gd name="T5" fmla="*/ 73 h 84"/>
                  <a:gd name="T6" fmla="*/ 6 w 89"/>
                  <a:gd name="T7" fmla="*/ 62 h 84"/>
                  <a:gd name="T8" fmla="*/ 0 w 89"/>
                  <a:gd name="T9" fmla="*/ 45 h 84"/>
                  <a:gd name="T10" fmla="*/ 6 w 89"/>
                  <a:gd name="T11" fmla="*/ 28 h 84"/>
                  <a:gd name="T12" fmla="*/ 12 w 89"/>
                  <a:gd name="T13" fmla="*/ 17 h 84"/>
                  <a:gd name="T14" fmla="*/ 24 w 89"/>
                  <a:gd name="T15" fmla="*/ 6 h 84"/>
                  <a:gd name="T16" fmla="*/ 42 w 89"/>
                  <a:gd name="T17" fmla="*/ 0 h 84"/>
                  <a:gd name="T18" fmla="*/ 60 w 89"/>
                  <a:gd name="T19" fmla="*/ 6 h 84"/>
                  <a:gd name="T20" fmla="*/ 77 w 89"/>
                  <a:gd name="T21" fmla="*/ 17 h 84"/>
                  <a:gd name="T22" fmla="*/ 83 w 89"/>
                  <a:gd name="T23" fmla="*/ 28 h 84"/>
                  <a:gd name="T24" fmla="*/ 89 w 89"/>
                  <a:gd name="T25" fmla="*/ 45 h 84"/>
                  <a:gd name="T26" fmla="*/ 83 w 89"/>
                  <a:gd name="T27" fmla="*/ 62 h 84"/>
                  <a:gd name="T28" fmla="*/ 77 w 89"/>
                  <a:gd name="T29" fmla="*/ 73 h 84"/>
                  <a:gd name="T30" fmla="*/ 60 w 89"/>
                  <a:gd name="T31" fmla="*/ 84 h 84"/>
                  <a:gd name="T32" fmla="*/ 42 w 89"/>
                  <a:gd name="T33" fmla="*/ 84 h 84"/>
                  <a:gd name="T34" fmla="*/ 42 w 89"/>
                  <a:gd name="T35" fmla="*/ 84 h 8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89"/>
                  <a:gd name="T55" fmla="*/ 0 h 84"/>
                  <a:gd name="T56" fmla="*/ 89 w 89"/>
                  <a:gd name="T57" fmla="*/ 84 h 8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89" h="84">
                    <a:moveTo>
                      <a:pt x="42" y="84"/>
                    </a:moveTo>
                    <a:lnTo>
                      <a:pt x="24" y="84"/>
                    </a:lnTo>
                    <a:lnTo>
                      <a:pt x="12" y="73"/>
                    </a:lnTo>
                    <a:lnTo>
                      <a:pt x="6" y="62"/>
                    </a:lnTo>
                    <a:lnTo>
                      <a:pt x="0" y="45"/>
                    </a:lnTo>
                    <a:lnTo>
                      <a:pt x="6" y="28"/>
                    </a:lnTo>
                    <a:lnTo>
                      <a:pt x="12" y="17"/>
                    </a:lnTo>
                    <a:lnTo>
                      <a:pt x="24" y="6"/>
                    </a:lnTo>
                    <a:lnTo>
                      <a:pt x="42" y="0"/>
                    </a:lnTo>
                    <a:lnTo>
                      <a:pt x="60" y="6"/>
                    </a:lnTo>
                    <a:lnTo>
                      <a:pt x="77" y="17"/>
                    </a:lnTo>
                    <a:lnTo>
                      <a:pt x="83" y="28"/>
                    </a:lnTo>
                    <a:lnTo>
                      <a:pt x="89" y="45"/>
                    </a:lnTo>
                    <a:lnTo>
                      <a:pt x="83" y="62"/>
                    </a:lnTo>
                    <a:lnTo>
                      <a:pt x="77" y="73"/>
                    </a:lnTo>
                    <a:lnTo>
                      <a:pt x="60" y="84"/>
                    </a:lnTo>
                    <a:lnTo>
                      <a:pt x="42" y="84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3" name="Freeform 126"/>
              <p:cNvSpPr>
                <a:spLocks/>
              </p:cNvSpPr>
              <p:nvPr/>
            </p:nvSpPr>
            <p:spPr bwMode="auto">
              <a:xfrm>
                <a:off x="1858" y="1209"/>
                <a:ext cx="53" cy="67"/>
              </a:xfrm>
              <a:custGeom>
                <a:avLst/>
                <a:gdLst>
                  <a:gd name="T0" fmla="*/ 53 w 53"/>
                  <a:gd name="T1" fmla="*/ 50 h 67"/>
                  <a:gd name="T2" fmla="*/ 53 w 53"/>
                  <a:gd name="T3" fmla="*/ 55 h 67"/>
                  <a:gd name="T4" fmla="*/ 47 w 53"/>
                  <a:gd name="T5" fmla="*/ 61 h 67"/>
                  <a:gd name="T6" fmla="*/ 36 w 53"/>
                  <a:gd name="T7" fmla="*/ 67 h 67"/>
                  <a:gd name="T8" fmla="*/ 24 w 53"/>
                  <a:gd name="T9" fmla="*/ 67 h 67"/>
                  <a:gd name="T10" fmla="*/ 18 w 53"/>
                  <a:gd name="T11" fmla="*/ 67 h 67"/>
                  <a:gd name="T12" fmla="*/ 6 w 53"/>
                  <a:gd name="T13" fmla="*/ 61 h 67"/>
                  <a:gd name="T14" fmla="*/ 0 w 53"/>
                  <a:gd name="T15" fmla="*/ 55 h 67"/>
                  <a:gd name="T16" fmla="*/ 0 w 53"/>
                  <a:gd name="T17" fmla="*/ 50 h 67"/>
                  <a:gd name="T18" fmla="*/ 0 w 53"/>
                  <a:gd name="T19" fmla="*/ 0 h 67"/>
                  <a:gd name="T20" fmla="*/ 53 w 53"/>
                  <a:gd name="T21" fmla="*/ 0 h 67"/>
                  <a:gd name="T22" fmla="*/ 53 w 53"/>
                  <a:gd name="T23" fmla="*/ 50 h 67"/>
                  <a:gd name="T24" fmla="*/ 53 w 53"/>
                  <a:gd name="T25" fmla="*/ 50 h 6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3"/>
                  <a:gd name="T40" fmla="*/ 0 h 67"/>
                  <a:gd name="T41" fmla="*/ 53 w 53"/>
                  <a:gd name="T42" fmla="*/ 67 h 6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3" h="67">
                    <a:moveTo>
                      <a:pt x="53" y="50"/>
                    </a:moveTo>
                    <a:lnTo>
                      <a:pt x="53" y="55"/>
                    </a:lnTo>
                    <a:lnTo>
                      <a:pt x="47" y="61"/>
                    </a:lnTo>
                    <a:lnTo>
                      <a:pt x="36" y="67"/>
                    </a:lnTo>
                    <a:lnTo>
                      <a:pt x="24" y="67"/>
                    </a:lnTo>
                    <a:lnTo>
                      <a:pt x="18" y="67"/>
                    </a:lnTo>
                    <a:lnTo>
                      <a:pt x="6" y="61"/>
                    </a:lnTo>
                    <a:lnTo>
                      <a:pt x="0" y="55"/>
                    </a:lnTo>
                    <a:lnTo>
                      <a:pt x="0" y="50"/>
                    </a:lnTo>
                    <a:lnTo>
                      <a:pt x="0" y="0"/>
                    </a:lnTo>
                    <a:lnTo>
                      <a:pt x="53" y="0"/>
                    </a:lnTo>
                    <a:lnTo>
                      <a:pt x="53" y="50"/>
                    </a:lnTo>
                    <a:close/>
                  </a:path>
                </a:pathLst>
              </a:custGeom>
              <a:solidFill>
                <a:srgbClr val="FF160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4" name="Freeform 127"/>
              <p:cNvSpPr>
                <a:spLocks/>
              </p:cNvSpPr>
              <p:nvPr/>
            </p:nvSpPr>
            <p:spPr bwMode="auto">
              <a:xfrm>
                <a:off x="1858" y="1209"/>
                <a:ext cx="53" cy="67"/>
              </a:xfrm>
              <a:custGeom>
                <a:avLst/>
                <a:gdLst>
                  <a:gd name="T0" fmla="*/ 53 w 53"/>
                  <a:gd name="T1" fmla="*/ 50 h 67"/>
                  <a:gd name="T2" fmla="*/ 53 w 53"/>
                  <a:gd name="T3" fmla="*/ 55 h 67"/>
                  <a:gd name="T4" fmla="*/ 47 w 53"/>
                  <a:gd name="T5" fmla="*/ 61 h 67"/>
                  <a:gd name="T6" fmla="*/ 36 w 53"/>
                  <a:gd name="T7" fmla="*/ 67 h 67"/>
                  <a:gd name="T8" fmla="*/ 24 w 53"/>
                  <a:gd name="T9" fmla="*/ 67 h 67"/>
                  <a:gd name="T10" fmla="*/ 18 w 53"/>
                  <a:gd name="T11" fmla="*/ 67 h 67"/>
                  <a:gd name="T12" fmla="*/ 6 w 53"/>
                  <a:gd name="T13" fmla="*/ 61 h 67"/>
                  <a:gd name="T14" fmla="*/ 0 w 53"/>
                  <a:gd name="T15" fmla="*/ 55 h 67"/>
                  <a:gd name="T16" fmla="*/ 0 w 53"/>
                  <a:gd name="T17" fmla="*/ 50 h 67"/>
                  <a:gd name="T18" fmla="*/ 0 w 53"/>
                  <a:gd name="T19" fmla="*/ 0 h 67"/>
                  <a:gd name="T20" fmla="*/ 53 w 53"/>
                  <a:gd name="T21" fmla="*/ 0 h 67"/>
                  <a:gd name="T22" fmla="*/ 53 w 53"/>
                  <a:gd name="T23" fmla="*/ 50 h 67"/>
                  <a:gd name="T24" fmla="*/ 53 w 53"/>
                  <a:gd name="T25" fmla="*/ 50 h 67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53"/>
                  <a:gd name="T40" fmla="*/ 0 h 67"/>
                  <a:gd name="T41" fmla="*/ 53 w 53"/>
                  <a:gd name="T42" fmla="*/ 67 h 67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53" h="67">
                    <a:moveTo>
                      <a:pt x="53" y="50"/>
                    </a:moveTo>
                    <a:lnTo>
                      <a:pt x="53" y="55"/>
                    </a:lnTo>
                    <a:lnTo>
                      <a:pt x="47" y="61"/>
                    </a:lnTo>
                    <a:lnTo>
                      <a:pt x="36" y="67"/>
                    </a:lnTo>
                    <a:lnTo>
                      <a:pt x="24" y="67"/>
                    </a:lnTo>
                    <a:lnTo>
                      <a:pt x="18" y="67"/>
                    </a:lnTo>
                    <a:lnTo>
                      <a:pt x="6" y="61"/>
                    </a:lnTo>
                    <a:lnTo>
                      <a:pt x="0" y="55"/>
                    </a:lnTo>
                    <a:lnTo>
                      <a:pt x="0" y="50"/>
                    </a:lnTo>
                    <a:lnTo>
                      <a:pt x="0" y="0"/>
                    </a:lnTo>
                    <a:lnTo>
                      <a:pt x="53" y="0"/>
                    </a:lnTo>
                    <a:lnTo>
                      <a:pt x="53" y="50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5" name="Freeform 128"/>
              <p:cNvSpPr>
                <a:spLocks/>
              </p:cNvSpPr>
              <p:nvPr/>
            </p:nvSpPr>
            <p:spPr bwMode="auto">
              <a:xfrm>
                <a:off x="1868" y="1225"/>
                <a:ext cx="31" cy="35"/>
              </a:xfrm>
              <a:custGeom>
                <a:avLst/>
                <a:gdLst>
                  <a:gd name="T0" fmla="*/ 30 w 30"/>
                  <a:gd name="T1" fmla="*/ 28 h 34"/>
                  <a:gd name="T2" fmla="*/ 24 w 30"/>
                  <a:gd name="T3" fmla="*/ 34 h 34"/>
                  <a:gd name="T4" fmla="*/ 12 w 30"/>
                  <a:gd name="T5" fmla="*/ 34 h 34"/>
                  <a:gd name="T6" fmla="*/ 6 w 30"/>
                  <a:gd name="T7" fmla="*/ 34 h 34"/>
                  <a:gd name="T8" fmla="*/ 0 w 30"/>
                  <a:gd name="T9" fmla="*/ 28 h 34"/>
                  <a:gd name="T10" fmla="*/ 0 w 30"/>
                  <a:gd name="T11" fmla="*/ 0 h 34"/>
                  <a:gd name="T12" fmla="*/ 30 w 30"/>
                  <a:gd name="T13" fmla="*/ 0 h 34"/>
                  <a:gd name="T14" fmla="*/ 30 w 30"/>
                  <a:gd name="T15" fmla="*/ 28 h 34"/>
                  <a:gd name="T16" fmla="*/ 30 w 30"/>
                  <a:gd name="T17" fmla="*/ 28 h 3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30"/>
                  <a:gd name="T28" fmla="*/ 0 h 34"/>
                  <a:gd name="T29" fmla="*/ 30 w 30"/>
                  <a:gd name="T30" fmla="*/ 34 h 3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30" h="34">
                    <a:moveTo>
                      <a:pt x="30" y="28"/>
                    </a:moveTo>
                    <a:lnTo>
                      <a:pt x="24" y="34"/>
                    </a:lnTo>
                    <a:lnTo>
                      <a:pt x="12" y="34"/>
                    </a:lnTo>
                    <a:lnTo>
                      <a:pt x="6" y="34"/>
                    </a:lnTo>
                    <a:lnTo>
                      <a:pt x="0" y="28"/>
                    </a:lnTo>
                    <a:lnTo>
                      <a:pt x="0" y="0"/>
                    </a:lnTo>
                    <a:lnTo>
                      <a:pt x="30" y="0"/>
                    </a:lnTo>
                    <a:lnTo>
                      <a:pt x="30" y="2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6" name="Freeform 129"/>
              <p:cNvSpPr>
                <a:spLocks/>
              </p:cNvSpPr>
              <p:nvPr/>
            </p:nvSpPr>
            <p:spPr bwMode="auto">
              <a:xfrm>
                <a:off x="1880" y="1225"/>
                <a:ext cx="6" cy="12"/>
              </a:xfrm>
              <a:custGeom>
                <a:avLst/>
                <a:gdLst>
                  <a:gd name="T0" fmla="*/ 6 w 6"/>
                  <a:gd name="T1" fmla="*/ 6 h 11"/>
                  <a:gd name="T2" fmla="*/ 6 w 6"/>
                  <a:gd name="T3" fmla="*/ 11 h 11"/>
                  <a:gd name="T4" fmla="*/ 0 w 6"/>
                  <a:gd name="T5" fmla="*/ 11 h 11"/>
                  <a:gd name="T6" fmla="*/ 0 w 6"/>
                  <a:gd name="T7" fmla="*/ 11 h 11"/>
                  <a:gd name="T8" fmla="*/ 0 w 6"/>
                  <a:gd name="T9" fmla="*/ 6 h 11"/>
                  <a:gd name="T10" fmla="*/ 0 w 6"/>
                  <a:gd name="T11" fmla="*/ 0 h 11"/>
                  <a:gd name="T12" fmla="*/ 6 w 6"/>
                  <a:gd name="T13" fmla="*/ 0 h 11"/>
                  <a:gd name="T14" fmla="*/ 6 w 6"/>
                  <a:gd name="T15" fmla="*/ 6 h 11"/>
                  <a:gd name="T16" fmla="*/ 6 w 6"/>
                  <a:gd name="T17" fmla="*/ 6 h 1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6"/>
                  <a:gd name="T28" fmla="*/ 0 h 11"/>
                  <a:gd name="T29" fmla="*/ 6 w 6"/>
                  <a:gd name="T30" fmla="*/ 11 h 1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6" h="11">
                    <a:moveTo>
                      <a:pt x="6" y="6"/>
                    </a:moveTo>
                    <a:lnTo>
                      <a:pt x="6" y="11"/>
                    </a:lnTo>
                    <a:lnTo>
                      <a:pt x="0" y="11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A50A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7" name="Freeform 130"/>
              <p:cNvSpPr>
                <a:spLocks/>
              </p:cNvSpPr>
              <p:nvPr/>
            </p:nvSpPr>
            <p:spPr bwMode="auto">
              <a:xfrm>
                <a:off x="1880" y="1248"/>
                <a:ext cx="6" cy="6"/>
              </a:xfrm>
              <a:custGeom>
                <a:avLst/>
                <a:gdLst>
                  <a:gd name="T0" fmla="*/ 6 w 6"/>
                  <a:gd name="T1" fmla="*/ 5 h 5"/>
                  <a:gd name="T2" fmla="*/ 6 w 6"/>
                  <a:gd name="T3" fmla="*/ 5 h 5"/>
                  <a:gd name="T4" fmla="*/ 0 w 6"/>
                  <a:gd name="T5" fmla="*/ 5 h 5"/>
                  <a:gd name="T6" fmla="*/ 0 w 6"/>
                  <a:gd name="T7" fmla="*/ 5 h 5"/>
                  <a:gd name="T8" fmla="*/ 0 w 6"/>
                  <a:gd name="T9" fmla="*/ 0 h 5"/>
                  <a:gd name="T10" fmla="*/ 6 w 6"/>
                  <a:gd name="T11" fmla="*/ 0 h 5"/>
                  <a:gd name="T12" fmla="*/ 6 w 6"/>
                  <a:gd name="T13" fmla="*/ 5 h 5"/>
                  <a:gd name="T14" fmla="*/ 6 w 6"/>
                  <a:gd name="T15" fmla="*/ 5 h 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5"/>
                  <a:gd name="T26" fmla="*/ 6 w 6"/>
                  <a:gd name="T27" fmla="*/ 5 h 5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5">
                    <a:moveTo>
                      <a:pt x="6" y="5"/>
                    </a:moveTo>
                    <a:lnTo>
                      <a:pt x="6" y="5"/>
                    </a:lnTo>
                    <a:lnTo>
                      <a:pt x="0" y="5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5"/>
                    </a:lnTo>
                    <a:close/>
                  </a:path>
                </a:pathLst>
              </a:custGeom>
              <a:solidFill>
                <a:srgbClr val="0A50A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8" name="Freeform 131"/>
              <p:cNvSpPr>
                <a:spLocks/>
              </p:cNvSpPr>
              <p:nvPr/>
            </p:nvSpPr>
            <p:spPr bwMode="auto">
              <a:xfrm>
                <a:off x="1886" y="1237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6 h 6"/>
                  <a:gd name="T4" fmla="*/ 0 w 6"/>
                  <a:gd name="T5" fmla="*/ 6 h 6"/>
                  <a:gd name="T6" fmla="*/ 0 w 6"/>
                  <a:gd name="T7" fmla="*/ 6 h 6"/>
                  <a:gd name="T8" fmla="*/ 0 w 6"/>
                  <a:gd name="T9" fmla="*/ 0 h 6"/>
                  <a:gd name="T10" fmla="*/ 6 w 6"/>
                  <a:gd name="T11" fmla="*/ 0 h 6"/>
                  <a:gd name="T12" fmla="*/ 6 w 6"/>
                  <a:gd name="T13" fmla="*/ 6 h 6"/>
                  <a:gd name="T14" fmla="*/ 6 w 6"/>
                  <a:gd name="T15" fmla="*/ 6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6"/>
                  <a:gd name="T26" fmla="*/ 6 w 6"/>
                  <a:gd name="T27" fmla="*/ 6 h 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6">
                    <a:moveTo>
                      <a:pt x="6" y="6"/>
                    </a:moveTo>
                    <a:lnTo>
                      <a:pt x="6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A50A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89" name="Freeform 132"/>
              <p:cNvSpPr>
                <a:spLocks/>
              </p:cNvSpPr>
              <p:nvPr/>
            </p:nvSpPr>
            <p:spPr bwMode="auto">
              <a:xfrm>
                <a:off x="1874" y="1237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6 w 6"/>
                  <a:gd name="T3" fmla="*/ 6 h 6"/>
                  <a:gd name="T4" fmla="*/ 0 w 6"/>
                  <a:gd name="T5" fmla="*/ 6 h 6"/>
                  <a:gd name="T6" fmla="*/ 0 w 6"/>
                  <a:gd name="T7" fmla="*/ 6 h 6"/>
                  <a:gd name="T8" fmla="*/ 0 w 6"/>
                  <a:gd name="T9" fmla="*/ 0 h 6"/>
                  <a:gd name="T10" fmla="*/ 6 w 6"/>
                  <a:gd name="T11" fmla="*/ 0 h 6"/>
                  <a:gd name="T12" fmla="*/ 6 w 6"/>
                  <a:gd name="T13" fmla="*/ 6 h 6"/>
                  <a:gd name="T14" fmla="*/ 6 w 6"/>
                  <a:gd name="T15" fmla="*/ 6 h 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6"/>
                  <a:gd name="T25" fmla="*/ 0 h 6"/>
                  <a:gd name="T26" fmla="*/ 6 w 6"/>
                  <a:gd name="T27" fmla="*/ 6 h 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6" h="6">
                    <a:moveTo>
                      <a:pt x="6" y="6"/>
                    </a:moveTo>
                    <a:lnTo>
                      <a:pt x="6" y="6"/>
                    </a:lnTo>
                    <a:lnTo>
                      <a:pt x="0" y="6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0A50A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0" name="Freeform 133"/>
              <p:cNvSpPr>
                <a:spLocks/>
              </p:cNvSpPr>
              <p:nvPr/>
            </p:nvSpPr>
            <p:spPr bwMode="auto">
              <a:xfrm>
                <a:off x="1862" y="1209"/>
                <a:ext cx="6" cy="12"/>
              </a:xfrm>
              <a:custGeom>
                <a:avLst/>
                <a:gdLst>
                  <a:gd name="T0" fmla="*/ 6 w 6"/>
                  <a:gd name="T1" fmla="*/ 11 h 11"/>
                  <a:gd name="T2" fmla="*/ 0 w 6"/>
                  <a:gd name="T3" fmla="*/ 11 h 11"/>
                  <a:gd name="T4" fmla="*/ 0 w 6"/>
                  <a:gd name="T5" fmla="*/ 0 h 11"/>
                  <a:gd name="T6" fmla="*/ 6 w 6"/>
                  <a:gd name="T7" fmla="*/ 0 h 11"/>
                  <a:gd name="T8" fmla="*/ 6 w 6"/>
                  <a:gd name="T9" fmla="*/ 11 h 11"/>
                  <a:gd name="T10" fmla="*/ 6 w 6"/>
                  <a:gd name="T11" fmla="*/ 1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1"/>
                  <a:gd name="T20" fmla="*/ 6 w 6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1">
                    <a:moveTo>
                      <a:pt x="6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11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1" name="Freeform 134"/>
              <p:cNvSpPr>
                <a:spLocks/>
              </p:cNvSpPr>
              <p:nvPr/>
            </p:nvSpPr>
            <p:spPr bwMode="auto">
              <a:xfrm>
                <a:off x="1862" y="1209"/>
                <a:ext cx="6" cy="12"/>
              </a:xfrm>
              <a:custGeom>
                <a:avLst/>
                <a:gdLst>
                  <a:gd name="T0" fmla="*/ 6 w 6"/>
                  <a:gd name="T1" fmla="*/ 11 h 11"/>
                  <a:gd name="T2" fmla="*/ 0 w 6"/>
                  <a:gd name="T3" fmla="*/ 11 h 11"/>
                  <a:gd name="T4" fmla="*/ 0 w 6"/>
                  <a:gd name="T5" fmla="*/ 0 h 11"/>
                  <a:gd name="T6" fmla="*/ 6 w 6"/>
                  <a:gd name="T7" fmla="*/ 0 h 11"/>
                  <a:gd name="T8" fmla="*/ 6 w 6"/>
                  <a:gd name="T9" fmla="*/ 11 h 11"/>
                  <a:gd name="T10" fmla="*/ 6 w 6"/>
                  <a:gd name="T11" fmla="*/ 1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1"/>
                  <a:gd name="T20" fmla="*/ 6 w 6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1">
                    <a:moveTo>
                      <a:pt x="6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2" name="Freeform 135"/>
              <p:cNvSpPr>
                <a:spLocks/>
              </p:cNvSpPr>
              <p:nvPr/>
            </p:nvSpPr>
            <p:spPr bwMode="auto">
              <a:xfrm>
                <a:off x="1898" y="1209"/>
                <a:ext cx="6" cy="12"/>
              </a:xfrm>
              <a:custGeom>
                <a:avLst/>
                <a:gdLst>
                  <a:gd name="T0" fmla="*/ 5 w 5"/>
                  <a:gd name="T1" fmla="*/ 11 h 11"/>
                  <a:gd name="T2" fmla="*/ 0 w 5"/>
                  <a:gd name="T3" fmla="*/ 11 h 11"/>
                  <a:gd name="T4" fmla="*/ 0 w 5"/>
                  <a:gd name="T5" fmla="*/ 0 h 11"/>
                  <a:gd name="T6" fmla="*/ 5 w 5"/>
                  <a:gd name="T7" fmla="*/ 0 h 11"/>
                  <a:gd name="T8" fmla="*/ 5 w 5"/>
                  <a:gd name="T9" fmla="*/ 11 h 11"/>
                  <a:gd name="T10" fmla="*/ 5 w 5"/>
                  <a:gd name="T11" fmla="*/ 1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11"/>
                  <a:gd name="T20" fmla="*/ 5 w 5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11">
                    <a:moveTo>
                      <a:pt x="5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11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3" name="Freeform 136"/>
              <p:cNvSpPr>
                <a:spLocks/>
              </p:cNvSpPr>
              <p:nvPr/>
            </p:nvSpPr>
            <p:spPr bwMode="auto">
              <a:xfrm>
                <a:off x="1898" y="1209"/>
                <a:ext cx="6" cy="12"/>
              </a:xfrm>
              <a:custGeom>
                <a:avLst/>
                <a:gdLst>
                  <a:gd name="T0" fmla="*/ 5 w 5"/>
                  <a:gd name="T1" fmla="*/ 11 h 11"/>
                  <a:gd name="T2" fmla="*/ 0 w 5"/>
                  <a:gd name="T3" fmla="*/ 11 h 11"/>
                  <a:gd name="T4" fmla="*/ 0 w 5"/>
                  <a:gd name="T5" fmla="*/ 0 h 11"/>
                  <a:gd name="T6" fmla="*/ 5 w 5"/>
                  <a:gd name="T7" fmla="*/ 0 h 11"/>
                  <a:gd name="T8" fmla="*/ 5 w 5"/>
                  <a:gd name="T9" fmla="*/ 11 h 11"/>
                  <a:gd name="T10" fmla="*/ 5 w 5"/>
                  <a:gd name="T11" fmla="*/ 1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11"/>
                  <a:gd name="T20" fmla="*/ 5 w 5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11">
                    <a:moveTo>
                      <a:pt x="5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4" name="Freeform 137"/>
              <p:cNvSpPr>
                <a:spLocks/>
              </p:cNvSpPr>
              <p:nvPr/>
            </p:nvSpPr>
            <p:spPr bwMode="auto">
              <a:xfrm>
                <a:off x="1862" y="1237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0 w 6"/>
                  <a:gd name="T3" fmla="*/ 6 h 6"/>
                  <a:gd name="T4" fmla="*/ 0 w 6"/>
                  <a:gd name="T5" fmla="*/ 0 h 6"/>
                  <a:gd name="T6" fmla="*/ 6 w 6"/>
                  <a:gd name="T7" fmla="*/ 0 h 6"/>
                  <a:gd name="T8" fmla="*/ 6 w 6"/>
                  <a:gd name="T9" fmla="*/ 6 h 6"/>
                  <a:gd name="T10" fmla="*/ 6 w 6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6"/>
                  <a:gd name="T20" fmla="*/ 6 w 6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6">
                    <a:moveTo>
                      <a:pt x="6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5" name="Freeform 138"/>
              <p:cNvSpPr>
                <a:spLocks/>
              </p:cNvSpPr>
              <p:nvPr/>
            </p:nvSpPr>
            <p:spPr bwMode="auto">
              <a:xfrm>
                <a:off x="1862" y="1237"/>
                <a:ext cx="6" cy="6"/>
              </a:xfrm>
              <a:custGeom>
                <a:avLst/>
                <a:gdLst>
                  <a:gd name="T0" fmla="*/ 6 w 6"/>
                  <a:gd name="T1" fmla="*/ 6 h 6"/>
                  <a:gd name="T2" fmla="*/ 0 w 6"/>
                  <a:gd name="T3" fmla="*/ 6 h 6"/>
                  <a:gd name="T4" fmla="*/ 0 w 6"/>
                  <a:gd name="T5" fmla="*/ 0 h 6"/>
                  <a:gd name="T6" fmla="*/ 6 w 6"/>
                  <a:gd name="T7" fmla="*/ 0 h 6"/>
                  <a:gd name="T8" fmla="*/ 6 w 6"/>
                  <a:gd name="T9" fmla="*/ 6 h 6"/>
                  <a:gd name="T10" fmla="*/ 6 w 6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6"/>
                  <a:gd name="T20" fmla="*/ 6 w 6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6">
                    <a:moveTo>
                      <a:pt x="6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6" name="Freeform 139"/>
              <p:cNvSpPr>
                <a:spLocks/>
              </p:cNvSpPr>
              <p:nvPr/>
            </p:nvSpPr>
            <p:spPr bwMode="auto">
              <a:xfrm>
                <a:off x="1862" y="1254"/>
                <a:ext cx="12" cy="10"/>
              </a:xfrm>
              <a:custGeom>
                <a:avLst/>
                <a:gdLst>
                  <a:gd name="T0" fmla="*/ 12 w 12"/>
                  <a:gd name="T1" fmla="*/ 6 h 11"/>
                  <a:gd name="T2" fmla="*/ 12 w 12"/>
                  <a:gd name="T3" fmla="*/ 11 h 11"/>
                  <a:gd name="T4" fmla="*/ 0 w 12"/>
                  <a:gd name="T5" fmla="*/ 6 h 11"/>
                  <a:gd name="T6" fmla="*/ 6 w 12"/>
                  <a:gd name="T7" fmla="*/ 0 h 11"/>
                  <a:gd name="T8" fmla="*/ 12 w 12"/>
                  <a:gd name="T9" fmla="*/ 6 h 11"/>
                  <a:gd name="T10" fmla="*/ 12 w 12"/>
                  <a:gd name="T11" fmla="*/ 6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"/>
                  <a:gd name="T19" fmla="*/ 0 h 11"/>
                  <a:gd name="T20" fmla="*/ 12 w 12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" h="11">
                    <a:moveTo>
                      <a:pt x="12" y="6"/>
                    </a:moveTo>
                    <a:lnTo>
                      <a:pt x="12" y="11"/>
                    </a:lnTo>
                    <a:lnTo>
                      <a:pt x="0" y="6"/>
                    </a:lnTo>
                    <a:lnTo>
                      <a:pt x="6" y="0"/>
                    </a:lnTo>
                    <a:lnTo>
                      <a:pt x="12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7" name="Freeform 140"/>
              <p:cNvSpPr>
                <a:spLocks/>
              </p:cNvSpPr>
              <p:nvPr/>
            </p:nvSpPr>
            <p:spPr bwMode="auto">
              <a:xfrm>
                <a:off x="1862" y="1254"/>
                <a:ext cx="12" cy="10"/>
              </a:xfrm>
              <a:custGeom>
                <a:avLst/>
                <a:gdLst>
                  <a:gd name="T0" fmla="*/ 12 w 12"/>
                  <a:gd name="T1" fmla="*/ 6 h 11"/>
                  <a:gd name="T2" fmla="*/ 12 w 12"/>
                  <a:gd name="T3" fmla="*/ 11 h 11"/>
                  <a:gd name="T4" fmla="*/ 0 w 12"/>
                  <a:gd name="T5" fmla="*/ 6 h 11"/>
                  <a:gd name="T6" fmla="*/ 6 w 12"/>
                  <a:gd name="T7" fmla="*/ 0 h 11"/>
                  <a:gd name="T8" fmla="*/ 12 w 12"/>
                  <a:gd name="T9" fmla="*/ 6 h 11"/>
                  <a:gd name="T10" fmla="*/ 12 w 12"/>
                  <a:gd name="T11" fmla="*/ 6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2"/>
                  <a:gd name="T19" fmla="*/ 0 h 11"/>
                  <a:gd name="T20" fmla="*/ 12 w 12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2" h="11">
                    <a:moveTo>
                      <a:pt x="12" y="6"/>
                    </a:moveTo>
                    <a:lnTo>
                      <a:pt x="12" y="11"/>
                    </a:lnTo>
                    <a:lnTo>
                      <a:pt x="0" y="6"/>
                    </a:lnTo>
                    <a:lnTo>
                      <a:pt x="6" y="0"/>
                    </a:lnTo>
                    <a:lnTo>
                      <a:pt x="12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8" name="Freeform 141"/>
              <p:cNvSpPr>
                <a:spLocks/>
              </p:cNvSpPr>
              <p:nvPr/>
            </p:nvSpPr>
            <p:spPr bwMode="auto">
              <a:xfrm>
                <a:off x="1892" y="1254"/>
                <a:ext cx="6" cy="10"/>
              </a:xfrm>
              <a:custGeom>
                <a:avLst/>
                <a:gdLst>
                  <a:gd name="T0" fmla="*/ 0 w 6"/>
                  <a:gd name="T1" fmla="*/ 6 h 11"/>
                  <a:gd name="T2" fmla="*/ 0 w 6"/>
                  <a:gd name="T3" fmla="*/ 11 h 11"/>
                  <a:gd name="T4" fmla="*/ 6 w 6"/>
                  <a:gd name="T5" fmla="*/ 6 h 11"/>
                  <a:gd name="T6" fmla="*/ 6 w 6"/>
                  <a:gd name="T7" fmla="*/ 0 h 11"/>
                  <a:gd name="T8" fmla="*/ 0 w 6"/>
                  <a:gd name="T9" fmla="*/ 6 h 11"/>
                  <a:gd name="T10" fmla="*/ 0 w 6"/>
                  <a:gd name="T11" fmla="*/ 6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1"/>
                  <a:gd name="T20" fmla="*/ 6 w 6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1">
                    <a:moveTo>
                      <a:pt x="0" y="6"/>
                    </a:moveTo>
                    <a:lnTo>
                      <a:pt x="0" y="11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99" name="Freeform 142"/>
              <p:cNvSpPr>
                <a:spLocks/>
              </p:cNvSpPr>
              <p:nvPr/>
            </p:nvSpPr>
            <p:spPr bwMode="auto">
              <a:xfrm>
                <a:off x="1892" y="1254"/>
                <a:ext cx="6" cy="10"/>
              </a:xfrm>
              <a:custGeom>
                <a:avLst/>
                <a:gdLst>
                  <a:gd name="T0" fmla="*/ 0 w 6"/>
                  <a:gd name="T1" fmla="*/ 6 h 11"/>
                  <a:gd name="T2" fmla="*/ 0 w 6"/>
                  <a:gd name="T3" fmla="*/ 11 h 11"/>
                  <a:gd name="T4" fmla="*/ 6 w 6"/>
                  <a:gd name="T5" fmla="*/ 6 h 11"/>
                  <a:gd name="T6" fmla="*/ 6 w 6"/>
                  <a:gd name="T7" fmla="*/ 0 h 11"/>
                  <a:gd name="T8" fmla="*/ 0 w 6"/>
                  <a:gd name="T9" fmla="*/ 6 h 11"/>
                  <a:gd name="T10" fmla="*/ 0 w 6"/>
                  <a:gd name="T11" fmla="*/ 6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1"/>
                  <a:gd name="T20" fmla="*/ 6 w 6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1">
                    <a:moveTo>
                      <a:pt x="0" y="6"/>
                    </a:moveTo>
                    <a:lnTo>
                      <a:pt x="0" y="11"/>
                    </a:lnTo>
                    <a:lnTo>
                      <a:pt x="6" y="6"/>
                    </a:lnTo>
                    <a:lnTo>
                      <a:pt x="6" y="0"/>
                    </a:lnTo>
                    <a:lnTo>
                      <a:pt x="0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0" name="Freeform 143"/>
              <p:cNvSpPr>
                <a:spLocks/>
              </p:cNvSpPr>
              <p:nvPr/>
            </p:nvSpPr>
            <p:spPr bwMode="auto">
              <a:xfrm>
                <a:off x="1898" y="1237"/>
                <a:ext cx="6" cy="6"/>
              </a:xfrm>
              <a:custGeom>
                <a:avLst/>
                <a:gdLst>
                  <a:gd name="T0" fmla="*/ 5 w 5"/>
                  <a:gd name="T1" fmla="*/ 6 h 6"/>
                  <a:gd name="T2" fmla="*/ 0 w 5"/>
                  <a:gd name="T3" fmla="*/ 6 h 6"/>
                  <a:gd name="T4" fmla="*/ 0 w 5"/>
                  <a:gd name="T5" fmla="*/ 0 h 6"/>
                  <a:gd name="T6" fmla="*/ 5 w 5"/>
                  <a:gd name="T7" fmla="*/ 0 h 6"/>
                  <a:gd name="T8" fmla="*/ 5 w 5"/>
                  <a:gd name="T9" fmla="*/ 6 h 6"/>
                  <a:gd name="T10" fmla="*/ 5 w 5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6"/>
                  <a:gd name="T20" fmla="*/ 5 w 5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6">
                    <a:moveTo>
                      <a:pt x="5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1" name="Freeform 144"/>
              <p:cNvSpPr>
                <a:spLocks/>
              </p:cNvSpPr>
              <p:nvPr/>
            </p:nvSpPr>
            <p:spPr bwMode="auto">
              <a:xfrm>
                <a:off x="1898" y="1237"/>
                <a:ext cx="6" cy="6"/>
              </a:xfrm>
              <a:custGeom>
                <a:avLst/>
                <a:gdLst>
                  <a:gd name="T0" fmla="*/ 5 w 5"/>
                  <a:gd name="T1" fmla="*/ 6 h 6"/>
                  <a:gd name="T2" fmla="*/ 0 w 5"/>
                  <a:gd name="T3" fmla="*/ 6 h 6"/>
                  <a:gd name="T4" fmla="*/ 0 w 5"/>
                  <a:gd name="T5" fmla="*/ 0 h 6"/>
                  <a:gd name="T6" fmla="*/ 5 w 5"/>
                  <a:gd name="T7" fmla="*/ 0 h 6"/>
                  <a:gd name="T8" fmla="*/ 5 w 5"/>
                  <a:gd name="T9" fmla="*/ 6 h 6"/>
                  <a:gd name="T10" fmla="*/ 5 w 5"/>
                  <a:gd name="T11" fmla="*/ 6 h 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"/>
                  <a:gd name="T19" fmla="*/ 0 h 6"/>
                  <a:gd name="T20" fmla="*/ 5 w 5"/>
                  <a:gd name="T21" fmla="*/ 6 h 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" h="6">
                    <a:moveTo>
                      <a:pt x="5" y="6"/>
                    </a:moveTo>
                    <a:lnTo>
                      <a:pt x="0" y="6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2" name="Freeform 145"/>
              <p:cNvSpPr>
                <a:spLocks/>
              </p:cNvSpPr>
              <p:nvPr/>
            </p:nvSpPr>
            <p:spPr bwMode="auto">
              <a:xfrm>
                <a:off x="1880" y="1209"/>
                <a:ext cx="6" cy="12"/>
              </a:xfrm>
              <a:custGeom>
                <a:avLst/>
                <a:gdLst>
                  <a:gd name="T0" fmla="*/ 6 w 6"/>
                  <a:gd name="T1" fmla="*/ 11 h 11"/>
                  <a:gd name="T2" fmla="*/ 0 w 6"/>
                  <a:gd name="T3" fmla="*/ 11 h 11"/>
                  <a:gd name="T4" fmla="*/ 0 w 6"/>
                  <a:gd name="T5" fmla="*/ 0 h 11"/>
                  <a:gd name="T6" fmla="*/ 6 w 6"/>
                  <a:gd name="T7" fmla="*/ 0 h 11"/>
                  <a:gd name="T8" fmla="*/ 6 w 6"/>
                  <a:gd name="T9" fmla="*/ 11 h 11"/>
                  <a:gd name="T10" fmla="*/ 6 w 6"/>
                  <a:gd name="T11" fmla="*/ 1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1"/>
                  <a:gd name="T20" fmla="*/ 6 w 6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1">
                    <a:moveTo>
                      <a:pt x="6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11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3" name="Freeform 146"/>
              <p:cNvSpPr>
                <a:spLocks/>
              </p:cNvSpPr>
              <p:nvPr/>
            </p:nvSpPr>
            <p:spPr bwMode="auto">
              <a:xfrm>
                <a:off x="1880" y="1209"/>
                <a:ext cx="6" cy="12"/>
              </a:xfrm>
              <a:custGeom>
                <a:avLst/>
                <a:gdLst>
                  <a:gd name="T0" fmla="*/ 6 w 6"/>
                  <a:gd name="T1" fmla="*/ 11 h 11"/>
                  <a:gd name="T2" fmla="*/ 0 w 6"/>
                  <a:gd name="T3" fmla="*/ 11 h 11"/>
                  <a:gd name="T4" fmla="*/ 0 w 6"/>
                  <a:gd name="T5" fmla="*/ 0 h 11"/>
                  <a:gd name="T6" fmla="*/ 6 w 6"/>
                  <a:gd name="T7" fmla="*/ 0 h 11"/>
                  <a:gd name="T8" fmla="*/ 6 w 6"/>
                  <a:gd name="T9" fmla="*/ 11 h 11"/>
                  <a:gd name="T10" fmla="*/ 6 w 6"/>
                  <a:gd name="T11" fmla="*/ 11 h 1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"/>
                  <a:gd name="T19" fmla="*/ 0 h 11"/>
                  <a:gd name="T20" fmla="*/ 6 w 6"/>
                  <a:gd name="T21" fmla="*/ 11 h 1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" h="11">
                    <a:moveTo>
                      <a:pt x="6" y="11"/>
                    </a:moveTo>
                    <a:lnTo>
                      <a:pt x="0" y="11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6" y="1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204" name="Freeform 147"/>
              <p:cNvSpPr>
                <a:spLocks/>
              </p:cNvSpPr>
              <p:nvPr/>
            </p:nvSpPr>
            <p:spPr bwMode="auto">
              <a:xfrm>
                <a:off x="1778" y="1164"/>
                <a:ext cx="246" cy="157"/>
              </a:xfrm>
              <a:custGeom>
                <a:avLst/>
                <a:gdLst>
                  <a:gd name="T0" fmla="*/ 245 w 245"/>
                  <a:gd name="T1" fmla="*/ 156 h 156"/>
                  <a:gd name="T2" fmla="*/ 245 w 245"/>
                  <a:gd name="T3" fmla="*/ 0 h 156"/>
                  <a:gd name="T4" fmla="*/ 0 w 245"/>
                  <a:gd name="T5" fmla="*/ 0 h 156"/>
                  <a:gd name="T6" fmla="*/ 0 w 245"/>
                  <a:gd name="T7" fmla="*/ 156 h 156"/>
                  <a:gd name="T8" fmla="*/ 245 w 245"/>
                  <a:gd name="T9" fmla="*/ 156 h 156"/>
                  <a:gd name="T10" fmla="*/ 245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245" y="156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5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2" name="Group 148"/>
            <p:cNvGrpSpPr>
              <a:grpSpLocks/>
            </p:cNvGrpSpPr>
            <p:nvPr userDrawn="1"/>
          </p:nvGrpSpPr>
          <p:grpSpPr bwMode="auto">
            <a:xfrm>
              <a:off x="1209677" y="5298398"/>
              <a:ext cx="164978" cy="105273"/>
              <a:chOff x="1595" y="1394"/>
              <a:chExt cx="245" cy="157"/>
            </a:xfrm>
          </p:grpSpPr>
          <p:sp>
            <p:nvSpPr>
              <p:cNvPr id="149" name="Freeform 149"/>
              <p:cNvSpPr>
                <a:spLocks/>
              </p:cNvSpPr>
              <p:nvPr/>
            </p:nvSpPr>
            <p:spPr bwMode="auto">
              <a:xfrm>
                <a:off x="1595" y="1394"/>
                <a:ext cx="245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0" name="Freeform 150"/>
              <p:cNvSpPr>
                <a:spLocks/>
              </p:cNvSpPr>
              <p:nvPr/>
            </p:nvSpPr>
            <p:spPr bwMode="auto">
              <a:xfrm>
                <a:off x="1595" y="1394"/>
                <a:ext cx="73" cy="47"/>
              </a:xfrm>
              <a:custGeom>
                <a:avLst/>
                <a:gdLst>
                  <a:gd name="T0" fmla="*/ 72 w 72"/>
                  <a:gd name="T1" fmla="*/ 0 h 45"/>
                  <a:gd name="T2" fmla="*/ 0 w 72"/>
                  <a:gd name="T3" fmla="*/ 0 h 45"/>
                  <a:gd name="T4" fmla="*/ 0 w 72"/>
                  <a:gd name="T5" fmla="*/ 45 h 45"/>
                  <a:gd name="T6" fmla="*/ 72 w 72"/>
                  <a:gd name="T7" fmla="*/ 45 h 45"/>
                  <a:gd name="T8" fmla="*/ 72 w 72"/>
                  <a:gd name="T9" fmla="*/ 0 h 45"/>
                  <a:gd name="T10" fmla="*/ 72 w 72"/>
                  <a:gd name="T11" fmla="*/ 0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2"/>
                  <a:gd name="T19" fmla="*/ 0 h 45"/>
                  <a:gd name="T20" fmla="*/ 72 w 72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2" h="45">
                    <a:moveTo>
                      <a:pt x="72" y="0"/>
                    </a:moveTo>
                    <a:lnTo>
                      <a:pt x="0" y="0"/>
                    </a:lnTo>
                    <a:lnTo>
                      <a:pt x="0" y="45"/>
                    </a:lnTo>
                    <a:lnTo>
                      <a:pt x="72" y="45"/>
                    </a:lnTo>
                    <a:lnTo>
                      <a:pt x="72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1" name="Freeform 151"/>
              <p:cNvSpPr>
                <a:spLocks/>
              </p:cNvSpPr>
              <p:nvPr/>
            </p:nvSpPr>
            <p:spPr bwMode="auto">
              <a:xfrm>
                <a:off x="1595" y="1504"/>
                <a:ext cx="73" cy="47"/>
              </a:xfrm>
              <a:custGeom>
                <a:avLst/>
                <a:gdLst>
                  <a:gd name="T0" fmla="*/ 0 w 72"/>
                  <a:gd name="T1" fmla="*/ 0 h 45"/>
                  <a:gd name="T2" fmla="*/ 0 w 72"/>
                  <a:gd name="T3" fmla="*/ 45 h 45"/>
                  <a:gd name="T4" fmla="*/ 72 w 72"/>
                  <a:gd name="T5" fmla="*/ 45 h 45"/>
                  <a:gd name="T6" fmla="*/ 72 w 72"/>
                  <a:gd name="T7" fmla="*/ 0 h 45"/>
                  <a:gd name="T8" fmla="*/ 0 w 72"/>
                  <a:gd name="T9" fmla="*/ 0 h 45"/>
                  <a:gd name="T10" fmla="*/ 0 w 72"/>
                  <a:gd name="T11" fmla="*/ 0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2"/>
                  <a:gd name="T19" fmla="*/ 0 h 45"/>
                  <a:gd name="T20" fmla="*/ 72 w 72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2" h="45">
                    <a:moveTo>
                      <a:pt x="0" y="0"/>
                    </a:moveTo>
                    <a:lnTo>
                      <a:pt x="0" y="45"/>
                    </a:lnTo>
                    <a:lnTo>
                      <a:pt x="72" y="45"/>
                    </a:lnTo>
                    <a:lnTo>
                      <a:pt x="7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2" name="Freeform 152"/>
              <p:cNvSpPr>
                <a:spLocks/>
              </p:cNvSpPr>
              <p:nvPr/>
            </p:nvSpPr>
            <p:spPr bwMode="auto">
              <a:xfrm>
                <a:off x="1739" y="1504"/>
                <a:ext cx="101" cy="47"/>
              </a:xfrm>
              <a:custGeom>
                <a:avLst/>
                <a:gdLst>
                  <a:gd name="T0" fmla="*/ 0 w 102"/>
                  <a:gd name="T1" fmla="*/ 45 h 45"/>
                  <a:gd name="T2" fmla="*/ 102 w 102"/>
                  <a:gd name="T3" fmla="*/ 45 h 45"/>
                  <a:gd name="T4" fmla="*/ 102 w 102"/>
                  <a:gd name="T5" fmla="*/ 0 h 45"/>
                  <a:gd name="T6" fmla="*/ 0 w 102"/>
                  <a:gd name="T7" fmla="*/ 0 h 45"/>
                  <a:gd name="T8" fmla="*/ 0 w 102"/>
                  <a:gd name="T9" fmla="*/ 45 h 45"/>
                  <a:gd name="T10" fmla="*/ 0 w 102"/>
                  <a:gd name="T11" fmla="*/ 45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2"/>
                  <a:gd name="T19" fmla="*/ 0 h 45"/>
                  <a:gd name="T20" fmla="*/ 102 w 102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2" h="45">
                    <a:moveTo>
                      <a:pt x="0" y="45"/>
                    </a:moveTo>
                    <a:lnTo>
                      <a:pt x="102" y="45"/>
                    </a:lnTo>
                    <a:lnTo>
                      <a:pt x="102" y="0"/>
                    </a:lnTo>
                    <a:lnTo>
                      <a:pt x="0" y="0"/>
                    </a:lnTo>
                    <a:lnTo>
                      <a:pt x="0" y="4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3" name="Freeform 153"/>
              <p:cNvSpPr>
                <a:spLocks/>
              </p:cNvSpPr>
              <p:nvPr/>
            </p:nvSpPr>
            <p:spPr bwMode="auto">
              <a:xfrm>
                <a:off x="1739" y="1394"/>
                <a:ext cx="101" cy="47"/>
              </a:xfrm>
              <a:custGeom>
                <a:avLst/>
                <a:gdLst>
                  <a:gd name="T0" fmla="*/ 0 w 102"/>
                  <a:gd name="T1" fmla="*/ 0 h 45"/>
                  <a:gd name="T2" fmla="*/ 0 w 102"/>
                  <a:gd name="T3" fmla="*/ 45 h 45"/>
                  <a:gd name="T4" fmla="*/ 102 w 102"/>
                  <a:gd name="T5" fmla="*/ 45 h 45"/>
                  <a:gd name="T6" fmla="*/ 102 w 102"/>
                  <a:gd name="T7" fmla="*/ 0 h 45"/>
                  <a:gd name="T8" fmla="*/ 0 w 102"/>
                  <a:gd name="T9" fmla="*/ 0 h 45"/>
                  <a:gd name="T10" fmla="*/ 0 w 102"/>
                  <a:gd name="T11" fmla="*/ 0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2"/>
                  <a:gd name="T19" fmla="*/ 0 h 45"/>
                  <a:gd name="T20" fmla="*/ 102 w 102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2" h="45">
                    <a:moveTo>
                      <a:pt x="0" y="0"/>
                    </a:moveTo>
                    <a:lnTo>
                      <a:pt x="0" y="45"/>
                    </a:lnTo>
                    <a:lnTo>
                      <a:pt x="102" y="45"/>
                    </a:lnTo>
                    <a:lnTo>
                      <a:pt x="10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4" name="Freeform 154"/>
              <p:cNvSpPr>
                <a:spLocks/>
              </p:cNvSpPr>
              <p:nvPr/>
            </p:nvSpPr>
            <p:spPr bwMode="auto">
              <a:xfrm>
                <a:off x="1595" y="1394"/>
                <a:ext cx="245" cy="156"/>
              </a:xfrm>
              <a:custGeom>
                <a:avLst/>
                <a:gdLst>
                  <a:gd name="T0" fmla="*/ 125 w 245"/>
                  <a:gd name="T1" fmla="*/ 157 h 157"/>
                  <a:gd name="T2" fmla="*/ 125 w 245"/>
                  <a:gd name="T3" fmla="*/ 95 h 157"/>
                  <a:gd name="T4" fmla="*/ 245 w 245"/>
                  <a:gd name="T5" fmla="*/ 95 h 157"/>
                  <a:gd name="T6" fmla="*/ 245 w 245"/>
                  <a:gd name="T7" fmla="*/ 62 h 157"/>
                  <a:gd name="T8" fmla="*/ 125 w 245"/>
                  <a:gd name="T9" fmla="*/ 62 h 157"/>
                  <a:gd name="T10" fmla="*/ 125 w 245"/>
                  <a:gd name="T11" fmla="*/ 0 h 157"/>
                  <a:gd name="T12" fmla="*/ 90 w 245"/>
                  <a:gd name="T13" fmla="*/ 0 h 157"/>
                  <a:gd name="T14" fmla="*/ 90 w 245"/>
                  <a:gd name="T15" fmla="*/ 62 h 157"/>
                  <a:gd name="T16" fmla="*/ 0 w 245"/>
                  <a:gd name="T17" fmla="*/ 62 h 157"/>
                  <a:gd name="T18" fmla="*/ 0 w 245"/>
                  <a:gd name="T19" fmla="*/ 95 h 157"/>
                  <a:gd name="T20" fmla="*/ 90 w 245"/>
                  <a:gd name="T21" fmla="*/ 95 h 157"/>
                  <a:gd name="T22" fmla="*/ 90 w 245"/>
                  <a:gd name="T23" fmla="*/ 157 h 157"/>
                  <a:gd name="T24" fmla="*/ 125 w 245"/>
                  <a:gd name="T25" fmla="*/ 157 h 157"/>
                  <a:gd name="T26" fmla="*/ 125 w 245"/>
                  <a:gd name="T27" fmla="*/ 157 h 15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45"/>
                  <a:gd name="T43" fmla="*/ 0 h 157"/>
                  <a:gd name="T44" fmla="*/ 245 w 245"/>
                  <a:gd name="T45" fmla="*/ 157 h 15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45" h="157">
                    <a:moveTo>
                      <a:pt x="125" y="157"/>
                    </a:moveTo>
                    <a:lnTo>
                      <a:pt x="125" y="95"/>
                    </a:lnTo>
                    <a:lnTo>
                      <a:pt x="245" y="95"/>
                    </a:lnTo>
                    <a:lnTo>
                      <a:pt x="245" y="62"/>
                    </a:lnTo>
                    <a:lnTo>
                      <a:pt x="125" y="62"/>
                    </a:lnTo>
                    <a:lnTo>
                      <a:pt x="125" y="0"/>
                    </a:lnTo>
                    <a:lnTo>
                      <a:pt x="90" y="0"/>
                    </a:lnTo>
                    <a:lnTo>
                      <a:pt x="90" y="62"/>
                    </a:lnTo>
                    <a:lnTo>
                      <a:pt x="0" y="62"/>
                    </a:lnTo>
                    <a:lnTo>
                      <a:pt x="0" y="95"/>
                    </a:lnTo>
                    <a:lnTo>
                      <a:pt x="90" y="95"/>
                    </a:lnTo>
                    <a:lnTo>
                      <a:pt x="90" y="157"/>
                    </a:lnTo>
                    <a:lnTo>
                      <a:pt x="125" y="157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55" name="Freeform 155"/>
              <p:cNvSpPr>
                <a:spLocks/>
              </p:cNvSpPr>
              <p:nvPr/>
            </p:nvSpPr>
            <p:spPr bwMode="auto">
              <a:xfrm>
                <a:off x="1595" y="1394"/>
                <a:ext cx="245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3" name="Group 156"/>
            <p:cNvGrpSpPr>
              <a:grpSpLocks/>
            </p:cNvGrpSpPr>
            <p:nvPr userDrawn="1"/>
          </p:nvGrpSpPr>
          <p:grpSpPr bwMode="auto">
            <a:xfrm>
              <a:off x="998528" y="5298398"/>
              <a:ext cx="163291" cy="105273"/>
              <a:chOff x="1593" y="1143"/>
              <a:chExt cx="244" cy="157"/>
            </a:xfrm>
          </p:grpSpPr>
          <p:sp>
            <p:nvSpPr>
              <p:cNvPr id="145" name="Freeform 157"/>
              <p:cNvSpPr>
                <a:spLocks/>
              </p:cNvSpPr>
              <p:nvPr/>
            </p:nvSpPr>
            <p:spPr bwMode="auto">
              <a:xfrm>
                <a:off x="1593" y="1143"/>
                <a:ext cx="244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6" name="Freeform 158"/>
              <p:cNvSpPr>
                <a:spLocks/>
              </p:cNvSpPr>
              <p:nvPr/>
            </p:nvSpPr>
            <p:spPr bwMode="auto">
              <a:xfrm>
                <a:off x="1593" y="1143"/>
                <a:ext cx="244" cy="47"/>
              </a:xfrm>
              <a:custGeom>
                <a:avLst/>
                <a:gdLst>
                  <a:gd name="T0" fmla="*/ 245 w 245"/>
                  <a:gd name="T1" fmla="*/ 45 h 45"/>
                  <a:gd name="T2" fmla="*/ 245 w 245"/>
                  <a:gd name="T3" fmla="*/ 0 h 45"/>
                  <a:gd name="T4" fmla="*/ 0 w 245"/>
                  <a:gd name="T5" fmla="*/ 0 h 45"/>
                  <a:gd name="T6" fmla="*/ 0 w 245"/>
                  <a:gd name="T7" fmla="*/ 45 h 45"/>
                  <a:gd name="T8" fmla="*/ 245 w 245"/>
                  <a:gd name="T9" fmla="*/ 45 h 45"/>
                  <a:gd name="T10" fmla="*/ 245 w 245"/>
                  <a:gd name="T11" fmla="*/ 45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45"/>
                  <a:gd name="T20" fmla="*/ 245 w 245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45">
                    <a:moveTo>
                      <a:pt x="245" y="45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45"/>
                    </a:lnTo>
                    <a:lnTo>
                      <a:pt x="245" y="4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7" name="Freeform 159"/>
              <p:cNvSpPr>
                <a:spLocks/>
              </p:cNvSpPr>
              <p:nvPr/>
            </p:nvSpPr>
            <p:spPr bwMode="auto">
              <a:xfrm>
                <a:off x="1593" y="1249"/>
                <a:ext cx="244" cy="51"/>
              </a:xfrm>
              <a:custGeom>
                <a:avLst/>
                <a:gdLst>
                  <a:gd name="T0" fmla="*/ 245 w 245"/>
                  <a:gd name="T1" fmla="*/ 51 h 51"/>
                  <a:gd name="T2" fmla="*/ 245 w 245"/>
                  <a:gd name="T3" fmla="*/ 0 h 51"/>
                  <a:gd name="T4" fmla="*/ 0 w 245"/>
                  <a:gd name="T5" fmla="*/ 0 h 51"/>
                  <a:gd name="T6" fmla="*/ 0 w 245"/>
                  <a:gd name="T7" fmla="*/ 51 h 51"/>
                  <a:gd name="T8" fmla="*/ 245 w 245"/>
                  <a:gd name="T9" fmla="*/ 51 h 51"/>
                  <a:gd name="T10" fmla="*/ 245 w 245"/>
                  <a:gd name="T11" fmla="*/ 51 h 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51"/>
                  <a:gd name="T20" fmla="*/ 245 w 245"/>
                  <a:gd name="T21" fmla="*/ 51 h 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51">
                    <a:moveTo>
                      <a:pt x="245" y="51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245" y="51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8" name="Freeform 160"/>
              <p:cNvSpPr>
                <a:spLocks/>
              </p:cNvSpPr>
              <p:nvPr/>
            </p:nvSpPr>
            <p:spPr bwMode="auto">
              <a:xfrm>
                <a:off x="1593" y="1143"/>
                <a:ext cx="244" cy="156"/>
              </a:xfrm>
              <a:custGeom>
                <a:avLst/>
                <a:gdLst>
                  <a:gd name="T0" fmla="*/ 245 w 245"/>
                  <a:gd name="T1" fmla="*/ 157 h 157"/>
                  <a:gd name="T2" fmla="*/ 245 w 245"/>
                  <a:gd name="T3" fmla="*/ 0 h 157"/>
                  <a:gd name="T4" fmla="*/ 0 w 245"/>
                  <a:gd name="T5" fmla="*/ 0 h 157"/>
                  <a:gd name="T6" fmla="*/ 0 w 245"/>
                  <a:gd name="T7" fmla="*/ 157 h 157"/>
                  <a:gd name="T8" fmla="*/ 245 w 245"/>
                  <a:gd name="T9" fmla="*/ 157 h 157"/>
                  <a:gd name="T10" fmla="*/ 245 w 245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7"/>
                  <a:gd name="T20" fmla="*/ 245 w 245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7">
                    <a:moveTo>
                      <a:pt x="245" y="157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5" y="1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4" name="Group 161"/>
            <p:cNvGrpSpPr>
              <a:grpSpLocks/>
            </p:cNvGrpSpPr>
            <p:nvPr userDrawn="1"/>
          </p:nvGrpSpPr>
          <p:grpSpPr bwMode="auto">
            <a:xfrm>
              <a:off x="577634" y="5298398"/>
              <a:ext cx="164629" cy="104917"/>
              <a:chOff x="1592" y="892"/>
              <a:chExt cx="246" cy="157"/>
            </a:xfrm>
          </p:grpSpPr>
          <p:sp>
            <p:nvSpPr>
              <p:cNvPr id="141" name="Freeform 162"/>
              <p:cNvSpPr>
                <a:spLocks/>
              </p:cNvSpPr>
              <p:nvPr/>
            </p:nvSpPr>
            <p:spPr bwMode="auto">
              <a:xfrm>
                <a:off x="1592" y="892"/>
                <a:ext cx="246" cy="157"/>
              </a:xfrm>
              <a:custGeom>
                <a:avLst/>
                <a:gdLst>
                  <a:gd name="T0" fmla="*/ 245 w 245"/>
                  <a:gd name="T1" fmla="*/ 156 h 156"/>
                  <a:gd name="T2" fmla="*/ 245 w 245"/>
                  <a:gd name="T3" fmla="*/ 0 h 156"/>
                  <a:gd name="T4" fmla="*/ 0 w 245"/>
                  <a:gd name="T5" fmla="*/ 0 h 156"/>
                  <a:gd name="T6" fmla="*/ 0 w 245"/>
                  <a:gd name="T7" fmla="*/ 156 h 156"/>
                  <a:gd name="T8" fmla="*/ 245 w 245"/>
                  <a:gd name="T9" fmla="*/ 156 h 156"/>
                  <a:gd name="T10" fmla="*/ 245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245" y="156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5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2" name="Freeform 163"/>
              <p:cNvSpPr>
                <a:spLocks/>
              </p:cNvSpPr>
              <p:nvPr/>
            </p:nvSpPr>
            <p:spPr bwMode="auto">
              <a:xfrm>
                <a:off x="1592" y="892"/>
                <a:ext cx="246" cy="51"/>
              </a:xfrm>
              <a:custGeom>
                <a:avLst/>
                <a:gdLst>
                  <a:gd name="T0" fmla="*/ 245 w 245"/>
                  <a:gd name="T1" fmla="*/ 50 h 50"/>
                  <a:gd name="T2" fmla="*/ 245 w 245"/>
                  <a:gd name="T3" fmla="*/ 0 h 50"/>
                  <a:gd name="T4" fmla="*/ 0 w 245"/>
                  <a:gd name="T5" fmla="*/ 0 h 50"/>
                  <a:gd name="T6" fmla="*/ 0 w 245"/>
                  <a:gd name="T7" fmla="*/ 50 h 50"/>
                  <a:gd name="T8" fmla="*/ 245 w 245"/>
                  <a:gd name="T9" fmla="*/ 50 h 50"/>
                  <a:gd name="T10" fmla="*/ 245 w 245"/>
                  <a:gd name="T11" fmla="*/ 5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50"/>
                  <a:gd name="T20" fmla="*/ 245 w 245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50">
                    <a:moveTo>
                      <a:pt x="245" y="50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5" y="5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3" name="Freeform 164"/>
              <p:cNvSpPr>
                <a:spLocks/>
              </p:cNvSpPr>
              <p:nvPr/>
            </p:nvSpPr>
            <p:spPr bwMode="auto">
              <a:xfrm>
                <a:off x="1592" y="998"/>
                <a:ext cx="246" cy="51"/>
              </a:xfrm>
              <a:custGeom>
                <a:avLst/>
                <a:gdLst>
                  <a:gd name="T0" fmla="*/ 245 w 245"/>
                  <a:gd name="T1" fmla="*/ 50 h 50"/>
                  <a:gd name="T2" fmla="*/ 245 w 245"/>
                  <a:gd name="T3" fmla="*/ 0 h 50"/>
                  <a:gd name="T4" fmla="*/ 0 w 245"/>
                  <a:gd name="T5" fmla="*/ 0 h 50"/>
                  <a:gd name="T6" fmla="*/ 0 w 245"/>
                  <a:gd name="T7" fmla="*/ 50 h 50"/>
                  <a:gd name="T8" fmla="*/ 245 w 245"/>
                  <a:gd name="T9" fmla="*/ 50 h 50"/>
                  <a:gd name="T10" fmla="*/ 245 w 245"/>
                  <a:gd name="T11" fmla="*/ 5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50"/>
                  <a:gd name="T20" fmla="*/ 245 w 245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50">
                    <a:moveTo>
                      <a:pt x="245" y="50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5" y="50"/>
                    </a:lnTo>
                    <a:close/>
                  </a:path>
                </a:pathLst>
              </a:custGeom>
              <a:solidFill>
                <a:srgbClr val="1D93C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4" name="Freeform 165"/>
              <p:cNvSpPr>
                <a:spLocks/>
              </p:cNvSpPr>
              <p:nvPr/>
            </p:nvSpPr>
            <p:spPr bwMode="auto">
              <a:xfrm>
                <a:off x="1592" y="892"/>
                <a:ext cx="246" cy="157"/>
              </a:xfrm>
              <a:custGeom>
                <a:avLst/>
                <a:gdLst>
                  <a:gd name="T0" fmla="*/ 245 w 245"/>
                  <a:gd name="T1" fmla="*/ 156 h 156"/>
                  <a:gd name="T2" fmla="*/ 245 w 245"/>
                  <a:gd name="T3" fmla="*/ 0 h 156"/>
                  <a:gd name="T4" fmla="*/ 0 w 245"/>
                  <a:gd name="T5" fmla="*/ 0 h 156"/>
                  <a:gd name="T6" fmla="*/ 0 w 245"/>
                  <a:gd name="T7" fmla="*/ 156 h 156"/>
                  <a:gd name="T8" fmla="*/ 245 w 245"/>
                  <a:gd name="T9" fmla="*/ 156 h 156"/>
                  <a:gd name="T10" fmla="*/ 245 w 245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5"/>
                  <a:gd name="T19" fmla="*/ 0 h 156"/>
                  <a:gd name="T20" fmla="*/ 245 w 245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5" h="156">
                    <a:moveTo>
                      <a:pt x="245" y="156"/>
                    </a:moveTo>
                    <a:lnTo>
                      <a:pt x="245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5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aphicFrame>
          <p:nvGraphicFramePr>
            <p:cNvPr id="15" name="Object 166"/>
            <p:cNvGraphicFramePr>
              <a:graphicFrameLocks noChangeAspect="1"/>
            </p:cNvGraphicFramePr>
            <p:nvPr/>
          </p:nvGraphicFramePr>
          <p:xfrm>
            <a:off x="3122677" y="5298398"/>
            <a:ext cx="168034" cy="10935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5606" name="Clip" r:id="rId5" imgW="3809524" imgH="2619048" progId="">
                    <p:embed/>
                  </p:oleObj>
                </mc:Choice>
                <mc:Fallback>
                  <p:oleObj name="Clip" r:id="rId5" imgW="3809524" imgH="2619048" progId="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2677" y="5298398"/>
                          <a:ext cx="168034" cy="10935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635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6" name="Group 256"/>
            <p:cNvGrpSpPr>
              <a:grpSpLocks/>
            </p:cNvGrpSpPr>
            <p:nvPr userDrawn="1"/>
          </p:nvGrpSpPr>
          <p:grpSpPr bwMode="auto">
            <a:xfrm>
              <a:off x="1422513" y="5298398"/>
              <a:ext cx="163489" cy="106268"/>
              <a:chOff x="7877798" y="2333052"/>
              <a:chExt cx="253806" cy="164973"/>
            </a:xfrm>
          </p:grpSpPr>
          <p:sp>
            <p:nvSpPr>
              <p:cNvPr id="139" name="Freeform 220"/>
              <p:cNvSpPr>
                <a:spLocks/>
              </p:cNvSpPr>
              <p:nvPr userDrawn="1"/>
            </p:nvSpPr>
            <p:spPr bwMode="auto">
              <a:xfrm>
                <a:off x="7877798" y="2333052"/>
                <a:ext cx="253806" cy="74026"/>
              </a:xfrm>
              <a:custGeom>
                <a:avLst/>
                <a:gdLst>
                  <a:gd name="T0" fmla="*/ 37 w 238"/>
                  <a:gd name="T1" fmla="*/ 36 h 72"/>
                  <a:gd name="T2" fmla="*/ 0 w 238"/>
                  <a:gd name="T3" fmla="*/ 36 h 72"/>
                  <a:gd name="T4" fmla="*/ 0 w 238"/>
                  <a:gd name="T5" fmla="*/ 0 h 72"/>
                  <a:gd name="T6" fmla="*/ 37 w 238"/>
                  <a:gd name="T7" fmla="*/ 0 h 72"/>
                  <a:gd name="T8" fmla="*/ 37 w 238"/>
                  <a:gd name="T9" fmla="*/ 36 h 72"/>
                  <a:gd name="T10" fmla="*/ 37 w 238"/>
                  <a:gd name="T11" fmla="*/ 36 h 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72"/>
                  <a:gd name="T20" fmla="*/ 238 w 238"/>
                  <a:gd name="T21" fmla="*/ 72 h 7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72">
                    <a:moveTo>
                      <a:pt x="238" y="72"/>
                    </a:moveTo>
                    <a:lnTo>
                      <a:pt x="0" y="72"/>
                    </a:lnTo>
                    <a:lnTo>
                      <a:pt x="0" y="0"/>
                    </a:lnTo>
                    <a:lnTo>
                      <a:pt x="238" y="0"/>
                    </a:lnTo>
                    <a:lnTo>
                      <a:pt x="238" y="7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0" name="Freeform 221"/>
              <p:cNvSpPr>
                <a:spLocks/>
              </p:cNvSpPr>
              <p:nvPr userDrawn="1"/>
            </p:nvSpPr>
            <p:spPr bwMode="auto">
              <a:xfrm>
                <a:off x="7879912" y="2411308"/>
                <a:ext cx="251692" cy="86717"/>
              </a:xfrm>
              <a:custGeom>
                <a:avLst/>
                <a:gdLst>
                  <a:gd name="T0" fmla="*/ 238 w 238"/>
                  <a:gd name="T1" fmla="*/ 84 h 84"/>
                  <a:gd name="T2" fmla="*/ 238 w 238"/>
                  <a:gd name="T3" fmla="*/ 0 h 84"/>
                  <a:gd name="T4" fmla="*/ 0 w 238"/>
                  <a:gd name="T5" fmla="*/ 0 h 84"/>
                  <a:gd name="T6" fmla="*/ 0 w 238"/>
                  <a:gd name="T7" fmla="*/ 84 h 84"/>
                  <a:gd name="T8" fmla="*/ 238 w 238"/>
                  <a:gd name="T9" fmla="*/ 84 h 84"/>
                  <a:gd name="T10" fmla="*/ 238 w 238"/>
                  <a:gd name="T11" fmla="*/ 84 h 8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84"/>
                  <a:gd name="T20" fmla="*/ 238 w 238"/>
                  <a:gd name="T21" fmla="*/ 84 h 8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84">
                    <a:moveTo>
                      <a:pt x="238" y="84"/>
                    </a:moveTo>
                    <a:lnTo>
                      <a:pt x="238" y="0"/>
                    </a:lnTo>
                    <a:lnTo>
                      <a:pt x="0" y="0"/>
                    </a:lnTo>
                    <a:lnTo>
                      <a:pt x="0" y="84"/>
                    </a:lnTo>
                    <a:lnTo>
                      <a:pt x="238" y="84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7" name="Group 228"/>
            <p:cNvGrpSpPr>
              <a:grpSpLocks/>
            </p:cNvGrpSpPr>
            <p:nvPr userDrawn="1"/>
          </p:nvGrpSpPr>
          <p:grpSpPr bwMode="auto">
            <a:xfrm>
              <a:off x="2274076" y="5298398"/>
              <a:ext cx="164978" cy="109010"/>
              <a:chOff x="4188" y="2157"/>
              <a:chExt cx="238" cy="162"/>
            </a:xfrm>
          </p:grpSpPr>
          <p:sp>
            <p:nvSpPr>
              <p:cNvPr id="126" name="Freeform 229"/>
              <p:cNvSpPr>
                <a:spLocks/>
              </p:cNvSpPr>
              <p:nvPr/>
            </p:nvSpPr>
            <p:spPr bwMode="auto">
              <a:xfrm>
                <a:off x="4188" y="2157"/>
                <a:ext cx="238" cy="158"/>
              </a:xfrm>
              <a:custGeom>
                <a:avLst/>
                <a:gdLst>
                  <a:gd name="T0" fmla="*/ 0 w 238"/>
                  <a:gd name="T1" fmla="*/ 0 h 151"/>
                  <a:gd name="T2" fmla="*/ 238 w 238"/>
                  <a:gd name="T3" fmla="*/ 0 h 151"/>
                  <a:gd name="T4" fmla="*/ 238 w 238"/>
                  <a:gd name="T5" fmla="*/ 1791 h 151"/>
                  <a:gd name="T6" fmla="*/ 0 w 238"/>
                  <a:gd name="T7" fmla="*/ 1791 h 151"/>
                  <a:gd name="T8" fmla="*/ 0 w 238"/>
                  <a:gd name="T9" fmla="*/ 0 h 151"/>
                  <a:gd name="T10" fmla="*/ 0 w 238"/>
                  <a:gd name="T11" fmla="*/ 0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151"/>
                  <a:gd name="T20" fmla="*/ 238 w 238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151">
                    <a:moveTo>
                      <a:pt x="0" y="0"/>
                    </a:moveTo>
                    <a:lnTo>
                      <a:pt x="238" y="0"/>
                    </a:lnTo>
                    <a:lnTo>
                      <a:pt x="238" y="151"/>
                    </a:lnTo>
                    <a:lnTo>
                      <a:pt x="0" y="15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A0C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7" name="Freeform 230"/>
              <p:cNvSpPr>
                <a:spLocks/>
              </p:cNvSpPr>
              <p:nvPr/>
            </p:nvSpPr>
            <p:spPr bwMode="auto">
              <a:xfrm>
                <a:off x="4188" y="2157"/>
                <a:ext cx="238" cy="59"/>
              </a:xfrm>
              <a:custGeom>
                <a:avLst/>
                <a:gdLst>
                  <a:gd name="T0" fmla="*/ 0 w 238"/>
                  <a:gd name="T1" fmla="*/ 0 h 56"/>
                  <a:gd name="T2" fmla="*/ 238 w 238"/>
                  <a:gd name="T3" fmla="*/ 0 h 56"/>
                  <a:gd name="T4" fmla="*/ 238 w 238"/>
                  <a:gd name="T5" fmla="*/ 800 h 56"/>
                  <a:gd name="T6" fmla="*/ 0 w 238"/>
                  <a:gd name="T7" fmla="*/ 800 h 56"/>
                  <a:gd name="T8" fmla="*/ 0 w 238"/>
                  <a:gd name="T9" fmla="*/ 0 h 56"/>
                  <a:gd name="T10" fmla="*/ 0 w 238"/>
                  <a:gd name="T11" fmla="*/ 0 h 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56"/>
                  <a:gd name="T20" fmla="*/ 238 w 238"/>
                  <a:gd name="T21" fmla="*/ 56 h 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56">
                    <a:moveTo>
                      <a:pt x="0" y="0"/>
                    </a:moveTo>
                    <a:lnTo>
                      <a:pt x="238" y="0"/>
                    </a:lnTo>
                    <a:lnTo>
                      <a:pt x="238" y="56"/>
                    </a:lnTo>
                    <a:lnTo>
                      <a:pt x="0" y="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8" name="Freeform 231"/>
              <p:cNvSpPr>
                <a:spLocks/>
              </p:cNvSpPr>
              <p:nvPr/>
            </p:nvSpPr>
            <p:spPr bwMode="auto">
              <a:xfrm>
                <a:off x="4188" y="2260"/>
                <a:ext cx="238" cy="59"/>
              </a:xfrm>
              <a:custGeom>
                <a:avLst/>
                <a:gdLst>
                  <a:gd name="T0" fmla="*/ 0 w 238"/>
                  <a:gd name="T1" fmla="*/ 0 h 55"/>
                  <a:gd name="T2" fmla="*/ 238 w 238"/>
                  <a:gd name="T3" fmla="*/ 0 h 55"/>
                  <a:gd name="T4" fmla="*/ 238 w 238"/>
                  <a:gd name="T5" fmla="*/ 820 h 55"/>
                  <a:gd name="T6" fmla="*/ 0 w 238"/>
                  <a:gd name="T7" fmla="*/ 820 h 55"/>
                  <a:gd name="T8" fmla="*/ 0 w 238"/>
                  <a:gd name="T9" fmla="*/ 0 h 55"/>
                  <a:gd name="T10" fmla="*/ 0 w 238"/>
                  <a:gd name="T11" fmla="*/ 0 h 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55"/>
                  <a:gd name="T20" fmla="*/ 238 w 238"/>
                  <a:gd name="T21" fmla="*/ 55 h 5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55">
                    <a:moveTo>
                      <a:pt x="0" y="0"/>
                    </a:moveTo>
                    <a:lnTo>
                      <a:pt x="238" y="0"/>
                    </a:lnTo>
                    <a:lnTo>
                      <a:pt x="238" y="55"/>
                    </a:lnTo>
                    <a:lnTo>
                      <a:pt x="0" y="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9" name="Freeform 232"/>
              <p:cNvSpPr>
                <a:spLocks/>
              </p:cNvSpPr>
              <p:nvPr/>
            </p:nvSpPr>
            <p:spPr bwMode="auto">
              <a:xfrm>
                <a:off x="4218" y="2185"/>
                <a:ext cx="41" cy="47"/>
              </a:xfrm>
              <a:custGeom>
                <a:avLst/>
                <a:gdLst>
                  <a:gd name="T0" fmla="*/ 42 w 42"/>
                  <a:gd name="T1" fmla="*/ 153 h 45"/>
                  <a:gd name="T2" fmla="*/ 42 w 42"/>
                  <a:gd name="T3" fmla="*/ 11 h 45"/>
                  <a:gd name="T4" fmla="*/ 42 w 42"/>
                  <a:gd name="T5" fmla="*/ 0 h 45"/>
                  <a:gd name="T6" fmla="*/ 0 w 42"/>
                  <a:gd name="T7" fmla="*/ 0 h 45"/>
                  <a:gd name="T8" fmla="*/ 0 w 42"/>
                  <a:gd name="T9" fmla="*/ 11 h 45"/>
                  <a:gd name="T10" fmla="*/ 0 w 42"/>
                  <a:gd name="T11" fmla="*/ 153 h 45"/>
                  <a:gd name="T12" fmla="*/ 6 w 42"/>
                  <a:gd name="T13" fmla="*/ 175 h 45"/>
                  <a:gd name="T14" fmla="*/ 6 w 42"/>
                  <a:gd name="T15" fmla="*/ 195 h 45"/>
                  <a:gd name="T16" fmla="*/ 12 w 42"/>
                  <a:gd name="T17" fmla="*/ 223 h 45"/>
                  <a:gd name="T18" fmla="*/ 18 w 42"/>
                  <a:gd name="T19" fmla="*/ 223 h 45"/>
                  <a:gd name="T20" fmla="*/ 24 w 42"/>
                  <a:gd name="T21" fmla="*/ 223 h 45"/>
                  <a:gd name="T22" fmla="*/ 30 w 42"/>
                  <a:gd name="T23" fmla="*/ 223 h 45"/>
                  <a:gd name="T24" fmla="*/ 30 w 42"/>
                  <a:gd name="T25" fmla="*/ 223 h 45"/>
                  <a:gd name="T26" fmla="*/ 36 w 42"/>
                  <a:gd name="T27" fmla="*/ 195 h 45"/>
                  <a:gd name="T28" fmla="*/ 36 w 42"/>
                  <a:gd name="T29" fmla="*/ 175 h 45"/>
                  <a:gd name="T30" fmla="*/ 42 w 42"/>
                  <a:gd name="T31" fmla="*/ 153 h 45"/>
                  <a:gd name="T32" fmla="*/ 42 w 42"/>
                  <a:gd name="T33" fmla="*/ 153 h 4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2"/>
                  <a:gd name="T52" fmla="*/ 0 h 45"/>
                  <a:gd name="T53" fmla="*/ 42 w 42"/>
                  <a:gd name="T54" fmla="*/ 45 h 4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2" h="45">
                    <a:moveTo>
                      <a:pt x="42" y="28"/>
                    </a:moveTo>
                    <a:lnTo>
                      <a:pt x="42" y="11"/>
                    </a:lnTo>
                    <a:lnTo>
                      <a:pt x="42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28"/>
                    </a:lnTo>
                    <a:lnTo>
                      <a:pt x="6" y="34"/>
                    </a:lnTo>
                    <a:lnTo>
                      <a:pt x="6" y="39"/>
                    </a:lnTo>
                    <a:lnTo>
                      <a:pt x="12" y="45"/>
                    </a:lnTo>
                    <a:lnTo>
                      <a:pt x="18" y="45"/>
                    </a:lnTo>
                    <a:lnTo>
                      <a:pt x="24" y="45"/>
                    </a:lnTo>
                    <a:lnTo>
                      <a:pt x="30" y="45"/>
                    </a:lnTo>
                    <a:lnTo>
                      <a:pt x="36" y="39"/>
                    </a:lnTo>
                    <a:lnTo>
                      <a:pt x="36" y="34"/>
                    </a:lnTo>
                    <a:lnTo>
                      <a:pt x="42" y="28"/>
                    </a:lnTo>
                    <a:close/>
                  </a:path>
                </a:pathLst>
              </a:custGeom>
              <a:solidFill>
                <a:srgbClr val="1A0C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0" name="Freeform 233"/>
              <p:cNvSpPr>
                <a:spLocks/>
              </p:cNvSpPr>
              <p:nvPr/>
            </p:nvSpPr>
            <p:spPr bwMode="auto">
              <a:xfrm>
                <a:off x="4218" y="2185"/>
                <a:ext cx="41" cy="47"/>
              </a:xfrm>
              <a:custGeom>
                <a:avLst/>
                <a:gdLst>
                  <a:gd name="T0" fmla="*/ 42 w 42"/>
                  <a:gd name="T1" fmla="*/ 153 h 45"/>
                  <a:gd name="T2" fmla="*/ 42 w 42"/>
                  <a:gd name="T3" fmla="*/ 11 h 45"/>
                  <a:gd name="T4" fmla="*/ 42 w 42"/>
                  <a:gd name="T5" fmla="*/ 0 h 45"/>
                  <a:gd name="T6" fmla="*/ 0 w 42"/>
                  <a:gd name="T7" fmla="*/ 0 h 45"/>
                  <a:gd name="T8" fmla="*/ 0 w 42"/>
                  <a:gd name="T9" fmla="*/ 11 h 45"/>
                  <a:gd name="T10" fmla="*/ 0 w 42"/>
                  <a:gd name="T11" fmla="*/ 153 h 45"/>
                  <a:gd name="T12" fmla="*/ 6 w 42"/>
                  <a:gd name="T13" fmla="*/ 175 h 45"/>
                  <a:gd name="T14" fmla="*/ 6 w 42"/>
                  <a:gd name="T15" fmla="*/ 195 h 45"/>
                  <a:gd name="T16" fmla="*/ 12 w 42"/>
                  <a:gd name="T17" fmla="*/ 223 h 45"/>
                  <a:gd name="T18" fmla="*/ 18 w 42"/>
                  <a:gd name="T19" fmla="*/ 223 h 45"/>
                  <a:gd name="T20" fmla="*/ 24 w 42"/>
                  <a:gd name="T21" fmla="*/ 223 h 45"/>
                  <a:gd name="T22" fmla="*/ 30 w 42"/>
                  <a:gd name="T23" fmla="*/ 223 h 45"/>
                  <a:gd name="T24" fmla="*/ 30 w 42"/>
                  <a:gd name="T25" fmla="*/ 223 h 45"/>
                  <a:gd name="T26" fmla="*/ 36 w 42"/>
                  <a:gd name="T27" fmla="*/ 195 h 45"/>
                  <a:gd name="T28" fmla="*/ 36 w 42"/>
                  <a:gd name="T29" fmla="*/ 175 h 45"/>
                  <a:gd name="T30" fmla="*/ 42 w 42"/>
                  <a:gd name="T31" fmla="*/ 153 h 45"/>
                  <a:gd name="T32" fmla="*/ 42 w 42"/>
                  <a:gd name="T33" fmla="*/ 153 h 4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2"/>
                  <a:gd name="T52" fmla="*/ 0 h 45"/>
                  <a:gd name="T53" fmla="*/ 42 w 42"/>
                  <a:gd name="T54" fmla="*/ 45 h 4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2" h="45">
                    <a:moveTo>
                      <a:pt x="42" y="28"/>
                    </a:moveTo>
                    <a:lnTo>
                      <a:pt x="42" y="11"/>
                    </a:lnTo>
                    <a:lnTo>
                      <a:pt x="42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0" y="28"/>
                    </a:lnTo>
                    <a:lnTo>
                      <a:pt x="6" y="34"/>
                    </a:lnTo>
                    <a:lnTo>
                      <a:pt x="6" y="39"/>
                    </a:lnTo>
                    <a:lnTo>
                      <a:pt x="12" y="45"/>
                    </a:lnTo>
                    <a:lnTo>
                      <a:pt x="18" y="45"/>
                    </a:lnTo>
                    <a:lnTo>
                      <a:pt x="24" y="45"/>
                    </a:lnTo>
                    <a:lnTo>
                      <a:pt x="30" y="45"/>
                    </a:lnTo>
                    <a:lnTo>
                      <a:pt x="36" y="39"/>
                    </a:lnTo>
                    <a:lnTo>
                      <a:pt x="36" y="34"/>
                    </a:lnTo>
                    <a:lnTo>
                      <a:pt x="42" y="28"/>
                    </a:lnTo>
                  </a:path>
                </a:pathLst>
              </a:custGeom>
              <a:noFill/>
              <a:ln w="0">
                <a:solidFill>
                  <a:srgbClr val="FF19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1" name="Freeform 234"/>
              <p:cNvSpPr>
                <a:spLocks/>
              </p:cNvSpPr>
              <p:nvPr/>
            </p:nvSpPr>
            <p:spPr bwMode="auto">
              <a:xfrm>
                <a:off x="4218" y="2179"/>
                <a:ext cx="41" cy="12"/>
              </a:xfrm>
              <a:custGeom>
                <a:avLst/>
                <a:gdLst>
                  <a:gd name="T0" fmla="*/ 42 w 42"/>
                  <a:gd name="T1" fmla="*/ 6 h 12"/>
                  <a:gd name="T2" fmla="*/ 42 w 42"/>
                  <a:gd name="T3" fmla="*/ 6 h 12"/>
                  <a:gd name="T4" fmla="*/ 36 w 42"/>
                  <a:gd name="T5" fmla="*/ 6 h 12"/>
                  <a:gd name="T6" fmla="*/ 30 w 42"/>
                  <a:gd name="T7" fmla="*/ 0 h 12"/>
                  <a:gd name="T8" fmla="*/ 24 w 42"/>
                  <a:gd name="T9" fmla="*/ 0 h 12"/>
                  <a:gd name="T10" fmla="*/ 12 w 42"/>
                  <a:gd name="T11" fmla="*/ 0 h 12"/>
                  <a:gd name="T12" fmla="*/ 6 w 42"/>
                  <a:gd name="T13" fmla="*/ 6 h 12"/>
                  <a:gd name="T14" fmla="*/ 0 w 42"/>
                  <a:gd name="T15" fmla="*/ 6 h 12"/>
                  <a:gd name="T16" fmla="*/ 0 w 42"/>
                  <a:gd name="T17" fmla="*/ 12 h 12"/>
                  <a:gd name="T18" fmla="*/ 42 w 42"/>
                  <a:gd name="T19" fmla="*/ 6 h 12"/>
                  <a:gd name="T20" fmla="*/ 42 w 42"/>
                  <a:gd name="T21" fmla="*/ 6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42"/>
                  <a:gd name="T34" fmla="*/ 0 h 12"/>
                  <a:gd name="T35" fmla="*/ 42 w 42"/>
                  <a:gd name="T36" fmla="*/ 12 h 1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42" h="12">
                    <a:moveTo>
                      <a:pt x="42" y="6"/>
                    </a:moveTo>
                    <a:lnTo>
                      <a:pt x="42" y="6"/>
                    </a:lnTo>
                    <a:lnTo>
                      <a:pt x="36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2" y="0"/>
                    </a:lnTo>
                    <a:lnTo>
                      <a:pt x="6" y="6"/>
                    </a:lnTo>
                    <a:lnTo>
                      <a:pt x="0" y="6"/>
                    </a:lnTo>
                    <a:lnTo>
                      <a:pt x="0" y="12"/>
                    </a:lnTo>
                    <a:lnTo>
                      <a:pt x="42" y="6"/>
                    </a:lnTo>
                    <a:close/>
                  </a:path>
                </a:pathLst>
              </a:custGeom>
              <a:solidFill>
                <a:srgbClr val="1A0C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2" name="Freeform 235"/>
              <p:cNvSpPr>
                <a:spLocks/>
              </p:cNvSpPr>
              <p:nvPr/>
            </p:nvSpPr>
            <p:spPr bwMode="auto">
              <a:xfrm>
                <a:off x="4224" y="2195"/>
                <a:ext cx="29" cy="36"/>
              </a:xfrm>
              <a:custGeom>
                <a:avLst/>
                <a:gdLst>
                  <a:gd name="T0" fmla="*/ 30 w 30"/>
                  <a:gd name="T1" fmla="*/ 174 h 34"/>
                  <a:gd name="T2" fmla="*/ 24 w 30"/>
                  <a:gd name="T3" fmla="*/ 6 h 34"/>
                  <a:gd name="T4" fmla="*/ 18 w 30"/>
                  <a:gd name="T5" fmla="*/ 6 h 34"/>
                  <a:gd name="T6" fmla="*/ 18 w 30"/>
                  <a:gd name="T7" fmla="*/ 0 h 34"/>
                  <a:gd name="T8" fmla="*/ 12 w 30"/>
                  <a:gd name="T9" fmla="*/ 6 h 34"/>
                  <a:gd name="T10" fmla="*/ 6 w 30"/>
                  <a:gd name="T11" fmla="*/ 6 h 34"/>
                  <a:gd name="T12" fmla="*/ 0 w 30"/>
                  <a:gd name="T13" fmla="*/ 174 h 34"/>
                  <a:gd name="T14" fmla="*/ 0 w 30"/>
                  <a:gd name="T15" fmla="*/ 207 h 34"/>
                  <a:gd name="T16" fmla="*/ 6 w 30"/>
                  <a:gd name="T17" fmla="*/ 239 h 34"/>
                  <a:gd name="T18" fmla="*/ 6 w 30"/>
                  <a:gd name="T19" fmla="*/ 239 h 34"/>
                  <a:gd name="T20" fmla="*/ 12 w 30"/>
                  <a:gd name="T21" fmla="*/ 284 h 34"/>
                  <a:gd name="T22" fmla="*/ 18 w 30"/>
                  <a:gd name="T23" fmla="*/ 284 h 34"/>
                  <a:gd name="T24" fmla="*/ 18 w 30"/>
                  <a:gd name="T25" fmla="*/ 284 h 34"/>
                  <a:gd name="T26" fmla="*/ 24 w 30"/>
                  <a:gd name="T27" fmla="*/ 239 h 34"/>
                  <a:gd name="T28" fmla="*/ 30 w 30"/>
                  <a:gd name="T29" fmla="*/ 239 h 34"/>
                  <a:gd name="T30" fmla="*/ 30 w 30"/>
                  <a:gd name="T31" fmla="*/ 207 h 34"/>
                  <a:gd name="T32" fmla="*/ 30 w 30"/>
                  <a:gd name="T33" fmla="*/ 174 h 34"/>
                  <a:gd name="T34" fmla="*/ 30 w 30"/>
                  <a:gd name="T35" fmla="*/ 174 h 34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30"/>
                  <a:gd name="T55" fmla="*/ 0 h 34"/>
                  <a:gd name="T56" fmla="*/ 30 w 30"/>
                  <a:gd name="T57" fmla="*/ 34 h 34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30" h="34">
                    <a:moveTo>
                      <a:pt x="30" y="17"/>
                    </a:moveTo>
                    <a:lnTo>
                      <a:pt x="24" y="6"/>
                    </a:lnTo>
                    <a:lnTo>
                      <a:pt x="18" y="6"/>
                    </a:lnTo>
                    <a:lnTo>
                      <a:pt x="18" y="0"/>
                    </a:lnTo>
                    <a:lnTo>
                      <a:pt x="12" y="6"/>
                    </a:lnTo>
                    <a:lnTo>
                      <a:pt x="6" y="6"/>
                    </a:lnTo>
                    <a:lnTo>
                      <a:pt x="0" y="17"/>
                    </a:lnTo>
                    <a:lnTo>
                      <a:pt x="0" y="23"/>
                    </a:lnTo>
                    <a:lnTo>
                      <a:pt x="6" y="28"/>
                    </a:lnTo>
                    <a:lnTo>
                      <a:pt x="12" y="34"/>
                    </a:lnTo>
                    <a:lnTo>
                      <a:pt x="18" y="34"/>
                    </a:lnTo>
                    <a:lnTo>
                      <a:pt x="24" y="28"/>
                    </a:lnTo>
                    <a:lnTo>
                      <a:pt x="30" y="28"/>
                    </a:lnTo>
                    <a:lnTo>
                      <a:pt x="30" y="23"/>
                    </a:lnTo>
                    <a:lnTo>
                      <a:pt x="30" y="1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3" name="Freeform 236"/>
              <p:cNvSpPr>
                <a:spLocks/>
              </p:cNvSpPr>
              <p:nvPr/>
            </p:nvSpPr>
            <p:spPr bwMode="auto">
              <a:xfrm>
                <a:off x="4224" y="2216"/>
                <a:ext cx="29" cy="6"/>
              </a:xfrm>
              <a:custGeom>
                <a:avLst/>
                <a:gdLst>
                  <a:gd name="T0" fmla="*/ 30 w 30"/>
                  <a:gd name="T1" fmla="*/ 6 h 6"/>
                  <a:gd name="T2" fmla="*/ 30 w 30"/>
                  <a:gd name="T3" fmla="*/ 6 h 6"/>
                  <a:gd name="T4" fmla="*/ 30 w 30"/>
                  <a:gd name="T5" fmla="*/ 6 h 6"/>
                  <a:gd name="T6" fmla="*/ 30 w 30"/>
                  <a:gd name="T7" fmla="*/ 6 h 6"/>
                  <a:gd name="T8" fmla="*/ 30 w 30"/>
                  <a:gd name="T9" fmla="*/ 0 h 6"/>
                  <a:gd name="T10" fmla="*/ 30 w 30"/>
                  <a:gd name="T11" fmla="*/ 0 h 6"/>
                  <a:gd name="T12" fmla="*/ 30 w 30"/>
                  <a:gd name="T13" fmla="*/ 0 h 6"/>
                  <a:gd name="T14" fmla="*/ 30 w 30"/>
                  <a:gd name="T15" fmla="*/ 0 h 6"/>
                  <a:gd name="T16" fmla="*/ 24 w 30"/>
                  <a:gd name="T17" fmla="*/ 0 h 6"/>
                  <a:gd name="T18" fmla="*/ 24 w 30"/>
                  <a:gd name="T19" fmla="*/ 0 h 6"/>
                  <a:gd name="T20" fmla="*/ 24 w 30"/>
                  <a:gd name="T21" fmla="*/ 0 h 6"/>
                  <a:gd name="T22" fmla="*/ 18 w 30"/>
                  <a:gd name="T23" fmla="*/ 0 h 6"/>
                  <a:gd name="T24" fmla="*/ 18 w 30"/>
                  <a:gd name="T25" fmla="*/ 0 h 6"/>
                  <a:gd name="T26" fmla="*/ 12 w 30"/>
                  <a:gd name="T27" fmla="*/ 0 h 6"/>
                  <a:gd name="T28" fmla="*/ 12 w 30"/>
                  <a:gd name="T29" fmla="*/ 0 h 6"/>
                  <a:gd name="T30" fmla="*/ 12 w 30"/>
                  <a:gd name="T31" fmla="*/ 0 h 6"/>
                  <a:gd name="T32" fmla="*/ 6 w 30"/>
                  <a:gd name="T33" fmla="*/ 0 h 6"/>
                  <a:gd name="T34" fmla="*/ 6 w 30"/>
                  <a:gd name="T35" fmla="*/ 0 h 6"/>
                  <a:gd name="T36" fmla="*/ 6 w 30"/>
                  <a:gd name="T37" fmla="*/ 0 h 6"/>
                  <a:gd name="T38" fmla="*/ 0 w 30"/>
                  <a:gd name="T39" fmla="*/ 0 h 6"/>
                  <a:gd name="T40" fmla="*/ 0 w 30"/>
                  <a:gd name="T41" fmla="*/ 0 h 6"/>
                  <a:gd name="T42" fmla="*/ 0 w 30"/>
                  <a:gd name="T43" fmla="*/ 0 h 6"/>
                  <a:gd name="T44" fmla="*/ 0 w 30"/>
                  <a:gd name="T45" fmla="*/ 6 h 6"/>
                  <a:gd name="T46" fmla="*/ 0 w 30"/>
                  <a:gd name="T47" fmla="*/ 6 h 6"/>
                  <a:gd name="T48" fmla="*/ 0 w 30"/>
                  <a:gd name="T49" fmla="*/ 6 h 6"/>
                  <a:gd name="T50" fmla="*/ 0 w 30"/>
                  <a:gd name="T51" fmla="*/ 6 h 6"/>
                  <a:gd name="T52" fmla="*/ 6 w 30"/>
                  <a:gd name="T53" fmla="*/ 6 h 6"/>
                  <a:gd name="T54" fmla="*/ 6 w 30"/>
                  <a:gd name="T55" fmla="*/ 6 h 6"/>
                  <a:gd name="T56" fmla="*/ 12 w 30"/>
                  <a:gd name="T57" fmla="*/ 6 h 6"/>
                  <a:gd name="T58" fmla="*/ 12 w 30"/>
                  <a:gd name="T59" fmla="*/ 6 h 6"/>
                  <a:gd name="T60" fmla="*/ 12 w 30"/>
                  <a:gd name="T61" fmla="*/ 6 h 6"/>
                  <a:gd name="T62" fmla="*/ 18 w 30"/>
                  <a:gd name="T63" fmla="*/ 6 h 6"/>
                  <a:gd name="T64" fmla="*/ 18 w 30"/>
                  <a:gd name="T65" fmla="*/ 6 h 6"/>
                  <a:gd name="T66" fmla="*/ 18 w 30"/>
                  <a:gd name="T67" fmla="*/ 6 h 6"/>
                  <a:gd name="T68" fmla="*/ 24 w 30"/>
                  <a:gd name="T69" fmla="*/ 6 h 6"/>
                  <a:gd name="T70" fmla="*/ 24 w 30"/>
                  <a:gd name="T71" fmla="*/ 6 h 6"/>
                  <a:gd name="T72" fmla="*/ 24 w 30"/>
                  <a:gd name="T73" fmla="*/ 6 h 6"/>
                  <a:gd name="T74" fmla="*/ 30 w 30"/>
                  <a:gd name="T75" fmla="*/ 6 h 6"/>
                  <a:gd name="T76" fmla="*/ 30 w 30"/>
                  <a:gd name="T77" fmla="*/ 6 h 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30"/>
                  <a:gd name="T118" fmla="*/ 0 h 6"/>
                  <a:gd name="T119" fmla="*/ 30 w 30"/>
                  <a:gd name="T120" fmla="*/ 6 h 6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30" h="6">
                    <a:moveTo>
                      <a:pt x="30" y="6"/>
                    </a:moveTo>
                    <a:lnTo>
                      <a:pt x="30" y="6"/>
                    </a:lnTo>
                    <a:lnTo>
                      <a:pt x="30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12" y="6"/>
                    </a:lnTo>
                    <a:lnTo>
                      <a:pt x="18" y="6"/>
                    </a:lnTo>
                    <a:lnTo>
                      <a:pt x="24" y="6"/>
                    </a:lnTo>
                    <a:lnTo>
                      <a:pt x="30" y="6"/>
                    </a:lnTo>
                    <a:close/>
                  </a:path>
                </a:pathLst>
              </a:custGeom>
              <a:solidFill>
                <a:srgbClr val="1A0C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4" name="Freeform 237"/>
              <p:cNvSpPr>
                <a:spLocks/>
              </p:cNvSpPr>
              <p:nvPr/>
            </p:nvSpPr>
            <p:spPr bwMode="auto">
              <a:xfrm>
                <a:off x="4224" y="2222"/>
                <a:ext cx="29" cy="2"/>
              </a:xfrm>
              <a:custGeom>
                <a:avLst/>
                <a:gdLst>
                  <a:gd name="T0" fmla="*/ 30 w 30"/>
                  <a:gd name="T1" fmla="*/ 0 h 1"/>
                  <a:gd name="T2" fmla="*/ 30 w 30"/>
                  <a:gd name="T3" fmla="*/ 0 h 1"/>
                  <a:gd name="T4" fmla="*/ 30 w 30"/>
                  <a:gd name="T5" fmla="*/ 0 h 1"/>
                  <a:gd name="T6" fmla="*/ 30 w 30"/>
                  <a:gd name="T7" fmla="*/ 0 h 1"/>
                  <a:gd name="T8" fmla="*/ 30 w 30"/>
                  <a:gd name="T9" fmla="*/ 0 h 1"/>
                  <a:gd name="T10" fmla="*/ 30 w 30"/>
                  <a:gd name="T11" fmla="*/ 0 h 1"/>
                  <a:gd name="T12" fmla="*/ 30 w 30"/>
                  <a:gd name="T13" fmla="*/ 0 h 1"/>
                  <a:gd name="T14" fmla="*/ 30 w 30"/>
                  <a:gd name="T15" fmla="*/ 0 h 1"/>
                  <a:gd name="T16" fmla="*/ 24 w 30"/>
                  <a:gd name="T17" fmla="*/ 0 h 1"/>
                  <a:gd name="T18" fmla="*/ 24 w 30"/>
                  <a:gd name="T19" fmla="*/ 0 h 1"/>
                  <a:gd name="T20" fmla="*/ 24 w 30"/>
                  <a:gd name="T21" fmla="*/ 0 h 1"/>
                  <a:gd name="T22" fmla="*/ 18 w 30"/>
                  <a:gd name="T23" fmla="*/ 0 h 1"/>
                  <a:gd name="T24" fmla="*/ 18 w 30"/>
                  <a:gd name="T25" fmla="*/ 0 h 1"/>
                  <a:gd name="T26" fmla="*/ 12 w 30"/>
                  <a:gd name="T27" fmla="*/ 0 h 1"/>
                  <a:gd name="T28" fmla="*/ 12 w 30"/>
                  <a:gd name="T29" fmla="*/ 0 h 1"/>
                  <a:gd name="T30" fmla="*/ 12 w 30"/>
                  <a:gd name="T31" fmla="*/ 0 h 1"/>
                  <a:gd name="T32" fmla="*/ 6 w 30"/>
                  <a:gd name="T33" fmla="*/ 0 h 1"/>
                  <a:gd name="T34" fmla="*/ 6 w 30"/>
                  <a:gd name="T35" fmla="*/ 0 h 1"/>
                  <a:gd name="T36" fmla="*/ 6 w 30"/>
                  <a:gd name="T37" fmla="*/ 0 h 1"/>
                  <a:gd name="T38" fmla="*/ 0 w 30"/>
                  <a:gd name="T39" fmla="*/ 0 h 1"/>
                  <a:gd name="T40" fmla="*/ 0 w 30"/>
                  <a:gd name="T41" fmla="*/ 0 h 1"/>
                  <a:gd name="T42" fmla="*/ 0 w 30"/>
                  <a:gd name="T43" fmla="*/ 0 h 1"/>
                  <a:gd name="T44" fmla="*/ 0 w 30"/>
                  <a:gd name="T45" fmla="*/ 0 h 1"/>
                  <a:gd name="T46" fmla="*/ 0 w 30"/>
                  <a:gd name="T47" fmla="*/ 0 h 1"/>
                  <a:gd name="T48" fmla="*/ 0 w 30"/>
                  <a:gd name="T49" fmla="*/ 0 h 1"/>
                  <a:gd name="T50" fmla="*/ 6 w 30"/>
                  <a:gd name="T51" fmla="*/ 0 h 1"/>
                  <a:gd name="T52" fmla="*/ 6 w 30"/>
                  <a:gd name="T53" fmla="*/ 0 h 1"/>
                  <a:gd name="T54" fmla="*/ 6 w 30"/>
                  <a:gd name="T55" fmla="*/ 0 h 1"/>
                  <a:gd name="T56" fmla="*/ 12 w 30"/>
                  <a:gd name="T57" fmla="*/ 0 h 1"/>
                  <a:gd name="T58" fmla="*/ 12 w 30"/>
                  <a:gd name="T59" fmla="*/ 0 h 1"/>
                  <a:gd name="T60" fmla="*/ 12 w 30"/>
                  <a:gd name="T61" fmla="*/ 0 h 1"/>
                  <a:gd name="T62" fmla="*/ 18 w 30"/>
                  <a:gd name="T63" fmla="*/ 0 h 1"/>
                  <a:gd name="T64" fmla="*/ 18 w 30"/>
                  <a:gd name="T65" fmla="*/ 0 h 1"/>
                  <a:gd name="T66" fmla="*/ 24 w 30"/>
                  <a:gd name="T67" fmla="*/ 0 h 1"/>
                  <a:gd name="T68" fmla="*/ 24 w 30"/>
                  <a:gd name="T69" fmla="*/ 0 h 1"/>
                  <a:gd name="T70" fmla="*/ 24 w 30"/>
                  <a:gd name="T71" fmla="*/ 0 h 1"/>
                  <a:gd name="T72" fmla="*/ 30 w 30"/>
                  <a:gd name="T73" fmla="*/ 0 h 1"/>
                  <a:gd name="T74" fmla="*/ 30 w 30"/>
                  <a:gd name="T75" fmla="*/ 0 h 1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30"/>
                  <a:gd name="T115" fmla="*/ 0 h 1"/>
                  <a:gd name="T116" fmla="*/ 30 w 30"/>
                  <a:gd name="T117" fmla="*/ 1 h 1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30" h="1">
                    <a:moveTo>
                      <a:pt x="30" y="0"/>
                    </a:moveTo>
                    <a:lnTo>
                      <a:pt x="30" y="0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6" y="0"/>
                    </a:lnTo>
                    <a:lnTo>
                      <a:pt x="12" y="0"/>
                    </a:lnTo>
                    <a:lnTo>
                      <a:pt x="18" y="0"/>
                    </a:lnTo>
                    <a:lnTo>
                      <a:pt x="24" y="0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1A0C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5" name="Freeform 238"/>
              <p:cNvSpPr>
                <a:spLocks/>
              </p:cNvSpPr>
              <p:nvPr/>
            </p:nvSpPr>
            <p:spPr bwMode="auto">
              <a:xfrm>
                <a:off x="4235" y="2191"/>
                <a:ext cx="6" cy="6"/>
              </a:xfrm>
              <a:custGeom>
                <a:avLst/>
                <a:gdLst>
                  <a:gd name="T0" fmla="*/ 6 w 6"/>
                  <a:gd name="T1" fmla="*/ 0 h 5"/>
                  <a:gd name="T2" fmla="*/ 6 w 6"/>
                  <a:gd name="T3" fmla="*/ 0 h 5"/>
                  <a:gd name="T4" fmla="*/ 6 w 6"/>
                  <a:gd name="T5" fmla="*/ 0 h 5"/>
                  <a:gd name="T6" fmla="*/ 0 w 6"/>
                  <a:gd name="T7" fmla="*/ 0 h 5"/>
                  <a:gd name="T8" fmla="*/ 0 w 6"/>
                  <a:gd name="T9" fmla="*/ 0 h 5"/>
                  <a:gd name="T10" fmla="*/ 0 w 6"/>
                  <a:gd name="T11" fmla="*/ 0 h 5"/>
                  <a:gd name="T12" fmla="*/ 0 w 6"/>
                  <a:gd name="T13" fmla="*/ 0 h 5"/>
                  <a:gd name="T14" fmla="*/ 0 w 6"/>
                  <a:gd name="T15" fmla="*/ 0 h 5"/>
                  <a:gd name="T16" fmla="*/ 6 w 6"/>
                  <a:gd name="T17" fmla="*/ 5 h 5"/>
                  <a:gd name="T18" fmla="*/ 6 w 6"/>
                  <a:gd name="T19" fmla="*/ 0 h 5"/>
                  <a:gd name="T20" fmla="*/ 6 w 6"/>
                  <a:gd name="T21" fmla="*/ 0 h 5"/>
                  <a:gd name="T22" fmla="*/ 6 w 6"/>
                  <a:gd name="T23" fmla="*/ 0 h 5"/>
                  <a:gd name="T24" fmla="*/ 6 w 6"/>
                  <a:gd name="T25" fmla="*/ 0 h 5"/>
                  <a:gd name="T26" fmla="*/ 6 w 6"/>
                  <a:gd name="T27" fmla="*/ 0 h 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"/>
                  <a:gd name="T43" fmla="*/ 0 h 5"/>
                  <a:gd name="T44" fmla="*/ 6 w 6"/>
                  <a:gd name="T45" fmla="*/ 5 h 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" h="5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6" y="5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7F61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6" name="Freeform 239"/>
              <p:cNvSpPr>
                <a:spLocks/>
              </p:cNvSpPr>
              <p:nvPr/>
            </p:nvSpPr>
            <p:spPr bwMode="auto">
              <a:xfrm>
                <a:off x="4241" y="2185"/>
                <a:ext cx="6" cy="2"/>
              </a:xfrm>
              <a:custGeom>
                <a:avLst/>
                <a:gdLst>
                  <a:gd name="T0" fmla="*/ 6 w 6"/>
                  <a:gd name="T1" fmla="*/ 0 h 1"/>
                  <a:gd name="T2" fmla="*/ 6 w 6"/>
                  <a:gd name="T3" fmla="*/ 0 h 1"/>
                  <a:gd name="T4" fmla="*/ 6 w 6"/>
                  <a:gd name="T5" fmla="*/ 0 h 1"/>
                  <a:gd name="T6" fmla="*/ 0 w 6"/>
                  <a:gd name="T7" fmla="*/ 0 h 1"/>
                  <a:gd name="T8" fmla="*/ 0 w 6"/>
                  <a:gd name="T9" fmla="*/ 0 h 1"/>
                  <a:gd name="T10" fmla="*/ 0 w 6"/>
                  <a:gd name="T11" fmla="*/ 0 h 1"/>
                  <a:gd name="T12" fmla="*/ 0 w 6"/>
                  <a:gd name="T13" fmla="*/ 0 h 1"/>
                  <a:gd name="T14" fmla="*/ 0 w 6"/>
                  <a:gd name="T15" fmla="*/ 0 h 1"/>
                  <a:gd name="T16" fmla="*/ 6 w 6"/>
                  <a:gd name="T17" fmla="*/ 0 h 1"/>
                  <a:gd name="T18" fmla="*/ 6 w 6"/>
                  <a:gd name="T19" fmla="*/ 0 h 1"/>
                  <a:gd name="T20" fmla="*/ 6 w 6"/>
                  <a:gd name="T21" fmla="*/ 0 h 1"/>
                  <a:gd name="T22" fmla="*/ 6 w 6"/>
                  <a:gd name="T23" fmla="*/ 0 h 1"/>
                  <a:gd name="T24" fmla="*/ 6 w 6"/>
                  <a:gd name="T25" fmla="*/ 0 h 1"/>
                  <a:gd name="T26" fmla="*/ 6 w 6"/>
                  <a:gd name="T27" fmla="*/ 0 h 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"/>
                  <a:gd name="T43" fmla="*/ 0 h 1"/>
                  <a:gd name="T44" fmla="*/ 6 w 6"/>
                  <a:gd name="T45" fmla="*/ 1 h 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" h="1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7F61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7" name="Freeform 240"/>
              <p:cNvSpPr>
                <a:spLocks/>
              </p:cNvSpPr>
              <p:nvPr/>
            </p:nvSpPr>
            <p:spPr bwMode="auto">
              <a:xfrm>
                <a:off x="4229" y="2185"/>
                <a:ext cx="6" cy="2"/>
              </a:xfrm>
              <a:custGeom>
                <a:avLst/>
                <a:gdLst>
                  <a:gd name="T0" fmla="*/ 6 w 6"/>
                  <a:gd name="T1" fmla="*/ 0 h 1"/>
                  <a:gd name="T2" fmla="*/ 6 w 6"/>
                  <a:gd name="T3" fmla="*/ 0 h 1"/>
                  <a:gd name="T4" fmla="*/ 6 w 6"/>
                  <a:gd name="T5" fmla="*/ 0 h 1"/>
                  <a:gd name="T6" fmla="*/ 6 w 6"/>
                  <a:gd name="T7" fmla="*/ 0 h 1"/>
                  <a:gd name="T8" fmla="*/ 0 w 6"/>
                  <a:gd name="T9" fmla="*/ 0 h 1"/>
                  <a:gd name="T10" fmla="*/ 0 w 6"/>
                  <a:gd name="T11" fmla="*/ 0 h 1"/>
                  <a:gd name="T12" fmla="*/ 0 w 6"/>
                  <a:gd name="T13" fmla="*/ 0 h 1"/>
                  <a:gd name="T14" fmla="*/ 6 w 6"/>
                  <a:gd name="T15" fmla="*/ 0 h 1"/>
                  <a:gd name="T16" fmla="*/ 6 w 6"/>
                  <a:gd name="T17" fmla="*/ 0 h 1"/>
                  <a:gd name="T18" fmla="*/ 6 w 6"/>
                  <a:gd name="T19" fmla="*/ 0 h 1"/>
                  <a:gd name="T20" fmla="*/ 6 w 6"/>
                  <a:gd name="T21" fmla="*/ 0 h 1"/>
                  <a:gd name="T22" fmla="*/ 6 w 6"/>
                  <a:gd name="T23" fmla="*/ 0 h 1"/>
                  <a:gd name="T24" fmla="*/ 6 w 6"/>
                  <a:gd name="T25" fmla="*/ 0 h 1"/>
                  <a:gd name="T26" fmla="*/ 6 w 6"/>
                  <a:gd name="T27" fmla="*/ 0 h 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6"/>
                  <a:gd name="T43" fmla="*/ 0 h 1"/>
                  <a:gd name="T44" fmla="*/ 6 w 6"/>
                  <a:gd name="T45" fmla="*/ 1 h 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6" h="1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7F61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8" name="Freeform 241"/>
              <p:cNvSpPr>
                <a:spLocks/>
              </p:cNvSpPr>
              <p:nvPr/>
            </p:nvSpPr>
            <p:spPr bwMode="auto">
              <a:xfrm>
                <a:off x="4188" y="2157"/>
                <a:ext cx="238" cy="162"/>
              </a:xfrm>
              <a:custGeom>
                <a:avLst/>
                <a:gdLst>
                  <a:gd name="T0" fmla="*/ 238 w 238"/>
                  <a:gd name="T1" fmla="*/ 0 h 156"/>
                  <a:gd name="T2" fmla="*/ 0 w 238"/>
                  <a:gd name="T3" fmla="*/ 0 h 156"/>
                  <a:gd name="T4" fmla="*/ 0 w 238"/>
                  <a:gd name="T5" fmla="*/ 1704 h 156"/>
                  <a:gd name="T6" fmla="*/ 238 w 238"/>
                  <a:gd name="T7" fmla="*/ 1704 h 156"/>
                  <a:gd name="T8" fmla="*/ 238 w 238"/>
                  <a:gd name="T9" fmla="*/ 0 h 156"/>
                  <a:gd name="T10" fmla="*/ 238 w 238"/>
                  <a:gd name="T11" fmla="*/ 0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156"/>
                  <a:gd name="T20" fmla="*/ 238 w 238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156">
                    <a:moveTo>
                      <a:pt x="238" y="0"/>
                    </a:moveTo>
                    <a:lnTo>
                      <a:pt x="0" y="0"/>
                    </a:lnTo>
                    <a:lnTo>
                      <a:pt x="0" y="156"/>
                    </a:lnTo>
                    <a:lnTo>
                      <a:pt x="238" y="156"/>
                    </a:lnTo>
                    <a:lnTo>
                      <a:pt x="238" y="0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aphicFrame>
          <p:nvGraphicFramePr>
            <p:cNvPr id="18" name="Object 252"/>
            <p:cNvGraphicFramePr>
              <a:graphicFrameLocks noChangeAspect="1"/>
            </p:cNvGraphicFramePr>
            <p:nvPr/>
          </p:nvGraphicFramePr>
          <p:xfrm>
            <a:off x="369889" y="5298398"/>
            <a:ext cx="159887" cy="104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5607" name="Clip" r:id="rId7" imgW="2835275" imgH="1920875" progId="">
                    <p:embed/>
                  </p:oleObj>
                </mc:Choice>
                <mc:Fallback>
                  <p:oleObj name="Clip" r:id="rId7" imgW="2835275" imgH="1920875" progId="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889" y="5298398"/>
                          <a:ext cx="159887" cy="104250"/>
                        </a:xfrm>
                        <a:prstGeom prst="rect">
                          <a:avLst/>
                        </a:prstGeom>
                        <a:noFill/>
                        <a:ln w="635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9" name="Group 214"/>
            <p:cNvGrpSpPr>
              <a:grpSpLocks/>
            </p:cNvGrpSpPr>
            <p:nvPr userDrawn="1"/>
          </p:nvGrpSpPr>
          <p:grpSpPr bwMode="auto">
            <a:xfrm>
              <a:off x="1847017" y="5298398"/>
              <a:ext cx="166365" cy="106293"/>
              <a:chOff x="4187" y="2402"/>
              <a:chExt cx="240" cy="161"/>
            </a:xfrm>
          </p:grpSpPr>
          <p:sp>
            <p:nvSpPr>
              <p:cNvPr id="122" name="Freeform 215"/>
              <p:cNvSpPr>
                <a:spLocks/>
              </p:cNvSpPr>
              <p:nvPr/>
            </p:nvSpPr>
            <p:spPr bwMode="auto">
              <a:xfrm>
                <a:off x="4234" y="2402"/>
                <a:ext cx="191" cy="161"/>
              </a:xfrm>
              <a:custGeom>
                <a:avLst/>
                <a:gdLst>
                  <a:gd name="T0" fmla="*/ 191 w 191"/>
                  <a:gd name="T1" fmla="*/ 1066 h 156"/>
                  <a:gd name="T2" fmla="*/ 191 w 191"/>
                  <a:gd name="T3" fmla="*/ 0 h 156"/>
                  <a:gd name="T4" fmla="*/ 0 w 191"/>
                  <a:gd name="T5" fmla="*/ 0 h 156"/>
                  <a:gd name="T6" fmla="*/ 0 w 191"/>
                  <a:gd name="T7" fmla="*/ 1066 h 156"/>
                  <a:gd name="T8" fmla="*/ 191 w 191"/>
                  <a:gd name="T9" fmla="*/ 1066 h 156"/>
                  <a:gd name="T10" fmla="*/ 191 w 191"/>
                  <a:gd name="T11" fmla="*/ 106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1"/>
                  <a:gd name="T19" fmla="*/ 0 h 156"/>
                  <a:gd name="T20" fmla="*/ 191 w 191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1" h="156">
                    <a:moveTo>
                      <a:pt x="191" y="156"/>
                    </a:moveTo>
                    <a:lnTo>
                      <a:pt x="191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191" y="156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3" name="Freeform 216"/>
              <p:cNvSpPr>
                <a:spLocks/>
              </p:cNvSpPr>
              <p:nvPr/>
            </p:nvSpPr>
            <p:spPr bwMode="auto">
              <a:xfrm>
                <a:off x="4187" y="2402"/>
                <a:ext cx="77" cy="161"/>
              </a:xfrm>
              <a:custGeom>
                <a:avLst/>
                <a:gdLst>
                  <a:gd name="T0" fmla="*/ 77 w 77"/>
                  <a:gd name="T1" fmla="*/ 1066 h 156"/>
                  <a:gd name="T2" fmla="*/ 77 w 77"/>
                  <a:gd name="T3" fmla="*/ 0 h 156"/>
                  <a:gd name="T4" fmla="*/ 0 w 77"/>
                  <a:gd name="T5" fmla="*/ 0 h 156"/>
                  <a:gd name="T6" fmla="*/ 0 w 77"/>
                  <a:gd name="T7" fmla="*/ 1066 h 156"/>
                  <a:gd name="T8" fmla="*/ 77 w 77"/>
                  <a:gd name="T9" fmla="*/ 1066 h 156"/>
                  <a:gd name="T10" fmla="*/ 77 w 77"/>
                  <a:gd name="T11" fmla="*/ 106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"/>
                  <a:gd name="T19" fmla="*/ 0 h 156"/>
                  <a:gd name="T20" fmla="*/ 77 w 77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" h="156">
                    <a:moveTo>
                      <a:pt x="77" y="156"/>
                    </a:moveTo>
                    <a:lnTo>
                      <a:pt x="77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77" y="156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4" name="Freeform 217"/>
              <p:cNvSpPr>
                <a:spLocks/>
              </p:cNvSpPr>
              <p:nvPr/>
            </p:nvSpPr>
            <p:spPr bwMode="auto">
              <a:xfrm>
                <a:off x="4348" y="2402"/>
                <a:ext cx="79" cy="161"/>
              </a:xfrm>
              <a:custGeom>
                <a:avLst/>
                <a:gdLst>
                  <a:gd name="T0" fmla="*/ 78 w 78"/>
                  <a:gd name="T1" fmla="*/ 1066 h 156"/>
                  <a:gd name="T2" fmla="*/ 78 w 78"/>
                  <a:gd name="T3" fmla="*/ 0 h 156"/>
                  <a:gd name="T4" fmla="*/ 0 w 78"/>
                  <a:gd name="T5" fmla="*/ 0 h 156"/>
                  <a:gd name="T6" fmla="*/ 0 w 78"/>
                  <a:gd name="T7" fmla="*/ 1066 h 156"/>
                  <a:gd name="T8" fmla="*/ 78 w 78"/>
                  <a:gd name="T9" fmla="*/ 1066 h 156"/>
                  <a:gd name="T10" fmla="*/ 78 w 78"/>
                  <a:gd name="T11" fmla="*/ 106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8"/>
                  <a:gd name="T19" fmla="*/ 0 h 156"/>
                  <a:gd name="T20" fmla="*/ 78 w 78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8" h="156">
                    <a:moveTo>
                      <a:pt x="78" y="156"/>
                    </a:moveTo>
                    <a:lnTo>
                      <a:pt x="78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78" y="1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25" name="Freeform 218"/>
              <p:cNvSpPr>
                <a:spLocks/>
              </p:cNvSpPr>
              <p:nvPr/>
            </p:nvSpPr>
            <p:spPr bwMode="auto">
              <a:xfrm>
                <a:off x="4187" y="2402"/>
                <a:ext cx="238" cy="161"/>
              </a:xfrm>
              <a:custGeom>
                <a:avLst/>
                <a:gdLst>
                  <a:gd name="T0" fmla="*/ 19 w 244"/>
                  <a:gd name="T1" fmla="*/ 19856 h 151"/>
                  <a:gd name="T2" fmla="*/ 19 w 244"/>
                  <a:gd name="T3" fmla="*/ 0 h 151"/>
                  <a:gd name="T4" fmla="*/ 0 w 244"/>
                  <a:gd name="T5" fmla="*/ 0 h 151"/>
                  <a:gd name="T6" fmla="*/ 0 w 244"/>
                  <a:gd name="T7" fmla="*/ 19856 h 151"/>
                  <a:gd name="T8" fmla="*/ 19 w 244"/>
                  <a:gd name="T9" fmla="*/ 19856 h 151"/>
                  <a:gd name="T10" fmla="*/ 19 w 244"/>
                  <a:gd name="T11" fmla="*/ 19856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1"/>
                  <a:gd name="T20" fmla="*/ 244 w 24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1">
                    <a:moveTo>
                      <a:pt x="244" y="1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44" y="15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0" name="Group 269"/>
            <p:cNvGrpSpPr>
              <a:grpSpLocks noChangeAspect="1"/>
            </p:cNvGrpSpPr>
            <p:nvPr userDrawn="1"/>
          </p:nvGrpSpPr>
          <p:grpSpPr bwMode="auto">
            <a:xfrm>
              <a:off x="790121" y="5298398"/>
              <a:ext cx="160549" cy="102873"/>
              <a:chOff x="4214" y="2064"/>
              <a:chExt cx="242" cy="157"/>
            </a:xfrm>
          </p:grpSpPr>
          <p:sp>
            <p:nvSpPr>
              <p:cNvPr id="118" name="AutoShape 270"/>
              <p:cNvSpPr>
                <a:spLocks noChangeAspect="1" noChangeArrowheads="1" noTextEdit="1"/>
              </p:cNvSpPr>
              <p:nvPr/>
            </p:nvSpPr>
            <p:spPr bwMode="auto">
              <a:xfrm>
                <a:off x="4214" y="2064"/>
                <a:ext cx="242" cy="157"/>
              </a:xfrm>
              <a:prstGeom prst="rect">
                <a:avLst/>
              </a:prstGeom>
              <a:noFill/>
              <a:ln w="6350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9" name="Rectangle 271"/>
              <p:cNvSpPr>
                <a:spLocks noChangeArrowheads="1"/>
              </p:cNvSpPr>
              <p:nvPr/>
            </p:nvSpPr>
            <p:spPr bwMode="auto">
              <a:xfrm>
                <a:off x="4214" y="2064"/>
                <a:ext cx="242" cy="53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/>
              </a:p>
            </p:txBody>
          </p:sp>
          <p:sp>
            <p:nvSpPr>
              <p:cNvPr id="120" name="Rectangle 272"/>
              <p:cNvSpPr>
                <a:spLocks noChangeArrowheads="1"/>
              </p:cNvSpPr>
              <p:nvPr/>
            </p:nvSpPr>
            <p:spPr bwMode="auto">
              <a:xfrm>
                <a:off x="4214" y="2117"/>
                <a:ext cx="242" cy="51"/>
              </a:xfrm>
              <a:prstGeom prst="rect">
                <a:avLst/>
              </a:prstGeom>
              <a:solidFill>
                <a:srgbClr val="51D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/>
              </a:p>
            </p:txBody>
          </p:sp>
          <p:sp>
            <p:nvSpPr>
              <p:cNvPr id="121" name="Rectangle 273"/>
              <p:cNvSpPr>
                <a:spLocks noChangeArrowheads="1"/>
              </p:cNvSpPr>
              <p:nvPr/>
            </p:nvSpPr>
            <p:spPr bwMode="auto">
              <a:xfrm>
                <a:off x="4214" y="2168"/>
                <a:ext cx="242" cy="53"/>
              </a:xfrm>
              <a:prstGeom prst="rect">
                <a:avLst/>
              </a:prstGeom>
              <a:solidFill>
                <a:srgbClr val="FF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/>
              </a:p>
            </p:txBody>
          </p:sp>
        </p:grpSp>
        <p:grpSp>
          <p:nvGrpSpPr>
            <p:cNvPr id="21" name="Group 16"/>
            <p:cNvGrpSpPr>
              <a:grpSpLocks/>
            </p:cNvGrpSpPr>
            <p:nvPr userDrawn="1"/>
          </p:nvGrpSpPr>
          <p:grpSpPr bwMode="auto">
            <a:xfrm>
              <a:off x="1854256" y="5092835"/>
              <a:ext cx="163609" cy="106293"/>
              <a:chOff x="1116" y="1646"/>
              <a:chExt cx="245" cy="151"/>
            </a:xfrm>
          </p:grpSpPr>
          <p:sp>
            <p:nvSpPr>
              <p:cNvPr id="115" name="Freeform 17"/>
              <p:cNvSpPr>
                <a:spLocks/>
              </p:cNvSpPr>
              <p:nvPr/>
            </p:nvSpPr>
            <p:spPr bwMode="auto">
              <a:xfrm>
                <a:off x="1116" y="1646"/>
                <a:ext cx="245" cy="151"/>
              </a:xfrm>
              <a:custGeom>
                <a:avLst/>
                <a:gdLst>
                  <a:gd name="T0" fmla="*/ 244 w 244"/>
                  <a:gd name="T1" fmla="*/ 151 h 151"/>
                  <a:gd name="T2" fmla="*/ 244 w 244"/>
                  <a:gd name="T3" fmla="*/ 0 h 151"/>
                  <a:gd name="T4" fmla="*/ 0 w 244"/>
                  <a:gd name="T5" fmla="*/ 0 h 151"/>
                  <a:gd name="T6" fmla="*/ 0 w 244"/>
                  <a:gd name="T7" fmla="*/ 151 h 151"/>
                  <a:gd name="T8" fmla="*/ 244 w 244"/>
                  <a:gd name="T9" fmla="*/ 151 h 151"/>
                  <a:gd name="T10" fmla="*/ 244 w 244"/>
                  <a:gd name="T11" fmla="*/ 151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1"/>
                  <a:gd name="T20" fmla="*/ 244 w 24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1">
                    <a:moveTo>
                      <a:pt x="244" y="1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44" y="1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6" name="Freeform 18"/>
              <p:cNvSpPr>
                <a:spLocks/>
              </p:cNvSpPr>
              <p:nvPr/>
            </p:nvSpPr>
            <p:spPr bwMode="auto">
              <a:xfrm>
                <a:off x="1116" y="1646"/>
                <a:ext cx="245" cy="151"/>
              </a:xfrm>
              <a:custGeom>
                <a:avLst/>
                <a:gdLst>
                  <a:gd name="T0" fmla="*/ 244 w 244"/>
                  <a:gd name="T1" fmla="*/ 151 h 151"/>
                  <a:gd name="T2" fmla="*/ 244 w 244"/>
                  <a:gd name="T3" fmla="*/ 0 h 151"/>
                  <a:gd name="T4" fmla="*/ 0 w 244"/>
                  <a:gd name="T5" fmla="*/ 0 h 151"/>
                  <a:gd name="T6" fmla="*/ 0 w 244"/>
                  <a:gd name="T7" fmla="*/ 151 h 151"/>
                  <a:gd name="T8" fmla="*/ 244 w 244"/>
                  <a:gd name="T9" fmla="*/ 151 h 151"/>
                  <a:gd name="T10" fmla="*/ 244 w 244"/>
                  <a:gd name="T11" fmla="*/ 151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1"/>
                  <a:gd name="T20" fmla="*/ 244 w 24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1">
                    <a:moveTo>
                      <a:pt x="244" y="1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44" y="151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7" name="Freeform 19"/>
              <p:cNvSpPr>
                <a:spLocks/>
              </p:cNvSpPr>
              <p:nvPr/>
            </p:nvSpPr>
            <p:spPr bwMode="auto">
              <a:xfrm>
                <a:off x="1116" y="1646"/>
                <a:ext cx="245" cy="151"/>
              </a:xfrm>
              <a:custGeom>
                <a:avLst/>
                <a:gdLst>
                  <a:gd name="T0" fmla="*/ 244 w 244"/>
                  <a:gd name="T1" fmla="*/ 61 h 151"/>
                  <a:gd name="T2" fmla="*/ 89 w 244"/>
                  <a:gd name="T3" fmla="*/ 61 h 151"/>
                  <a:gd name="T4" fmla="*/ 89 w 244"/>
                  <a:gd name="T5" fmla="*/ 0 h 151"/>
                  <a:gd name="T6" fmla="*/ 59 w 244"/>
                  <a:gd name="T7" fmla="*/ 0 h 151"/>
                  <a:gd name="T8" fmla="*/ 59 w 244"/>
                  <a:gd name="T9" fmla="*/ 61 h 151"/>
                  <a:gd name="T10" fmla="*/ 0 w 244"/>
                  <a:gd name="T11" fmla="*/ 61 h 151"/>
                  <a:gd name="T12" fmla="*/ 0 w 244"/>
                  <a:gd name="T13" fmla="*/ 89 h 151"/>
                  <a:gd name="T14" fmla="*/ 59 w 244"/>
                  <a:gd name="T15" fmla="*/ 89 h 151"/>
                  <a:gd name="T16" fmla="*/ 59 w 244"/>
                  <a:gd name="T17" fmla="*/ 151 h 151"/>
                  <a:gd name="T18" fmla="*/ 89 w 244"/>
                  <a:gd name="T19" fmla="*/ 151 h 151"/>
                  <a:gd name="T20" fmla="*/ 89 w 244"/>
                  <a:gd name="T21" fmla="*/ 89 h 151"/>
                  <a:gd name="T22" fmla="*/ 244 w 244"/>
                  <a:gd name="T23" fmla="*/ 89 h 151"/>
                  <a:gd name="T24" fmla="*/ 244 w 244"/>
                  <a:gd name="T25" fmla="*/ 61 h 151"/>
                  <a:gd name="T26" fmla="*/ 244 w 244"/>
                  <a:gd name="T27" fmla="*/ 61 h 15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44"/>
                  <a:gd name="T43" fmla="*/ 0 h 151"/>
                  <a:gd name="T44" fmla="*/ 244 w 244"/>
                  <a:gd name="T45" fmla="*/ 151 h 15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44" h="151">
                    <a:moveTo>
                      <a:pt x="244" y="61"/>
                    </a:moveTo>
                    <a:lnTo>
                      <a:pt x="89" y="61"/>
                    </a:lnTo>
                    <a:lnTo>
                      <a:pt x="89" y="0"/>
                    </a:lnTo>
                    <a:lnTo>
                      <a:pt x="59" y="0"/>
                    </a:lnTo>
                    <a:lnTo>
                      <a:pt x="59" y="61"/>
                    </a:lnTo>
                    <a:lnTo>
                      <a:pt x="0" y="61"/>
                    </a:lnTo>
                    <a:lnTo>
                      <a:pt x="0" y="89"/>
                    </a:lnTo>
                    <a:lnTo>
                      <a:pt x="59" y="89"/>
                    </a:lnTo>
                    <a:lnTo>
                      <a:pt x="59" y="151"/>
                    </a:lnTo>
                    <a:lnTo>
                      <a:pt x="89" y="151"/>
                    </a:lnTo>
                    <a:lnTo>
                      <a:pt x="89" y="89"/>
                    </a:lnTo>
                    <a:lnTo>
                      <a:pt x="244" y="89"/>
                    </a:lnTo>
                    <a:lnTo>
                      <a:pt x="244" y="61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2" name="Group 21"/>
            <p:cNvGrpSpPr>
              <a:grpSpLocks/>
            </p:cNvGrpSpPr>
            <p:nvPr userDrawn="1"/>
          </p:nvGrpSpPr>
          <p:grpSpPr bwMode="auto">
            <a:xfrm>
              <a:off x="3341609" y="5092835"/>
              <a:ext cx="163288" cy="104917"/>
              <a:chOff x="1117" y="2897"/>
              <a:chExt cx="243" cy="157"/>
            </a:xfrm>
          </p:grpSpPr>
          <p:sp>
            <p:nvSpPr>
              <p:cNvPr id="111" name="Freeform 21"/>
              <p:cNvSpPr>
                <a:spLocks/>
              </p:cNvSpPr>
              <p:nvPr/>
            </p:nvSpPr>
            <p:spPr bwMode="auto">
              <a:xfrm>
                <a:off x="1117" y="2897"/>
                <a:ext cx="243" cy="157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2" name="Freeform 22"/>
              <p:cNvSpPr>
                <a:spLocks/>
              </p:cNvSpPr>
              <p:nvPr/>
            </p:nvSpPr>
            <p:spPr bwMode="auto">
              <a:xfrm>
                <a:off x="1117" y="2897"/>
                <a:ext cx="77" cy="157"/>
              </a:xfrm>
              <a:custGeom>
                <a:avLst/>
                <a:gdLst>
                  <a:gd name="T0" fmla="*/ 77 w 77"/>
                  <a:gd name="T1" fmla="*/ 156 h 156"/>
                  <a:gd name="T2" fmla="*/ 77 w 77"/>
                  <a:gd name="T3" fmla="*/ 0 h 156"/>
                  <a:gd name="T4" fmla="*/ 0 w 77"/>
                  <a:gd name="T5" fmla="*/ 0 h 156"/>
                  <a:gd name="T6" fmla="*/ 0 w 77"/>
                  <a:gd name="T7" fmla="*/ 156 h 156"/>
                  <a:gd name="T8" fmla="*/ 77 w 77"/>
                  <a:gd name="T9" fmla="*/ 156 h 156"/>
                  <a:gd name="T10" fmla="*/ 77 w 77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"/>
                  <a:gd name="T19" fmla="*/ 0 h 156"/>
                  <a:gd name="T20" fmla="*/ 77 w 77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" h="156">
                    <a:moveTo>
                      <a:pt x="77" y="156"/>
                    </a:moveTo>
                    <a:lnTo>
                      <a:pt x="77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77" y="156"/>
                    </a:lnTo>
                    <a:close/>
                  </a:path>
                </a:pathLst>
              </a:custGeom>
              <a:solidFill>
                <a:srgbClr val="00883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3" name="Freeform 23"/>
              <p:cNvSpPr>
                <a:spLocks/>
              </p:cNvSpPr>
              <p:nvPr/>
            </p:nvSpPr>
            <p:spPr bwMode="auto">
              <a:xfrm>
                <a:off x="1277" y="2897"/>
                <a:ext cx="83" cy="157"/>
              </a:xfrm>
              <a:custGeom>
                <a:avLst/>
                <a:gdLst>
                  <a:gd name="T0" fmla="*/ 84 w 84"/>
                  <a:gd name="T1" fmla="*/ 156 h 156"/>
                  <a:gd name="T2" fmla="*/ 84 w 84"/>
                  <a:gd name="T3" fmla="*/ 0 h 156"/>
                  <a:gd name="T4" fmla="*/ 0 w 84"/>
                  <a:gd name="T5" fmla="*/ 0 h 156"/>
                  <a:gd name="T6" fmla="*/ 0 w 84"/>
                  <a:gd name="T7" fmla="*/ 156 h 156"/>
                  <a:gd name="T8" fmla="*/ 84 w 84"/>
                  <a:gd name="T9" fmla="*/ 156 h 156"/>
                  <a:gd name="T10" fmla="*/ 84 w 8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56"/>
                  <a:gd name="T20" fmla="*/ 84 w 8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56">
                    <a:moveTo>
                      <a:pt x="84" y="156"/>
                    </a:moveTo>
                    <a:lnTo>
                      <a:pt x="8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84" y="1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4" name="Freeform 24"/>
              <p:cNvSpPr>
                <a:spLocks/>
              </p:cNvSpPr>
              <p:nvPr/>
            </p:nvSpPr>
            <p:spPr bwMode="auto">
              <a:xfrm>
                <a:off x="1117" y="2897"/>
                <a:ext cx="243" cy="157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3" name="Group 25"/>
            <p:cNvGrpSpPr>
              <a:grpSpLocks/>
            </p:cNvGrpSpPr>
            <p:nvPr userDrawn="1"/>
          </p:nvGrpSpPr>
          <p:grpSpPr bwMode="auto">
            <a:xfrm>
              <a:off x="3130146" y="5092835"/>
              <a:ext cx="163288" cy="104917"/>
              <a:chOff x="1118" y="2646"/>
              <a:chExt cx="243" cy="157"/>
            </a:xfrm>
          </p:grpSpPr>
          <p:sp>
            <p:nvSpPr>
              <p:cNvPr id="107" name="Freeform 26"/>
              <p:cNvSpPr>
                <a:spLocks/>
              </p:cNvSpPr>
              <p:nvPr/>
            </p:nvSpPr>
            <p:spPr bwMode="auto">
              <a:xfrm>
                <a:off x="1118" y="2646"/>
                <a:ext cx="243" cy="157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8" name="Freeform 27"/>
              <p:cNvSpPr>
                <a:spLocks/>
              </p:cNvSpPr>
              <p:nvPr/>
            </p:nvSpPr>
            <p:spPr bwMode="auto">
              <a:xfrm>
                <a:off x="1118" y="2646"/>
                <a:ext cx="77" cy="157"/>
              </a:xfrm>
              <a:custGeom>
                <a:avLst/>
                <a:gdLst>
                  <a:gd name="T0" fmla="*/ 77 w 77"/>
                  <a:gd name="T1" fmla="*/ 156 h 156"/>
                  <a:gd name="T2" fmla="*/ 77 w 77"/>
                  <a:gd name="T3" fmla="*/ 0 h 156"/>
                  <a:gd name="T4" fmla="*/ 0 w 77"/>
                  <a:gd name="T5" fmla="*/ 0 h 156"/>
                  <a:gd name="T6" fmla="*/ 0 w 77"/>
                  <a:gd name="T7" fmla="*/ 156 h 156"/>
                  <a:gd name="T8" fmla="*/ 77 w 77"/>
                  <a:gd name="T9" fmla="*/ 156 h 156"/>
                  <a:gd name="T10" fmla="*/ 77 w 77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"/>
                  <a:gd name="T19" fmla="*/ 0 h 156"/>
                  <a:gd name="T20" fmla="*/ 77 w 77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" h="156">
                    <a:moveTo>
                      <a:pt x="77" y="156"/>
                    </a:moveTo>
                    <a:lnTo>
                      <a:pt x="77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77" y="156"/>
                    </a:lnTo>
                    <a:close/>
                  </a:path>
                </a:pathLst>
              </a:custGeom>
              <a:solidFill>
                <a:srgbClr val="00883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9" name="Freeform 28"/>
              <p:cNvSpPr>
                <a:spLocks/>
              </p:cNvSpPr>
              <p:nvPr/>
            </p:nvSpPr>
            <p:spPr bwMode="auto">
              <a:xfrm>
                <a:off x="1278" y="2646"/>
                <a:ext cx="83" cy="157"/>
              </a:xfrm>
              <a:custGeom>
                <a:avLst/>
                <a:gdLst>
                  <a:gd name="T0" fmla="*/ 84 w 84"/>
                  <a:gd name="T1" fmla="*/ 156 h 156"/>
                  <a:gd name="T2" fmla="*/ 84 w 84"/>
                  <a:gd name="T3" fmla="*/ 0 h 156"/>
                  <a:gd name="T4" fmla="*/ 0 w 84"/>
                  <a:gd name="T5" fmla="*/ 0 h 156"/>
                  <a:gd name="T6" fmla="*/ 0 w 84"/>
                  <a:gd name="T7" fmla="*/ 156 h 156"/>
                  <a:gd name="T8" fmla="*/ 84 w 84"/>
                  <a:gd name="T9" fmla="*/ 156 h 156"/>
                  <a:gd name="T10" fmla="*/ 84 w 8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56"/>
                  <a:gd name="T20" fmla="*/ 84 w 8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56">
                    <a:moveTo>
                      <a:pt x="84" y="156"/>
                    </a:moveTo>
                    <a:lnTo>
                      <a:pt x="8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84" y="156"/>
                    </a:lnTo>
                    <a:close/>
                  </a:path>
                </a:pathLst>
              </a:custGeom>
              <a:solidFill>
                <a:srgbClr val="FF7F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0" name="Freeform 29"/>
              <p:cNvSpPr>
                <a:spLocks/>
              </p:cNvSpPr>
              <p:nvPr/>
            </p:nvSpPr>
            <p:spPr bwMode="auto">
              <a:xfrm>
                <a:off x="1118" y="2646"/>
                <a:ext cx="243" cy="157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4" name="Group 30"/>
            <p:cNvGrpSpPr>
              <a:grpSpLocks/>
            </p:cNvGrpSpPr>
            <p:nvPr userDrawn="1"/>
          </p:nvGrpSpPr>
          <p:grpSpPr bwMode="auto">
            <a:xfrm>
              <a:off x="2277513" y="5092835"/>
              <a:ext cx="163288" cy="104596"/>
              <a:chOff x="1117" y="2143"/>
              <a:chExt cx="243" cy="155"/>
            </a:xfrm>
          </p:grpSpPr>
          <p:sp>
            <p:nvSpPr>
              <p:cNvPr id="103" name="Freeform 31"/>
              <p:cNvSpPr>
                <a:spLocks/>
              </p:cNvSpPr>
              <p:nvPr/>
            </p:nvSpPr>
            <p:spPr bwMode="auto">
              <a:xfrm>
                <a:off x="1117" y="2143"/>
                <a:ext cx="243" cy="155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4" name="Freeform 32"/>
              <p:cNvSpPr>
                <a:spLocks/>
              </p:cNvSpPr>
              <p:nvPr/>
            </p:nvSpPr>
            <p:spPr bwMode="auto">
              <a:xfrm>
                <a:off x="1117" y="2143"/>
                <a:ext cx="243" cy="50"/>
              </a:xfrm>
              <a:custGeom>
                <a:avLst/>
                <a:gdLst>
                  <a:gd name="T0" fmla="*/ 244 w 244"/>
                  <a:gd name="T1" fmla="*/ 50 h 50"/>
                  <a:gd name="T2" fmla="*/ 244 w 244"/>
                  <a:gd name="T3" fmla="*/ 0 h 50"/>
                  <a:gd name="T4" fmla="*/ 0 w 244"/>
                  <a:gd name="T5" fmla="*/ 0 h 50"/>
                  <a:gd name="T6" fmla="*/ 0 w 244"/>
                  <a:gd name="T7" fmla="*/ 50 h 50"/>
                  <a:gd name="T8" fmla="*/ 244 w 244"/>
                  <a:gd name="T9" fmla="*/ 50 h 50"/>
                  <a:gd name="T10" fmla="*/ 244 w 244"/>
                  <a:gd name="T11" fmla="*/ 5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244" y="50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4" y="5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5" name="Freeform 33"/>
              <p:cNvSpPr>
                <a:spLocks/>
              </p:cNvSpPr>
              <p:nvPr/>
            </p:nvSpPr>
            <p:spPr bwMode="auto">
              <a:xfrm>
                <a:off x="1117" y="2248"/>
                <a:ext cx="243" cy="50"/>
              </a:xfrm>
              <a:custGeom>
                <a:avLst/>
                <a:gdLst>
                  <a:gd name="T0" fmla="*/ 244 w 244"/>
                  <a:gd name="T1" fmla="*/ 50 h 50"/>
                  <a:gd name="T2" fmla="*/ 244 w 244"/>
                  <a:gd name="T3" fmla="*/ 0 h 50"/>
                  <a:gd name="T4" fmla="*/ 0 w 244"/>
                  <a:gd name="T5" fmla="*/ 0 h 50"/>
                  <a:gd name="T6" fmla="*/ 0 w 244"/>
                  <a:gd name="T7" fmla="*/ 50 h 50"/>
                  <a:gd name="T8" fmla="*/ 244 w 244"/>
                  <a:gd name="T9" fmla="*/ 50 h 50"/>
                  <a:gd name="T10" fmla="*/ 244 w 244"/>
                  <a:gd name="T11" fmla="*/ 5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244" y="50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4" y="50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6" name="Freeform 34"/>
              <p:cNvSpPr>
                <a:spLocks/>
              </p:cNvSpPr>
              <p:nvPr/>
            </p:nvSpPr>
            <p:spPr bwMode="auto">
              <a:xfrm>
                <a:off x="1117" y="2143"/>
                <a:ext cx="243" cy="155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5" name="Group 35"/>
            <p:cNvGrpSpPr>
              <a:grpSpLocks/>
            </p:cNvGrpSpPr>
            <p:nvPr userDrawn="1"/>
          </p:nvGrpSpPr>
          <p:grpSpPr bwMode="auto">
            <a:xfrm>
              <a:off x="2066045" y="5092835"/>
              <a:ext cx="163288" cy="104596"/>
              <a:chOff x="1117" y="1892"/>
              <a:chExt cx="243" cy="155"/>
            </a:xfrm>
          </p:grpSpPr>
          <p:sp>
            <p:nvSpPr>
              <p:cNvPr id="99" name="Freeform 36"/>
              <p:cNvSpPr>
                <a:spLocks/>
              </p:cNvSpPr>
              <p:nvPr/>
            </p:nvSpPr>
            <p:spPr bwMode="auto">
              <a:xfrm>
                <a:off x="1117" y="1892"/>
                <a:ext cx="243" cy="155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0" name="Freeform 37"/>
              <p:cNvSpPr>
                <a:spLocks/>
              </p:cNvSpPr>
              <p:nvPr/>
            </p:nvSpPr>
            <p:spPr bwMode="auto">
              <a:xfrm>
                <a:off x="1117" y="1892"/>
                <a:ext cx="77" cy="155"/>
              </a:xfrm>
              <a:custGeom>
                <a:avLst/>
                <a:gdLst>
                  <a:gd name="T0" fmla="*/ 77 w 77"/>
                  <a:gd name="T1" fmla="*/ 156 h 156"/>
                  <a:gd name="T2" fmla="*/ 77 w 77"/>
                  <a:gd name="T3" fmla="*/ 0 h 156"/>
                  <a:gd name="T4" fmla="*/ 0 w 77"/>
                  <a:gd name="T5" fmla="*/ 0 h 156"/>
                  <a:gd name="T6" fmla="*/ 0 w 77"/>
                  <a:gd name="T7" fmla="*/ 156 h 156"/>
                  <a:gd name="T8" fmla="*/ 77 w 77"/>
                  <a:gd name="T9" fmla="*/ 156 h 156"/>
                  <a:gd name="T10" fmla="*/ 77 w 77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"/>
                  <a:gd name="T19" fmla="*/ 0 h 156"/>
                  <a:gd name="T20" fmla="*/ 77 w 77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" h="156">
                    <a:moveTo>
                      <a:pt x="77" y="156"/>
                    </a:moveTo>
                    <a:lnTo>
                      <a:pt x="77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77" y="156"/>
                    </a:lnTo>
                    <a:close/>
                  </a:path>
                </a:pathLst>
              </a:custGeom>
              <a:solidFill>
                <a:srgbClr val="0C419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1" name="Freeform 38"/>
              <p:cNvSpPr>
                <a:spLocks/>
              </p:cNvSpPr>
              <p:nvPr/>
            </p:nvSpPr>
            <p:spPr bwMode="auto">
              <a:xfrm>
                <a:off x="1277" y="1892"/>
                <a:ext cx="83" cy="155"/>
              </a:xfrm>
              <a:custGeom>
                <a:avLst/>
                <a:gdLst>
                  <a:gd name="T0" fmla="*/ 84 w 84"/>
                  <a:gd name="T1" fmla="*/ 156 h 156"/>
                  <a:gd name="T2" fmla="*/ 84 w 84"/>
                  <a:gd name="T3" fmla="*/ 0 h 156"/>
                  <a:gd name="T4" fmla="*/ 0 w 84"/>
                  <a:gd name="T5" fmla="*/ 0 h 156"/>
                  <a:gd name="T6" fmla="*/ 0 w 84"/>
                  <a:gd name="T7" fmla="*/ 156 h 156"/>
                  <a:gd name="T8" fmla="*/ 84 w 84"/>
                  <a:gd name="T9" fmla="*/ 156 h 156"/>
                  <a:gd name="T10" fmla="*/ 84 w 8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56"/>
                  <a:gd name="T20" fmla="*/ 84 w 8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56">
                    <a:moveTo>
                      <a:pt x="84" y="156"/>
                    </a:moveTo>
                    <a:lnTo>
                      <a:pt x="8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84" y="156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2" name="Freeform 39"/>
              <p:cNvSpPr>
                <a:spLocks/>
              </p:cNvSpPr>
              <p:nvPr/>
            </p:nvSpPr>
            <p:spPr bwMode="auto">
              <a:xfrm>
                <a:off x="1117" y="1892"/>
                <a:ext cx="243" cy="155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6" name="Group 255"/>
            <p:cNvGrpSpPr>
              <a:grpSpLocks/>
            </p:cNvGrpSpPr>
            <p:nvPr userDrawn="1"/>
          </p:nvGrpSpPr>
          <p:grpSpPr bwMode="auto">
            <a:xfrm>
              <a:off x="1431114" y="5092835"/>
              <a:ext cx="163489" cy="106268"/>
              <a:chOff x="7106991" y="2034190"/>
              <a:chExt cx="255683" cy="163929"/>
            </a:xfrm>
          </p:grpSpPr>
          <p:sp>
            <p:nvSpPr>
              <p:cNvPr id="97" name="Freeform 41"/>
              <p:cNvSpPr>
                <a:spLocks/>
              </p:cNvSpPr>
              <p:nvPr/>
            </p:nvSpPr>
            <p:spPr bwMode="auto">
              <a:xfrm>
                <a:off x="7106991" y="2034190"/>
                <a:ext cx="255683" cy="163929"/>
              </a:xfrm>
              <a:custGeom>
                <a:avLst/>
                <a:gdLst>
                  <a:gd name="T0" fmla="*/ 244 w 244"/>
                  <a:gd name="T1" fmla="*/ 2942 h 151"/>
                  <a:gd name="T2" fmla="*/ 244 w 244"/>
                  <a:gd name="T3" fmla="*/ 0 h 151"/>
                  <a:gd name="T4" fmla="*/ 0 w 244"/>
                  <a:gd name="T5" fmla="*/ 0 h 151"/>
                  <a:gd name="T6" fmla="*/ 0 w 244"/>
                  <a:gd name="T7" fmla="*/ 2942 h 151"/>
                  <a:gd name="T8" fmla="*/ 244 w 244"/>
                  <a:gd name="T9" fmla="*/ 2942 h 151"/>
                  <a:gd name="T10" fmla="*/ 244 w 244"/>
                  <a:gd name="T11" fmla="*/ 2942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1"/>
                  <a:gd name="T20" fmla="*/ 244 w 24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1">
                    <a:moveTo>
                      <a:pt x="244" y="1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44" y="151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8" name="Freeform 42"/>
              <p:cNvSpPr>
                <a:spLocks/>
              </p:cNvSpPr>
              <p:nvPr userDrawn="1"/>
            </p:nvSpPr>
            <p:spPr bwMode="auto">
              <a:xfrm>
                <a:off x="7106991" y="2034190"/>
                <a:ext cx="255683" cy="161827"/>
              </a:xfrm>
              <a:custGeom>
                <a:avLst/>
                <a:gdLst>
                  <a:gd name="T0" fmla="*/ 244 w 244"/>
                  <a:gd name="T1" fmla="*/ 264 h 151"/>
                  <a:gd name="T2" fmla="*/ 95 w 244"/>
                  <a:gd name="T3" fmla="*/ 264 h 151"/>
                  <a:gd name="T4" fmla="*/ 95 w 244"/>
                  <a:gd name="T5" fmla="*/ 0 h 151"/>
                  <a:gd name="T6" fmla="*/ 65 w 244"/>
                  <a:gd name="T7" fmla="*/ 0 h 151"/>
                  <a:gd name="T8" fmla="*/ 65 w 244"/>
                  <a:gd name="T9" fmla="*/ 264 h 151"/>
                  <a:gd name="T10" fmla="*/ 0 w 244"/>
                  <a:gd name="T11" fmla="*/ 264 h 151"/>
                  <a:gd name="T12" fmla="*/ 0 w 244"/>
                  <a:gd name="T13" fmla="*/ 398 h 151"/>
                  <a:gd name="T14" fmla="*/ 65 w 244"/>
                  <a:gd name="T15" fmla="*/ 398 h 151"/>
                  <a:gd name="T16" fmla="*/ 65 w 244"/>
                  <a:gd name="T17" fmla="*/ 666 h 151"/>
                  <a:gd name="T18" fmla="*/ 95 w 244"/>
                  <a:gd name="T19" fmla="*/ 666 h 151"/>
                  <a:gd name="T20" fmla="*/ 95 w 244"/>
                  <a:gd name="T21" fmla="*/ 398 h 151"/>
                  <a:gd name="T22" fmla="*/ 244 w 244"/>
                  <a:gd name="T23" fmla="*/ 398 h 151"/>
                  <a:gd name="T24" fmla="*/ 244 w 244"/>
                  <a:gd name="T25" fmla="*/ 264 h 151"/>
                  <a:gd name="T26" fmla="*/ 244 w 244"/>
                  <a:gd name="T27" fmla="*/ 264 h 15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244"/>
                  <a:gd name="T43" fmla="*/ 0 h 151"/>
                  <a:gd name="T44" fmla="*/ 244 w 244"/>
                  <a:gd name="T45" fmla="*/ 151 h 15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244" h="151">
                    <a:moveTo>
                      <a:pt x="244" y="62"/>
                    </a:moveTo>
                    <a:lnTo>
                      <a:pt x="95" y="62"/>
                    </a:lnTo>
                    <a:lnTo>
                      <a:pt x="95" y="0"/>
                    </a:lnTo>
                    <a:lnTo>
                      <a:pt x="65" y="0"/>
                    </a:lnTo>
                    <a:lnTo>
                      <a:pt x="65" y="62"/>
                    </a:lnTo>
                    <a:lnTo>
                      <a:pt x="0" y="62"/>
                    </a:lnTo>
                    <a:lnTo>
                      <a:pt x="0" y="90"/>
                    </a:lnTo>
                    <a:lnTo>
                      <a:pt x="65" y="90"/>
                    </a:lnTo>
                    <a:lnTo>
                      <a:pt x="65" y="151"/>
                    </a:lnTo>
                    <a:lnTo>
                      <a:pt x="95" y="151"/>
                    </a:lnTo>
                    <a:lnTo>
                      <a:pt x="95" y="90"/>
                    </a:lnTo>
                    <a:lnTo>
                      <a:pt x="244" y="90"/>
                    </a:lnTo>
                    <a:lnTo>
                      <a:pt x="244" y="6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7" name="Group 254"/>
            <p:cNvGrpSpPr>
              <a:grpSpLocks/>
            </p:cNvGrpSpPr>
            <p:nvPr userDrawn="1"/>
          </p:nvGrpSpPr>
          <p:grpSpPr bwMode="auto">
            <a:xfrm>
              <a:off x="581678" y="5092835"/>
              <a:ext cx="163489" cy="110355"/>
              <a:chOff x="6341261" y="2034186"/>
              <a:chExt cx="254095" cy="170190"/>
            </a:xfrm>
          </p:grpSpPr>
          <p:sp>
            <p:nvSpPr>
              <p:cNvPr id="94" name="Freeform 93"/>
              <p:cNvSpPr>
                <a:spLocks/>
              </p:cNvSpPr>
              <p:nvPr/>
            </p:nvSpPr>
            <p:spPr bwMode="auto">
              <a:xfrm>
                <a:off x="6341261" y="2034186"/>
                <a:ext cx="254095" cy="170190"/>
              </a:xfrm>
              <a:custGeom>
                <a:avLst/>
                <a:gdLst>
                  <a:gd name="T0" fmla="*/ 244 w 244"/>
                  <a:gd name="T1" fmla="*/ 151 h 151"/>
                  <a:gd name="T2" fmla="*/ 244 w 244"/>
                  <a:gd name="T3" fmla="*/ 0 h 151"/>
                  <a:gd name="T4" fmla="*/ 0 w 244"/>
                  <a:gd name="T5" fmla="*/ 0 h 151"/>
                  <a:gd name="T6" fmla="*/ 0 w 244"/>
                  <a:gd name="T7" fmla="*/ 151 h 151"/>
                  <a:gd name="T8" fmla="*/ 244 w 244"/>
                  <a:gd name="T9" fmla="*/ 151 h 151"/>
                  <a:gd name="T10" fmla="*/ 244 w 244"/>
                  <a:gd name="T11" fmla="*/ 151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1"/>
                  <a:gd name="T20" fmla="*/ 244 w 24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1">
                    <a:moveTo>
                      <a:pt x="244" y="1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44" y="151"/>
                    </a:lnTo>
                    <a:close/>
                  </a:path>
                </a:pathLst>
              </a:custGeom>
              <a:solidFill>
                <a:srgbClr val="FFE6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5" name="Freeform 94"/>
              <p:cNvSpPr>
                <a:spLocks/>
              </p:cNvSpPr>
              <p:nvPr/>
            </p:nvSpPr>
            <p:spPr bwMode="auto">
              <a:xfrm>
                <a:off x="6341261" y="2034186"/>
                <a:ext cx="80463" cy="170190"/>
              </a:xfrm>
              <a:custGeom>
                <a:avLst/>
                <a:gdLst>
                  <a:gd name="T0" fmla="*/ 77 w 77"/>
                  <a:gd name="T1" fmla="*/ 151 h 151"/>
                  <a:gd name="T2" fmla="*/ 77 w 77"/>
                  <a:gd name="T3" fmla="*/ 0 h 151"/>
                  <a:gd name="T4" fmla="*/ 0 w 77"/>
                  <a:gd name="T5" fmla="*/ 0 h 151"/>
                  <a:gd name="T6" fmla="*/ 0 w 77"/>
                  <a:gd name="T7" fmla="*/ 151 h 151"/>
                  <a:gd name="T8" fmla="*/ 77 w 77"/>
                  <a:gd name="T9" fmla="*/ 151 h 151"/>
                  <a:gd name="T10" fmla="*/ 77 w 77"/>
                  <a:gd name="T11" fmla="*/ 151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7"/>
                  <a:gd name="T19" fmla="*/ 0 h 151"/>
                  <a:gd name="T20" fmla="*/ 77 w 77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7" h="151">
                    <a:moveTo>
                      <a:pt x="77" y="151"/>
                    </a:moveTo>
                    <a:lnTo>
                      <a:pt x="77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77" y="15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6" name="Freeform 95"/>
              <p:cNvSpPr>
                <a:spLocks/>
              </p:cNvSpPr>
              <p:nvPr/>
            </p:nvSpPr>
            <p:spPr bwMode="auto">
              <a:xfrm>
                <a:off x="6508541" y="2034186"/>
                <a:ext cx="86815" cy="170190"/>
              </a:xfrm>
              <a:custGeom>
                <a:avLst/>
                <a:gdLst>
                  <a:gd name="T0" fmla="*/ 84 w 84"/>
                  <a:gd name="T1" fmla="*/ 151 h 151"/>
                  <a:gd name="T2" fmla="*/ 84 w 84"/>
                  <a:gd name="T3" fmla="*/ 0 h 151"/>
                  <a:gd name="T4" fmla="*/ 0 w 84"/>
                  <a:gd name="T5" fmla="*/ 0 h 151"/>
                  <a:gd name="T6" fmla="*/ 0 w 84"/>
                  <a:gd name="T7" fmla="*/ 151 h 151"/>
                  <a:gd name="T8" fmla="*/ 84 w 84"/>
                  <a:gd name="T9" fmla="*/ 151 h 151"/>
                  <a:gd name="T10" fmla="*/ 84 w 84"/>
                  <a:gd name="T11" fmla="*/ 151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4"/>
                  <a:gd name="T19" fmla="*/ 0 h 151"/>
                  <a:gd name="T20" fmla="*/ 84 w 8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4" h="151">
                    <a:moveTo>
                      <a:pt x="84" y="151"/>
                    </a:moveTo>
                    <a:lnTo>
                      <a:pt x="8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84" y="151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8" name="Group 49"/>
            <p:cNvGrpSpPr>
              <a:grpSpLocks/>
            </p:cNvGrpSpPr>
            <p:nvPr userDrawn="1"/>
          </p:nvGrpSpPr>
          <p:grpSpPr bwMode="auto">
            <a:xfrm>
              <a:off x="369889" y="5092835"/>
              <a:ext cx="163609" cy="106293"/>
              <a:chOff x="529" y="1166"/>
              <a:chExt cx="245" cy="157"/>
            </a:xfrm>
          </p:grpSpPr>
          <p:sp>
            <p:nvSpPr>
              <p:cNvPr id="90" name="Freeform 50"/>
              <p:cNvSpPr>
                <a:spLocks/>
              </p:cNvSpPr>
              <p:nvPr/>
            </p:nvSpPr>
            <p:spPr bwMode="auto">
              <a:xfrm>
                <a:off x="529" y="1166"/>
                <a:ext cx="245" cy="151"/>
              </a:xfrm>
              <a:custGeom>
                <a:avLst/>
                <a:gdLst>
                  <a:gd name="T0" fmla="*/ 244 w 244"/>
                  <a:gd name="T1" fmla="*/ 151 h 151"/>
                  <a:gd name="T2" fmla="*/ 244 w 244"/>
                  <a:gd name="T3" fmla="*/ 0 h 151"/>
                  <a:gd name="T4" fmla="*/ 0 w 244"/>
                  <a:gd name="T5" fmla="*/ 0 h 151"/>
                  <a:gd name="T6" fmla="*/ 0 w 244"/>
                  <a:gd name="T7" fmla="*/ 151 h 151"/>
                  <a:gd name="T8" fmla="*/ 244 w 244"/>
                  <a:gd name="T9" fmla="*/ 151 h 151"/>
                  <a:gd name="T10" fmla="*/ 244 w 244"/>
                  <a:gd name="T11" fmla="*/ 151 h 1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1"/>
                  <a:gd name="T20" fmla="*/ 244 w 244"/>
                  <a:gd name="T21" fmla="*/ 151 h 1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1">
                    <a:moveTo>
                      <a:pt x="244" y="1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1"/>
                    </a:lnTo>
                    <a:lnTo>
                      <a:pt x="244" y="1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1" name="Freeform 51"/>
              <p:cNvSpPr>
                <a:spLocks/>
              </p:cNvSpPr>
              <p:nvPr/>
            </p:nvSpPr>
            <p:spPr bwMode="auto">
              <a:xfrm>
                <a:off x="529" y="1166"/>
                <a:ext cx="245" cy="50"/>
              </a:xfrm>
              <a:custGeom>
                <a:avLst/>
                <a:gdLst>
                  <a:gd name="T0" fmla="*/ 244 w 244"/>
                  <a:gd name="T1" fmla="*/ 50 h 50"/>
                  <a:gd name="T2" fmla="*/ 244 w 244"/>
                  <a:gd name="T3" fmla="*/ 0 h 50"/>
                  <a:gd name="T4" fmla="*/ 0 w 244"/>
                  <a:gd name="T5" fmla="*/ 0 h 50"/>
                  <a:gd name="T6" fmla="*/ 0 w 244"/>
                  <a:gd name="T7" fmla="*/ 50 h 50"/>
                  <a:gd name="T8" fmla="*/ 244 w 244"/>
                  <a:gd name="T9" fmla="*/ 50 h 50"/>
                  <a:gd name="T10" fmla="*/ 244 w 244"/>
                  <a:gd name="T11" fmla="*/ 5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244" y="50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4" y="5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2" name="Freeform 52"/>
              <p:cNvSpPr>
                <a:spLocks/>
              </p:cNvSpPr>
              <p:nvPr/>
            </p:nvSpPr>
            <p:spPr bwMode="auto">
              <a:xfrm>
                <a:off x="529" y="1273"/>
                <a:ext cx="245" cy="50"/>
              </a:xfrm>
              <a:custGeom>
                <a:avLst/>
                <a:gdLst>
                  <a:gd name="T0" fmla="*/ 244 w 244"/>
                  <a:gd name="T1" fmla="*/ 51 h 51"/>
                  <a:gd name="T2" fmla="*/ 244 w 244"/>
                  <a:gd name="T3" fmla="*/ 0 h 51"/>
                  <a:gd name="T4" fmla="*/ 0 w 244"/>
                  <a:gd name="T5" fmla="*/ 0 h 51"/>
                  <a:gd name="T6" fmla="*/ 0 w 244"/>
                  <a:gd name="T7" fmla="*/ 51 h 51"/>
                  <a:gd name="T8" fmla="*/ 244 w 244"/>
                  <a:gd name="T9" fmla="*/ 51 h 51"/>
                  <a:gd name="T10" fmla="*/ 244 w 244"/>
                  <a:gd name="T11" fmla="*/ 51 h 5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1"/>
                  <a:gd name="T20" fmla="*/ 244 w 244"/>
                  <a:gd name="T21" fmla="*/ 51 h 5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1">
                    <a:moveTo>
                      <a:pt x="244" y="51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51"/>
                    </a:lnTo>
                    <a:lnTo>
                      <a:pt x="244" y="51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93" name="Freeform 53"/>
              <p:cNvSpPr>
                <a:spLocks/>
              </p:cNvSpPr>
              <p:nvPr/>
            </p:nvSpPr>
            <p:spPr bwMode="auto">
              <a:xfrm>
                <a:off x="529" y="1166"/>
                <a:ext cx="245" cy="155"/>
              </a:xfrm>
              <a:custGeom>
                <a:avLst/>
                <a:gdLst>
                  <a:gd name="T0" fmla="*/ 244 w 244"/>
                  <a:gd name="T1" fmla="*/ 156 h 156"/>
                  <a:gd name="T2" fmla="*/ 244 w 244"/>
                  <a:gd name="T3" fmla="*/ 0 h 156"/>
                  <a:gd name="T4" fmla="*/ 0 w 244"/>
                  <a:gd name="T5" fmla="*/ 0 h 156"/>
                  <a:gd name="T6" fmla="*/ 0 w 244"/>
                  <a:gd name="T7" fmla="*/ 156 h 156"/>
                  <a:gd name="T8" fmla="*/ 244 w 244"/>
                  <a:gd name="T9" fmla="*/ 156 h 156"/>
                  <a:gd name="T10" fmla="*/ 244 w 244"/>
                  <a:gd name="T11" fmla="*/ 156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29" name="Group 54"/>
            <p:cNvGrpSpPr>
              <a:grpSpLocks/>
            </p:cNvGrpSpPr>
            <p:nvPr userDrawn="1"/>
          </p:nvGrpSpPr>
          <p:grpSpPr bwMode="auto">
            <a:xfrm>
              <a:off x="2488981" y="5092835"/>
              <a:ext cx="164632" cy="106293"/>
              <a:chOff x="1117" y="2394"/>
              <a:chExt cx="245" cy="157"/>
            </a:xfrm>
          </p:grpSpPr>
          <p:sp>
            <p:nvSpPr>
              <p:cNvPr id="79" name="Freeform 55"/>
              <p:cNvSpPr>
                <a:spLocks/>
              </p:cNvSpPr>
              <p:nvPr/>
            </p:nvSpPr>
            <p:spPr bwMode="auto">
              <a:xfrm>
                <a:off x="1117" y="2394"/>
                <a:ext cx="245" cy="157"/>
              </a:xfrm>
              <a:custGeom>
                <a:avLst/>
                <a:gdLst>
                  <a:gd name="T0" fmla="*/ 244 w 244"/>
                  <a:gd name="T1" fmla="*/ 157 h 157"/>
                  <a:gd name="T2" fmla="*/ 0 w 244"/>
                  <a:gd name="T3" fmla="*/ 157 h 157"/>
                  <a:gd name="T4" fmla="*/ 0 w 244"/>
                  <a:gd name="T5" fmla="*/ 0 h 157"/>
                  <a:gd name="T6" fmla="*/ 244 w 244"/>
                  <a:gd name="T7" fmla="*/ 0 h 157"/>
                  <a:gd name="T8" fmla="*/ 244 w 244"/>
                  <a:gd name="T9" fmla="*/ 157 h 157"/>
                  <a:gd name="T10" fmla="*/ 244 w 244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7"/>
                  <a:gd name="T20" fmla="*/ 244 w 244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7">
                    <a:moveTo>
                      <a:pt x="244" y="157"/>
                    </a:moveTo>
                    <a:lnTo>
                      <a:pt x="0" y="157"/>
                    </a:lnTo>
                    <a:lnTo>
                      <a:pt x="0" y="0"/>
                    </a:lnTo>
                    <a:lnTo>
                      <a:pt x="244" y="0"/>
                    </a:lnTo>
                    <a:lnTo>
                      <a:pt x="244" y="15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0" name="Freeform 56"/>
              <p:cNvSpPr>
                <a:spLocks/>
              </p:cNvSpPr>
              <p:nvPr/>
            </p:nvSpPr>
            <p:spPr bwMode="auto">
              <a:xfrm>
                <a:off x="1117" y="2394"/>
                <a:ext cx="34" cy="34"/>
              </a:xfrm>
              <a:custGeom>
                <a:avLst/>
                <a:gdLst>
                  <a:gd name="T0" fmla="*/ 35 w 35"/>
                  <a:gd name="T1" fmla="*/ 34 h 34"/>
                  <a:gd name="T2" fmla="*/ 0 w 35"/>
                  <a:gd name="T3" fmla="*/ 34 h 34"/>
                  <a:gd name="T4" fmla="*/ 0 w 35"/>
                  <a:gd name="T5" fmla="*/ 0 h 34"/>
                  <a:gd name="T6" fmla="*/ 35 w 35"/>
                  <a:gd name="T7" fmla="*/ 0 h 34"/>
                  <a:gd name="T8" fmla="*/ 35 w 35"/>
                  <a:gd name="T9" fmla="*/ 34 h 34"/>
                  <a:gd name="T10" fmla="*/ 35 w 35"/>
                  <a:gd name="T11" fmla="*/ 34 h 3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"/>
                  <a:gd name="T19" fmla="*/ 0 h 34"/>
                  <a:gd name="T20" fmla="*/ 35 w 35"/>
                  <a:gd name="T21" fmla="*/ 34 h 3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" h="34">
                    <a:moveTo>
                      <a:pt x="35" y="34"/>
                    </a:moveTo>
                    <a:lnTo>
                      <a:pt x="0" y="34"/>
                    </a:lnTo>
                    <a:lnTo>
                      <a:pt x="0" y="0"/>
                    </a:lnTo>
                    <a:lnTo>
                      <a:pt x="35" y="0"/>
                    </a:lnTo>
                    <a:lnTo>
                      <a:pt x="35" y="34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1" name="Freeform 57"/>
              <p:cNvSpPr>
                <a:spLocks/>
              </p:cNvSpPr>
              <p:nvPr/>
            </p:nvSpPr>
            <p:spPr bwMode="auto">
              <a:xfrm>
                <a:off x="1117" y="2444"/>
                <a:ext cx="34" cy="34"/>
              </a:xfrm>
              <a:custGeom>
                <a:avLst/>
                <a:gdLst>
                  <a:gd name="T0" fmla="*/ 35 w 35"/>
                  <a:gd name="T1" fmla="*/ 33 h 33"/>
                  <a:gd name="T2" fmla="*/ 0 w 35"/>
                  <a:gd name="T3" fmla="*/ 33 h 33"/>
                  <a:gd name="T4" fmla="*/ 0 w 35"/>
                  <a:gd name="T5" fmla="*/ 0 h 33"/>
                  <a:gd name="T6" fmla="*/ 35 w 35"/>
                  <a:gd name="T7" fmla="*/ 0 h 33"/>
                  <a:gd name="T8" fmla="*/ 35 w 35"/>
                  <a:gd name="T9" fmla="*/ 33 h 33"/>
                  <a:gd name="T10" fmla="*/ 35 w 35"/>
                  <a:gd name="T11" fmla="*/ 33 h 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5"/>
                  <a:gd name="T19" fmla="*/ 0 h 33"/>
                  <a:gd name="T20" fmla="*/ 35 w 35"/>
                  <a:gd name="T21" fmla="*/ 33 h 3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5" h="33">
                    <a:moveTo>
                      <a:pt x="35" y="33"/>
                    </a:moveTo>
                    <a:lnTo>
                      <a:pt x="0" y="33"/>
                    </a:lnTo>
                    <a:lnTo>
                      <a:pt x="0" y="0"/>
                    </a:lnTo>
                    <a:lnTo>
                      <a:pt x="35" y="0"/>
                    </a:lnTo>
                    <a:lnTo>
                      <a:pt x="35" y="33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2" name="Freeform 58"/>
              <p:cNvSpPr>
                <a:spLocks/>
              </p:cNvSpPr>
              <p:nvPr/>
            </p:nvSpPr>
            <p:spPr bwMode="auto">
              <a:xfrm>
                <a:off x="1175" y="2394"/>
                <a:ext cx="22" cy="34"/>
              </a:xfrm>
              <a:custGeom>
                <a:avLst/>
                <a:gdLst>
                  <a:gd name="T0" fmla="*/ 36 w 36"/>
                  <a:gd name="T1" fmla="*/ 34 h 34"/>
                  <a:gd name="T2" fmla="*/ 0 w 36"/>
                  <a:gd name="T3" fmla="*/ 34 h 34"/>
                  <a:gd name="T4" fmla="*/ 0 w 36"/>
                  <a:gd name="T5" fmla="*/ 0 h 34"/>
                  <a:gd name="T6" fmla="*/ 36 w 36"/>
                  <a:gd name="T7" fmla="*/ 0 h 34"/>
                  <a:gd name="T8" fmla="*/ 36 w 36"/>
                  <a:gd name="T9" fmla="*/ 34 h 34"/>
                  <a:gd name="T10" fmla="*/ 36 w 36"/>
                  <a:gd name="T11" fmla="*/ 34 h 3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6"/>
                  <a:gd name="T19" fmla="*/ 0 h 34"/>
                  <a:gd name="T20" fmla="*/ 36 w 36"/>
                  <a:gd name="T21" fmla="*/ 34 h 3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6" h="34">
                    <a:moveTo>
                      <a:pt x="36" y="34"/>
                    </a:moveTo>
                    <a:lnTo>
                      <a:pt x="0" y="34"/>
                    </a:lnTo>
                    <a:lnTo>
                      <a:pt x="0" y="0"/>
                    </a:lnTo>
                    <a:lnTo>
                      <a:pt x="36" y="0"/>
                    </a:lnTo>
                    <a:lnTo>
                      <a:pt x="36" y="34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3" name="Freeform 59"/>
              <p:cNvSpPr>
                <a:spLocks/>
              </p:cNvSpPr>
              <p:nvPr/>
            </p:nvSpPr>
            <p:spPr bwMode="auto">
              <a:xfrm>
                <a:off x="1175" y="2444"/>
                <a:ext cx="22" cy="34"/>
              </a:xfrm>
              <a:custGeom>
                <a:avLst/>
                <a:gdLst>
                  <a:gd name="T0" fmla="*/ 36 w 36"/>
                  <a:gd name="T1" fmla="*/ 33 h 33"/>
                  <a:gd name="T2" fmla="*/ 0 w 36"/>
                  <a:gd name="T3" fmla="*/ 33 h 33"/>
                  <a:gd name="T4" fmla="*/ 0 w 36"/>
                  <a:gd name="T5" fmla="*/ 0 h 33"/>
                  <a:gd name="T6" fmla="*/ 36 w 36"/>
                  <a:gd name="T7" fmla="*/ 0 h 33"/>
                  <a:gd name="T8" fmla="*/ 36 w 36"/>
                  <a:gd name="T9" fmla="*/ 33 h 33"/>
                  <a:gd name="T10" fmla="*/ 36 w 36"/>
                  <a:gd name="T11" fmla="*/ 33 h 3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6"/>
                  <a:gd name="T19" fmla="*/ 0 h 33"/>
                  <a:gd name="T20" fmla="*/ 36 w 36"/>
                  <a:gd name="T21" fmla="*/ 33 h 3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6" h="33">
                    <a:moveTo>
                      <a:pt x="36" y="33"/>
                    </a:moveTo>
                    <a:lnTo>
                      <a:pt x="0" y="33"/>
                    </a:lnTo>
                    <a:lnTo>
                      <a:pt x="0" y="0"/>
                    </a:lnTo>
                    <a:lnTo>
                      <a:pt x="36" y="0"/>
                    </a:lnTo>
                    <a:lnTo>
                      <a:pt x="36" y="33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4" name="Freeform 60"/>
              <p:cNvSpPr>
                <a:spLocks/>
              </p:cNvSpPr>
              <p:nvPr/>
            </p:nvSpPr>
            <p:spPr bwMode="auto">
              <a:xfrm>
                <a:off x="1117" y="2501"/>
                <a:ext cx="245" cy="16"/>
              </a:xfrm>
              <a:custGeom>
                <a:avLst/>
                <a:gdLst>
                  <a:gd name="T0" fmla="*/ 244 w 244"/>
                  <a:gd name="T1" fmla="*/ 0 h 17"/>
                  <a:gd name="T2" fmla="*/ 0 w 244"/>
                  <a:gd name="T3" fmla="*/ 0 h 17"/>
                  <a:gd name="T4" fmla="*/ 0 w 244"/>
                  <a:gd name="T5" fmla="*/ 17 h 17"/>
                  <a:gd name="T6" fmla="*/ 244 w 244"/>
                  <a:gd name="T7" fmla="*/ 17 h 17"/>
                  <a:gd name="T8" fmla="*/ 244 w 244"/>
                  <a:gd name="T9" fmla="*/ 0 h 17"/>
                  <a:gd name="T10" fmla="*/ 244 w 244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7"/>
                  <a:gd name="T20" fmla="*/ 244 w 244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7">
                    <a:moveTo>
                      <a:pt x="244" y="0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244" y="17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5" name="Freeform 61"/>
              <p:cNvSpPr>
                <a:spLocks/>
              </p:cNvSpPr>
              <p:nvPr/>
            </p:nvSpPr>
            <p:spPr bwMode="auto">
              <a:xfrm>
                <a:off x="1117" y="2535"/>
                <a:ext cx="245" cy="16"/>
              </a:xfrm>
              <a:custGeom>
                <a:avLst/>
                <a:gdLst>
                  <a:gd name="T0" fmla="*/ 244 w 244"/>
                  <a:gd name="T1" fmla="*/ 0 h 17"/>
                  <a:gd name="T2" fmla="*/ 0 w 244"/>
                  <a:gd name="T3" fmla="*/ 0 h 17"/>
                  <a:gd name="T4" fmla="*/ 0 w 244"/>
                  <a:gd name="T5" fmla="*/ 17 h 17"/>
                  <a:gd name="T6" fmla="*/ 244 w 244"/>
                  <a:gd name="T7" fmla="*/ 17 h 17"/>
                  <a:gd name="T8" fmla="*/ 244 w 244"/>
                  <a:gd name="T9" fmla="*/ 0 h 17"/>
                  <a:gd name="T10" fmla="*/ 244 w 244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7"/>
                  <a:gd name="T20" fmla="*/ 244 w 244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7">
                    <a:moveTo>
                      <a:pt x="244" y="0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244" y="17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6" name="Freeform 62"/>
              <p:cNvSpPr>
                <a:spLocks/>
              </p:cNvSpPr>
              <p:nvPr/>
            </p:nvSpPr>
            <p:spPr bwMode="auto">
              <a:xfrm>
                <a:off x="1212" y="2428"/>
                <a:ext cx="150" cy="18"/>
              </a:xfrm>
              <a:custGeom>
                <a:avLst/>
                <a:gdLst>
                  <a:gd name="T0" fmla="*/ 149 w 149"/>
                  <a:gd name="T1" fmla="*/ 0 h 17"/>
                  <a:gd name="T2" fmla="*/ 0 w 149"/>
                  <a:gd name="T3" fmla="*/ 0 h 17"/>
                  <a:gd name="T4" fmla="*/ 0 w 149"/>
                  <a:gd name="T5" fmla="*/ 17 h 17"/>
                  <a:gd name="T6" fmla="*/ 149 w 149"/>
                  <a:gd name="T7" fmla="*/ 17 h 17"/>
                  <a:gd name="T8" fmla="*/ 149 w 149"/>
                  <a:gd name="T9" fmla="*/ 0 h 17"/>
                  <a:gd name="T10" fmla="*/ 149 w 149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9"/>
                  <a:gd name="T19" fmla="*/ 0 h 17"/>
                  <a:gd name="T20" fmla="*/ 149 w 149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9" h="17">
                    <a:moveTo>
                      <a:pt x="149" y="0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149" y="17"/>
                    </a:lnTo>
                    <a:lnTo>
                      <a:pt x="149" y="0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7" name="Freeform 63"/>
              <p:cNvSpPr>
                <a:spLocks/>
              </p:cNvSpPr>
              <p:nvPr/>
            </p:nvSpPr>
            <p:spPr bwMode="auto">
              <a:xfrm>
                <a:off x="1212" y="2394"/>
                <a:ext cx="150" cy="16"/>
              </a:xfrm>
              <a:custGeom>
                <a:avLst/>
                <a:gdLst>
                  <a:gd name="T0" fmla="*/ 149 w 149"/>
                  <a:gd name="T1" fmla="*/ 0 h 17"/>
                  <a:gd name="T2" fmla="*/ 0 w 149"/>
                  <a:gd name="T3" fmla="*/ 0 h 17"/>
                  <a:gd name="T4" fmla="*/ 0 w 149"/>
                  <a:gd name="T5" fmla="*/ 17 h 17"/>
                  <a:gd name="T6" fmla="*/ 149 w 149"/>
                  <a:gd name="T7" fmla="*/ 17 h 17"/>
                  <a:gd name="T8" fmla="*/ 149 w 149"/>
                  <a:gd name="T9" fmla="*/ 0 h 17"/>
                  <a:gd name="T10" fmla="*/ 149 w 149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9"/>
                  <a:gd name="T19" fmla="*/ 0 h 17"/>
                  <a:gd name="T20" fmla="*/ 149 w 149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9" h="17">
                    <a:moveTo>
                      <a:pt x="149" y="0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149" y="17"/>
                    </a:lnTo>
                    <a:lnTo>
                      <a:pt x="149" y="0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8" name="Freeform 64"/>
              <p:cNvSpPr>
                <a:spLocks/>
              </p:cNvSpPr>
              <p:nvPr/>
            </p:nvSpPr>
            <p:spPr bwMode="auto">
              <a:xfrm>
                <a:off x="1212" y="2460"/>
                <a:ext cx="150" cy="18"/>
              </a:xfrm>
              <a:custGeom>
                <a:avLst/>
                <a:gdLst>
                  <a:gd name="T0" fmla="*/ 149 w 149"/>
                  <a:gd name="T1" fmla="*/ 0 h 17"/>
                  <a:gd name="T2" fmla="*/ 0 w 149"/>
                  <a:gd name="T3" fmla="*/ 0 h 17"/>
                  <a:gd name="T4" fmla="*/ 0 w 149"/>
                  <a:gd name="T5" fmla="*/ 17 h 17"/>
                  <a:gd name="T6" fmla="*/ 149 w 149"/>
                  <a:gd name="T7" fmla="*/ 17 h 17"/>
                  <a:gd name="T8" fmla="*/ 149 w 149"/>
                  <a:gd name="T9" fmla="*/ 0 h 17"/>
                  <a:gd name="T10" fmla="*/ 149 w 149"/>
                  <a:gd name="T11" fmla="*/ 0 h 1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49"/>
                  <a:gd name="T19" fmla="*/ 0 h 17"/>
                  <a:gd name="T20" fmla="*/ 149 w 149"/>
                  <a:gd name="T21" fmla="*/ 17 h 1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49" h="17">
                    <a:moveTo>
                      <a:pt x="149" y="0"/>
                    </a:moveTo>
                    <a:lnTo>
                      <a:pt x="0" y="0"/>
                    </a:lnTo>
                    <a:lnTo>
                      <a:pt x="0" y="17"/>
                    </a:lnTo>
                    <a:lnTo>
                      <a:pt x="149" y="17"/>
                    </a:lnTo>
                    <a:lnTo>
                      <a:pt x="149" y="0"/>
                    </a:lnTo>
                    <a:close/>
                  </a:path>
                </a:pathLst>
              </a:custGeom>
              <a:solidFill>
                <a:srgbClr val="34AAC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9" name="Freeform 65"/>
              <p:cNvSpPr>
                <a:spLocks/>
              </p:cNvSpPr>
              <p:nvPr/>
            </p:nvSpPr>
            <p:spPr bwMode="auto">
              <a:xfrm>
                <a:off x="1117" y="2394"/>
                <a:ext cx="245" cy="157"/>
              </a:xfrm>
              <a:custGeom>
                <a:avLst/>
                <a:gdLst>
                  <a:gd name="T0" fmla="*/ 244 w 244"/>
                  <a:gd name="T1" fmla="*/ 157 h 157"/>
                  <a:gd name="T2" fmla="*/ 244 w 244"/>
                  <a:gd name="T3" fmla="*/ 0 h 157"/>
                  <a:gd name="T4" fmla="*/ 0 w 244"/>
                  <a:gd name="T5" fmla="*/ 0 h 157"/>
                  <a:gd name="T6" fmla="*/ 0 w 244"/>
                  <a:gd name="T7" fmla="*/ 157 h 157"/>
                  <a:gd name="T8" fmla="*/ 244 w 244"/>
                  <a:gd name="T9" fmla="*/ 157 h 157"/>
                  <a:gd name="T10" fmla="*/ 244 w 244"/>
                  <a:gd name="T11" fmla="*/ 157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7"/>
                  <a:gd name="T20" fmla="*/ 244 w 244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7">
                    <a:moveTo>
                      <a:pt x="244" y="157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4" y="1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30" name="Group 185"/>
            <p:cNvGrpSpPr>
              <a:grpSpLocks/>
            </p:cNvGrpSpPr>
            <p:nvPr userDrawn="1"/>
          </p:nvGrpSpPr>
          <p:grpSpPr bwMode="auto">
            <a:xfrm>
              <a:off x="1004798" y="5092835"/>
              <a:ext cx="164978" cy="104898"/>
              <a:chOff x="4187" y="1590"/>
              <a:chExt cx="238" cy="162"/>
            </a:xfrm>
          </p:grpSpPr>
          <p:sp>
            <p:nvSpPr>
              <p:cNvPr id="52" name="Freeform 186"/>
              <p:cNvSpPr>
                <a:spLocks/>
              </p:cNvSpPr>
              <p:nvPr/>
            </p:nvSpPr>
            <p:spPr bwMode="auto">
              <a:xfrm>
                <a:off x="4187" y="1590"/>
                <a:ext cx="238" cy="53"/>
              </a:xfrm>
              <a:custGeom>
                <a:avLst/>
                <a:gdLst>
                  <a:gd name="T0" fmla="*/ 0 w 244"/>
                  <a:gd name="T1" fmla="*/ 0 h 50"/>
                  <a:gd name="T2" fmla="*/ 40 w 244"/>
                  <a:gd name="T3" fmla="*/ 0 h 50"/>
                  <a:gd name="T4" fmla="*/ 40 w 244"/>
                  <a:gd name="T5" fmla="*/ 962 h 50"/>
                  <a:gd name="T6" fmla="*/ 0 w 244"/>
                  <a:gd name="T7" fmla="*/ 962 h 50"/>
                  <a:gd name="T8" fmla="*/ 0 w 244"/>
                  <a:gd name="T9" fmla="*/ 0 h 50"/>
                  <a:gd name="T10" fmla="*/ 0 w 244"/>
                  <a:gd name="T11" fmla="*/ 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0" y="0"/>
                    </a:moveTo>
                    <a:lnTo>
                      <a:pt x="244" y="0"/>
                    </a:lnTo>
                    <a:lnTo>
                      <a:pt x="244" y="50"/>
                    </a:lnTo>
                    <a:lnTo>
                      <a:pt x="0" y="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3" name="Freeform 187"/>
              <p:cNvSpPr>
                <a:spLocks/>
              </p:cNvSpPr>
              <p:nvPr/>
            </p:nvSpPr>
            <p:spPr bwMode="auto">
              <a:xfrm>
                <a:off x="4187" y="1695"/>
                <a:ext cx="238" cy="57"/>
              </a:xfrm>
              <a:custGeom>
                <a:avLst/>
                <a:gdLst>
                  <a:gd name="T0" fmla="*/ 0 w 244"/>
                  <a:gd name="T1" fmla="*/ 0 h 55"/>
                  <a:gd name="T2" fmla="*/ 40 w 244"/>
                  <a:gd name="T3" fmla="*/ 0 h 55"/>
                  <a:gd name="T4" fmla="*/ 40 w 244"/>
                  <a:gd name="T5" fmla="*/ 820 h 55"/>
                  <a:gd name="T6" fmla="*/ 0 w 244"/>
                  <a:gd name="T7" fmla="*/ 820 h 55"/>
                  <a:gd name="T8" fmla="*/ 0 w 244"/>
                  <a:gd name="T9" fmla="*/ 0 h 55"/>
                  <a:gd name="T10" fmla="*/ 0 w 244"/>
                  <a:gd name="T11" fmla="*/ 0 h 5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5"/>
                  <a:gd name="T20" fmla="*/ 244 w 244"/>
                  <a:gd name="T21" fmla="*/ 55 h 5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5">
                    <a:moveTo>
                      <a:pt x="0" y="0"/>
                    </a:moveTo>
                    <a:lnTo>
                      <a:pt x="244" y="0"/>
                    </a:lnTo>
                    <a:lnTo>
                      <a:pt x="244" y="55"/>
                    </a:lnTo>
                    <a:lnTo>
                      <a:pt x="0" y="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C0A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4" name="Freeform 188"/>
              <p:cNvSpPr>
                <a:spLocks/>
              </p:cNvSpPr>
              <p:nvPr/>
            </p:nvSpPr>
            <p:spPr bwMode="auto">
              <a:xfrm>
                <a:off x="4187" y="1643"/>
                <a:ext cx="238" cy="57"/>
              </a:xfrm>
              <a:custGeom>
                <a:avLst/>
                <a:gdLst>
                  <a:gd name="T0" fmla="*/ 0 w 244"/>
                  <a:gd name="T1" fmla="*/ 0 h 56"/>
                  <a:gd name="T2" fmla="*/ 40 w 244"/>
                  <a:gd name="T3" fmla="*/ 0 h 56"/>
                  <a:gd name="T4" fmla="*/ 40 w 244"/>
                  <a:gd name="T5" fmla="*/ 201 h 56"/>
                  <a:gd name="T6" fmla="*/ 0 w 244"/>
                  <a:gd name="T7" fmla="*/ 201 h 56"/>
                  <a:gd name="T8" fmla="*/ 0 w 244"/>
                  <a:gd name="T9" fmla="*/ 0 h 56"/>
                  <a:gd name="T10" fmla="*/ 0 w 244"/>
                  <a:gd name="T11" fmla="*/ 0 h 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6"/>
                  <a:gd name="T20" fmla="*/ 244 w 244"/>
                  <a:gd name="T21" fmla="*/ 56 h 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6">
                    <a:moveTo>
                      <a:pt x="0" y="0"/>
                    </a:moveTo>
                    <a:lnTo>
                      <a:pt x="244" y="0"/>
                    </a:lnTo>
                    <a:lnTo>
                      <a:pt x="244" y="56"/>
                    </a:lnTo>
                    <a:lnTo>
                      <a:pt x="0" y="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5" name="Freeform 189"/>
              <p:cNvSpPr>
                <a:spLocks/>
              </p:cNvSpPr>
              <p:nvPr/>
            </p:nvSpPr>
            <p:spPr bwMode="auto">
              <a:xfrm>
                <a:off x="4267" y="1643"/>
                <a:ext cx="69" cy="63"/>
              </a:xfrm>
              <a:custGeom>
                <a:avLst/>
                <a:gdLst>
                  <a:gd name="T0" fmla="*/ 17 w 71"/>
                  <a:gd name="T1" fmla="*/ 355 h 62"/>
                  <a:gd name="T2" fmla="*/ 17 w 71"/>
                  <a:gd name="T3" fmla="*/ 0 h 62"/>
                  <a:gd name="T4" fmla="*/ 0 w 71"/>
                  <a:gd name="T5" fmla="*/ 0 h 62"/>
                  <a:gd name="T6" fmla="*/ 0 w 71"/>
                  <a:gd name="T7" fmla="*/ 355 h 62"/>
                  <a:gd name="T8" fmla="*/ 6 w 71"/>
                  <a:gd name="T9" fmla="*/ 503 h 62"/>
                  <a:gd name="T10" fmla="*/ 12 w 71"/>
                  <a:gd name="T11" fmla="*/ 571 h 62"/>
                  <a:gd name="T12" fmla="*/ 17 w 71"/>
                  <a:gd name="T13" fmla="*/ 618 h 62"/>
                  <a:gd name="T14" fmla="*/ 17 w 71"/>
                  <a:gd name="T15" fmla="*/ 680 h 62"/>
                  <a:gd name="T16" fmla="*/ 17 w 71"/>
                  <a:gd name="T17" fmla="*/ 618 h 62"/>
                  <a:gd name="T18" fmla="*/ 17 w 71"/>
                  <a:gd name="T19" fmla="*/ 571 h 62"/>
                  <a:gd name="T20" fmla="*/ 17 w 71"/>
                  <a:gd name="T21" fmla="*/ 503 h 62"/>
                  <a:gd name="T22" fmla="*/ 17 w 71"/>
                  <a:gd name="T23" fmla="*/ 355 h 62"/>
                  <a:gd name="T24" fmla="*/ 17 w 71"/>
                  <a:gd name="T25" fmla="*/ 355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71"/>
                  <a:gd name="T40" fmla="*/ 0 h 62"/>
                  <a:gd name="T41" fmla="*/ 71 w 71"/>
                  <a:gd name="T42" fmla="*/ 62 h 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71" h="62">
                    <a:moveTo>
                      <a:pt x="71" y="34"/>
                    </a:moveTo>
                    <a:lnTo>
                      <a:pt x="71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6" y="45"/>
                    </a:lnTo>
                    <a:lnTo>
                      <a:pt x="12" y="51"/>
                    </a:lnTo>
                    <a:lnTo>
                      <a:pt x="24" y="56"/>
                    </a:lnTo>
                    <a:lnTo>
                      <a:pt x="36" y="62"/>
                    </a:lnTo>
                    <a:lnTo>
                      <a:pt x="54" y="56"/>
                    </a:lnTo>
                    <a:lnTo>
                      <a:pt x="60" y="51"/>
                    </a:lnTo>
                    <a:lnTo>
                      <a:pt x="66" y="45"/>
                    </a:lnTo>
                    <a:lnTo>
                      <a:pt x="71" y="3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6" name="Freeform 190"/>
              <p:cNvSpPr>
                <a:spLocks/>
              </p:cNvSpPr>
              <p:nvPr/>
            </p:nvSpPr>
            <p:spPr bwMode="auto">
              <a:xfrm>
                <a:off x="4267" y="1643"/>
                <a:ext cx="69" cy="63"/>
              </a:xfrm>
              <a:custGeom>
                <a:avLst/>
                <a:gdLst>
                  <a:gd name="T0" fmla="*/ 17 w 71"/>
                  <a:gd name="T1" fmla="*/ 355 h 62"/>
                  <a:gd name="T2" fmla="*/ 17 w 71"/>
                  <a:gd name="T3" fmla="*/ 0 h 62"/>
                  <a:gd name="T4" fmla="*/ 0 w 71"/>
                  <a:gd name="T5" fmla="*/ 0 h 62"/>
                  <a:gd name="T6" fmla="*/ 0 w 71"/>
                  <a:gd name="T7" fmla="*/ 355 h 62"/>
                  <a:gd name="T8" fmla="*/ 6 w 71"/>
                  <a:gd name="T9" fmla="*/ 503 h 62"/>
                  <a:gd name="T10" fmla="*/ 12 w 71"/>
                  <a:gd name="T11" fmla="*/ 571 h 62"/>
                  <a:gd name="T12" fmla="*/ 17 w 71"/>
                  <a:gd name="T13" fmla="*/ 618 h 62"/>
                  <a:gd name="T14" fmla="*/ 17 w 71"/>
                  <a:gd name="T15" fmla="*/ 680 h 62"/>
                  <a:gd name="T16" fmla="*/ 17 w 71"/>
                  <a:gd name="T17" fmla="*/ 618 h 62"/>
                  <a:gd name="T18" fmla="*/ 17 w 71"/>
                  <a:gd name="T19" fmla="*/ 571 h 62"/>
                  <a:gd name="T20" fmla="*/ 17 w 71"/>
                  <a:gd name="T21" fmla="*/ 503 h 62"/>
                  <a:gd name="T22" fmla="*/ 17 w 71"/>
                  <a:gd name="T23" fmla="*/ 355 h 62"/>
                  <a:gd name="T24" fmla="*/ 17 w 71"/>
                  <a:gd name="T25" fmla="*/ 355 h 6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71"/>
                  <a:gd name="T40" fmla="*/ 0 h 62"/>
                  <a:gd name="T41" fmla="*/ 71 w 71"/>
                  <a:gd name="T42" fmla="*/ 62 h 6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71" h="62">
                    <a:moveTo>
                      <a:pt x="71" y="34"/>
                    </a:moveTo>
                    <a:lnTo>
                      <a:pt x="71" y="0"/>
                    </a:lnTo>
                    <a:lnTo>
                      <a:pt x="0" y="0"/>
                    </a:lnTo>
                    <a:lnTo>
                      <a:pt x="0" y="34"/>
                    </a:lnTo>
                    <a:lnTo>
                      <a:pt x="6" y="45"/>
                    </a:lnTo>
                    <a:lnTo>
                      <a:pt x="12" y="51"/>
                    </a:lnTo>
                    <a:lnTo>
                      <a:pt x="24" y="56"/>
                    </a:lnTo>
                    <a:lnTo>
                      <a:pt x="36" y="62"/>
                    </a:lnTo>
                    <a:lnTo>
                      <a:pt x="54" y="56"/>
                    </a:lnTo>
                    <a:lnTo>
                      <a:pt x="60" y="51"/>
                    </a:lnTo>
                    <a:lnTo>
                      <a:pt x="66" y="45"/>
                    </a:lnTo>
                    <a:lnTo>
                      <a:pt x="71" y="34"/>
                    </a:lnTo>
                  </a:path>
                </a:pathLst>
              </a:custGeom>
              <a:noFill/>
              <a:ln w="0">
                <a:solidFill>
                  <a:srgbClr val="FB0F0C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7" name="Freeform 191"/>
              <p:cNvSpPr>
                <a:spLocks/>
              </p:cNvSpPr>
              <p:nvPr/>
            </p:nvSpPr>
            <p:spPr bwMode="auto">
              <a:xfrm>
                <a:off x="4267" y="1643"/>
                <a:ext cx="69" cy="63"/>
              </a:xfrm>
              <a:custGeom>
                <a:avLst/>
                <a:gdLst>
                  <a:gd name="T0" fmla="*/ 17 w 71"/>
                  <a:gd name="T1" fmla="*/ 0 h 62"/>
                  <a:gd name="T2" fmla="*/ 17 w 71"/>
                  <a:gd name="T3" fmla="*/ 251 h 62"/>
                  <a:gd name="T4" fmla="*/ 0 w 71"/>
                  <a:gd name="T5" fmla="*/ 251 h 62"/>
                  <a:gd name="T6" fmla="*/ 0 w 71"/>
                  <a:gd name="T7" fmla="*/ 355 h 62"/>
                  <a:gd name="T8" fmla="*/ 17 w 71"/>
                  <a:gd name="T9" fmla="*/ 355 h 62"/>
                  <a:gd name="T10" fmla="*/ 17 w 71"/>
                  <a:gd name="T11" fmla="*/ 571 h 62"/>
                  <a:gd name="T12" fmla="*/ 17 w 71"/>
                  <a:gd name="T13" fmla="*/ 618 h 62"/>
                  <a:gd name="T14" fmla="*/ 12 w 71"/>
                  <a:gd name="T15" fmla="*/ 571 h 62"/>
                  <a:gd name="T16" fmla="*/ 6 w 71"/>
                  <a:gd name="T17" fmla="*/ 571 h 62"/>
                  <a:gd name="T18" fmla="*/ 17 w 71"/>
                  <a:gd name="T19" fmla="*/ 571 h 62"/>
                  <a:gd name="T20" fmla="*/ 17 w 71"/>
                  <a:gd name="T21" fmla="*/ 571 h 62"/>
                  <a:gd name="T22" fmla="*/ 17 w 71"/>
                  <a:gd name="T23" fmla="*/ 618 h 62"/>
                  <a:gd name="T24" fmla="*/ 17 w 71"/>
                  <a:gd name="T25" fmla="*/ 680 h 62"/>
                  <a:gd name="T26" fmla="*/ 17 w 71"/>
                  <a:gd name="T27" fmla="*/ 618 h 62"/>
                  <a:gd name="T28" fmla="*/ 17 w 71"/>
                  <a:gd name="T29" fmla="*/ 355 h 62"/>
                  <a:gd name="T30" fmla="*/ 17 w 71"/>
                  <a:gd name="T31" fmla="*/ 251 h 62"/>
                  <a:gd name="T32" fmla="*/ 17 w 71"/>
                  <a:gd name="T33" fmla="*/ 251 h 62"/>
                  <a:gd name="T34" fmla="*/ 17 w 71"/>
                  <a:gd name="T35" fmla="*/ 355 h 62"/>
                  <a:gd name="T36" fmla="*/ 17 w 71"/>
                  <a:gd name="T37" fmla="*/ 355 h 62"/>
                  <a:gd name="T38" fmla="*/ 17 w 71"/>
                  <a:gd name="T39" fmla="*/ 355 h 62"/>
                  <a:gd name="T40" fmla="*/ 17 w 71"/>
                  <a:gd name="T41" fmla="*/ 251 h 62"/>
                  <a:gd name="T42" fmla="*/ 17 w 71"/>
                  <a:gd name="T43" fmla="*/ 0 h 62"/>
                  <a:gd name="T44" fmla="*/ 0 w 71"/>
                  <a:gd name="T45" fmla="*/ 0 h 62"/>
                  <a:gd name="T46" fmla="*/ 0 w 71"/>
                  <a:gd name="T47" fmla="*/ 11 h 62"/>
                  <a:gd name="T48" fmla="*/ 17 w 71"/>
                  <a:gd name="T49" fmla="*/ 11 h 62"/>
                  <a:gd name="T50" fmla="*/ 17 w 71"/>
                  <a:gd name="T51" fmla="*/ 11 h 62"/>
                  <a:gd name="T52" fmla="*/ 17 w 71"/>
                  <a:gd name="T53" fmla="*/ 11 h 62"/>
                  <a:gd name="T54" fmla="*/ 17 w 71"/>
                  <a:gd name="T55" fmla="*/ 0 h 62"/>
                  <a:gd name="T56" fmla="*/ 17 w 71"/>
                  <a:gd name="T57" fmla="*/ 0 h 62"/>
                  <a:gd name="T58" fmla="*/ 17 w 71"/>
                  <a:gd name="T59" fmla="*/ 11 h 62"/>
                  <a:gd name="T60" fmla="*/ 17 w 71"/>
                  <a:gd name="T61" fmla="*/ 355 h 62"/>
                  <a:gd name="T62" fmla="*/ 17 w 71"/>
                  <a:gd name="T63" fmla="*/ 355 h 62"/>
                  <a:gd name="T64" fmla="*/ 17 w 71"/>
                  <a:gd name="T65" fmla="*/ 571 h 62"/>
                  <a:gd name="T66" fmla="*/ 17 w 71"/>
                  <a:gd name="T67" fmla="*/ 571 h 62"/>
                  <a:gd name="T68" fmla="*/ 17 w 71"/>
                  <a:gd name="T69" fmla="*/ 618 h 62"/>
                  <a:gd name="T70" fmla="*/ 17 w 71"/>
                  <a:gd name="T71" fmla="*/ 571 h 62"/>
                  <a:gd name="T72" fmla="*/ 17 w 71"/>
                  <a:gd name="T73" fmla="*/ 571 h 62"/>
                  <a:gd name="T74" fmla="*/ 17 w 71"/>
                  <a:gd name="T75" fmla="*/ 571 h 62"/>
                  <a:gd name="T76" fmla="*/ 17 w 71"/>
                  <a:gd name="T77" fmla="*/ 355 h 62"/>
                  <a:gd name="T78" fmla="*/ 17 w 71"/>
                  <a:gd name="T79" fmla="*/ 355 h 62"/>
                  <a:gd name="T80" fmla="*/ 17 w 71"/>
                  <a:gd name="T81" fmla="*/ 251 h 62"/>
                  <a:gd name="T82" fmla="*/ 17 w 71"/>
                  <a:gd name="T83" fmla="*/ 251 h 62"/>
                  <a:gd name="T84" fmla="*/ 17 w 71"/>
                  <a:gd name="T85" fmla="*/ 251 h 62"/>
                  <a:gd name="T86" fmla="*/ 17 w 71"/>
                  <a:gd name="T87" fmla="*/ 0 h 62"/>
                  <a:gd name="T88" fmla="*/ 17 w 71"/>
                  <a:gd name="T89" fmla="*/ 0 h 62"/>
                  <a:gd name="T90" fmla="*/ 17 w 71"/>
                  <a:gd name="T91" fmla="*/ 0 h 62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71"/>
                  <a:gd name="T139" fmla="*/ 0 h 62"/>
                  <a:gd name="T140" fmla="*/ 71 w 71"/>
                  <a:gd name="T141" fmla="*/ 62 h 62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71" h="62">
                    <a:moveTo>
                      <a:pt x="30" y="0"/>
                    </a:moveTo>
                    <a:lnTo>
                      <a:pt x="30" y="23"/>
                    </a:lnTo>
                    <a:lnTo>
                      <a:pt x="0" y="23"/>
                    </a:lnTo>
                    <a:lnTo>
                      <a:pt x="0" y="34"/>
                    </a:lnTo>
                    <a:lnTo>
                      <a:pt x="18" y="34"/>
                    </a:lnTo>
                    <a:lnTo>
                      <a:pt x="18" y="51"/>
                    </a:lnTo>
                    <a:lnTo>
                      <a:pt x="18" y="56"/>
                    </a:lnTo>
                    <a:lnTo>
                      <a:pt x="12" y="51"/>
                    </a:lnTo>
                    <a:lnTo>
                      <a:pt x="6" y="51"/>
                    </a:lnTo>
                    <a:lnTo>
                      <a:pt x="30" y="51"/>
                    </a:lnTo>
                    <a:lnTo>
                      <a:pt x="42" y="51"/>
                    </a:lnTo>
                    <a:lnTo>
                      <a:pt x="42" y="56"/>
                    </a:lnTo>
                    <a:lnTo>
                      <a:pt x="36" y="62"/>
                    </a:lnTo>
                    <a:lnTo>
                      <a:pt x="30" y="56"/>
                    </a:lnTo>
                    <a:lnTo>
                      <a:pt x="30" y="34"/>
                    </a:lnTo>
                    <a:lnTo>
                      <a:pt x="30" y="23"/>
                    </a:lnTo>
                    <a:lnTo>
                      <a:pt x="42" y="23"/>
                    </a:lnTo>
                    <a:lnTo>
                      <a:pt x="42" y="34"/>
                    </a:lnTo>
                    <a:lnTo>
                      <a:pt x="30" y="34"/>
                    </a:lnTo>
                    <a:lnTo>
                      <a:pt x="18" y="34"/>
                    </a:lnTo>
                    <a:lnTo>
                      <a:pt x="18" y="23"/>
                    </a:lnTo>
                    <a:lnTo>
                      <a:pt x="18" y="0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18" y="11"/>
                    </a:lnTo>
                    <a:lnTo>
                      <a:pt x="60" y="11"/>
                    </a:lnTo>
                    <a:lnTo>
                      <a:pt x="71" y="11"/>
                    </a:lnTo>
                    <a:lnTo>
                      <a:pt x="71" y="0"/>
                    </a:lnTo>
                    <a:lnTo>
                      <a:pt x="60" y="0"/>
                    </a:lnTo>
                    <a:lnTo>
                      <a:pt x="60" y="11"/>
                    </a:lnTo>
                    <a:lnTo>
                      <a:pt x="60" y="34"/>
                    </a:lnTo>
                    <a:lnTo>
                      <a:pt x="42" y="34"/>
                    </a:lnTo>
                    <a:lnTo>
                      <a:pt x="42" y="51"/>
                    </a:lnTo>
                    <a:lnTo>
                      <a:pt x="60" y="51"/>
                    </a:lnTo>
                    <a:lnTo>
                      <a:pt x="60" y="56"/>
                    </a:lnTo>
                    <a:lnTo>
                      <a:pt x="60" y="51"/>
                    </a:lnTo>
                    <a:lnTo>
                      <a:pt x="66" y="51"/>
                    </a:lnTo>
                    <a:lnTo>
                      <a:pt x="60" y="51"/>
                    </a:lnTo>
                    <a:lnTo>
                      <a:pt x="60" y="34"/>
                    </a:lnTo>
                    <a:lnTo>
                      <a:pt x="71" y="34"/>
                    </a:lnTo>
                    <a:lnTo>
                      <a:pt x="71" y="23"/>
                    </a:lnTo>
                    <a:lnTo>
                      <a:pt x="60" y="23"/>
                    </a:lnTo>
                    <a:lnTo>
                      <a:pt x="42" y="23"/>
                    </a:lnTo>
                    <a:lnTo>
                      <a:pt x="42" y="0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8" name="Freeform 192"/>
              <p:cNvSpPr>
                <a:spLocks/>
              </p:cNvSpPr>
              <p:nvPr/>
            </p:nvSpPr>
            <p:spPr bwMode="auto">
              <a:xfrm>
                <a:off x="4256" y="1607"/>
                <a:ext cx="92" cy="36"/>
              </a:xfrm>
              <a:custGeom>
                <a:avLst/>
                <a:gdLst>
                  <a:gd name="T0" fmla="*/ 23 w 95"/>
                  <a:gd name="T1" fmla="*/ 256 h 33"/>
                  <a:gd name="T2" fmla="*/ 23 w 95"/>
                  <a:gd name="T3" fmla="*/ 256 h 33"/>
                  <a:gd name="T4" fmla="*/ 23 w 95"/>
                  <a:gd name="T5" fmla="*/ 256 h 33"/>
                  <a:gd name="T6" fmla="*/ 23 w 95"/>
                  <a:gd name="T7" fmla="*/ 256 h 33"/>
                  <a:gd name="T8" fmla="*/ 23 w 95"/>
                  <a:gd name="T9" fmla="*/ 256 h 33"/>
                  <a:gd name="T10" fmla="*/ 23 w 95"/>
                  <a:gd name="T11" fmla="*/ 297 h 33"/>
                  <a:gd name="T12" fmla="*/ 23 w 95"/>
                  <a:gd name="T13" fmla="*/ 297 h 33"/>
                  <a:gd name="T14" fmla="*/ 23 w 95"/>
                  <a:gd name="T15" fmla="*/ 11 h 33"/>
                  <a:gd name="T16" fmla="*/ 23 w 95"/>
                  <a:gd name="T17" fmla="*/ 5 h 33"/>
                  <a:gd name="T18" fmla="*/ 23 w 95"/>
                  <a:gd name="T19" fmla="*/ 5 h 33"/>
                  <a:gd name="T20" fmla="*/ 23 w 95"/>
                  <a:gd name="T21" fmla="*/ 0 h 33"/>
                  <a:gd name="T22" fmla="*/ 23 w 95"/>
                  <a:gd name="T23" fmla="*/ 5 h 33"/>
                  <a:gd name="T24" fmla="*/ 23 w 95"/>
                  <a:gd name="T25" fmla="*/ 0 h 33"/>
                  <a:gd name="T26" fmla="*/ 23 w 95"/>
                  <a:gd name="T27" fmla="*/ 5 h 33"/>
                  <a:gd name="T28" fmla="*/ 23 w 95"/>
                  <a:gd name="T29" fmla="*/ 0 h 33"/>
                  <a:gd name="T30" fmla="*/ 18 w 95"/>
                  <a:gd name="T31" fmla="*/ 5 h 33"/>
                  <a:gd name="T32" fmla="*/ 12 w 95"/>
                  <a:gd name="T33" fmla="*/ 5 h 33"/>
                  <a:gd name="T34" fmla="*/ 0 w 95"/>
                  <a:gd name="T35" fmla="*/ 11 h 33"/>
                  <a:gd name="T36" fmla="*/ 12 w 95"/>
                  <a:gd name="T37" fmla="*/ 297 h 33"/>
                  <a:gd name="T38" fmla="*/ 18 w 95"/>
                  <a:gd name="T39" fmla="*/ 256 h 33"/>
                  <a:gd name="T40" fmla="*/ 23 w 95"/>
                  <a:gd name="T41" fmla="*/ 256 h 33"/>
                  <a:gd name="T42" fmla="*/ 23 w 95"/>
                  <a:gd name="T43" fmla="*/ 256 h 33"/>
                  <a:gd name="T44" fmla="*/ 23 w 95"/>
                  <a:gd name="T45" fmla="*/ 256 h 33"/>
                  <a:gd name="T46" fmla="*/ 23 w 95"/>
                  <a:gd name="T47" fmla="*/ 256 h 3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95"/>
                  <a:gd name="T73" fmla="*/ 0 h 33"/>
                  <a:gd name="T74" fmla="*/ 95 w 95"/>
                  <a:gd name="T75" fmla="*/ 33 h 3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95" h="33">
                    <a:moveTo>
                      <a:pt x="48" y="28"/>
                    </a:moveTo>
                    <a:lnTo>
                      <a:pt x="54" y="28"/>
                    </a:lnTo>
                    <a:lnTo>
                      <a:pt x="60" y="28"/>
                    </a:lnTo>
                    <a:lnTo>
                      <a:pt x="66" y="28"/>
                    </a:lnTo>
                    <a:lnTo>
                      <a:pt x="78" y="28"/>
                    </a:lnTo>
                    <a:lnTo>
                      <a:pt x="78" y="33"/>
                    </a:lnTo>
                    <a:lnTo>
                      <a:pt x="83" y="33"/>
                    </a:lnTo>
                    <a:lnTo>
                      <a:pt x="95" y="11"/>
                    </a:lnTo>
                    <a:lnTo>
                      <a:pt x="89" y="5"/>
                    </a:lnTo>
                    <a:lnTo>
                      <a:pt x="78" y="5"/>
                    </a:lnTo>
                    <a:lnTo>
                      <a:pt x="72" y="0"/>
                    </a:lnTo>
                    <a:lnTo>
                      <a:pt x="60" y="5"/>
                    </a:lnTo>
                    <a:lnTo>
                      <a:pt x="48" y="0"/>
                    </a:lnTo>
                    <a:lnTo>
                      <a:pt x="36" y="5"/>
                    </a:lnTo>
                    <a:lnTo>
                      <a:pt x="30" y="0"/>
                    </a:lnTo>
                    <a:lnTo>
                      <a:pt x="18" y="5"/>
                    </a:lnTo>
                    <a:lnTo>
                      <a:pt x="12" y="5"/>
                    </a:lnTo>
                    <a:lnTo>
                      <a:pt x="0" y="11"/>
                    </a:lnTo>
                    <a:lnTo>
                      <a:pt x="12" y="33"/>
                    </a:lnTo>
                    <a:lnTo>
                      <a:pt x="18" y="28"/>
                    </a:lnTo>
                    <a:lnTo>
                      <a:pt x="30" y="28"/>
                    </a:lnTo>
                    <a:lnTo>
                      <a:pt x="36" y="28"/>
                    </a:lnTo>
                    <a:lnTo>
                      <a:pt x="48" y="28"/>
                    </a:lnTo>
                    <a:close/>
                  </a:path>
                </a:pathLst>
              </a:custGeom>
              <a:solidFill>
                <a:srgbClr val="2F309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9" name="Freeform 193"/>
              <p:cNvSpPr>
                <a:spLocks/>
              </p:cNvSpPr>
              <p:nvPr/>
            </p:nvSpPr>
            <p:spPr bwMode="auto">
              <a:xfrm>
                <a:off x="4256" y="1607"/>
                <a:ext cx="92" cy="36"/>
              </a:xfrm>
              <a:custGeom>
                <a:avLst/>
                <a:gdLst>
                  <a:gd name="T0" fmla="*/ 23 w 95"/>
                  <a:gd name="T1" fmla="*/ 256 h 33"/>
                  <a:gd name="T2" fmla="*/ 23 w 95"/>
                  <a:gd name="T3" fmla="*/ 256 h 33"/>
                  <a:gd name="T4" fmla="*/ 23 w 95"/>
                  <a:gd name="T5" fmla="*/ 256 h 33"/>
                  <a:gd name="T6" fmla="*/ 23 w 95"/>
                  <a:gd name="T7" fmla="*/ 256 h 33"/>
                  <a:gd name="T8" fmla="*/ 23 w 95"/>
                  <a:gd name="T9" fmla="*/ 256 h 33"/>
                  <a:gd name="T10" fmla="*/ 23 w 95"/>
                  <a:gd name="T11" fmla="*/ 297 h 33"/>
                  <a:gd name="T12" fmla="*/ 23 w 95"/>
                  <a:gd name="T13" fmla="*/ 297 h 33"/>
                  <a:gd name="T14" fmla="*/ 23 w 95"/>
                  <a:gd name="T15" fmla="*/ 11 h 33"/>
                  <a:gd name="T16" fmla="*/ 23 w 95"/>
                  <a:gd name="T17" fmla="*/ 5 h 33"/>
                  <a:gd name="T18" fmla="*/ 23 w 95"/>
                  <a:gd name="T19" fmla="*/ 5 h 33"/>
                  <a:gd name="T20" fmla="*/ 23 w 95"/>
                  <a:gd name="T21" fmla="*/ 0 h 33"/>
                  <a:gd name="T22" fmla="*/ 23 w 95"/>
                  <a:gd name="T23" fmla="*/ 5 h 33"/>
                  <a:gd name="T24" fmla="*/ 23 w 95"/>
                  <a:gd name="T25" fmla="*/ 0 h 33"/>
                  <a:gd name="T26" fmla="*/ 23 w 95"/>
                  <a:gd name="T27" fmla="*/ 5 h 33"/>
                  <a:gd name="T28" fmla="*/ 23 w 95"/>
                  <a:gd name="T29" fmla="*/ 0 h 33"/>
                  <a:gd name="T30" fmla="*/ 18 w 95"/>
                  <a:gd name="T31" fmla="*/ 5 h 33"/>
                  <a:gd name="T32" fmla="*/ 12 w 95"/>
                  <a:gd name="T33" fmla="*/ 5 h 33"/>
                  <a:gd name="T34" fmla="*/ 0 w 95"/>
                  <a:gd name="T35" fmla="*/ 11 h 33"/>
                  <a:gd name="T36" fmla="*/ 12 w 95"/>
                  <a:gd name="T37" fmla="*/ 297 h 33"/>
                  <a:gd name="T38" fmla="*/ 18 w 95"/>
                  <a:gd name="T39" fmla="*/ 256 h 33"/>
                  <a:gd name="T40" fmla="*/ 23 w 95"/>
                  <a:gd name="T41" fmla="*/ 256 h 33"/>
                  <a:gd name="T42" fmla="*/ 23 w 95"/>
                  <a:gd name="T43" fmla="*/ 256 h 33"/>
                  <a:gd name="T44" fmla="*/ 23 w 95"/>
                  <a:gd name="T45" fmla="*/ 256 h 33"/>
                  <a:gd name="T46" fmla="*/ 23 w 95"/>
                  <a:gd name="T47" fmla="*/ 256 h 3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95"/>
                  <a:gd name="T73" fmla="*/ 0 h 33"/>
                  <a:gd name="T74" fmla="*/ 95 w 95"/>
                  <a:gd name="T75" fmla="*/ 33 h 3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95" h="33">
                    <a:moveTo>
                      <a:pt x="48" y="28"/>
                    </a:moveTo>
                    <a:lnTo>
                      <a:pt x="54" y="28"/>
                    </a:lnTo>
                    <a:lnTo>
                      <a:pt x="60" y="28"/>
                    </a:lnTo>
                    <a:lnTo>
                      <a:pt x="66" y="28"/>
                    </a:lnTo>
                    <a:lnTo>
                      <a:pt x="78" y="28"/>
                    </a:lnTo>
                    <a:lnTo>
                      <a:pt x="78" y="33"/>
                    </a:lnTo>
                    <a:lnTo>
                      <a:pt x="83" y="33"/>
                    </a:lnTo>
                    <a:lnTo>
                      <a:pt x="95" y="11"/>
                    </a:lnTo>
                    <a:lnTo>
                      <a:pt x="89" y="5"/>
                    </a:lnTo>
                    <a:lnTo>
                      <a:pt x="78" y="5"/>
                    </a:lnTo>
                    <a:lnTo>
                      <a:pt x="72" y="0"/>
                    </a:lnTo>
                    <a:lnTo>
                      <a:pt x="60" y="5"/>
                    </a:lnTo>
                    <a:lnTo>
                      <a:pt x="48" y="0"/>
                    </a:lnTo>
                    <a:lnTo>
                      <a:pt x="36" y="5"/>
                    </a:lnTo>
                    <a:lnTo>
                      <a:pt x="30" y="0"/>
                    </a:lnTo>
                    <a:lnTo>
                      <a:pt x="18" y="5"/>
                    </a:lnTo>
                    <a:lnTo>
                      <a:pt x="12" y="5"/>
                    </a:lnTo>
                    <a:lnTo>
                      <a:pt x="0" y="11"/>
                    </a:lnTo>
                    <a:lnTo>
                      <a:pt x="12" y="33"/>
                    </a:lnTo>
                    <a:lnTo>
                      <a:pt x="18" y="28"/>
                    </a:lnTo>
                    <a:lnTo>
                      <a:pt x="30" y="28"/>
                    </a:lnTo>
                    <a:lnTo>
                      <a:pt x="36" y="28"/>
                    </a:lnTo>
                    <a:lnTo>
                      <a:pt x="48" y="28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0" name="Freeform 194"/>
              <p:cNvSpPr>
                <a:spLocks/>
              </p:cNvSpPr>
              <p:nvPr/>
            </p:nvSpPr>
            <p:spPr bwMode="auto">
              <a:xfrm>
                <a:off x="4273" y="1607"/>
                <a:ext cx="24" cy="29"/>
              </a:xfrm>
              <a:custGeom>
                <a:avLst/>
                <a:gdLst>
                  <a:gd name="T0" fmla="*/ 12 w 24"/>
                  <a:gd name="T1" fmla="*/ 5 h 28"/>
                  <a:gd name="T2" fmla="*/ 12 w 24"/>
                  <a:gd name="T3" fmla="*/ 0 h 28"/>
                  <a:gd name="T4" fmla="*/ 0 w 24"/>
                  <a:gd name="T5" fmla="*/ 5 h 28"/>
                  <a:gd name="T6" fmla="*/ 6 w 24"/>
                  <a:gd name="T7" fmla="*/ 28 h 28"/>
                  <a:gd name="T8" fmla="*/ 12 w 24"/>
                  <a:gd name="T9" fmla="*/ 28 h 28"/>
                  <a:gd name="T10" fmla="*/ 12 w 24"/>
                  <a:gd name="T11" fmla="*/ 28 h 28"/>
                  <a:gd name="T12" fmla="*/ 12 w 24"/>
                  <a:gd name="T13" fmla="*/ 5 h 28"/>
                  <a:gd name="T14" fmla="*/ 12 w 24"/>
                  <a:gd name="T15" fmla="*/ 5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"/>
                  <a:gd name="T25" fmla="*/ 0 h 28"/>
                  <a:gd name="T26" fmla="*/ 24 w 24"/>
                  <a:gd name="T27" fmla="*/ 28 h 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" h="28">
                    <a:moveTo>
                      <a:pt x="18" y="5"/>
                    </a:moveTo>
                    <a:lnTo>
                      <a:pt x="12" y="0"/>
                    </a:lnTo>
                    <a:lnTo>
                      <a:pt x="0" y="5"/>
                    </a:lnTo>
                    <a:lnTo>
                      <a:pt x="6" y="28"/>
                    </a:lnTo>
                    <a:lnTo>
                      <a:pt x="18" y="28"/>
                    </a:lnTo>
                    <a:lnTo>
                      <a:pt x="24" y="28"/>
                    </a:lnTo>
                    <a:lnTo>
                      <a:pt x="18" y="5"/>
                    </a:lnTo>
                    <a:close/>
                  </a:path>
                </a:pathLst>
              </a:custGeom>
              <a:solidFill>
                <a:srgbClr val="16067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1" name="Freeform 195"/>
              <p:cNvSpPr>
                <a:spLocks/>
              </p:cNvSpPr>
              <p:nvPr/>
            </p:nvSpPr>
            <p:spPr bwMode="auto">
              <a:xfrm>
                <a:off x="4273" y="1607"/>
                <a:ext cx="24" cy="29"/>
              </a:xfrm>
              <a:custGeom>
                <a:avLst/>
                <a:gdLst>
                  <a:gd name="T0" fmla="*/ 12 w 24"/>
                  <a:gd name="T1" fmla="*/ 5 h 28"/>
                  <a:gd name="T2" fmla="*/ 12 w 24"/>
                  <a:gd name="T3" fmla="*/ 0 h 28"/>
                  <a:gd name="T4" fmla="*/ 0 w 24"/>
                  <a:gd name="T5" fmla="*/ 5 h 28"/>
                  <a:gd name="T6" fmla="*/ 6 w 24"/>
                  <a:gd name="T7" fmla="*/ 28 h 28"/>
                  <a:gd name="T8" fmla="*/ 12 w 24"/>
                  <a:gd name="T9" fmla="*/ 28 h 28"/>
                  <a:gd name="T10" fmla="*/ 12 w 24"/>
                  <a:gd name="T11" fmla="*/ 28 h 28"/>
                  <a:gd name="T12" fmla="*/ 12 w 24"/>
                  <a:gd name="T13" fmla="*/ 5 h 28"/>
                  <a:gd name="T14" fmla="*/ 12 w 24"/>
                  <a:gd name="T15" fmla="*/ 5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4"/>
                  <a:gd name="T25" fmla="*/ 0 h 28"/>
                  <a:gd name="T26" fmla="*/ 24 w 24"/>
                  <a:gd name="T27" fmla="*/ 28 h 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4" h="28">
                    <a:moveTo>
                      <a:pt x="18" y="5"/>
                    </a:moveTo>
                    <a:lnTo>
                      <a:pt x="12" y="0"/>
                    </a:lnTo>
                    <a:lnTo>
                      <a:pt x="0" y="5"/>
                    </a:lnTo>
                    <a:lnTo>
                      <a:pt x="6" y="28"/>
                    </a:lnTo>
                    <a:lnTo>
                      <a:pt x="18" y="28"/>
                    </a:lnTo>
                    <a:lnTo>
                      <a:pt x="24" y="28"/>
                    </a:lnTo>
                    <a:lnTo>
                      <a:pt x="18" y="5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2" name="Freeform 196"/>
              <p:cNvSpPr>
                <a:spLocks/>
              </p:cNvSpPr>
              <p:nvPr/>
            </p:nvSpPr>
            <p:spPr bwMode="auto">
              <a:xfrm>
                <a:off x="4315" y="1607"/>
                <a:ext cx="18" cy="29"/>
              </a:xfrm>
              <a:custGeom>
                <a:avLst/>
                <a:gdLst>
                  <a:gd name="T0" fmla="*/ 0 w 18"/>
                  <a:gd name="T1" fmla="*/ 5 h 28"/>
                  <a:gd name="T2" fmla="*/ 9 w 18"/>
                  <a:gd name="T3" fmla="*/ 0 h 28"/>
                  <a:gd name="T4" fmla="*/ 9 w 18"/>
                  <a:gd name="T5" fmla="*/ 5 h 28"/>
                  <a:gd name="T6" fmla="*/ 9 w 18"/>
                  <a:gd name="T7" fmla="*/ 28 h 28"/>
                  <a:gd name="T8" fmla="*/ 6 w 18"/>
                  <a:gd name="T9" fmla="*/ 28 h 28"/>
                  <a:gd name="T10" fmla="*/ 0 w 18"/>
                  <a:gd name="T11" fmla="*/ 28 h 28"/>
                  <a:gd name="T12" fmla="*/ 0 w 18"/>
                  <a:gd name="T13" fmla="*/ 5 h 28"/>
                  <a:gd name="T14" fmla="*/ 0 w 18"/>
                  <a:gd name="T15" fmla="*/ 5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"/>
                  <a:gd name="T25" fmla="*/ 0 h 28"/>
                  <a:gd name="T26" fmla="*/ 18 w 18"/>
                  <a:gd name="T27" fmla="*/ 28 h 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" h="28">
                    <a:moveTo>
                      <a:pt x="0" y="5"/>
                    </a:moveTo>
                    <a:lnTo>
                      <a:pt x="12" y="0"/>
                    </a:lnTo>
                    <a:lnTo>
                      <a:pt x="18" y="5"/>
                    </a:lnTo>
                    <a:lnTo>
                      <a:pt x="12" y="28"/>
                    </a:lnTo>
                    <a:lnTo>
                      <a:pt x="6" y="28"/>
                    </a:lnTo>
                    <a:lnTo>
                      <a:pt x="0" y="28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16067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3" name="Freeform 197"/>
              <p:cNvSpPr>
                <a:spLocks/>
              </p:cNvSpPr>
              <p:nvPr/>
            </p:nvSpPr>
            <p:spPr bwMode="auto">
              <a:xfrm>
                <a:off x="4315" y="1607"/>
                <a:ext cx="18" cy="29"/>
              </a:xfrm>
              <a:custGeom>
                <a:avLst/>
                <a:gdLst>
                  <a:gd name="T0" fmla="*/ 0 w 18"/>
                  <a:gd name="T1" fmla="*/ 5 h 28"/>
                  <a:gd name="T2" fmla="*/ 9 w 18"/>
                  <a:gd name="T3" fmla="*/ 0 h 28"/>
                  <a:gd name="T4" fmla="*/ 9 w 18"/>
                  <a:gd name="T5" fmla="*/ 5 h 28"/>
                  <a:gd name="T6" fmla="*/ 9 w 18"/>
                  <a:gd name="T7" fmla="*/ 28 h 28"/>
                  <a:gd name="T8" fmla="*/ 6 w 18"/>
                  <a:gd name="T9" fmla="*/ 28 h 28"/>
                  <a:gd name="T10" fmla="*/ 0 w 18"/>
                  <a:gd name="T11" fmla="*/ 28 h 28"/>
                  <a:gd name="T12" fmla="*/ 0 w 18"/>
                  <a:gd name="T13" fmla="*/ 5 h 28"/>
                  <a:gd name="T14" fmla="*/ 0 w 18"/>
                  <a:gd name="T15" fmla="*/ 5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8"/>
                  <a:gd name="T25" fmla="*/ 0 h 28"/>
                  <a:gd name="T26" fmla="*/ 18 w 18"/>
                  <a:gd name="T27" fmla="*/ 28 h 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8" h="28">
                    <a:moveTo>
                      <a:pt x="0" y="5"/>
                    </a:moveTo>
                    <a:lnTo>
                      <a:pt x="12" y="0"/>
                    </a:lnTo>
                    <a:lnTo>
                      <a:pt x="18" y="5"/>
                    </a:lnTo>
                    <a:lnTo>
                      <a:pt x="12" y="28"/>
                    </a:lnTo>
                    <a:lnTo>
                      <a:pt x="6" y="28"/>
                    </a:lnTo>
                    <a:lnTo>
                      <a:pt x="0" y="28"/>
                    </a:lnTo>
                    <a:lnTo>
                      <a:pt x="0" y="5"/>
                    </a:lnTo>
                  </a:path>
                </a:pathLst>
              </a:custGeom>
              <a:noFill/>
              <a:ln w="0">
                <a:solidFill>
                  <a:srgbClr val="FFFFFF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4" name="Freeform 198"/>
              <p:cNvSpPr>
                <a:spLocks/>
              </p:cNvSpPr>
              <p:nvPr/>
            </p:nvSpPr>
            <p:spPr bwMode="auto">
              <a:xfrm>
                <a:off x="4261" y="1617"/>
                <a:ext cx="12" cy="6"/>
              </a:xfrm>
              <a:custGeom>
                <a:avLst/>
                <a:gdLst>
                  <a:gd name="T0" fmla="*/ 0 w 12"/>
                  <a:gd name="T1" fmla="*/ 5 h 5"/>
                  <a:gd name="T2" fmla="*/ 6 w 12"/>
                  <a:gd name="T3" fmla="*/ 5 h 5"/>
                  <a:gd name="T4" fmla="*/ 6 w 12"/>
                  <a:gd name="T5" fmla="*/ 5 h 5"/>
                  <a:gd name="T6" fmla="*/ 6 w 12"/>
                  <a:gd name="T7" fmla="*/ 5 h 5"/>
                  <a:gd name="T8" fmla="*/ 6 w 12"/>
                  <a:gd name="T9" fmla="*/ 5 h 5"/>
                  <a:gd name="T10" fmla="*/ 6 w 12"/>
                  <a:gd name="T11" fmla="*/ 5 h 5"/>
                  <a:gd name="T12" fmla="*/ 12 w 12"/>
                  <a:gd name="T13" fmla="*/ 5 h 5"/>
                  <a:gd name="T14" fmla="*/ 12 w 12"/>
                  <a:gd name="T15" fmla="*/ 5 h 5"/>
                  <a:gd name="T16" fmla="*/ 12 w 12"/>
                  <a:gd name="T17" fmla="*/ 0 h 5"/>
                  <a:gd name="T18" fmla="*/ 6 w 12"/>
                  <a:gd name="T19" fmla="*/ 0 h 5"/>
                  <a:gd name="T20" fmla="*/ 6 w 12"/>
                  <a:gd name="T21" fmla="*/ 0 h 5"/>
                  <a:gd name="T22" fmla="*/ 6 w 12"/>
                  <a:gd name="T23" fmla="*/ 0 h 5"/>
                  <a:gd name="T24" fmla="*/ 0 w 12"/>
                  <a:gd name="T25" fmla="*/ 5 h 5"/>
                  <a:gd name="T26" fmla="*/ 0 w 12"/>
                  <a:gd name="T27" fmla="*/ 5 h 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2"/>
                  <a:gd name="T43" fmla="*/ 0 h 5"/>
                  <a:gd name="T44" fmla="*/ 12 w 12"/>
                  <a:gd name="T45" fmla="*/ 5 h 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2" h="5">
                    <a:moveTo>
                      <a:pt x="0" y="5"/>
                    </a:moveTo>
                    <a:lnTo>
                      <a:pt x="6" y="5"/>
                    </a:lnTo>
                    <a:lnTo>
                      <a:pt x="12" y="5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F7F61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5" name="Freeform 199"/>
              <p:cNvSpPr>
                <a:spLocks/>
              </p:cNvSpPr>
              <p:nvPr/>
            </p:nvSpPr>
            <p:spPr bwMode="auto">
              <a:xfrm>
                <a:off x="4267" y="1630"/>
                <a:ext cx="12" cy="6"/>
              </a:xfrm>
              <a:custGeom>
                <a:avLst/>
                <a:gdLst>
                  <a:gd name="T0" fmla="*/ 0 w 12"/>
                  <a:gd name="T1" fmla="*/ 6 h 6"/>
                  <a:gd name="T2" fmla="*/ 0 w 12"/>
                  <a:gd name="T3" fmla="*/ 6 h 6"/>
                  <a:gd name="T4" fmla="*/ 0 w 12"/>
                  <a:gd name="T5" fmla="*/ 6 h 6"/>
                  <a:gd name="T6" fmla="*/ 6 w 12"/>
                  <a:gd name="T7" fmla="*/ 6 h 6"/>
                  <a:gd name="T8" fmla="*/ 6 w 12"/>
                  <a:gd name="T9" fmla="*/ 6 h 6"/>
                  <a:gd name="T10" fmla="*/ 6 w 12"/>
                  <a:gd name="T11" fmla="*/ 6 h 6"/>
                  <a:gd name="T12" fmla="*/ 12 w 12"/>
                  <a:gd name="T13" fmla="*/ 0 h 6"/>
                  <a:gd name="T14" fmla="*/ 12 w 12"/>
                  <a:gd name="T15" fmla="*/ 0 h 6"/>
                  <a:gd name="T16" fmla="*/ 12 w 12"/>
                  <a:gd name="T17" fmla="*/ 0 h 6"/>
                  <a:gd name="T18" fmla="*/ 6 w 12"/>
                  <a:gd name="T19" fmla="*/ 0 h 6"/>
                  <a:gd name="T20" fmla="*/ 6 w 12"/>
                  <a:gd name="T21" fmla="*/ 0 h 6"/>
                  <a:gd name="T22" fmla="*/ 6 w 12"/>
                  <a:gd name="T23" fmla="*/ 6 h 6"/>
                  <a:gd name="T24" fmla="*/ 0 w 12"/>
                  <a:gd name="T25" fmla="*/ 6 h 6"/>
                  <a:gd name="T26" fmla="*/ 0 w 12"/>
                  <a:gd name="T27" fmla="*/ 6 h 6"/>
                  <a:gd name="T28" fmla="*/ 0 w 12"/>
                  <a:gd name="T29" fmla="*/ 6 h 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12"/>
                  <a:gd name="T46" fmla="*/ 0 h 6"/>
                  <a:gd name="T47" fmla="*/ 12 w 12"/>
                  <a:gd name="T48" fmla="*/ 6 h 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12" h="6">
                    <a:moveTo>
                      <a:pt x="0" y="6"/>
                    </a:moveTo>
                    <a:lnTo>
                      <a:pt x="0" y="6"/>
                    </a:lnTo>
                    <a:lnTo>
                      <a:pt x="6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6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6" name="Freeform 200"/>
              <p:cNvSpPr>
                <a:spLocks/>
              </p:cNvSpPr>
              <p:nvPr/>
            </p:nvSpPr>
            <p:spPr bwMode="auto">
              <a:xfrm>
                <a:off x="4273" y="1613"/>
                <a:ext cx="18" cy="13"/>
              </a:xfrm>
              <a:custGeom>
                <a:avLst/>
                <a:gdLst>
                  <a:gd name="T0" fmla="*/ 9 w 18"/>
                  <a:gd name="T1" fmla="*/ 0 h 11"/>
                  <a:gd name="T2" fmla="*/ 9 w 18"/>
                  <a:gd name="T3" fmla="*/ 0 h 11"/>
                  <a:gd name="T4" fmla="*/ 6 w 18"/>
                  <a:gd name="T5" fmla="*/ 0 h 11"/>
                  <a:gd name="T6" fmla="*/ 0 w 18"/>
                  <a:gd name="T7" fmla="*/ 6 h 11"/>
                  <a:gd name="T8" fmla="*/ 6 w 18"/>
                  <a:gd name="T9" fmla="*/ 11 h 11"/>
                  <a:gd name="T10" fmla="*/ 9 w 18"/>
                  <a:gd name="T11" fmla="*/ 6 h 11"/>
                  <a:gd name="T12" fmla="*/ 9 w 18"/>
                  <a:gd name="T13" fmla="*/ 6 h 11"/>
                  <a:gd name="T14" fmla="*/ 9 w 18"/>
                  <a:gd name="T15" fmla="*/ 6 h 11"/>
                  <a:gd name="T16" fmla="*/ 9 w 18"/>
                  <a:gd name="T17" fmla="*/ 0 h 11"/>
                  <a:gd name="T18" fmla="*/ 9 w 18"/>
                  <a:gd name="T19" fmla="*/ 0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11"/>
                  <a:gd name="T32" fmla="*/ 18 w 18"/>
                  <a:gd name="T33" fmla="*/ 11 h 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11">
                    <a:moveTo>
                      <a:pt x="18" y="0"/>
                    </a:moveTo>
                    <a:lnTo>
                      <a:pt x="12" y="0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6" y="11"/>
                    </a:lnTo>
                    <a:lnTo>
                      <a:pt x="12" y="6"/>
                    </a:lnTo>
                    <a:lnTo>
                      <a:pt x="18" y="6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7" name="Freeform 201"/>
              <p:cNvSpPr>
                <a:spLocks/>
              </p:cNvSpPr>
              <p:nvPr/>
            </p:nvSpPr>
            <p:spPr bwMode="auto">
              <a:xfrm>
                <a:off x="4279" y="1626"/>
                <a:ext cx="18" cy="4"/>
              </a:xfrm>
              <a:custGeom>
                <a:avLst/>
                <a:gdLst>
                  <a:gd name="T0" fmla="*/ 9 w 18"/>
                  <a:gd name="T1" fmla="*/ 0 h 6"/>
                  <a:gd name="T2" fmla="*/ 9 w 18"/>
                  <a:gd name="T3" fmla="*/ 0 h 6"/>
                  <a:gd name="T4" fmla="*/ 6 w 18"/>
                  <a:gd name="T5" fmla="*/ 0 h 6"/>
                  <a:gd name="T6" fmla="*/ 0 w 18"/>
                  <a:gd name="T7" fmla="*/ 0 h 6"/>
                  <a:gd name="T8" fmla="*/ 0 w 18"/>
                  <a:gd name="T9" fmla="*/ 6 h 6"/>
                  <a:gd name="T10" fmla="*/ 6 w 18"/>
                  <a:gd name="T11" fmla="*/ 6 h 6"/>
                  <a:gd name="T12" fmla="*/ 9 w 18"/>
                  <a:gd name="T13" fmla="*/ 6 h 6"/>
                  <a:gd name="T14" fmla="*/ 9 w 18"/>
                  <a:gd name="T15" fmla="*/ 6 h 6"/>
                  <a:gd name="T16" fmla="*/ 9 w 18"/>
                  <a:gd name="T17" fmla="*/ 0 h 6"/>
                  <a:gd name="T18" fmla="*/ 9 w 18"/>
                  <a:gd name="T19" fmla="*/ 0 h 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8"/>
                  <a:gd name="T31" fmla="*/ 0 h 6"/>
                  <a:gd name="T32" fmla="*/ 18 w 18"/>
                  <a:gd name="T33" fmla="*/ 6 h 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8" h="6">
                    <a:moveTo>
                      <a:pt x="12" y="0"/>
                    </a:move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12" y="6"/>
                    </a:lnTo>
                    <a:lnTo>
                      <a:pt x="18" y="6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8" name="Freeform 202"/>
              <p:cNvSpPr>
                <a:spLocks/>
              </p:cNvSpPr>
              <p:nvPr/>
            </p:nvSpPr>
            <p:spPr bwMode="auto">
              <a:xfrm>
                <a:off x="4332" y="1613"/>
                <a:ext cx="10" cy="13"/>
              </a:xfrm>
              <a:custGeom>
                <a:avLst/>
                <a:gdLst>
                  <a:gd name="T0" fmla="*/ 5 w 11"/>
                  <a:gd name="T1" fmla="*/ 0 h 11"/>
                  <a:gd name="T2" fmla="*/ 5 w 11"/>
                  <a:gd name="T3" fmla="*/ 6 h 11"/>
                  <a:gd name="T4" fmla="*/ 5 w 11"/>
                  <a:gd name="T5" fmla="*/ 6 h 11"/>
                  <a:gd name="T6" fmla="*/ 5 w 11"/>
                  <a:gd name="T7" fmla="*/ 6 h 11"/>
                  <a:gd name="T8" fmla="*/ 0 w 11"/>
                  <a:gd name="T9" fmla="*/ 6 h 11"/>
                  <a:gd name="T10" fmla="*/ 5 w 11"/>
                  <a:gd name="T11" fmla="*/ 11 h 11"/>
                  <a:gd name="T12" fmla="*/ 5 w 11"/>
                  <a:gd name="T13" fmla="*/ 11 h 11"/>
                  <a:gd name="T14" fmla="*/ 5 w 11"/>
                  <a:gd name="T15" fmla="*/ 11 h 11"/>
                  <a:gd name="T16" fmla="*/ 11 w 11"/>
                  <a:gd name="T17" fmla="*/ 11 h 11"/>
                  <a:gd name="T18" fmla="*/ 11 w 11"/>
                  <a:gd name="T19" fmla="*/ 6 h 11"/>
                  <a:gd name="T20" fmla="*/ 11 w 11"/>
                  <a:gd name="T21" fmla="*/ 6 h 11"/>
                  <a:gd name="T22" fmla="*/ 11 w 11"/>
                  <a:gd name="T23" fmla="*/ 6 h 11"/>
                  <a:gd name="T24" fmla="*/ 5 w 11"/>
                  <a:gd name="T25" fmla="*/ 0 h 11"/>
                  <a:gd name="T26" fmla="*/ 5 w 11"/>
                  <a:gd name="T27" fmla="*/ 0 h 11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11"/>
                  <a:gd name="T43" fmla="*/ 0 h 11"/>
                  <a:gd name="T44" fmla="*/ 11 w 11"/>
                  <a:gd name="T45" fmla="*/ 11 h 11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11" h="11">
                    <a:moveTo>
                      <a:pt x="5" y="0"/>
                    </a:moveTo>
                    <a:lnTo>
                      <a:pt x="5" y="6"/>
                    </a:lnTo>
                    <a:lnTo>
                      <a:pt x="0" y="6"/>
                    </a:lnTo>
                    <a:lnTo>
                      <a:pt x="5" y="11"/>
                    </a:lnTo>
                    <a:lnTo>
                      <a:pt x="11" y="11"/>
                    </a:lnTo>
                    <a:lnTo>
                      <a:pt x="11" y="6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F7F61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69" name="Freeform 203"/>
              <p:cNvSpPr>
                <a:spLocks/>
              </p:cNvSpPr>
              <p:nvPr/>
            </p:nvSpPr>
            <p:spPr bwMode="auto">
              <a:xfrm>
                <a:off x="4326" y="1626"/>
                <a:ext cx="16" cy="11"/>
              </a:xfrm>
              <a:custGeom>
                <a:avLst/>
                <a:gdLst>
                  <a:gd name="T0" fmla="*/ 6 w 17"/>
                  <a:gd name="T1" fmla="*/ 0 h 12"/>
                  <a:gd name="T2" fmla="*/ 6 w 17"/>
                  <a:gd name="T3" fmla="*/ 0 h 12"/>
                  <a:gd name="T4" fmla="*/ 11 w 17"/>
                  <a:gd name="T5" fmla="*/ 0 h 12"/>
                  <a:gd name="T6" fmla="*/ 11 w 17"/>
                  <a:gd name="T7" fmla="*/ 0 h 12"/>
                  <a:gd name="T8" fmla="*/ 17 w 17"/>
                  <a:gd name="T9" fmla="*/ 0 h 12"/>
                  <a:gd name="T10" fmla="*/ 17 w 17"/>
                  <a:gd name="T11" fmla="*/ 6 h 12"/>
                  <a:gd name="T12" fmla="*/ 11 w 17"/>
                  <a:gd name="T13" fmla="*/ 12 h 12"/>
                  <a:gd name="T14" fmla="*/ 11 w 17"/>
                  <a:gd name="T15" fmla="*/ 12 h 12"/>
                  <a:gd name="T16" fmla="*/ 6 w 17"/>
                  <a:gd name="T17" fmla="*/ 12 h 12"/>
                  <a:gd name="T18" fmla="*/ 0 w 17"/>
                  <a:gd name="T19" fmla="*/ 12 h 12"/>
                  <a:gd name="T20" fmla="*/ 6 w 17"/>
                  <a:gd name="T21" fmla="*/ 0 h 12"/>
                  <a:gd name="T22" fmla="*/ 6 w 17"/>
                  <a:gd name="T23" fmla="*/ 0 h 1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7"/>
                  <a:gd name="T37" fmla="*/ 0 h 12"/>
                  <a:gd name="T38" fmla="*/ 17 w 17"/>
                  <a:gd name="T39" fmla="*/ 12 h 1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7" h="12">
                    <a:moveTo>
                      <a:pt x="6" y="0"/>
                    </a:moveTo>
                    <a:lnTo>
                      <a:pt x="6" y="0"/>
                    </a:lnTo>
                    <a:lnTo>
                      <a:pt x="11" y="0"/>
                    </a:lnTo>
                    <a:lnTo>
                      <a:pt x="17" y="0"/>
                    </a:lnTo>
                    <a:lnTo>
                      <a:pt x="17" y="6"/>
                    </a:lnTo>
                    <a:lnTo>
                      <a:pt x="11" y="12"/>
                    </a:lnTo>
                    <a:lnTo>
                      <a:pt x="6" y="12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0" name="Freeform 204"/>
              <p:cNvSpPr>
                <a:spLocks/>
              </p:cNvSpPr>
              <p:nvPr/>
            </p:nvSpPr>
            <p:spPr bwMode="auto">
              <a:xfrm>
                <a:off x="4326" y="1626"/>
                <a:ext cx="16" cy="11"/>
              </a:xfrm>
              <a:custGeom>
                <a:avLst/>
                <a:gdLst>
                  <a:gd name="T0" fmla="*/ 0 w 17"/>
                  <a:gd name="T1" fmla="*/ 0 h 12"/>
                  <a:gd name="T2" fmla="*/ 6 w 17"/>
                  <a:gd name="T3" fmla="*/ 0 h 12"/>
                  <a:gd name="T4" fmla="*/ 11 w 17"/>
                  <a:gd name="T5" fmla="*/ 6 h 12"/>
                  <a:gd name="T6" fmla="*/ 11 w 17"/>
                  <a:gd name="T7" fmla="*/ 6 h 12"/>
                  <a:gd name="T8" fmla="*/ 17 w 17"/>
                  <a:gd name="T9" fmla="*/ 6 h 12"/>
                  <a:gd name="T10" fmla="*/ 11 w 17"/>
                  <a:gd name="T11" fmla="*/ 12 h 12"/>
                  <a:gd name="T12" fmla="*/ 11 w 17"/>
                  <a:gd name="T13" fmla="*/ 12 h 12"/>
                  <a:gd name="T14" fmla="*/ 6 w 17"/>
                  <a:gd name="T15" fmla="*/ 12 h 12"/>
                  <a:gd name="T16" fmla="*/ 0 w 17"/>
                  <a:gd name="T17" fmla="*/ 6 h 12"/>
                  <a:gd name="T18" fmla="*/ 0 w 17"/>
                  <a:gd name="T19" fmla="*/ 0 h 12"/>
                  <a:gd name="T20" fmla="*/ 0 w 17"/>
                  <a:gd name="T21" fmla="*/ 0 h 1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7"/>
                  <a:gd name="T34" fmla="*/ 0 h 12"/>
                  <a:gd name="T35" fmla="*/ 17 w 17"/>
                  <a:gd name="T36" fmla="*/ 12 h 1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7" h="12">
                    <a:moveTo>
                      <a:pt x="0" y="0"/>
                    </a:moveTo>
                    <a:lnTo>
                      <a:pt x="6" y="0"/>
                    </a:lnTo>
                    <a:lnTo>
                      <a:pt x="11" y="6"/>
                    </a:lnTo>
                    <a:lnTo>
                      <a:pt x="17" y="6"/>
                    </a:lnTo>
                    <a:lnTo>
                      <a:pt x="11" y="12"/>
                    </a:lnTo>
                    <a:lnTo>
                      <a:pt x="6" y="12"/>
                    </a:lnTo>
                    <a:lnTo>
                      <a:pt x="0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1" name="Freeform 205"/>
              <p:cNvSpPr>
                <a:spLocks/>
              </p:cNvSpPr>
              <p:nvPr/>
            </p:nvSpPr>
            <p:spPr bwMode="auto">
              <a:xfrm>
                <a:off x="4332" y="1630"/>
                <a:ext cx="10" cy="6"/>
              </a:xfrm>
              <a:custGeom>
                <a:avLst/>
                <a:gdLst>
                  <a:gd name="T0" fmla="*/ 5 w 11"/>
                  <a:gd name="T1" fmla="*/ 6 h 6"/>
                  <a:gd name="T2" fmla="*/ 5 w 11"/>
                  <a:gd name="T3" fmla="*/ 6 h 6"/>
                  <a:gd name="T4" fmla="*/ 5 w 11"/>
                  <a:gd name="T5" fmla="*/ 0 h 6"/>
                  <a:gd name="T6" fmla="*/ 5 w 11"/>
                  <a:gd name="T7" fmla="*/ 0 h 6"/>
                  <a:gd name="T8" fmla="*/ 5 w 11"/>
                  <a:gd name="T9" fmla="*/ 0 h 6"/>
                  <a:gd name="T10" fmla="*/ 11 w 11"/>
                  <a:gd name="T11" fmla="*/ 0 h 6"/>
                  <a:gd name="T12" fmla="*/ 11 w 11"/>
                  <a:gd name="T13" fmla="*/ 0 h 6"/>
                  <a:gd name="T14" fmla="*/ 11 w 11"/>
                  <a:gd name="T15" fmla="*/ 0 h 6"/>
                  <a:gd name="T16" fmla="*/ 5 w 11"/>
                  <a:gd name="T17" fmla="*/ 0 h 6"/>
                  <a:gd name="T18" fmla="*/ 5 w 11"/>
                  <a:gd name="T19" fmla="*/ 0 h 6"/>
                  <a:gd name="T20" fmla="*/ 5 w 11"/>
                  <a:gd name="T21" fmla="*/ 0 h 6"/>
                  <a:gd name="T22" fmla="*/ 0 w 11"/>
                  <a:gd name="T23" fmla="*/ 0 h 6"/>
                  <a:gd name="T24" fmla="*/ 0 w 11"/>
                  <a:gd name="T25" fmla="*/ 0 h 6"/>
                  <a:gd name="T26" fmla="*/ 0 w 11"/>
                  <a:gd name="T27" fmla="*/ 0 h 6"/>
                  <a:gd name="T28" fmla="*/ 0 w 11"/>
                  <a:gd name="T29" fmla="*/ 0 h 6"/>
                  <a:gd name="T30" fmla="*/ 0 w 11"/>
                  <a:gd name="T31" fmla="*/ 0 h 6"/>
                  <a:gd name="T32" fmla="*/ 0 w 11"/>
                  <a:gd name="T33" fmla="*/ 0 h 6"/>
                  <a:gd name="T34" fmla="*/ 0 w 11"/>
                  <a:gd name="T35" fmla="*/ 0 h 6"/>
                  <a:gd name="T36" fmla="*/ 0 w 11"/>
                  <a:gd name="T37" fmla="*/ 0 h 6"/>
                  <a:gd name="T38" fmla="*/ 0 w 11"/>
                  <a:gd name="T39" fmla="*/ 0 h 6"/>
                  <a:gd name="T40" fmla="*/ 0 w 11"/>
                  <a:gd name="T41" fmla="*/ 0 h 6"/>
                  <a:gd name="T42" fmla="*/ 0 w 11"/>
                  <a:gd name="T43" fmla="*/ 0 h 6"/>
                  <a:gd name="T44" fmla="*/ 0 w 11"/>
                  <a:gd name="T45" fmla="*/ 0 h 6"/>
                  <a:gd name="T46" fmla="*/ 0 w 11"/>
                  <a:gd name="T47" fmla="*/ 0 h 6"/>
                  <a:gd name="T48" fmla="*/ 0 w 11"/>
                  <a:gd name="T49" fmla="*/ 0 h 6"/>
                  <a:gd name="T50" fmla="*/ 0 w 11"/>
                  <a:gd name="T51" fmla="*/ 0 h 6"/>
                  <a:gd name="T52" fmla="*/ 0 w 11"/>
                  <a:gd name="T53" fmla="*/ 0 h 6"/>
                  <a:gd name="T54" fmla="*/ 0 w 11"/>
                  <a:gd name="T55" fmla="*/ 0 h 6"/>
                  <a:gd name="T56" fmla="*/ 0 w 11"/>
                  <a:gd name="T57" fmla="*/ 0 h 6"/>
                  <a:gd name="T58" fmla="*/ 0 w 11"/>
                  <a:gd name="T59" fmla="*/ 0 h 6"/>
                  <a:gd name="T60" fmla="*/ 0 w 11"/>
                  <a:gd name="T61" fmla="*/ 0 h 6"/>
                  <a:gd name="T62" fmla="*/ 0 w 11"/>
                  <a:gd name="T63" fmla="*/ 0 h 6"/>
                  <a:gd name="T64" fmla="*/ 5 w 11"/>
                  <a:gd name="T65" fmla="*/ 0 h 6"/>
                  <a:gd name="T66" fmla="*/ 5 w 11"/>
                  <a:gd name="T67" fmla="*/ 0 h 6"/>
                  <a:gd name="T68" fmla="*/ 5 w 11"/>
                  <a:gd name="T69" fmla="*/ 6 h 6"/>
                  <a:gd name="T70" fmla="*/ 5 w 11"/>
                  <a:gd name="T71" fmla="*/ 6 h 6"/>
                  <a:gd name="T72" fmla="*/ 5 w 11"/>
                  <a:gd name="T73" fmla="*/ 6 h 6"/>
                  <a:gd name="T74" fmla="*/ 5 w 11"/>
                  <a:gd name="T75" fmla="*/ 0 h 6"/>
                  <a:gd name="T76" fmla="*/ 5 w 11"/>
                  <a:gd name="T77" fmla="*/ 0 h 6"/>
                  <a:gd name="T78" fmla="*/ 5 w 11"/>
                  <a:gd name="T79" fmla="*/ 0 h 6"/>
                  <a:gd name="T80" fmla="*/ 5 w 11"/>
                  <a:gd name="T81" fmla="*/ 0 h 6"/>
                  <a:gd name="T82" fmla="*/ 5 w 11"/>
                  <a:gd name="T83" fmla="*/ 6 h 6"/>
                  <a:gd name="T84" fmla="*/ 5 w 11"/>
                  <a:gd name="T85" fmla="*/ 6 h 6"/>
                  <a:gd name="T86" fmla="*/ 5 w 11"/>
                  <a:gd name="T87" fmla="*/ 6 h 6"/>
                  <a:gd name="T88" fmla="*/ 5 w 11"/>
                  <a:gd name="T89" fmla="*/ 6 h 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1"/>
                  <a:gd name="T136" fmla="*/ 0 h 6"/>
                  <a:gd name="T137" fmla="*/ 11 w 11"/>
                  <a:gd name="T138" fmla="*/ 6 h 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1" h="6">
                    <a:moveTo>
                      <a:pt x="5" y="6"/>
                    </a:moveTo>
                    <a:lnTo>
                      <a:pt x="5" y="6"/>
                    </a:lnTo>
                    <a:lnTo>
                      <a:pt x="5" y="0"/>
                    </a:lnTo>
                    <a:lnTo>
                      <a:pt x="11" y="0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5" y="0"/>
                    </a:lnTo>
                    <a:lnTo>
                      <a:pt x="5" y="6"/>
                    </a:lnTo>
                    <a:lnTo>
                      <a:pt x="5" y="0"/>
                    </a:lnTo>
                    <a:lnTo>
                      <a:pt x="5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2" name="Freeform 206"/>
              <p:cNvSpPr>
                <a:spLocks/>
              </p:cNvSpPr>
              <p:nvPr/>
            </p:nvSpPr>
            <p:spPr bwMode="auto">
              <a:xfrm>
                <a:off x="4315" y="1617"/>
                <a:ext cx="12" cy="13"/>
              </a:xfrm>
              <a:custGeom>
                <a:avLst/>
                <a:gdLst>
                  <a:gd name="T0" fmla="*/ 6 w 12"/>
                  <a:gd name="T1" fmla="*/ 11 h 11"/>
                  <a:gd name="T2" fmla="*/ 6 w 12"/>
                  <a:gd name="T3" fmla="*/ 11 h 11"/>
                  <a:gd name="T4" fmla="*/ 6 w 12"/>
                  <a:gd name="T5" fmla="*/ 5 h 11"/>
                  <a:gd name="T6" fmla="*/ 6 w 12"/>
                  <a:gd name="T7" fmla="*/ 5 h 11"/>
                  <a:gd name="T8" fmla="*/ 6 w 12"/>
                  <a:gd name="T9" fmla="*/ 5 h 11"/>
                  <a:gd name="T10" fmla="*/ 6 w 12"/>
                  <a:gd name="T11" fmla="*/ 5 h 11"/>
                  <a:gd name="T12" fmla="*/ 6 w 12"/>
                  <a:gd name="T13" fmla="*/ 5 h 11"/>
                  <a:gd name="T14" fmla="*/ 6 w 12"/>
                  <a:gd name="T15" fmla="*/ 5 h 11"/>
                  <a:gd name="T16" fmla="*/ 6 w 12"/>
                  <a:gd name="T17" fmla="*/ 5 h 11"/>
                  <a:gd name="T18" fmla="*/ 6 w 12"/>
                  <a:gd name="T19" fmla="*/ 5 h 11"/>
                  <a:gd name="T20" fmla="*/ 6 w 12"/>
                  <a:gd name="T21" fmla="*/ 5 h 11"/>
                  <a:gd name="T22" fmla="*/ 6 w 12"/>
                  <a:gd name="T23" fmla="*/ 0 h 11"/>
                  <a:gd name="T24" fmla="*/ 0 w 12"/>
                  <a:gd name="T25" fmla="*/ 0 h 11"/>
                  <a:gd name="T26" fmla="*/ 0 w 12"/>
                  <a:gd name="T27" fmla="*/ 0 h 11"/>
                  <a:gd name="T28" fmla="*/ 0 w 12"/>
                  <a:gd name="T29" fmla="*/ 0 h 11"/>
                  <a:gd name="T30" fmla="*/ 0 w 12"/>
                  <a:gd name="T31" fmla="*/ 5 h 11"/>
                  <a:gd name="T32" fmla="*/ 0 w 12"/>
                  <a:gd name="T33" fmla="*/ 5 h 11"/>
                  <a:gd name="T34" fmla="*/ 0 w 12"/>
                  <a:gd name="T35" fmla="*/ 5 h 11"/>
                  <a:gd name="T36" fmla="*/ 0 w 12"/>
                  <a:gd name="T37" fmla="*/ 5 h 11"/>
                  <a:gd name="T38" fmla="*/ 0 w 12"/>
                  <a:gd name="T39" fmla="*/ 5 h 11"/>
                  <a:gd name="T40" fmla="*/ 6 w 12"/>
                  <a:gd name="T41" fmla="*/ 5 h 11"/>
                  <a:gd name="T42" fmla="*/ 0 w 12"/>
                  <a:gd name="T43" fmla="*/ 5 h 11"/>
                  <a:gd name="T44" fmla="*/ 6 w 12"/>
                  <a:gd name="T45" fmla="*/ 11 h 11"/>
                  <a:gd name="T46" fmla="*/ 6 w 12"/>
                  <a:gd name="T47" fmla="*/ 11 h 11"/>
                  <a:gd name="T48" fmla="*/ 6 w 12"/>
                  <a:gd name="T49" fmla="*/ 5 h 11"/>
                  <a:gd name="T50" fmla="*/ 6 w 12"/>
                  <a:gd name="T51" fmla="*/ 5 h 11"/>
                  <a:gd name="T52" fmla="*/ 6 w 12"/>
                  <a:gd name="T53" fmla="*/ 5 h 11"/>
                  <a:gd name="T54" fmla="*/ 6 w 12"/>
                  <a:gd name="T55" fmla="*/ 11 h 11"/>
                  <a:gd name="T56" fmla="*/ 6 w 12"/>
                  <a:gd name="T57" fmla="*/ 11 h 11"/>
                  <a:gd name="T58" fmla="*/ 6 w 12"/>
                  <a:gd name="T59" fmla="*/ 11 h 11"/>
                  <a:gd name="T60" fmla="*/ 6 w 12"/>
                  <a:gd name="T61" fmla="*/ 5 h 11"/>
                  <a:gd name="T62" fmla="*/ 6 w 12"/>
                  <a:gd name="T63" fmla="*/ 5 h 11"/>
                  <a:gd name="T64" fmla="*/ 6 w 12"/>
                  <a:gd name="T65" fmla="*/ 5 h 11"/>
                  <a:gd name="T66" fmla="*/ 6 w 12"/>
                  <a:gd name="T67" fmla="*/ 5 h 11"/>
                  <a:gd name="T68" fmla="*/ 6 w 12"/>
                  <a:gd name="T69" fmla="*/ 5 h 11"/>
                  <a:gd name="T70" fmla="*/ 6 w 12"/>
                  <a:gd name="T71" fmla="*/ 11 h 11"/>
                  <a:gd name="T72" fmla="*/ 6 w 12"/>
                  <a:gd name="T73" fmla="*/ 11 h 11"/>
                  <a:gd name="T74" fmla="*/ 6 w 12"/>
                  <a:gd name="T75" fmla="*/ 5 h 11"/>
                  <a:gd name="T76" fmla="*/ 6 w 12"/>
                  <a:gd name="T77" fmla="*/ 5 h 11"/>
                  <a:gd name="T78" fmla="*/ 6 w 12"/>
                  <a:gd name="T79" fmla="*/ 5 h 11"/>
                  <a:gd name="T80" fmla="*/ 6 w 12"/>
                  <a:gd name="T81" fmla="*/ 11 h 11"/>
                  <a:gd name="T82" fmla="*/ 6 w 12"/>
                  <a:gd name="T83" fmla="*/ 11 h 11"/>
                  <a:gd name="T84" fmla="*/ 6 w 12"/>
                  <a:gd name="T85" fmla="*/ 11 h 11"/>
                  <a:gd name="T86" fmla="*/ 6 w 12"/>
                  <a:gd name="T87" fmla="*/ 11 h 1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12"/>
                  <a:gd name="T133" fmla="*/ 0 h 11"/>
                  <a:gd name="T134" fmla="*/ 12 w 12"/>
                  <a:gd name="T135" fmla="*/ 11 h 11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12" h="11">
                    <a:moveTo>
                      <a:pt x="12" y="11"/>
                    </a:moveTo>
                    <a:lnTo>
                      <a:pt x="12" y="11"/>
                    </a:lnTo>
                    <a:lnTo>
                      <a:pt x="12" y="5"/>
                    </a:lnTo>
                    <a:lnTo>
                      <a:pt x="6" y="5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5"/>
                    </a:lnTo>
                    <a:lnTo>
                      <a:pt x="6" y="5"/>
                    </a:lnTo>
                    <a:lnTo>
                      <a:pt x="0" y="5"/>
                    </a:lnTo>
                    <a:lnTo>
                      <a:pt x="6" y="11"/>
                    </a:lnTo>
                    <a:lnTo>
                      <a:pt x="6" y="5"/>
                    </a:lnTo>
                    <a:lnTo>
                      <a:pt x="6" y="11"/>
                    </a:lnTo>
                    <a:lnTo>
                      <a:pt x="6" y="5"/>
                    </a:lnTo>
                    <a:lnTo>
                      <a:pt x="12" y="11"/>
                    </a:lnTo>
                    <a:lnTo>
                      <a:pt x="12" y="5"/>
                    </a:lnTo>
                    <a:lnTo>
                      <a:pt x="12" y="1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3" name="Freeform 207"/>
              <p:cNvSpPr>
                <a:spLocks/>
              </p:cNvSpPr>
              <p:nvPr/>
            </p:nvSpPr>
            <p:spPr bwMode="auto">
              <a:xfrm>
                <a:off x="4315" y="1617"/>
                <a:ext cx="6" cy="2"/>
              </a:xfrm>
              <a:custGeom>
                <a:avLst/>
                <a:gdLst>
                  <a:gd name="T0" fmla="*/ 6 w 6"/>
                  <a:gd name="T1" fmla="*/ 0 h 1"/>
                  <a:gd name="T2" fmla="*/ 6 w 6"/>
                  <a:gd name="T3" fmla="*/ 0 h 1"/>
                  <a:gd name="T4" fmla="*/ 6 w 6"/>
                  <a:gd name="T5" fmla="*/ 0 h 1"/>
                  <a:gd name="T6" fmla="*/ 6 w 6"/>
                  <a:gd name="T7" fmla="*/ 0 h 1"/>
                  <a:gd name="T8" fmla="*/ 6 w 6"/>
                  <a:gd name="T9" fmla="*/ 0 h 1"/>
                  <a:gd name="T10" fmla="*/ 6 w 6"/>
                  <a:gd name="T11" fmla="*/ 0 h 1"/>
                  <a:gd name="T12" fmla="*/ 6 w 6"/>
                  <a:gd name="T13" fmla="*/ 0 h 1"/>
                  <a:gd name="T14" fmla="*/ 6 w 6"/>
                  <a:gd name="T15" fmla="*/ 0 h 1"/>
                  <a:gd name="T16" fmla="*/ 0 w 6"/>
                  <a:gd name="T17" fmla="*/ 0 h 1"/>
                  <a:gd name="T18" fmla="*/ 0 w 6"/>
                  <a:gd name="T19" fmla="*/ 0 h 1"/>
                  <a:gd name="T20" fmla="*/ 0 w 6"/>
                  <a:gd name="T21" fmla="*/ 0 h 1"/>
                  <a:gd name="T22" fmla="*/ 0 w 6"/>
                  <a:gd name="T23" fmla="*/ 0 h 1"/>
                  <a:gd name="T24" fmla="*/ 0 w 6"/>
                  <a:gd name="T25" fmla="*/ 0 h 1"/>
                  <a:gd name="T26" fmla="*/ 0 w 6"/>
                  <a:gd name="T27" fmla="*/ 0 h 1"/>
                  <a:gd name="T28" fmla="*/ 0 w 6"/>
                  <a:gd name="T29" fmla="*/ 0 h 1"/>
                  <a:gd name="T30" fmla="*/ 6 w 6"/>
                  <a:gd name="T31" fmla="*/ 0 h 1"/>
                  <a:gd name="T32" fmla="*/ 6 w 6"/>
                  <a:gd name="T33" fmla="*/ 0 h 1"/>
                  <a:gd name="T34" fmla="*/ 6 w 6"/>
                  <a:gd name="T35" fmla="*/ 0 h 1"/>
                  <a:gd name="T36" fmla="*/ 6 w 6"/>
                  <a:gd name="T37" fmla="*/ 0 h 1"/>
                  <a:gd name="T38" fmla="*/ 6 w 6"/>
                  <a:gd name="T39" fmla="*/ 0 h 1"/>
                  <a:gd name="T40" fmla="*/ 6 w 6"/>
                  <a:gd name="T41" fmla="*/ 0 h 1"/>
                  <a:gd name="T42" fmla="*/ 6 w 6"/>
                  <a:gd name="T43" fmla="*/ 0 h 1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6"/>
                  <a:gd name="T67" fmla="*/ 0 h 1"/>
                  <a:gd name="T68" fmla="*/ 6 w 6"/>
                  <a:gd name="T69" fmla="*/ 1 h 1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6" h="1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4" name="Freeform 208"/>
              <p:cNvSpPr>
                <a:spLocks/>
              </p:cNvSpPr>
              <p:nvPr/>
            </p:nvSpPr>
            <p:spPr bwMode="auto">
              <a:xfrm>
                <a:off x="4315" y="1617"/>
                <a:ext cx="6" cy="6"/>
              </a:xfrm>
              <a:custGeom>
                <a:avLst/>
                <a:gdLst>
                  <a:gd name="T0" fmla="*/ 6 w 6"/>
                  <a:gd name="T1" fmla="*/ 0 h 5"/>
                  <a:gd name="T2" fmla="*/ 0 w 6"/>
                  <a:gd name="T3" fmla="*/ 0 h 5"/>
                  <a:gd name="T4" fmla="*/ 6 w 6"/>
                  <a:gd name="T5" fmla="*/ 5 h 5"/>
                  <a:gd name="T6" fmla="*/ 6 w 6"/>
                  <a:gd name="T7" fmla="*/ 0 h 5"/>
                  <a:gd name="T8" fmla="*/ 6 w 6"/>
                  <a:gd name="T9" fmla="*/ 0 h 5"/>
                  <a:gd name="T10" fmla="*/ 6 w 6"/>
                  <a:gd name="T11" fmla="*/ 0 h 5"/>
                  <a:gd name="T12" fmla="*/ 6 w 6"/>
                  <a:gd name="T13" fmla="*/ 5 h 5"/>
                  <a:gd name="T14" fmla="*/ 6 w 6"/>
                  <a:gd name="T15" fmla="*/ 5 h 5"/>
                  <a:gd name="T16" fmla="*/ 6 w 6"/>
                  <a:gd name="T17" fmla="*/ 5 h 5"/>
                  <a:gd name="T18" fmla="*/ 6 w 6"/>
                  <a:gd name="T19" fmla="*/ 0 h 5"/>
                  <a:gd name="T20" fmla="*/ 6 w 6"/>
                  <a:gd name="T21" fmla="*/ 0 h 5"/>
                  <a:gd name="T22" fmla="*/ 6 w 6"/>
                  <a:gd name="T23" fmla="*/ 0 h 5"/>
                  <a:gd name="T24" fmla="*/ 6 w 6"/>
                  <a:gd name="T25" fmla="*/ 0 h 5"/>
                  <a:gd name="T26" fmla="*/ 6 w 6"/>
                  <a:gd name="T27" fmla="*/ 0 h 5"/>
                  <a:gd name="T28" fmla="*/ 6 w 6"/>
                  <a:gd name="T29" fmla="*/ 0 h 5"/>
                  <a:gd name="T30" fmla="*/ 6 w 6"/>
                  <a:gd name="T31" fmla="*/ 0 h 5"/>
                  <a:gd name="T32" fmla="*/ 6 w 6"/>
                  <a:gd name="T33" fmla="*/ 0 h 5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6"/>
                  <a:gd name="T52" fmla="*/ 0 h 5"/>
                  <a:gd name="T53" fmla="*/ 6 w 6"/>
                  <a:gd name="T54" fmla="*/ 5 h 5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6" h="5">
                    <a:moveTo>
                      <a:pt x="6" y="0"/>
                    </a:moveTo>
                    <a:lnTo>
                      <a:pt x="0" y="0"/>
                    </a:lnTo>
                    <a:lnTo>
                      <a:pt x="6" y="5"/>
                    </a:lnTo>
                    <a:lnTo>
                      <a:pt x="6" y="0"/>
                    </a:lnTo>
                    <a:lnTo>
                      <a:pt x="6" y="5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FB0F0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5" name="Freeform 209"/>
              <p:cNvSpPr>
                <a:spLocks/>
              </p:cNvSpPr>
              <p:nvPr/>
            </p:nvSpPr>
            <p:spPr bwMode="auto">
              <a:xfrm>
                <a:off x="4303" y="1626"/>
                <a:ext cx="6" cy="0"/>
              </a:xfrm>
              <a:custGeom>
                <a:avLst/>
                <a:gdLst>
                  <a:gd name="T0" fmla="*/ 0 w 6"/>
                  <a:gd name="T1" fmla="*/ 0 h 1"/>
                  <a:gd name="T2" fmla="*/ 0 w 6"/>
                  <a:gd name="T3" fmla="*/ 0 h 1"/>
                  <a:gd name="T4" fmla="*/ 0 w 6"/>
                  <a:gd name="T5" fmla="*/ 0 h 1"/>
                  <a:gd name="T6" fmla="*/ 6 w 6"/>
                  <a:gd name="T7" fmla="*/ 0 h 1"/>
                  <a:gd name="T8" fmla="*/ 6 w 6"/>
                  <a:gd name="T9" fmla="*/ 0 h 1"/>
                  <a:gd name="T10" fmla="*/ 0 w 6"/>
                  <a:gd name="T11" fmla="*/ 0 h 1"/>
                  <a:gd name="T12" fmla="*/ 0 w 6"/>
                  <a:gd name="T13" fmla="*/ 0 h 1"/>
                  <a:gd name="T14" fmla="*/ 0 w 6"/>
                  <a:gd name="T15" fmla="*/ 0 h 1"/>
                  <a:gd name="T16" fmla="*/ 0 w 6"/>
                  <a:gd name="T17" fmla="*/ 0 h 1"/>
                  <a:gd name="T18" fmla="*/ 0 w 6"/>
                  <a:gd name="T19" fmla="*/ 0 h 1"/>
                  <a:gd name="T20" fmla="*/ 0 w 6"/>
                  <a:gd name="T21" fmla="*/ 0 h 1"/>
                  <a:gd name="T22" fmla="*/ 0 w 6"/>
                  <a:gd name="T23" fmla="*/ 0 h 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"/>
                  <a:gd name="T37" fmla="*/ 0 h 1"/>
                  <a:gd name="T38" fmla="*/ 6 w 6"/>
                  <a:gd name="T39" fmla="*/ 1 h 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" h="1">
                    <a:moveTo>
                      <a:pt x="0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CF4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6" name="Freeform 210"/>
              <p:cNvSpPr>
                <a:spLocks/>
              </p:cNvSpPr>
              <p:nvPr/>
            </p:nvSpPr>
            <p:spPr bwMode="auto">
              <a:xfrm>
                <a:off x="4297" y="1617"/>
                <a:ext cx="6" cy="2"/>
              </a:xfrm>
              <a:custGeom>
                <a:avLst/>
                <a:gdLst>
                  <a:gd name="T0" fmla="*/ 0 w 6"/>
                  <a:gd name="T1" fmla="*/ 0 h 1"/>
                  <a:gd name="T2" fmla="*/ 0 w 6"/>
                  <a:gd name="T3" fmla="*/ 0 h 1"/>
                  <a:gd name="T4" fmla="*/ 0 w 6"/>
                  <a:gd name="T5" fmla="*/ 0 h 1"/>
                  <a:gd name="T6" fmla="*/ 6 w 6"/>
                  <a:gd name="T7" fmla="*/ 0 h 1"/>
                  <a:gd name="T8" fmla="*/ 6 w 6"/>
                  <a:gd name="T9" fmla="*/ 0 h 1"/>
                  <a:gd name="T10" fmla="*/ 6 w 6"/>
                  <a:gd name="T11" fmla="*/ 0 h 1"/>
                  <a:gd name="T12" fmla="*/ 6 w 6"/>
                  <a:gd name="T13" fmla="*/ 0 h 1"/>
                  <a:gd name="T14" fmla="*/ 0 w 6"/>
                  <a:gd name="T15" fmla="*/ 0 h 1"/>
                  <a:gd name="T16" fmla="*/ 0 w 6"/>
                  <a:gd name="T17" fmla="*/ 0 h 1"/>
                  <a:gd name="T18" fmla="*/ 0 w 6"/>
                  <a:gd name="T19" fmla="*/ 0 h 1"/>
                  <a:gd name="T20" fmla="*/ 0 w 6"/>
                  <a:gd name="T21" fmla="*/ 0 h 1"/>
                  <a:gd name="T22" fmla="*/ 0 w 6"/>
                  <a:gd name="T23" fmla="*/ 0 h 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6"/>
                  <a:gd name="T37" fmla="*/ 0 h 1"/>
                  <a:gd name="T38" fmla="*/ 6 w 6"/>
                  <a:gd name="T39" fmla="*/ 1 h 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6" h="1">
                    <a:moveTo>
                      <a:pt x="0" y="0"/>
                    </a:moveTo>
                    <a:lnTo>
                      <a:pt x="0" y="0"/>
                    </a:lnTo>
                    <a:lnTo>
                      <a:pt x="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CF4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7" name="Freeform 211"/>
              <p:cNvSpPr>
                <a:spLocks/>
              </p:cNvSpPr>
              <p:nvPr/>
            </p:nvSpPr>
            <p:spPr bwMode="auto">
              <a:xfrm>
                <a:off x="4309" y="1617"/>
                <a:ext cx="2" cy="2"/>
              </a:xfrm>
              <a:custGeom>
                <a:avLst/>
                <a:gdLst>
                  <a:gd name="T0" fmla="*/ 0 w 1"/>
                  <a:gd name="T1" fmla="*/ 0 h 1"/>
                  <a:gd name="T2" fmla="*/ 0 w 1"/>
                  <a:gd name="T3" fmla="*/ 0 h 1"/>
                  <a:gd name="T4" fmla="*/ 0 w 1"/>
                  <a:gd name="T5" fmla="*/ 0 h 1"/>
                  <a:gd name="T6" fmla="*/ 0 w 1"/>
                  <a:gd name="T7" fmla="*/ 0 h 1"/>
                  <a:gd name="T8" fmla="*/ 0 w 1"/>
                  <a:gd name="T9" fmla="*/ 0 h 1"/>
                  <a:gd name="T10" fmla="*/ 0 w 1"/>
                  <a:gd name="T11" fmla="*/ 0 h 1"/>
                  <a:gd name="T12" fmla="*/ 0 w 1"/>
                  <a:gd name="T13" fmla="*/ 0 h 1"/>
                  <a:gd name="T14" fmla="*/ 0 w 1"/>
                  <a:gd name="T15" fmla="*/ 0 h 1"/>
                  <a:gd name="T16" fmla="*/ 0 w 1"/>
                  <a:gd name="T17" fmla="*/ 0 h 1"/>
                  <a:gd name="T18" fmla="*/ 0 w 1"/>
                  <a:gd name="T19" fmla="*/ 0 h 1"/>
                  <a:gd name="T20" fmla="*/ 0 w 1"/>
                  <a:gd name="T21" fmla="*/ 0 h 1"/>
                  <a:gd name="T22" fmla="*/ 0 w 1"/>
                  <a:gd name="T23" fmla="*/ 0 h 1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1"/>
                  <a:gd name="T37" fmla="*/ 0 h 1"/>
                  <a:gd name="T38" fmla="*/ 1 w 1"/>
                  <a:gd name="T39" fmla="*/ 1 h 1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1" h="1">
                    <a:moveTo>
                      <a:pt x="0" y="0"/>
                    </a:move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CCF4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78" name="Freeform 212"/>
              <p:cNvSpPr>
                <a:spLocks/>
              </p:cNvSpPr>
              <p:nvPr/>
            </p:nvSpPr>
            <p:spPr bwMode="auto">
              <a:xfrm>
                <a:off x="4187" y="1590"/>
                <a:ext cx="238" cy="162"/>
              </a:xfrm>
              <a:custGeom>
                <a:avLst/>
                <a:gdLst>
                  <a:gd name="T0" fmla="*/ 40 w 244"/>
                  <a:gd name="T1" fmla="*/ 1704 h 156"/>
                  <a:gd name="T2" fmla="*/ 40 w 244"/>
                  <a:gd name="T3" fmla="*/ 0 h 156"/>
                  <a:gd name="T4" fmla="*/ 0 w 244"/>
                  <a:gd name="T5" fmla="*/ 0 h 156"/>
                  <a:gd name="T6" fmla="*/ 0 w 244"/>
                  <a:gd name="T7" fmla="*/ 1704 h 156"/>
                  <a:gd name="T8" fmla="*/ 40 w 244"/>
                  <a:gd name="T9" fmla="*/ 1704 h 156"/>
                  <a:gd name="T10" fmla="*/ 40 w 244"/>
                  <a:gd name="T11" fmla="*/ 1704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31" name="Group 223"/>
            <p:cNvGrpSpPr>
              <a:grpSpLocks/>
            </p:cNvGrpSpPr>
            <p:nvPr userDrawn="1"/>
          </p:nvGrpSpPr>
          <p:grpSpPr bwMode="auto">
            <a:xfrm>
              <a:off x="2701793" y="5092835"/>
              <a:ext cx="164978" cy="104897"/>
              <a:chOff x="4184" y="1339"/>
              <a:chExt cx="238" cy="162"/>
            </a:xfrm>
          </p:grpSpPr>
          <p:sp>
            <p:nvSpPr>
              <p:cNvPr id="48" name="Freeform 224"/>
              <p:cNvSpPr>
                <a:spLocks/>
              </p:cNvSpPr>
              <p:nvPr/>
            </p:nvSpPr>
            <p:spPr bwMode="auto">
              <a:xfrm>
                <a:off x="4184" y="1339"/>
                <a:ext cx="238" cy="162"/>
              </a:xfrm>
              <a:custGeom>
                <a:avLst/>
                <a:gdLst>
                  <a:gd name="T0" fmla="*/ 40 w 244"/>
                  <a:gd name="T1" fmla="*/ 1704 h 156"/>
                  <a:gd name="T2" fmla="*/ 40 w 244"/>
                  <a:gd name="T3" fmla="*/ 0 h 156"/>
                  <a:gd name="T4" fmla="*/ 0 w 244"/>
                  <a:gd name="T5" fmla="*/ 0 h 156"/>
                  <a:gd name="T6" fmla="*/ 0 w 244"/>
                  <a:gd name="T7" fmla="*/ 1704 h 156"/>
                  <a:gd name="T8" fmla="*/ 40 w 244"/>
                  <a:gd name="T9" fmla="*/ 1704 h 156"/>
                  <a:gd name="T10" fmla="*/ 40 w 244"/>
                  <a:gd name="T11" fmla="*/ 1704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9" name="Freeform 225"/>
              <p:cNvSpPr>
                <a:spLocks/>
              </p:cNvSpPr>
              <p:nvPr/>
            </p:nvSpPr>
            <p:spPr bwMode="auto">
              <a:xfrm>
                <a:off x="4184" y="1339"/>
                <a:ext cx="238" cy="53"/>
              </a:xfrm>
              <a:custGeom>
                <a:avLst/>
                <a:gdLst>
                  <a:gd name="T0" fmla="*/ 40 w 244"/>
                  <a:gd name="T1" fmla="*/ 962 h 50"/>
                  <a:gd name="T2" fmla="*/ 40 w 244"/>
                  <a:gd name="T3" fmla="*/ 0 h 50"/>
                  <a:gd name="T4" fmla="*/ 0 w 244"/>
                  <a:gd name="T5" fmla="*/ 0 h 50"/>
                  <a:gd name="T6" fmla="*/ 0 w 244"/>
                  <a:gd name="T7" fmla="*/ 962 h 50"/>
                  <a:gd name="T8" fmla="*/ 40 w 244"/>
                  <a:gd name="T9" fmla="*/ 962 h 50"/>
                  <a:gd name="T10" fmla="*/ 40 w 244"/>
                  <a:gd name="T11" fmla="*/ 962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244" y="50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4" y="5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0" name="Freeform 226"/>
              <p:cNvSpPr>
                <a:spLocks/>
              </p:cNvSpPr>
              <p:nvPr/>
            </p:nvSpPr>
            <p:spPr bwMode="auto">
              <a:xfrm>
                <a:off x="4184" y="1448"/>
                <a:ext cx="238" cy="53"/>
              </a:xfrm>
              <a:custGeom>
                <a:avLst/>
                <a:gdLst>
                  <a:gd name="T0" fmla="*/ 40 w 244"/>
                  <a:gd name="T1" fmla="*/ 962 h 50"/>
                  <a:gd name="T2" fmla="*/ 40 w 244"/>
                  <a:gd name="T3" fmla="*/ 0 h 50"/>
                  <a:gd name="T4" fmla="*/ 0 w 244"/>
                  <a:gd name="T5" fmla="*/ 0 h 50"/>
                  <a:gd name="T6" fmla="*/ 0 w 244"/>
                  <a:gd name="T7" fmla="*/ 962 h 50"/>
                  <a:gd name="T8" fmla="*/ 40 w 244"/>
                  <a:gd name="T9" fmla="*/ 962 h 50"/>
                  <a:gd name="T10" fmla="*/ 40 w 244"/>
                  <a:gd name="T11" fmla="*/ 962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244" y="50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50"/>
                    </a:lnTo>
                    <a:lnTo>
                      <a:pt x="244" y="50"/>
                    </a:lnTo>
                    <a:close/>
                  </a:path>
                </a:pathLst>
              </a:custGeom>
              <a:solidFill>
                <a:srgbClr val="409D2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51" name="Freeform 227"/>
              <p:cNvSpPr>
                <a:spLocks/>
              </p:cNvSpPr>
              <p:nvPr/>
            </p:nvSpPr>
            <p:spPr bwMode="auto">
              <a:xfrm>
                <a:off x="4184" y="1339"/>
                <a:ext cx="238" cy="162"/>
              </a:xfrm>
              <a:custGeom>
                <a:avLst/>
                <a:gdLst>
                  <a:gd name="T0" fmla="*/ 40 w 244"/>
                  <a:gd name="T1" fmla="*/ 1704 h 156"/>
                  <a:gd name="T2" fmla="*/ 40 w 244"/>
                  <a:gd name="T3" fmla="*/ 0 h 156"/>
                  <a:gd name="T4" fmla="*/ 0 w 244"/>
                  <a:gd name="T5" fmla="*/ 0 h 156"/>
                  <a:gd name="T6" fmla="*/ 0 w 244"/>
                  <a:gd name="T7" fmla="*/ 1704 h 156"/>
                  <a:gd name="T8" fmla="*/ 40 w 244"/>
                  <a:gd name="T9" fmla="*/ 1704 h 156"/>
                  <a:gd name="T10" fmla="*/ 40 w 244"/>
                  <a:gd name="T11" fmla="*/ 1704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32" name="Group 38"/>
            <p:cNvGrpSpPr>
              <a:grpSpLocks/>
            </p:cNvGrpSpPr>
            <p:nvPr userDrawn="1"/>
          </p:nvGrpSpPr>
          <p:grpSpPr bwMode="auto">
            <a:xfrm>
              <a:off x="1217956" y="5092835"/>
              <a:ext cx="164978" cy="104922"/>
              <a:chOff x="528" y="1773"/>
              <a:chExt cx="246" cy="156"/>
            </a:xfrm>
          </p:grpSpPr>
          <p:sp>
            <p:nvSpPr>
              <p:cNvPr id="44" name="Freeform 248"/>
              <p:cNvSpPr>
                <a:spLocks/>
              </p:cNvSpPr>
              <p:nvPr/>
            </p:nvSpPr>
            <p:spPr bwMode="auto">
              <a:xfrm>
                <a:off x="528" y="1773"/>
                <a:ext cx="246" cy="156"/>
              </a:xfrm>
              <a:custGeom>
                <a:avLst/>
                <a:gdLst>
                  <a:gd name="T0" fmla="*/ 445 w 244"/>
                  <a:gd name="T1" fmla="*/ 61 h 157"/>
                  <a:gd name="T2" fmla="*/ 445 w 244"/>
                  <a:gd name="T3" fmla="*/ 0 h 157"/>
                  <a:gd name="T4" fmla="*/ 0 w 244"/>
                  <a:gd name="T5" fmla="*/ 0 h 157"/>
                  <a:gd name="T6" fmla="*/ 0 w 244"/>
                  <a:gd name="T7" fmla="*/ 61 h 157"/>
                  <a:gd name="T8" fmla="*/ 445 w 244"/>
                  <a:gd name="T9" fmla="*/ 61 h 157"/>
                  <a:gd name="T10" fmla="*/ 445 w 244"/>
                  <a:gd name="T11" fmla="*/ 61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7"/>
                  <a:gd name="T20" fmla="*/ 244 w 244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7">
                    <a:moveTo>
                      <a:pt x="244" y="157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4" y="157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5" name="Freeform 249"/>
              <p:cNvSpPr>
                <a:spLocks/>
              </p:cNvSpPr>
              <p:nvPr/>
            </p:nvSpPr>
            <p:spPr bwMode="auto">
              <a:xfrm>
                <a:off x="528" y="1850"/>
                <a:ext cx="246" cy="79"/>
              </a:xfrm>
              <a:custGeom>
                <a:avLst/>
                <a:gdLst>
                  <a:gd name="T0" fmla="*/ 2929 w 238"/>
                  <a:gd name="T1" fmla="*/ 39 h 79"/>
                  <a:gd name="T2" fmla="*/ 2929 w 238"/>
                  <a:gd name="T3" fmla="*/ 0 h 79"/>
                  <a:gd name="T4" fmla="*/ 0 w 238"/>
                  <a:gd name="T5" fmla="*/ 0 h 79"/>
                  <a:gd name="T6" fmla="*/ 0 w 238"/>
                  <a:gd name="T7" fmla="*/ 39 h 79"/>
                  <a:gd name="T8" fmla="*/ 2929 w 238"/>
                  <a:gd name="T9" fmla="*/ 39 h 79"/>
                  <a:gd name="T10" fmla="*/ 2929 w 238"/>
                  <a:gd name="T11" fmla="*/ 39 h 7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38"/>
                  <a:gd name="T19" fmla="*/ 0 h 79"/>
                  <a:gd name="T20" fmla="*/ 238 w 238"/>
                  <a:gd name="T21" fmla="*/ 79 h 7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38" h="79">
                    <a:moveTo>
                      <a:pt x="238" y="79"/>
                    </a:moveTo>
                    <a:lnTo>
                      <a:pt x="238" y="0"/>
                    </a:lnTo>
                    <a:lnTo>
                      <a:pt x="0" y="0"/>
                    </a:lnTo>
                    <a:lnTo>
                      <a:pt x="0" y="79"/>
                    </a:lnTo>
                    <a:lnTo>
                      <a:pt x="238" y="7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6" name="Freeform 250"/>
              <p:cNvSpPr>
                <a:spLocks/>
              </p:cNvSpPr>
              <p:nvPr/>
            </p:nvSpPr>
            <p:spPr bwMode="auto">
              <a:xfrm>
                <a:off x="528" y="1773"/>
                <a:ext cx="120" cy="156"/>
              </a:xfrm>
              <a:custGeom>
                <a:avLst/>
                <a:gdLst>
                  <a:gd name="T0" fmla="*/ 0 w 119"/>
                  <a:gd name="T1" fmla="*/ 0 h 157"/>
                  <a:gd name="T2" fmla="*/ 0 w 119"/>
                  <a:gd name="T3" fmla="*/ 61 h 157"/>
                  <a:gd name="T4" fmla="*/ 211 w 119"/>
                  <a:gd name="T5" fmla="*/ 39 h 157"/>
                  <a:gd name="T6" fmla="*/ 0 w 119"/>
                  <a:gd name="T7" fmla="*/ 0 h 157"/>
                  <a:gd name="T8" fmla="*/ 0 w 119"/>
                  <a:gd name="T9" fmla="*/ 0 h 1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19"/>
                  <a:gd name="T16" fmla="*/ 0 h 157"/>
                  <a:gd name="T17" fmla="*/ 119 w 119"/>
                  <a:gd name="T18" fmla="*/ 157 h 1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19" h="157">
                    <a:moveTo>
                      <a:pt x="0" y="0"/>
                    </a:moveTo>
                    <a:lnTo>
                      <a:pt x="0" y="157"/>
                    </a:lnTo>
                    <a:lnTo>
                      <a:pt x="119" y="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1A0C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47" name="Freeform 251"/>
              <p:cNvSpPr>
                <a:spLocks/>
              </p:cNvSpPr>
              <p:nvPr/>
            </p:nvSpPr>
            <p:spPr bwMode="auto">
              <a:xfrm>
                <a:off x="528" y="1773"/>
                <a:ext cx="246" cy="156"/>
              </a:xfrm>
              <a:custGeom>
                <a:avLst/>
                <a:gdLst>
                  <a:gd name="T0" fmla="*/ 445 w 244"/>
                  <a:gd name="T1" fmla="*/ 61 h 157"/>
                  <a:gd name="T2" fmla="*/ 445 w 244"/>
                  <a:gd name="T3" fmla="*/ 0 h 157"/>
                  <a:gd name="T4" fmla="*/ 0 w 244"/>
                  <a:gd name="T5" fmla="*/ 0 h 157"/>
                  <a:gd name="T6" fmla="*/ 0 w 244"/>
                  <a:gd name="T7" fmla="*/ 61 h 157"/>
                  <a:gd name="T8" fmla="*/ 445 w 244"/>
                  <a:gd name="T9" fmla="*/ 61 h 157"/>
                  <a:gd name="T10" fmla="*/ 445 w 244"/>
                  <a:gd name="T11" fmla="*/ 61 h 157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7"/>
                  <a:gd name="T20" fmla="*/ 244 w 244"/>
                  <a:gd name="T21" fmla="*/ 157 h 157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7">
                    <a:moveTo>
                      <a:pt x="244" y="157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7"/>
                    </a:lnTo>
                    <a:lnTo>
                      <a:pt x="244" y="157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33" name="Group 253"/>
            <p:cNvGrpSpPr>
              <a:grpSpLocks/>
            </p:cNvGrpSpPr>
            <p:nvPr userDrawn="1"/>
          </p:nvGrpSpPr>
          <p:grpSpPr bwMode="auto">
            <a:xfrm>
              <a:off x="793347" y="5092835"/>
              <a:ext cx="163271" cy="105273"/>
              <a:chOff x="528" y="1164"/>
              <a:chExt cx="237" cy="157"/>
            </a:xfrm>
          </p:grpSpPr>
          <p:sp>
            <p:nvSpPr>
              <p:cNvPr id="40" name="Rectangle 254"/>
              <p:cNvSpPr>
                <a:spLocks noChangeArrowheads="1"/>
              </p:cNvSpPr>
              <p:nvPr/>
            </p:nvSpPr>
            <p:spPr bwMode="auto">
              <a:xfrm>
                <a:off x="528" y="1164"/>
                <a:ext cx="237" cy="156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" name="Rectangle 255"/>
              <p:cNvSpPr>
                <a:spLocks noChangeArrowheads="1"/>
              </p:cNvSpPr>
              <p:nvPr/>
            </p:nvSpPr>
            <p:spPr bwMode="auto">
              <a:xfrm>
                <a:off x="528" y="1164"/>
                <a:ext cx="237" cy="53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Rectangle 256"/>
              <p:cNvSpPr>
                <a:spLocks noChangeArrowheads="1"/>
              </p:cNvSpPr>
              <p:nvPr/>
            </p:nvSpPr>
            <p:spPr bwMode="auto">
              <a:xfrm>
                <a:off x="528" y="1217"/>
                <a:ext cx="237" cy="55"/>
              </a:xfrm>
              <a:prstGeom prst="rect">
                <a:avLst/>
              </a:prstGeom>
              <a:solidFill>
                <a:srgbClr val="00FF00"/>
              </a:solidFill>
              <a:ln w="3175">
                <a:solidFill>
                  <a:schemeClr val="tx1">
                    <a:lumMod val="50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Rectangle 257"/>
              <p:cNvSpPr>
                <a:spLocks noChangeArrowheads="1"/>
              </p:cNvSpPr>
              <p:nvPr/>
            </p:nvSpPr>
            <p:spPr bwMode="auto">
              <a:xfrm>
                <a:off x="528" y="1266"/>
                <a:ext cx="237" cy="55"/>
              </a:xfrm>
              <a:prstGeom prst="rect">
                <a:avLst/>
              </a:prstGeom>
              <a:solidFill>
                <a:srgbClr val="FF0000"/>
              </a:solidFill>
              <a:ln w="317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>
                  <a:spcBef>
                    <a:spcPct val="50000"/>
                  </a:spcBef>
                  <a:defRPr/>
                </a:pPr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pic>
          <p:nvPicPr>
            <p:cNvPr id="34" name="Picture 268"/>
            <p:cNvPicPr>
              <a:picLocks noChangeAspect="1" noChangeArrowheads="1"/>
            </p:cNvPicPr>
            <p:nvPr userDrawn="1"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2914951" y="5092835"/>
              <a:ext cx="167015" cy="109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5" name="Group 242"/>
            <p:cNvGrpSpPr>
              <a:grpSpLocks/>
            </p:cNvGrpSpPr>
            <p:nvPr userDrawn="1"/>
          </p:nvGrpSpPr>
          <p:grpSpPr bwMode="auto">
            <a:xfrm>
              <a:off x="1642783" y="5092835"/>
              <a:ext cx="163293" cy="104605"/>
              <a:chOff x="5555" y="2058"/>
              <a:chExt cx="245" cy="157"/>
            </a:xfrm>
          </p:grpSpPr>
          <p:sp>
            <p:nvSpPr>
              <p:cNvPr id="36" name="Freeform 243"/>
              <p:cNvSpPr>
                <a:spLocks/>
              </p:cNvSpPr>
              <p:nvPr/>
            </p:nvSpPr>
            <p:spPr bwMode="auto">
              <a:xfrm>
                <a:off x="5555" y="2058"/>
                <a:ext cx="245" cy="157"/>
              </a:xfrm>
              <a:custGeom>
                <a:avLst/>
                <a:gdLst>
                  <a:gd name="T0" fmla="*/ 0 w 244"/>
                  <a:gd name="T1" fmla="*/ 0 h 156"/>
                  <a:gd name="T2" fmla="*/ 0 w 244"/>
                  <a:gd name="T3" fmla="*/ 404 h 156"/>
                  <a:gd name="T4" fmla="*/ 445 w 244"/>
                  <a:gd name="T5" fmla="*/ 404 h 156"/>
                  <a:gd name="T6" fmla="*/ 445 w 244"/>
                  <a:gd name="T7" fmla="*/ 0 h 156"/>
                  <a:gd name="T8" fmla="*/ 0 w 244"/>
                  <a:gd name="T9" fmla="*/ 0 h 156"/>
                  <a:gd name="T10" fmla="*/ 0 w 244"/>
                  <a:gd name="T11" fmla="*/ 0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0" y="0"/>
                    </a:moveTo>
                    <a:lnTo>
                      <a:pt x="0" y="156"/>
                    </a:lnTo>
                    <a:lnTo>
                      <a:pt x="244" y="156"/>
                    </a:lnTo>
                    <a:lnTo>
                      <a:pt x="2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7" name="Freeform 244"/>
              <p:cNvSpPr>
                <a:spLocks/>
              </p:cNvSpPr>
              <p:nvPr/>
            </p:nvSpPr>
            <p:spPr bwMode="auto">
              <a:xfrm>
                <a:off x="5555" y="2162"/>
                <a:ext cx="245" cy="53"/>
              </a:xfrm>
              <a:custGeom>
                <a:avLst/>
                <a:gdLst>
                  <a:gd name="T0" fmla="*/ 0 w 244"/>
                  <a:gd name="T1" fmla="*/ 0 h 45"/>
                  <a:gd name="T2" fmla="*/ 0 w 244"/>
                  <a:gd name="T3" fmla="*/ 47398160 h 45"/>
                  <a:gd name="T4" fmla="*/ 445 w 244"/>
                  <a:gd name="T5" fmla="*/ 47398160 h 45"/>
                  <a:gd name="T6" fmla="*/ 445 w 244"/>
                  <a:gd name="T7" fmla="*/ 0 h 45"/>
                  <a:gd name="T8" fmla="*/ 0 w 244"/>
                  <a:gd name="T9" fmla="*/ 0 h 45"/>
                  <a:gd name="T10" fmla="*/ 0 w 244"/>
                  <a:gd name="T11" fmla="*/ 0 h 4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45"/>
                  <a:gd name="T20" fmla="*/ 244 w 244"/>
                  <a:gd name="T21" fmla="*/ 45 h 4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45">
                    <a:moveTo>
                      <a:pt x="0" y="0"/>
                    </a:moveTo>
                    <a:lnTo>
                      <a:pt x="0" y="45"/>
                    </a:lnTo>
                    <a:lnTo>
                      <a:pt x="244" y="45"/>
                    </a:lnTo>
                    <a:lnTo>
                      <a:pt x="2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8" name="Freeform 245"/>
              <p:cNvSpPr>
                <a:spLocks/>
              </p:cNvSpPr>
              <p:nvPr/>
            </p:nvSpPr>
            <p:spPr bwMode="auto">
              <a:xfrm>
                <a:off x="5555" y="2060"/>
                <a:ext cx="245" cy="55"/>
              </a:xfrm>
              <a:custGeom>
                <a:avLst/>
                <a:gdLst>
                  <a:gd name="T0" fmla="*/ 0 w 244"/>
                  <a:gd name="T1" fmla="*/ 0 h 50"/>
                  <a:gd name="T2" fmla="*/ 0 w 244"/>
                  <a:gd name="T3" fmla="*/ 17379 h 50"/>
                  <a:gd name="T4" fmla="*/ 445 w 244"/>
                  <a:gd name="T5" fmla="*/ 17379 h 50"/>
                  <a:gd name="T6" fmla="*/ 445 w 244"/>
                  <a:gd name="T7" fmla="*/ 0 h 50"/>
                  <a:gd name="T8" fmla="*/ 0 w 244"/>
                  <a:gd name="T9" fmla="*/ 0 h 50"/>
                  <a:gd name="T10" fmla="*/ 0 w 244"/>
                  <a:gd name="T11" fmla="*/ 0 h 5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50"/>
                  <a:gd name="T20" fmla="*/ 244 w 244"/>
                  <a:gd name="T21" fmla="*/ 50 h 5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50">
                    <a:moveTo>
                      <a:pt x="0" y="0"/>
                    </a:moveTo>
                    <a:lnTo>
                      <a:pt x="0" y="50"/>
                    </a:lnTo>
                    <a:lnTo>
                      <a:pt x="244" y="50"/>
                    </a:lnTo>
                    <a:lnTo>
                      <a:pt x="24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39" name="Freeform 246"/>
              <p:cNvSpPr>
                <a:spLocks/>
              </p:cNvSpPr>
              <p:nvPr/>
            </p:nvSpPr>
            <p:spPr bwMode="auto">
              <a:xfrm>
                <a:off x="5555" y="2058"/>
                <a:ext cx="245" cy="157"/>
              </a:xfrm>
              <a:custGeom>
                <a:avLst/>
                <a:gdLst>
                  <a:gd name="T0" fmla="*/ 445 w 244"/>
                  <a:gd name="T1" fmla="*/ 404 h 156"/>
                  <a:gd name="T2" fmla="*/ 445 w 244"/>
                  <a:gd name="T3" fmla="*/ 0 h 156"/>
                  <a:gd name="T4" fmla="*/ 0 w 244"/>
                  <a:gd name="T5" fmla="*/ 0 h 156"/>
                  <a:gd name="T6" fmla="*/ 0 w 244"/>
                  <a:gd name="T7" fmla="*/ 404 h 156"/>
                  <a:gd name="T8" fmla="*/ 445 w 244"/>
                  <a:gd name="T9" fmla="*/ 404 h 156"/>
                  <a:gd name="T10" fmla="*/ 445 w 244"/>
                  <a:gd name="T11" fmla="*/ 404 h 15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44"/>
                  <a:gd name="T19" fmla="*/ 0 h 156"/>
                  <a:gd name="T20" fmla="*/ 244 w 244"/>
                  <a:gd name="T21" fmla="*/ 156 h 15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44" h="156">
                    <a:moveTo>
                      <a:pt x="244" y="156"/>
                    </a:moveTo>
                    <a:lnTo>
                      <a:pt x="244" y="0"/>
                    </a:lnTo>
                    <a:lnTo>
                      <a:pt x="0" y="0"/>
                    </a:lnTo>
                    <a:lnTo>
                      <a:pt x="0" y="156"/>
                    </a:lnTo>
                    <a:lnTo>
                      <a:pt x="244" y="156"/>
                    </a:lnTo>
                  </a:path>
                </a:pathLst>
              </a:cu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pic>
        <p:nvPicPr>
          <p:cNvPr id="243" name="Picture 3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554066" y="6319135"/>
            <a:ext cx="164978" cy="106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" name="Rectangle 244"/>
          <p:cNvSpPr/>
          <p:nvPr userDrawn="1"/>
        </p:nvSpPr>
        <p:spPr bwMode="auto">
          <a:xfrm>
            <a:off x="8817935" y="6613451"/>
            <a:ext cx="921488" cy="24454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ahoma" pitchFamily="34" charset="0"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21972" cy="854075"/>
          </a:xfrm>
        </p:spPr>
        <p:txBody>
          <a:bodyPr/>
          <a:lstStyle>
            <a:lvl1pPr marL="180000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52000" indent="-252000">
              <a:spcBef>
                <a:spcPts val="0"/>
              </a:spcBef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278679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9700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6700" y="992188"/>
            <a:ext cx="9447213" cy="539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29701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891588" y="6646528"/>
            <a:ext cx="808037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9"/>
          <p:cNvSpPr>
            <a:spLocks noChangeArrowheads="1"/>
          </p:cNvSpPr>
          <p:nvPr/>
        </p:nvSpPr>
        <p:spPr bwMode="auto">
          <a:xfrm>
            <a:off x="324039" y="6652878"/>
            <a:ext cx="125034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defRPr/>
            </a:pPr>
            <a:fld id="{FF9CC606-8418-49EA-9DB7-3FFD72983DD3}" type="slidenum">
              <a:rPr lang="de-DE" sz="800" b="0">
                <a:solidFill>
                  <a:srgbClr val="00B5E2"/>
                </a:solidFill>
                <a:latin typeface="Arial" pitchFamily="34" charset="0"/>
                <a:cs typeface="Arial" pitchFamily="34" charset="0"/>
              </a:rPr>
              <a:pPr algn="ctr" eaLnBrk="0" hangingPunct="0">
                <a:defRPr/>
              </a:pPr>
              <a:t>‹#›</a:t>
            </a:fld>
            <a:endParaRPr lang="de-DE" sz="800" b="0" dirty="0">
              <a:solidFill>
                <a:srgbClr val="00B5E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61"/>
          <p:cNvSpPr>
            <a:spLocks noChangeArrowheads="1"/>
          </p:cNvSpPr>
          <p:nvPr/>
        </p:nvSpPr>
        <p:spPr bwMode="auto">
          <a:xfrm>
            <a:off x="627063" y="6652878"/>
            <a:ext cx="2720296" cy="123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de-DE" sz="800" b="0" baseline="0" dirty="0" smtClean="0">
                <a:solidFill>
                  <a:srgbClr val="00B5E2"/>
                </a:solidFill>
                <a:latin typeface="Arial" pitchFamily="34" charset="0"/>
                <a:cs typeface="Arial" pitchFamily="34" charset="0"/>
              </a:rPr>
              <a:t>GRWG/GDWG Annual Meeting Shanghai 19 – 23 Mar 2018</a:t>
            </a:r>
            <a:endParaRPr lang="de-DE" sz="800" b="0" baseline="0" dirty="0">
              <a:solidFill>
                <a:srgbClr val="00B5E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670" r:id="rId1"/>
    <p:sldLayoutId id="2147487664" r:id="rId2"/>
  </p:sldLayoutIdLst>
  <p:transition/>
  <p:txStyles>
    <p:titleStyle>
      <a:lvl1pPr marL="179388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marL="179388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cs typeface="Arial" pitchFamily="34" charset="0"/>
        </a:defRPr>
      </a:lvl2pPr>
      <a:lvl3pPr marL="179388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cs typeface="Arial" pitchFamily="34" charset="0"/>
        </a:defRPr>
      </a:lvl3pPr>
      <a:lvl4pPr marL="179388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cs typeface="Arial" pitchFamily="34" charset="0"/>
        </a:defRPr>
      </a:lvl4pPr>
      <a:lvl5pPr marL="179388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6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2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800">
          <a:solidFill>
            <a:schemeClr val="tx2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2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1"/>
          <p:cNvSpPr txBox="1">
            <a:spLocks noChangeArrowheads="1"/>
          </p:cNvSpPr>
          <p:nvPr/>
        </p:nvSpPr>
        <p:spPr>
          <a:xfrm>
            <a:off x="5885894" y="3781887"/>
            <a:ext cx="3578441" cy="568172"/>
          </a:xfrm>
          <a:prstGeom prst="rect">
            <a:avLst/>
          </a:prstGeom>
        </p:spPr>
        <p:txBody>
          <a:bodyPr anchor="t"/>
          <a:lstStyle>
            <a:lvl1pPr marL="0" indent="0" algn="r">
              <a:lnSpc>
                <a:spcPts val="3400"/>
              </a:lnSpc>
              <a:buNone/>
              <a:defRPr sz="2400" b="0" cap="none" baseline="0">
                <a:solidFill>
                  <a:srgbClr val="00205B"/>
                </a:solidFill>
              </a:defRPr>
            </a:lvl1pPr>
          </a:lstStyle>
          <a:p>
            <a:pPr lvl="0">
              <a:spcBef>
                <a:spcPct val="20000"/>
              </a:spcBef>
              <a:defRPr/>
            </a:pPr>
            <a:r>
              <a:rPr lang="en-US" kern="0" dirty="0">
                <a:solidFill>
                  <a:srgbClr val="00B5E2"/>
                </a:solidFill>
                <a:latin typeface="Arial" pitchFamily="34" charset="0"/>
                <a:cs typeface="Arial" pitchFamily="34" charset="0"/>
              </a:rPr>
              <a:t>Rose </a:t>
            </a:r>
            <a:r>
              <a:rPr lang="en-US" kern="0" dirty="0" smtClean="0">
                <a:solidFill>
                  <a:srgbClr val="00B5E2"/>
                </a:solidFill>
                <a:latin typeface="Arial" pitchFamily="34" charset="0"/>
                <a:cs typeface="Arial" pitchFamily="34" charset="0"/>
              </a:rPr>
              <a:t>Munro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rgbClr val="00B5E2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itle 247"/>
          <p:cNvSpPr txBox="1">
            <a:spLocks/>
          </p:cNvSpPr>
          <p:nvPr/>
        </p:nvSpPr>
        <p:spPr>
          <a:xfrm>
            <a:off x="2467746" y="1369358"/>
            <a:ext cx="7112000" cy="2412528"/>
          </a:xfrm>
          <a:prstGeom prst="rect">
            <a:avLst/>
          </a:prstGeom>
        </p:spPr>
        <p:txBody>
          <a:bodyPr anchor="b"/>
          <a:lstStyle>
            <a:lvl1pPr algn="r">
              <a:defRPr>
                <a:solidFill>
                  <a:srgbClr val="00B5E2"/>
                </a:solidFill>
              </a:defRPr>
            </a:lvl1pPr>
          </a:lstStyle>
          <a:p>
            <a:pPr marL="179388" lvl="0">
              <a:defRPr/>
            </a:pPr>
            <a:r>
              <a:rPr lang="en-US" sz="2800" kern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GRWG UV Sub-Group Briefing Report </a:t>
            </a:r>
            <a:r>
              <a:rPr lang="en-US" sz="2800" kern="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en-US" sz="2800" kern="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en-US" sz="2800" kern="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&amp; </a:t>
            </a:r>
            <a:r>
              <a:rPr lang="en-US" sz="2800" kern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Introducing Special Session on Strategy for </a:t>
            </a:r>
            <a:r>
              <a:rPr lang="en-US" sz="2800" kern="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Inter-calibration </a:t>
            </a:r>
            <a:r>
              <a:rPr lang="en-US" sz="2800" kern="0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of SWIR </a:t>
            </a:r>
            <a:r>
              <a:rPr lang="en-US" sz="2800" kern="0" dirty="0" smtClean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Spectrometers </a:t>
            </a:r>
            <a:endParaRPr lang="en-US" sz="2800" kern="0" dirty="0">
              <a:solidFill>
                <a:schemeClr val="bg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179388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Outlook for </a:t>
            </a:r>
            <a:r>
              <a:rPr lang="en-GB" dirty="0"/>
              <a:t>UV </a:t>
            </a:r>
            <a:r>
              <a:rPr lang="en-GB" dirty="0" smtClean="0"/>
              <a:t>Sub-Group (II)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323943" y="1149661"/>
            <a:ext cx="9087500" cy="5316071"/>
          </a:xfrm>
        </p:spPr>
        <p:txBody>
          <a:bodyPr>
            <a:normAutofit/>
          </a:bodyPr>
          <a:lstStyle/>
          <a:p>
            <a:pPr marL="271463" indent="0">
              <a:buNone/>
            </a:pPr>
            <a:endParaRPr lang="en-US" sz="2100" dirty="0" smtClean="0">
              <a:solidFill>
                <a:srgbClr val="FF0000"/>
              </a:solidFill>
            </a:endParaRPr>
          </a:p>
          <a:p>
            <a:pPr marL="271463" indent="0">
              <a:buNone/>
            </a:pPr>
            <a:r>
              <a:rPr lang="en-GB" sz="2000" dirty="0" smtClean="0"/>
              <a:t>Consistent </a:t>
            </a:r>
            <a:r>
              <a:rPr lang="en-GB" sz="2000" dirty="0"/>
              <a:t>with CEOS WGCV strategy </a:t>
            </a:r>
            <a:r>
              <a:rPr lang="en-GB" sz="2000" dirty="0" smtClean="0"/>
              <a:t>discussed in WGCV meeting #44</a:t>
            </a:r>
            <a:br>
              <a:rPr lang="en-GB" sz="2000" dirty="0" smtClean="0"/>
            </a:br>
            <a:r>
              <a:rPr lang="en-GB" sz="2000" dirty="0" smtClean="0"/>
              <a:t>(http</a:t>
            </a:r>
            <a:r>
              <a:rPr lang="en-GB" sz="2000" dirty="0"/>
              <a:t>://</a:t>
            </a:r>
            <a:r>
              <a:rPr lang="en-GB" sz="2000" dirty="0" smtClean="0"/>
              <a:t>ceos.org/wp-content/uploads/2018/06/WGCV44_Minutes_v1.01.pdf)</a:t>
            </a:r>
          </a:p>
          <a:p>
            <a:pPr marL="614363" indent="-342900">
              <a:buFont typeface="Wingdings" panose="05000000000000000000" pitchFamily="2" charset="2"/>
              <a:buChar char="Ø"/>
            </a:pPr>
            <a:endParaRPr lang="en-GB" sz="2000" dirty="0" smtClean="0"/>
          </a:p>
          <a:p>
            <a:pPr marL="1105313" lvl="1" indent="-34290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rgbClr val="00B0F0"/>
                </a:solidFill>
                <a:ea typeface="+mn-ea"/>
              </a:rPr>
              <a:t>GHG instrument L1 activities in cooperation with </a:t>
            </a:r>
            <a:r>
              <a:rPr lang="en-GB" sz="2000" dirty="0" smtClean="0">
                <a:solidFill>
                  <a:srgbClr val="00B0F0"/>
                </a:solidFill>
                <a:ea typeface="+mn-ea"/>
              </a:rPr>
              <a:t>GSICS/UVSG</a:t>
            </a:r>
            <a:r>
              <a:rPr lang="en-GB" sz="2000" dirty="0">
                <a:solidFill>
                  <a:srgbClr val="00B0F0"/>
                </a:solidFill>
                <a:ea typeface="+mn-ea"/>
              </a:rPr>
              <a:t/>
            </a:r>
            <a:br>
              <a:rPr lang="en-GB" sz="2000" dirty="0">
                <a:solidFill>
                  <a:srgbClr val="00B0F0"/>
                </a:solidFill>
                <a:ea typeface="+mn-ea"/>
              </a:rPr>
            </a:br>
            <a:endParaRPr lang="en-GB" sz="2000" dirty="0" smtClean="0">
              <a:solidFill>
                <a:srgbClr val="00B0F0"/>
              </a:solidFill>
              <a:ea typeface="+mn-ea"/>
            </a:endParaRPr>
          </a:p>
          <a:p>
            <a:pPr marL="1105313" lvl="1" indent="-342900"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rgbClr val="00B0F0"/>
                </a:solidFill>
              </a:rPr>
              <a:t>GHG </a:t>
            </a:r>
            <a:r>
              <a:rPr lang="en-GB" sz="2000" dirty="0">
                <a:solidFill>
                  <a:srgbClr val="00B0F0"/>
                </a:solidFill>
              </a:rPr>
              <a:t>L2 addressed under </a:t>
            </a:r>
            <a:r>
              <a:rPr lang="en-GB" sz="2000" dirty="0" smtClean="0">
                <a:solidFill>
                  <a:srgbClr val="00B0F0"/>
                </a:solidFill>
              </a:rPr>
              <a:t>CEOS WGCV/ACSG</a:t>
            </a:r>
            <a:endParaRPr lang="en-GB" sz="2000" dirty="0">
              <a:solidFill>
                <a:srgbClr val="00B0F0"/>
              </a:solidFill>
            </a:endParaRPr>
          </a:p>
          <a:p>
            <a:pPr marL="271463" indent="0" algn="ctr">
              <a:buNone/>
            </a:pPr>
            <a:endParaRPr lang="en-GB" sz="2100" dirty="0"/>
          </a:p>
          <a:p>
            <a:pPr marL="271463" indent="0" algn="ctr">
              <a:buNone/>
            </a:pPr>
            <a:endParaRPr lang="en-GB" sz="2100" dirty="0"/>
          </a:p>
          <a:p>
            <a:pPr marL="728663" indent="-457200"/>
            <a:endParaRPr lang="en-GB" sz="2100" dirty="0" smtClean="0"/>
          </a:p>
          <a:p>
            <a:pPr marL="271463" indent="0" algn="ctr">
              <a:buNone/>
            </a:pPr>
            <a:r>
              <a:rPr lang="en-US" sz="2400" dirty="0">
                <a:solidFill>
                  <a:srgbClr val="FF0000"/>
                </a:solidFill>
              </a:rPr>
              <a:t>Special Session on Strategy for Inter-calibration of SWIR Spectrometers – Thursday </a:t>
            </a:r>
            <a:r>
              <a:rPr lang="en-US" sz="2400" dirty="0" smtClean="0">
                <a:solidFill>
                  <a:srgbClr val="FF0000"/>
                </a:solidFill>
              </a:rPr>
              <a:t>15:00</a:t>
            </a:r>
            <a:endParaRPr lang="en-GB" sz="2100" dirty="0">
              <a:solidFill>
                <a:srgbClr val="FF0000"/>
              </a:solidFill>
            </a:endParaRPr>
          </a:p>
          <a:p>
            <a:pPr marL="728663" indent="-457200"/>
            <a:endParaRPr lang="en-GB" sz="2000" dirty="0"/>
          </a:p>
          <a:p>
            <a:pPr>
              <a:lnSpc>
                <a:spcPct val="120000"/>
              </a:lnSpc>
              <a:defRPr/>
            </a:pPr>
            <a:endParaRPr lang="en-GB" sz="2000" dirty="0"/>
          </a:p>
          <a:p>
            <a:pPr marL="271463" indent="0">
              <a:buNone/>
            </a:pPr>
            <a:endParaRPr lang="en-US" sz="2100" dirty="0" smtClean="0">
              <a:solidFill>
                <a:srgbClr val="00B5E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751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66700" y="2594918"/>
            <a:ext cx="9447213" cy="24301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endParaRPr lang="en-GB" sz="1800" dirty="0" smtClean="0"/>
          </a:p>
          <a:p>
            <a:pPr algn="ctr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Thank you for your Attention</a:t>
            </a:r>
          </a:p>
          <a:p>
            <a:pPr algn="ctr">
              <a:buNone/>
            </a:pPr>
            <a:endParaRPr lang="en-GB" sz="24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Questions?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Selected GRWG-UV Subgroup Baseline Projects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66700" y="1276866"/>
            <a:ext cx="9447213" cy="495917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1800" u="sng" dirty="0" smtClean="0">
                <a:solidFill>
                  <a:srgbClr val="FF0000"/>
                </a:solidFill>
              </a:rPr>
              <a:t>Reference Solar Spectrum</a:t>
            </a:r>
            <a:r>
              <a:rPr lang="en-GB" sz="1800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Aim: to evaluate the available reference solar spectra and make a recommendation for a reference solar spectrum for community use. </a:t>
            </a:r>
            <a:r>
              <a:rPr lang="en-GB" sz="1800" dirty="0" smtClean="0">
                <a:solidFill>
                  <a:srgbClr val="00B5E2"/>
                </a:solidFill>
              </a:rPr>
              <a:t>Lead – Larry Flynn (NOAA)</a:t>
            </a:r>
          </a:p>
          <a:p>
            <a:pPr marL="0" indent="0">
              <a:buNone/>
            </a:pPr>
            <a:r>
              <a:rPr lang="en-GB" sz="1800" dirty="0" smtClean="0"/>
              <a:t> </a:t>
            </a:r>
          </a:p>
          <a:p>
            <a:pPr marL="0" indent="0">
              <a:buNone/>
            </a:pPr>
            <a:r>
              <a:rPr lang="en-GB" sz="1800" u="sng" dirty="0" smtClean="0">
                <a:solidFill>
                  <a:srgbClr val="FF0000"/>
                </a:solidFill>
              </a:rPr>
              <a:t>White Paper on Ground-based Characterisation of UV/Vis/NIR/SWIR spectrometers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Aim: to prepare a white paper documenting best-practise for the on-ground calibration of UV/Vis/NIR/SWIR spectrometers based on in-orbit experience from relevant missions. </a:t>
            </a:r>
            <a:br>
              <a:rPr lang="en-GB" sz="1800" dirty="0" smtClean="0"/>
            </a:br>
            <a:r>
              <a:rPr lang="en-GB" sz="1800" dirty="0" smtClean="0">
                <a:solidFill>
                  <a:srgbClr val="00B5E2"/>
                </a:solidFill>
              </a:rPr>
              <a:t>Lead – Rosemary Munro (EUMETSAT) </a:t>
            </a:r>
            <a:r>
              <a:rPr lang="en-GB" sz="1800" i="1" dirty="0" smtClean="0">
                <a:solidFill>
                  <a:srgbClr val="00B5E2"/>
                </a:solidFill>
              </a:rPr>
              <a:t>(transferred from R. Lang)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u="sng" dirty="0" smtClean="0">
                <a:solidFill>
                  <a:srgbClr val="FF0000"/>
                </a:solidFill>
              </a:rPr>
              <a:t>Match-ups and Target Sites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Aim: to produce over-pass comparisons of UV sensors for specific target sites in use by the community. As a first step summaries of methods and results for target sites currently in use will be collected.  </a:t>
            </a:r>
            <a:r>
              <a:rPr lang="en-GB" sz="1800" dirty="0" smtClean="0">
                <a:solidFill>
                  <a:srgbClr val="00B5E2"/>
                </a:solidFill>
              </a:rPr>
              <a:t>Lead – TBC.</a:t>
            </a:r>
          </a:p>
          <a:p>
            <a:pPr marL="0" indent="0">
              <a:buNone/>
            </a:pPr>
            <a:r>
              <a:rPr lang="en-GB" sz="1800" dirty="0" smtClean="0"/>
              <a:t> </a:t>
            </a:r>
          </a:p>
          <a:p>
            <a:pPr marL="0" indent="0">
              <a:buNone/>
            </a:pPr>
            <a:r>
              <a:rPr lang="en-GB" sz="1800" u="sng" dirty="0" smtClean="0">
                <a:solidFill>
                  <a:srgbClr val="FF0000"/>
                </a:solidFill>
              </a:rPr>
              <a:t>Cross-calibration below 300nm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Aim: To devise new methods for comparison of wavelength pairs for different viewing geometries taking into account contribution function equivalence to allow radiometric performance comparisons for ozone profile wavelengths from 240 – 200 nm. </a:t>
            </a:r>
            <a:r>
              <a:rPr lang="en-GB" sz="1800" dirty="0" smtClean="0">
                <a:solidFill>
                  <a:srgbClr val="00B5E2"/>
                </a:solidFill>
              </a:rPr>
              <a:t>Lead Larry Flynn (NOAA).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rgbClr val="00B5E2"/>
                </a:solidFill>
              </a:rPr>
              <a:t> </a:t>
            </a:r>
          </a:p>
          <a:p>
            <a:endParaRPr lang="en-GB" sz="1800" dirty="0" smtClean="0"/>
          </a:p>
          <a:p>
            <a:endParaRPr lang="en-GB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 Solar Spectrum – Status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8282" y="992187"/>
            <a:ext cx="9565632" cy="556513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dirty="0" smtClean="0"/>
              <a:t>Compare solar measurements from BUV (Backscatter Ultraviolet) instruments.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u="sng" dirty="0" smtClean="0">
                <a:solidFill>
                  <a:srgbClr val="FF0000"/>
                </a:solidFill>
              </a:rPr>
              <a:t>Goals</a:t>
            </a:r>
          </a:p>
          <a:p>
            <a:pPr marL="0" indent="0">
              <a:buNone/>
            </a:pPr>
            <a:endParaRPr lang="en-US" sz="1800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dirty="0" smtClean="0"/>
              <a:t>Agreement at 1% on solar spectra relative to </a:t>
            </a:r>
            <a:r>
              <a:rPr lang="en-US" sz="1800" dirty="0" err="1" smtClean="0"/>
              <a:t>bandpass</a:t>
            </a:r>
            <a:r>
              <a:rPr lang="en-US" sz="1800" dirty="0" smtClean="0"/>
              <a:t>-convolved high resolution spectra as a transfer after identifying wavelength shifts and accounting for solar activity. Long-term solar spectra drift and instrument degradation can also be </a:t>
            </a:r>
            <a:r>
              <a:rPr lang="en-US" sz="1800" dirty="0" err="1" smtClean="0"/>
              <a:t>analysed</a:t>
            </a:r>
            <a:r>
              <a:rPr lang="en-US" sz="1800" dirty="0" smtClean="0"/>
              <a:t>.</a:t>
            </a:r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r>
              <a:rPr lang="en-GB" sz="1800" dirty="0" smtClean="0"/>
              <a:t>Collaborative work has started well with participation growing to include more instruments and solar modellers. </a:t>
            </a:r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r>
              <a:rPr lang="en-GB" sz="1800" dirty="0" smtClean="0"/>
              <a:t>See talks in UV Subgroup session at this meeting: </a:t>
            </a:r>
          </a:p>
          <a:p>
            <a:pPr>
              <a:buNone/>
            </a:pPr>
            <a:r>
              <a:rPr lang="en-GB" sz="1800" dirty="0" smtClean="0">
                <a:solidFill>
                  <a:srgbClr val="00B5E2"/>
                </a:solidFill>
              </a:rPr>
              <a:t>	</a:t>
            </a:r>
          </a:p>
          <a:p>
            <a:pPr>
              <a:buNone/>
            </a:pPr>
            <a:endParaRPr lang="en-GB" sz="1800" dirty="0" smtClean="0">
              <a:solidFill>
                <a:srgbClr val="00B5E2"/>
              </a:solidFill>
            </a:endParaRPr>
          </a:p>
          <a:p>
            <a:pPr defTabSz="719138"/>
            <a:r>
              <a:rPr lang="en-GB" sz="1800" dirty="0" smtClean="0">
                <a:solidFill>
                  <a:srgbClr val="00B5E2"/>
                </a:solidFill>
              </a:rPr>
              <a:t>8a - Update </a:t>
            </a:r>
            <a:r>
              <a:rPr lang="en-GB" sz="1800" dirty="0">
                <a:solidFill>
                  <a:srgbClr val="00B5E2"/>
                </a:solidFill>
              </a:rPr>
              <a:t>on GSICS UV Activities at </a:t>
            </a:r>
            <a:r>
              <a:rPr lang="en-GB" sz="1800" dirty="0" smtClean="0">
                <a:solidFill>
                  <a:srgbClr val="00B5E2"/>
                </a:solidFill>
              </a:rPr>
              <a:t>NOAA, </a:t>
            </a:r>
            <a:r>
              <a:rPr lang="en-GB" sz="1800" dirty="0">
                <a:solidFill>
                  <a:srgbClr val="00B5E2"/>
                </a:solidFill>
              </a:rPr>
              <a:t>Larry Flynn (NOAA</a:t>
            </a:r>
            <a:r>
              <a:rPr lang="en-GB" sz="1800" dirty="0" smtClean="0">
                <a:solidFill>
                  <a:srgbClr val="00B5E2"/>
                </a:solidFill>
              </a:rPr>
              <a:t>)</a:t>
            </a:r>
            <a:endParaRPr lang="en-GB" sz="1800" dirty="0">
              <a:solidFill>
                <a:srgbClr val="00B5E2"/>
              </a:solidFill>
            </a:endParaRPr>
          </a:p>
          <a:p>
            <a:pPr defTabSz="719138"/>
            <a:endParaRPr lang="en-GB" sz="1800" dirty="0" smtClean="0">
              <a:solidFill>
                <a:srgbClr val="00B5E2"/>
              </a:solidFill>
            </a:endParaRPr>
          </a:p>
          <a:p>
            <a:pPr defTabSz="719138"/>
            <a:r>
              <a:rPr lang="en-GB" sz="1800" dirty="0" smtClean="0">
                <a:solidFill>
                  <a:srgbClr val="00B5E2"/>
                </a:solidFill>
              </a:rPr>
              <a:t>8b - TSIS-1 </a:t>
            </a:r>
            <a:r>
              <a:rPr lang="en-GB" sz="1800" dirty="0">
                <a:solidFill>
                  <a:srgbClr val="00B5E2"/>
                </a:solidFill>
              </a:rPr>
              <a:t>spectral (200-2400 nm) </a:t>
            </a:r>
            <a:r>
              <a:rPr lang="en-GB" sz="1800" dirty="0" smtClean="0">
                <a:solidFill>
                  <a:srgbClr val="00B5E2"/>
                </a:solidFill>
              </a:rPr>
              <a:t>solar irradiance observations, </a:t>
            </a:r>
            <a:r>
              <a:rPr lang="en-GB" sz="1800" dirty="0">
                <a:solidFill>
                  <a:srgbClr val="00B5E2"/>
                </a:solidFill>
              </a:rPr>
              <a:t>Odele Coddington (</a:t>
            </a:r>
            <a:r>
              <a:rPr lang="en-GB" sz="1800" dirty="0" smtClean="0">
                <a:solidFill>
                  <a:srgbClr val="00B5E2"/>
                </a:solidFill>
              </a:rPr>
              <a:t>LASP, 	University of Colorado) </a:t>
            </a:r>
          </a:p>
          <a:p>
            <a:pPr defTabSz="719138"/>
            <a:endParaRPr lang="en-GB" sz="1800" dirty="0">
              <a:solidFill>
                <a:srgbClr val="00B5E2"/>
              </a:solidFill>
            </a:endParaRPr>
          </a:p>
          <a:p>
            <a:r>
              <a:rPr lang="en-GB" sz="1800" dirty="0" smtClean="0">
                <a:solidFill>
                  <a:srgbClr val="00B5E2"/>
                </a:solidFill>
              </a:rPr>
              <a:t>8c - WRC </a:t>
            </a:r>
            <a:r>
              <a:rPr lang="en-GB" sz="1800" dirty="0">
                <a:solidFill>
                  <a:srgbClr val="00B5E2"/>
                </a:solidFill>
              </a:rPr>
              <a:t>Quality Assurance of solar ultraviolet </a:t>
            </a:r>
            <a:r>
              <a:rPr lang="en-GB" sz="1800" dirty="0" smtClean="0">
                <a:solidFill>
                  <a:srgbClr val="00B5E2"/>
                </a:solidFill>
              </a:rPr>
              <a:t>measurements, </a:t>
            </a:r>
            <a:r>
              <a:rPr lang="en-GB" sz="1800" dirty="0">
                <a:solidFill>
                  <a:srgbClr val="00B5E2"/>
                </a:solidFill>
              </a:rPr>
              <a:t>Julian </a:t>
            </a:r>
            <a:r>
              <a:rPr lang="en-GB" sz="1800" dirty="0" err="1">
                <a:solidFill>
                  <a:srgbClr val="00B5E2"/>
                </a:solidFill>
              </a:rPr>
              <a:t>Gröbner</a:t>
            </a:r>
            <a:r>
              <a:rPr lang="en-GB" sz="1800" dirty="0">
                <a:solidFill>
                  <a:srgbClr val="00B5E2"/>
                </a:solidFill>
              </a:rPr>
              <a:t> (PMOD</a:t>
            </a:r>
            <a:r>
              <a:rPr lang="en-GB" sz="1800" dirty="0" smtClean="0">
                <a:solidFill>
                  <a:srgbClr val="00B5E2"/>
                </a:solidFill>
              </a:rPr>
              <a:t>)</a:t>
            </a:r>
            <a:endParaRPr lang="en-GB" sz="1800" dirty="0">
              <a:solidFill>
                <a:srgbClr val="00B5E2"/>
              </a:solidFill>
            </a:endParaRPr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r>
              <a:rPr lang="en-GB" sz="1800" dirty="0" smtClean="0"/>
              <a:t>Larry Flynn (Project Lead) will focus on a model to explain the OMPS Nadir Profiler solar measurements and provide an initial comparison to a synthetic spectrum – these will both be used to support inter-comparisons with other solar measurements.</a:t>
            </a:r>
          </a:p>
          <a:p>
            <a:endParaRPr lang="en-GB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Paper on Ground-based </a:t>
            </a:r>
            <a:r>
              <a:rPr lang="en-US" dirty="0" err="1" smtClean="0"/>
              <a:t>Characterisation</a:t>
            </a:r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66700" y="992188"/>
            <a:ext cx="9447213" cy="57107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1800" dirty="0" smtClean="0">
                <a:solidFill>
                  <a:schemeClr val="tx1"/>
                </a:solidFill>
              </a:rPr>
              <a:t>White Paper still in drafting stage – contributions and/or offers to author sub-sections welcome!</a:t>
            </a:r>
          </a:p>
          <a:p>
            <a:pPr marL="0" indent="0">
              <a:buNone/>
            </a:pPr>
            <a:endParaRPr lang="en-GB" sz="1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GB" sz="1800" u="sng" dirty="0" smtClean="0">
                <a:solidFill>
                  <a:srgbClr val="FF0000"/>
                </a:solidFill>
              </a:rPr>
              <a:t>Proposed table of contents</a:t>
            </a:r>
          </a:p>
          <a:p>
            <a:pPr>
              <a:buNone/>
            </a:pPr>
            <a:endParaRPr lang="en-GB" sz="1500" u="sng" dirty="0" smtClean="0">
              <a:solidFill>
                <a:srgbClr val="FF0000"/>
              </a:solidFill>
            </a:endParaRPr>
          </a:p>
          <a:p>
            <a:pPr marL="400050" lvl="0" indent="-400050">
              <a:spcBef>
                <a:spcPct val="0"/>
              </a:spcBef>
            </a:pPr>
            <a:r>
              <a:rPr lang="en-GB" sz="1500" dirty="0" smtClean="0">
                <a:solidFill>
                  <a:srgbClr val="00B5E2"/>
                </a:solidFill>
                <a:ea typeface="Calibri" pitchFamily="34" charset="0"/>
                <a:cs typeface="Consolas" pitchFamily="49" charset="0"/>
              </a:rPr>
              <a:t>Accuracy, sensitivity and repeatability</a:t>
            </a:r>
          </a:p>
          <a:p>
            <a:pPr marL="400050" lvl="0" indent="-400050" eaLnBrk="0" hangingPunct="0">
              <a:spcBef>
                <a:spcPct val="0"/>
              </a:spcBef>
              <a:buFont typeface="+mj-lt"/>
              <a:buAutoNum type="romanUcPeriod"/>
            </a:pPr>
            <a:r>
              <a:rPr lang="en-GB" sz="1500" dirty="0" smtClean="0">
                <a:solidFill>
                  <a:schemeClr val="tx1"/>
                </a:solidFill>
                <a:ea typeface="Calibri" pitchFamily="34" charset="0"/>
                <a:cs typeface="Consolas" pitchFamily="49" charset="0"/>
              </a:rPr>
              <a:t>Sources / commissioning</a:t>
            </a:r>
          </a:p>
          <a:p>
            <a:pPr marL="400050" lvl="0" indent="-400050" eaLnBrk="0" hangingPunct="0">
              <a:spcBef>
                <a:spcPct val="0"/>
              </a:spcBef>
              <a:buFont typeface="+mj-lt"/>
              <a:buAutoNum type="romanUcPeriod"/>
            </a:pPr>
            <a:r>
              <a:rPr lang="en-GB" sz="1500" dirty="0" smtClean="0">
                <a:solidFill>
                  <a:schemeClr val="tx1"/>
                </a:solidFill>
                <a:ea typeface="Calibri" pitchFamily="34" charset="0"/>
                <a:cs typeface="Consolas" pitchFamily="49" charset="0"/>
              </a:rPr>
              <a:t>Thermal and pressure environment / stability and characterization</a:t>
            </a:r>
          </a:p>
          <a:p>
            <a:pPr marL="400050" lvl="0" indent="-400050" eaLnBrk="0" hangingPunct="0">
              <a:spcBef>
                <a:spcPct val="0"/>
              </a:spcBef>
            </a:pPr>
            <a:endParaRPr lang="en-GB" sz="1500" dirty="0" smtClean="0">
              <a:solidFill>
                <a:schemeClr val="tx1"/>
              </a:solidFill>
              <a:ea typeface="Calibri" pitchFamily="34" charset="0"/>
              <a:cs typeface="Consolas" pitchFamily="49" charset="0"/>
            </a:endParaRPr>
          </a:p>
          <a:p>
            <a:pPr marL="400050" lvl="0" indent="-400050" eaLnBrk="0" hangingPunct="0">
              <a:spcBef>
                <a:spcPct val="0"/>
              </a:spcBef>
            </a:pPr>
            <a:r>
              <a:rPr lang="en-GB" sz="1500" dirty="0" smtClean="0">
                <a:solidFill>
                  <a:srgbClr val="00B5E2"/>
                </a:solidFill>
                <a:ea typeface="Calibri" pitchFamily="34" charset="0"/>
                <a:cs typeface="Consolas" pitchFamily="49" charset="0"/>
              </a:rPr>
              <a:t>Instrument components</a:t>
            </a:r>
          </a:p>
          <a:p>
            <a:pPr marL="400050" lvl="0" indent="-400050" eaLnBrk="0" hangingPunct="0">
              <a:spcBef>
                <a:spcPct val="0"/>
              </a:spcBef>
              <a:buFont typeface="+mj-lt"/>
              <a:buAutoNum type="romanUcPeriod"/>
            </a:pPr>
            <a:r>
              <a:rPr lang="en-GB" sz="1500" dirty="0" smtClean="0">
                <a:solidFill>
                  <a:srgbClr val="00B5E2"/>
                </a:solidFill>
                <a:ea typeface="Calibri" pitchFamily="34" charset="0"/>
                <a:cs typeface="Consolas" pitchFamily="49" charset="0"/>
              </a:rPr>
              <a:t>Detector level</a:t>
            </a:r>
          </a:p>
          <a:p>
            <a:pPr marL="444500" lvl="1" indent="12700" eaLnBrk="0" hangingPunct="0">
              <a:spcBef>
                <a:spcPct val="0"/>
              </a:spcBef>
              <a:buFontTx/>
              <a:buAutoNum type="alphaLcParenR"/>
              <a:tabLst>
                <a:tab pos="808038" algn="l"/>
              </a:tabLst>
            </a:pPr>
            <a:r>
              <a:rPr lang="en-GB" sz="1500" dirty="0" smtClean="0">
                <a:solidFill>
                  <a:schemeClr val="tx1"/>
                </a:solidFill>
                <a:ea typeface="Calibri" pitchFamily="34" charset="0"/>
                <a:cs typeface="Consolas" pitchFamily="49" charset="0"/>
              </a:rPr>
              <a:t> 	Noise</a:t>
            </a:r>
            <a:endParaRPr lang="en-GB" sz="1500" dirty="0" smtClean="0">
              <a:solidFill>
                <a:schemeClr val="tx1"/>
              </a:solidFill>
            </a:endParaRPr>
          </a:p>
          <a:p>
            <a:pPr marL="444500" lvl="1" indent="12700" defTabSz="808038" eaLnBrk="0" hangingPunct="0">
              <a:spcBef>
                <a:spcPct val="0"/>
              </a:spcBef>
              <a:buFontTx/>
              <a:buAutoNum type="alphaLcParenR"/>
              <a:tabLst>
                <a:tab pos="808038" algn="l"/>
              </a:tabLst>
            </a:pPr>
            <a:r>
              <a:rPr lang="en-GB" sz="1500" dirty="0" smtClean="0">
                <a:solidFill>
                  <a:schemeClr val="tx1"/>
                </a:solidFill>
                <a:ea typeface="Calibri" pitchFamily="34" charset="0"/>
                <a:cs typeface="Consolas" pitchFamily="49" charset="0"/>
              </a:rPr>
              <a:t> 	PRNU/PPG</a:t>
            </a:r>
          </a:p>
          <a:p>
            <a:pPr marL="444500" lvl="1" indent="12700" eaLnBrk="0" hangingPunct="0">
              <a:spcBef>
                <a:spcPct val="0"/>
              </a:spcBef>
              <a:buFontTx/>
              <a:buAutoNum type="alphaLcParenR"/>
              <a:tabLst>
                <a:tab pos="808038" algn="l"/>
              </a:tabLst>
            </a:pPr>
            <a:r>
              <a:rPr lang="en-GB" sz="1500" dirty="0" smtClean="0">
                <a:solidFill>
                  <a:schemeClr val="tx1"/>
                </a:solidFill>
                <a:ea typeface="Calibri" pitchFamily="34" charset="0"/>
                <a:cs typeface="Consolas" pitchFamily="49" charset="0"/>
              </a:rPr>
              <a:t> 	SMEAR</a:t>
            </a:r>
          </a:p>
          <a:p>
            <a:pPr marL="444500" lvl="1" indent="12700" eaLnBrk="0" hangingPunct="0">
              <a:spcBef>
                <a:spcPct val="0"/>
              </a:spcBef>
              <a:buFontTx/>
              <a:buAutoNum type="alphaLcParenR"/>
              <a:tabLst>
                <a:tab pos="808038" algn="l"/>
              </a:tabLst>
            </a:pPr>
            <a:r>
              <a:rPr lang="en-GB" sz="1500" dirty="0" smtClean="0">
                <a:solidFill>
                  <a:schemeClr val="tx1"/>
                </a:solidFill>
                <a:ea typeface="Calibri" pitchFamily="34" charset="0"/>
                <a:cs typeface="Consolas" pitchFamily="49" charset="0"/>
              </a:rPr>
              <a:t> 	</a:t>
            </a:r>
            <a:r>
              <a:rPr lang="en-GB" sz="1500" dirty="0" err="1" smtClean="0">
                <a:solidFill>
                  <a:schemeClr val="tx1"/>
                </a:solidFill>
                <a:ea typeface="Calibri" pitchFamily="34" charset="0"/>
                <a:cs typeface="Consolas" pitchFamily="49" charset="0"/>
              </a:rPr>
              <a:t>Etaloning</a:t>
            </a:r>
            <a:endParaRPr lang="en-GB" sz="1500" dirty="0" smtClean="0">
              <a:solidFill>
                <a:schemeClr val="tx1"/>
              </a:solidFill>
              <a:ea typeface="Calibri" pitchFamily="34" charset="0"/>
              <a:cs typeface="Consolas" pitchFamily="49" charset="0"/>
            </a:endParaRPr>
          </a:p>
          <a:p>
            <a:pPr marL="400050" indent="-400050" eaLnBrk="0" hangingPunct="0">
              <a:buFont typeface="+mj-lt"/>
              <a:buAutoNum type="romanUcPeriod"/>
            </a:pPr>
            <a:r>
              <a:rPr lang="en-GB" sz="1500" dirty="0" smtClean="0">
                <a:solidFill>
                  <a:srgbClr val="00B5E2"/>
                </a:solidFill>
                <a:ea typeface="Calibri" pitchFamily="34" charset="0"/>
                <a:cs typeface="Consolas" pitchFamily="49" charset="0"/>
              </a:rPr>
              <a:t>Stray-light</a:t>
            </a:r>
          </a:p>
          <a:p>
            <a:pPr marL="400050" lvl="0" indent="-400050" eaLnBrk="0" hangingPunct="0">
              <a:spcBef>
                <a:spcPct val="0"/>
              </a:spcBef>
              <a:buFont typeface="+mj-lt"/>
              <a:buAutoNum type="romanUcPeriod"/>
            </a:pPr>
            <a:r>
              <a:rPr lang="en-GB" sz="1500" dirty="0" smtClean="0">
                <a:solidFill>
                  <a:srgbClr val="00B5E2"/>
                </a:solidFill>
                <a:ea typeface="Calibri" pitchFamily="34" charset="0"/>
                <a:cs typeface="Consolas" pitchFamily="49" charset="0"/>
              </a:rPr>
              <a:t>Grating and alignment (ISRF)</a:t>
            </a:r>
            <a:endParaRPr lang="en-GB" sz="1500" dirty="0" smtClean="0">
              <a:solidFill>
                <a:srgbClr val="00B5E2"/>
              </a:solidFill>
            </a:endParaRPr>
          </a:p>
          <a:p>
            <a:pPr marL="444500" lvl="1" indent="12700" defTabSz="808038" eaLnBrk="0" hangingPunct="0">
              <a:spcBef>
                <a:spcPct val="0"/>
              </a:spcBef>
              <a:buFontTx/>
              <a:buAutoNum type="alphaLcParenR"/>
            </a:pPr>
            <a:r>
              <a:rPr lang="en-GB" sz="1500" dirty="0" smtClean="0">
                <a:solidFill>
                  <a:schemeClr val="tx1"/>
                </a:solidFill>
                <a:ea typeface="Calibri" pitchFamily="34" charset="0"/>
                <a:cs typeface="Consolas" pitchFamily="49" charset="0"/>
              </a:rPr>
              <a:t> 	Spectral assignment</a:t>
            </a:r>
            <a:endParaRPr lang="en-GB" sz="1500" dirty="0" smtClean="0">
              <a:solidFill>
                <a:schemeClr val="tx1"/>
              </a:solidFill>
              <a:ea typeface="Calibri" pitchFamily="34" charset="0"/>
            </a:endParaRPr>
          </a:p>
          <a:p>
            <a:pPr marL="808038" lvl="1" indent="-363538" eaLnBrk="0" hangingPunct="0">
              <a:spcBef>
                <a:spcPct val="0"/>
              </a:spcBef>
              <a:buFontTx/>
              <a:buAutoNum type="alphaLcParenR"/>
            </a:pPr>
            <a:r>
              <a:rPr lang="en-GB" sz="1500" dirty="0" smtClean="0">
                <a:solidFill>
                  <a:schemeClr val="tx1"/>
                </a:solidFill>
                <a:ea typeface="Calibri" pitchFamily="34" charset="0"/>
                <a:cs typeface="Consolas" pitchFamily="49" charset="0"/>
              </a:rPr>
              <a:t>Spectral stability</a:t>
            </a:r>
            <a:endParaRPr lang="en-GB" sz="1500" dirty="0" smtClean="0">
              <a:solidFill>
                <a:schemeClr val="tx1"/>
              </a:solidFill>
            </a:endParaRPr>
          </a:p>
          <a:p>
            <a:pPr marL="444500" indent="-444500" eaLnBrk="0" hangingPunct="0">
              <a:buFontTx/>
              <a:buAutoNum type="romanUcPeriod"/>
            </a:pPr>
            <a:r>
              <a:rPr lang="en-GB" sz="1500" dirty="0" smtClean="0">
                <a:solidFill>
                  <a:srgbClr val="00B5E2"/>
                </a:solidFill>
                <a:ea typeface="Calibri" pitchFamily="34" charset="0"/>
              </a:rPr>
              <a:t>Pointing and </a:t>
            </a:r>
            <a:r>
              <a:rPr lang="en-GB" sz="1500" dirty="0" smtClean="0">
                <a:solidFill>
                  <a:srgbClr val="00B5E2"/>
                </a:solidFill>
                <a:ea typeface="Calibri" pitchFamily="34" charset="0"/>
                <a:cs typeface="Consolas" pitchFamily="49" charset="0"/>
              </a:rPr>
              <a:t>Spatial stability (ISRF/PSF)</a:t>
            </a:r>
          </a:p>
          <a:p>
            <a:pPr marL="800100" lvl="1" indent="-342900" eaLnBrk="0" hangingPunct="0">
              <a:buFont typeface="+mj-lt"/>
              <a:buAutoNum type="alphaLcParenR"/>
            </a:pPr>
            <a:r>
              <a:rPr lang="en-GB" sz="1500" dirty="0" smtClean="0">
                <a:solidFill>
                  <a:schemeClr val="tx1"/>
                </a:solidFill>
                <a:ea typeface="Calibri" pitchFamily="34" charset="0"/>
                <a:cs typeface="Consolas" pitchFamily="49" charset="0"/>
              </a:rPr>
              <a:t>Spatial and spectral aliasing </a:t>
            </a:r>
          </a:p>
          <a:p>
            <a:pPr marL="800100" lvl="1" indent="-342900" eaLnBrk="0" hangingPunct="0">
              <a:buFont typeface="+mj-lt"/>
              <a:buAutoNum type="alphaLcParenR"/>
            </a:pPr>
            <a:r>
              <a:rPr lang="en-GB" sz="1500" dirty="0" smtClean="0">
                <a:solidFill>
                  <a:schemeClr val="tx1"/>
                </a:solidFill>
                <a:ea typeface="Calibri" pitchFamily="34" charset="0"/>
                <a:cs typeface="Consolas" pitchFamily="49" charset="0"/>
              </a:rPr>
              <a:t>Radiometric and spectral scene in-homogeneity errors.</a:t>
            </a:r>
          </a:p>
          <a:p>
            <a:pPr marL="800100" lvl="1" indent="-342900" eaLnBrk="0" hangingPunct="0">
              <a:buFont typeface="+mj-lt"/>
              <a:buAutoNum type="alphaLcParenR"/>
            </a:pPr>
            <a:r>
              <a:rPr lang="en-GB" sz="1500" dirty="0" smtClean="0">
                <a:solidFill>
                  <a:schemeClr val="tx1"/>
                </a:solidFill>
                <a:ea typeface="Calibri" pitchFamily="34" charset="0"/>
                <a:cs typeface="Consolas" pitchFamily="49" charset="0"/>
              </a:rPr>
              <a:t>Detector co-registration (overlap)</a:t>
            </a:r>
          </a:p>
          <a:p>
            <a:pPr marL="444500" indent="-444500" eaLnBrk="0" hangingPunct="0">
              <a:buFontTx/>
              <a:buAutoNum type="romanUcPeriod"/>
            </a:pPr>
            <a:r>
              <a:rPr lang="en-GB" sz="1500" dirty="0" smtClean="0">
                <a:solidFill>
                  <a:srgbClr val="00B5E2"/>
                </a:solidFill>
                <a:ea typeface="Calibri" pitchFamily="34" charset="0"/>
                <a:cs typeface="Consolas" pitchFamily="49" charset="0"/>
              </a:rPr>
              <a:t>Polarisation sensitivity</a:t>
            </a:r>
            <a:endParaRPr lang="en-GB" sz="1500" dirty="0" smtClean="0">
              <a:solidFill>
                <a:srgbClr val="00B5E2"/>
              </a:solidFill>
            </a:endParaRPr>
          </a:p>
          <a:p>
            <a:pPr marL="444500" indent="-444500" eaLnBrk="0" hangingPunct="0">
              <a:buFontTx/>
              <a:buAutoNum type="romanUcPeriod"/>
            </a:pPr>
            <a:r>
              <a:rPr lang="en-GB" sz="1500" dirty="0" smtClean="0">
                <a:solidFill>
                  <a:srgbClr val="00B5E2"/>
                </a:solidFill>
                <a:ea typeface="Calibri" pitchFamily="34" charset="0"/>
                <a:cs typeface="Consolas" pitchFamily="49" charset="0"/>
              </a:rPr>
              <a:t>Radiometric response</a:t>
            </a:r>
          </a:p>
          <a:p>
            <a:pPr marL="800100" lvl="1" indent="-342900" eaLnBrk="0" hangingPunct="0">
              <a:buFont typeface="+mj-lt"/>
              <a:buAutoNum type="alphaLcParenR"/>
            </a:pPr>
            <a:r>
              <a:rPr lang="en-GB" sz="1500" dirty="0" smtClean="0">
                <a:solidFill>
                  <a:schemeClr val="tx1"/>
                </a:solidFill>
                <a:ea typeface="Calibri" pitchFamily="34" charset="0"/>
                <a:cs typeface="Consolas" pitchFamily="49" charset="0"/>
              </a:rPr>
              <a:t>Sources</a:t>
            </a:r>
          </a:p>
          <a:p>
            <a:pPr marL="800100" lvl="1" indent="-342900" eaLnBrk="0" hangingPunct="0">
              <a:buFont typeface="+mj-lt"/>
              <a:buAutoNum type="alphaLcParenR"/>
            </a:pPr>
            <a:r>
              <a:rPr lang="en-GB" sz="1500" dirty="0" smtClean="0">
                <a:solidFill>
                  <a:schemeClr val="tx1"/>
                </a:solidFill>
                <a:ea typeface="Calibri" pitchFamily="34" charset="0"/>
                <a:cs typeface="Consolas" pitchFamily="49" charset="0"/>
              </a:rPr>
              <a:t>Geometry</a:t>
            </a:r>
          </a:p>
          <a:p>
            <a:pPr marL="444500" indent="-444500" eaLnBrk="0" hangingPunct="0">
              <a:buFontTx/>
              <a:buAutoNum type="romanUcPeriod"/>
              <a:tabLst>
                <a:tab pos="444500" algn="l"/>
              </a:tabLst>
            </a:pPr>
            <a:r>
              <a:rPr lang="en-GB" sz="1500" dirty="0" smtClean="0">
                <a:solidFill>
                  <a:srgbClr val="00B5E2"/>
                </a:solidFill>
                <a:ea typeface="Calibri" pitchFamily="34" charset="0"/>
                <a:cs typeface="Consolas" pitchFamily="49" charset="0"/>
              </a:rPr>
              <a:t>Diffuser characterisation</a:t>
            </a:r>
            <a:endParaRPr lang="en-GB" sz="1500" dirty="0" smtClean="0">
              <a:solidFill>
                <a:srgbClr val="00B5E2"/>
              </a:solidFill>
            </a:endParaRPr>
          </a:p>
          <a:p>
            <a:pPr marL="444500" indent="-444500" eaLnBrk="0" hangingPunct="0">
              <a:buFontTx/>
              <a:buAutoNum type="romanUcPeriod"/>
            </a:pPr>
            <a:r>
              <a:rPr lang="en-GB" sz="1500" dirty="0" smtClean="0">
                <a:solidFill>
                  <a:srgbClr val="00B5E2"/>
                </a:solidFill>
                <a:ea typeface="Calibri" pitchFamily="34" charset="0"/>
                <a:cs typeface="Consolas" pitchFamily="49" charset="0"/>
              </a:rPr>
              <a:t>Degradation and contamination</a:t>
            </a:r>
          </a:p>
          <a:p>
            <a:pPr eaLnBrk="0" hangingPunct="0">
              <a:buFontTx/>
              <a:buAutoNum type="romanUcPeriod"/>
            </a:pPr>
            <a:r>
              <a:rPr lang="en-GB" sz="1500" dirty="0" smtClean="0">
                <a:solidFill>
                  <a:srgbClr val="FF0000"/>
                </a:solidFill>
                <a:cs typeface="Consolas" pitchFamily="49" charset="0"/>
              </a:rPr>
              <a:t>..........?</a:t>
            </a:r>
          </a:p>
          <a:p>
            <a:pPr marL="0" indent="0">
              <a:buNone/>
            </a:pPr>
            <a:endParaRPr lang="en-GB" sz="1800" u="sng" dirty="0" smtClean="0">
              <a:solidFill>
                <a:srgbClr val="FF0000"/>
              </a:solidFill>
            </a:endParaRPr>
          </a:p>
          <a:p>
            <a:endParaRPr lang="en-GB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 Paper on Ground-based </a:t>
            </a:r>
            <a:r>
              <a:rPr lang="en-US" dirty="0" err="1" smtClean="0"/>
              <a:t>Characterisation</a:t>
            </a:r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66700" y="992188"/>
            <a:ext cx="9447213" cy="5710762"/>
          </a:xfrm>
        </p:spPr>
        <p:txBody>
          <a:bodyPr>
            <a:normAutofit/>
          </a:bodyPr>
          <a:lstStyle/>
          <a:p>
            <a:pPr eaLnBrk="0" hangingPunct="0">
              <a:buFontTx/>
              <a:buAutoNum type="romanUcPeriod"/>
            </a:pPr>
            <a:endParaRPr lang="en-GB" sz="1500" dirty="0">
              <a:solidFill>
                <a:srgbClr val="FF0000"/>
              </a:solidFill>
              <a:cs typeface="Consolas" pitchFamily="49" charset="0"/>
            </a:endParaRPr>
          </a:p>
          <a:p>
            <a:pPr marL="0" indent="0" eaLnBrk="0" hangingPunct="0">
              <a:buNone/>
            </a:pPr>
            <a:endParaRPr lang="en-GB" sz="2000" dirty="0" smtClean="0">
              <a:solidFill>
                <a:schemeClr val="tx1"/>
              </a:solidFill>
              <a:cs typeface="Consolas" pitchFamily="49" charset="0"/>
            </a:endParaRPr>
          </a:p>
          <a:p>
            <a:pPr marL="0" indent="0" eaLnBrk="0" hangingPunct="0">
              <a:buNone/>
            </a:pPr>
            <a:endParaRPr lang="en-GB" sz="2000" dirty="0">
              <a:solidFill>
                <a:schemeClr val="tx1"/>
              </a:solidFill>
              <a:cs typeface="Consolas" pitchFamily="49" charset="0"/>
            </a:endParaRPr>
          </a:p>
          <a:p>
            <a:pPr marL="0" indent="0" eaLnBrk="0" hangingPunct="0">
              <a:buNone/>
            </a:pPr>
            <a:endParaRPr lang="en-GB" sz="2000" dirty="0" smtClean="0">
              <a:solidFill>
                <a:schemeClr val="tx1"/>
              </a:solidFill>
              <a:cs typeface="Consolas" pitchFamily="49" charset="0"/>
            </a:endParaRPr>
          </a:p>
          <a:p>
            <a:pPr marL="0" indent="0" eaLnBrk="0" hangingPunct="0">
              <a:buNone/>
            </a:pPr>
            <a:r>
              <a:rPr lang="en-GB" sz="2000" dirty="0" smtClean="0">
                <a:solidFill>
                  <a:schemeClr val="tx1"/>
                </a:solidFill>
                <a:cs typeface="Consolas" pitchFamily="49" charset="0"/>
              </a:rPr>
              <a:t>Linked to planned:</a:t>
            </a:r>
          </a:p>
          <a:p>
            <a:pPr marL="0" indent="0" eaLnBrk="0" hangingPunct="0">
              <a:buNone/>
            </a:pPr>
            <a:endParaRPr lang="en-GB" sz="2000" dirty="0" smtClean="0">
              <a:solidFill>
                <a:schemeClr val="tx1"/>
              </a:solidFill>
              <a:cs typeface="Consolas" pitchFamily="49" charset="0"/>
            </a:endParaRPr>
          </a:p>
          <a:p>
            <a:pPr marL="0" indent="0" algn="ctr" eaLnBrk="0" hangingPunct="0">
              <a:buNone/>
            </a:pPr>
            <a:r>
              <a:rPr lang="en-GB" sz="2000" dirty="0">
                <a:solidFill>
                  <a:srgbClr val="FF0000"/>
                </a:solidFill>
                <a:cs typeface="Consolas" pitchFamily="49" charset="0"/>
              </a:rPr>
              <a:t>“CEOS </a:t>
            </a:r>
            <a:r>
              <a:rPr lang="en-GB" sz="2000" dirty="0" smtClean="0">
                <a:solidFill>
                  <a:srgbClr val="FF0000"/>
                </a:solidFill>
                <a:cs typeface="Consolas" pitchFamily="49" charset="0"/>
              </a:rPr>
              <a:t>WGCV Workshop </a:t>
            </a:r>
            <a:r>
              <a:rPr lang="en-GB" sz="2000" dirty="0">
                <a:solidFill>
                  <a:srgbClr val="FF0000"/>
                </a:solidFill>
                <a:cs typeface="Consolas" pitchFamily="49" charset="0"/>
              </a:rPr>
              <a:t>on On-Ground Calibration and Characterisation”</a:t>
            </a:r>
          </a:p>
          <a:p>
            <a:pPr marL="0" indent="0" algn="ctr" eaLnBrk="0" hangingPunct="0">
              <a:buNone/>
            </a:pPr>
            <a:endParaRPr lang="en-GB" sz="2000" u="sng" dirty="0">
              <a:solidFill>
                <a:srgbClr val="FF0000"/>
              </a:solidFill>
              <a:cs typeface="Consolas" pitchFamily="49" charset="0"/>
            </a:endParaRPr>
          </a:p>
          <a:p>
            <a:pPr marL="0" indent="0" algn="ctr" eaLnBrk="0" hangingPunct="0">
              <a:buNone/>
            </a:pPr>
            <a:r>
              <a:rPr lang="en-GB" sz="2000" dirty="0">
                <a:solidFill>
                  <a:schemeClr val="tx1"/>
                </a:solidFill>
                <a:cs typeface="Consolas" pitchFamily="49" charset="0"/>
              </a:rPr>
              <a:t>currently anticipated for </a:t>
            </a:r>
            <a:r>
              <a:rPr lang="en-GB" sz="2000" dirty="0" smtClean="0">
                <a:solidFill>
                  <a:schemeClr val="tx1"/>
                </a:solidFill>
                <a:cs typeface="Consolas" pitchFamily="49" charset="0"/>
              </a:rPr>
              <a:t>February </a:t>
            </a:r>
            <a:r>
              <a:rPr lang="en-GB" sz="2000" dirty="0">
                <a:solidFill>
                  <a:schemeClr val="tx1"/>
                </a:solidFill>
                <a:cs typeface="Consolas" pitchFamily="49" charset="0"/>
              </a:rPr>
              <a:t>2020</a:t>
            </a:r>
            <a:r>
              <a:rPr lang="en-GB" sz="2000" dirty="0" smtClean="0">
                <a:solidFill>
                  <a:schemeClr val="tx1"/>
                </a:solidFill>
                <a:cs typeface="Consolas" pitchFamily="49" charset="0"/>
              </a:rPr>
              <a:t>.</a:t>
            </a:r>
          </a:p>
          <a:p>
            <a:pPr marL="0" indent="0" algn="ctr" eaLnBrk="0" hangingPunct="0">
              <a:buNone/>
            </a:pPr>
            <a:endParaRPr lang="en-GB" sz="2000" dirty="0">
              <a:solidFill>
                <a:schemeClr val="tx1"/>
              </a:solidFill>
              <a:cs typeface="Consolas" pitchFamily="49" charset="0"/>
            </a:endParaRPr>
          </a:p>
          <a:p>
            <a:pPr marL="0" indent="0" algn="ctr" eaLnBrk="0" hangingPunct="0">
              <a:buNone/>
            </a:pPr>
            <a:endParaRPr lang="en-GB" sz="2000" dirty="0" smtClean="0">
              <a:solidFill>
                <a:schemeClr val="tx1"/>
              </a:solidFill>
              <a:cs typeface="Consolas" pitchFamily="49" charset="0"/>
            </a:endParaRPr>
          </a:p>
          <a:p>
            <a:pPr marL="0" indent="0" algn="ctr" eaLnBrk="0" hangingPunct="0">
              <a:buNone/>
            </a:pPr>
            <a:r>
              <a:rPr lang="en-GB" sz="2000" dirty="0" smtClean="0">
                <a:solidFill>
                  <a:schemeClr val="tx1"/>
                </a:solidFill>
                <a:cs typeface="Consolas" pitchFamily="49" charset="0"/>
              </a:rPr>
              <a:t>See also Agenda item 10b.</a:t>
            </a:r>
            <a:endParaRPr lang="en-GB" sz="1800" dirty="0">
              <a:solidFill>
                <a:schemeClr val="tx1"/>
              </a:solidFill>
            </a:endParaRPr>
          </a:p>
          <a:p>
            <a:pPr marL="0" indent="0" eaLnBrk="0" hangingPunct="0">
              <a:buNone/>
            </a:pPr>
            <a:endParaRPr lang="en-GB" sz="2000" dirty="0">
              <a:solidFill>
                <a:srgbClr val="FF0000"/>
              </a:solidFill>
              <a:cs typeface="Consolas" pitchFamily="49" charset="0"/>
            </a:endParaRPr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348217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Match-ups and Target Sites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66700" y="906163"/>
            <a:ext cx="9447213" cy="565939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US" sz="2300" dirty="0" smtClean="0"/>
              <a:t>Produce over-pass comparisons of UV/Vis sensors for specific target sites in use by the community. </a:t>
            </a:r>
          </a:p>
          <a:p>
            <a:pPr marL="0" indent="0">
              <a:buNone/>
            </a:pPr>
            <a:endParaRPr lang="en-US" sz="2300" dirty="0" smtClean="0">
              <a:solidFill>
                <a:srgbClr val="FF0000"/>
              </a:solidFill>
            </a:endParaRPr>
          </a:p>
          <a:p>
            <a:pPr marL="342900" lvl="1" indent="-342900">
              <a:buNone/>
            </a:pPr>
            <a:r>
              <a:rPr lang="en-US" sz="2300" u="sng" dirty="0" smtClean="0">
                <a:solidFill>
                  <a:srgbClr val="FF0000"/>
                </a:solidFill>
              </a:rPr>
              <a:t>Goals</a:t>
            </a:r>
            <a:endParaRPr lang="en-US" sz="2300" u="sng" dirty="0" smtClean="0"/>
          </a:p>
          <a:p>
            <a:pPr marL="342900" lvl="1" indent="-342900"/>
            <a:r>
              <a:rPr lang="en-US" sz="2300" dirty="0" smtClean="0"/>
              <a:t>Agreement at 1% on cloud free scene reflectance for 340 nm. </a:t>
            </a:r>
            <a:br>
              <a:rPr lang="en-US" sz="2300" dirty="0" smtClean="0"/>
            </a:br>
            <a:r>
              <a:rPr lang="en-US" sz="2300" dirty="0" smtClean="0"/>
              <a:t>Desert, Equatorial Pacific, Polar Ice. </a:t>
            </a:r>
          </a:p>
          <a:p>
            <a:pPr marL="342900" lvl="1" indent="-342900"/>
            <a:r>
              <a:rPr lang="en-US" sz="2300" dirty="0" smtClean="0"/>
              <a:t>Agreement at 1% on aerosol index – wavelength dependence of reflectance.</a:t>
            </a:r>
          </a:p>
          <a:p>
            <a:pPr marL="342900" lvl="1" indent="-342900"/>
            <a:r>
              <a:rPr lang="en-US" sz="2300" dirty="0" smtClean="0"/>
              <a:t>Long-term stability of 0.5% in reflectance channels</a:t>
            </a:r>
          </a:p>
          <a:p>
            <a:pPr marL="342900" lvl="1" indent="-342900"/>
            <a:endParaRPr lang="en-US" sz="2600" dirty="0" smtClean="0"/>
          </a:p>
          <a:p>
            <a:pPr marL="0" indent="0">
              <a:buNone/>
            </a:pPr>
            <a:r>
              <a:rPr lang="en-GB" sz="2300" dirty="0" smtClean="0">
                <a:solidFill>
                  <a:srgbClr val="FF0000"/>
                </a:solidFill>
              </a:rPr>
              <a:t>Work being carried out by L. Flynn and colleagues, NOAA, ...</a:t>
            </a:r>
          </a:p>
          <a:p>
            <a:pPr marL="0" indent="0">
              <a:buNone/>
            </a:pPr>
            <a:endParaRPr lang="en-GB" sz="2300" dirty="0" smtClean="0"/>
          </a:p>
          <a:p>
            <a:pPr marL="361950" indent="-361950"/>
            <a:r>
              <a:rPr lang="en-GB" sz="2300" dirty="0" smtClean="0"/>
              <a:t>Focussing on comparisons of Effective Reflectivity and Aerosol Indices in an Equatorial Pacific box as a region for generation of soft calibration adjustments. </a:t>
            </a:r>
          </a:p>
          <a:p>
            <a:pPr marL="361950" indent="-361950"/>
            <a:endParaRPr lang="en-GB" sz="2300" dirty="0" smtClean="0"/>
          </a:p>
          <a:p>
            <a:pPr marL="361950" indent="-361950"/>
            <a:r>
              <a:rPr lang="en-GB" sz="2300" dirty="0" smtClean="0"/>
              <a:t>Using minimum land reflectivities and comparisons to other products to check these adjustments especially for sun glint contaminated FOVs. </a:t>
            </a:r>
          </a:p>
          <a:p>
            <a:pPr marL="361950" indent="-361950"/>
            <a:endParaRPr lang="en-GB" sz="2300" dirty="0" smtClean="0"/>
          </a:p>
          <a:p>
            <a:pPr marL="361950" indent="-361950"/>
            <a:r>
              <a:rPr lang="en-GB" sz="2300" dirty="0" smtClean="0"/>
              <a:t>Reprocessing all of the OMPS Nadir </a:t>
            </a:r>
            <a:r>
              <a:rPr lang="en-GB" sz="2300" dirty="0" err="1" smtClean="0"/>
              <a:t>Mapper</a:t>
            </a:r>
            <a:r>
              <a:rPr lang="en-GB" sz="2300" dirty="0" smtClean="0"/>
              <a:t> Version 8 Total Column Ozone products for the first five years and will use the Pacific region to check the stability of the products. </a:t>
            </a:r>
          </a:p>
          <a:p>
            <a:pPr marL="361950" indent="-361950"/>
            <a:endParaRPr lang="en-GB" sz="2300" dirty="0" smtClean="0"/>
          </a:p>
          <a:p>
            <a:pPr marL="0" indent="0">
              <a:buNone/>
            </a:pPr>
            <a:r>
              <a:rPr lang="en-GB" sz="2300" dirty="0" smtClean="0"/>
              <a:t>See talk:</a:t>
            </a:r>
          </a:p>
          <a:p>
            <a:endParaRPr lang="en-GB" sz="2300" dirty="0">
              <a:solidFill>
                <a:srgbClr val="00B5E2"/>
              </a:solidFill>
            </a:endParaRPr>
          </a:p>
          <a:p>
            <a:pPr defTabSz="719138"/>
            <a:r>
              <a:rPr lang="en-GB" sz="2400" dirty="0">
                <a:solidFill>
                  <a:srgbClr val="00B5E2"/>
                </a:solidFill>
              </a:rPr>
              <a:t>8a - Update on GSICS UV Activities at NOAA, Larry Flynn (NOAA)</a:t>
            </a:r>
          </a:p>
          <a:p>
            <a:pPr marL="0" lvl="1" indent="0">
              <a:buNone/>
            </a:pPr>
            <a:endParaRPr lang="en-GB" sz="23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Cross-Calibration below 300nm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endParaRPr lang="en-US" sz="4900" dirty="0" smtClean="0"/>
          </a:p>
          <a:p>
            <a:pPr>
              <a:buNone/>
            </a:pPr>
            <a:r>
              <a:rPr lang="en-US" sz="4900" u="sng" dirty="0" smtClean="0"/>
              <a:t>Methods</a:t>
            </a:r>
          </a:p>
          <a:p>
            <a:pPr>
              <a:buNone/>
            </a:pPr>
            <a:endParaRPr lang="en-US" sz="49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4900" dirty="0" smtClean="0">
                <a:solidFill>
                  <a:srgbClr val="FF0000"/>
                </a:solidFill>
              </a:rPr>
              <a:t>Double Difference using Climatology:</a:t>
            </a:r>
          </a:p>
          <a:p>
            <a:pPr>
              <a:buNone/>
            </a:pPr>
            <a:endParaRPr lang="en-US" sz="4900" dirty="0" smtClean="0"/>
          </a:p>
          <a:p>
            <a:pPr>
              <a:buNone/>
            </a:pPr>
            <a:r>
              <a:rPr lang="en-US" sz="4900" dirty="0" smtClean="0">
                <a:solidFill>
                  <a:srgbClr val="FF0000"/>
                </a:solidFill>
              </a:rPr>
              <a:t>Perform comparisons (statistical trade off in quantity of matchups vs. quality): </a:t>
            </a:r>
          </a:p>
          <a:p>
            <a:pPr lvl="0">
              <a:buNone/>
              <a:defRPr/>
            </a:pPr>
            <a:endParaRPr lang="en-US" sz="4900" dirty="0" smtClean="0"/>
          </a:p>
          <a:p>
            <a:pPr lvl="0">
              <a:buNone/>
              <a:defRPr/>
            </a:pPr>
            <a:r>
              <a:rPr lang="en-US" sz="4900" dirty="0" smtClean="0">
                <a:solidFill>
                  <a:srgbClr val="FF0000"/>
                </a:solidFill>
              </a:rPr>
              <a:t>Forward model and measurements:</a:t>
            </a:r>
          </a:p>
          <a:p>
            <a:pPr>
              <a:lnSpc>
                <a:spcPct val="120000"/>
              </a:lnSpc>
              <a:defRPr/>
            </a:pPr>
            <a:endParaRPr lang="en-US" sz="4900" dirty="0" smtClean="0"/>
          </a:p>
          <a:p>
            <a:pPr>
              <a:lnSpc>
                <a:spcPct val="120000"/>
              </a:lnSpc>
              <a:buNone/>
              <a:defRPr/>
            </a:pPr>
            <a:r>
              <a:rPr lang="en-US" sz="4900" u="sng" dirty="0" smtClean="0"/>
              <a:t>Ongoing Activities</a:t>
            </a:r>
          </a:p>
          <a:p>
            <a:pPr>
              <a:lnSpc>
                <a:spcPct val="120000"/>
              </a:lnSpc>
              <a:buNone/>
              <a:defRPr/>
            </a:pPr>
            <a:endParaRPr lang="en-US" sz="4900" dirty="0" smtClean="0"/>
          </a:p>
          <a:p>
            <a:pPr>
              <a:lnSpc>
                <a:spcPct val="120000"/>
              </a:lnSpc>
              <a:defRPr/>
            </a:pPr>
            <a:r>
              <a:rPr lang="en-GB" sz="4900" dirty="0" smtClean="0"/>
              <a:t>Comparisons of Initial Measurement Residuals for Ozone Profile Channels</a:t>
            </a:r>
          </a:p>
          <a:p>
            <a:pPr>
              <a:lnSpc>
                <a:spcPct val="120000"/>
              </a:lnSpc>
              <a:defRPr/>
            </a:pPr>
            <a:r>
              <a:rPr lang="en-GB" sz="4900" dirty="0" smtClean="0"/>
              <a:t>This method will be used to generate soft calibration adjustments to remove measurement bias between the NOAA-19 SBUV/2 and S-NPP OMPS NP. </a:t>
            </a:r>
          </a:p>
          <a:p>
            <a:pPr>
              <a:lnSpc>
                <a:spcPct val="120000"/>
              </a:lnSpc>
              <a:defRPr/>
            </a:pPr>
            <a:r>
              <a:rPr lang="en-GB" sz="4900" dirty="0" smtClean="0"/>
              <a:t>The first five years of OMPS NP measurements will be reprocessed and compare the two records. </a:t>
            </a:r>
          </a:p>
          <a:p>
            <a:endParaRPr lang="en-GB" sz="5400" dirty="0" smtClean="0"/>
          </a:p>
          <a:p>
            <a:pPr marL="0" indent="0">
              <a:buNone/>
            </a:pPr>
            <a:endParaRPr lang="en-GB" sz="5400" dirty="0">
              <a:solidFill>
                <a:srgbClr val="00B5E2"/>
              </a:solidFill>
            </a:endParaRPr>
          </a:p>
          <a:p>
            <a:pPr marL="0" indent="0">
              <a:buNone/>
            </a:pPr>
            <a:r>
              <a:rPr lang="en-GB" sz="5400" dirty="0"/>
              <a:t>See talk:</a:t>
            </a:r>
          </a:p>
          <a:p>
            <a:endParaRPr lang="en-GB" sz="5400" dirty="0">
              <a:solidFill>
                <a:srgbClr val="00B5E2"/>
              </a:solidFill>
            </a:endParaRPr>
          </a:p>
          <a:p>
            <a:pPr defTabSz="719138"/>
            <a:r>
              <a:rPr lang="en-GB" sz="5400" dirty="0">
                <a:solidFill>
                  <a:srgbClr val="00B5E2"/>
                </a:solidFill>
              </a:rPr>
              <a:t>8a - Update on GSICS UV Activities at NOAA, Larry Flynn (NOAA)</a:t>
            </a:r>
          </a:p>
          <a:p>
            <a:pPr>
              <a:lnSpc>
                <a:spcPct val="120000"/>
              </a:lnSpc>
              <a:buNone/>
              <a:defRPr/>
            </a:pPr>
            <a:endParaRPr lang="en-US" sz="45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 Facto Scope of the UV Sub-Group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230842" y="969413"/>
            <a:ext cx="5488641" cy="50817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GB" sz="2100" dirty="0">
              <a:solidFill>
                <a:srgbClr val="00B5E2"/>
              </a:solidFill>
            </a:endParaRPr>
          </a:p>
          <a:p>
            <a:pPr marL="728663" indent="-457200"/>
            <a:r>
              <a:rPr lang="en-GB" sz="2100" dirty="0">
                <a:solidFill>
                  <a:schemeClr val="tx1"/>
                </a:solidFill>
              </a:rPr>
              <a:t>Class of instruments </a:t>
            </a:r>
            <a:r>
              <a:rPr lang="en-GB" sz="2100" dirty="0" smtClean="0">
                <a:solidFill>
                  <a:schemeClr val="tx1"/>
                </a:solidFill>
              </a:rPr>
              <a:t>addressed </a:t>
            </a:r>
            <a:r>
              <a:rPr lang="en-US" sz="2100" i="1" dirty="0" smtClean="0">
                <a:solidFill>
                  <a:srgbClr val="FF0000"/>
                </a:solidFill>
              </a:rPr>
              <a:t>reflective solar spectrometers</a:t>
            </a:r>
            <a:r>
              <a:rPr lang="en-US" sz="2100" i="1" dirty="0" smtClean="0">
                <a:solidFill>
                  <a:schemeClr val="tx1"/>
                </a:solidFill>
              </a:rPr>
              <a:t> </a:t>
            </a:r>
          </a:p>
          <a:p>
            <a:pPr marL="271463" indent="0">
              <a:buNone/>
            </a:pPr>
            <a:endParaRPr lang="en-GB" sz="2100" dirty="0"/>
          </a:p>
          <a:p>
            <a:pPr marL="728663" indent="-457200"/>
            <a:r>
              <a:rPr lang="en-GB" sz="2100" dirty="0" smtClean="0"/>
              <a:t>Main focus on atmospheric trace gases </a:t>
            </a:r>
            <a:endParaRPr lang="en-GB" sz="2100" dirty="0"/>
          </a:p>
          <a:p>
            <a:pPr marL="271463" indent="0">
              <a:buNone/>
            </a:pPr>
            <a:endParaRPr lang="en-GB" sz="2100" dirty="0"/>
          </a:p>
          <a:p>
            <a:pPr marL="728663" indent="-457200"/>
            <a:r>
              <a:rPr lang="en-GB" sz="2100" dirty="0" smtClean="0"/>
              <a:t>Moderate to high spectral resolution to </a:t>
            </a:r>
            <a:r>
              <a:rPr lang="en-GB" sz="2100" i="1" dirty="0" smtClean="0">
                <a:solidFill>
                  <a:srgbClr val="FF0000"/>
                </a:solidFill>
              </a:rPr>
              <a:t>resolve </a:t>
            </a:r>
            <a:r>
              <a:rPr lang="en-GB" sz="2100" i="1" dirty="0">
                <a:solidFill>
                  <a:srgbClr val="FF0000"/>
                </a:solidFill>
              </a:rPr>
              <a:t>trace gas absorption features </a:t>
            </a:r>
          </a:p>
          <a:p>
            <a:pPr marL="271463" indent="0">
              <a:buNone/>
            </a:pPr>
            <a:endParaRPr lang="en-US" sz="2100" dirty="0" smtClean="0">
              <a:solidFill>
                <a:schemeClr val="tx1"/>
              </a:solidFill>
            </a:endParaRPr>
          </a:p>
          <a:p>
            <a:pPr marL="728663" indent="-457200"/>
            <a:r>
              <a:rPr lang="en-US" sz="2100" dirty="0" smtClean="0">
                <a:solidFill>
                  <a:schemeClr val="tx1"/>
                </a:solidFill>
              </a:rPr>
              <a:t>Polarization important</a:t>
            </a:r>
          </a:p>
          <a:p>
            <a:pPr marL="728663" indent="-457200"/>
            <a:endParaRPr lang="en-US" sz="2100" dirty="0">
              <a:solidFill>
                <a:schemeClr val="tx1"/>
              </a:solidFill>
            </a:endParaRPr>
          </a:p>
          <a:p>
            <a:pPr marL="728663" indent="-457200"/>
            <a:r>
              <a:rPr lang="en-US" sz="2100" dirty="0" smtClean="0">
                <a:solidFill>
                  <a:schemeClr val="tx1"/>
                </a:solidFill>
              </a:rPr>
              <a:t>Long list of relevant instruments (not exhaustive) TOMS, SBUV, OMPS, GOME, SCIAMACHY, GOME-2, OMI, Sentinel-5 Precursor, </a:t>
            </a:r>
            <a:r>
              <a:rPr lang="en-US" sz="2100" dirty="0">
                <a:solidFill>
                  <a:schemeClr val="tx1"/>
                </a:solidFill>
              </a:rPr>
              <a:t>Sentinel-5, Sentinel-4</a:t>
            </a:r>
            <a:r>
              <a:rPr lang="en-US" sz="2100" dirty="0" smtClean="0">
                <a:solidFill>
                  <a:schemeClr val="tx1"/>
                </a:solidFill>
              </a:rPr>
              <a:t>, GEMS, TEMPO, EMI, GOSAT, OCO-2 &amp; -3,  </a:t>
            </a:r>
            <a:r>
              <a:rPr lang="en-US" sz="2100" dirty="0" err="1" smtClean="0">
                <a:solidFill>
                  <a:schemeClr val="tx1"/>
                </a:solidFill>
              </a:rPr>
              <a:t>Tansat</a:t>
            </a:r>
            <a:r>
              <a:rPr lang="en-US" sz="2100" dirty="0" smtClean="0">
                <a:solidFill>
                  <a:schemeClr val="tx1"/>
                </a:solidFill>
              </a:rPr>
              <a:t>, Copernicus CO</a:t>
            </a:r>
            <a:r>
              <a:rPr lang="en-US" sz="2100" baseline="-25000" dirty="0" smtClean="0">
                <a:solidFill>
                  <a:schemeClr val="tx1"/>
                </a:solidFill>
              </a:rPr>
              <a:t>2</a:t>
            </a:r>
            <a:r>
              <a:rPr lang="en-US" sz="2100" dirty="0" smtClean="0">
                <a:solidFill>
                  <a:schemeClr val="tx1"/>
                </a:solidFill>
              </a:rPr>
              <a:t> </a:t>
            </a:r>
          </a:p>
          <a:p>
            <a:pPr marL="271463" indent="0">
              <a:buNone/>
            </a:pPr>
            <a:endParaRPr lang="en-US" sz="2100" dirty="0" smtClean="0">
              <a:solidFill>
                <a:schemeClr val="tx1"/>
              </a:solidFill>
            </a:endParaRPr>
          </a:p>
          <a:p>
            <a:pPr marL="728663" indent="-457200"/>
            <a:endParaRPr lang="en-US" sz="2100" dirty="0">
              <a:solidFill>
                <a:srgbClr val="00B5E2"/>
              </a:solidFill>
            </a:endParaRPr>
          </a:p>
          <a:p>
            <a:pPr marL="271463" indent="0">
              <a:buNone/>
            </a:pPr>
            <a:endParaRPr lang="en-US" sz="2100" dirty="0" smtClean="0">
              <a:solidFill>
                <a:srgbClr val="00B5E2"/>
              </a:solidFill>
            </a:endParaRPr>
          </a:p>
        </p:txBody>
      </p:sp>
      <p:pic>
        <p:nvPicPr>
          <p:cNvPr id="5" name="Content Placeholder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46679" y="969413"/>
            <a:ext cx="3599411" cy="2699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24584" y="3932612"/>
            <a:ext cx="3251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7515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134471" y="1161535"/>
            <a:ext cx="9404945" cy="5328911"/>
          </a:xfrm>
        </p:spPr>
        <p:txBody>
          <a:bodyPr>
            <a:normAutofit lnSpcReduction="10000"/>
          </a:bodyPr>
          <a:lstStyle/>
          <a:p>
            <a:pPr marL="271463" indent="0">
              <a:buNone/>
            </a:pPr>
            <a:r>
              <a:rPr lang="en-US" sz="2100" dirty="0">
                <a:solidFill>
                  <a:schemeClr val="tx1"/>
                </a:solidFill>
              </a:rPr>
              <a:t>Propose renaming to </a:t>
            </a:r>
            <a:r>
              <a:rPr lang="en-US" sz="2100" dirty="0" smtClean="0">
                <a:solidFill>
                  <a:srgbClr val="FF0000"/>
                </a:solidFill>
              </a:rPr>
              <a:t>Reflective Solar Spectrometer Sub-Group (</a:t>
            </a:r>
            <a:r>
              <a:rPr lang="en-US" sz="2100" dirty="0">
                <a:solidFill>
                  <a:srgbClr val="FF0000"/>
                </a:solidFill>
              </a:rPr>
              <a:t>or similar)</a:t>
            </a:r>
          </a:p>
          <a:p>
            <a:pPr marL="271463" indent="0">
              <a:buNone/>
            </a:pPr>
            <a:endParaRPr lang="en-US" sz="2100" dirty="0" smtClean="0">
              <a:solidFill>
                <a:schemeClr val="tx1"/>
              </a:solidFill>
            </a:endParaRPr>
          </a:p>
          <a:p>
            <a:pPr marL="271463" indent="0">
              <a:buNone/>
            </a:pPr>
            <a:r>
              <a:rPr lang="en-US" sz="2100" dirty="0" smtClean="0">
                <a:solidFill>
                  <a:schemeClr val="tx1"/>
                </a:solidFill>
              </a:rPr>
              <a:t>Addressing the following aspects for UV – SWIR  </a:t>
            </a:r>
            <a:r>
              <a:rPr lang="en-US" sz="2100" i="1" u="sng" dirty="0" smtClean="0">
                <a:solidFill>
                  <a:srgbClr val="FF0000"/>
                </a:solidFill>
              </a:rPr>
              <a:t>spectrometers</a:t>
            </a:r>
            <a:br>
              <a:rPr lang="en-US" sz="2100" i="1" u="sng" dirty="0" smtClean="0">
                <a:solidFill>
                  <a:srgbClr val="FF0000"/>
                </a:solidFill>
              </a:rPr>
            </a:br>
            <a:endParaRPr lang="en-GB" sz="2100" dirty="0" smtClean="0"/>
          </a:p>
          <a:p>
            <a:pPr marL="728663" indent="-457200"/>
            <a:r>
              <a:rPr lang="en-GB" sz="2100" dirty="0" smtClean="0"/>
              <a:t>On-ground characterisation</a:t>
            </a:r>
          </a:p>
          <a:p>
            <a:pPr marL="271463" indent="0">
              <a:buNone/>
            </a:pPr>
            <a:endParaRPr lang="en-GB" sz="2100" dirty="0"/>
          </a:p>
          <a:p>
            <a:pPr marL="728663" indent="-457200"/>
            <a:r>
              <a:rPr lang="en-GB" sz="2100" dirty="0" smtClean="0"/>
              <a:t>Solar calibration</a:t>
            </a:r>
          </a:p>
          <a:p>
            <a:pPr marL="728663" indent="-457200"/>
            <a:endParaRPr lang="en-GB" sz="2100" dirty="0"/>
          </a:p>
          <a:p>
            <a:pPr marL="728663" indent="-457200"/>
            <a:r>
              <a:rPr lang="en-GB" sz="2100" dirty="0"/>
              <a:t>L</a:t>
            </a:r>
            <a:r>
              <a:rPr lang="en-GB" sz="2100" dirty="0" smtClean="0"/>
              <a:t>unar calibration</a:t>
            </a:r>
            <a:endParaRPr lang="en-GB" sz="2100" dirty="0"/>
          </a:p>
          <a:p>
            <a:pPr marL="728663" indent="-457200"/>
            <a:endParaRPr lang="en-GB" sz="2100" dirty="0" smtClean="0"/>
          </a:p>
          <a:p>
            <a:pPr marL="728663" indent="-457200"/>
            <a:r>
              <a:rPr lang="en-GB" sz="2100" dirty="0"/>
              <a:t>Inter-calibration</a:t>
            </a:r>
          </a:p>
          <a:p>
            <a:pPr marL="271463" indent="0">
              <a:buNone/>
            </a:pPr>
            <a:endParaRPr lang="en-GB" sz="2100" dirty="0" smtClean="0"/>
          </a:p>
          <a:p>
            <a:pPr marL="728663" indent="-457200"/>
            <a:r>
              <a:rPr lang="en-GB" sz="2100" dirty="0" smtClean="0"/>
              <a:t>Polarization</a:t>
            </a:r>
          </a:p>
          <a:p>
            <a:pPr marL="271463" indent="0">
              <a:buNone/>
            </a:pPr>
            <a:endParaRPr lang="en-GB" sz="2100" dirty="0"/>
          </a:p>
          <a:p>
            <a:pPr marL="728663" indent="-457200"/>
            <a:r>
              <a:rPr lang="en-GB" sz="2100" dirty="0" smtClean="0"/>
              <a:t>Development of common methods for use of invariant targets &amp; vicarious calibration sites with homogeneous surface over </a:t>
            </a:r>
            <a:br>
              <a:rPr lang="en-GB" sz="2100" dirty="0" smtClean="0"/>
            </a:br>
            <a:r>
              <a:rPr lang="en-GB" sz="2100" dirty="0" smtClean="0"/>
              <a:t>sufficiently large area.</a:t>
            </a:r>
          </a:p>
          <a:p>
            <a:pPr marL="728663" indent="-457200"/>
            <a:endParaRPr lang="en-GB" sz="2100" dirty="0"/>
          </a:p>
          <a:p>
            <a:pPr marL="728663" indent="-457200"/>
            <a:endParaRPr lang="en-GB" sz="2000" dirty="0"/>
          </a:p>
          <a:p>
            <a:pPr>
              <a:lnSpc>
                <a:spcPct val="120000"/>
              </a:lnSpc>
              <a:defRPr/>
            </a:pPr>
            <a:endParaRPr lang="en-GB" sz="2000" dirty="0"/>
          </a:p>
          <a:p>
            <a:pPr marL="271463" indent="0">
              <a:buNone/>
            </a:pPr>
            <a:endParaRPr lang="en-US" sz="2100" dirty="0" smtClean="0">
              <a:solidFill>
                <a:srgbClr val="00B5E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382" y="2510594"/>
            <a:ext cx="2667000" cy="228695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Outlook for </a:t>
            </a:r>
            <a:r>
              <a:rPr lang="en-GB" dirty="0"/>
              <a:t>UV </a:t>
            </a:r>
            <a:r>
              <a:rPr lang="en-GB" dirty="0" smtClean="0"/>
              <a:t>Sub-Group (I)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824150" y="4911126"/>
            <a:ext cx="17052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solidFill>
                  <a:schemeClr val="tx1"/>
                </a:solidFill>
              </a:rPr>
              <a:t>Image courtesy of JPL</a:t>
            </a:r>
            <a:endParaRPr lang="en-GB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4272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graph Landscape Template">
  <a:themeElements>
    <a:clrScheme name="Custom 2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279989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1_EUM_template_v03">
      <a:majorFont>
        <a:latin typeface="Century Gothic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Viewgraph Landscape Template.pptx" id="{74D11CF4-821E-403E-9F47-D1CEF346C37C}" vid="{61053D81-3F94-49E3-A8DF-58905072284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Viewgraph Landscape Template</Template>
  <TotalTime>2153</TotalTime>
  <Words>479</Words>
  <Application>Microsoft Office PowerPoint</Application>
  <PresentationFormat>A4 Paper (210x297 mm)</PresentationFormat>
  <Paragraphs>179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Century Gothic</vt:lpstr>
      <vt:lpstr>Consolas</vt:lpstr>
      <vt:lpstr>Helvetica</vt:lpstr>
      <vt:lpstr>Tahoma</vt:lpstr>
      <vt:lpstr>Times New Roman</vt:lpstr>
      <vt:lpstr>Wingdings</vt:lpstr>
      <vt:lpstr>Viewgraph Landscape Template</vt:lpstr>
      <vt:lpstr>Clip</vt:lpstr>
      <vt:lpstr>PowerPoint Presentation</vt:lpstr>
      <vt:lpstr>Selected GRWG-UV Subgroup Baseline Projects</vt:lpstr>
      <vt:lpstr>Reference Solar Spectrum – Status </vt:lpstr>
      <vt:lpstr>White Paper on Ground-based Characterisation </vt:lpstr>
      <vt:lpstr>White Paper on Ground-based Characterisation </vt:lpstr>
      <vt:lpstr>Match-ups and Target Sites</vt:lpstr>
      <vt:lpstr>Cross-Calibration below 300nm</vt:lpstr>
      <vt:lpstr>De Facto Scope of the UV Sub-Group</vt:lpstr>
      <vt:lpstr>Outlook for UV Sub-Group (I)</vt:lpstr>
      <vt:lpstr>Outlook for UV Sub-Group (II)</vt:lpstr>
      <vt:lpstr>PowerPoint Presentation</vt:lpstr>
    </vt:vector>
  </TitlesOfParts>
  <Company>EUMETSAT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Rosemary Munro</dc:creator>
  <cp:lastModifiedBy>Rosemary Munro</cp:lastModifiedBy>
  <cp:revision>176</cp:revision>
  <cp:lastPrinted>2019-02-25T15:09:32Z</cp:lastPrinted>
  <dcterms:created xsi:type="dcterms:W3CDTF">2017-03-16T14:17:49Z</dcterms:created>
  <dcterms:modified xsi:type="dcterms:W3CDTF">2019-03-05T08:05:33Z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M_DOCNUM">
    <vt:lpwstr>1060184</vt:lpwstr>
  </property>
  <property fmtid="{D5CDD505-2E9C-101B-9397-08002B2CF9AE}" pid="3" name="DM_DOCNAME">
    <vt:lpwstr>GRWG_GDWG Annual Meeting 2019 GRWG UV Subgroup Briefing Report</vt:lpwstr>
  </property>
  <property fmtid="{D5CDD505-2E9C-101B-9397-08002B2CF9AE}" pid="4" name="DM_AUTHOR">
    <vt:lpwstr>Rosemary Munro</vt:lpwstr>
  </property>
  <property fmtid="{D5CDD505-2E9C-101B-9397-08002B2CF9AE}" pid="5" name="DM_E_DOC_NO">
    <vt:lpwstr>EUM/RSP/VWG/19/1060184</vt:lpwstr>
  </property>
  <property fmtid="{D5CDD505-2E9C-101B-9397-08002B2CF9AE}" pid="6" name="DM_E_VER_NO">
    <vt:lpwstr>1 Draft</vt:lpwstr>
  </property>
  <property fmtid="{D5CDD505-2E9C-101B-9397-08002B2CF9AE}" pid="7" name="DM_E_ISS_DATE">
    <vt:lpwstr>25 February 2019</vt:lpwstr>
  </property>
  <property fmtid="{D5CDD505-2E9C-101B-9397-08002B2CF9AE}" pid="8" name="DM_E_FROM_PERS2">
    <vt:lpwstr/>
  </property>
  <property fmtid="{D5CDD505-2E9C-101B-9397-08002B2CF9AE}" pid="9" name="DM_E_CONFID">
    <vt:lpwstr/>
  </property>
  <property fmtid="{D5CDD505-2E9C-101B-9397-08002B2CF9AE}" pid="10" name="DM_E_WBS_CODE">
    <vt:lpwstr/>
  </property>
  <property fmtid="{D5CDD505-2E9C-101B-9397-08002B2CF9AE}" pid="11" name="DM_E_DISTRIB">
    <vt:lpwstr/>
  </property>
</Properties>
</file>