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714" r:id="rId2"/>
    <p:sldId id="736" r:id="rId3"/>
    <p:sldId id="905" r:id="rId4"/>
    <p:sldId id="906" r:id="rId5"/>
    <p:sldId id="907" r:id="rId6"/>
    <p:sldId id="831" r:id="rId7"/>
    <p:sldId id="724" r:id="rId8"/>
    <p:sldId id="901" r:id="rId9"/>
    <p:sldId id="902" r:id="rId10"/>
    <p:sldId id="741" r:id="rId11"/>
    <p:sldId id="742" r:id="rId12"/>
    <p:sldId id="839" r:id="rId13"/>
    <p:sldId id="910" r:id="rId14"/>
    <p:sldId id="819" r:id="rId15"/>
    <p:sldId id="908" r:id="rId16"/>
    <p:sldId id="738" r:id="rId17"/>
    <p:sldId id="813" r:id="rId18"/>
    <p:sldId id="909" r:id="rId19"/>
    <p:sldId id="913" r:id="rId20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  <p15:guide id="3" orient="horz" pos="2957">
          <p15:clr>
            <a:srgbClr val="A4A3A4"/>
          </p15:clr>
        </p15:guide>
        <p15:guide id="4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FF99"/>
    <a:srgbClr val="0000FF"/>
    <a:srgbClr val="FFFFCC"/>
    <a:srgbClr val="5F5F5F"/>
    <a:srgbClr val="333333"/>
    <a:srgbClr val="FF3300"/>
    <a:srgbClr val="CC3300"/>
    <a:srgbClr val="80008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129" autoAdjust="0"/>
    <p:restoredTop sz="91694" autoAdjust="0"/>
  </p:normalViewPr>
  <p:slideViewPr>
    <p:cSldViewPr snapToGrid="0">
      <p:cViewPr varScale="1">
        <p:scale>
          <a:sx n="113" d="100"/>
          <a:sy n="113" d="100"/>
        </p:scale>
        <p:origin x="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  <p:guide orient="horz" pos="2957"/>
        <p:guide pos="2238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513" cy="46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304" y="0"/>
            <a:ext cx="3078513" cy="46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25"/>
            <a:ext cx="3078513" cy="46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304" y="8918525"/>
            <a:ext cx="3078513" cy="46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513" cy="46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04" y="0"/>
            <a:ext cx="3078513" cy="46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6438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17" y="4460764"/>
            <a:ext cx="5682643" cy="422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525"/>
            <a:ext cx="3078513" cy="46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04" y="8918525"/>
            <a:ext cx="3078513" cy="46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9078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6D700-10A3-4BBF-A320-C26608867673}" type="slidenum">
              <a:rPr lang="en-US" altLang="zh-CN" smtClean="0">
                <a:solidFill>
                  <a:srgbClr val="000000"/>
                </a:solidFill>
              </a:rPr>
              <a:pPr/>
              <a:t>18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4725" cy="35877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150140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5BA0-8C6C-4E31-BD83-705F8634B6A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8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7037-F5AB-4234-8B75-84F7F4C5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CA05-B660-4EEB-890E-A679DF02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BB8C-0C0C-4EAB-9830-DC513CDA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3AD7-A00B-4A91-9B8B-0BA01B14E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3E82-9912-4669-9E99-52402885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47E33C82-C2A6-478E-8FB2-E20C8DB41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6400800"/>
            <a:ext cx="564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sz="1000" b="1" dirty="0"/>
              <a:t>GSICS </a:t>
            </a:r>
            <a:r>
              <a:rPr lang="en-GB" sz="1000" b="1" dirty="0" smtClean="0"/>
              <a:t>Agency</a:t>
            </a:r>
            <a:r>
              <a:rPr lang="en-GB" sz="1000" b="1" baseline="0" dirty="0" smtClean="0"/>
              <a:t> Report</a:t>
            </a:r>
            <a:endParaRPr lang="en-US" sz="1000" b="1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2" name="Picture 18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971413" y="8540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9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23813" y="10064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0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866638" y="8159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183" y="330201"/>
            <a:ext cx="2815396" cy="7196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bin/view/Development/20170725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bin/view/Development/20190117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66A421-960F-40DF-BDE6-CED4FB09D90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68338" y="1727200"/>
            <a:ext cx="7772400" cy="1659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GRWG Microwave Sub-Group Briefing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2914650"/>
            <a:ext cx="7561262" cy="2876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0"/>
              </a:spcBef>
              <a:spcAft>
                <a:spcPct val="100000"/>
              </a:spcAft>
            </a:pPr>
            <a:endParaRPr lang="en-US" sz="28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i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Ralph Ferraro (NOAA/NESDIS) and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Qifeng</a:t>
            </a:r>
            <a:r>
              <a:rPr lang="en-US" altLang="zh-CN" sz="2000" i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Lu (CMA) (Co-Chairs)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i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(and entire MW Subgroup)</a:t>
            </a:r>
            <a:endParaRPr lang="en-US" altLang="zh-CN" sz="2000" b="1" dirty="0" smtClean="0">
              <a:latin typeface="Times New Roman" pitchFamily="18" charset="0"/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 smtClean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828" y="83252"/>
            <a:ext cx="5869172" cy="799250"/>
          </a:xfrm>
        </p:spPr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</a:rPr>
              <a:t>Meeting Highlights (1/4)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66AD1-022E-4E0E-AE7E-C7A6C4DD8D0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09349" y="1299023"/>
            <a:ext cx="2462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Bruno Picard, 18 July 2018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6918" y="1248493"/>
            <a:ext cx="2478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Tim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Hewison</a:t>
            </a:r>
            <a:r>
              <a:rPr lang="en-US" sz="1400" b="1" i="1" dirty="0" smtClean="0">
                <a:solidFill>
                  <a:srgbClr val="FF0000"/>
                </a:solidFill>
              </a:rPr>
              <a:t>, 23 May 2018 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555476" y="1824796"/>
            <a:ext cx="3890921" cy="571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b="1" kern="0" dirty="0" smtClean="0">
                <a:solidFill>
                  <a:srgbClr val="0070C0"/>
                </a:solidFill>
              </a:rPr>
              <a:t>Assessment of MW Imagers</a:t>
            </a:r>
            <a:endParaRPr lang="en-US" sz="1600" b="1" kern="0" dirty="0">
              <a:solidFill>
                <a:srgbClr val="0070C0"/>
              </a:solidFill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5014955" y="1824796"/>
            <a:ext cx="3890921" cy="571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b="1" kern="0" dirty="0" smtClean="0">
                <a:solidFill>
                  <a:srgbClr val="0070C0"/>
                </a:solidFill>
              </a:rPr>
              <a:t>Vicarious calibration at CLS</a:t>
            </a:r>
            <a:endParaRPr lang="en-US" sz="1600" b="1" kern="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6867" y="2375345"/>
            <a:ext cx="4248640" cy="305178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8407" y="2614291"/>
            <a:ext cx="4263669" cy="253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828" y="83252"/>
            <a:ext cx="5752214" cy="799250"/>
          </a:xfrm>
        </p:spPr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</a:rPr>
              <a:t>Meeting Highlights (2/4)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66AD1-022E-4E0E-AE7E-C7A6C4DD8D0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2759" y="1211209"/>
            <a:ext cx="2935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FF0000"/>
                </a:solidFill>
              </a:rPr>
              <a:t>Timo</a:t>
            </a:r>
            <a:r>
              <a:rPr lang="en-US" sz="1400" b="1" i="1" dirty="0" smtClean="0">
                <a:solidFill>
                  <a:srgbClr val="FF0000"/>
                </a:solidFill>
              </a:rPr>
              <a:t>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Hanschmann</a:t>
            </a:r>
            <a:r>
              <a:rPr lang="en-US" sz="1400" b="1" i="1" dirty="0" smtClean="0">
                <a:solidFill>
                  <a:srgbClr val="FF0000"/>
                </a:solidFill>
              </a:rPr>
              <a:t>, 18 July 2018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5501" y="1048425"/>
            <a:ext cx="2799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Isaac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Moradi</a:t>
            </a:r>
            <a:r>
              <a:rPr lang="en-US" sz="1400" b="1" i="1" dirty="0" smtClean="0">
                <a:solidFill>
                  <a:srgbClr val="FF0000"/>
                </a:solidFill>
              </a:rPr>
              <a:t>, 24 October 2018 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43119" y="1949561"/>
            <a:ext cx="2853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31F73"/>
                </a:solidFill>
                <a:latin typeface="Arial"/>
                <a:ea typeface="ＭＳ Ｐゴシック" charset="0"/>
              </a:rPr>
              <a:t>CRTM vs. ATMS – Channel 1 (23 GHz)</a:t>
            </a:r>
            <a:endParaRPr lang="en-GB" sz="1200" dirty="0">
              <a:solidFill>
                <a:srgbClr val="031F73"/>
              </a:solidFill>
              <a:latin typeface="Arial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281" y="1518986"/>
            <a:ext cx="4038600" cy="1185333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 smtClean="0">
                <a:solidFill>
                  <a:srgbClr val="0070C0"/>
                </a:solidFill>
              </a:rPr>
              <a:t>MW Humidity Sounder FCDR for C3S</a:t>
            </a:r>
          </a:p>
          <a:p>
            <a:pPr marL="0" indent="0" algn="ctr">
              <a:buNone/>
            </a:pPr>
            <a:r>
              <a:rPr lang="en-US" sz="1600" i="1" dirty="0" smtClean="0"/>
              <a:t>MHS, MWHS, ATMS</a:t>
            </a:r>
            <a:endParaRPr lang="en-US" sz="1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" y="2272519"/>
            <a:ext cx="4615285" cy="3525495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4912352" y="1475861"/>
            <a:ext cx="3890921" cy="571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b="1" kern="0" dirty="0" smtClean="0">
                <a:solidFill>
                  <a:srgbClr val="0070C0"/>
                </a:solidFill>
              </a:rPr>
              <a:t>Comparison of MW RT Models</a:t>
            </a:r>
            <a:endParaRPr lang="en-US" sz="1600" b="1" kern="0" dirty="0">
              <a:solidFill>
                <a:srgbClr val="0070C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12352" y="2272519"/>
            <a:ext cx="4038600" cy="14797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21" y="3921132"/>
            <a:ext cx="2070228" cy="1552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40" y="3920026"/>
            <a:ext cx="2071702" cy="15537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76981" y="3719098"/>
            <a:ext cx="2929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31F73"/>
                </a:solidFill>
                <a:latin typeface="Arial"/>
                <a:ea typeface="ＭＳ Ｐゴシック" charset="0"/>
              </a:rPr>
              <a:t>RTTOV vs. ATMS – Channel 1 (23 GHz)</a:t>
            </a:r>
            <a:endParaRPr lang="en-GB" sz="1200" dirty="0">
              <a:solidFill>
                <a:srgbClr val="031F73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828" y="83252"/>
            <a:ext cx="5752214" cy="799250"/>
          </a:xfrm>
        </p:spPr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</a:rPr>
              <a:t>Meeting Highlights (3/4)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66AD1-022E-4E0E-AE7E-C7A6C4DD8D0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70319" y="1095425"/>
            <a:ext cx="3118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Fabien Carminati, 17 January 2019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8436" y="2213979"/>
            <a:ext cx="2872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2060"/>
                </a:solidFill>
              </a:rPr>
              <a:t>MWHS-2 and MWTS-2 vs. ATMS</a:t>
            </a:r>
            <a:endParaRPr lang="en-US" sz="1400" b="1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092" y="1188689"/>
            <a:ext cx="2549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FF0000"/>
                </a:solidFill>
              </a:rPr>
              <a:t>Qifeng</a:t>
            </a:r>
            <a:r>
              <a:rPr lang="en-US" sz="1400" b="1" i="1" dirty="0" smtClean="0">
                <a:solidFill>
                  <a:srgbClr val="FF0000"/>
                </a:solidFill>
              </a:rPr>
              <a:t> Lu, 24 October 2018 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297943" y="1616125"/>
            <a:ext cx="3890921" cy="571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b="1" kern="0" dirty="0" smtClean="0">
                <a:solidFill>
                  <a:srgbClr val="0070C0"/>
                </a:solidFill>
              </a:rPr>
              <a:t>Use of FY-3C in NWP</a:t>
            </a:r>
            <a:endParaRPr lang="en-US" sz="1600" b="1" kern="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4103" y="2548110"/>
            <a:ext cx="4038600" cy="287055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36064" y="2091267"/>
            <a:ext cx="3257066" cy="3219194"/>
          </a:xfrm>
          <a:prstGeom prst="rect">
            <a:avLst/>
          </a:prstGeom>
        </p:spPr>
      </p:pic>
      <p:sp>
        <p:nvSpPr>
          <p:cNvPr id="16" name="Title 2"/>
          <p:cNvSpPr txBox="1">
            <a:spLocks/>
          </p:cNvSpPr>
          <p:nvPr/>
        </p:nvSpPr>
        <p:spPr>
          <a:xfrm>
            <a:off x="4574361" y="1570567"/>
            <a:ext cx="3890921" cy="5715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b="1" kern="0" dirty="0" smtClean="0">
                <a:solidFill>
                  <a:srgbClr val="0070C0"/>
                </a:solidFill>
              </a:rPr>
              <a:t>Characterization of NWP biases for improved satellite </a:t>
            </a:r>
            <a:r>
              <a:rPr lang="en-US" sz="1600" b="1" kern="0" dirty="0" err="1" smtClean="0">
                <a:solidFill>
                  <a:srgbClr val="0070C0"/>
                </a:solidFill>
              </a:rPr>
              <a:t>cal</a:t>
            </a:r>
            <a:r>
              <a:rPr lang="en-US" sz="1600" b="1" kern="0" dirty="0" smtClean="0">
                <a:solidFill>
                  <a:srgbClr val="0070C0"/>
                </a:solidFill>
              </a:rPr>
              <a:t>/</a:t>
            </a:r>
            <a:r>
              <a:rPr lang="en-US" sz="1600" b="1" kern="0" dirty="0" err="1" smtClean="0">
                <a:solidFill>
                  <a:srgbClr val="0070C0"/>
                </a:solidFill>
              </a:rPr>
              <a:t>val</a:t>
            </a:r>
            <a:endParaRPr lang="en-US" sz="1600" b="1" kern="0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944" y="5354806"/>
            <a:ext cx="3846909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5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828" y="83252"/>
            <a:ext cx="5752214" cy="799250"/>
          </a:xfrm>
        </p:spPr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</a:rPr>
              <a:t>Meeting Highlights (</a:t>
            </a:r>
            <a:r>
              <a:rPr lang="en-US" sz="3600" dirty="0">
                <a:solidFill>
                  <a:srgbClr val="0000FF"/>
                </a:solidFill>
              </a:rPr>
              <a:t>4</a:t>
            </a:r>
            <a:r>
              <a:rPr lang="en-US" sz="3600" dirty="0" smtClean="0">
                <a:solidFill>
                  <a:srgbClr val="0000FF"/>
                </a:solidFill>
              </a:rPr>
              <a:t>/4)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66AD1-022E-4E0E-AE7E-C7A6C4DD8D0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75136" y="1087462"/>
            <a:ext cx="298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Hu (Tiger) Yang, 24 October 2018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092" y="1188689"/>
            <a:ext cx="3018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Martin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Burgdorf</a:t>
            </a:r>
            <a:r>
              <a:rPr lang="en-US" sz="1400" b="1" i="1" dirty="0" smtClean="0">
                <a:solidFill>
                  <a:srgbClr val="FF0000"/>
                </a:solidFill>
              </a:rPr>
              <a:t>, 17 January 2019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297943" y="1616125"/>
            <a:ext cx="3890921" cy="571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b="1" kern="0" dirty="0" smtClean="0">
                <a:solidFill>
                  <a:srgbClr val="0070C0"/>
                </a:solidFill>
              </a:rPr>
              <a:t>Check of lunar TB models with MHS</a:t>
            </a:r>
            <a:endParaRPr lang="en-US" sz="1600" b="1" kern="0" dirty="0">
              <a:solidFill>
                <a:srgbClr val="0070C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17060"/>
            <a:ext cx="4038600" cy="302884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" y="2542222"/>
            <a:ext cx="4038600" cy="3030857"/>
          </a:xfr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4795879" y="1487619"/>
            <a:ext cx="3890921" cy="571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b="1" kern="0" dirty="0" smtClean="0">
                <a:solidFill>
                  <a:srgbClr val="0070C0"/>
                </a:solidFill>
              </a:rPr>
              <a:t>ATMS Calibration</a:t>
            </a:r>
            <a:endParaRPr lang="en-US" sz="16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5589" y="154997"/>
            <a:ext cx="5439398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Newsletters – MW Topics</a:t>
            </a:r>
            <a:br>
              <a:rPr lang="en-US" sz="3200" dirty="0" smtClean="0">
                <a:solidFill>
                  <a:srgbClr val="0000FF"/>
                </a:solidFill>
              </a:rPr>
            </a:b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" y="2260600"/>
            <a:ext cx="3072671" cy="3976398"/>
          </a:xfrm>
          <a:prstGeom prst="rect">
            <a:avLst/>
          </a:prstGeom>
          <a:ln w="25400" cmpd="tri">
            <a:solidFill>
              <a:srgbClr val="C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435" y="1202266"/>
            <a:ext cx="2693211" cy="3485331"/>
          </a:xfrm>
          <a:prstGeom prst="rect">
            <a:avLst/>
          </a:prstGeom>
          <a:ln w="25400" cmpd="tri">
            <a:solidFill>
              <a:srgbClr val="C0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38" y="2260599"/>
            <a:ext cx="3103246" cy="4015965"/>
          </a:xfrm>
          <a:prstGeom prst="rect">
            <a:avLst/>
          </a:prstGeom>
          <a:ln w="25400" cmpd="tri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22792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5032" y="274638"/>
            <a:ext cx="5601768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2019 MW Session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831DE-8CB6-4B98-B2F1-D4EBA8FF18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855151"/>
              </p:ext>
            </p:extLst>
          </p:nvPr>
        </p:nvGraphicFramePr>
        <p:xfrm>
          <a:off x="423332" y="1253037"/>
          <a:ext cx="8263468" cy="5384821"/>
        </p:xfrm>
        <a:graphic>
          <a:graphicData uri="http://schemas.openxmlformats.org/drawingml/2006/table">
            <a:tbl>
              <a:tblPr/>
              <a:tblGrid>
                <a:gridCol w="854845">
                  <a:extLst>
                    <a:ext uri="{9D8B030D-6E8A-4147-A177-3AD203B41FA5}">
                      <a16:colId xmlns:a16="http://schemas.microsoft.com/office/drawing/2014/main" val="1300653221"/>
                    </a:ext>
                  </a:extLst>
                </a:gridCol>
                <a:gridCol w="1567207">
                  <a:extLst>
                    <a:ext uri="{9D8B030D-6E8A-4147-A177-3AD203B41FA5}">
                      <a16:colId xmlns:a16="http://schemas.microsoft.com/office/drawing/2014/main" val="1672254252"/>
                    </a:ext>
                  </a:extLst>
                </a:gridCol>
                <a:gridCol w="1113882">
                  <a:extLst>
                    <a:ext uri="{9D8B030D-6E8A-4147-A177-3AD203B41FA5}">
                      <a16:colId xmlns:a16="http://schemas.microsoft.com/office/drawing/2014/main" val="1026640520"/>
                    </a:ext>
                  </a:extLst>
                </a:gridCol>
                <a:gridCol w="3833833">
                  <a:extLst>
                    <a:ext uri="{9D8B030D-6E8A-4147-A177-3AD203B41FA5}">
                      <a16:colId xmlns:a16="http://schemas.microsoft.com/office/drawing/2014/main" val="1393457216"/>
                    </a:ext>
                  </a:extLst>
                </a:gridCol>
                <a:gridCol w="375612">
                  <a:extLst>
                    <a:ext uri="{9D8B030D-6E8A-4147-A177-3AD203B41FA5}">
                      <a16:colId xmlns:a16="http://schemas.microsoft.com/office/drawing/2014/main" val="2349347980"/>
                    </a:ext>
                  </a:extLst>
                </a:gridCol>
                <a:gridCol w="518089">
                  <a:extLst>
                    <a:ext uri="{9D8B030D-6E8A-4147-A177-3AD203B41FA5}">
                      <a16:colId xmlns:a16="http://schemas.microsoft.com/office/drawing/2014/main" val="104242333"/>
                    </a:ext>
                  </a:extLst>
                </a:gridCol>
              </a:tblGrid>
              <a:tr h="123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Wed am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GRWG: MW Sub-Group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759826"/>
                  </a:ext>
                </a:extLst>
              </a:tr>
              <a:tr h="123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Chair: Ralph Ferraro, Minutes: Cheng-Zhi Zou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621733"/>
                  </a:ext>
                </a:extLst>
              </a:tr>
              <a:tr h="123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8:30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Ralph Ferraro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NOAA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Round Table Introduction, Objectives, Agenda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5a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0:10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774698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8:40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Raffaele Crapolicchio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ESA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SMOS Cal/Val Activities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5b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0:15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792825"/>
                  </a:ext>
                </a:extLst>
              </a:tr>
              <a:tr h="123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8:55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Roberto Sabia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ESA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SMOS Geophysical Products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5c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0:15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146101"/>
                  </a:ext>
                </a:extLst>
              </a:tr>
              <a:tr h="123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9:10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Bill Bell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ECMWF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EU's C3S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5d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0:15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155201"/>
                  </a:ext>
                </a:extLst>
              </a:tr>
              <a:tr h="123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9:25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Tim Hewison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EUMETSAT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MetOp-C AMSU-A/MHS Status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5e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0:10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868130"/>
                  </a:ext>
                </a:extLst>
              </a:tr>
              <a:tr h="123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9:35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 Kim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NASA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NOAA-20 ATMS Status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5f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0:15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508839"/>
                  </a:ext>
                </a:extLst>
              </a:tr>
              <a:tr h="123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9:50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Mikaso Kachi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JAXA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AMSR-2/AMSR-3 Update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0:15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62658"/>
                  </a:ext>
                </a:extLst>
              </a:tr>
              <a:tr h="123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10:05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 Kim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NASA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 Calibration Targets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5h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0:20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848622"/>
                  </a:ext>
                </a:extLst>
              </a:tr>
              <a:tr h="123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10:25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Coffee Break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0:20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72079"/>
                  </a:ext>
                </a:extLst>
              </a:tr>
              <a:tr h="2116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10:45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Jeiying He and Qifeng Lu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NSSC/CAS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Joint activities with CEOS: Initial progress and example from FY3-MWHS2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5i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0:20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939972"/>
                  </a:ext>
                </a:extLst>
              </a:tr>
              <a:tr h="123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11:05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Shengli Wu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NSMC/CMA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FY-3 MWRI - Calibration and time series record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5j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0:15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272125"/>
                  </a:ext>
                </a:extLst>
              </a:tr>
              <a:tr h="2116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11:20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Cheng-Zhi Zou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NOAA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Possible MW sounder references and their use for re-calibration of other satellites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5k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0:15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314878"/>
                  </a:ext>
                </a:extLst>
              </a:tr>
              <a:tr h="3174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11:35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Ralph Ferraro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NOAA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Review of Action Items/Ongoing Activities - Session will be a 'round table' addressing each action item - briefings by actionee expected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5l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0:10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09543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11:45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Bomin Sun/Cheng-Zhi Zou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NOAA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Progress with GRUAN observations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5m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0:15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69235"/>
                  </a:ext>
                </a:extLst>
              </a:tr>
              <a:tr h="123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12:00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Lunch Break + Visit to the PHI-Experience 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2:00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093175"/>
                  </a:ext>
                </a:extLst>
              </a:tr>
              <a:tr h="123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Wed pm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GRWG: MW Sub-group - Continuation of Action Items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206305"/>
                  </a:ext>
                </a:extLst>
              </a:tr>
              <a:tr h="2116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14:00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Manik Bali/Rachel Kroodsma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NOAA/NASA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GPM X-Cal LUT's/Deliverable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5n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0:20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820636"/>
                  </a:ext>
                </a:extLst>
              </a:tr>
              <a:tr h="2116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14:20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Isaac Moradi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NOAA/UMD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Inter-comparison of fast radiative transfer models and microwave observations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5o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0:20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08532"/>
                  </a:ext>
                </a:extLst>
              </a:tr>
              <a:tr h="123645">
                <a:tc>
                  <a:txBody>
                    <a:bodyPr/>
                    <a:lstStyle/>
                    <a:p>
                      <a:pPr algn="ctr" fontAlgn="ctr"/>
                      <a:endParaRPr lang="en-US" sz="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GRWG: MW Sub-Group - MWI Constellation Gap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885747"/>
                  </a:ext>
                </a:extLst>
              </a:tr>
              <a:tr h="123645">
                <a:tc>
                  <a:txBody>
                    <a:bodyPr/>
                    <a:lstStyle/>
                    <a:p>
                      <a:pPr algn="ctr" fontAlgn="ctr"/>
                      <a:endParaRPr lang="en-US" sz="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Chair: Qifeng Lu; Minutes: Ralph Ferraro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201578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14:40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Mitch Goldberg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NOAA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importance of a healthy microwave imager constellation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5p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0:20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144963"/>
                  </a:ext>
                </a:extLst>
              </a:tr>
              <a:tr h="123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15:00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Alan Geer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ECMWF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NWP application - title TBC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5q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0:20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099361"/>
                  </a:ext>
                </a:extLst>
              </a:tr>
              <a:tr h="2472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15:20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Fabien Carminati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ECMWF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Current and future use of microwave imager observations in the Met Office NWP system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5r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0:20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828801"/>
                  </a:ext>
                </a:extLst>
              </a:tr>
              <a:tr h="123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15:40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Objectives/Goals &amp; Discussion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5s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0:40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246540"/>
                  </a:ext>
                </a:extLst>
              </a:tr>
              <a:tr h="123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16:20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Coffee Break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0:20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76771"/>
                  </a:ext>
                </a:extLst>
              </a:tr>
              <a:tr h="123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16:40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GRWG: MW Sub-Group - WIGOS 2040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627248"/>
                  </a:ext>
                </a:extLst>
              </a:tr>
              <a:tr h="123645">
                <a:tc>
                  <a:txBody>
                    <a:bodyPr/>
                    <a:lstStyle/>
                    <a:p>
                      <a:pPr algn="ctr" fontAlgn="ctr"/>
                      <a:endParaRPr lang="en-US" sz="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Chair: Manik Bali, Minutes: Tim Hewison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989721"/>
                  </a:ext>
                </a:extLst>
              </a:tr>
              <a:tr h="158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16:40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Manik Bali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NOAA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Review of white paper outline and develop writing team WIGOS/IPWG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5t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0:30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78867"/>
                  </a:ext>
                </a:extLst>
              </a:tr>
              <a:tr h="123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17:10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Mitch Goldberg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GSICS EP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WDQM 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5u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0:20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215078"/>
                  </a:ext>
                </a:extLst>
              </a:tr>
              <a:tr h="123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17:30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Toshi Yukirino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WMO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GSICS Document review byWIGOS 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5v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0:20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346821"/>
                  </a:ext>
                </a:extLst>
              </a:tr>
              <a:tr h="2472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18:00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Qifeng Lu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CMA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WIGOS: Strawman outline draft of a plan to develop inter-calibration products for microwave imagers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5w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0:20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584675"/>
                  </a:ext>
                </a:extLst>
              </a:tr>
              <a:tr h="123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18:20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Discussion and wrap up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5x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0:10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587000"/>
                  </a:ext>
                </a:extLst>
              </a:tr>
              <a:tr h="123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18:40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Ralph Ferraro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Co-Chairmanship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5y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0:10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465719"/>
                  </a:ext>
                </a:extLst>
              </a:tr>
              <a:tr h="123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18:50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</a:t>
                      </a:r>
                    </a:p>
                  </a:txBody>
                  <a:tcPr marL="3623" marR="362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842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590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297" y="54106"/>
            <a:ext cx="5911703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</a:rPr>
              <a:t>Summary and ongoing endeavors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440712"/>
            <a:ext cx="5588000" cy="4641112"/>
          </a:xfrm>
        </p:spPr>
        <p:txBody>
          <a:bodyPr/>
          <a:lstStyle/>
          <a:p>
            <a:r>
              <a:rPr lang="en-US" sz="2000" dirty="0" smtClean="0"/>
              <a:t>Continued expansion of group</a:t>
            </a:r>
          </a:p>
          <a:p>
            <a:pPr lvl="1"/>
            <a:r>
              <a:rPr lang="en-US" sz="1600" dirty="0" smtClean="0"/>
              <a:t>More ideas and new collaborations</a:t>
            </a:r>
          </a:p>
          <a:p>
            <a:r>
              <a:rPr lang="en-US" sz="2000" dirty="0" smtClean="0"/>
              <a:t>Engagement with other communities</a:t>
            </a:r>
          </a:p>
          <a:p>
            <a:pPr lvl="1"/>
            <a:r>
              <a:rPr lang="en-US" sz="1600" dirty="0" smtClean="0"/>
              <a:t>CGMS ISWG’s, CEOS, GPM</a:t>
            </a:r>
            <a:endParaRPr lang="en-US" sz="1600" dirty="0"/>
          </a:p>
          <a:p>
            <a:r>
              <a:rPr lang="en-US" sz="2000" dirty="0" smtClean="0"/>
              <a:t>Examining methods to characterize MW sensors</a:t>
            </a:r>
          </a:p>
          <a:p>
            <a:r>
              <a:rPr lang="en-US" sz="2000" dirty="0" smtClean="0"/>
              <a:t>Continued MW topics in Newsletter</a:t>
            </a:r>
          </a:p>
          <a:p>
            <a:r>
              <a:rPr lang="en-US" sz="2000" dirty="0" smtClean="0"/>
              <a:t>All Day-MW session</a:t>
            </a:r>
          </a:p>
          <a:p>
            <a:pPr lvl="1"/>
            <a:r>
              <a:rPr lang="en-US" sz="1600" dirty="0" smtClean="0"/>
              <a:t>Science topics</a:t>
            </a:r>
          </a:p>
          <a:p>
            <a:pPr lvl="1"/>
            <a:r>
              <a:rPr lang="en-US" sz="1600" dirty="0" smtClean="0"/>
              <a:t>Action items</a:t>
            </a:r>
          </a:p>
          <a:p>
            <a:pPr lvl="1"/>
            <a:r>
              <a:rPr lang="en-US" sz="1600" dirty="0" smtClean="0"/>
              <a:t>MWI Gap – GSICS view point</a:t>
            </a:r>
          </a:p>
          <a:p>
            <a:pPr lvl="1"/>
            <a:r>
              <a:rPr lang="en-US" sz="1600" dirty="0" smtClean="0"/>
              <a:t>WIGOS2040 – Calibration aspect</a:t>
            </a:r>
          </a:p>
          <a:p>
            <a:r>
              <a:rPr lang="en-US" sz="2000" dirty="0" smtClean="0"/>
              <a:t>GSICS Best Practice – MW SNO</a:t>
            </a:r>
          </a:p>
          <a:p>
            <a:r>
              <a:rPr lang="en-US" sz="2000" dirty="0" smtClean="0"/>
              <a:t>GSICS Deliverable Matrix/GPM MWI LUT’s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823" r="26363" b="-1"/>
          <a:stretch/>
        </p:blipFill>
        <p:spPr>
          <a:xfrm>
            <a:off x="5272675" y="3629641"/>
            <a:ext cx="3803591" cy="2523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9"/>
          <a:stretch/>
        </p:blipFill>
        <p:spPr>
          <a:xfrm>
            <a:off x="5715000" y="1233965"/>
            <a:ext cx="3268133" cy="225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material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C94469-C24B-4485-9554-864CA5BFE27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02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76200"/>
            <a:ext cx="8763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>
                <a:solidFill>
                  <a:srgbClr val="00DA00"/>
                </a:solidFill>
                <a:latin typeface="Times New Roman"/>
                <a:cs typeface="Times New Roman"/>
              </a:rPr>
              <a:t>Comparisons of RO-Estimated ATMS Biases between NOAA-20 and S-NPP </a:t>
            </a:r>
            <a:endParaRPr lang="en-US" sz="2000" b="1" dirty="0" smtClean="0">
              <a:solidFill>
                <a:srgbClr val="00DA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30000"/>
              </a:lnSpc>
            </a:pPr>
            <a:r>
              <a:rPr lang="en-US" sz="1600" dirty="0" smtClean="0">
                <a:latin typeface="Times New Roman"/>
                <a:cs typeface="Times New Roman"/>
              </a:rPr>
              <a:t>Zou X. and X. </a:t>
            </a:r>
            <a:r>
              <a:rPr lang="en-US" sz="1600" dirty="0" err="1" smtClean="0">
                <a:latin typeface="Times New Roman"/>
                <a:cs typeface="Times New Roman"/>
              </a:rPr>
              <a:t>Tian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>
                <a:latin typeface="Times New Roman"/>
                <a:cs typeface="Times New Roman"/>
              </a:rPr>
              <a:t>Earth System Science Interdisciplinary Center, University of Maryland, USA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8328" y="3531477"/>
            <a:ext cx="1702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ATMS Channel Number</a:t>
            </a:r>
            <a:endParaRPr lang="en-US" sz="1200" dirty="0">
              <a:latin typeface="Times New Roman"/>
              <a:cs typeface="Times New Rom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918" y="984472"/>
            <a:ext cx="4297680" cy="2595321"/>
          </a:xfrm>
          <a:prstGeom prst="rect">
            <a:avLst/>
          </a:prstGeom>
        </p:spPr>
      </p:pic>
      <p:sp>
        <p:nvSpPr>
          <p:cNvPr id="17" name="Text Box 43"/>
          <p:cNvSpPr txBox="1"/>
          <p:nvPr/>
        </p:nvSpPr>
        <p:spPr>
          <a:xfrm rot="16200000">
            <a:off x="3970878" y="2044560"/>
            <a:ext cx="1234552" cy="3143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Times New Roman"/>
                <a:ea typeface="STLiti"/>
                <a:cs typeface="Times New Roman"/>
              </a:rPr>
              <a:t>Nadir Bias </a:t>
            </a:r>
            <a:r>
              <a:rPr lang="en-US" sz="1200" dirty="0">
                <a:effectLst/>
                <a:latin typeface="Times New Roman"/>
                <a:ea typeface="STLiti"/>
                <a:cs typeface="Times New Roman"/>
              </a:rPr>
              <a:t>(K)</a:t>
            </a:r>
          </a:p>
        </p:txBody>
      </p:sp>
      <p:pic>
        <p:nvPicPr>
          <p:cNvPr id="18" name="Picture 17" descr="../../../../../../../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82" y="3880072"/>
            <a:ext cx="4114800" cy="252222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 Box 43"/>
          <p:cNvSpPr txBox="1"/>
          <p:nvPr/>
        </p:nvSpPr>
        <p:spPr>
          <a:xfrm rot="16200000">
            <a:off x="4155683" y="4653744"/>
            <a:ext cx="1099670" cy="3143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Times New Roman"/>
                <a:ea typeface="STLiti"/>
                <a:cs typeface="Times New Roman"/>
              </a:rPr>
              <a:t>Scan Bias </a:t>
            </a:r>
            <a:r>
              <a:rPr lang="en-US" sz="1200" dirty="0">
                <a:effectLst/>
                <a:latin typeface="Times New Roman"/>
                <a:ea typeface="STLiti"/>
                <a:cs typeface="Times New Roman"/>
              </a:rPr>
              <a:t>(K)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67683" y="6400800"/>
            <a:ext cx="1494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ATMS FOV Number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143000"/>
            <a:ext cx="4114800" cy="4288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ATMS </a:t>
            </a:r>
            <a:r>
              <a:rPr lang="en-US" sz="1600" dirty="0">
                <a:latin typeface="Times New Roman"/>
                <a:cs typeface="Times New Roman"/>
              </a:rPr>
              <a:t>instrument biases </a:t>
            </a:r>
            <a:r>
              <a:rPr lang="en-US" sz="1600" dirty="0" smtClean="0">
                <a:latin typeface="Times New Roman"/>
                <a:cs typeface="Times New Roman"/>
              </a:rPr>
              <a:t>from NOAA-20 are </a:t>
            </a:r>
            <a:r>
              <a:rPr lang="en-US" sz="1600" dirty="0">
                <a:latin typeface="Times New Roman"/>
                <a:cs typeface="Times New Roman"/>
              </a:rPr>
              <a:t>estimated </a:t>
            </a:r>
            <a:r>
              <a:rPr lang="en-US" sz="1600" dirty="0" smtClean="0">
                <a:latin typeface="Times New Roman"/>
                <a:cs typeface="Times New Roman"/>
              </a:rPr>
              <a:t>and compared with those of S-NPP based </a:t>
            </a:r>
            <a:r>
              <a:rPr lang="en-US" sz="1600" dirty="0">
                <a:latin typeface="Times New Roman"/>
                <a:cs typeface="Times New Roman"/>
              </a:rPr>
              <a:t>on the differences between observed and simulated antenna </a:t>
            </a:r>
            <a:r>
              <a:rPr lang="en-US" sz="1600" dirty="0" smtClean="0">
                <a:latin typeface="Times New Roman"/>
                <a:cs typeface="Times New Roman"/>
              </a:rPr>
              <a:t>temperatures in the six months period </a:t>
            </a:r>
            <a:r>
              <a:rPr lang="en-US" sz="1600" dirty="0">
                <a:latin typeface="Times New Roman"/>
                <a:cs typeface="Times New Roman"/>
              </a:rPr>
              <a:t>from </a:t>
            </a:r>
            <a:r>
              <a:rPr lang="en-US" sz="1600" dirty="0" smtClean="0">
                <a:latin typeface="Times New Roman"/>
                <a:cs typeface="Times New Roman"/>
              </a:rPr>
              <a:t>8 December 2017 </a:t>
            </a:r>
            <a:r>
              <a:rPr lang="en-US" sz="1600" dirty="0">
                <a:latin typeface="Times New Roman"/>
                <a:cs typeface="Times New Roman"/>
              </a:rPr>
              <a:t>to </a:t>
            </a:r>
            <a:r>
              <a:rPr lang="en-US" sz="1600" dirty="0" smtClean="0">
                <a:latin typeface="Times New Roman"/>
                <a:cs typeface="Times New Roman"/>
              </a:rPr>
              <a:t>8 June </a:t>
            </a:r>
            <a:r>
              <a:rPr lang="en-US" sz="1600" dirty="0">
                <a:latin typeface="Times New Roman"/>
                <a:cs typeface="Times New Roman"/>
              </a:rPr>
              <a:t>2018 </a:t>
            </a:r>
            <a:endParaRPr lang="en-US" sz="1600" dirty="0" smtClean="0">
              <a:latin typeface="Times New Roman"/>
              <a:cs typeface="Times New Roman"/>
            </a:endParaRP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Vertical profiles of  GPS RO temperature and </a:t>
            </a:r>
            <a:r>
              <a:rPr lang="en-US" sz="1600" dirty="0">
                <a:latin typeface="Times New Roman"/>
                <a:cs typeface="Times New Roman"/>
              </a:rPr>
              <a:t>water vapor </a:t>
            </a:r>
            <a:r>
              <a:rPr lang="en-US" sz="1600" dirty="0" smtClean="0">
                <a:latin typeface="Times New Roman"/>
                <a:cs typeface="Times New Roman"/>
              </a:rPr>
              <a:t>retrieved from GRAS onboard </a:t>
            </a:r>
            <a:r>
              <a:rPr lang="en-US" sz="1600" dirty="0" err="1" smtClean="0">
                <a:latin typeface="Times New Roman"/>
                <a:cs typeface="Times New Roman"/>
              </a:rPr>
              <a:t>MetOp</a:t>
            </a:r>
            <a:r>
              <a:rPr lang="en-US" sz="1600" dirty="0" smtClean="0">
                <a:latin typeface="Times New Roman"/>
                <a:cs typeface="Times New Roman"/>
              </a:rPr>
              <a:t>-A/-B are used </a:t>
            </a:r>
            <a:r>
              <a:rPr lang="en-US" sz="1600" dirty="0">
                <a:latin typeface="Times New Roman"/>
                <a:cs typeface="Times New Roman"/>
              </a:rPr>
              <a:t>as input to the </a:t>
            </a:r>
            <a:r>
              <a:rPr lang="en-US" sz="1600" dirty="0" smtClean="0">
                <a:latin typeface="Times New Roman"/>
                <a:cs typeface="Times New Roman"/>
              </a:rPr>
              <a:t>CRTM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ATMS </a:t>
            </a:r>
            <a:r>
              <a:rPr lang="en-US" sz="1600" dirty="0">
                <a:latin typeface="Times New Roman"/>
                <a:cs typeface="Times New Roman"/>
              </a:rPr>
              <a:t>channels 8–10, for which GPS RO data are most accurate, from NOAA-20 are more negatively biased than the corresponding channels from S-</a:t>
            </a:r>
            <a:r>
              <a:rPr lang="en-US" sz="1600" dirty="0" smtClean="0">
                <a:latin typeface="Times New Roman"/>
                <a:cs typeface="Times New Roman"/>
              </a:rPr>
              <a:t>NPP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The scan </a:t>
            </a:r>
            <a:r>
              <a:rPr lang="en-US" sz="1600" dirty="0" smtClean="0">
                <a:latin typeface="Times New Roman"/>
                <a:cs typeface="Times New Roman"/>
              </a:rPr>
              <a:t>patterns </a:t>
            </a:r>
            <a:r>
              <a:rPr lang="en-US" sz="1600" dirty="0">
                <a:latin typeface="Times New Roman"/>
                <a:cs typeface="Times New Roman"/>
              </a:rPr>
              <a:t>of </a:t>
            </a:r>
            <a:r>
              <a:rPr lang="en-US" sz="1600" dirty="0" smtClean="0">
                <a:latin typeface="Times New Roman"/>
                <a:cs typeface="Times New Roman"/>
              </a:rPr>
              <a:t>the </a:t>
            </a:r>
            <a:r>
              <a:rPr lang="en-US" sz="1600" dirty="0">
                <a:latin typeface="Times New Roman"/>
                <a:cs typeface="Times New Roman"/>
              </a:rPr>
              <a:t>ATMS </a:t>
            </a:r>
            <a:r>
              <a:rPr lang="en-US" sz="1600" dirty="0" smtClean="0">
                <a:latin typeface="Times New Roman"/>
                <a:cs typeface="Times New Roman"/>
              </a:rPr>
              <a:t>channel 8 from the two satellites agree quite well</a:t>
            </a:r>
          </a:p>
        </p:txBody>
      </p:sp>
      <p:pic>
        <p:nvPicPr>
          <p:cNvPr id="21" name="Picture 20" descr="../../../../../../../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14" y="5615154"/>
            <a:ext cx="426643" cy="548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/>
          <p:cNvCxnSpPr/>
          <p:nvPr/>
        </p:nvCxnSpPr>
        <p:spPr bwMode="auto">
          <a:xfrm>
            <a:off x="6098631" y="5691354"/>
            <a:ext cx="304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104759" y="5887549"/>
            <a:ext cx="304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114384" y="6083744"/>
            <a:ext cx="304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24" name="Picture 23" descr="../../../../../../../..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4"/>
          <a:stretch/>
        </p:blipFill>
        <p:spPr bwMode="auto">
          <a:xfrm>
            <a:off x="6403431" y="5615154"/>
            <a:ext cx="191037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55169" y="5386554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NOAA-20   S-NPP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528" y="5512677"/>
            <a:ext cx="4572000" cy="1095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500"/>
              </a:spcAft>
            </a:pPr>
            <a:r>
              <a:rPr lang="en-US" sz="1600" i="1" dirty="0" smtClean="0">
                <a:latin typeface="Times New Roman"/>
                <a:cs typeface="Times New Roman"/>
              </a:rPr>
              <a:t>More results and discussions can be found in</a:t>
            </a:r>
          </a:p>
          <a:p>
            <a:pPr lvl="0"/>
            <a:r>
              <a:rPr lang="en-US" sz="1500" dirty="0" err="1" smtClean="0">
                <a:latin typeface="Times New Roman"/>
                <a:cs typeface="Times New Roman"/>
              </a:rPr>
              <a:t>Tian</a:t>
            </a:r>
            <a:r>
              <a:rPr lang="en-US" sz="1500" dirty="0">
                <a:latin typeface="Times New Roman"/>
                <a:cs typeface="Times New Roman"/>
              </a:rPr>
              <a:t>, X. and X. Zou, 2018: Comparison of RO estimated </a:t>
            </a:r>
            <a:endParaRPr lang="en-US" sz="1500" dirty="0" smtClean="0">
              <a:latin typeface="Times New Roman"/>
              <a:cs typeface="Times New Roman"/>
            </a:endParaRPr>
          </a:p>
          <a:p>
            <a:pPr lvl="0"/>
            <a:r>
              <a:rPr lang="en-US" sz="1500" dirty="0">
                <a:latin typeface="Times New Roman"/>
                <a:cs typeface="Times New Roman"/>
              </a:rPr>
              <a:t> </a:t>
            </a:r>
            <a:r>
              <a:rPr lang="en-US" sz="1500" dirty="0" smtClean="0">
                <a:latin typeface="Times New Roman"/>
                <a:cs typeface="Times New Roman"/>
              </a:rPr>
              <a:t>       ATMS </a:t>
            </a:r>
            <a:r>
              <a:rPr lang="en-US" sz="1500" dirty="0">
                <a:latin typeface="Times New Roman"/>
                <a:cs typeface="Times New Roman"/>
              </a:rPr>
              <a:t>biases between NOAA-20 and S- NPP. </a:t>
            </a:r>
            <a:r>
              <a:rPr lang="en-US" sz="1500" i="1" dirty="0">
                <a:latin typeface="Times New Roman"/>
                <a:cs typeface="Times New Roman"/>
              </a:rPr>
              <a:t>IEEE </a:t>
            </a:r>
            <a:endParaRPr lang="en-US" sz="1500" i="1" dirty="0" smtClean="0">
              <a:latin typeface="Times New Roman"/>
              <a:cs typeface="Times New Roman"/>
            </a:endParaRPr>
          </a:p>
          <a:p>
            <a:pPr lvl="0"/>
            <a:r>
              <a:rPr lang="en-US" sz="1500" i="1" dirty="0">
                <a:latin typeface="Times New Roman"/>
                <a:cs typeface="Times New Roman"/>
              </a:rPr>
              <a:t> </a:t>
            </a:r>
            <a:r>
              <a:rPr lang="en-US" sz="1500" i="1" dirty="0" smtClean="0">
                <a:latin typeface="Times New Roman"/>
                <a:cs typeface="Times New Roman"/>
              </a:rPr>
              <a:t>       J</a:t>
            </a:r>
            <a:r>
              <a:rPr lang="en-US" sz="1500" i="1" dirty="0">
                <a:latin typeface="Times New Roman"/>
                <a:cs typeface="Times New Roman"/>
              </a:rPr>
              <a:t>-STARS</a:t>
            </a:r>
            <a:r>
              <a:rPr lang="en-US" sz="1500" dirty="0">
                <a:latin typeface="Times New Roman"/>
                <a:cs typeface="Times New Roman"/>
              </a:rPr>
              <a:t>,  </a:t>
            </a:r>
            <a:r>
              <a:rPr lang="en-US" sz="1500" dirty="0" smtClean="0">
                <a:latin typeface="Times New Roman"/>
                <a:cs typeface="Times New Roman"/>
              </a:rPr>
              <a:t>(in revision)</a:t>
            </a:r>
            <a:endParaRPr lang="en-US" sz="1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69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613" y="1517578"/>
            <a:ext cx="3774453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Objective was to evaluate fast and LBL radiative transfer models in the microwave region by inter-comparing several RTMs with satellite observations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612" y="3037729"/>
            <a:ext cx="3774453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Main findings:</a:t>
            </a:r>
          </a:p>
          <a:p>
            <a:pPr marL="257175" indent="-257175">
              <a:buFont typeface="Arial" charset="0"/>
              <a:buChar char="•"/>
            </a:pPr>
            <a:r>
              <a:rPr lang="en-US" dirty="0"/>
              <a:t>RT models show a small bias for the temperature sounding channels but larger for water vapor and surface sensitive channels</a:t>
            </a:r>
          </a:p>
          <a:p>
            <a:pPr marL="257175" indent="-257175">
              <a:buFont typeface="Arial" charset="0"/>
              <a:buChar char="•"/>
            </a:pPr>
            <a:r>
              <a:rPr lang="en-US" dirty="0"/>
              <a:t>The double differences ([RT-N20] </a:t>
            </a:r>
            <a:r>
              <a:rPr lang="mr-IN" dirty="0"/>
              <a:t>–</a:t>
            </a:r>
            <a:r>
              <a:rPr lang="en-US" dirty="0"/>
              <a:t> [RT-NPP]) show about 1K difference between N20 and NPP WV channels but just a small difference for temperature sounding channels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613" y="935473"/>
            <a:ext cx="8549642" cy="4154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RT Studies in Support of JPSS Satellite Data Calibration</a:t>
            </a:r>
            <a:r>
              <a:rPr lang="en-US" sz="21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r="3286"/>
          <a:stretch/>
        </p:blipFill>
        <p:spPr>
          <a:xfrm>
            <a:off x="4007641" y="1393014"/>
            <a:ext cx="4931231" cy="39137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6928" y="5306745"/>
            <a:ext cx="50169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Difference between </a:t>
            </a:r>
            <a:r>
              <a:rPr lang="en-US" sz="1500" dirty="0" err="1"/>
              <a:t>Tbs</a:t>
            </a:r>
            <a:r>
              <a:rPr lang="en-US" sz="1500" dirty="0"/>
              <a:t> simulated using CRTM/RTTOV using Era5 profiles as input and ATMS N20 collocated measurements</a:t>
            </a:r>
          </a:p>
        </p:txBody>
      </p:sp>
    </p:spTree>
    <p:extLst>
      <p:ext uri="{BB962C8B-B14F-4D97-AF65-F5344CB8AC3E}">
        <p14:creationId xmlns:p14="http://schemas.microsoft.com/office/powerpoint/2010/main" val="85782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0" y="274638"/>
            <a:ext cx="5435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Outline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48577" cy="4525963"/>
          </a:xfrm>
        </p:spPr>
        <p:txBody>
          <a:bodyPr/>
          <a:lstStyle/>
          <a:p>
            <a:r>
              <a:rPr lang="en-US" dirty="0" smtClean="0"/>
              <a:t>Scope of MW Subgroup</a:t>
            </a:r>
          </a:p>
          <a:p>
            <a:r>
              <a:rPr lang="en-US" dirty="0" smtClean="0"/>
              <a:t>Membership/Co-chairmanship</a:t>
            </a:r>
          </a:p>
          <a:p>
            <a:r>
              <a:rPr lang="en-US" dirty="0" smtClean="0"/>
              <a:t>Focus for past/upcoming year</a:t>
            </a:r>
          </a:p>
          <a:p>
            <a:r>
              <a:rPr lang="en-US" dirty="0"/>
              <a:t>Status of Action Items</a:t>
            </a:r>
          </a:p>
          <a:p>
            <a:r>
              <a:rPr lang="en-US" dirty="0" smtClean="0"/>
              <a:t>Quarterly Meetings/Highlights</a:t>
            </a:r>
          </a:p>
          <a:p>
            <a:r>
              <a:rPr lang="en-US" dirty="0" smtClean="0"/>
              <a:t>Upcoming MW Session (Wed)</a:t>
            </a:r>
          </a:p>
          <a:p>
            <a:r>
              <a:rPr lang="en-US" dirty="0" smtClean="0"/>
              <a:t>Summary of Accomplishments &amp; Ongoing Endeavors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2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52352" y="271726"/>
            <a:ext cx="7134447" cy="1055077"/>
          </a:xfrm>
        </p:spPr>
        <p:txBody>
          <a:bodyPr/>
          <a:lstStyle/>
          <a:p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Members</a:t>
            </a:r>
            <a:r>
              <a:rPr lang="en-GB" altLang="en-US" dirty="0" smtClean="0">
                <a:latin typeface="Arial" charset="0"/>
              </a:rPr>
              <a:t/>
            </a:r>
            <a:br>
              <a:rPr lang="en-GB" altLang="en-US" dirty="0" smtClean="0">
                <a:latin typeface="Arial" charset="0"/>
              </a:rPr>
            </a:br>
            <a:r>
              <a:rPr lang="en-GB" altLang="en-US" sz="1662" dirty="0">
                <a:latin typeface="Arial" charset="0"/>
              </a:rPr>
              <a:t>Signed up as of </a:t>
            </a:r>
            <a:r>
              <a:rPr lang="en-GB" altLang="en-US" sz="1662" dirty="0" smtClean="0">
                <a:latin typeface="Arial" charset="0"/>
              </a:rPr>
              <a:t>March 2019</a:t>
            </a:r>
            <a:endParaRPr lang="en-GB" altLang="en-US" dirty="0" smtClean="0">
              <a:latin typeface="Arial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68434" y="1227217"/>
            <a:ext cx="8873965" cy="4686300"/>
          </a:xfrm>
        </p:spPr>
        <p:txBody>
          <a:bodyPr/>
          <a:lstStyle/>
          <a:p>
            <a:r>
              <a:rPr lang="en-GB" altLang="en-US" sz="1385" dirty="0">
                <a:latin typeface="Arial" charset="0"/>
              </a:rPr>
              <a:t>NOAA (and affiliates) - </a:t>
            </a:r>
            <a:r>
              <a:rPr lang="en-GB" altLang="en-US" sz="1385" i="1" dirty="0">
                <a:solidFill>
                  <a:srgbClr val="FF0000"/>
                </a:solidFill>
                <a:latin typeface="Arial" charset="0"/>
              </a:rPr>
              <a:t>Ralph Ferraro </a:t>
            </a:r>
            <a:r>
              <a:rPr lang="en-GB" altLang="en-US" sz="1385" i="1" dirty="0" smtClean="0">
                <a:solidFill>
                  <a:srgbClr val="FF0000"/>
                </a:solidFill>
                <a:latin typeface="Arial" charset="0"/>
              </a:rPr>
              <a:t>(Co-Chair)*,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Huan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Meng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, Cheng-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Zhi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Zou, Tony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Reale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, Mark Liu,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Bomin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Sun, </a:t>
            </a:r>
            <a:r>
              <a:rPr lang="en-GB" altLang="en-US" sz="1385" dirty="0" smtClean="0">
                <a:solidFill>
                  <a:srgbClr val="0070C0"/>
                </a:solidFill>
                <a:latin typeface="Arial" charset="0"/>
              </a:rPr>
              <a:t>Ben </a:t>
            </a:r>
            <a:r>
              <a:rPr lang="en-GB" altLang="en-US" sz="1385" dirty="0" err="1" smtClean="0">
                <a:solidFill>
                  <a:srgbClr val="0070C0"/>
                </a:solidFill>
                <a:latin typeface="Arial" charset="0"/>
              </a:rPr>
              <a:t>Ho</a:t>
            </a:r>
            <a:r>
              <a:rPr lang="en-GB" altLang="en-US" sz="1385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385" dirty="0" err="1" smtClean="0">
                <a:solidFill>
                  <a:srgbClr val="0070C0"/>
                </a:solidFill>
                <a:latin typeface="Arial" charset="0"/>
              </a:rPr>
              <a:t>Manik</a:t>
            </a:r>
            <a:r>
              <a:rPr lang="en-GB" altLang="en-US" sz="1385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Bali (Univ. Maryland), Isaac Moradi (Univ. Maryland), Hu (“Tiger) Yang (Univ. Maryland),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Wenze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Yang (Univ. Maryland), Johnny Luo (City College New York), </a:t>
            </a:r>
            <a:r>
              <a:rPr lang="en-GB" altLang="en-US" sz="1385" dirty="0" err="1" smtClean="0">
                <a:solidFill>
                  <a:srgbClr val="0070C0"/>
                </a:solidFill>
                <a:latin typeface="Arial" charset="0"/>
              </a:rPr>
              <a:t>Xaiolei</a:t>
            </a:r>
            <a:r>
              <a:rPr lang="en-GB" altLang="en-US" sz="1385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Zou (Univ. Maryland), Lin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Lin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(Univ. Maryland), John Yang (Univ. Maryland), </a:t>
            </a:r>
            <a:r>
              <a:rPr lang="en-GB" altLang="en-US" sz="1385" dirty="0" err="1" smtClean="0">
                <a:solidFill>
                  <a:srgbClr val="0070C0"/>
                </a:solidFill>
                <a:latin typeface="Arial" charset="0"/>
              </a:rPr>
              <a:t>Yalei</a:t>
            </a:r>
            <a:r>
              <a:rPr lang="en-GB" altLang="en-US" sz="1385" dirty="0" smtClean="0">
                <a:solidFill>
                  <a:srgbClr val="0070C0"/>
                </a:solidFill>
                <a:latin typeface="Arial" charset="0"/>
              </a:rPr>
              <a:t> You, Bob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Iacovazzi</a:t>
            </a:r>
            <a:endParaRPr lang="en-GB" altLang="en-US" sz="1385" dirty="0">
              <a:solidFill>
                <a:srgbClr val="0070C0"/>
              </a:solidFill>
              <a:latin typeface="Arial" charset="0"/>
            </a:endParaRPr>
          </a:p>
          <a:p>
            <a:r>
              <a:rPr lang="en-GB" altLang="en-US" sz="1385" dirty="0">
                <a:latin typeface="Arial" charset="0"/>
              </a:rPr>
              <a:t>EUMETSAT (and affiliates)  – 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Tim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Hewison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Karsten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Fennig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Viju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John,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Jörg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Ackermann,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Sabatino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DiMichele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Sante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Laviola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Vinia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Mattoli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Sreerekha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Thonipparambil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, Christophe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Accadia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Timo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Hanschmann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, Martin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Burgdorf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(Hamburg Univ.),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Imke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Hans (Hamburg), Ralf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Bennartz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(Vanderbilt Univ.), Bruno Picard (CLS)</a:t>
            </a:r>
          </a:p>
          <a:p>
            <a:r>
              <a:rPr lang="en-GB" altLang="en-US" sz="1385" dirty="0">
                <a:latin typeface="Arial" charset="0"/>
              </a:rPr>
              <a:t>NASA (and affiliates) 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– Ed Kim (GSFC),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Tanvir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Islam (JPL), Linwood Jones (Univ. of Central Florida), Rachael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Kroodsma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(Univ. of Maryland), Wes Berg (Colorado State Univ.), Thomas Holmes (GSFC), Carl Mears (RSS)</a:t>
            </a:r>
          </a:p>
          <a:p>
            <a:r>
              <a:rPr lang="en-GB" altLang="en-US" sz="1385" dirty="0">
                <a:latin typeface="Arial" charset="0"/>
              </a:rPr>
              <a:t>NIST – 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Derek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Houtz</a:t>
            </a:r>
            <a:r>
              <a:rPr lang="en-GB" altLang="en-US" sz="1385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Dazhen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Gu</a:t>
            </a:r>
            <a:endParaRPr lang="en-GB" altLang="en-US" sz="1385" dirty="0">
              <a:solidFill>
                <a:srgbClr val="0070C0"/>
              </a:solidFill>
              <a:latin typeface="Arial" charset="0"/>
            </a:endParaRPr>
          </a:p>
          <a:p>
            <a:r>
              <a:rPr lang="en-GB" altLang="en-US" sz="1385" dirty="0">
                <a:latin typeface="Arial" charset="0"/>
              </a:rPr>
              <a:t>NWI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– Thomas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Lavergne</a:t>
            </a:r>
            <a:endParaRPr lang="en-GB" altLang="en-US" sz="1385" dirty="0">
              <a:solidFill>
                <a:srgbClr val="0070C0"/>
              </a:solidFill>
              <a:latin typeface="Arial" charset="0"/>
            </a:endParaRPr>
          </a:p>
          <a:p>
            <a:r>
              <a:rPr lang="en-GB" altLang="en-US" sz="1385" dirty="0">
                <a:latin typeface="Arial" charset="0"/>
              </a:rPr>
              <a:t>ECMWF 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– Steve English, Heather Lawrence</a:t>
            </a:r>
          </a:p>
          <a:p>
            <a:r>
              <a:rPr lang="en-GB" altLang="en-US" sz="1385" dirty="0">
                <a:latin typeface="Arial" charset="0"/>
              </a:rPr>
              <a:t>UKMO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– Bill Bell, Fabien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Carmenati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, Elizabeth Good, Rob King, Christoforois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Tsamalis</a:t>
            </a:r>
            <a:endParaRPr lang="en-GB" altLang="en-US" sz="1385" dirty="0">
              <a:solidFill>
                <a:srgbClr val="0070C0"/>
              </a:solidFill>
              <a:latin typeface="Arial" charset="0"/>
            </a:endParaRPr>
          </a:p>
          <a:p>
            <a:r>
              <a:rPr lang="en-GB" altLang="en-US" sz="1385" dirty="0">
                <a:latin typeface="Arial" charset="0"/>
              </a:rPr>
              <a:t>CMA (and affiliates) </a:t>
            </a:r>
            <a:r>
              <a:rPr lang="en-GB" altLang="en-US" sz="1385" dirty="0" smtClean="0">
                <a:latin typeface="Arial" charset="0"/>
              </a:rPr>
              <a:t>–</a:t>
            </a:r>
            <a:r>
              <a:rPr lang="en-GB" altLang="en-US" sz="1385" i="1" dirty="0" err="1" smtClean="0">
                <a:solidFill>
                  <a:srgbClr val="FF0000"/>
                </a:solidFill>
                <a:latin typeface="Arial" charset="0"/>
              </a:rPr>
              <a:t>Qifeng</a:t>
            </a:r>
            <a:r>
              <a:rPr lang="en-GB" altLang="en-US" sz="1385" i="1" dirty="0" smtClean="0">
                <a:solidFill>
                  <a:srgbClr val="FF0000"/>
                </a:solidFill>
                <a:latin typeface="Arial" charset="0"/>
              </a:rPr>
              <a:t> Lu (Co-Chair), </a:t>
            </a:r>
            <a:r>
              <a:rPr lang="en-GB" altLang="en-US" sz="1385" dirty="0" smtClean="0">
                <a:solidFill>
                  <a:srgbClr val="0070C0"/>
                </a:solidFill>
                <a:latin typeface="Arial" charset="0"/>
              </a:rPr>
              <a:t>Lin 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Chen, Hu Yang,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Xiaolong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Dong,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Shengli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Wu,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Xiuqing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Hu  </a:t>
            </a:r>
          </a:p>
          <a:p>
            <a:r>
              <a:rPr lang="en-GB" altLang="en-US" sz="1385" dirty="0">
                <a:latin typeface="Arial" charset="0"/>
              </a:rPr>
              <a:t>KMA (and affiliates) – 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Jun Park, Dong-Bin Shin (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Yonsei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University, South Korea),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Dohyeong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Kim,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Minju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Gu</a:t>
            </a:r>
            <a:endParaRPr lang="en-GB" altLang="en-US" sz="1385" dirty="0">
              <a:solidFill>
                <a:srgbClr val="0070C0"/>
              </a:solidFill>
              <a:latin typeface="Arial" charset="0"/>
            </a:endParaRPr>
          </a:p>
          <a:p>
            <a:r>
              <a:rPr lang="en-GB" altLang="en-US" sz="1385" dirty="0">
                <a:latin typeface="Arial" charset="0"/>
              </a:rPr>
              <a:t>JAXA (and affiliates) - 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Misako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Kachi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, Takashi Maeda</a:t>
            </a:r>
          </a:p>
          <a:p>
            <a:r>
              <a:rPr lang="en-GB" altLang="en-US" sz="1385" dirty="0">
                <a:latin typeface="Arial" charset="0"/>
              </a:rPr>
              <a:t>IISC – </a:t>
            </a:r>
            <a:r>
              <a:rPr lang="en-GB" altLang="en-US" sz="1385" dirty="0">
                <a:solidFill>
                  <a:srgbClr val="0070C0"/>
                </a:solidFill>
                <a:latin typeface="Arial" charset="0"/>
              </a:rPr>
              <a:t>Ram </a:t>
            </a:r>
            <a:r>
              <a:rPr lang="en-GB" altLang="en-US" sz="1385" dirty="0" err="1">
                <a:solidFill>
                  <a:srgbClr val="0070C0"/>
                </a:solidFill>
                <a:latin typeface="Arial" charset="0"/>
              </a:rPr>
              <a:t>Ratan</a:t>
            </a:r>
            <a:endParaRPr lang="en-GB" altLang="en-US" sz="1385" dirty="0">
              <a:solidFill>
                <a:srgbClr val="0070C0"/>
              </a:solidFill>
              <a:latin typeface="Arial" charset="0"/>
            </a:endParaRPr>
          </a:p>
          <a:p>
            <a:pPr marL="0" indent="0">
              <a:buNone/>
            </a:pPr>
            <a:endParaRPr lang="en-GB" altLang="en-US" sz="1385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131175"/>
            <a:ext cx="2133600" cy="337038"/>
          </a:xfrm>
          <a:prstGeom prst="rect">
            <a:avLst/>
          </a:prstGeom>
        </p:spPr>
        <p:txBody>
          <a:bodyPr/>
          <a:lstStyle/>
          <a:p>
            <a:fld id="{C3BED8E1-D1FE-4068-BEE1-928EBDA11364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6031" y="793"/>
            <a:ext cx="1947969" cy="34810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62" dirty="0">
                <a:solidFill>
                  <a:srgbClr val="FF0000"/>
                </a:solidFill>
              </a:rPr>
              <a:t>Over 60 members!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224" y="5822055"/>
            <a:ext cx="6135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*Stepping down during 2019 – replacement to be discussed at MW session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381152" y="267899"/>
            <a:ext cx="5635955" cy="1055077"/>
          </a:xfrm>
        </p:spPr>
        <p:txBody>
          <a:bodyPr/>
          <a:lstStyle/>
          <a:p>
            <a:r>
              <a:rPr lang="en-GB" altLang="en-US" sz="3323" dirty="0">
                <a:solidFill>
                  <a:srgbClr val="0000FF"/>
                </a:solidFill>
                <a:latin typeface="Arial" charset="0"/>
              </a:rPr>
              <a:t>Scope of Microwave </a:t>
            </a:r>
            <a:br>
              <a:rPr lang="en-GB" altLang="en-US" sz="3323" dirty="0">
                <a:solidFill>
                  <a:srgbClr val="0000FF"/>
                </a:solidFill>
                <a:latin typeface="Arial" charset="0"/>
              </a:rPr>
            </a:br>
            <a:r>
              <a:rPr lang="en-GB" altLang="en-US" sz="3323" dirty="0">
                <a:solidFill>
                  <a:srgbClr val="0000FF"/>
                </a:solidFill>
                <a:latin typeface="Arial" charset="0"/>
              </a:rPr>
              <a:t>Sub-Group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68436" y="1393392"/>
            <a:ext cx="8848675" cy="4806200"/>
          </a:xfrm>
        </p:spPr>
        <p:txBody>
          <a:bodyPr/>
          <a:lstStyle/>
          <a:p>
            <a:r>
              <a:rPr lang="en-GB" altLang="en-US" sz="1800" dirty="0">
                <a:latin typeface="Arial" charset="0"/>
              </a:rPr>
              <a:t>Understanding the users’ requirements for inter-calibration products for microwave instruments </a:t>
            </a:r>
          </a:p>
          <a:p>
            <a:pPr lvl="1"/>
            <a:r>
              <a:rPr lang="en-GB" altLang="en-US" sz="1400" dirty="0">
                <a:solidFill>
                  <a:srgbClr val="0070C0"/>
                </a:solidFill>
                <a:latin typeface="Arial" charset="0"/>
              </a:rPr>
              <a:t>Imagers + sounders – passive only (initially, but eventually consider active if there is a need…)</a:t>
            </a:r>
          </a:p>
          <a:p>
            <a:pPr lvl="1"/>
            <a:r>
              <a:rPr lang="en-GB" altLang="en-US" sz="1400" dirty="0">
                <a:solidFill>
                  <a:srgbClr val="0070C0"/>
                </a:solidFill>
                <a:latin typeface="Arial" charset="0"/>
              </a:rPr>
              <a:t>Retrospective calibration (CDR’s and their components like geolocation, scan biases, inter-satellite)</a:t>
            </a:r>
          </a:p>
          <a:p>
            <a:pPr lvl="1"/>
            <a:r>
              <a:rPr lang="en-GB" altLang="en-US" sz="1400" dirty="0">
                <a:solidFill>
                  <a:srgbClr val="0070C0"/>
                </a:solidFill>
                <a:latin typeface="Arial" charset="0"/>
              </a:rPr>
              <a:t>Forward looking calibration (near-real time uses)</a:t>
            </a:r>
          </a:p>
          <a:p>
            <a:r>
              <a:rPr lang="en-GB" altLang="en-US" sz="1800" dirty="0">
                <a:latin typeface="Arial" charset="0"/>
              </a:rPr>
              <a:t>Identifying existing products that could meet those requirements, but first….</a:t>
            </a:r>
          </a:p>
          <a:p>
            <a:pPr lvl="1"/>
            <a:r>
              <a:rPr lang="en-GB" altLang="en-US" sz="1400" dirty="0">
                <a:solidFill>
                  <a:srgbClr val="0070C0"/>
                </a:solidFill>
                <a:latin typeface="Arial" charset="0"/>
              </a:rPr>
              <a:t>Need to define criteria…Reference standards (sensor(s), models, calibration methodologies….)</a:t>
            </a:r>
          </a:p>
          <a:p>
            <a:pPr lvl="1"/>
            <a:r>
              <a:rPr lang="en-GB" altLang="en-US" sz="1400" dirty="0">
                <a:solidFill>
                  <a:srgbClr val="0070C0"/>
                </a:solidFill>
                <a:latin typeface="Arial" charset="0"/>
              </a:rPr>
              <a:t>And then a process that adheres to GSICS principles</a:t>
            </a:r>
          </a:p>
          <a:p>
            <a:r>
              <a:rPr lang="en-GB" altLang="en-US" sz="1800" dirty="0">
                <a:latin typeface="Arial" charset="0"/>
              </a:rPr>
              <a:t>We should also focus on tools/algorithms like SNO, Double Difference, RTM, etc.</a:t>
            </a:r>
          </a:p>
          <a:p>
            <a:pPr lvl="1"/>
            <a:r>
              <a:rPr lang="en-GB" altLang="en-US" sz="1400" dirty="0" smtClean="0">
                <a:solidFill>
                  <a:srgbClr val="0070C0"/>
                </a:solidFill>
                <a:latin typeface="Arial" charset="0"/>
              </a:rPr>
              <a:t>Near term goals?</a:t>
            </a:r>
            <a:endParaRPr lang="en-GB" altLang="en-US" sz="1400" dirty="0">
              <a:solidFill>
                <a:srgbClr val="0070C0"/>
              </a:solidFill>
              <a:latin typeface="Arial" charset="0"/>
            </a:endParaRPr>
          </a:p>
          <a:p>
            <a:r>
              <a:rPr lang="en-GB" altLang="en-US" sz="1800" dirty="0">
                <a:latin typeface="Arial" charset="0"/>
              </a:rPr>
              <a:t>Define data standards (jointly with GDWG)</a:t>
            </a:r>
          </a:p>
          <a:p>
            <a:r>
              <a:rPr lang="en-GB" altLang="en-US" sz="1800" dirty="0" smtClean="0">
                <a:latin typeface="Arial" charset="0"/>
              </a:rPr>
              <a:t>Coordination </a:t>
            </a:r>
            <a:r>
              <a:rPr lang="en-GB" altLang="en-US" sz="1800" dirty="0">
                <a:latin typeface="Arial" charset="0"/>
              </a:rPr>
              <a:t>with other groups (e.g., CEOS WGCV MW, GPM X-Cal) would also be required to generate standards and best </a:t>
            </a:r>
            <a:r>
              <a:rPr lang="en-GB" altLang="en-US" sz="1800" dirty="0" smtClean="0">
                <a:latin typeface="Arial" charset="0"/>
              </a:rPr>
              <a:t>practices</a:t>
            </a:r>
          </a:p>
          <a:p>
            <a:r>
              <a:rPr lang="en-GB" altLang="en-US" sz="1800" dirty="0" smtClean="0">
                <a:latin typeface="Arial" charset="0"/>
              </a:rPr>
              <a:t>Address special requests/actions from CGMS</a:t>
            </a:r>
          </a:p>
          <a:p>
            <a:pPr marL="0" indent="0">
              <a:buNone/>
            </a:pPr>
            <a:endParaRPr lang="en-GB" alt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131174"/>
            <a:ext cx="2133600" cy="337038"/>
          </a:xfrm>
          <a:prstGeom prst="rect">
            <a:avLst/>
          </a:prstGeom>
        </p:spPr>
        <p:txBody>
          <a:bodyPr/>
          <a:lstStyle/>
          <a:p>
            <a:fld id="{C3BED8E1-D1FE-4068-BEE1-928EBDA1136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1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264197" y="548394"/>
            <a:ext cx="5879805" cy="774582"/>
          </a:xfrm>
        </p:spPr>
        <p:txBody>
          <a:bodyPr/>
          <a:lstStyle/>
          <a:p>
            <a:r>
              <a:rPr lang="en-GB" altLang="en-US" sz="3323" dirty="0">
                <a:solidFill>
                  <a:srgbClr val="0000FF"/>
                </a:solidFill>
                <a:latin typeface="Arial" charset="0"/>
              </a:rPr>
              <a:t>Focus Topics for 2018-2019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0" y="1270634"/>
            <a:ext cx="9143999" cy="4860540"/>
          </a:xfrm>
        </p:spPr>
        <p:txBody>
          <a:bodyPr/>
          <a:lstStyle/>
          <a:p>
            <a:r>
              <a:rPr lang="en-US" sz="1600" dirty="0"/>
              <a:t> Defining CLEAR PATH for</a:t>
            </a:r>
            <a:r>
              <a:rPr lang="en-US" sz="1600" b="1" dirty="0"/>
              <a:t> GSICS MW products, algorithms, tools, deliverables</a:t>
            </a:r>
            <a:endParaRPr lang="en-US" sz="1600" i="1" dirty="0"/>
          </a:p>
          <a:p>
            <a:pPr lvl="1"/>
            <a:r>
              <a:rPr lang="en-US" sz="1200" dirty="0">
                <a:solidFill>
                  <a:srgbClr val="0070C0"/>
                </a:solidFill>
              </a:rPr>
              <a:t>Methodologies </a:t>
            </a:r>
            <a:r>
              <a:rPr lang="en-US" sz="1200" i="1" dirty="0">
                <a:solidFill>
                  <a:srgbClr val="00B5EF"/>
                </a:solidFill>
              </a:rPr>
              <a:t>(Jun Park, Rachel </a:t>
            </a:r>
            <a:r>
              <a:rPr lang="en-US" sz="1200" i="1" dirty="0" err="1">
                <a:solidFill>
                  <a:srgbClr val="00B5EF"/>
                </a:solidFill>
              </a:rPr>
              <a:t>Kroodsma</a:t>
            </a:r>
            <a:r>
              <a:rPr lang="en-US" sz="1200" i="1" dirty="0">
                <a:solidFill>
                  <a:srgbClr val="00B5EF"/>
                </a:solidFill>
              </a:rPr>
              <a:t>)</a:t>
            </a:r>
          </a:p>
          <a:p>
            <a:pPr lvl="2"/>
            <a:r>
              <a:rPr lang="en-US" sz="1050" dirty="0"/>
              <a:t>SNO, Double difference, etc.</a:t>
            </a:r>
          </a:p>
          <a:p>
            <a:pPr lvl="1"/>
            <a:r>
              <a:rPr lang="en-US" sz="1200" dirty="0">
                <a:solidFill>
                  <a:srgbClr val="0070C0"/>
                </a:solidFill>
              </a:rPr>
              <a:t>Reference Standards </a:t>
            </a:r>
            <a:r>
              <a:rPr lang="en-US" sz="1200" i="1" dirty="0">
                <a:solidFill>
                  <a:srgbClr val="00B5EF"/>
                </a:solidFill>
              </a:rPr>
              <a:t>(</a:t>
            </a:r>
            <a:r>
              <a:rPr lang="en-US" sz="1200" i="1" dirty="0" err="1">
                <a:solidFill>
                  <a:srgbClr val="00B5EF"/>
                </a:solidFill>
              </a:rPr>
              <a:t>Manik</a:t>
            </a:r>
            <a:r>
              <a:rPr lang="en-US" sz="1200" i="1" dirty="0">
                <a:solidFill>
                  <a:srgbClr val="00B5EF"/>
                </a:solidFill>
              </a:rPr>
              <a:t> Bali, Isaac Moradi, Derek </a:t>
            </a:r>
            <a:r>
              <a:rPr lang="en-US" sz="1200" i="1" dirty="0" err="1">
                <a:solidFill>
                  <a:srgbClr val="00B5EF"/>
                </a:solidFill>
              </a:rPr>
              <a:t>Houtz</a:t>
            </a:r>
            <a:r>
              <a:rPr lang="en-US" sz="1200" i="1" dirty="0">
                <a:solidFill>
                  <a:srgbClr val="00B5EF"/>
                </a:solidFill>
              </a:rPr>
              <a:t>)</a:t>
            </a:r>
          </a:p>
          <a:p>
            <a:pPr lvl="2"/>
            <a:r>
              <a:rPr lang="en-US" sz="1050" dirty="0"/>
              <a:t>A particular sensor?  Likely to be wavelength dependent (e.g., window, O</a:t>
            </a:r>
            <a:r>
              <a:rPr lang="en-US" sz="1050" baseline="-25000" dirty="0"/>
              <a:t>2</a:t>
            </a:r>
            <a:r>
              <a:rPr lang="en-US" sz="1050" dirty="0"/>
              <a:t>, H</a:t>
            </a:r>
            <a:r>
              <a:rPr lang="en-US" sz="1050" baseline="-25000" dirty="0"/>
              <a:t>2</a:t>
            </a:r>
            <a:r>
              <a:rPr lang="en-US" sz="1050" dirty="0"/>
              <a:t>0); A RTM?</a:t>
            </a:r>
          </a:p>
          <a:p>
            <a:pPr lvl="1"/>
            <a:r>
              <a:rPr lang="en-US" sz="1200" dirty="0">
                <a:solidFill>
                  <a:srgbClr val="0070C0"/>
                </a:solidFill>
              </a:rPr>
              <a:t>LUT/Correction Tables </a:t>
            </a:r>
            <a:r>
              <a:rPr lang="en-US" sz="1200" i="1" dirty="0">
                <a:solidFill>
                  <a:srgbClr val="00B5EF"/>
                </a:solidFill>
              </a:rPr>
              <a:t>(</a:t>
            </a:r>
            <a:r>
              <a:rPr lang="en-US" sz="1200" i="1" dirty="0" err="1">
                <a:solidFill>
                  <a:srgbClr val="00B5EF"/>
                </a:solidFill>
              </a:rPr>
              <a:t>Karsten</a:t>
            </a:r>
            <a:r>
              <a:rPr lang="en-US" sz="1200" i="1" dirty="0">
                <a:solidFill>
                  <a:srgbClr val="00B5EF"/>
                </a:solidFill>
              </a:rPr>
              <a:t> </a:t>
            </a:r>
            <a:r>
              <a:rPr lang="en-US" sz="1200" i="1" dirty="0" err="1">
                <a:solidFill>
                  <a:srgbClr val="00B5EF"/>
                </a:solidFill>
              </a:rPr>
              <a:t>Fennig</a:t>
            </a:r>
            <a:r>
              <a:rPr lang="en-US" sz="1200" i="1" dirty="0">
                <a:solidFill>
                  <a:srgbClr val="00B5EF"/>
                </a:solidFill>
              </a:rPr>
              <a:t>, Cheng-</a:t>
            </a:r>
            <a:r>
              <a:rPr lang="en-US" sz="1200" i="1" dirty="0" err="1">
                <a:solidFill>
                  <a:srgbClr val="00B5EF"/>
                </a:solidFill>
              </a:rPr>
              <a:t>Zhi</a:t>
            </a:r>
            <a:r>
              <a:rPr lang="en-US" sz="1200" i="1" dirty="0">
                <a:solidFill>
                  <a:srgbClr val="00B5EF"/>
                </a:solidFill>
              </a:rPr>
              <a:t> Zou, </a:t>
            </a:r>
            <a:r>
              <a:rPr lang="en-US" sz="1200" i="1" dirty="0" err="1">
                <a:solidFill>
                  <a:srgbClr val="00B5EF"/>
                </a:solidFill>
              </a:rPr>
              <a:t>Viju</a:t>
            </a:r>
            <a:r>
              <a:rPr lang="en-US" sz="1200" i="1" dirty="0">
                <a:solidFill>
                  <a:srgbClr val="00B5EF"/>
                </a:solidFill>
              </a:rPr>
              <a:t> John)</a:t>
            </a:r>
          </a:p>
          <a:p>
            <a:pPr lvl="2"/>
            <a:r>
              <a:rPr lang="en-US" sz="1050" dirty="0"/>
              <a:t>Near real-time and climate; they will be different</a:t>
            </a:r>
          </a:p>
          <a:p>
            <a:r>
              <a:rPr lang="en-US" sz="1600" dirty="0"/>
              <a:t> Tying together other groups/opportunities</a:t>
            </a:r>
          </a:p>
          <a:p>
            <a:pPr lvl="1"/>
            <a:r>
              <a:rPr lang="en-US" sz="1200" dirty="0">
                <a:solidFill>
                  <a:srgbClr val="0070C0"/>
                </a:solidFill>
              </a:rPr>
              <a:t>GPM X-Cal </a:t>
            </a:r>
            <a:r>
              <a:rPr lang="en-US" sz="1200" i="1" dirty="0">
                <a:solidFill>
                  <a:srgbClr val="00B5EF"/>
                </a:solidFill>
              </a:rPr>
              <a:t>(Wes Berg, Rachel </a:t>
            </a:r>
            <a:r>
              <a:rPr lang="en-US" sz="1200" i="1" dirty="0" err="1">
                <a:solidFill>
                  <a:srgbClr val="00B5EF"/>
                </a:solidFill>
              </a:rPr>
              <a:t>Kroodsma</a:t>
            </a:r>
            <a:r>
              <a:rPr lang="en-US" sz="1200" i="1" dirty="0">
                <a:solidFill>
                  <a:srgbClr val="00B5EF"/>
                </a:solidFill>
              </a:rPr>
              <a:t>)</a:t>
            </a:r>
          </a:p>
          <a:p>
            <a:pPr lvl="1"/>
            <a:r>
              <a:rPr lang="en-US" sz="1200" dirty="0">
                <a:solidFill>
                  <a:srgbClr val="0070C0"/>
                </a:solidFill>
              </a:rPr>
              <a:t>CEOS MW subgroup </a:t>
            </a:r>
            <a:r>
              <a:rPr lang="en-US" sz="1200" i="1" dirty="0">
                <a:solidFill>
                  <a:srgbClr val="00B5EF"/>
                </a:solidFill>
              </a:rPr>
              <a:t>(Cheng-</a:t>
            </a:r>
            <a:r>
              <a:rPr lang="en-US" sz="1200" i="1" dirty="0" err="1">
                <a:solidFill>
                  <a:srgbClr val="00B5EF"/>
                </a:solidFill>
              </a:rPr>
              <a:t>Zhi</a:t>
            </a:r>
            <a:r>
              <a:rPr lang="en-US" sz="1200" i="1" dirty="0">
                <a:solidFill>
                  <a:srgbClr val="00B5EF"/>
                </a:solidFill>
              </a:rPr>
              <a:t>, </a:t>
            </a:r>
            <a:r>
              <a:rPr lang="en-GB" altLang="en-US" sz="1200" i="1" dirty="0" err="1">
                <a:solidFill>
                  <a:srgbClr val="00B5EF"/>
                </a:solidFill>
                <a:latin typeface="Arial" charset="0"/>
              </a:rPr>
              <a:t>Xiaolong</a:t>
            </a:r>
            <a:r>
              <a:rPr lang="en-GB" altLang="en-US" sz="1200" i="1" dirty="0">
                <a:solidFill>
                  <a:srgbClr val="00B5EF"/>
                </a:solidFill>
                <a:latin typeface="Arial" charset="0"/>
              </a:rPr>
              <a:t> Dong, </a:t>
            </a:r>
            <a:r>
              <a:rPr lang="en-GB" altLang="en-US" sz="1200" i="1" dirty="0" err="1">
                <a:solidFill>
                  <a:srgbClr val="00B5EF"/>
                </a:solidFill>
                <a:latin typeface="Arial" charset="0"/>
              </a:rPr>
              <a:t>Qifeng</a:t>
            </a:r>
            <a:r>
              <a:rPr lang="en-GB" altLang="en-US" sz="1200" i="1" dirty="0">
                <a:solidFill>
                  <a:srgbClr val="00B5EF"/>
                </a:solidFill>
                <a:latin typeface="Arial" charset="0"/>
              </a:rPr>
              <a:t> </a:t>
            </a:r>
            <a:r>
              <a:rPr lang="en-GB" altLang="en-US" sz="1200" i="1" dirty="0" smtClean="0">
                <a:solidFill>
                  <a:srgbClr val="00B5EF"/>
                </a:solidFill>
                <a:latin typeface="Arial" charset="0"/>
              </a:rPr>
              <a:t>Lu, Tim </a:t>
            </a:r>
            <a:r>
              <a:rPr lang="en-GB" altLang="en-US" sz="1200" i="1" dirty="0" err="1" smtClean="0">
                <a:solidFill>
                  <a:srgbClr val="00B5EF"/>
                </a:solidFill>
                <a:latin typeface="Arial" charset="0"/>
              </a:rPr>
              <a:t>Hewison</a:t>
            </a:r>
            <a:r>
              <a:rPr lang="en-GB" altLang="en-US" sz="1200" i="1" dirty="0" smtClean="0">
                <a:solidFill>
                  <a:srgbClr val="00B5EF"/>
                </a:solidFill>
                <a:latin typeface="Arial" charset="0"/>
              </a:rPr>
              <a:t>)</a:t>
            </a:r>
            <a:r>
              <a:rPr lang="en-GB" altLang="en-US" sz="1050" i="1" dirty="0" smtClean="0">
                <a:latin typeface="Arial" charset="0"/>
              </a:rPr>
              <a:t> </a:t>
            </a:r>
            <a:endParaRPr lang="en-GB" altLang="en-US" sz="1050" i="1" dirty="0">
              <a:solidFill>
                <a:srgbClr val="00B050"/>
              </a:solidFill>
              <a:latin typeface="Arial" charset="0"/>
            </a:endParaRPr>
          </a:p>
          <a:p>
            <a:pPr lvl="1"/>
            <a:r>
              <a:rPr lang="en-US" sz="1200" dirty="0">
                <a:solidFill>
                  <a:srgbClr val="0070C0"/>
                </a:solidFill>
              </a:rPr>
              <a:t>Expanding active participation </a:t>
            </a:r>
            <a:r>
              <a:rPr lang="en-US" sz="1200" i="1" dirty="0">
                <a:solidFill>
                  <a:srgbClr val="00B5EF"/>
                </a:solidFill>
              </a:rPr>
              <a:t>(</a:t>
            </a:r>
            <a:r>
              <a:rPr lang="en-US" sz="1200" i="1" dirty="0" err="1">
                <a:solidFill>
                  <a:srgbClr val="00B5EF"/>
                </a:solidFill>
              </a:rPr>
              <a:t>Manik</a:t>
            </a:r>
            <a:r>
              <a:rPr lang="en-US" sz="1200" i="1" dirty="0">
                <a:solidFill>
                  <a:srgbClr val="00B5EF"/>
                </a:solidFill>
              </a:rPr>
              <a:t> Bali, Ralph Ferraro</a:t>
            </a:r>
            <a:r>
              <a:rPr lang="en-US" sz="1200" i="1" dirty="0" smtClean="0">
                <a:solidFill>
                  <a:srgbClr val="00B5EF"/>
                </a:solidFill>
              </a:rPr>
              <a:t>)</a:t>
            </a:r>
          </a:p>
          <a:p>
            <a:pPr lvl="1"/>
            <a:r>
              <a:rPr lang="en-US" sz="1200" dirty="0" smtClean="0">
                <a:solidFill>
                  <a:srgbClr val="0070C0"/>
                </a:solidFill>
              </a:rPr>
              <a:t>CGMS - SCOPE-CM </a:t>
            </a:r>
            <a:r>
              <a:rPr lang="en-US" sz="1200" i="1" dirty="0" smtClean="0">
                <a:solidFill>
                  <a:srgbClr val="00B5EF"/>
                </a:solidFill>
              </a:rPr>
              <a:t>(</a:t>
            </a:r>
            <a:r>
              <a:rPr lang="en-US" sz="1200" i="1" dirty="0" err="1" smtClean="0">
                <a:solidFill>
                  <a:srgbClr val="00B5EF"/>
                </a:solidFill>
              </a:rPr>
              <a:t>Karsten</a:t>
            </a:r>
            <a:r>
              <a:rPr lang="en-US" sz="1200" i="1" dirty="0" smtClean="0">
                <a:solidFill>
                  <a:srgbClr val="00B5EF"/>
                </a:solidFill>
              </a:rPr>
              <a:t> </a:t>
            </a:r>
            <a:r>
              <a:rPr lang="en-US" sz="1200" i="1" dirty="0" err="1" smtClean="0">
                <a:solidFill>
                  <a:srgbClr val="00B5EF"/>
                </a:solidFill>
              </a:rPr>
              <a:t>Fennig</a:t>
            </a:r>
            <a:r>
              <a:rPr lang="en-US" sz="1200" i="1" dirty="0" smtClean="0">
                <a:solidFill>
                  <a:srgbClr val="00B5EF"/>
                </a:solidFill>
              </a:rPr>
              <a:t>);</a:t>
            </a:r>
            <a:r>
              <a:rPr lang="en-US" sz="1200" i="1" dirty="0" smtClean="0">
                <a:solidFill>
                  <a:srgbClr val="0070C0"/>
                </a:solidFill>
              </a:rPr>
              <a:t> </a:t>
            </a:r>
            <a:r>
              <a:rPr lang="en-US" sz="1200" dirty="0" smtClean="0">
                <a:solidFill>
                  <a:srgbClr val="0070C0"/>
                </a:solidFill>
              </a:rPr>
              <a:t>IPWG </a:t>
            </a:r>
            <a:r>
              <a:rPr lang="en-US" sz="1200" i="1" dirty="0" smtClean="0">
                <a:solidFill>
                  <a:srgbClr val="00B5EF"/>
                </a:solidFill>
              </a:rPr>
              <a:t>(Ralph Ferraro)</a:t>
            </a:r>
            <a:endParaRPr lang="en-US" sz="1200" i="1" dirty="0">
              <a:solidFill>
                <a:srgbClr val="00B5EF"/>
              </a:solidFill>
            </a:endParaRPr>
          </a:p>
          <a:p>
            <a:pPr lvl="1"/>
            <a:r>
              <a:rPr lang="en-US" sz="1200" dirty="0">
                <a:solidFill>
                  <a:srgbClr val="0070C0"/>
                </a:solidFill>
              </a:rPr>
              <a:t>GRUAN </a:t>
            </a:r>
            <a:r>
              <a:rPr lang="en-US" sz="1200" i="1" dirty="0">
                <a:solidFill>
                  <a:srgbClr val="00B5EF"/>
                </a:solidFill>
              </a:rPr>
              <a:t>(Tony </a:t>
            </a:r>
            <a:r>
              <a:rPr lang="en-US" sz="1200" i="1" dirty="0" err="1">
                <a:solidFill>
                  <a:srgbClr val="00B5EF"/>
                </a:solidFill>
              </a:rPr>
              <a:t>Reale</a:t>
            </a:r>
            <a:r>
              <a:rPr lang="en-US" sz="1200" i="1" dirty="0">
                <a:solidFill>
                  <a:srgbClr val="00B5EF"/>
                </a:solidFill>
              </a:rPr>
              <a:t>, Cheng-</a:t>
            </a:r>
            <a:r>
              <a:rPr lang="en-US" sz="1200" i="1" dirty="0" err="1">
                <a:solidFill>
                  <a:srgbClr val="00B5EF"/>
                </a:solidFill>
              </a:rPr>
              <a:t>Zhi</a:t>
            </a:r>
            <a:r>
              <a:rPr lang="en-US" sz="1200" i="1" dirty="0">
                <a:solidFill>
                  <a:srgbClr val="00B5EF"/>
                </a:solidFill>
              </a:rPr>
              <a:t> Zou)</a:t>
            </a:r>
          </a:p>
          <a:p>
            <a:pPr lvl="1"/>
            <a:r>
              <a:rPr lang="en-US" sz="1200" dirty="0">
                <a:solidFill>
                  <a:srgbClr val="0070C0"/>
                </a:solidFill>
              </a:rPr>
              <a:t>FIDUCEO</a:t>
            </a:r>
            <a:r>
              <a:rPr lang="en-US" sz="1200" i="1" dirty="0">
                <a:solidFill>
                  <a:srgbClr val="00B5EF"/>
                </a:solidFill>
              </a:rPr>
              <a:t> (Martin </a:t>
            </a:r>
            <a:r>
              <a:rPr lang="en-US" sz="1200" i="1" dirty="0" err="1" smtClean="0">
                <a:solidFill>
                  <a:srgbClr val="00B5EF"/>
                </a:solidFill>
              </a:rPr>
              <a:t>Burgdorf</a:t>
            </a:r>
            <a:r>
              <a:rPr lang="en-US" sz="1200" i="1" dirty="0" smtClean="0">
                <a:solidFill>
                  <a:srgbClr val="00B5EF"/>
                </a:solidFill>
              </a:rPr>
              <a:t>, Bill Bell, Fabien Carminati)</a:t>
            </a:r>
            <a:endParaRPr lang="en-US" sz="1200" i="1" dirty="0">
              <a:solidFill>
                <a:srgbClr val="00B5EF"/>
              </a:solidFill>
            </a:endParaRPr>
          </a:p>
          <a:p>
            <a:pPr lvl="1"/>
            <a:r>
              <a:rPr lang="en-US" sz="1200" dirty="0">
                <a:solidFill>
                  <a:srgbClr val="0070C0"/>
                </a:solidFill>
              </a:rPr>
              <a:t>GAIA-CLIM</a:t>
            </a:r>
            <a:r>
              <a:rPr lang="en-US" sz="1200" i="1" dirty="0">
                <a:solidFill>
                  <a:srgbClr val="0070C0"/>
                </a:solidFill>
              </a:rPr>
              <a:t> </a:t>
            </a:r>
            <a:r>
              <a:rPr lang="en-US" sz="1200" i="1" dirty="0">
                <a:solidFill>
                  <a:srgbClr val="00B5EF"/>
                </a:solidFill>
              </a:rPr>
              <a:t>(Heather Lawrence/Steve English</a:t>
            </a:r>
            <a:r>
              <a:rPr lang="en-US" sz="1200" i="1" dirty="0" smtClean="0">
                <a:solidFill>
                  <a:srgbClr val="00B5EF"/>
                </a:solidFill>
              </a:rPr>
              <a:t>)</a:t>
            </a:r>
            <a:endParaRPr lang="en-US" sz="1050" i="1" dirty="0" smtClean="0">
              <a:solidFill>
                <a:srgbClr val="00B5EF"/>
              </a:solidFill>
            </a:endParaRPr>
          </a:p>
          <a:p>
            <a:r>
              <a:rPr lang="en-GB" altLang="en-US" sz="1600" dirty="0">
                <a:latin typeface="Arial" charset="0"/>
              </a:rPr>
              <a:t>Address special requests/actions from CGMS</a:t>
            </a:r>
          </a:p>
          <a:p>
            <a:pPr lvl="1"/>
            <a:r>
              <a:rPr lang="en-GB" altLang="en-US" sz="1200" dirty="0">
                <a:solidFill>
                  <a:srgbClr val="0070C0"/>
                </a:solidFill>
                <a:latin typeface="Arial" charset="0"/>
              </a:rPr>
              <a:t>WIGOS2040</a:t>
            </a:r>
          </a:p>
          <a:p>
            <a:pPr lvl="1"/>
            <a:r>
              <a:rPr lang="en-GB" altLang="en-US" sz="1200" dirty="0">
                <a:solidFill>
                  <a:srgbClr val="0070C0"/>
                </a:solidFill>
                <a:latin typeface="Arial" charset="0"/>
              </a:rPr>
              <a:t>Gap </a:t>
            </a:r>
            <a:r>
              <a:rPr lang="en-GB" altLang="en-US" sz="1200" dirty="0" smtClean="0">
                <a:solidFill>
                  <a:srgbClr val="0070C0"/>
                </a:solidFill>
                <a:latin typeface="Arial" charset="0"/>
              </a:rPr>
              <a:t>Mitigation</a:t>
            </a:r>
            <a:endParaRPr lang="en-US" sz="1050" i="1" dirty="0">
              <a:solidFill>
                <a:srgbClr val="00B5EF"/>
              </a:solidFill>
            </a:endParaRPr>
          </a:p>
          <a:p>
            <a:r>
              <a:rPr lang="en-US" sz="1600" dirty="0" smtClean="0"/>
              <a:t>Continued </a:t>
            </a:r>
            <a:r>
              <a:rPr lang="en-US" sz="1600" dirty="0"/>
              <a:t>participation </a:t>
            </a:r>
            <a:r>
              <a:rPr lang="en-US" sz="1600" dirty="0">
                <a:solidFill>
                  <a:srgbClr val="FF0000"/>
                </a:solidFill>
              </a:rPr>
              <a:t>by subgroup </a:t>
            </a:r>
            <a:r>
              <a:rPr lang="en-US" sz="1600" dirty="0"/>
              <a:t>at meetings of relevance:</a:t>
            </a:r>
          </a:p>
          <a:p>
            <a:pPr lvl="1"/>
            <a:r>
              <a:rPr lang="en-US" sz="1200" dirty="0">
                <a:solidFill>
                  <a:srgbClr val="0070C0"/>
                </a:solidFill>
              </a:rPr>
              <a:t>GSICS; </a:t>
            </a:r>
            <a:r>
              <a:rPr lang="en-US" altLang="en-US" sz="1200" dirty="0">
                <a:solidFill>
                  <a:srgbClr val="0070C0"/>
                </a:solidFill>
                <a:latin typeface="Arial" charset="0"/>
              </a:rPr>
              <a:t>CEOS;CALCON, </a:t>
            </a:r>
            <a:r>
              <a:rPr lang="en-US" altLang="en-US" sz="1200" dirty="0" err="1">
                <a:solidFill>
                  <a:srgbClr val="0070C0"/>
                </a:solidFill>
                <a:latin typeface="Arial" charset="0"/>
              </a:rPr>
              <a:t>Microrad</a:t>
            </a:r>
            <a:r>
              <a:rPr lang="en-US" altLang="en-US" sz="1200" dirty="0">
                <a:solidFill>
                  <a:srgbClr val="0070C0"/>
                </a:solidFill>
                <a:latin typeface="Arial" charset="0"/>
              </a:rPr>
              <a:t>, AMS Sat. Met, EUMESAT Satellite, etc.</a:t>
            </a:r>
            <a:endParaRPr lang="en-GB" altLang="en-US" sz="12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131174"/>
            <a:ext cx="2133600" cy="337038"/>
          </a:xfrm>
          <a:prstGeom prst="rect">
            <a:avLst/>
          </a:prstGeom>
        </p:spPr>
        <p:txBody>
          <a:bodyPr/>
          <a:lstStyle/>
          <a:p>
            <a:fld id="{C3BED8E1-D1FE-4068-BEE1-928EBDA11364}" type="slidenum">
              <a:rPr lang="en-US" altLang="en-US" sz="1015"/>
              <a:pPr/>
              <a:t>5</a:t>
            </a:fld>
            <a:endParaRPr lang="en-US" altLang="en-US" sz="1015" dirty="0"/>
          </a:p>
        </p:txBody>
      </p:sp>
    </p:spTree>
    <p:extLst>
      <p:ext uri="{BB962C8B-B14F-4D97-AF65-F5344CB8AC3E}">
        <p14:creationId xmlns:p14="http://schemas.microsoft.com/office/powerpoint/2010/main" val="268638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5032" y="274638"/>
            <a:ext cx="5601768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2018 MW Session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831DE-8CB6-4B98-B2F1-D4EBA8FF18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301922"/>
              </p:ext>
            </p:extLst>
          </p:nvPr>
        </p:nvGraphicFramePr>
        <p:xfrm>
          <a:off x="461474" y="1343828"/>
          <a:ext cx="8075774" cy="4566822"/>
        </p:xfrm>
        <a:graphic>
          <a:graphicData uri="http://schemas.openxmlformats.org/drawingml/2006/table">
            <a:tbl>
              <a:tblPr/>
              <a:tblGrid>
                <a:gridCol w="679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9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9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67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2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Thu pm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GRWG: MW Sub-Group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Chair : Ralph Ferraro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13:00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Ralph Ferraro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Introduction and Action Item/Discussion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9a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13:30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Shenli Wu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CMA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Development of FY-3/MWRI Calibration on warm/cold targets and reflector emissivity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9b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13:50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Yang Guo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CMA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Calibration and validation of Microwave Humidity Sounder onboard FY-3D satellite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9c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14:10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Hao Liu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NSSC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Consideration of the on-board calibration of interferometric synthetic aperture microwave radiometer,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9d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14:30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Xiaolong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Dong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NSSC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Development and Standardization of the Guidelines for Prelaunch Calibration of Microwave Sensors - Activities of the CEOS WGCV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14:50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Ninghai Sun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NOAA Affiliate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ATMS SDR NOAA-20 and NPP ATMS calibration update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9f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15:10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Coffee break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15:30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Ralph Ferraro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Introduction: Radio Occultation as a MW standard/calibration source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9g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0:10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7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15:40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Lin Lin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NOAA Affiliate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Mutual Validations of Observations between lifetime S-NPP ATMS and GPS ROs from COSMIC,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MetOp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and KOMPSAT (Provided by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Xiaolei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Zou)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9h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15:55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 Discussion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9i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16:25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Scott Hu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CMA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ATMS Cal/Val evaluation using FY-3C/GNOS profile standard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9j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16:40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Manik Bali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NOAA Affiliate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Proposed Best Practices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9k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17:10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Ralph Ferraro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NASA GPM X-Cal Updates (provided by Wes Berg and Rachel Kroodsma)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9l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17:30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Manik Bali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NOAA Affiliate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GRUAN (Provided by Tony Reale)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9m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26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294742" y="144012"/>
            <a:ext cx="5392057" cy="1143000"/>
          </a:xfrm>
        </p:spPr>
        <p:txBody>
          <a:bodyPr/>
          <a:lstStyle/>
          <a:p>
            <a:r>
              <a:rPr lang="en-GB" altLang="en-US" sz="3600" dirty="0" smtClean="0">
                <a:solidFill>
                  <a:srgbClr val="0000FF"/>
                </a:solidFill>
                <a:latin typeface="Arial" charset="0"/>
              </a:rPr>
              <a:t>Recent Meetings of Microwave Sub-Group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1253862"/>
            <a:ext cx="8927743" cy="4525963"/>
          </a:xfrm>
        </p:spPr>
        <p:txBody>
          <a:bodyPr/>
          <a:lstStyle/>
          <a:p>
            <a:r>
              <a:rPr lang="en-GB" altLang="en-US" sz="2800" dirty="0" smtClean="0">
                <a:latin typeface="Arial" charset="0"/>
              </a:rPr>
              <a:t>Mostly web meetings </a:t>
            </a:r>
          </a:p>
          <a:p>
            <a:pPr lvl="1"/>
            <a:r>
              <a:rPr lang="en-GB" altLang="en-US" sz="2000" dirty="0" smtClean="0">
                <a:latin typeface="Arial" charset="0"/>
              </a:rPr>
              <a:t>Max 2.5hr; try to hold in the 1100 – 1400 UTC timeframe</a:t>
            </a:r>
          </a:p>
          <a:p>
            <a:pPr lvl="1"/>
            <a:r>
              <a:rPr lang="en-GB" altLang="en-US" sz="2000" dirty="0" smtClean="0">
                <a:latin typeface="Arial" charset="0"/>
              </a:rPr>
              <a:t>Materials and minutes always posted on Wiki </a:t>
            </a:r>
          </a:p>
          <a:p>
            <a:r>
              <a:rPr lang="en-GB" altLang="en-US" sz="2800" dirty="0" smtClean="0">
                <a:latin typeface="Arial" charset="0"/>
              </a:rPr>
              <a:t>23 May 2018</a:t>
            </a:r>
          </a:p>
          <a:p>
            <a:r>
              <a:rPr lang="en-GB" altLang="en-US" sz="2800" dirty="0" smtClean="0">
                <a:latin typeface="Arial" charset="0"/>
              </a:rPr>
              <a:t>22 June 2018</a:t>
            </a:r>
          </a:p>
          <a:p>
            <a:r>
              <a:rPr lang="en-GB" altLang="en-US" sz="2800" dirty="0" smtClean="0">
                <a:latin typeface="Arial" charset="0"/>
              </a:rPr>
              <a:t>24 October 2018</a:t>
            </a:r>
          </a:p>
          <a:p>
            <a:r>
              <a:rPr lang="en-GB" altLang="en-US" sz="2800" dirty="0" smtClean="0">
                <a:latin typeface="Arial" charset="0"/>
              </a:rPr>
              <a:t>17 January 2019</a:t>
            </a:r>
          </a:p>
          <a:p>
            <a:r>
              <a:rPr lang="en-GB" altLang="en-US" sz="2800" dirty="0" smtClean="0">
                <a:latin typeface="Arial" charset="0"/>
              </a:rPr>
              <a:t>Some side-bar meetings:</a:t>
            </a:r>
          </a:p>
          <a:p>
            <a:pPr lvl="1"/>
            <a:r>
              <a:rPr lang="en-GB" altLang="en-US" sz="2400" dirty="0" smtClean="0">
                <a:latin typeface="Arial" charset="0"/>
              </a:rPr>
              <a:t>GRUAN - RTM</a:t>
            </a:r>
          </a:p>
          <a:p>
            <a:pPr lvl="1"/>
            <a:r>
              <a:rPr lang="en-GB" altLang="en-US" sz="2400" dirty="0" smtClean="0">
                <a:latin typeface="Arial" charset="0"/>
              </a:rPr>
              <a:t>Best practices</a:t>
            </a:r>
          </a:p>
          <a:p>
            <a:pPr lvl="1"/>
            <a:r>
              <a:rPr lang="en-GB" altLang="en-US" sz="2400" dirty="0" smtClean="0">
                <a:latin typeface="Arial" charset="0"/>
              </a:rPr>
              <a:t>Passive MWI gap mitigation</a:t>
            </a:r>
          </a:p>
          <a:p>
            <a:pPr marL="0" indent="0">
              <a:buNone/>
            </a:pPr>
            <a:endParaRPr lang="en-GB" altLang="en-US" sz="2800" dirty="0" smtClean="0">
              <a:latin typeface="Arial" charset="0"/>
            </a:endParaRPr>
          </a:p>
          <a:p>
            <a:pPr marL="914400" lvl="2" indent="0">
              <a:buNone/>
            </a:pPr>
            <a:endParaRPr lang="en-GB" altLang="en-US" sz="2000" dirty="0" smtClean="0">
              <a:latin typeface="Arial" charset="0"/>
            </a:endParaRPr>
          </a:p>
          <a:p>
            <a:endParaRPr lang="en-GB" alt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C3BED8E1-D1FE-4068-BEE1-928EBDA11364}" type="slidenum">
              <a:rPr lang="en-US" altLang="en-US" sz="1200" smtClean="0"/>
              <a:pPr algn="r"/>
              <a:t>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876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047" y="136480"/>
            <a:ext cx="6035220" cy="1055077"/>
          </a:xfrm>
        </p:spPr>
        <p:txBody>
          <a:bodyPr/>
          <a:lstStyle/>
          <a:p>
            <a:r>
              <a:rPr lang="en-US" sz="3323" dirty="0">
                <a:solidFill>
                  <a:srgbClr val="0000FF"/>
                </a:solidFill>
              </a:rPr>
              <a:t>Open &amp; New Action Items (</a:t>
            </a:r>
            <a:r>
              <a:rPr lang="en-US" sz="3323" dirty="0" smtClean="0">
                <a:solidFill>
                  <a:srgbClr val="0000FF"/>
                </a:solidFill>
              </a:rPr>
              <a:t>1/2)</a:t>
            </a:r>
            <a:br>
              <a:rPr lang="en-US" sz="3323" dirty="0" smtClean="0">
                <a:solidFill>
                  <a:srgbClr val="0000FF"/>
                </a:solidFill>
              </a:rPr>
            </a:br>
            <a:r>
              <a:rPr lang="en-US" sz="1600" i="1" dirty="0">
                <a:solidFill>
                  <a:srgbClr val="0000FF"/>
                </a:solidFill>
              </a:rPr>
              <a:t>Details in backup slides in presented </a:t>
            </a:r>
            <a:r>
              <a:rPr lang="en-US" sz="1600" i="1" dirty="0" smtClean="0">
                <a:solidFill>
                  <a:srgbClr val="0000FF"/>
                </a:solidFill>
              </a:rPr>
              <a:t>Wed MW </a:t>
            </a:r>
            <a:r>
              <a:rPr lang="en-US" sz="1600" i="1" dirty="0">
                <a:solidFill>
                  <a:srgbClr val="0000FF"/>
                </a:solidFill>
              </a:rPr>
              <a:t>session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831DE-8CB6-4B98-B2F1-D4EBA8FF18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3032362"/>
            <a:ext cx="199315" cy="39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defTabSz="844083"/>
            <a:r>
              <a:rPr lang="en-US" altLang="en-US" sz="1015">
                <a:solidFill>
                  <a:srgbClr val="1F497D"/>
                </a:solidFill>
                <a:latin typeface="Calibri" pitchFamily="34" charset="0"/>
                <a:cs typeface="Arial" pitchFamily="34" charset="0"/>
              </a:rPr>
              <a:t> </a:t>
            </a:r>
            <a:endParaRPr lang="en-US" altLang="en-US" sz="646">
              <a:latin typeface="Arial" pitchFamily="34" charset="0"/>
              <a:cs typeface="Arial" pitchFamily="34" charset="0"/>
            </a:endParaRPr>
          </a:p>
          <a:p>
            <a:pPr defTabSz="844083" eaLnBrk="0" hangingPunct="0"/>
            <a:r>
              <a:rPr lang="en-US" altLang="en-US" sz="1015">
                <a:solidFill>
                  <a:srgbClr val="1F497D"/>
                </a:solidFill>
                <a:latin typeface="Calibri" pitchFamily="34" charset="0"/>
                <a:cs typeface="Arial" pitchFamily="34" charset="0"/>
              </a:rPr>
              <a:t> </a:t>
            </a:r>
            <a:endParaRPr lang="en-US" altLang="en-US" sz="1662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204414"/>
              </p:ext>
            </p:extLst>
          </p:nvPr>
        </p:nvGraphicFramePr>
        <p:xfrm>
          <a:off x="76201" y="1191559"/>
          <a:ext cx="8949267" cy="5541135"/>
        </p:xfrm>
        <a:graphic>
          <a:graphicData uri="http://schemas.openxmlformats.org/drawingml/2006/table">
            <a:tbl>
              <a:tblPr/>
              <a:tblGrid>
                <a:gridCol w="855132">
                  <a:extLst>
                    <a:ext uri="{9D8B030D-6E8A-4147-A177-3AD203B41FA5}">
                      <a16:colId xmlns:a16="http://schemas.microsoft.com/office/drawing/2014/main" val="210906588"/>
                    </a:ext>
                  </a:extLst>
                </a:gridCol>
                <a:gridCol w="961692">
                  <a:extLst>
                    <a:ext uri="{9D8B030D-6E8A-4147-A177-3AD203B41FA5}">
                      <a16:colId xmlns:a16="http://schemas.microsoft.com/office/drawing/2014/main" val="3912461919"/>
                    </a:ext>
                  </a:extLst>
                </a:gridCol>
                <a:gridCol w="2247195">
                  <a:extLst>
                    <a:ext uri="{9D8B030D-6E8A-4147-A177-3AD203B41FA5}">
                      <a16:colId xmlns:a16="http://schemas.microsoft.com/office/drawing/2014/main" val="603270587"/>
                    </a:ext>
                  </a:extLst>
                </a:gridCol>
                <a:gridCol w="760724">
                  <a:extLst>
                    <a:ext uri="{9D8B030D-6E8A-4147-A177-3AD203B41FA5}">
                      <a16:colId xmlns:a16="http://schemas.microsoft.com/office/drawing/2014/main" val="2638802868"/>
                    </a:ext>
                  </a:extLst>
                </a:gridCol>
                <a:gridCol w="706082">
                  <a:extLst>
                    <a:ext uri="{9D8B030D-6E8A-4147-A177-3AD203B41FA5}">
                      <a16:colId xmlns:a16="http://schemas.microsoft.com/office/drawing/2014/main" val="952668407"/>
                    </a:ext>
                  </a:extLst>
                </a:gridCol>
                <a:gridCol w="685034">
                  <a:extLst>
                    <a:ext uri="{9D8B030D-6E8A-4147-A177-3AD203B41FA5}">
                      <a16:colId xmlns:a16="http://schemas.microsoft.com/office/drawing/2014/main" val="3925845308"/>
                    </a:ext>
                  </a:extLst>
                </a:gridCol>
                <a:gridCol w="2733408">
                  <a:extLst>
                    <a:ext uri="{9D8B030D-6E8A-4147-A177-3AD203B41FA5}">
                      <a16:colId xmlns:a16="http://schemas.microsoft.com/office/drawing/2014/main" val="446409420"/>
                    </a:ext>
                  </a:extLst>
                </a:gridCol>
              </a:tblGrid>
              <a:tr h="1736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Id</a:t>
                      </a:r>
                    </a:p>
                  </a:txBody>
                  <a:tcPr marL="4665" marR="4665" marT="4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4665" marR="4665" marT="4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4665" marR="4665" marT="4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</a:t>
                      </a:r>
                    </a:p>
                  </a:txBody>
                  <a:tcPr marL="4665" marR="4665" marT="4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Expected Completion</a:t>
                      </a:r>
                    </a:p>
                  </a:txBody>
                  <a:tcPr marL="4665" marR="4665" marT="4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Completion</a:t>
                      </a:r>
                    </a:p>
                  </a:txBody>
                  <a:tcPr marL="4665" marR="4665" marT="4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458154"/>
                  </a:ext>
                </a:extLst>
              </a:tr>
              <a:tr h="3472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A.GMW.2017.6g.1 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 RTM comparison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MW co-chair to develop set of specific tasks to be performed by the Subgroup to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intercompare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RTM output over static references and surface models.  Tasks to be identified within 6 months (Sep. 2017).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Isaac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Moradi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2019-08-31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Moradi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working with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Reale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(NOAA) on using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colocated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GRUAN and NOAA-20/S-NPP data.  Initial results have been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generated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 will be shown in MW session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425584"/>
                  </a:ext>
                </a:extLst>
              </a:tr>
              <a:tr h="52081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A.GMW.20170725.2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http://gsics.atmos.umd.edu/bin/view/Development/20170725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 we define short-term and long-term goals? Short term would be what we could accomplish within the next year - seems like "best practices" might be something to strongly consider. Cheng-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Zhi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Karsten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 think more closely about their products/practices and define some starting points.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2018-03-01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11/1/2018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Close - no longer relevant/replaced by other actions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364018"/>
                  </a:ext>
                </a:extLst>
              </a:tr>
              <a:tr h="34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A.GMW.2018.9a.1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 CDR GSCIS product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Are diurncal cycle affects included in the NOAA MSU/AMSU CDR time series generated by NESDIS (Cheng-Zhi Zou)? If not, then its a candidate for a GSICS product.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Manik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Bali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10/1/2018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11/1/2018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Closed.  Diurnal cycle is accounted for in this data set.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904460"/>
                  </a:ext>
                </a:extLst>
              </a:tr>
              <a:tr h="43401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A.GMW.2018.9e.1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 ISO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GSICS (C. Zou) and CEOS WGVC (X. Dong) to coordinate on best practice for MW Sensors and coordinate on the development of a MW ISO sensor document (similar to other wavelengths) lead by Dong’s group.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Cheng-Zhi Zou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3/1/2019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1/17/19</a:t>
                      </a:r>
                    </a:p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According to Ed Kim on 1/17/19, this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dcoument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has been generated.  So action is most likely closed.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789888"/>
                  </a:ext>
                </a:extLst>
              </a:tr>
              <a:tr h="260409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A.GMW.2018.9g.1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 GPSRO reference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GPSRO focal points (X. Zou/Lin and S. Hu) to further evaluate their results for effects of cloud water and cloud ice and report back to the group within 6 months.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Scott Hu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10/1/2019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Have received some information from Zou/Lin.  Will be discussed at MW session.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269340"/>
                  </a:ext>
                </a:extLst>
              </a:tr>
              <a:tr h="434014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A.GMW.2018.9k.1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 Best Practices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order to determine best practice for pre and post-launch (include best practices for MW SNO inter-comparisons) best practices and share proposed best practices matrix with MW members and develop consensus.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Manik Bali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2/1/2019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Open. 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Manik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has developed matrix and is undergoing review.  Will be discussed at this meeting.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948792"/>
                  </a:ext>
                </a:extLst>
              </a:tr>
              <a:tr h="17360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A.GMW.2018.9k.2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 Best Practices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Manik will survey existing satellite operator monitoring pages and present finding within 6 months.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Manik Bali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10/1/2018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10/1/2018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Closed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52683"/>
                  </a:ext>
                </a:extLst>
              </a:tr>
              <a:tr h="17360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A.GMW.2018.9k.3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 Best Practices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Manik will ask around to find these websites and make them available.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Manik Bali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10/1/2018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10/1/2018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Closed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230030"/>
                  </a:ext>
                </a:extLst>
              </a:tr>
              <a:tr h="260409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A.GMW.2018.9k.5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 CDR as an in-orbit reference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 determine if the NOAA CDR (MSU/AMSU/ATMS) is a viable in-orbit reference, Zou and Bali will report back to the group after a forthcoming paper is published.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Cheng-Zhi Zou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3/1/2019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Open.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 be discussed in MW session.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815381"/>
                  </a:ext>
                </a:extLst>
              </a:tr>
              <a:tr h="255302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A.GMW.2018.9l.1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 in-orbit reference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Collect and document "best practices" from NASA GPM X-Cal group to see if GMI can serve as an in-orbit reference.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Ralph Ferraro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12/31/2018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12/18/2018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Closed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798224"/>
                  </a:ext>
                </a:extLst>
              </a:tr>
              <a:tr h="260409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A.GMW.20180718.1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http://gsics.atmos.umd.edu/bin/view/Development/20180718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Manik to obtain and determine SNO parameters for all MW channels but also work with a smaller tiger team to plan some sensitivity studies for NRT vs. climate SNO.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Manik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Bali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3/1/2019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paper developed.  Undergoing review.  To be discussed in MW session.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824067"/>
                  </a:ext>
                </a:extLst>
              </a:tr>
              <a:tr h="260409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A.GMW.20180718.2  </a:t>
                      </a:r>
                    </a:p>
                  </a:txBody>
                  <a:tcPr marL="4665" marR="4665" marT="4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http://gsics.atmos.umd.edu/bin/view/Development/20180718  </a:t>
                      </a:r>
                    </a:p>
                  </a:txBody>
                  <a:tcPr marL="4665" marR="4665" marT="4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Tim and Qifeng to develop circulate strawman for MW imager NRT products and will present this at CEOS WGCV meeting at EUMETSAT in late August.  </a:t>
                      </a:r>
                    </a:p>
                  </a:txBody>
                  <a:tcPr marL="4665" marR="4665" marT="4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Tim 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Hewison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5" marR="4665" marT="4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3/1/2019 </a:t>
                      </a:r>
                    </a:p>
                  </a:txBody>
                  <a:tcPr marL="4665" marR="4665" marT="4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9/1/2018</a:t>
                      </a:r>
                    </a:p>
                  </a:txBody>
                  <a:tcPr marL="4665" marR="4665" marT="4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Closed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036023"/>
                  </a:ext>
                </a:extLst>
              </a:tr>
              <a:tr h="260409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A.GMW.20180718.3  </a:t>
                      </a:r>
                    </a:p>
                  </a:txBody>
                  <a:tcPr marL="4665" marR="4665" marT="4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http://gsics.atmos.umd.edu/bin/view/Development/20180718  </a:t>
                      </a:r>
                    </a:p>
                  </a:txBody>
                  <a:tcPr marL="4665" marR="4665" marT="4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Ralph to follow up with Mitch Goldberg (NOAA rep on CGMS and also GSICS EP chair) about expectations for the MW imager gap meeting.  </a:t>
                      </a:r>
                    </a:p>
                  </a:txBody>
                  <a:tcPr marL="4665" marR="4665" marT="4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Ralph Ferraro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5" marR="4665" marT="4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3/1/2019 </a:t>
                      </a:r>
                    </a:p>
                  </a:txBody>
                  <a:tcPr marL="4665" marR="4665" marT="4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12/18/2018</a:t>
                      </a:r>
                    </a:p>
                  </a:txBody>
                  <a:tcPr marL="4665" marR="4665" marT="4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Closed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958912"/>
                  </a:ext>
                </a:extLst>
              </a:tr>
              <a:tr h="260409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A.GMW.20180718.4  </a:t>
                      </a:r>
                    </a:p>
                  </a:txBody>
                  <a:tcPr marL="4665" marR="4665" marT="4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http://gsics.atmos.umd.edu/bin/view/Development/20180718  </a:t>
                      </a:r>
                    </a:p>
                  </a:txBody>
                  <a:tcPr marL="4665" marR="4665" marT="4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Qifeng and Cheng-Zhi to co-lead activities with WGCV/X. Dong.  </a:t>
                      </a:r>
                    </a:p>
                  </a:txBody>
                  <a:tcPr marL="4665" marR="4665" marT="4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Qifeng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Lu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5" marR="4665" marT="4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3/1/2019 </a:t>
                      </a:r>
                    </a:p>
                  </a:txBody>
                  <a:tcPr marL="4665" marR="4665" marT="4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65" marR="4665" marT="4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Open.  To be discussed in MW Session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559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9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780" y="373547"/>
            <a:ext cx="6035220" cy="1055077"/>
          </a:xfrm>
        </p:spPr>
        <p:txBody>
          <a:bodyPr/>
          <a:lstStyle/>
          <a:p>
            <a:r>
              <a:rPr lang="en-US" sz="3323" dirty="0">
                <a:solidFill>
                  <a:srgbClr val="0000FF"/>
                </a:solidFill>
              </a:rPr>
              <a:t>Open &amp; New Action Items (</a:t>
            </a:r>
            <a:r>
              <a:rPr lang="en-US" sz="3323" dirty="0" smtClean="0">
                <a:solidFill>
                  <a:srgbClr val="0000FF"/>
                </a:solidFill>
              </a:rPr>
              <a:t>2/2)</a:t>
            </a:r>
            <a:endParaRPr lang="en-US" sz="3323" i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831DE-8CB6-4B98-B2F1-D4EBA8FF18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3032362"/>
            <a:ext cx="199315" cy="39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defTabSz="844083"/>
            <a:r>
              <a:rPr lang="en-US" altLang="en-US" sz="1015">
                <a:solidFill>
                  <a:srgbClr val="1F497D"/>
                </a:solidFill>
                <a:latin typeface="Calibri" pitchFamily="34" charset="0"/>
                <a:cs typeface="Arial" pitchFamily="34" charset="0"/>
              </a:rPr>
              <a:t> </a:t>
            </a:r>
            <a:endParaRPr lang="en-US" altLang="en-US" sz="646">
              <a:latin typeface="Arial" pitchFamily="34" charset="0"/>
              <a:cs typeface="Arial" pitchFamily="34" charset="0"/>
            </a:endParaRPr>
          </a:p>
          <a:p>
            <a:pPr defTabSz="844083" eaLnBrk="0" hangingPunct="0"/>
            <a:r>
              <a:rPr lang="en-US" altLang="en-US" sz="1015">
                <a:solidFill>
                  <a:srgbClr val="1F497D"/>
                </a:solidFill>
                <a:latin typeface="Calibri" pitchFamily="34" charset="0"/>
                <a:cs typeface="Arial" pitchFamily="34" charset="0"/>
              </a:rPr>
              <a:t> </a:t>
            </a:r>
            <a:endParaRPr lang="en-US" altLang="en-US" sz="1662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442768"/>
              </p:ext>
            </p:extLst>
          </p:nvPr>
        </p:nvGraphicFramePr>
        <p:xfrm>
          <a:off x="152398" y="1175555"/>
          <a:ext cx="8881535" cy="3713614"/>
        </p:xfrm>
        <a:graphic>
          <a:graphicData uri="http://schemas.openxmlformats.org/drawingml/2006/table">
            <a:tbl>
              <a:tblPr/>
              <a:tblGrid>
                <a:gridCol w="1093389">
                  <a:extLst>
                    <a:ext uri="{9D8B030D-6E8A-4147-A177-3AD203B41FA5}">
                      <a16:colId xmlns:a16="http://schemas.microsoft.com/office/drawing/2014/main" val="1130117905"/>
                    </a:ext>
                  </a:extLst>
                </a:gridCol>
                <a:gridCol w="930147">
                  <a:extLst>
                    <a:ext uri="{9D8B030D-6E8A-4147-A177-3AD203B41FA5}">
                      <a16:colId xmlns:a16="http://schemas.microsoft.com/office/drawing/2014/main" val="1109173137"/>
                    </a:ext>
                  </a:extLst>
                </a:gridCol>
                <a:gridCol w="2302933">
                  <a:extLst>
                    <a:ext uri="{9D8B030D-6E8A-4147-A177-3AD203B41FA5}">
                      <a16:colId xmlns:a16="http://schemas.microsoft.com/office/drawing/2014/main" val="855067820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1280125969"/>
                    </a:ext>
                  </a:extLst>
                </a:gridCol>
                <a:gridCol w="575734">
                  <a:extLst>
                    <a:ext uri="{9D8B030D-6E8A-4147-A177-3AD203B41FA5}">
                      <a16:colId xmlns:a16="http://schemas.microsoft.com/office/drawing/2014/main" val="979074241"/>
                    </a:ext>
                  </a:extLst>
                </a:gridCol>
                <a:gridCol w="575733">
                  <a:extLst>
                    <a:ext uri="{9D8B030D-6E8A-4147-A177-3AD203B41FA5}">
                      <a16:colId xmlns:a16="http://schemas.microsoft.com/office/drawing/2014/main" val="2428869175"/>
                    </a:ext>
                  </a:extLst>
                </a:gridCol>
                <a:gridCol w="2548466">
                  <a:extLst>
                    <a:ext uri="{9D8B030D-6E8A-4147-A177-3AD203B41FA5}">
                      <a16:colId xmlns:a16="http://schemas.microsoft.com/office/drawing/2014/main" val="1955255078"/>
                    </a:ext>
                  </a:extLst>
                </a:gridCol>
              </a:tblGrid>
              <a:tr h="237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Id</a:t>
                      </a:r>
                    </a:p>
                  </a:txBody>
                  <a:tcPr marL="4665" marR="4665" marT="4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4665" marR="4665" marT="4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4665" marR="4665" marT="4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</a:t>
                      </a:r>
                    </a:p>
                  </a:txBody>
                  <a:tcPr marL="4665" marR="4665" marT="4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Expected Completion</a:t>
                      </a:r>
                    </a:p>
                  </a:txBody>
                  <a:tcPr marL="4665" marR="4665" marT="4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Completion</a:t>
                      </a:r>
                    </a:p>
                  </a:txBody>
                  <a:tcPr marL="4665" marR="4665" marT="4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678923"/>
                  </a:ext>
                </a:extLst>
              </a:tr>
              <a:tr h="23793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A.GMW.20180718.5  </a:t>
                      </a:r>
                    </a:p>
                  </a:txBody>
                  <a:tcPr marL="4665" marR="4665" marT="4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http://gsics.atmos.umd.edu/bin/view/Development/20180718  </a:t>
                      </a:r>
                    </a:p>
                  </a:txBody>
                  <a:tcPr marL="4665" marR="4665" marT="4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Bruno to provide the group with URL's for CLS sensor monitoring and relevant papers  </a:t>
                      </a:r>
                    </a:p>
                  </a:txBody>
                  <a:tcPr marL="4665" marR="4665" marT="4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65" marR="4665" marT="4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3/1/2019 </a:t>
                      </a:r>
                    </a:p>
                  </a:txBody>
                  <a:tcPr marL="4665" marR="4665" marT="4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1/15/2019</a:t>
                      </a:r>
                    </a:p>
                  </a:txBody>
                  <a:tcPr marL="4665" marR="4665" marT="46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Closed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370055"/>
                  </a:ext>
                </a:extLst>
              </a:tr>
              <a:tr h="2379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A.GMW.20181024.1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http://gsics.atmos.umd.edu/bin/view/Development/20181024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Follow up on RTM Comparison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Isaac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Moradi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 Tiger Yang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1/17/2019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  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17513"/>
                  </a:ext>
                </a:extLst>
              </a:tr>
              <a:tr h="2379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A.GMW.20181024.2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http://gsics.atmos.umd.edu/bin/view/Development/20181024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Plans for MW dedicated session at 2019 Annual Meeting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Ralph Ferraro and Tim Hewison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1/17/2019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12/18/2018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Closed.  There will be a dedicated all day session.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876976"/>
                  </a:ext>
                </a:extLst>
              </a:tr>
              <a:tr h="2618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A.GMW.20181024.3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http://gsics.atmos.umd.edu/bin/view/Development/20181024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GPM X-Cal Deliverable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Manik Bali and Ralph Ferraro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1/17/2019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2/1/2019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Closed.  Deliverable made by Wes Berg; Bali developed test web page that is undergoing evaluation.  Upon completion, it will be recommened to the EP.  See A.GMW.20190117.4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323283"/>
                  </a:ext>
                </a:extLst>
              </a:tr>
              <a:tr h="2379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A.GMW.20181024.4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http://gsics.atmos.umd.edu/bin/view/Development/20181024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SNO paper on Best Practices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Manik Bali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11/30/2018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1/17/2019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Closed - See A.GMW.20190117.3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582367"/>
                  </a:ext>
                </a:extLst>
              </a:tr>
              <a:tr h="2379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A.GMW.20181024.5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http://gsics.atmos.umd.edu/bin/view/Development/20181024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GSICS engagement with IPWG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Ralph Ferraro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1/17/2019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11/10/2019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Closed.  A short presentation was given at IPWG.  No specific feedback received.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401234"/>
                  </a:ext>
                </a:extLst>
              </a:tr>
              <a:tr h="2379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A.GMW.20190117.1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http://gsics.atmos.umd.edu/bin/view/Development/20190117</a:t>
                      </a:r>
                      <a:endParaRPr lang="en-US" sz="7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WIGOS2040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Manik Bali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3/31/2019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 We have a session on this topic on Wed’s MW session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99368"/>
                  </a:ext>
                </a:extLst>
              </a:tr>
              <a:tr h="2379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A.GMW.20190117.2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http://gsics.atmos.umd.edu/bin/view/Development/20190117</a:t>
                      </a:r>
                      <a:endParaRPr lang="en-US" sz="7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 Imager Constellation Gap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Ralph Ferraro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3/31/2019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Open.  Qifeng Lu will chair session at 2019 Annual meeting.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124319"/>
                  </a:ext>
                </a:extLst>
              </a:tr>
              <a:tr h="3751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A.GMW.20190117.3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http://gsics.atmos.umd.edu/bin/view/Development/20190117</a:t>
                      </a:r>
                      <a:endParaRPr lang="en-US" sz="7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Complete SNO Best Practices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(same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as A.GMW.2018.9k.1)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Manik Bali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2/17/2019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Open.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274006"/>
                  </a:ext>
                </a:extLst>
              </a:tr>
              <a:tr h="2379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A.GMW.20190117.4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http://gsics.atmos.umd.edu/bin/view/Development/20190117</a:t>
                      </a:r>
                      <a:endParaRPr lang="en-US" sz="7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GPM X-Cal Deliverable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Manik Bali/Wes Berg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3/31/2019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Replaces A.GMW.20181024.3</a:t>
                      </a:r>
                    </a:p>
                  </a:txBody>
                  <a:tcPr marL="4665" marR="4665" marT="4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87368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32202"/>
              </p:ext>
            </p:extLst>
          </p:nvPr>
        </p:nvGraphicFramePr>
        <p:xfrm>
          <a:off x="656515" y="4997737"/>
          <a:ext cx="8229598" cy="1267591"/>
        </p:xfrm>
        <a:graphic>
          <a:graphicData uri="http://schemas.openxmlformats.org/drawingml/2006/table">
            <a:tbl>
              <a:tblPr/>
              <a:tblGrid>
                <a:gridCol w="563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2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9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1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6548">
                <a:tc gridSpan="8"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WGI actions open from previous plenary sessions (at CGMS-46)</a:t>
                      </a:r>
                      <a:endParaRPr lang="en-US" sz="1600">
                        <a:effectLst/>
                      </a:endParaRPr>
                    </a:p>
                  </a:txBody>
                  <a:tcPr marL="7743" marR="7743" marT="77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12"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Actionee</a:t>
                      </a:r>
                      <a:endParaRPr lang="en-US" sz="1600">
                        <a:effectLst/>
                      </a:endParaRPr>
                    </a:p>
                  </a:txBody>
                  <a:tcPr marL="7743" marR="7743" marT="77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AGN item</a:t>
                      </a:r>
                      <a:endParaRPr lang="en-US" sz="1600">
                        <a:effectLst/>
                      </a:endParaRPr>
                    </a:p>
                  </a:txBody>
                  <a:tcPr marL="7743" marR="7743" marT="77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Action #</a:t>
                      </a:r>
                      <a:endParaRPr lang="en-US" sz="1600">
                        <a:effectLst/>
                      </a:endParaRPr>
                    </a:p>
                  </a:txBody>
                  <a:tcPr marL="7743" marR="7743" marT="77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Description</a:t>
                      </a:r>
                      <a:endParaRPr lang="en-US" sz="1600">
                        <a:effectLst/>
                      </a:endParaRPr>
                    </a:p>
                  </a:txBody>
                  <a:tcPr marL="7743" marR="7743" marT="77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Action feedback/closing document</a:t>
                      </a:r>
                      <a:endParaRPr lang="en-US" sz="1600">
                        <a:effectLst/>
                      </a:endParaRPr>
                    </a:p>
                  </a:txBody>
                  <a:tcPr marL="7743" marR="7743" marT="77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Deadline</a:t>
                      </a:r>
                      <a:endParaRPr lang="en-US" sz="1600">
                        <a:effectLst/>
                      </a:endParaRPr>
                    </a:p>
                  </a:txBody>
                  <a:tcPr marL="7743" marR="7743" marT="77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Status</a:t>
                      </a:r>
                      <a:endParaRPr lang="en-US" sz="1600">
                        <a:effectLst/>
                      </a:endParaRPr>
                    </a:p>
                  </a:txBody>
                  <a:tcPr marL="7743" marR="7743" marT="77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HLPP ref</a:t>
                      </a:r>
                      <a:endParaRPr lang="en-US" sz="1600">
                        <a:effectLst/>
                      </a:endParaRPr>
                    </a:p>
                  </a:txBody>
                  <a:tcPr marL="7743" marR="7743" marT="77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140"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GSICS</a:t>
                      </a:r>
                      <a:endParaRPr lang="en-US" sz="1600">
                        <a:effectLst/>
                      </a:endParaRPr>
                    </a:p>
                  </a:txBody>
                  <a:tcPr marL="7743" marR="7743" marT="77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F</a:t>
                      </a:r>
                      <a:endParaRPr lang="en-US" sz="1600">
                        <a:effectLst/>
                      </a:endParaRPr>
                    </a:p>
                  </a:txBody>
                  <a:tcPr marL="7743" marR="7743" marT="77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A46.xx</a:t>
                      </a:r>
                      <a:endParaRPr lang="en-US" sz="1600">
                        <a:effectLst/>
                      </a:endParaRPr>
                    </a:p>
                  </a:txBody>
                  <a:tcPr marL="7743" marR="7743" marT="77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On passive microwave observations:</a:t>
                      </a:r>
                      <a:r>
                        <a:rPr lang="en-US" sz="90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90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GSICS is requested to organise an expert meeting on the intercalibration of operational PMW sensors to meet the WIGOS 2040 targets for a coordinated effort to share information on current and future PMW instruments and report to CGMS-47</a:t>
                      </a:r>
                      <a:br>
                        <a:rPr lang="en-US" sz="90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(CGMS-46-EUM-WP-14)</a:t>
                      </a:r>
                      <a:endParaRPr lang="en-US" sz="1600">
                        <a:effectLst/>
                      </a:endParaRPr>
                    </a:p>
                  </a:txBody>
                  <a:tcPr marL="7743" marR="7743" marT="77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</a:txBody>
                  <a:tcPr marL="7743" marR="7743" marT="77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CGMS-47</a:t>
                      </a:r>
                      <a:endParaRPr lang="en-US" sz="1600">
                        <a:effectLst/>
                      </a:endParaRPr>
                    </a:p>
                  </a:txBody>
                  <a:tcPr marL="7743" marR="7743" marT="77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OPEN</a:t>
                      </a:r>
                      <a:endParaRPr lang="en-US" sz="1600">
                        <a:effectLst/>
                      </a:endParaRPr>
                    </a:p>
                  </a:txBody>
                  <a:tcPr marL="7743" marR="7743" marT="77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</a:txBody>
                  <a:tcPr marL="7743" marR="7743" marT="77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6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34664</TotalTime>
  <Words>2657</Words>
  <Application>Microsoft Office PowerPoint</Application>
  <PresentationFormat>On-screen Show (4:3)</PresentationFormat>
  <Paragraphs>627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宋体</vt:lpstr>
      <vt:lpstr>Arial</vt:lpstr>
      <vt:lpstr>Calibri</vt:lpstr>
      <vt:lpstr>STLiti</vt:lpstr>
      <vt:lpstr>Times New Roman</vt:lpstr>
      <vt:lpstr>Wingdings</vt:lpstr>
      <vt:lpstr>Default Design</vt:lpstr>
      <vt:lpstr>GRWG Microwave Sub-Group Briefing</vt:lpstr>
      <vt:lpstr>Outline</vt:lpstr>
      <vt:lpstr>Members Signed up as of March 2019</vt:lpstr>
      <vt:lpstr>Scope of Microwave  Sub-Group</vt:lpstr>
      <vt:lpstr>Focus Topics for 2018-2019</vt:lpstr>
      <vt:lpstr>2018 MW Session</vt:lpstr>
      <vt:lpstr>Recent Meetings of Microwave Sub-Group</vt:lpstr>
      <vt:lpstr>Open &amp; New Action Items (1/2) Details in backup slides in presented Wed MW session</vt:lpstr>
      <vt:lpstr>Open &amp; New Action Items (2/2)</vt:lpstr>
      <vt:lpstr>Meeting Highlights (1/4)</vt:lpstr>
      <vt:lpstr>Meeting Highlights (2/4)</vt:lpstr>
      <vt:lpstr>Meeting Highlights (3/4)</vt:lpstr>
      <vt:lpstr>Meeting Highlights (4/4)</vt:lpstr>
      <vt:lpstr>Newsletters – MW Topics </vt:lpstr>
      <vt:lpstr>2019 MW Session</vt:lpstr>
      <vt:lpstr>Summary and ongoing endeavors</vt:lpstr>
      <vt:lpstr>Backup material</vt:lpstr>
      <vt:lpstr>PowerPoint Presentation</vt:lpstr>
      <vt:lpstr>PowerPoint Presentation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Ralph R. Ferraro Jr</cp:lastModifiedBy>
  <cp:revision>1019</cp:revision>
  <cp:lastPrinted>2019-02-24T15:45:04Z</cp:lastPrinted>
  <dcterms:created xsi:type="dcterms:W3CDTF">2004-06-10T15:46:18Z</dcterms:created>
  <dcterms:modified xsi:type="dcterms:W3CDTF">2019-03-04T00:11:33Z</dcterms:modified>
</cp:coreProperties>
</file>