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14" r:id="rId2"/>
    <p:sldId id="715" r:id="rId3"/>
    <p:sldId id="769" r:id="rId4"/>
    <p:sldId id="752" r:id="rId5"/>
    <p:sldId id="770" r:id="rId6"/>
    <p:sldId id="743" r:id="rId7"/>
    <p:sldId id="751" r:id="rId8"/>
    <p:sldId id="738" r:id="rId9"/>
    <p:sldId id="767" r:id="rId10"/>
    <p:sldId id="766" r:id="rId11"/>
    <p:sldId id="768" r:id="rId12"/>
    <p:sldId id="753" r:id="rId13"/>
    <p:sldId id="754" r:id="rId14"/>
    <p:sldId id="67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0000CC"/>
    <a:srgbClr val="CC00FF"/>
    <a:srgbClr val="008000"/>
    <a:srgbClr val="006600"/>
    <a:srgbClr val="FF3300"/>
    <a:srgbClr val="5F5F5F"/>
    <a:srgbClr val="3333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3462" autoAdjust="0"/>
  </p:normalViewPr>
  <p:slideViewPr>
    <p:cSldViewPr snapToGrid="0">
      <p:cViewPr varScale="1">
        <p:scale>
          <a:sx n="66" d="100"/>
          <a:sy n="66" d="100"/>
        </p:scale>
        <p:origin x="27" y="55"/>
      </p:cViewPr>
      <p:guideLst>
        <p:guide orient="horz" pos="2160"/>
        <p:guide pos="2880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256" y="60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0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9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4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202" y="4715373"/>
            <a:ext cx="5437271" cy="4466329"/>
          </a:xfrm>
          <a:prstGeom prst="rect">
            <a:avLst/>
          </a:prstGeom>
        </p:spPr>
        <p:txBody>
          <a:bodyPr lIns="62938" tIns="31469" rIns="62938" bIns="31469"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45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202" y="4715373"/>
            <a:ext cx="5437271" cy="4466329"/>
          </a:xfrm>
          <a:prstGeom prst="rect">
            <a:avLst/>
          </a:prstGeom>
        </p:spPr>
        <p:txBody>
          <a:bodyPr lIns="62938" tIns="31469" rIns="62938" bIns="31469"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45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1615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000" b="1" dirty="0"/>
              <a:t>2019 GRWG/GDWG Annual Meeting</a:t>
            </a:r>
            <a:r>
              <a:rPr lang="en-GB" sz="1000" b="1" baseline="0" dirty="0"/>
              <a:t> – Plenary Session, GDWG Report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tar.nesdis.noaa.gov/smcd/GCC/MeetingActions.ph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tools.eumetsat.int/plotter" TargetMode="External"/><Relationship Id="rId2" Type="http://schemas.openxmlformats.org/officeDocument/2006/relationships/hyperlink" Target="https://github.com/GDWG-GSIC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gsics.tools.eumetsat.int/plotte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68338" y="1727200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4800" dirty="0">
                <a:solidFill>
                  <a:srgbClr val="0000FF"/>
                </a:solidFill>
              </a:rPr>
              <a:t>GDWG Report 2019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3849" y="2914650"/>
            <a:ext cx="7944928" cy="287655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spcAft>
                <a:spcPct val="100000"/>
              </a:spcAft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zh-CN" sz="2800" b="1" u="sng" dirty="0">
                <a:latin typeface="Times New Roman" pitchFamily="18" charset="0"/>
                <a:ea typeface="宋体" pitchFamily="2" charset="-122"/>
              </a:rPr>
              <a:t>Masaya Takahashi (JMA),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 </a:t>
            </a:r>
          </a:p>
          <a:p>
            <a:pPr eaLnBrk="1" hangingPunct="1"/>
            <a:r>
              <a:rPr lang="en-US" altLang="zh-CN" sz="2800" b="1" dirty="0" err="1">
                <a:latin typeface="Times New Roman" pitchFamily="18" charset="0"/>
                <a:ea typeface="宋体" pitchFamily="2" charset="-122"/>
              </a:rPr>
              <a:t>Ashim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 Mitra (IMD) and Peter </a:t>
            </a:r>
            <a:r>
              <a:rPr lang="en-US" altLang="zh-CN" sz="2800" b="1" dirty="0" err="1">
                <a:latin typeface="Times New Roman" pitchFamily="18" charset="0"/>
                <a:ea typeface="宋体" pitchFamily="2" charset="-122"/>
              </a:rPr>
              <a:t>Miu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 (EUMETSAT)</a:t>
            </a:r>
          </a:p>
          <a:p>
            <a:pPr eaLnBrk="1" hangingPunct="1"/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正方形/長方形 4"/>
          <p:cNvSpPr/>
          <p:nvPr/>
        </p:nvSpPr>
        <p:spPr>
          <a:xfrm>
            <a:off x="3396343" y="332213"/>
            <a:ext cx="4990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GDWG Notable Actions</a:t>
            </a:r>
          </a:p>
          <a:p>
            <a:r>
              <a:rPr lang="en-US" altLang="ja-JP" sz="2400" b="1" dirty="0"/>
              <a:t>Instrument Events Logging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2F82EF-7DDB-43D7-9C80-97126A228ACE}"/>
              </a:ext>
            </a:extLst>
          </p:cNvPr>
          <p:cNvSpPr txBox="1">
            <a:spLocks/>
          </p:cNvSpPr>
          <p:nvPr/>
        </p:nvSpPr>
        <p:spPr>
          <a:xfrm>
            <a:off x="371137" y="1299742"/>
            <a:ext cx="8566386" cy="4261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ja-JP" sz="1800" kern="0" dirty="0">
                <a:solidFill>
                  <a:schemeClr val="bg1">
                    <a:lumMod val="75000"/>
                  </a:schemeClr>
                </a:solidFill>
              </a:rPr>
              <a:t>CGMS Task Team on Calibration Events Logging</a:t>
            </a:r>
          </a:p>
          <a:p>
            <a:pPr marL="630238" lvl="1" indent="-273050">
              <a:lnSpc>
                <a:spcPct val="120000"/>
              </a:lnSpc>
            </a:pPr>
            <a:r>
              <a:rPr lang="en-US" altLang="ja-JP" sz="1800" kern="0" dirty="0">
                <a:solidFill>
                  <a:schemeClr val="bg1">
                    <a:lumMod val="75000"/>
                  </a:schemeClr>
                </a:solidFill>
              </a:rPr>
              <a:t>Lead by Rob </a:t>
            </a:r>
            <a:r>
              <a:rPr lang="en-US" altLang="ja-JP" sz="1800" kern="0" dirty="0" err="1">
                <a:solidFill>
                  <a:schemeClr val="bg1">
                    <a:lumMod val="75000"/>
                  </a:schemeClr>
                </a:solidFill>
              </a:rPr>
              <a:t>Roebeling</a:t>
            </a:r>
            <a:r>
              <a:rPr lang="en-US" altLang="ja-JP" sz="1800" kern="0" dirty="0">
                <a:solidFill>
                  <a:schemeClr val="bg1">
                    <a:lumMod val="75000"/>
                  </a:schemeClr>
                </a:solidFill>
              </a:rPr>
              <a:t> (EUM), mainly composed of GDWG members </a:t>
            </a:r>
          </a:p>
          <a:p>
            <a:pPr marL="630238" lvl="1" indent="-273050">
              <a:lnSpc>
                <a:spcPct val="120000"/>
              </a:lnSpc>
            </a:pPr>
            <a:r>
              <a:rPr lang="en-US" altLang="ja-JP" sz="1800" kern="0" dirty="0">
                <a:solidFill>
                  <a:schemeClr val="bg1">
                    <a:lumMod val="75000"/>
                  </a:schemeClr>
                </a:solidFill>
              </a:rPr>
              <a:t>Goal: to develop a uniform approach for presenting, logging, and monitoring calibration information across satellite operators</a:t>
            </a:r>
          </a:p>
          <a:p>
            <a:pPr marL="630238" lvl="1" indent="-273050">
              <a:lnSpc>
                <a:spcPct val="120000"/>
              </a:lnSpc>
            </a:pPr>
            <a:r>
              <a:rPr lang="en-US" altLang="ja-JP" sz="1800" kern="0" dirty="0">
                <a:solidFill>
                  <a:schemeClr val="bg1">
                    <a:lumMod val="75000"/>
                  </a:schemeClr>
                </a:solidFill>
              </a:rPr>
              <a:t>A white paper was submitted to CGMS-45 (June 2017)</a:t>
            </a:r>
          </a:p>
          <a:p>
            <a:pPr marL="630238" lvl="1" indent="-273050">
              <a:lnSpc>
                <a:spcPct val="120000"/>
              </a:lnSpc>
            </a:pPr>
            <a:endParaRPr lang="en-US" altLang="ja-JP" sz="900" kern="0" dirty="0">
              <a:solidFill>
                <a:schemeClr val="bg1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kern="0" dirty="0">
                <a:solidFill>
                  <a:schemeClr val="bg1">
                    <a:lumMod val="75000"/>
                  </a:schemeClr>
                </a:solidFill>
              </a:rPr>
              <a:t>1st step: to create stable </a:t>
            </a:r>
            <a:r>
              <a:rPr lang="en-US" sz="1800" i="1" kern="0" dirty="0">
                <a:solidFill>
                  <a:schemeClr val="bg1">
                    <a:lumMod val="75000"/>
                  </a:schemeClr>
                </a:solidFill>
              </a:rPr>
              <a:t>Landing Pages</a:t>
            </a:r>
            <a:r>
              <a:rPr lang="en-US" sz="1800" kern="0" dirty="0">
                <a:solidFill>
                  <a:schemeClr val="bg1">
                    <a:lumMod val="75000"/>
                  </a:schemeClr>
                </a:solidFill>
              </a:rPr>
              <a:t> linked from WMO OSCAR/Space</a:t>
            </a:r>
          </a:p>
          <a:p>
            <a:pPr lvl="1">
              <a:lnSpc>
                <a:spcPct val="120000"/>
              </a:lnSpc>
            </a:pPr>
            <a:r>
              <a:rPr lang="en-US" sz="1800" kern="0" dirty="0">
                <a:solidFill>
                  <a:schemeClr val="bg1">
                    <a:lumMod val="75000"/>
                  </a:schemeClr>
                </a:solidFill>
              </a:rPr>
              <a:t>2018: ROSHYDROMET launched their Landing Page</a:t>
            </a:r>
          </a:p>
          <a:p>
            <a:pPr lvl="1">
              <a:lnSpc>
                <a:spcPct val="120000"/>
              </a:lnSpc>
            </a:pPr>
            <a:r>
              <a:rPr lang="en-US" sz="1800" kern="0" dirty="0">
                <a:solidFill>
                  <a:schemeClr val="bg1">
                    <a:lumMod val="75000"/>
                  </a:schemeClr>
                </a:solidFill>
              </a:rPr>
              <a:t>Minor updates of OSCAR/Space to get more traffics to Landing Pages</a:t>
            </a:r>
          </a:p>
          <a:p>
            <a:pPr lvl="1">
              <a:lnSpc>
                <a:spcPct val="120000"/>
              </a:lnSpc>
            </a:pPr>
            <a:endParaRPr lang="en-US" sz="900" kern="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 kern="0" dirty="0"/>
              <a:t>2nd step: to adopt </a:t>
            </a:r>
            <a:r>
              <a:rPr lang="en-US" sz="1800" kern="0" dirty="0">
                <a:solidFill>
                  <a:srgbClr val="0000FF"/>
                </a:solidFill>
              </a:rPr>
              <a:t>nomenclature and standards </a:t>
            </a:r>
            <a:r>
              <a:rPr lang="en-US" sz="1800" kern="0" dirty="0"/>
              <a:t>for instrument events</a:t>
            </a:r>
          </a:p>
          <a:p>
            <a:pPr lvl="1">
              <a:lnSpc>
                <a:spcPct val="120000"/>
              </a:lnSpc>
            </a:pPr>
            <a:r>
              <a:rPr lang="en-US" sz="1800" kern="0" dirty="0"/>
              <a:t>Establishing sub-working group with technical/database experts needed </a:t>
            </a:r>
          </a:p>
          <a:p>
            <a:pPr lvl="1">
              <a:lnSpc>
                <a:spcPct val="120000"/>
              </a:lnSpc>
            </a:pPr>
            <a:r>
              <a:rPr lang="en-US" sz="1800" kern="0" dirty="0"/>
              <a:t>Further tasks were </a:t>
            </a:r>
            <a:r>
              <a:rPr lang="en-US" sz="1800" kern="0" dirty="0">
                <a:solidFill>
                  <a:srgbClr val="0000FF"/>
                </a:solidFill>
              </a:rPr>
              <a:t>back to CGMS-46 </a:t>
            </a:r>
            <a:r>
              <a:rPr lang="en-US" sz="1800" kern="0" dirty="0"/>
              <a:t>in 2018 due to difficulty of achieving the goal under the current GDWG</a:t>
            </a:r>
          </a:p>
        </p:txBody>
      </p:sp>
    </p:spTree>
    <p:extLst>
      <p:ext uri="{BB962C8B-B14F-4D97-AF65-F5344CB8AC3E}">
        <p14:creationId xmlns:p14="http://schemas.microsoft.com/office/powerpoint/2010/main" val="71311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EC33AF-8625-4FF5-95DC-C96A6051B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1860-0E67-4BB6-9BB2-8BFC1991C0E5}"/>
              </a:ext>
            </a:extLst>
          </p:cNvPr>
          <p:cNvSpPr txBox="1">
            <a:spLocks/>
          </p:cNvSpPr>
          <p:nvPr/>
        </p:nvSpPr>
        <p:spPr>
          <a:xfrm>
            <a:off x="299881" y="1183643"/>
            <a:ext cx="8600767" cy="2085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ja-JP" sz="2000" kern="0" dirty="0"/>
              <a:t>Actions until 2016: tracked on the Wiki</a:t>
            </a:r>
            <a:endParaRPr lang="en-GB" altLang="ja-JP" sz="1600" kern="0" dirty="0"/>
          </a:p>
          <a:p>
            <a:pPr>
              <a:lnSpc>
                <a:spcPct val="120000"/>
              </a:lnSpc>
            </a:pPr>
            <a:r>
              <a:rPr lang="en-US" sz="2000" kern="0" dirty="0">
                <a:hlinkClick r:id="rId2"/>
              </a:rPr>
              <a:t>Action Tracking Page on GCC Website</a:t>
            </a:r>
            <a:endParaRPr lang="en-US" sz="2000" kern="0" dirty="0"/>
          </a:p>
          <a:p>
            <a:pPr marL="628650" lvl="1" indent="-274638">
              <a:lnSpc>
                <a:spcPct val="120000"/>
              </a:lnSpc>
            </a:pPr>
            <a:r>
              <a:rPr lang="en-US" sz="1800" kern="0" dirty="0"/>
              <a:t>Periodical updates by </a:t>
            </a:r>
            <a:r>
              <a:rPr lang="en-US" sz="1800" kern="0" dirty="0" err="1"/>
              <a:t>Manik</a:t>
            </a:r>
            <a:r>
              <a:rPr lang="en-US" sz="1800" kern="0" dirty="0"/>
              <a:t> Bali (GCC + NOAA GDWG) to improve usability</a:t>
            </a:r>
          </a:p>
          <a:p>
            <a:pPr marL="806450" lvl="1" indent="-2651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kern="0" dirty="0"/>
              <a:t>Supporting GSICS-EP actions, reducing redundant columns, …</a:t>
            </a:r>
          </a:p>
          <a:p>
            <a:pPr lvl="1">
              <a:lnSpc>
                <a:spcPct val="120000"/>
              </a:lnSpc>
            </a:pPr>
            <a:endParaRPr lang="en-US" sz="1800" kern="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EB20EA-B6FC-4EF9-B94D-CB97ECA6B9CC}"/>
              </a:ext>
            </a:extLst>
          </p:cNvPr>
          <p:cNvSpPr/>
          <p:nvPr/>
        </p:nvSpPr>
        <p:spPr>
          <a:xfrm>
            <a:off x="3396344" y="397192"/>
            <a:ext cx="5394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/>
              <a:t>GSICS Action Tracking</a:t>
            </a:r>
            <a:endParaRPr lang="ja-JP" altLang="en-US" sz="24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341861-03BB-41C1-AFAD-E8D22896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360" y="2841523"/>
            <a:ext cx="6157734" cy="34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4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156" y="135398"/>
            <a:ext cx="5282697" cy="730297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3200" b="1" dirty="0"/>
              <a:t>GDWG Session (Wed) 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FC209B1-07BA-46B4-9A74-AAAA88E80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80912"/>
              </p:ext>
            </p:extLst>
          </p:nvPr>
        </p:nvGraphicFramePr>
        <p:xfrm>
          <a:off x="108156" y="726463"/>
          <a:ext cx="8898192" cy="5590635"/>
        </p:xfrm>
        <a:graphic>
          <a:graphicData uri="http://schemas.openxmlformats.org/drawingml/2006/table">
            <a:tbl>
              <a:tblPr/>
              <a:tblGrid>
                <a:gridCol w="570270">
                  <a:extLst>
                    <a:ext uri="{9D8B030D-6E8A-4147-A177-3AD203B41FA5}">
                      <a16:colId xmlns:a16="http://schemas.microsoft.com/office/drawing/2014/main" val="862967934"/>
                    </a:ext>
                  </a:extLst>
                </a:gridCol>
                <a:gridCol w="1871964">
                  <a:extLst>
                    <a:ext uri="{9D8B030D-6E8A-4147-A177-3AD203B41FA5}">
                      <a16:colId xmlns:a16="http://schemas.microsoft.com/office/drawing/2014/main" val="4122633648"/>
                    </a:ext>
                  </a:extLst>
                </a:gridCol>
                <a:gridCol w="1109063">
                  <a:extLst>
                    <a:ext uri="{9D8B030D-6E8A-4147-A177-3AD203B41FA5}">
                      <a16:colId xmlns:a16="http://schemas.microsoft.com/office/drawing/2014/main" val="466472170"/>
                    </a:ext>
                  </a:extLst>
                </a:gridCol>
                <a:gridCol w="4668471">
                  <a:extLst>
                    <a:ext uri="{9D8B030D-6E8A-4147-A177-3AD203B41FA5}">
                      <a16:colId xmlns:a16="http://schemas.microsoft.com/office/drawing/2014/main" val="332798127"/>
                    </a:ext>
                  </a:extLst>
                </a:gridCol>
                <a:gridCol w="275304">
                  <a:extLst>
                    <a:ext uri="{9D8B030D-6E8A-4147-A177-3AD203B41FA5}">
                      <a16:colId xmlns:a16="http://schemas.microsoft.com/office/drawing/2014/main" val="2640572838"/>
                    </a:ext>
                  </a:extLst>
                </a:gridCol>
                <a:gridCol w="403120">
                  <a:extLst>
                    <a:ext uri="{9D8B030D-6E8A-4147-A177-3AD203B41FA5}">
                      <a16:colId xmlns:a16="http://schemas.microsoft.com/office/drawing/2014/main" val="4133506575"/>
                    </a:ext>
                  </a:extLst>
                </a:gridCol>
              </a:tblGrid>
              <a:tr h="2145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08:30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Masaya Takahashi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JMA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Round Table Introduction + GDWG Actions Review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6a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329287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9:00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Alexander Uspensky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ROSHYDROMET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New Russian Cal/Val portal on meteorological satellite instruments and products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6b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377378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9:20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Jin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Woo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KMA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GDWG Baseline Reviews - website, products metadata and structures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6c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42259"/>
                  </a:ext>
                </a:extLst>
              </a:tr>
              <a:tr h="1056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9:50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Toshiyuki Kurino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WMO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New WMO GSICS Portal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6d</a:t>
                      </a:r>
                      <a:r>
                        <a:rPr lang="ja-JP" alt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0:40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59153"/>
                  </a:ext>
                </a:extLst>
              </a:tr>
              <a:tr h="1056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10:30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Coffee break</a:t>
                      </a:r>
                      <a:endParaRPr lang="ja-JP" alt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86116"/>
                  </a:ext>
                </a:extLst>
              </a:tr>
              <a:tr h="2049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11:00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Masaya Takahashi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JMA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GSICS Convention for Spectral Response Function files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6e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78631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11:00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Peter Miu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EUMETSAT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How EUMETSAT’s pathfinder activities would benefit GSICS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6f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0:40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87874"/>
                  </a:ext>
                </a:extLst>
              </a:tr>
              <a:tr h="1056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11:40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Discussion</a:t>
                      </a:r>
                      <a:endParaRPr lang="ja-JP" alt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6g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72010"/>
                  </a:ext>
                </a:extLst>
              </a:tr>
              <a:tr h="786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12:00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Lunch Break + Visit to the PHI-Experience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2:00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304605"/>
                  </a:ext>
                </a:extLst>
              </a:tr>
              <a:tr h="2049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Mirko Albani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ESA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CEOS Working Group on Information Systems and Services (WGISS)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6h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568773"/>
                  </a:ext>
                </a:extLst>
              </a:tr>
              <a:tr h="3168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14:30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Andrea Della Vecchia / Damiano Guerrucci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ESA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ESA Collaborative Environment for Cal/Val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6i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69570"/>
                  </a:ext>
                </a:extLst>
              </a:tr>
              <a:tr h="3100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15:00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Rob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Roebeling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EUMETSAT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Event Logging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6j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80432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15:30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Xiangqian (Fred) Wu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NOAA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GOES-16/-17 ABI Calibration Event Log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6k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48293"/>
                  </a:ext>
                </a:extLst>
              </a:tr>
              <a:tr h="220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15:50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Coffee break</a:t>
                      </a:r>
                      <a:endParaRPr lang="ja-JP" alt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58881"/>
                  </a:ext>
                </a:extLst>
              </a:tr>
              <a:tr h="1134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16:20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Zhe (Thomas) Xu / Di Xian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CMA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FY historical Big Data Reprocessing system establishment and sharing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6l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0396"/>
                  </a:ext>
                </a:extLst>
              </a:tr>
              <a:tr h="2083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16:50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Toshiyuki Kurino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WMO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Links from WMO OSCAR/Space to Calibration Landing Page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6m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79311"/>
                  </a:ext>
                </a:extLst>
              </a:tr>
              <a:tr h="23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17:20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Jin Woo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KMA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Use of GitHub - updates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6n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62308"/>
                  </a:ext>
                </a:extLst>
              </a:tr>
              <a:tr h="2393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17:50</a:t>
                      </a:r>
                    </a:p>
                  </a:txBody>
                  <a:tcPr marL="6212" marR="6212" marT="62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6212" marR="6212" marT="62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Discussion</a:t>
                      </a:r>
                      <a:endParaRPr lang="ja-JP" alt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6o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6212" marR="6212" marT="62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5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0503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CFA48DE5-5B64-42E1-9B91-28A9C8DE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6" y="135398"/>
            <a:ext cx="5282697" cy="730297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3200" b="1" dirty="0"/>
              <a:t>GDWG Session (Thu) 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D77D485-F182-4E37-BC0D-505D7BF43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69818"/>
              </p:ext>
            </p:extLst>
          </p:nvPr>
        </p:nvGraphicFramePr>
        <p:xfrm>
          <a:off x="108156" y="717760"/>
          <a:ext cx="8868696" cy="5034366"/>
        </p:xfrm>
        <a:graphic>
          <a:graphicData uri="http://schemas.openxmlformats.org/drawingml/2006/table">
            <a:tbl>
              <a:tblPr/>
              <a:tblGrid>
                <a:gridCol w="589934">
                  <a:extLst>
                    <a:ext uri="{9D8B030D-6E8A-4147-A177-3AD203B41FA5}">
                      <a16:colId xmlns:a16="http://schemas.microsoft.com/office/drawing/2014/main" val="366833364"/>
                    </a:ext>
                  </a:extLst>
                </a:gridCol>
                <a:gridCol w="1514168">
                  <a:extLst>
                    <a:ext uri="{9D8B030D-6E8A-4147-A177-3AD203B41FA5}">
                      <a16:colId xmlns:a16="http://schemas.microsoft.com/office/drawing/2014/main" val="3352928651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441553593"/>
                    </a:ext>
                  </a:extLst>
                </a:gridCol>
                <a:gridCol w="4451530">
                  <a:extLst>
                    <a:ext uri="{9D8B030D-6E8A-4147-A177-3AD203B41FA5}">
                      <a16:colId xmlns:a16="http://schemas.microsoft.com/office/drawing/2014/main" val="3754766081"/>
                    </a:ext>
                  </a:extLst>
                </a:gridCol>
                <a:gridCol w="384337">
                  <a:extLst>
                    <a:ext uri="{9D8B030D-6E8A-4147-A177-3AD203B41FA5}">
                      <a16:colId xmlns:a16="http://schemas.microsoft.com/office/drawing/2014/main" val="1950298730"/>
                    </a:ext>
                  </a:extLst>
                </a:gridCol>
                <a:gridCol w="562043">
                  <a:extLst>
                    <a:ext uri="{9D8B030D-6E8A-4147-A177-3AD203B41FA5}">
                      <a16:colId xmlns:a16="http://schemas.microsoft.com/office/drawing/2014/main" val="1808604244"/>
                    </a:ext>
                  </a:extLst>
                </a:gridCol>
              </a:tblGrid>
              <a:tr h="951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8:30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Peter Miu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EUMETSAT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GSICS Collaboration Servers - History, Updates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9a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23310"/>
                  </a:ext>
                </a:extLst>
              </a:tr>
              <a:tr h="2254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8:50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Nitant Dube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ISRO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Status of THREDDS for GSICS Collaboration Servers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9b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0:40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24465"/>
                  </a:ext>
                </a:extLst>
              </a:tr>
              <a:tr h="190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9:30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Zhe (Thomas) Xu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CMA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Updates on GSICS Collaboration Servers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9c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059583"/>
                  </a:ext>
                </a:extLst>
              </a:tr>
              <a:tr h="966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9:50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Manik Bali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NOAA Affiliate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Updates on GSICS Collaboration Servers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9d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26332"/>
                  </a:ext>
                </a:extLst>
              </a:tr>
              <a:tr h="193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10:10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Coffee break</a:t>
                      </a:r>
                      <a:endParaRPr lang="ja-JP" alt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790146"/>
                  </a:ext>
                </a:extLst>
              </a:tr>
              <a:tr h="951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10:40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Lin Chen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CMA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PICS/SNO data extraction function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9e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66114"/>
                  </a:ext>
                </a:extLst>
              </a:tr>
              <a:tr h="3068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11:00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Lin Chen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CMA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Data Dissemination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9f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5294"/>
                  </a:ext>
                </a:extLst>
              </a:tr>
              <a:tr h="268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11:20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Masaya Takahashi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JMA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Visualization of GSICS Products on GSICS Plotting Tool - Current Status and User Requirements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9g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504292"/>
                  </a:ext>
                </a:extLst>
              </a:tr>
              <a:tr h="2855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11:40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Nitant Dube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ISRO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Implementation of GSICS Plotting Tool at ISRO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9h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63016"/>
                  </a:ext>
                </a:extLst>
              </a:tr>
              <a:tr h="190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11:40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effectLst/>
                          <a:latin typeface="Arial" panose="020B0604020202020204" pitchFamily="34" charset="0"/>
                        </a:rPr>
                        <a:t>　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Discussion for future updates/collaboration on GSICS Collaboration Servers and Plotting Tool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9p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32788"/>
                  </a:ext>
                </a:extLst>
              </a:tr>
              <a:tr h="1022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12:00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Lunch Break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1:00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108679"/>
                  </a:ext>
                </a:extLst>
              </a:tr>
              <a:tr h="190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13:00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Manik Bali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NOAA Affiliate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Visualization of GSICS Products on GSICS Product Catalog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9i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8906"/>
                  </a:ext>
                </a:extLst>
              </a:tr>
              <a:tr h="2254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13:30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Manik Bali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NOAA Affiliate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Access for GSICS on Clouds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9j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571342"/>
                  </a:ext>
                </a:extLst>
              </a:tr>
              <a:tr h="190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Manik Bali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NOAA Affiliate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Action tracking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9k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71506"/>
                  </a:ext>
                </a:extLst>
              </a:tr>
              <a:tr h="190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14:30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Manik Bali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NOAA Affiliate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GSICS Wiki Migration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9l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487096"/>
                  </a:ext>
                </a:extLst>
              </a:tr>
              <a:tr h="1989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15:00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Coffee break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40406"/>
                  </a:ext>
                </a:extLst>
              </a:tr>
              <a:tr h="2855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15:30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Peter Miu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EUMETAT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Automated validation tool for candidate GSICS products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9m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144714"/>
                  </a:ext>
                </a:extLst>
              </a:tr>
              <a:tr h="190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effectLst/>
                          <a:latin typeface="Arial" panose="020B0604020202020204" pitchFamily="34" charset="0"/>
                        </a:rPr>
                        <a:t>16:30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Masaya Takahashi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JMA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Wrap-up: Plan activities for 2019/2020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9n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69155"/>
                  </a:ext>
                </a:extLst>
              </a:tr>
              <a:tr h="1022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END</a:t>
                      </a:r>
                    </a:p>
                  </a:txBody>
                  <a:tcPr marL="5599" marR="5599" marT="5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9" marR="5599" marT="559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5599" marR="5599" marT="55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85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094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1341" y="1207528"/>
            <a:ext cx="8229600" cy="524706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>
              <a:solidFill>
                <a:schemeClr val="accent2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6165" y="2089664"/>
            <a:ext cx="8229600" cy="1143000"/>
          </a:xfrm>
        </p:spPr>
        <p:txBody>
          <a:bodyPr/>
          <a:lstStyle/>
          <a:p>
            <a:r>
              <a:rPr kumimoji="1" lang="en-US" altLang="ja-JP" i="1" dirty="0"/>
              <a:t>Thanks for your attention!</a:t>
            </a:r>
            <a:endParaRPr kumimoji="1" lang="ja-JP" alt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444" y="352552"/>
            <a:ext cx="3955116" cy="636493"/>
          </a:xfrm>
        </p:spPr>
        <p:txBody>
          <a:bodyPr/>
          <a:lstStyle/>
          <a:p>
            <a:r>
              <a:rPr lang="en-GB" sz="4000" b="1" dirty="0"/>
              <a:t>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99721" y="1460940"/>
            <a:ext cx="7853677" cy="466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4500" marR="0" lvl="0" indent="-4445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GB" sz="2400" kern="0" dirty="0">
                <a:latin typeface="+mn-lt"/>
              </a:rPr>
              <a:t>Brief introduction to GDWG</a:t>
            </a:r>
          </a:p>
          <a:p>
            <a:pPr marL="444500" marR="0" lvl="0" indent="-4445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GB" sz="7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44500" marR="0" lvl="0" indent="-4445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Membership and recent</a:t>
            </a: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GDWG activities</a:t>
            </a:r>
            <a:endParaRPr kumimoji="0" lang="en-GB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44500" marR="0" lvl="0" indent="-4445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GB" sz="7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44500" marR="0" lvl="0" indent="-4445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Notable GDWG actions</a:t>
            </a:r>
          </a:p>
          <a:p>
            <a:pPr marL="715963" marR="0" lvl="0" indent="-35877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GSICS Collaboration Servers</a:t>
            </a:r>
          </a:p>
          <a:p>
            <a:pPr marL="715963" marR="0" lvl="0" indent="-35877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n-GB" sz="2000" kern="0" dirty="0">
                <a:latin typeface="+mn-lt"/>
              </a:rPr>
              <a:t>Use of GitHub for collaborative work</a:t>
            </a:r>
          </a:p>
          <a:p>
            <a:pPr marL="715963" marR="0" lvl="0" indent="-35877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Instrument</a:t>
            </a:r>
            <a:r>
              <a:rPr kumimoji="0" lang="en-GB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Event Logging</a:t>
            </a:r>
          </a:p>
          <a:p>
            <a:pPr marL="715963" marR="0" lvl="0" indent="-35877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n-GB" sz="2000" kern="0" dirty="0">
                <a:latin typeface="+mn-lt"/>
              </a:rPr>
              <a:t>Action Tracking</a:t>
            </a:r>
          </a:p>
          <a:p>
            <a:pPr marL="444500" marR="0" lvl="0" indent="-4445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44500" marR="0" lvl="0" indent="-4445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Agenda items</a:t>
            </a: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at GDWG breakout session</a:t>
            </a:r>
            <a:endParaRPr kumimoji="0" lang="en-GB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77A99F9-9044-4A82-A7DE-A3F8F2F69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8EE1F-C6AE-4BB9-89D4-4893DC8E3D03}"/>
              </a:ext>
            </a:extLst>
          </p:cNvPr>
          <p:cNvSpPr txBox="1">
            <a:spLocks/>
          </p:cNvSpPr>
          <p:nvPr/>
        </p:nvSpPr>
        <p:spPr>
          <a:xfrm>
            <a:off x="3451026" y="399850"/>
            <a:ext cx="4935890" cy="71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200" b="1" kern="0" dirty="0"/>
              <a:t>GDWG?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0B1D66-9120-416B-A039-08331F9F1E01}"/>
              </a:ext>
            </a:extLst>
          </p:cNvPr>
          <p:cNvSpPr txBox="1">
            <a:spLocks/>
          </p:cNvSpPr>
          <p:nvPr/>
        </p:nvSpPr>
        <p:spPr>
          <a:xfrm>
            <a:off x="284965" y="1343922"/>
            <a:ext cx="8691887" cy="22948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en-US" altLang="ja-JP" sz="2400" dirty="0"/>
              <a:t>Advisory body of GSICS-EP for </a:t>
            </a:r>
            <a:r>
              <a:rPr kumimoji="1" lang="en-US" altLang="ja-JP" sz="2400" dirty="0">
                <a:solidFill>
                  <a:srgbClr val="0000FF"/>
                </a:solidFill>
              </a:rPr>
              <a:t>data management and exchange</a:t>
            </a:r>
            <a:r>
              <a:rPr kumimoji="1" lang="en-US" altLang="ja-JP" sz="2400" dirty="0"/>
              <a:t> issues</a:t>
            </a:r>
          </a:p>
          <a:p>
            <a:pPr marL="541338" lvl="1" indent="-276225">
              <a:lnSpc>
                <a:spcPct val="130000"/>
              </a:lnSpc>
            </a:pPr>
            <a:r>
              <a:rPr kumimoji="1" lang="en-US" altLang="ja-JP" sz="2000" dirty="0"/>
              <a:t>Composed of </a:t>
            </a:r>
            <a:r>
              <a:rPr kumimoji="1" lang="en-US" altLang="ja-JP" sz="2000" dirty="0">
                <a:solidFill>
                  <a:srgbClr val="0000FF"/>
                </a:solidFill>
              </a:rPr>
              <a:t>Data Management experts</a:t>
            </a:r>
            <a:r>
              <a:rPr kumimoji="1" lang="en-US" altLang="ja-JP" sz="2000" dirty="0"/>
              <a:t> </a:t>
            </a:r>
          </a:p>
          <a:p>
            <a:pPr marL="541338" lvl="1" indent="-276225">
              <a:lnSpc>
                <a:spcPct val="130000"/>
              </a:lnSpc>
            </a:pPr>
            <a:r>
              <a:rPr kumimoji="1" lang="en-US" altLang="ja-JP" sz="2000" dirty="0"/>
              <a:t>To </a:t>
            </a:r>
            <a:r>
              <a:rPr kumimoji="1" lang="en-US" altLang="ja-JP" sz="2000" dirty="0">
                <a:solidFill>
                  <a:srgbClr val="0000FF"/>
                </a:solidFill>
              </a:rPr>
              <a:t>coordinate/support specification</a:t>
            </a:r>
            <a:r>
              <a:rPr kumimoji="1" lang="en-US" altLang="ja-JP" sz="2000" dirty="0"/>
              <a:t> of: </a:t>
            </a:r>
          </a:p>
          <a:p>
            <a:pPr marL="717550" lvl="1" indent="-265113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1800" dirty="0"/>
              <a:t>data/metadata formats/procedures for data exchange among agencies</a:t>
            </a:r>
          </a:p>
          <a:p>
            <a:pPr marL="717550" lvl="1" indent="-265113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1800" dirty="0"/>
              <a:t>GSICS systems/tools administered by GSICS (e.g. Wiki, Product Catalogue) </a:t>
            </a:r>
          </a:p>
          <a:p>
            <a:pPr marL="541338" lvl="1" indent="-276225">
              <a:lnSpc>
                <a:spcPct val="130000"/>
              </a:lnSpc>
            </a:pPr>
            <a:r>
              <a:rPr kumimoji="1" lang="en-US" altLang="ja-JP" sz="2000" dirty="0"/>
              <a:t>To </a:t>
            </a:r>
            <a:r>
              <a:rPr kumimoji="1" lang="en-US" altLang="ja-JP" sz="2000" dirty="0">
                <a:solidFill>
                  <a:srgbClr val="0000FF"/>
                </a:solidFill>
              </a:rPr>
              <a:t>review/validate</a:t>
            </a:r>
            <a:r>
              <a:rPr kumimoji="1" lang="en-US" altLang="ja-JP" sz="2000" dirty="0"/>
              <a:t> GSICS Deliverables from DM perspective</a:t>
            </a:r>
          </a:p>
          <a:p>
            <a:pPr marL="541338" lvl="1" indent="-276225">
              <a:lnSpc>
                <a:spcPct val="130000"/>
              </a:lnSpc>
            </a:pPr>
            <a:r>
              <a:rPr kumimoji="1" lang="en-US" altLang="ja-JP" sz="2000" dirty="0"/>
              <a:t>To </a:t>
            </a:r>
            <a:r>
              <a:rPr kumimoji="1" lang="en-US" altLang="ja-JP" sz="2000" dirty="0">
                <a:solidFill>
                  <a:srgbClr val="0000FF"/>
                </a:solidFill>
              </a:rPr>
              <a:t>provide guidance </a:t>
            </a:r>
            <a:r>
              <a:rPr kumimoji="1" lang="en-US" altLang="ja-JP" sz="2000" dirty="0"/>
              <a:t>to contents/appearance of GSICS websites </a:t>
            </a:r>
          </a:p>
          <a:p>
            <a:pPr>
              <a:lnSpc>
                <a:spcPct val="130000"/>
              </a:lnSpc>
            </a:pP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427172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51026" y="311359"/>
            <a:ext cx="4316110" cy="71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b="1" kern="0" dirty="0"/>
              <a:t>Membership and recent GDWG activities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41516"/>
              </p:ext>
            </p:extLst>
          </p:nvPr>
        </p:nvGraphicFramePr>
        <p:xfrm>
          <a:off x="654685" y="1513640"/>
          <a:ext cx="3426373" cy="4280400"/>
        </p:xfrm>
        <a:graphic>
          <a:graphicData uri="http://schemas.openxmlformats.org/drawingml/2006/table">
            <a:tbl>
              <a:tblPr/>
              <a:tblGrid>
                <a:gridCol w="149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Affiliation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First Name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Last Name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Zhe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Xu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Yuan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Li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Min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Min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36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CMA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Xian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EUMETSAT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Peter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Miu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5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EUMETSAT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Simon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Elliott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3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IMD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R.K.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Giri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ISRO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Nitant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Dube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712751"/>
                  </a:ext>
                </a:extLst>
              </a:tr>
              <a:tr h="100865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JMA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Masaya 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Takahashi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4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KMA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Jin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Woo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KMA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Hyunjong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Oh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NOAA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Manik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Bali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ROSHYDROMET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Sergey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Uspensky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WMO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Toshiyuki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Kurino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CC9377-EB10-4A48-84C2-674CC1F3D211}"/>
              </a:ext>
            </a:extLst>
          </p:cNvPr>
          <p:cNvSpPr txBox="1">
            <a:spLocks/>
          </p:cNvSpPr>
          <p:nvPr/>
        </p:nvSpPr>
        <p:spPr>
          <a:xfrm>
            <a:off x="4289996" y="1428854"/>
            <a:ext cx="4316110" cy="4706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kern="0" dirty="0"/>
              <a:t>Recent GDWG activities</a:t>
            </a:r>
          </a:p>
          <a:p>
            <a:pPr marL="452438" lvl="1" indent="-276225">
              <a:lnSpc>
                <a:spcPct val="110000"/>
              </a:lnSpc>
            </a:pPr>
            <a:r>
              <a:rPr lang="en-GB" sz="1800" kern="0" dirty="0"/>
              <a:t>GSICS Collaboration Servers</a:t>
            </a:r>
          </a:p>
          <a:p>
            <a:pPr marL="628650" lvl="1" indent="-27463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kern="0" dirty="0"/>
              <a:t>Mirroring products</a:t>
            </a:r>
          </a:p>
          <a:p>
            <a:pPr marL="628650" lvl="1" indent="-27463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kern="0" dirty="0"/>
              <a:t>ISRO new server </a:t>
            </a:r>
          </a:p>
          <a:p>
            <a:pPr marL="452438" lvl="1" indent="-276225">
              <a:lnSpc>
                <a:spcPct val="110000"/>
              </a:lnSpc>
            </a:pPr>
            <a:r>
              <a:rPr lang="en-GB" sz="1800" kern="0" dirty="0"/>
              <a:t>Defining GSICS Conventions for new GSICS Deliverables</a:t>
            </a:r>
          </a:p>
          <a:p>
            <a:pPr marL="452438" lvl="1" indent="-276225">
              <a:lnSpc>
                <a:spcPct val="110000"/>
              </a:lnSpc>
            </a:pPr>
            <a:r>
              <a:rPr lang="en-GB" sz="1800" kern="0" dirty="0"/>
              <a:t>Updating GSICS Plotting Tool</a:t>
            </a:r>
          </a:p>
          <a:p>
            <a:pPr marL="452438" lvl="1" indent="-276225">
              <a:lnSpc>
                <a:spcPct val="110000"/>
              </a:lnSpc>
            </a:pPr>
            <a:r>
              <a:rPr lang="en-GB" sz="1800" kern="0" dirty="0"/>
              <a:t>Use of GitHub for collaborative work</a:t>
            </a:r>
          </a:p>
          <a:p>
            <a:pPr marL="452438" lvl="1" indent="-276225">
              <a:lnSpc>
                <a:spcPct val="110000"/>
              </a:lnSpc>
            </a:pPr>
            <a:r>
              <a:rPr lang="en-GB" sz="1800" kern="0" dirty="0"/>
              <a:t>Instrument Event Logging</a:t>
            </a:r>
          </a:p>
          <a:p>
            <a:pPr marL="452438" lvl="1" indent="-276225">
              <a:lnSpc>
                <a:spcPct val="110000"/>
              </a:lnSpc>
            </a:pPr>
            <a:r>
              <a:rPr lang="en-GB" sz="1800" kern="0" dirty="0"/>
              <a:t>Action Tracking Tool (GCC+GDWG)</a:t>
            </a:r>
          </a:p>
          <a:p>
            <a:pPr marL="354013" indent="-354013">
              <a:lnSpc>
                <a:spcPct val="110000"/>
              </a:lnSpc>
            </a:pPr>
            <a:r>
              <a:rPr lang="en-GB" sz="2000" kern="0" dirty="0"/>
              <a:t>GDWG Actions</a:t>
            </a:r>
          </a:p>
          <a:p>
            <a:pPr marL="452438" lvl="1" indent="-276225">
              <a:lnSpc>
                <a:spcPct val="110000"/>
              </a:lnSpc>
            </a:pPr>
            <a:r>
              <a:rPr lang="en-GB" sz="1800" kern="0" dirty="0"/>
              <a:t>20 actions at 2018 Annual Meeting</a:t>
            </a:r>
          </a:p>
          <a:p>
            <a:pPr marL="452438" lvl="1" indent="-276225">
              <a:lnSpc>
                <a:spcPct val="110000"/>
              </a:lnSpc>
            </a:pPr>
            <a:r>
              <a:rPr lang="en-GB" sz="1800" kern="0" dirty="0"/>
              <a:t>13 open actions at past meetings</a:t>
            </a:r>
          </a:p>
        </p:txBody>
      </p:sp>
    </p:spTree>
    <p:extLst>
      <p:ext uri="{BB962C8B-B14F-4D97-AF65-F5344CB8AC3E}">
        <p14:creationId xmlns:p14="http://schemas.microsoft.com/office/powerpoint/2010/main" val="335226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5FA3983-74D8-409E-B9B0-99B199CDB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20" y="3517512"/>
            <a:ext cx="3705636" cy="273894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9A1FE9C-A7F9-4A37-AF3F-E1ECF224F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Content Placeholder 3" descr="H:\DESKTOP\CollabServers.png">
            <a:extLst>
              <a:ext uri="{FF2B5EF4-FFF2-40B4-BE49-F238E27FC236}">
                <a16:creationId xmlns:a16="http://schemas.microsoft.com/office/drawing/2014/main" id="{6A7C9C36-68C5-4C51-B369-58C91EAC3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 r="3048" b="8618"/>
          <a:stretch/>
        </p:blipFill>
        <p:spPr bwMode="auto">
          <a:xfrm>
            <a:off x="501444" y="4326193"/>
            <a:ext cx="4349501" cy="193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57C120-045E-4D4B-9C2C-D9112C44DC9A}"/>
              </a:ext>
            </a:extLst>
          </p:cNvPr>
          <p:cNvSpPr/>
          <p:nvPr/>
        </p:nvSpPr>
        <p:spPr>
          <a:xfrm>
            <a:off x="3368040" y="319382"/>
            <a:ext cx="5394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GDWG Notable Actions</a:t>
            </a:r>
          </a:p>
          <a:p>
            <a:r>
              <a:rPr lang="en-US" altLang="ja-JP" sz="2400" b="1" dirty="0"/>
              <a:t>GSICS Collaboration Servers (1/2)</a:t>
            </a:r>
            <a:endParaRPr lang="ja-JP" altLang="en-US" sz="2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BC5AB-06BE-49DF-B537-8F002B994BC2}"/>
              </a:ext>
            </a:extLst>
          </p:cNvPr>
          <p:cNvSpPr txBox="1">
            <a:spLocks/>
          </p:cNvSpPr>
          <p:nvPr/>
        </p:nvSpPr>
        <p:spPr>
          <a:xfrm>
            <a:off x="340485" y="1218744"/>
            <a:ext cx="8420057" cy="2778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ja-JP" sz="2000" kern="0" dirty="0"/>
              <a:t>Collaboration Server: individually known as Data and Products server</a:t>
            </a:r>
          </a:p>
          <a:p>
            <a:pPr marL="541338" lvl="1" indent="-276225">
              <a:lnSpc>
                <a:spcPct val="120000"/>
              </a:lnSpc>
            </a:pPr>
            <a:r>
              <a:rPr lang="en-US" altLang="ja-JP" sz="1800" kern="0" dirty="0"/>
              <a:t>To provide a set of services for users to support data exchange/access to inter-calibration deliverables</a:t>
            </a:r>
          </a:p>
          <a:p>
            <a:pPr marL="717550" lvl="1" indent="-2651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1600" kern="0" dirty="0"/>
              <a:t>GSICS Inter-calibration </a:t>
            </a:r>
            <a:r>
              <a:rPr lang="en-US" altLang="ja-JP" sz="1600" kern="0" dirty="0">
                <a:solidFill>
                  <a:srgbClr val="0000FF"/>
                </a:solidFill>
              </a:rPr>
              <a:t>Products</a:t>
            </a:r>
            <a:r>
              <a:rPr lang="en-US" altLang="ja-JP" sz="1600" kern="0" dirty="0"/>
              <a:t> (</a:t>
            </a:r>
            <a:r>
              <a:rPr lang="en-US" altLang="ja-JP" sz="1600" i="1" kern="0" dirty="0"/>
              <a:t>GSICS Correction</a:t>
            </a:r>
            <a:r>
              <a:rPr lang="en-US" altLang="ja-JP" sz="1600" kern="0" dirty="0"/>
              <a:t>, </a:t>
            </a:r>
            <a:r>
              <a:rPr lang="en-US" altLang="ja-JP" sz="1600" kern="0" dirty="0" err="1"/>
              <a:t>netCDF</a:t>
            </a:r>
            <a:r>
              <a:rPr lang="en-US" altLang="ja-JP" sz="1600" kern="0" dirty="0"/>
              <a:t>)</a:t>
            </a:r>
          </a:p>
          <a:p>
            <a:pPr marL="717550" lvl="1" indent="-2651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1600" kern="0" dirty="0">
                <a:solidFill>
                  <a:srgbClr val="0000FF"/>
                </a:solidFill>
              </a:rPr>
              <a:t>Intermediate</a:t>
            </a:r>
            <a:r>
              <a:rPr lang="en-US" altLang="ja-JP" sz="1600" kern="0" dirty="0"/>
              <a:t> data to generate products (e.g. GEO-LEO-IR collocation </a:t>
            </a:r>
            <a:r>
              <a:rPr lang="en-US" altLang="ja-JP" sz="1600" kern="0" dirty="0" err="1"/>
              <a:t>netCDF</a:t>
            </a:r>
            <a:r>
              <a:rPr lang="en-US" altLang="ja-JP" sz="1600" kern="0" dirty="0"/>
              <a:t>)</a:t>
            </a:r>
          </a:p>
          <a:p>
            <a:pPr marL="717550" lvl="1" indent="-2651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1600" kern="0" dirty="0">
                <a:solidFill>
                  <a:srgbClr val="0000FF"/>
                </a:solidFill>
              </a:rPr>
              <a:t>Source</a:t>
            </a:r>
            <a:r>
              <a:rPr lang="en-US" altLang="ja-JP" sz="1600" kern="0" dirty="0"/>
              <a:t> dataset (inputs to inter-calibration ATBD like LEO L1 data)</a:t>
            </a:r>
          </a:p>
          <a:p>
            <a:pPr marL="541338" lvl="1" indent="-276225">
              <a:lnSpc>
                <a:spcPct val="120000"/>
              </a:lnSpc>
            </a:pPr>
            <a:r>
              <a:rPr lang="en-US" altLang="ja-JP" sz="1800" kern="0" dirty="0"/>
              <a:t>3</a:t>
            </a:r>
            <a:r>
              <a:rPr lang="en-GB" altLang="ja-JP" sz="2000" kern="0" dirty="0"/>
              <a:t> servers </a:t>
            </a:r>
            <a:r>
              <a:rPr lang="en-GB" altLang="ja-JP" sz="1800" kern="0" dirty="0"/>
              <a:t>at CMA/EUM/NOAA</a:t>
            </a:r>
            <a:endParaRPr lang="en-GB" altLang="ja-JP" sz="2000" kern="0" dirty="0"/>
          </a:p>
          <a:p>
            <a:pPr marL="717550" lvl="1" indent="-2651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altLang="ja-JP" sz="1600" kern="0" dirty="0"/>
              <a:t>KMA/JMA products: sent to EUM</a:t>
            </a:r>
          </a:p>
        </p:txBody>
      </p:sp>
    </p:spTree>
    <p:extLst>
      <p:ext uri="{BB962C8B-B14F-4D97-AF65-F5344CB8AC3E}">
        <p14:creationId xmlns:p14="http://schemas.microsoft.com/office/powerpoint/2010/main" val="420641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B0B77D-9A25-45E0-B37F-A59002628EA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正方形/長方形 5"/>
          <p:cNvSpPr/>
          <p:nvPr/>
        </p:nvSpPr>
        <p:spPr>
          <a:xfrm>
            <a:off x="3368040" y="319382"/>
            <a:ext cx="5394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GDWG Notable Actions</a:t>
            </a:r>
          </a:p>
          <a:p>
            <a:r>
              <a:rPr lang="en-US" altLang="ja-JP" sz="2400" b="1" dirty="0"/>
              <a:t>GSICS Collaboration Servers (2/2)</a:t>
            </a:r>
            <a:endParaRPr lang="ja-JP" altLang="en-US" sz="24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2499" y="1277741"/>
            <a:ext cx="8858441" cy="157154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altLang="ja-JP" sz="2000" dirty="0"/>
              <a:t>Preservation of GSICS Products among Servers</a:t>
            </a:r>
            <a:endParaRPr lang="en-GB" altLang="ja-JP" sz="1600" dirty="0"/>
          </a:p>
          <a:p>
            <a:pPr marL="536575" lvl="1" indent="-263525">
              <a:lnSpc>
                <a:spcPct val="120000"/>
              </a:lnSpc>
            </a:pPr>
            <a:r>
              <a:rPr lang="en-GB" altLang="ja-JP" sz="1800" dirty="0">
                <a:solidFill>
                  <a:srgbClr val="0000FF"/>
                </a:solidFill>
              </a:rPr>
              <a:t>Products in Operational Phase </a:t>
            </a:r>
            <a:r>
              <a:rPr lang="en-GB" altLang="ja-JP" sz="1800" dirty="0"/>
              <a:t>(currently SEVIRI-IASI IR only)</a:t>
            </a:r>
          </a:p>
          <a:p>
            <a:pPr marL="536575" lvl="1" indent="-263525">
              <a:lnSpc>
                <a:spcPct val="120000"/>
              </a:lnSpc>
            </a:pPr>
            <a:r>
              <a:rPr lang="en-GB" altLang="ja-JP" sz="1800" dirty="0"/>
              <a:t>A way to </a:t>
            </a:r>
            <a:r>
              <a:rPr lang="en-GB" altLang="ja-JP" sz="1800" i="1" dirty="0"/>
              <a:t>get</a:t>
            </a:r>
            <a:r>
              <a:rPr lang="en-GB" altLang="ja-JP" sz="1800" dirty="0"/>
              <a:t> products has been discussed to overcome security constraints</a:t>
            </a:r>
          </a:p>
          <a:p>
            <a:pPr marL="822325" lvl="2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altLang="ja-JP" sz="1600" dirty="0">
                <a:solidFill>
                  <a:srgbClr val="0000FF"/>
                </a:solidFill>
              </a:rPr>
              <a:t>CMA/NOAA created/tested scripts </a:t>
            </a:r>
            <a:r>
              <a:rPr lang="en-GB" altLang="ja-JP" sz="1600" dirty="0"/>
              <a:t>to download products from Collaboration Servers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6394" y="2946828"/>
            <a:ext cx="3755671" cy="124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ja-JP" sz="2000" kern="0" dirty="0">
                <a:solidFill>
                  <a:srgbClr val="0000FF"/>
                </a:solidFill>
              </a:rPr>
              <a:t>New GSICS Sever at ISRO</a:t>
            </a:r>
          </a:p>
          <a:p>
            <a:pPr marL="536575" lvl="1" indent="-263525">
              <a:lnSpc>
                <a:spcPct val="120000"/>
              </a:lnSpc>
            </a:pPr>
            <a:r>
              <a:rPr lang="en-GB" sz="1800" kern="0" dirty="0"/>
              <a:t>2017: ISRO launched the server storing their GSICS Products</a:t>
            </a:r>
          </a:p>
          <a:p>
            <a:pPr marL="536575" lvl="1" indent="-263525">
              <a:lnSpc>
                <a:spcPct val="120000"/>
              </a:lnSpc>
            </a:pPr>
            <a:r>
              <a:rPr lang="en-GB" sz="1800" kern="0" dirty="0"/>
              <a:t>EUMETSAT/ISRO collaboration for 4</a:t>
            </a:r>
            <a:r>
              <a:rPr lang="en-GB" sz="1800" kern="0" baseline="30000" dirty="0"/>
              <a:t>th</a:t>
            </a:r>
            <a:r>
              <a:rPr lang="en-GB" sz="1800" kern="0" dirty="0"/>
              <a:t> Collaboration Server: underway</a:t>
            </a:r>
            <a:endParaRPr lang="en-GB" sz="1600" kern="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D01472-4955-4880-8B55-70012FA45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39" y="3068982"/>
            <a:ext cx="5011408" cy="29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1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正方形/長方形 2"/>
          <p:cNvSpPr/>
          <p:nvPr/>
        </p:nvSpPr>
        <p:spPr>
          <a:xfrm>
            <a:off x="3396343" y="332213"/>
            <a:ext cx="540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GDWG Notable Actions</a:t>
            </a:r>
          </a:p>
          <a:p>
            <a:r>
              <a:rPr lang="en-US" altLang="ja-JP" sz="2200" b="1" dirty="0"/>
              <a:t>Use of GitHub for collaborative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693" y="1186787"/>
            <a:ext cx="9043307" cy="2541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kern="0" dirty="0">
                <a:hlinkClick r:id="rId2"/>
              </a:rPr>
              <a:t>GDWG GitHub repository</a:t>
            </a:r>
            <a:r>
              <a:rPr lang="en-US" sz="1800" kern="0" dirty="0"/>
              <a:t>: created by </a:t>
            </a:r>
            <a:r>
              <a:rPr lang="en-US" sz="1800" kern="0" dirty="0">
                <a:solidFill>
                  <a:srgbClr val="0000FF"/>
                </a:solidFill>
              </a:rPr>
              <a:t>KMA </a:t>
            </a:r>
            <a:r>
              <a:rPr lang="en-US" sz="1800" kern="0" dirty="0"/>
              <a:t>in 2017</a:t>
            </a:r>
            <a:endParaRPr lang="en-US" sz="1800" kern="0" dirty="0">
              <a:hlinkClick r:id="rId3"/>
            </a:endParaRPr>
          </a:p>
          <a:p>
            <a:pPr marL="625475" lvl="1" indent="-268288">
              <a:lnSpc>
                <a:spcPct val="120000"/>
              </a:lnSpc>
            </a:pPr>
            <a:r>
              <a:rPr lang="en-US" altLang="ja-JP" sz="1600" kern="0" dirty="0"/>
              <a:t>To collaboratively maintain/develop GDWG relevant tools/software</a:t>
            </a:r>
          </a:p>
          <a:p>
            <a:pPr marL="342900" lvl="1" indent="-34290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kern="0" dirty="0">
                <a:hlinkClick r:id="rId4"/>
              </a:rPr>
              <a:t>GSICS Plotting Tool</a:t>
            </a:r>
            <a:r>
              <a:rPr lang="en-US" sz="1800" kern="0" dirty="0"/>
              <a:t>: developed at EUMETSAT</a:t>
            </a:r>
          </a:p>
          <a:p>
            <a:pPr marL="625475" lvl="1" indent="-268288">
              <a:lnSpc>
                <a:spcPct val="120000"/>
              </a:lnSpc>
            </a:pPr>
            <a:r>
              <a:rPr lang="en-US" sz="1600" kern="0" dirty="0"/>
              <a:t>Visualizing GSICS products on GSICS Collaboration Server</a:t>
            </a:r>
          </a:p>
          <a:p>
            <a:pPr marL="625475" lvl="1" indent="-268288">
              <a:lnSpc>
                <a:spcPct val="120000"/>
              </a:lnSpc>
            </a:pPr>
            <a:r>
              <a:rPr lang="en-US" sz="1600" kern="0" dirty="0"/>
              <a:t>Very useful to compare multiple products, but </a:t>
            </a:r>
            <a:r>
              <a:rPr lang="en-US" sz="1600" kern="0" dirty="0">
                <a:solidFill>
                  <a:srgbClr val="0000FF"/>
                </a:solidFill>
              </a:rPr>
              <a:t>IR Re-Analysis Correction </a:t>
            </a:r>
            <a:r>
              <a:rPr lang="en-US" sz="1600" kern="0" dirty="0"/>
              <a:t>are only supported</a:t>
            </a:r>
          </a:p>
          <a:p>
            <a:pPr marL="895350" lvl="1" indent="-2667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kern="0" dirty="0"/>
              <a:t>ISRO updated Plotting Tool to support Near Real Time Correction as well</a:t>
            </a:r>
          </a:p>
          <a:p>
            <a:pPr marL="895350" lvl="1" indent="-2667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kern="0" dirty="0"/>
              <a:t>Sharing codes in GitHub: to be discussed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98455" y="5628038"/>
            <a:ext cx="2133599" cy="60016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MSG-3/SEVIRI IR10.8</a:t>
            </a:r>
          </a:p>
          <a:p>
            <a:pPr algn="ctr"/>
            <a:r>
              <a:rPr kumimoji="1" lang="en-US" altLang="ja-JP" sz="1100" dirty="0">
                <a:solidFill>
                  <a:srgbClr val="0000FF"/>
                </a:solidFill>
              </a:rPr>
              <a:t>MSG-4/SEVIRI IR10.8</a:t>
            </a:r>
          </a:p>
          <a:p>
            <a:pPr algn="ctr"/>
            <a:r>
              <a:rPr kumimoji="1" lang="en-US" altLang="ja-JP" sz="1100" dirty="0">
                <a:solidFill>
                  <a:srgbClr val="CC00FF"/>
                </a:solidFill>
              </a:rPr>
              <a:t>Himawari-8/AHI B13 (10.4 </a:t>
            </a:r>
            <a:r>
              <a:rPr kumimoji="1" lang="el-GR" altLang="ja-JP" sz="1100" dirty="0">
                <a:solidFill>
                  <a:srgbClr val="CC00FF"/>
                </a:solidFill>
              </a:rPr>
              <a:t>μ</a:t>
            </a:r>
            <a:r>
              <a:rPr kumimoji="1" lang="en-US" altLang="ja-JP" sz="1100" dirty="0">
                <a:solidFill>
                  <a:srgbClr val="CC00FF"/>
                </a:solidFill>
              </a:rPr>
              <a:t>m)</a:t>
            </a:r>
            <a:endParaRPr kumimoji="1" lang="ja-JP" altLang="en-US" sz="1100" dirty="0">
              <a:solidFill>
                <a:srgbClr val="CC00FF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98AEB63-2BD9-4E97-ACEA-27B2C559E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87" y="3728620"/>
            <a:ext cx="4942244" cy="24995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528C10-5EC9-414A-B6CD-2D1BD56ED0C6}"/>
              </a:ext>
            </a:extLst>
          </p:cNvPr>
          <p:cNvSpPr txBox="1">
            <a:spLocks/>
          </p:cNvSpPr>
          <p:nvPr/>
        </p:nvSpPr>
        <p:spPr>
          <a:xfrm>
            <a:off x="94301" y="3697244"/>
            <a:ext cx="3199504" cy="27290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5475" lvl="1" indent="-268288">
              <a:lnSpc>
                <a:spcPct val="120000"/>
              </a:lnSpc>
            </a:pPr>
            <a:r>
              <a:rPr lang="en-US" sz="1600" kern="0" dirty="0">
                <a:solidFill>
                  <a:srgbClr val="0000FF"/>
                </a:solidFill>
              </a:rPr>
              <a:t>VNIR products</a:t>
            </a:r>
            <a:r>
              <a:rPr lang="en-US" sz="1600" kern="0" dirty="0"/>
              <a:t>: to be supported at EUMETSAT’s MICMICS and hopefully be shared with GSICS community in future </a:t>
            </a:r>
            <a:r>
              <a:rPr lang="en-US" sz="1400" kern="0" dirty="0"/>
              <a:t>(R.GDWG.2018.5g.1)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47826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1137" y="1299742"/>
            <a:ext cx="8566386" cy="4261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ja-JP" sz="1800" kern="0" dirty="0"/>
              <a:t>CGMS Task Team on Calibration Events Logging</a:t>
            </a:r>
          </a:p>
          <a:p>
            <a:pPr marL="630238" lvl="1" indent="-273050">
              <a:lnSpc>
                <a:spcPct val="120000"/>
              </a:lnSpc>
            </a:pPr>
            <a:r>
              <a:rPr lang="en-US" altLang="ja-JP" sz="1800" kern="0" dirty="0"/>
              <a:t>Lead by Rob </a:t>
            </a:r>
            <a:r>
              <a:rPr lang="en-US" altLang="ja-JP" sz="1800" kern="0" dirty="0" err="1"/>
              <a:t>Roebeling</a:t>
            </a:r>
            <a:r>
              <a:rPr lang="en-US" altLang="ja-JP" sz="1800" kern="0" dirty="0"/>
              <a:t> (EUM), mainly composed of GDWG members </a:t>
            </a:r>
          </a:p>
          <a:p>
            <a:pPr marL="630238" lvl="1" indent="-273050">
              <a:lnSpc>
                <a:spcPct val="120000"/>
              </a:lnSpc>
            </a:pPr>
            <a:r>
              <a:rPr lang="en-US" altLang="ja-JP" sz="1800" kern="0" dirty="0"/>
              <a:t>Goal: to </a:t>
            </a:r>
            <a:r>
              <a:rPr lang="en-US" altLang="ja-JP" sz="1800" kern="0" dirty="0">
                <a:solidFill>
                  <a:srgbClr val="0000FF"/>
                </a:solidFill>
              </a:rPr>
              <a:t>develop a uniform approach for presenting, logging, and monitoring calibration information across satellite operators</a:t>
            </a:r>
          </a:p>
          <a:p>
            <a:pPr marL="630238" lvl="1" indent="-273050">
              <a:lnSpc>
                <a:spcPct val="120000"/>
              </a:lnSpc>
            </a:pPr>
            <a:r>
              <a:rPr lang="en-US" altLang="ja-JP" sz="1800" kern="0" dirty="0"/>
              <a:t>A white paper was submitted to CGMS-45 (June 2017)</a:t>
            </a:r>
          </a:p>
          <a:p>
            <a:pPr marL="630238" lvl="1" indent="-273050">
              <a:lnSpc>
                <a:spcPct val="120000"/>
              </a:lnSpc>
            </a:pPr>
            <a:endParaRPr lang="en-US" altLang="ja-JP" sz="900" kern="0" dirty="0"/>
          </a:p>
          <a:p>
            <a:pPr marL="342900" lvl="1" indent="-34290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kern="0" dirty="0"/>
              <a:t>1st step: to create stable </a:t>
            </a:r>
            <a:r>
              <a:rPr lang="en-US" sz="1800" i="1" kern="0" dirty="0">
                <a:solidFill>
                  <a:srgbClr val="0000FF"/>
                </a:solidFill>
              </a:rPr>
              <a:t>Landing Pages</a:t>
            </a:r>
            <a:r>
              <a:rPr lang="en-US" sz="1800" kern="0" dirty="0">
                <a:solidFill>
                  <a:srgbClr val="0000FF"/>
                </a:solidFill>
              </a:rPr>
              <a:t> </a:t>
            </a:r>
            <a:r>
              <a:rPr lang="en-US" sz="1800" kern="0" dirty="0"/>
              <a:t>linked from WMO OSCAR/Space</a:t>
            </a:r>
          </a:p>
          <a:p>
            <a:pPr lvl="1">
              <a:lnSpc>
                <a:spcPct val="120000"/>
              </a:lnSpc>
            </a:pPr>
            <a:r>
              <a:rPr lang="en-US" sz="1800" kern="0" dirty="0">
                <a:solidFill>
                  <a:srgbClr val="0000FF"/>
                </a:solidFill>
              </a:rPr>
              <a:t>2018: ROSHYDROMET </a:t>
            </a:r>
            <a:r>
              <a:rPr lang="en-US" sz="1800" kern="0" dirty="0"/>
              <a:t>launched their Landing Page</a:t>
            </a:r>
          </a:p>
          <a:p>
            <a:pPr lvl="1">
              <a:lnSpc>
                <a:spcPct val="120000"/>
              </a:lnSpc>
            </a:pPr>
            <a:r>
              <a:rPr lang="en-US" sz="1800" kern="0" dirty="0">
                <a:solidFill>
                  <a:srgbClr val="0000FF"/>
                </a:solidFill>
              </a:rPr>
              <a:t>Minor updates of OSCAR/Space </a:t>
            </a:r>
            <a:r>
              <a:rPr lang="en-US" sz="1800" kern="0" dirty="0"/>
              <a:t>to get more traffics to Landing Pages</a:t>
            </a:r>
          </a:p>
          <a:p>
            <a:pPr lvl="1">
              <a:lnSpc>
                <a:spcPct val="120000"/>
              </a:lnSpc>
            </a:pPr>
            <a:endParaRPr lang="en-US" sz="900" kern="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 kern="0" dirty="0">
                <a:solidFill>
                  <a:schemeClr val="bg1">
                    <a:lumMod val="75000"/>
                  </a:schemeClr>
                </a:solidFill>
              </a:rPr>
              <a:t>2nd step: to adopt nomenclature and standards for instrument events</a:t>
            </a:r>
          </a:p>
          <a:p>
            <a:pPr lvl="1">
              <a:lnSpc>
                <a:spcPct val="120000"/>
              </a:lnSpc>
            </a:pPr>
            <a:r>
              <a:rPr lang="en-US" sz="1800" kern="0" dirty="0">
                <a:solidFill>
                  <a:schemeClr val="bg1">
                    <a:lumMod val="75000"/>
                  </a:schemeClr>
                </a:solidFill>
              </a:rPr>
              <a:t>Establishing sub-working group with technical/database experts needed </a:t>
            </a:r>
          </a:p>
          <a:p>
            <a:pPr lvl="1">
              <a:lnSpc>
                <a:spcPct val="120000"/>
              </a:lnSpc>
            </a:pPr>
            <a:r>
              <a:rPr lang="en-US" sz="1800" kern="0" dirty="0">
                <a:solidFill>
                  <a:schemeClr val="bg1">
                    <a:lumMod val="75000"/>
                  </a:schemeClr>
                </a:solidFill>
              </a:rPr>
              <a:t>Further tasks were back to CGMS-46 in 2018 due to difficulty of achieving the goal under the current GDWG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396343" y="332213"/>
            <a:ext cx="4990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GDWG Notable Actions</a:t>
            </a:r>
          </a:p>
          <a:p>
            <a:r>
              <a:rPr lang="en-US" altLang="ja-JP" sz="2400" b="1" dirty="0"/>
              <a:t>Instrument Events Logging</a:t>
            </a:r>
          </a:p>
        </p:txBody>
      </p:sp>
    </p:spTree>
    <p:extLst>
      <p:ext uri="{BB962C8B-B14F-4D97-AF65-F5344CB8AC3E}">
        <p14:creationId xmlns:p14="http://schemas.microsoft.com/office/powerpoint/2010/main" val="298226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INTERNAL.WMO.INT\UserData\Redirected\tkurino\Desktop\OSCAR-GSICS_2.jpg">
            <a:extLst>
              <a:ext uri="{FF2B5EF4-FFF2-40B4-BE49-F238E27FC236}">
                <a16:creationId xmlns:a16="http://schemas.microsoft.com/office/drawing/2014/main" id="{A91DDD23-E38B-499D-B629-181A9C9B3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369" y="4816437"/>
            <a:ext cx="8791041" cy="124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46F3B19-D2D0-496E-BD00-861AE4911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88" y="291645"/>
            <a:ext cx="4608599" cy="447527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48227" y="620075"/>
            <a:ext cx="3142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/>
              <a:t>Landing Page at JMA</a:t>
            </a:r>
            <a:endParaRPr kumimoji="1"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7384026" y="5037794"/>
            <a:ext cx="1675216" cy="26179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8221634" y="4622725"/>
            <a:ext cx="215541" cy="4150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247288" y="5299588"/>
            <a:ext cx="27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Hyperlink to Satellite Operator’s Landing Page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DFA78-CA77-4B51-9A0F-B575E60F9A32}"/>
              </a:ext>
            </a:extLst>
          </p:cNvPr>
          <p:cNvSpPr txBox="1"/>
          <p:nvPr/>
        </p:nvSpPr>
        <p:spPr>
          <a:xfrm>
            <a:off x="993058" y="106979"/>
            <a:ext cx="2621230" cy="400110"/>
          </a:xfrm>
          <a:prstGeom prst="rect">
            <a:avLst/>
          </a:prstGeom>
          <a:solidFill>
            <a:srgbClr val="0066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WMO OSCAR/Space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64D33BB-516D-45D3-A028-B930374F2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07" y="942309"/>
            <a:ext cx="4036493" cy="366724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586829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40809</TotalTime>
  <Words>1279</Words>
  <Application>Microsoft Office PowerPoint</Application>
  <PresentationFormat>画面に合わせる (4:3)</PresentationFormat>
  <Paragraphs>378</Paragraphs>
  <Slides>14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Default Design</vt:lpstr>
      <vt:lpstr>GDWG Report 2019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GDWG Session (Wed) </vt:lpstr>
      <vt:lpstr>GDWG Session (Thu) </vt:lpstr>
      <vt:lpstr>Thanks for your attention!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MtScat</cp:lastModifiedBy>
  <cp:revision>1135</cp:revision>
  <dcterms:created xsi:type="dcterms:W3CDTF">2004-06-10T15:46:18Z</dcterms:created>
  <dcterms:modified xsi:type="dcterms:W3CDTF">2019-03-01T14:57:32Z</dcterms:modified>
</cp:coreProperties>
</file>