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27"/>
  </p:notesMasterIdLst>
  <p:handoutMasterIdLst>
    <p:handoutMasterId r:id="rId28"/>
  </p:handoutMasterIdLst>
  <p:sldIdLst>
    <p:sldId id="888" r:id="rId2"/>
    <p:sldId id="886" r:id="rId3"/>
    <p:sldId id="871" r:id="rId4"/>
    <p:sldId id="872" r:id="rId5"/>
    <p:sldId id="875" r:id="rId6"/>
    <p:sldId id="883" r:id="rId7"/>
    <p:sldId id="896" r:id="rId8"/>
    <p:sldId id="905" r:id="rId9"/>
    <p:sldId id="855" r:id="rId10"/>
    <p:sldId id="836" r:id="rId11"/>
    <p:sldId id="856" r:id="rId12"/>
    <p:sldId id="793" r:id="rId13"/>
    <p:sldId id="912" r:id="rId14"/>
    <p:sldId id="794" r:id="rId15"/>
    <p:sldId id="812" r:id="rId16"/>
    <p:sldId id="813" r:id="rId17"/>
    <p:sldId id="891" r:id="rId18"/>
    <p:sldId id="881" r:id="rId19"/>
    <p:sldId id="882" r:id="rId20"/>
    <p:sldId id="889" r:id="rId21"/>
    <p:sldId id="759" r:id="rId22"/>
    <p:sldId id="907" r:id="rId23"/>
    <p:sldId id="909" r:id="rId24"/>
    <p:sldId id="910" r:id="rId25"/>
    <p:sldId id="911" r:id="rId26"/>
  </p:sldIdLst>
  <p:sldSz cx="9144000" cy="6858000" type="screen4x3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6F8D81A-ABA9-4946-BA3E-8086D44A1734}">
          <p14:sldIdLst>
            <p14:sldId id="888"/>
            <p14:sldId id="886"/>
            <p14:sldId id="871"/>
            <p14:sldId id="872"/>
          </p14:sldIdLst>
        </p14:section>
        <p14:section name="Untitled Section" id="{D2517C05-C2D5-4CCC-8068-8158699A50D4}">
          <p14:sldIdLst>
            <p14:sldId id="875"/>
            <p14:sldId id="883"/>
            <p14:sldId id="896"/>
            <p14:sldId id="905"/>
            <p14:sldId id="855"/>
            <p14:sldId id="836"/>
            <p14:sldId id="856"/>
            <p14:sldId id="793"/>
            <p14:sldId id="912"/>
            <p14:sldId id="794"/>
            <p14:sldId id="812"/>
            <p14:sldId id="813"/>
            <p14:sldId id="891"/>
            <p14:sldId id="881"/>
            <p14:sldId id="882"/>
            <p14:sldId id="889"/>
            <p14:sldId id="759"/>
            <p14:sldId id="907"/>
            <p14:sldId id="909"/>
            <p14:sldId id="910"/>
            <p14:sldId id="9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DIN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0" autoAdjust="0"/>
    <p:restoredTop sz="88761" autoAdjust="0"/>
  </p:normalViewPr>
  <p:slideViewPr>
    <p:cSldViewPr snapToGrid="0" snapToObjects="1" showGuides="1">
      <p:cViewPr varScale="1">
        <p:scale>
          <a:sx n="60" d="100"/>
          <a:sy n="60" d="100"/>
        </p:scale>
        <p:origin x="126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160086" cy="365636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944" y="0"/>
            <a:ext cx="4160086" cy="365636"/>
          </a:xfrm>
          <a:prstGeom prst="rect">
            <a:avLst/>
          </a:prstGeom>
        </p:spPr>
        <p:txBody>
          <a:bodyPr vert="horz" lIns="94736" tIns="47368" rIns="94736" bIns="47368" rtlCol="0"/>
          <a:lstStyle>
            <a:lvl1pPr algn="r">
              <a:defRPr sz="1300"/>
            </a:lvl1pPr>
          </a:lstStyle>
          <a:p>
            <a:fld id="{E6BE962C-A69F-4E2A-B52A-B5E0AB9803B8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948318"/>
            <a:ext cx="4160086" cy="365636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944" y="6948318"/>
            <a:ext cx="4160086" cy="365636"/>
          </a:xfrm>
          <a:prstGeom prst="rect">
            <a:avLst/>
          </a:prstGeom>
        </p:spPr>
        <p:txBody>
          <a:bodyPr vert="horz" lIns="94736" tIns="47368" rIns="94736" bIns="47368" rtlCol="0" anchor="b"/>
          <a:lstStyle>
            <a:lvl1pPr algn="r">
              <a:defRPr sz="1300"/>
            </a:lvl1pPr>
          </a:lstStyle>
          <a:p>
            <a:fld id="{C3E56A17-EFBB-4F9F-A0CA-1392AD3D00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42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160521" cy="365760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9" y="0"/>
            <a:ext cx="4160521" cy="365760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300"/>
            </a:lvl1pPr>
          </a:lstStyle>
          <a:p>
            <a:fld id="{816FB0CF-5528-C744-A119-58E52B5EA66C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5" rIns="96650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50" tIns="48325" rIns="96650" bIns="483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948171"/>
            <a:ext cx="4160521" cy="365760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9" y="6948171"/>
            <a:ext cx="4160521" cy="365760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300"/>
            </a:lvl1pPr>
          </a:lstStyle>
          <a:p>
            <a:fld id="{370B2DB1-9050-F54C-8252-2890C3B058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4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24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68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48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08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04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7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24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34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B2DB1-9050-F54C-8252-2890C3B0585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6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0555" y="976745"/>
            <a:ext cx="8666018" cy="551613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DC454-B07C-454A-BE1B-3744BC8C793E}" type="datetime1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| </a:t>
            </a:r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B3930-C961-4EA8-ADCA-8FE85448D408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7669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Page | </a:t>
            </a:r>
            <a:fld id="{96E36F11-A39A-294D-A59D-6180D50ED2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0" y="-7938"/>
            <a:ext cx="9144000" cy="887413"/>
          </a:xfrm>
          <a:prstGeom prst="rect">
            <a:avLst/>
          </a:prstGeom>
          <a:gradFill rotWithShape="0">
            <a:gsLst>
              <a:gs pos="0">
                <a:srgbClr val="5487BD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-108" charset="-128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0" y="885825"/>
            <a:ext cx="914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+mj-lt"/>
              <a:ea typeface="+mn-ea"/>
              <a:cs typeface="ＭＳ Ｐゴシック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960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pic>
        <p:nvPicPr>
          <p:cNvPr id="4098" name="Picture 2" descr="C:\nsun\NOAA-Transparent-Logo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9050" y="11112"/>
            <a:ext cx="830898" cy="830898"/>
          </a:xfrm>
          <a:prstGeom prst="rect">
            <a:avLst/>
          </a:prstGeom>
          <a:noFill/>
        </p:spPr>
      </p:pic>
      <p:pic>
        <p:nvPicPr>
          <p:cNvPr id="1026" name="Picture 2" descr="C:\nsun\Working\Document\STAR\STAR.LOGO.Transparent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282232" y="11638"/>
            <a:ext cx="839037" cy="84124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tp://jlrdata.umd.edu/pub/ATMS/" TargetMode="External"/><Relationship Id="rId2" Type="http://schemas.openxmlformats.org/officeDocument/2006/relationships/hyperlink" Target="https://sips.ssec.wisc.edu/#/products/searc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tp://jlrdata.umd.edu/pub/ATMS/CrI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692" y="1529204"/>
            <a:ext cx="6527564" cy="1790700"/>
          </a:xfrm>
        </p:spPr>
        <p:txBody>
          <a:bodyPr>
            <a:normAutofit fontScale="90000"/>
          </a:bodyPr>
          <a:lstStyle/>
          <a:p>
            <a:r>
              <a:rPr lang="en-US" sz="3750" dirty="0"/>
              <a:t>Suomi-NPP VIIRS Sensor Data Record Reprocessing and Distribution Status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6692" y="5498428"/>
            <a:ext cx="6858000" cy="124182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GSICS Meeting</a:t>
            </a:r>
          </a:p>
          <a:p>
            <a:r>
              <a:rPr lang="en-US" sz="2400" dirty="0"/>
              <a:t>March 05, 2019</a:t>
            </a:r>
          </a:p>
          <a:p>
            <a:r>
              <a:rPr lang="en-US" sz="2400" dirty="0"/>
              <a:t>Frascati, Italy</a:t>
            </a:r>
          </a:p>
        </p:txBody>
      </p:sp>
      <p:sp>
        <p:nvSpPr>
          <p:cNvPr id="4" name="Shape 35"/>
          <p:cNvSpPr txBox="1">
            <a:spLocks/>
          </p:cNvSpPr>
          <p:nvPr/>
        </p:nvSpPr>
        <p:spPr>
          <a:xfrm>
            <a:off x="0" y="3138684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buClr>
                <a:srgbClr val="888888"/>
              </a:buClr>
              <a:buSzPct val="25000"/>
            </a:pPr>
            <a:endParaRPr lang="en-US" sz="20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400"/>
              </a:spcBef>
              <a:buClr>
                <a:srgbClr val="888888"/>
              </a:buClr>
              <a:buSzPct val="25000"/>
            </a:pPr>
            <a:r>
              <a:rPr lang="en-US" sz="2400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Sirish Uprety, </a:t>
            </a:r>
            <a:r>
              <a:rPr lang="en-US" sz="2400" dirty="0" err="1">
                <a:solidFill>
                  <a:schemeClr val="tx1"/>
                </a:solidFill>
                <a:ea typeface="Calibri"/>
                <a:cs typeface="Calibri"/>
                <a:sym typeface="Calibri"/>
              </a:rPr>
              <a:t>Changyong</a:t>
            </a:r>
            <a:r>
              <a:rPr lang="en-US" sz="2400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 Cao, </a:t>
            </a:r>
            <a:r>
              <a:rPr lang="en-US" sz="2400" dirty="0" err="1">
                <a:solidFill>
                  <a:schemeClr val="tx1"/>
                </a:solidFill>
                <a:ea typeface="Calibri"/>
                <a:cs typeface="Calibri"/>
                <a:sym typeface="Calibri"/>
              </a:rPr>
              <a:t>Wenhui</a:t>
            </a:r>
            <a:r>
              <a:rPr lang="en-US" sz="2400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 Wang, Xi Shao, Bin Zhang, Slawomir </a:t>
            </a:r>
            <a:r>
              <a:rPr lang="en-US" sz="2400" dirty="0" err="1">
                <a:solidFill>
                  <a:schemeClr val="tx1"/>
                </a:solidFill>
                <a:ea typeface="Calibri"/>
                <a:cs typeface="Calibri"/>
                <a:sym typeface="Calibri"/>
              </a:rPr>
              <a:t>Blonski</a:t>
            </a:r>
            <a:r>
              <a:rPr lang="en-US" sz="2400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chemeClr val="tx1"/>
                </a:solidFill>
                <a:ea typeface="Calibri"/>
                <a:cs typeface="Calibri"/>
                <a:sym typeface="Calibri"/>
              </a:rPr>
              <a:t>Taeyoung</a:t>
            </a:r>
            <a:r>
              <a:rPr lang="en-US" sz="2400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 Choi, Yalong Gu, Lin </a:t>
            </a:r>
            <a:r>
              <a:rPr lang="en-US" sz="2400" dirty="0" err="1">
                <a:solidFill>
                  <a:schemeClr val="tx1"/>
                </a:solidFill>
                <a:ea typeface="Calibri"/>
                <a:cs typeface="Calibri"/>
                <a:sym typeface="Calibri"/>
              </a:rPr>
              <a:t>Lin</a:t>
            </a:r>
            <a:endParaRPr lang="en-US" sz="24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400"/>
              </a:spcBef>
              <a:buClr>
                <a:srgbClr val="888888"/>
              </a:buClr>
              <a:buSzPct val="25000"/>
            </a:pPr>
            <a:endParaRPr lang="en-US" sz="20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  <a:p>
            <a:pPr>
              <a:spcBef>
                <a:spcPts val="400"/>
              </a:spcBef>
              <a:buClr>
                <a:srgbClr val="888888"/>
              </a:buClr>
              <a:buSzPct val="25000"/>
            </a:pP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With contributions from </a:t>
            </a:r>
          </a:p>
          <a:p>
            <a:pPr>
              <a:spcBef>
                <a:spcPts val="400"/>
              </a:spcBef>
              <a:buClr>
                <a:srgbClr val="888888"/>
              </a:buClr>
              <a:buSzPct val="25000"/>
            </a:pP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STAR OC Team: </a:t>
            </a:r>
            <a:r>
              <a:rPr lang="en-US" sz="2000" dirty="0" err="1">
                <a:solidFill>
                  <a:schemeClr val="tx1"/>
                </a:solidFill>
                <a:ea typeface="Calibri"/>
                <a:cs typeface="Calibri"/>
                <a:sym typeface="Calibri"/>
              </a:rPr>
              <a:t>Junqiang</a:t>
            </a:r>
            <a:r>
              <a:rPr lang="en-US" sz="2000" dirty="0">
                <a:solidFill>
                  <a:schemeClr val="tx1"/>
                </a:solidFill>
                <a:ea typeface="Calibri"/>
                <a:cs typeface="Calibri"/>
                <a:sym typeface="Calibri"/>
              </a:rPr>
              <a:t> Sun</a:t>
            </a:r>
          </a:p>
          <a:p>
            <a:pPr>
              <a:spcBef>
                <a:spcPts val="400"/>
              </a:spcBef>
              <a:buClr>
                <a:srgbClr val="888888"/>
              </a:buClr>
              <a:buSzPct val="25000"/>
            </a:pPr>
            <a:endParaRPr lang="en-US" sz="20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489393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810000" y="1047750"/>
            <a:ext cx="5334000" cy="5334000"/>
            <a:chOff x="3810000" y="1371600"/>
            <a:chExt cx="5334000" cy="5334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0" y="1371600"/>
              <a:ext cx="5334000" cy="53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267200" y="1676400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IDPS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1000" y="3886200"/>
              <a:ext cx="1371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Reprocessed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10400" y="1981200"/>
              <a:ext cx="1688324" cy="408623"/>
            </a:xfrm>
            <a:prstGeom prst="wedgeRoundRectCallout">
              <a:avLst>
                <a:gd name="adj1" fmla="val -74993"/>
                <a:gd name="adj2" fmla="val 116815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saturated pixels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34200" y="4191000"/>
              <a:ext cx="743125" cy="408623"/>
            </a:xfrm>
            <a:prstGeom prst="wedgeRoundRectCallout">
              <a:avLst>
                <a:gd name="adj1" fmla="val -101275"/>
                <a:gd name="adj2" fmla="val 125505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650 K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Reprocessing Improvements – TEB (V1/V2)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251283"/>
            <a:ext cx="3810000" cy="5241591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Improved EBBT LUT with better BT limits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Radiance/BT limit mismatch in the early data records (before 6/22/2015) was resolved.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Large radiance difference is expected for previously saturated pixels due to improved BT limits </a:t>
            </a:r>
          </a:p>
          <a:p>
            <a:pPr lvl="1" fontAlgn="b"/>
            <a:endParaRPr lang="en-US" dirty="0"/>
          </a:p>
          <a:p>
            <a:pPr lvl="1" fontAlgn="b"/>
            <a:r>
              <a:rPr lang="en-US" dirty="0"/>
              <a:t>M13 BT limits</a:t>
            </a:r>
          </a:p>
          <a:p>
            <a:pPr lvl="2" fontAlgn="b"/>
            <a:r>
              <a:rPr lang="en-US" sz="2400" dirty="0"/>
              <a:t>IDPS (before update): </a:t>
            </a:r>
          </a:p>
          <a:p>
            <a:pPr lvl="2" fontAlgn="b"/>
            <a:r>
              <a:rPr lang="en-US" sz="2400" dirty="0"/>
              <a:t>       199 – 634 K</a:t>
            </a:r>
          </a:p>
          <a:p>
            <a:pPr lvl="2" fontAlgn="b"/>
            <a:r>
              <a:rPr lang="en-US" sz="2400" dirty="0"/>
              <a:t>Reprocessed :                </a:t>
            </a:r>
          </a:p>
          <a:p>
            <a:pPr lvl="2" fontAlgn="b"/>
            <a:r>
              <a:rPr lang="en-US" sz="2400" dirty="0"/>
              <a:t>      180 –700 K</a:t>
            </a:r>
          </a:p>
          <a:p>
            <a:pPr fontAlgn="b">
              <a:buNone/>
            </a:pP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97242" y="6308209"/>
            <a:ext cx="3304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d20140311_t1648343_e1649585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1670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u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0802" y="1168408"/>
            <a:ext cx="3063114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661234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VIIRS DNB RSRs modulated by the telescope degradation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Approx. 50 time-dependent RSRs provide near-continues DNB </a:t>
            </a:r>
            <a:r>
              <a:rPr lang="en-US" sz="1600" dirty="0" err="1">
                <a:latin typeface="Calibri" panose="020F0502020204030204" pitchFamily="34" charset="0"/>
              </a:rPr>
              <a:t>E</a:t>
            </a:r>
            <a:r>
              <a:rPr lang="en-US" sz="1600" baseline="-25000" dirty="0" err="1">
                <a:latin typeface="Calibri" panose="020F0502020204030204" pitchFamily="34" charset="0"/>
              </a:rPr>
              <a:t>sun</a:t>
            </a:r>
            <a:r>
              <a:rPr lang="en-US" sz="1600" dirty="0">
                <a:latin typeface="Calibri" panose="020F0502020204030204" pitchFamily="34" charset="0"/>
              </a:rPr>
              <a:t> changes with steps smaller than 0.1%</a:t>
            </a:r>
          </a:p>
          <a:p>
            <a:pPr marL="171450" indent="-171450">
              <a:spcAft>
                <a:spcPts val="600"/>
              </a:spcAft>
              <a:buFont typeface="Arial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805215" y="1056503"/>
            <a:ext cx="4071585" cy="2593848"/>
            <a:chOff x="805215" y="925871"/>
            <a:chExt cx="4071585" cy="2593848"/>
          </a:xfrm>
        </p:grpSpPr>
        <p:pic>
          <p:nvPicPr>
            <p:cNvPr id="4" name="Picture 3" descr="mod_rsrs.png"/>
            <p:cNvPicPr>
              <a:picLocks noChangeAspect="1"/>
            </p:cNvPicPr>
            <p:nvPr/>
          </p:nvPicPr>
          <p:blipFill>
            <a:blip r:embed="rId3" cstate="print"/>
            <a:srcRect r="48261"/>
            <a:stretch>
              <a:fillRect/>
            </a:stretch>
          </p:blipFill>
          <p:spPr>
            <a:xfrm>
              <a:off x="805215" y="925871"/>
              <a:ext cx="4071585" cy="259384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66258" y="2558144"/>
              <a:ext cx="17534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00FA"/>
                  </a:solidFill>
                </a:rPr>
                <a:t>Blue: IDPS LUT 4/5/2013</a:t>
              </a:r>
            </a:p>
          </p:txBody>
        </p:sp>
      </p:grpSp>
      <p:pic>
        <p:nvPicPr>
          <p:cNvPr id="12" name="Picture 11" descr="gainLGS_DNB2_noRHW.png"/>
          <p:cNvPicPr>
            <a:picLocks noChangeAspect="1"/>
          </p:cNvPicPr>
          <p:nvPr/>
        </p:nvPicPr>
        <p:blipFill>
          <a:blip r:embed="rId4" cstate="print"/>
          <a:srcRect l="3958" r="6927" b="6630"/>
          <a:stretch>
            <a:fillRect/>
          </a:stretch>
        </p:blipFill>
        <p:spPr>
          <a:xfrm>
            <a:off x="713984" y="4520589"/>
            <a:ext cx="3738282" cy="2046190"/>
          </a:xfrm>
          <a:prstGeom prst="rect">
            <a:avLst/>
          </a:prstGeom>
        </p:spPr>
      </p:pic>
      <p:pic>
        <p:nvPicPr>
          <p:cNvPr id="14" name="Picture 13" descr="gainLGS_DNBm_noRHW.png"/>
          <p:cNvPicPr>
            <a:picLocks noChangeAspect="1"/>
          </p:cNvPicPr>
          <p:nvPr/>
        </p:nvPicPr>
        <p:blipFill>
          <a:blip r:embed="rId5" cstate="print"/>
          <a:srcRect l="3958" t="1894" r="6927"/>
          <a:stretch>
            <a:fillRect/>
          </a:stretch>
        </p:blipFill>
        <p:spPr>
          <a:xfrm>
            <a:off x="4495800" y="4528960"/>
            <a:ext cx="3809999" cy="219115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05002" y="611777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LGS Gain in IDPS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10200" y="6117774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LGS Gain in Reprocessed Data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0" y="5410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Smooth trend due to time</a:t>
            </a:r>
          </a:p>
          <a:p>
            <a:r>
              <a:rPr lang="en-US" sz="1400" dirty="0"/>
              <a:t>dependant RSRs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193970" y="5301344"/>
            <a:ext cx="152400" cy="152400"/>
          </a:xfrm>
          <a:prstGeom prst="straightConnector1">
            <a:avLst/>
          </a:prstGeom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62200" y="5486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Discontinuity due to only 2 RSRs used in IDPS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2460170" y="5377544"/>
            <a:ext cx="152400" cy="152400"/>
          </a:xfrm>
          <a:prstGeom prst="straightConnector1">
            <a:avLst/>
          </a:prstGeom>
          <a:ln w="190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DNB Spectral Improvement</a:t>
            </a:r>
            <a:br>
              <a:rPr lang="en-US" dirty="0"/>
            </a:br>
            <a:r>
              <a:rPr lang="en-US" dirty="0"/>
              <a:t>(Version 1 &amp; Version 2)</a:t>
            </a:r>
          </a:p>
        </p:txBody>
      </p:sp>
      <p:sp>
        <p:nvSpPr>
          <p:cNvPr id="21" name="Slide Number Placeholder 3"/>
          <p:cNvSpPr txBox="1">
            <a:spLocks/>
          </p:cNvSpPr>
          <p:nvPr/>
        </p:nvSpPr>
        <p:spPr>
          <a:xfrm>
            <a:off x="6987669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| </a:t>
            </a:r>
            <a:fld id="{96E36F11-A39A-294D-A59D-6180D50ED2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554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9644" y="5019905"/>
            <a:ext cx="8686800" cy="1742401"/>
          </a:xfrm>
        </p:spPr>
        <p:txBody>
          <a:bodyPr>
            <a:normAutofit/>
          </a:bodyPr>
          <a:lstStyle/>
          <a:p>
            <a:r>
              <a:rPr lang="en-US" sz="2000" dirty="0"/>
              <a:t>IDPS uses on-orbit based offset and gain ratio starting from 03/21/2012.</a:t>
            </a:r>
          </a:p>
          <a:p>
            <a:r>
              <a:rPr lang="en-US" sz="2000" dirty="0"/>
              <a:t>Reprocessing uses on-orbit based offset and gain ratio  to produce all DNB SDR</a:t>
            </a:r>
          </a:p>
          <a:p>
            <a:r>
              <a:rPr lang="en-US" sz="2000" dirty="0"/>
              <a:t>All data before 03/21/2012 are much improved after reprocessing!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7451" y="944881"/>
            <a:ext cx="8321749" cy="3892934"/>
            <a:chOff x="152400" y="944880"/>
            <a:chExt cx="8871786" cy="4124813"/>
          </a:xfrm>
        </p:grpSpPr>
        <p:grpSp>
          <p:nvGrpSpPr>
            <p:cNvPr id="2" name="Group 1"/>
            <p:cNvGrpSpPr/>
            <p:nvPr/>
          </p:nvGrpSpPr>
          <p:grpSpPr>
            <a:xfrm>
              <a:off x="152400" y="1502234"/>
              <a:ext cx="8871786" cy="3532047"/>
              <a:chOff x="152400" y="1502234"/>
              <a:chExt cx="8871786" cy="3532047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52400" y="1502234"/>
                <a:ext cx="8871786" cy="167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2400" y="3407233"/>
                <a:ext cx="8610600" cy="1627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81744" y="2601688"/>
              <a:ext cx="1752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IDPS SDR </a:t>
              </a:r>
            </a:p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(poor calibration)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8200" y="4484918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Reprocessed SDR</a:t>
              </a:r>
            </a:p>
            <a:p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(improved calibration)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08566" y="944880"/>
              <a:ext cx="61268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/>
                <a:t>03/20/2012 (Improvement after Reprocessing)</a:t>
              </a:r>
            </a:p>
          </p:txBody>
        </p:sp>
      </p:grpSp>
      <p:sp>
        <p:nvSpPr>
          <p:cNvPr id="12" name="Title 1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2960"/>
          </a:xfrm>
        </p:spPr>
        <p:txBody>
          <a:bodyPr>
            <a:normAutofit fontScale="90000"/>
          </a:bodyPr>
          <a:lstStyle/>
          <a:p>
            <a:r>
              <a:rPr lang="en-US" dirty="0"/>
              <a:t>DNB Calibration Offset Improvement</a:t>
            </a:r>
            <a:br>
              <a:rPr lang="en-US" dirty="0"/>
            </a:br>
            <a:r>
              <a:rPr lang="en-US" dirty="0"/>
              <a:t>(Version 1 &amp; Version 2)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7669" y="6492875"/>
            <a:ext cx="2133600" cy="365125"/>
          </a:xfrm>
        </p:spPr>
        <p:txBody>
          <a:bodyPr/>
          <a:lstStyle/>
          <a:p>
            <a:r>
              <a:rPr lang="en-US" dirty="0"/>
              <a:t>Page | </a:t>
            </a:r>
            <a:fld id="{96E36F11-A39A-294D-A59D-6180D50ED29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06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6915F-4BC1-46E2-936C-F67AB972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0" dirty="0"/>
              <a:t>Improved DNB Radiance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9FE39-27B1-44CC-BFBC-0D5FFF419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804106"/>
            <a:ext cx="9069571" cy="1382233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Reprocessing uses airglow free dark offset using deep space view data collected using pitch maneuver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improved DNB absolute accuracy by &gt;10% at 3nW/[cm</a:t>
            </a:r>
            <a:r>
              <a:rPr lang="en-US" sz="2000" baseline="30000" dirty="0"/>
              <a:t>2</a:t>
            </a:r>
            <a:r>
              <a:rPr lang="en-US" sz="2000" dirty="0"/>
              <a:t>sr]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Significantly reduced negative radiance pixels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0DC03-B6E6-46B9-8B14-0E2BDD82A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AA9DBF-5ABF-44DC-916C-B8C6755FAC9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73" y="1404010"/>
            <a:ext cx="7364254" cy="3167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44359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795" y="1031040"/>
            <a:ext cx="8480809" cy="762000"/>
          </a:xfrm>
        </p:spPr>
        <p:txBody>
          <a:bodyPr>
            <a:noAutofit/>
          </a:bodyPr>
          <a:lstStyle/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dirty="0"/>
              <a:t>Reprocessing implements </a:t>
            </a:r>
            <a:r>
              <a:rPr lang="en-US" dirty="0" err="1"/>
              <a:t>straylight</a:t>
            </a:r>
            <a:r>
              <a:rPr lang="en-US" dirty="0"/>
              <a:t> correction for all DNB SDR.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dirty="0"/>
              <a:t>Significant improvements in all DNB data before August 2014.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2521975"/>
            <a:ext cx="9144000" cy="3607200"/>
            <a:chOff x="0" y="1778400"/>
            <a:chExt cx="9144000" cy="3607200"/>
          </a:xfrm>
        </p:grpSpPr>
        <p:pic>
          <p:nvPicPr>
            <p:cNvPr id="4" name="Picture 2" descr="C:\Users\suprety\Documents\DNB_Rad_20121216_t0054059_e0055301_b05883_c201612040440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657600"/>
              <a:ext cx="9144000" cy="1728000"/>
            </a:xfrm>
            <a:prstGeom prst="rect">
              <a:avLst/>
            </a:prstGeom>
            <a:noFill/>
          </p:spPr>
        </p:pic>
        <p:pic>
          <p:nvPicPr>
            <p:cNvPr id="5" name="Picture 3" descr="C:\Users\suprety\Documents\DNB_Rad_20121216_t0054059_e0055301_b05883_c201612131038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778400"/>
              <a:ext cx="9144000" cy="17280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2057400" y="1981200"/>
              <a:ext cx="3124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IDPS(12/16/2012)</a:t>
              </a:r>
            </a:p>
            <a:p>
              <a:r>
                <a:rPr lang="en-US" sz="2000" dirty="0"/>
                <a:t>(No Straylight correction)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33600" y="3810000"/>
              <a:ext cx="2514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Reprocessed Data</a:t>
              </a:r>
            </a:p>
            <a:p>
              <a:r>
                <a:rPr lang="en-US" sz="2000" dirty="0"/>
                <a:t>(</a:t>
              </a:r>
              <a:r>
                <a:rPr lang="en-US" sz="2000" dirty="0" err="1"/>
                <a:t>Straylight</a:t>
              </a:r>
              <a:r>
                <a:rPr lang="en-US" sz="2000" dirty="0"/>
                <a:t> Corrected)</a:t>
              </a:r>
            </a:p>
            <a:p>
              <a:endParaRPr lang="en-US" sz="2000" dirty="0"/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DNB </a:t>
            </a:r>
            <a:r>
              <a:rPr lang="en-US" dirty="0" err="1"/>
              <a:t>Straylight</a:t>
            </a:r>
            <a:r>
              <a:rPr lang="en-US" dirty="0"/>
              <a:t> Correction </a:t>
            </a:r>
            <a:br>
              <a:rPr lang="en-US" dirty="0"/>
            </a:br>
            <a:r>
              <a:rPr lang="en-US" dirty="0"/>
              <a:t>(Version 1 &amp; Version 2)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7669" y="6492875"/>
            <a:ext cx="2133600" cy="365125"/>
          </a:xfrm>
        </p:spPr>
        <p:txBody>
          <a:bodyPr/>
          <a:lstStyle/>
          <a:p>
            <a:r>
              <a:rPr lang="en-US" dirty="0"/>
              <a:t>Page | </a:t>
            </a:r>
            <a:fld id="{96E36F11-A39A-294D-A59D-6180D50ED29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00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999836" y="908734"/>
            <a:ext cx="4953000" cy="5391216"/>
            <a:chOff x="3940400" y="820454"/>
            <a:chExt cx="4953000" cy="5391216"/>
          </a:xfrm>
        </p:grpSpPr>
        <p:sp>
          <p:nvSpPr>
            <p:cNvPr id="6" name="TextBox 5"/>
            <p:cNvSpPr txBox="1"/>
            <p:nvPr/>
          </p:nvSpPr>
          <p:spPr>
            <a:xfrm>
              <a:off x="4297156" y="820454"/>
              <a:ext cx="2120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Before Reprocessing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97156" y="3437142"/>
              <a:ext cx="1975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After Reprocessing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940400" y="1083702"/>
              <a:ext cx="4953000" cy="5127968"/>
              <a:chOff x="3681608" y="182729"/>
              <a:chExt cx="4953000" cy="640996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741044" y="3497064"/>
                <a:ext cx="4893564" cy="3095625"/>
                <a:chOff x="3741044" y="3497064"/>
                <a:chExt cx="4893564" cy="3095625"/>
              </a:xfrm>
            </p:grpSpPr>
            <p:pic>
              <p:nvPicPr>
                <p:cNvPr id="5" name="Picture 4"/>
                <p:cNvPicPr/>
                <p:nvPr/>
              </p:nvPicPr>
              <p:blipFill>
                <a:blip r:embed="rId3" cstate="print"/>
                <a:srcRect r="1200"/>
                <a:stretch>
                  <a:fillRect/>
                </a:stretch>
              </p:blipFill>
              <p:spPr bwMode="auto">
                <a:xfrm>
                  <a:off x="3741044" y="3497064"/>
                  <a:ext cx="4893564" cy="30956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7155402" y="5095551"/>
                  <a:ext cx="12411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Along track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226426" y="3509633"/>
                  <a:ext cx="11942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Along scan</a:t>
                  </a: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3681608" y="182729"/>
                <a:ext cx="4953000" cy="3095625"/>
                <a:chOff x="3681608" y="182729"/>
                <a:chExt cx="4953000" cy="3095625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681608" y="182729"/>
                  <a:ext cx="4953000" cy="30956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7155403" y="301840"/>
                  <a:ext cx="119423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Along scan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108532" y="1772112"/>
                  <a:ext cx="12411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Along track</a:t>
                  </a: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28" y="139162"/>
            <a:ext cx="8884774" cy="694906"/>
          </a:xfrm>
        </p:spPr>
        <p:txBody>
          <a:bodyPr>
            <a:noAutofit/>
          </a:bodyPr>
          <a:lstStyle/>
          <a:p>
            <a:r>
              <a:rPr lang="en-US" sz="3200" dirty="0"/>
              <a:t>Reprocessing Improvements – Geolocation</a:t>
            </a:r>
            <a:br>
              <a:rPr lang="en-US" sz="3200" dirty="0"/>
            </a:br>
            <a:r>
              <a:rPr lang="en-US" sz="2400" dirty="0"/>
              <a:t>(Version 1 &amp; Version 2)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25" y="1083702"/>
            <a:ext cx="3638475" cy="561772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Optimal versions of GEO PARAM LUTs used in reprocessing.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Short-term anomalies before August 2013 removed:</a:t>
            </a:r>
          </a:p>
          <a:p>
            <a:pPr marL="690563" lvl="1" indent="-457200">
              <a:buAutoNum type="arabicParenBoth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Before the initial instrument to spacecraft mounting matrix update; </a:t>
            </a:r>
          </a:p>
          <a:p>
            <a:pPr marL="690563" lvl="1" indent="-457200">
              <a:buAutoNum type="arabicParenBoth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switch of scan control electronics (SCE) from Side-B to Side-A; </a:t>
            </a:r>
          </a:p>
          <a:p>
            <a:pPr marL="690563" lvl="1" indent="-457200">
              <a:buAutoNum type="arabicParenBoth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Star tracker maintenance/re-alignment.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8741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935" y="125548"/>
            <a:ext cx="8704125" cy="694906"/>
          </a:xfrm>
        </p:spPr>
        <p:txBody>
          <a:bodyPr>
            <a:noAutofit/>
          </a:bodyPr>
          <a:lstStyle/>
          <a:p>
            <a:r>
              <a:rPr lang="en-US" dirty="0"/>
              <a:t>Reprocessing Improvements – Geolocation</a:t>
            </a:r>
            <a:br>
              <a:rPr lang="en-US" dirty="0"/>
            </a:br>
            <a:r>
              <a:rPr lang="en-US" sz="2400" dirty="0"/>
              <a:t>(Version 1 &amp; Version 2)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25" y="1083702"/>
            <a:ext cx="3873260" cy="509326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Operational processing: </a:t>
            </a:r>
            <a:r>
              <a:rPr lang="en-US" dirty="0"/>
              <a:t>DNB terrain correction was implemented on May 22, 2014; </a:t>
            </a:r>
          </a:p>
          <a:p>
            <a:pPr>
              <a:buFont typeface="Wingdings" pitchFamily="2" charset="2"/>
              <a:buChar char="Ø"/>
            </a:pPr>
            <a:endParaRPr lang="en-US" b="1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B050"/>
                </a:solidFill>
              </a:rPr>
              <a:t>Reprocessing: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DNB terrain corrected geolocation were produced for the entire data record;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Removed DNB geolocation errors up to 10 km at high scan angles. </a:t>
            </a:r>
          </a:p>
          <a:p>
            <a:pPr marL="690563" lvl="1" indent="-457200">
              <a:buAutoNum type="arabicParenBoth"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4" y="1216706"/>
            <a:ext cx="4960257" cy="49602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684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3038" y="153749"/>
            <a:ext cx="8305799" cy="608251"/>
          </a:xfrm>
        </p:spPr>
        <p:txBody>
          <a:bodyPr>
            <a:normAutofit/>
          </a:bodyPr>
          <a:lstStyle/>
          <a:p>
            <a:pPr algn="ctr"/>
            <a:r>
              <a:rPr lang="en-US" b="0" dirty="0"/>
              <a:t>S-NPP VIIRS V2 Reprocessing Data Format</a:t>
            </a:r>
          </a:p>
        </p:txBody>
      </p:sp>
      <p:sp>
        <p:nvSpPr>
          <p:cNvPr id="6" name="Content Placeholder 9"/>
          <p:cNvSpPr>
            <a:spLocks noGrp="1"/>
          </p:cNvSpPr>
          <p:nvPr/>
        </p:nvSpPr>
        <p:spPr>
          <a:xfrm>
            <a:off x="67336" y="960870"/>
            <a:ext cx="9143999" cy="5516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/>
            <a:r>
              <a:rPr lang="en-US" sz="1800" b="1" dirty="0">
                <a:solidFill>
                  <a:prstClr val="black"/>
                </a:solidFill>
              </a:rPr>
              <a:t>Reprocessing Script and ADL Version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ADL Block 2, ADL_5_3_I2_1_01_00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Parallelization fully using bamboo super computer at CICS/UMD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Takes about 15 hours processing one month VIIRS SDR data (18 nodes; using 12 CPUs in each node)</a:t>
            </a:r>
          </a:p>
          <a:p>
            <a:pPr marL="234950" indent="-234950"/>
            <a:r>
              <a:rPr lang="en-US" sz="1800" b="1" dirty="0">
                <a:solidFill>
                  <a:prstClr val="black"/>
                </a:solidFill>
              </a:rPr>
              <a:t>Data files and Format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Data files </a:t>
            </a:r>
          </a:p>
          <a:p>
            <a:pPr lvl="2"/>
            <a:r>
              <a:rPr lang="en-US" sz="1600" dirty="0">
                <a:solidFill>
                  <a:prstClr val="black"/>
                </a:solidFill>
              </a:rPr>
              <a:t>GITCO, GMTCO, GDNBO</a:t>
            </a:r>
          </a:p>
          <a:p>
            <a:pPr lvl="2"/>
            <a:r>
              <a:rPr lang="en-US" sz="1600" dirty="0">
                <a:solidFill>
                  <a:prstClr val="black"/>
                </a:solidFill>
              </a:rPr>
              <a:t>SVDNB, SVM01-SVM16 SVI01-SVI05, IVOBC</a:t>
            </a:r>
          </a:p>
          <a:p>
            <a:pPr lvl="1"/>
            <a:r>
              <a:rPr lang="en-US" sz="1600" dirty="0">
                <a:solidFill>
                  <a:prstClr val="black"/>
                </a:solidFill>
              </a:rPr>
              <a:t>Data Format</a:t>
            </a:r>
          </a:p>
          <a:p>
            <a:pPr lvl="2"/>
            <a:r>
              <a:rPr lang="en-US" sz="1600" dirty="0">
                <a:solidFill>
                  <a:prstClr val="black"/>
                </a:solidFill>
              </a:rPr>
              <a:t>GZIP Compressed HDF 5 (the same as current IDPS data format)</a:t>
            </a:r>
          </a:p>
          <a:p>
            <a:pPr marL="223838" indent="-280988"/>
            <a:r>
              <a:rPr lang="en-US" sz="1800" b="1" dirty="0">
                <a:solidFill>
                  <a:prstClr val="black"/>
                </a:solidFill>
              </a:rPr>
              <a:t>VIIRS SDR Data </a:t>
            </a:r>
          </a:p>
          <a:p>
            <a:pPr marL="0" indent="0">
              <a:buNone/>
            </a:pPr>
            <a:r>
              <a:rPr lang="en-US" sz="1800" b="1" dirty="0">
                <a:solidFill>
                  <a:prstClr val="black"/>
                </a:solidFill>
              </a:rPr>
              <a:t>     Volume</a:t>
            </a:r>
          </a:p>
          <a:p>
            <a:pPr marL="342900" lvl="1" indent="0">
              <a:buNone/>
            </a:pPr>
            <a:endParaRPr lang="en-US" sz="1100" dirty="0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590800" y="3962400"/>
          <a:ext cx="61722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5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7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84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File Type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Data Volume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513">
                <a:tc rowSpan="4"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  <a:p>
                      <a:pPr algn="ctr"/>
                      <a:endParaRPr lang="en-US" sz="1400" b="0" dirty="0"/>
                    </a:p>
                    <a:p>
                      <a:pPr algn="ctr"/>
                      <a:r>
                        <a:rPr lang="en-US" sz="1400" b="0" dirty="0"/>
                        <a:t>GEO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Daily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Yearly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Yearly Total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GITCO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96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2.9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35 TB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  <a:p>
                      <a:pPr algn="ctr"/>
                      <a:endParaRPr lang="en-US" sz="1400" b="0" dirty="0"/>
                    </a:p>
                    <a:p>
                      <a:pPr algn="ctr"/>
                      <a:endParaRPr lang="en-US" sz="1400" b="0" dirty="0"/>
                    </a:p>
                    <a:p>
                      <a:pPr algn="ctr"/>
                      <a:endParaRPr lang="en-US" sz="1400" b="0" dirty="0"/>
                    </a:p>
                    <a:p>
                      <a:pPr algn="ctr"/>
                      <a:r>
                        <a:rPr lang="en-US" sz="1400" b="0" dirty="0"/>
                        <a:t>125 TB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GMTCO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26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0.78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8.5 TB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GDNBO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45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1.4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16.7 TB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 rowSpan="3"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  <a:p>
                      <a:pPr algn="ctr"/>
                      <a:r>
                        <a:rPr lang="en-US" sz="1400" b="0" dirty="0"/>
                        <a:t>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IMG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84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2.5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31 TB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MOD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79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2.4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29 TB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DNB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9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273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3.3 TB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87113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9"/>
              <p:cNvSpPr>
                <a:spLocks noGrp="1"/>
              </p:cNvSpPr>
              <p:nvPr/>
            </p:nvSpPr>
            <p:spPr>
              <a:xfrm>
                <a:off x="76201" y="960869"/>
                <a:ext cx="9143999" cy="58036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34950" indent="-234950"/>
                <a:r>
                  <a:rPr lang="en-US" sz="1800" b="1" dirty="0">
                    <a:solidFill>
                      <a:prstClr val="black"/>
                    </a:solidFill>
                  </a:rPr>
                  <a:t>RadiometricBiasCorrection (added to HDF file)</a:t>
                </a:r>
              </a:p>
              <a:p>
                <a:pPr lvl="1"/>
                <a:r>
                  <a:rPr lang="en-US" sz="1600" dirty="0">
                    <a:solidFill>
                      <a:prstClr val="black"/>
                    </a:solidFill>
                  </a:rPr>
                  <a:t>4 Elements Array added into H5 Files</a:t>
                </a:r>
              </a:p>
              <a:p>
                <a:pPr lvl="1"/>
                <a:r>
                  <a:rPr lang="en-US" sz="1600" dirty="0">
                    <a:solidFill>
                      <a:prstClr val="black"/>
                    </a:solidFill>
                  </a:rPr>
                  <a:t>Radiance correction from Ocean Color group provided f factor (Calibration Method 1)</a:t>
                </a:r>
              </a:p>
              <a:p>
                <a:pPr lvl="1"/>
                <a:r>
                  <a:rPr lang="en-US" sz="1600" dirty="0">
                    <a:solidFill>
                      <a:prstClr val="black"/>
                    </a:solidFill>
                  </a:rPr>
                  <a:t>Radiance correction from </a:t>
                </a:r>
                <a:r>
                  <a:rPr lang="en-US" sz="1600" dirty="0" err="1">
                    <a:solidFill>
                      <a:prstClr val="black"/>
                    </a:solidFill>
                  </a:rPr>
                  <a:t>Kalman</a:t>
                </a:r>
                <a:r>
                  <a:rPr lang="en-US" sz="1600" dirty="0">
                    <a:solidFill>
                      <a:prstClr val="black"/>
                    </a:solidFill>
                  </a:rPr>
                  <a:t> Filter f-factor by STAR VIIRS SDR Team (Calibration Method 2)</a:t>
                </a:r>
              </a:p>
              <a:p>
                <a:pPr lvl="1"/>
                <a:r>
                  <a:rPr lang="en-US" sz="1600" dirty="0">
                    <a:solidFill>
                      <a:prstClr val="black"/>
                    </a:solidFill>
                  </a:rPr>
                  <a:t>Radiance correction using SRRS model by STAR VIIRS SDR Team (Calibration Method 2)</a:t>
                </a:r>
              </a:p>
              <a:p>
                <a:pPr lvl="1"/>
                <a:r>
                  <a:rPr lang="en-US" sz="1600" dirty="0">
                    <a:solidFill>
                      <a:prstClr val="black"/>
                    </a:solidFill>
                  </a:rPr>
                  <a:t>High Gain/Low Gain</a:t>
                </a:r>
              </a:p>
              <a:p>
                <a:pPr marL="457200" lvl="1" indent="0">
                  <a:buNone/>
                </a:pPr>
                <a:r>
                  <a:rPr lang="en-US" sz="1600" dirty="0">
                    <a:solidFill>
                      <a:prstClr val="black"/>
                    </a:solidFill>
                  </a:rPr>
                  <a:t>      RSB Single Gain: I1, I2, I3, M6, M8, M9, M10 and M11; dual gain: M1, M2, M3, M4, M5    </a:t>
                </a:r>
              </a:p>
              <a:p>
                <a:pPr marL="457200" lvl="1" indent="0">
                  <a:buNone/>
                </a:pPr>
                <a:r>
                  <a:rPr lang="en-US" sz="1600" dirty="0">
                    <a:solidFill>
                      <a:prstClr val="black"/>
                    </a:solidFill>
                  </a:rPr>
                  <a:t>      and M7 </a:t>
                </a:r>
              </a:p>
              <a:p>
                <a:pPr lvl="1"/>
                <a:r>
                  <a:rPr lang="en-US" sz="1600" dirty="0">
                    <a:solidFill>
                      <a:prstClr val="black"/>
                    </a:solidFill>
                  </a:rPr>
                  <a:t>Usage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600" b="1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𝐜𝐨𝐫</m:t>
                        </m:r>
                        <m:r>
                          <a:rPr lang="en-US" sz="16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𝒓𝒆𝒄𝒕𝒆𝒅</m:t>
                        </m:r>
                      </m:sub>
                    </m:sSub>
                    <m:r>
                      <a:rPr lang="en-US" sz="1600" b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1600" b="1">
                        <a:solidFill>
                          <a:prstClr val="black"/>
                        </a:solidFill>
                        <a:latin typeface="Cambria Math"/>
                      </a:rPr>
                      <m:t>𝐶</m:t>
                    </m:r>
                    <m:r>
                      <a:rPr lang="en-US" sz="1600" b="1">
                        <a:solidFill>
                          <a:prstClr val="black"/>
                        </a:solidFill>
                        <a:latin typeface="Cambria Math"/>
                      </a:rPr>
                      <m:t>[</m:t>
                    </m:r>
                    <m:r>
                      <a:rPr lang="en-US" sz="1600" b="1">
                        <a:solidFill>
                          <a:prstClr val="black"/>
                        </a:solidFill>
                        <a:latin typeface="Cambria Math"/>
                      </a:rPr>
                      <m:t>𝑖</m:t>
                    </m:r>
                    <m:r>
                      <a:rPr lang="en-US" sz="1600" b="1">
                        <a:solidFill>
                          <a:prstClr val="black"/>
                        </a:solidFill>
                        <a:latin typeface="Cambria Math"/>
                      </a:rPr>
                      <m:t>]∙</m:t>
                    </m:r>
                    <m:r>
                      <a:rPr lang="en-US" sz="1600" b="1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sz="1600" b="1" dirty="0">
                    <a:solidFill>
                      <a:prstClr val="black"/>
                    </a:solidFill>
                  </a:rPr>
                  <a:t>  </a:t>
                </a:r>
              </a:p>
              <a:p>
                <a:pPr marL="914400" lvl="2" indent="0">
                  <a:buNone/>
                </a:pPr>
                <a:r>
                  <a:rPr lang="en-US" sz="1600" dirty="0"/>
                  <a:t>C[i] is one of the 4 elements, R is the baseline radiance in H5 file</a:t>
                </a:r>
              </a:p>
              <a:p>
                <a:pPr marL="914400" lvl="2" indent="0">
                  <a:buNone/>
                </a:pPr>
                <a:r>
                  <a:rPr lang="en-US" sz="1600" dirty="0" err="1"/>
                  <a:t>R</a:t>
                </a:r>
                <a:r>
                  <a:rPr lang="en-US" sz="1800" i="1" baseline="-25000" dirty="0" err="1"/>
                  <a:t>corrected</a:t>
                </a:r>
                <a:r>
                  <a:rPr lang="en-US" sz="1600" dirty="0"/>
                  <a:t> is the bias corrected radiance. Note: Same c[</a:t>
                </a:r>
                <a:r>
                  <a:rPr lang="en-US" sz="1600" dirty="0" err="1"/>
                  <a:t>i</a:t>
                </a:r>
                <a:r>
                  <a:rPr lang="en-US" sz="1600" dirty="0"/>
                  <a:t>] is applied to Reflectance.</a:t>
                </a:r>
              </a:p>
              <a:p>
                <a:pPr marL="914400" lvl="2" indent="0">
                  <a:buNone/>
                </a:pPr>
                <a:endParaRPr lang="en-US" sz="1100" dirty="0">
                  <a:solidFill>
                    <a:srgbClr val="0000FF"/>
                  </a:solidFill>
                </a:endParaRPr>
              </a:p>
              <a:p>
                <a:pPr lvl="2"/>
                <a:endParaRPr lang="en-US" sz="1100" dirty="0">
                  <a:solidFill>
                    <a:srgbClr val="0000FF"/>
                  </a:solidFill>
                </a:endParaRPr>
              </a:p>
              <a:p>
                <a:pPr lvl="1"/>
                <a:endParaRPr lang="en-US" sz="1500" dirty="0">
                  <a:solidFill>
                    <a:srgbClr val="0000FF"/>
                  </a:solidFill>
                </a:endParaRPr>
              </a:p>
              <a:p>
                <a:pPr marL="342900" lvl="1" indent="0">
                  <a:buNone/>
                </a:pPr>
                <a:endParaRPr lang="en-US" sz="1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960869"/>
                <a:ext cx="9143999" cy="5803673"/>
              </a:xfrm>
              <a:prstGeom prst="rect">
                <a:avLst/>
              </a:prstGeom>
              <a:blipFill>
                <a:blip r:embed="rId2"/>
                <a:stretch>
                  <a:fillRect l="-467" t="-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838199" y="4719093"/>
          <a:ext cx="7467601" cy="1900684"/>
        </p:xfrm>
        <a:graphic>
          <a:graphicData uri="http://schemas.openxmlformats.org/drawingml/2006/table">
            <a:tbl>
              <a:tblPr firstRow="1" firstCol="1" bandRow="1"/>
              <a:tblGrid>
                <a:gridCol w="153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4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1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st</a:t>
                      </a:r>
                      <a:r>
                        <a:rPr lang="en-US" sz="12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Element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Radiance Ratio between Calibration Method 1 and STAR reprocessed High Gain or Single gain values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2</a:t>
                      </a:r>
                      <a:r>
                        <a:rPr lang="en-US" sz="1200" baseline="300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nd</a:t>
                      </a:r>
                      <a:r>
                        <a:rPr lang="en-US" sz="12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Element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Radiance Ratio between Calibration Method 1 and STAR reprocessed Low Gain values (for dual gain only; or set 1 for single gain)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3</a:t>
                      </a:r>
                      <a:r>
                        <a:rPr lang="en-US" sz="1200" baseline="300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rd</a:t>
                      </a:r>
                      <a:r>
                        <a:rPr lang="en-US" sz="12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Element</a:t>
                      </a:r>
                      <a:endParaRPr lang="en-US" sz="1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Radiance Ratio between Calibration Method 2 and STAR reprocessed High Gain or Single gain values</a:t>
                      </a:r>
                      <a:endParaRPr lang="en-US" sz="12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4</a:t>
                      </a:r>
                      <a:r>
                        <a:rPr lang="en-US" sz="1200" baseline="30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th</a:t>
                      </a:r>
                      <a:r>
                        <a:rPr lang="en-US" sz="12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Element</a:t>
                      </a:r>
                      <a:endParaRPr lang="en-US" sz="1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Radiance Ratio between Calibration Method 2 and STAR reprocessed Low Gain values (for dual gain only; or set to 1 for single gain)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419099" y="93457"/>
            <a:ext cx="8305799" cy="60825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defTabSz="914400" rtl="0" eaLnBrk="1" latinLnBrk="0" hangingPunct="1">
              <a:spcBef>
                <a:spcPts val="0"/>
              </a:spcBef>
              <a:buClr>
                <a:schemeClr val="dk1"/>
              </a:buClr>
              <a:buSzPts val="2400"/>
              <a:buFont typeface="Calibri"/>
              <a:buNone/>
              <a:defRPr sz="2400" b="1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pPr algn="ctr"/>
            <a:r>
              <a:rPr lang="en-US" sz="3000" b="0" dirty="0">
                <a:solidFill>
                  <a:schemeClr val="tx1"/>
                </a:solidFill>
              </a:rPr>
              <a:t>V2 Reprocessing “</a:t>
            </a:r>
            <a:r>
              <a:rPr lang="en-US" sz="3000" b="0" dirty="0" err="1">
                <a:solidFill>
                  <a:schemeClr val="tx1"/>
                </a:solidFill>
              </a:rPr>
              <a:t>RadiometricBiasCorrection</a:t>
            </a:r>
            <a:r>
              <a:rPr lang="en-US" sz="3000" b="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7158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1" y="172869"/>
            <a:ext cx="7848600" cy="608251"/>
          </a:xfrm>
        </p:spPr>
        <p:txBody>
          <a:bodyPr>
            <a:normAutofit/>
          </a:bodyPr>
          <a:lstStyle/>
          <a:p>
            <a:pPr algn="ctr"/>
            <a:r>
              <a:rPr lang="en-US" sz="3000" b="0" dirty="0">
                <a:solidFill>
                  <a:srgbClr val="0070C0"/>
                </a:solidFill>
              </a:rPr>
              <a:t>S-NPP VIIRS V2 Reprocessing Data Distribution</a:t>
            </a:r>
          </a:p>
        </p:txBody>
      </p:sp>
      <p:sp>
        <p:nvSpPr>
          <p:cNvPr id="10" name="Content Placeholder 9"/>
          <p:cNvSpPr>
            <a:spLocks noGrp="1"/>
          </p:cNvSpPr>
          <p:nvPr/>
        </p:nvSpPr>
        <p:spPr>
          <a:xfrm>
            <a:off x="170129" y="984737"/>
            <a:ext cx="9220200" cy="5873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/>
            <a:r>
              <a:rPr lang="en-US" sz="1800" b="1" dirty="0">
                <a:solidFill>
                  <a:prstClr val="black"/>
                </a:solidFill>
              </a:rPr>
              <a:t>Data server</a:t>
            </a:r>
          </a:p>
          <a:p>
            <a:pPr marL="635000" lvl="1" indent="-234950"/>
            <a:r>
              <a:rPr lang="en-US" sz="1600" dirty="0">
                <a:solidFill>
                  <a:prstClr val="black"/>
                </a:solidFill>
              </a:rPr>
              <a:t>FTP or/and HTTP</a:t>
            </a:r>
          </a:p>
          <a:p>
            <a:pPr marL="635000" lvl="1" indent="-234950"/>
            <a:r>
              <a:rPr lang="en-US" sz="1600" dirty="0">
                <a:solidFill>
                  <a:prstClr val="black"/>
                </a:solidFill>
              </a:rPr>
              <a:t>Both servers are located at Bamboo CICS/UMD due to large volume of dataset</a:t>
            </a:r>
          </a:p>
          <a:p>
            <a:pPr marL="635000" lvl="1" indent="-234950"/>
            <a:r>
              <a:rPr lang="en-US" sz="1600" b="1" dirty="0">
                <a:solidFill>
                  <a:prstClr val="black"/>
                </a:solidFill>
              </a:rPr>
              <a:t>FTP push service highly </a:t>
            </a:r>
            <a:r>
              <a:rPr lang="en-US" sz="1600" b="1" dirty="0" err="1">
                <a:solidFill>
                  <a:prstClr val="black"/>
                </a:solidFill>
              </a:rPr>
              <a:t>recommanded</a:t>
            </a:r>
            <a:r>
              <a:rPr lang="en-US" sz="1600" b="1" dirty="0">
                <a:solidFill>
                  <a:prstClr val="black"/>
                </a:solidFill>
              </a:rPr>
              <a:t> for bulk transfer (part of Reprocessing </a:t>
            </a:r>
            <a:r>
              <a:rPr lang="en-US" sz="1600" b="1" dirty="0" err="1">
                <a:solidFill>
                  <a:prstClr val="black"/>
                </a:solidFill>
              </a:rPr>
              <a:t>onDemand</a:t>
            </a:r>
            <a:r>
              <a:rPr lang="en-US" sz="1600" b="1" dirty="0">
                <a:solidFill>
                  <a:prstClr val="black"/>
                </a:solidFill>
              </a:rPr>
              <a:t> using </a:t>
            </a:r>
            <a:r>
              <a:rPr lang="en-US" sz="1600" b="1" dirty="0" err="1">
                <a:solidFill>
                  <a:prstClr val="black"/>
                </a:solidFill>
              </a:rPr>
              <a:t>scp</a:t>
            </a:r>
            <a:r>
              <a:rPr lang="en-US" sz="1600" b="1" dirty="0">
                <a:solidFill>
                  <a:prstClr val="black"/>
                </a:solidFill>
              </a:rPr>
              <a:t>/</a:t>
            </a:r>
            <a:r>
              <a:rPr lang="en-US" sz="1600" b="1" dirty="0" err="1">
                <a:solidFill>
                  <a:prstClr val="black"/>
                </a:solidFill>
              </a:rPr>
              <a:t>sftp</a:t>
            </a:r>
            <a:r>
              <a:rPr lang="en-US" sz="1600" b="1" dirty="0">
                <a:solidFill>
                  <a:prstClr val="black"/>
                </a:solidFill>
              </a:rPr>
              <a:t>)</a:t>
            </a:r>
          </a:p>
          <a:p>
            <a:pPr marL="635000" lvl="1" indent="-234950"/>
            <a:r>
              <a:rPr lang="en-US" sz="1600" dirty="0">
                <a:solidFill>
                  <a:prstClr val="black"/>
                </a:solidFill>
              </a:rPr>
              <a:t>Direct access to all available granules can be obtained through web browser but slow.</a:t>
            </a:r>
            <a:endParaRPr lang="en-US" sz="1400" dirty="0">
              <a:solidFill>
                <a:prstClr val="black"/>
              </a:solidFill>
            </a:endParaRPr>
          </a:p>
          <a:p>
            <a:pPr marL="234950" indent="-234950"/>
            <a:r>
              <a:rPr lang="en-US" sz="1800" b="1" dirty="0">
                <a:solidFill>
                  <a:prstClr val="black"/>
                </a:solidFill>
              </a:rPr>
              <a:t>Investigating a </a:t>
            </a:r>
            <a:r>
              <a:rPr lang="en-US" sz="1800" b="1" dirty="0">
                <a:solidFill>
                  <a:prstClr val="black"/>
                </a:solidFill>
                <a:hlinkClick r:id="rId2"/>
              </a:rPr>
              <a:t>SIPS</a:t>
            </a:r>
            <a:r>
              <a:rPr lang="en-US" sz="1800" b="1" dirty="0">
                <a:solidFill>
                  <a:prstClr val="black"/>
                </a:solidFill>
              </a:rPr>
              <a:t> -like web interface</a:t>
            </a:r>
            <a:r>
              <a:rPr lang="en-US" sz="1800" b="1" dirty="0">
                <a:solidFill>
                  <a:prstClr val="black"/>
                </a:solidFill>
                <a:hlinkClick r:id="rId2"/>
              </a:rPr>
              <a:t> </a:t>
            </a:r>
            <a:endParaRPr lang="en-US" sz="1800" b="1" dirty="0">
              <a:solidFill>
                <a:prstClr val="black"/>
              </a:solidFill>
            </a:endParaRPr>
          </a:p>
          <a:p>
            <a:pPr marL="635000" lvl="1" indent="-234950"/>
            <a:r>
              <a:rPr lang="en-US" sz="1400" b="1" dirty="0">
                <a:solidFill>
                  <a:prstClr val="black"/>
                </a:solidFill>
              </a:rPr>
              <a:t>Driven by SQL DBMS server and geospatial search (leveraging NASA Atmosphere and Land SIPS technology)</a:t>
            </a:r>
          </a:p>
          <a:p>
            <a:pPr marL="635000" lvl="1" indent="-234950"/>
            <a:r>
              <a:rPr lang="en-US" sz="1600" dirty="0">
                <a:solidFill>
                  <a:prstClr val="black"/>
                </a:solidFill>
              </a:rPr>
              <a:t>Web Interface design </a:t>
            </a:r>
          </a:p>
          <a:p>
            <a:pPr marL="635000" lvl="1" indent="-234950"/>
            <a:r>
              <a:rPr lang="en-US" sz="1600" dirty="0">
                <a:solidFill>
                  <a:prstClr val="black"/>
                </a:solidFill>
              </a:rPr>
              <a:t>Subcategory for each sensor/data type (GMTCO GITCO GDNBO SVI SVM SVDNB)</a:t>
            </a:r>
          </a:p>
          <a:p>
            <a:pPr marL="1035050" lvl="2" indent="-234950"/>
            <a:r>
              <a:rPr lang="en-US" sz="1400" dirty="0">
                <a:solidFill>
                  <a:prstClr val="black"/>
                </a:solidFill>
              </a:rPr>
              <a:t>Provide bash scripts to users for easy downloading</a:t>
            </a:r>
          </a:p>
          <a:p>
            <a:pPr marL="234950" indent="-234950"/>
            <a:r>
              <a:rPr lang="en-US" sz="1800" b="1" dirty="0">
                <a:solidFill>
                  <a:prstClr val="black"/>
                </a:solidFill>
              </a:rPr>
              <a:t>Other options for very large volume datasets request (&gt;1TB)</a:t>
            </a:r>
          </a:p>
          <a:p>
            <a:pPr marL="635000" lvl="1" indent="-234950"/>
            <a:r>
              <a:rPr lang="en-US" sz="1600" dirty="0">
                <a:solidFill>
                  <a:prstClr val="black"/>
                </a:solidFill>
              </a:rPr>
              <a:t>provide large tar balls for easy downloading (e.g., ATMS tar ball files are available at </a:t>
            </a:r>
            <a:r>
              <a:rPr lang="en-US" sz="1600" dirty="0">
                <a:solidFill>
                  <a:prstClr val="black"/>
                </a:solidFill>
                <a:hlinkClick r:id="rId3"/>
              </a:rPr>
              <a:t>ftp://jlrdata.umd.edu/pub/ATMS/</a:t>
            </a:r>
            <a:r>
              <a:rPr lang="en-US" sz="1600" dirty="0">
                <a:solidFill>
                  <a:prstClr val="black"/>
                </a:solidFill>
              </a:rPr>
              <a:t>)</a:t>
            </a:r>
          </a:p>
          <a:p>
            <a:pPr marL="635000" lvl="1" indent="-234950"/>
            <a:r>
              <a:rPr lang="en-US" sz="1600" dirty="0">
                <a:solidFill>
                  <a:prstClr val="black"/>
                </a:solidFill>
              </a:rPr>
              <a:t>Automate control data flow for specific user (generate tar files, remove tar files after downloading, currently performing it for CrIS FSR data month by month </a:t>
            </a:r>
            <a:r>
              <a:rPr lang="en-US" sz="1600" dirty="0">
                <a:solidFill>
                  <a:prstClr val="black"/>
                </a:solidFill>
                <a:hlinkClick r:id="rId4"/>
              </a:rPr>
              <a:t>ftp://jlrdata.umd.edu/pub/ATMS/CrIS/</a:t>
            </a:r>
            <a:r>
              <a:rPr lang="en-US" sz="1600" dirty="0">
                <a:solidFill>
                  <a:prstClr val="black"/>
                </a:solidFill>
              </a:rPr>
              <a:t>)</a:t>
            </a:r>
          </a:p>
          <a:p>
            <a:pPr marL="635000" lvl="1" indent="-234950"/>
            <a:endParaRPr lang="en-US" sz="1600" b="1" dirty="0">
              <a:solidFill>
                <a:prstClr val="black"/>
              </a:solidFill>
            </a:endParaRPr>
          </a:p>
          <a:p>
            <a:pPr marL="635000" lvl="1" indent="-234950"/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731" y="5895784"/>
            <a:ext cx="85964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srgbClr val="0000FF"/>
                </a:solidFill>
              </a:rPr>
              <a:t>Opportunity for GSICS partners to become host members for part of V2 reprocessed data distribution</a:t>
            </a:r>
            <a:r>
              <a:rPr lang="en-US" sz="2000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48140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197" y="1358967"/>
            <a:ext cx="7258956" cy="45979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S-NPP VIIRS Instrument</a:t>
            </a:r>
          </a:p>
          <a:p>
            <a:r>
              <a:rPr lang="en-US" dirty="0"/>
              <a:t>VIIRS Reprocessing Status</a:t>
            </a:r>
          </a:p>
          <a:p>
            <a:pPr lvl="1"/>
            <a:r>
              <a:rPr lang="en-US" dirty="0"/>
              <a:t>Reprocessing ver. 1 (Completed, </a:t>
            </a:r>
            <a:r>
              <a:rPr lang="en-US" dirty="0">
                <a:solidFill>
                  <a:srgbClr val="FF0000"/>
                </a:solidFill>
              </a:rPr>
              <a:t>Will be phased out in near future: http://jlrdata.umd.edu/</a:t>
            </a:r>
          </a:p>
          <a:p>
            <a:pPr lvl="1"/>
            <a:r>
              <a:rPr lang="en-US" dirty="0"/>
              <a:t>Reprocessing ver. 2 (Ongoing)</a:t>
            </a:r>
          </a:p>
          <a:p>
            <a:pPr lvl="2"/>
            <a:r>
              <a:rPr lang="en-US" dirty="0"/>
              <a:t>On schedule, completed 1 year (2016) of data</a:t>
            </a:r>
          </a:p>
          <a:p>
            <a:r>
              <a:rPr lang="en-US" dirty="0"/>
              <a:t>Calibration Improvements</a:t>
            </a:r>
          </a:p>
          <a:p>
            <a:pPr lvl="1"/>
            <a:r>
              <a:rPr lang="en-US" dirty="0"/>
              <a:t>RSB, TEB and DNB, geolocation</a:t>
            </a:r>
          </a:p>
          <a:p>
            <a:r>
              <a:rPr lang="en-US" dirty="0"/>
              <a:t>Reprocessing System and Data Distribution 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698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User Friendly Graphics User Interface for </a:t>
            </a:r>
            <a:br>
              <a:rPr lang="en-US" dirty="0"/>
            </a:br>
            <a:r>
              <a:rPr lang="en-US" dirty="0"/>
              <a:t>Data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17" y="1122014"/>
            <a:ext cx="6846241" cy="44568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128" y="6008692"/>
            <a:ext cx="8419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rgbClr val="0000FF"/>
                </a:solidFill>
              </a:rPr>
              <a:t>Currently under design to input data order using temporal and/or spatial criteria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F6DFC8-457D-475D-8104-1D0834EACED3}"/>
              </a:ext>
            </a:extLst>
          </p:cNvPr>
          <p:cNvSpPr txBox="1"/>
          <p:nvPr/>
        </p:nvSpPr>
        <p:spPr>
          <a:xfrm>
            <a:off x="5209953" y="5220167"/>
            <a:ext cx="3832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Ref: NASA Atmospheric SIPS webpage</a:t>
            </a:r>
          </a:p>
        </p:txBody>
      </p:sp>
    </p:spTree>
    <p:extLst>
      <p:ext uri="{BB962C8B-B14F-4D97-AF65-F5344CB8AC3E}">
        <p14:creationId xmlns:p14="http://schemas.microsoft.com/office/powerpoint/2010/main" val="330074953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05" y="1215851"/>
            <a:ext cx="8802351" cy="5689895"/>
          </a:xfrm>
        </p:spPr>
        <p:txBody>
          <a:bodyPr>
            <a:noAutofit/>
          </a:bodyPr>
          <a:lstStyle/>
          <a:p>
            <a:r>
              <a:rPr lang="en-US" sz="2000" dirty="0"/>
              <a:t>Accurate, consistent and temporally stable radiometric/geometric calibration, meeting all user needs</a:t>
            </a:r>
            <a:endParaRPr lang="en-US" sz="1600" dirty="0"/>
          </a:p>
          <a:p>
            <a:r>
              <a:rPr lang="en-US" sz="2000" dirty="0"/>
              <a:t>Completed reprocessing 2016 VIIRS data; scheduled to complete VIIRS archive from </a:t>
            </a:r>
            <a:r>
              <a:rPr lang="en-US"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2012/01-2017/03</a:t>
            </a:r>
            <a:r>
              <a:rPr lang="en-US" sz="2000" dirty="0"/>
              <a:t> by July, 2019</a:t>
            </a:r>
          </a:p>
          <a:p>
            <a:r>
              <a:rPr lang="en-US" sz="2000" dirty="0"/>
              <a:t>Data servers established for distribution using FTP or/and HTTP</a:t>
            </a:r>
          </a:p>
          <a:p>
            <a:r>
              <a:rPr lang="en-US" sz="2000" dirty="0"/>
              <a:t>Investigating on UW SIPS like web interface for more user friendly data distribution</a:t>
            </a:r>
          </a:p>
          <a:p>
            <a:pPr marL="290513" lvl="1" indent="-277813"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Version 2 provides the solid basis for further future reprocessing (except DNB straylight correction)</a:t>
            </a:r>
          </a:p>
          <a:p>
            <a:pPr marL="290513" lvl="1" indent="-277813">
              <a:spcAft>
                <a:spcPts val="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In most cases, future reprocessing will be simply based on further improved bias correction without fundamentally reprocessing RDR to SDR.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| </a:t>
            </a:r>
            <a:fld id="{96E36F11-A39A-294D-A59D-6180D50ED29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477256"/>
            <a:ext cx="85964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000" i="1" dirty="0">
                <a:solidFill>
                  <a:srgbClr val="0000FF"/>
                </a:solidFill>
              </a:rPr>
              <a:t>Opportunity for GSICS partners to become host members </a:t>
            </a:r>
            <a:r>
              <a:rPr lang="en-US" sz="2000" i="1">
                <a:solidFill>
                  <a:srgbClr val="0000FF"/>
                </a:solidFill>
              </a:rPr>
              <a:t>for part of the V2 </a:t>
            </a:r>
            <a:r>
              <a:rPr lang="en-US" sz="2000" i="1" dirty="0">
                <a:solidFill>
                  <a:srgbClr val="0000FF"/>
                </a:solidFill>
              </a:rPr>
              <a:t>reprocessed data distribution</a:t>
            </a:r>
            <a:r>
              <a:rPr lang="en-US" sz="2000" dirty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20846-0B4C-4862-AA53-62AD42347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92056"/>
            <a:ext cx="8229600" cy="822960"/>
          </a:xfrm>
        </p:spPr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66176-5DEF-4293-8CC9-1B573E9B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3193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Kalman</a:t>
            </a:r>
            <a:r>
              <a:rPr lang="en-US" dirty="0"/>
              <a:t> Filter Based Improved F-Factors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81" y="972579"/>
            <a:ext cx="7213598" cy="53166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74234" y="6334048"/>
            <a:ext cx="7180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RSBAUTOCAL-F</a:t>
            </a:r>
            <a:r>
              <a:rPr lang="en-US" sz="2400" b="1" dirty="0"/>
              <a:t>  </a:t>
            </a:r>
            <a:r>
              <a:rPr lang="en-US" sz="2400" b="1" dirty="0">
                <a:solidFill>
                  <a:srgbClr val="00B050"/>
                </a:solidFill>
              </a:rPr>
              <a:t>DCC-F</a:t>
            </a:r>
            <a:r>
              <a:rPr lang="en-US" sz="2400" b="1" dirty="0"/>
              <a:t>     </a:t>
            </a:r>
            <a:r>
              <a:rPr lang="en-US" sz="2400" b="1" dirty="0" err="1">
                <a:solidFill>
                  <a:srgbClr val="00B0F0"/>
                </a:solidFill>
              </a:rPr>
              <a:t>SNOx</a:t>
            </a:r>
            <a:r>
              <a:rPr lang="en-US" sz="2400" b="1" dirty="0">
                <a:solidFill>
                  <a:srgbClr val="00B0F0"/>
                </a:solidFill>
              </a:rPr>
              <a:t>-F</a:t>
            </a:r>
            <a:r>
              <a:rPr lang="en-US" sz="2400" b="1" dirty="0"/>
              <a:t>      </a:t>
            </a:r>
            <a:r>
              <a:rPr lang="en-US" sz="2400" b="1" dirty="0">
                <a:solidFill>
                  <a:srgbClr val="FF0000"/>
                </a:solidFill>
              </a:rPr>
              <a:t>Lunar-F</a:t>
            </a:r>
            <a:r>
              <a:rPr lang="en-US" sz="2400" b="1" dirty="0"/>
              <a:t>   </a:t>
            </a:r>
            <a:r>
              <a:rPr lang="en-US" sz="2400" b="1" dirty="0" err="1"/>
              <a:t>Kalman</a:t>
            </a:r>
            <a:r>
              <a:rPr lang="en-US" sz="2400" b="1" dirty="0"/>
              <a:t>-F</a:t>
            </a:r>
          </a:p>
        </p:txBody>
      </p:sp>
    </p:spTree>
    <p:extLst>
      <p:ext uri="{BB962C8B-B14F-4D97-AF65-F5344CB8AC3E}">
        <p14:creationId xmlns:p14="http://schemas.microsoft.com/office/powerpoint/2010/main" val="86755619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4303450-F76F-4C7C-A71D-F21943620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67" y="149735"/>
            <a:ext cx="7886700" cy="570539"/>
          </a:xfrm>
        </p:spPr>
        <p:txBody>
          <a:bodyPr>
            <a:noAutofit/>
          </a:bodyPr>
          <a:lstStyle/>
          <a:p>
            <a:r>
              <a:rPr lang="en-US" sz="3000" dirty="0"/>
              <a:t>SRRS Model For VIIRS SWIR Band Correction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9CFAD3-3C4F-4587-AC67-B444E26B5298}"/>
              </a:ext>
            </a:extLst>
          </p:cNvPr>
          <p:cNvSpPr txBox="1"/>
          <p:nvPr/>
        </p:nvSpPr>
        <p:spPr>
          <a:xfrm>
            <a:off x="621567" y="991620"/>
            <a:ext cx="822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NOAA STAR Surface Roughness-induced Rayleigh Scattering (SRRS) Model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FEE1B0-0894-4943-A4CD-8418E8C1E2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43"/>
          <a:stretch/>
        </p:blipFill>
        <p:spPr>
          <a:xfrm>
            <a:off x="1329315" y="1592990"/>
            <a:ext cx="3340147" cy="2362882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5988D375-5469-4DB3-AAEB-835AB6B8E6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r="6578"/>
          <a:stretch/>
        </p:blipFill>
        <p:spPr>
          <a:xfrm>
            <a:off x="4774016" y="1481790"/>
            <a:ext cx="2849281" cy="2416712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427B61A0-52F1-4C79-9563-545553D60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582" y="55184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190230C-C7E3-427F-A84C-B0D3489D4F1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547834" y="2042446"/>
          <a:ext cx="2133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5" imgW="2133600" imgH="647700" progId="Equation.DSMT4">
                  <p:embed/>
                </p:oleObj>
              </mc:Choice>
              <mc:Fallback>
                <p:oleObj name="Equation" r:id="rId5" imgW="2133600" imgH="6477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190230C-C7E3-427F-A84C-B0D3489D4F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834" y="2042446"/>
                        <a:ext cx="21336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82FA5C3-2D83-41D4-A70A-3C97616E3C60}"/>
              </a:ext>
            </a:extLst>
          </p:cNvPr>
          <p:cNvSpPr txBox="1"/>
          <p:nvPr/>
        </p:nvSpPr>
        <p:spPr>
          <a:xfrm>
            <a:off x="34938" y="3903518"/>
            <a:ext cx="3048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Ref: Shao, X.; Cao,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Changyong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; Liu, T.-C. Remote Sensing 2016, 8, 254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103B76-33AA-46E8-8087-952A04486CBA}"/>
              </a:ext>
            </a:extLst>
          </p:cNvPr>
          <p:cNvSpPr txBox="1"/>
          <p:nvPr/>
        </p:nvSpPr>
        <p:spPr>
          <a:xfrm>
            <a:off x="808066" y="6391549"/>
            <a:ext cx="80431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dirty="0"/>
              <a:t>After using SRRS model, excellent stability in SWIR bands, &lt;0.15% change in 5 years.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F65A844-B761-48BB-B4D0-9C0A7B5D9E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3276" y="4413566"/>
            <a:ext cx="6257447" cy="19550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9EEE11-48B7-451A-9720-8C481D1CF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7C6614-A1C0-42CB-813B-E5A8883FFC03}"/>
              </a:ext>
            </a:extLst>
          </p:cNvPr>
          <p:cNvSpPr txBox="1"/>
          <p:nvPr/>
        </p:nvSpPr>
        <p:spPr>
          <a:xfrm>
            <a:off x="-9756" y="5169244"/>
            <a:ext cx="1436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DCC Trends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57559-913E-42E8-BA0A-18150D8DC419}"/>
              </a:ext>
            </a:extLst>
          </p:cNvPr>
          <p:cNvSpPr txBox="1"/>
          <p:nvPr/>
        </p:nvSpPr>
        <p:spPr>
          <a:xfrm>
            <a:off x="2232837" y="4699591"/>
            <a:ext cx="103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Before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6BC544-6BCD-4DF8-AFA9-673B192204BD}"/>
              </a:ext>
            </a:extLst>
          </p:cNvPr>
          <p:cNvSpPr txBox="1"/>
          <p:nvPr/>
        </p:nvSpPr>
        <p:spPr>
          <a:xfrm>
            <a:off x="2360432" y="5610317"/>
            <a:ext cx="103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After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2D393C1-9B93-466E-817B-F8726ED58ED1}"/>
              </a:ext>
            </a:extLst>
          </p:cNvPr>
          <p:cNvSpPr/>
          <p:nvPr/>
        </p:nvSpPr>
        <p:spPr>
          <a:xfrm>
            <a:off x="1121298" y="5186705"/>
            <a:ext cx="191631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706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33250-54F3-4C86-AFE7-FF6AA2B93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Reprocessing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1D29C-D309-4EB1-BB76-19E951A7B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94D19-25F9-4D93-A031-54DD392B0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815" y="975950"/>
            <a:ext cx="4160152" cy="56994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613F90-9656-4401-BF22-52A19CAF4081}"/>
              </a:ext>
            </a:extLst>
          </p:cNvPr>
          <p:cNvSpPr txBox="1"/>
          <p:nvPr/>
        </p:nvSpPr>
        <p:spPr>
          <a:xfrm>
            <a:off x="307601" y="3429000"/>
            <a:ext cx="346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Flowchart of Version 1 S-NPP VIIRS SDR Reprocessing </a:t>
            </a:r>
            <a:r>
              <a:rPr lang="en-US" sz="1600" b="1" i="1" dirty="0">
                <a:solidFill>
                  <a:srgbClr val="0070C0"/>
                </a:solidFill>
              </a:rPr>
              <a:t>(B. Zhang)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502106-95B1-4A46-B7D3-38A678C15023}"/>
              </a:ext>
            </a:extLst>
          </p:cNvPr>
          <p:cNvSpPr txBox="1"/>
          <p:nvPr/>
        </p:nvSpPr>
        <p:spPr>
          <a:xfrm>
            <a:off x="7134447" y="6103088"/>
            <a:ext cx="1765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33.4 Minutes</a:t>
            </a:r>
          </a:p>
        </p:txBody>
      </p:sp>
    </p:spTree>
    <p:extLst>
      <p:ext uri="{BB962C8B-B14F-4D97-AF65-F5344CB8AC3E}">
        <p14:creationId xmlns:p14="http://schemas.microsoft.com/office/powerpoint/2010/main" val="349062104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0246"/>
            <a:ext cx="8229600" cy="822960"/>
          </a:xfrm>
        </p:spPr>
        <p:txBody>
          <a:bodyPr/>
          <a:lstStyle/>
          <a:p>
            <a:r>
              <a:rPr lang="en-US" dirty="0"/>
              <a:t>The VIIRS Instrument</a:t>
            </a:r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8836" y="1992766"/>
            <a:ext cx="6488887" cy="396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50806" y="6016393"/>
            <a:ext cx="45374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Source: VIIRS Radiometric ATBD.</a:t>
            </a:r>
          </a:p>
        </p:txBody>
      </p:sp>
      <p:sp>
        <p:nvSpPr>
          <p:cNvPr id="7" name="Rectangle 6"/>
          <p:cNvSpPr/>
          <p:nvPr/>
        </p:nvSpPr>
        <p:spPr>
          <a:xfrm>
            <a:off x="3790506" y="2543921"/>
            <a:ext cx="244814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Focal Plane Interface Electronics </a:t>
            </a:r>
          </a:p>
        </p:txBody>
      </p:sp>
      <p:pic>
        <p:nvPicPr>
          <p:cNvPr id="8" name="Picture 1033"/>
          <p:cNvPicPr>
            <a:picLocks noChangeArrowheads="1"/>
          </p:cNvPicPr>
          <p:nvPr/>
        </p:nvPicPr>
        <p:blipFill>
          <a:blip r:embed="rId4" cstate="print"/>
          <a:srcRect r="8081" b="12408"/>
          <a:stretch>
            <a:fillRect/>
          </a:stretch>
        </p:blipFill>
        <p:spPr bwMode="auto">
          <a:xfrm>
            <a:off x="6598445" y="1607468"/>
            <a:ext cx="1402556" cy="8501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1041"/>
          <p:cNvPicPr>
            <a:picLocks noChangeArrowheads="1"/>
          </p:cNvPicPr>
          <p:nvPr/>
        </p:nvPicPr>
        <p:blipFill>
          <a:blip r:embed="rId5" cstate="print"/>
          <a:srcRect r="4539" b="12225"/>
          <a:stretch>
            <a:fillRect/>
          </a:stretch>
        </p:blipFill>
        <p:spPr bwMode="auto">
          <a:xfrm>
            <a:off x="1143001" y="1249131"/>
            <a:ext cx="1307805" cy="9870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1441174" y="2236161"/>
            <a:ext cx="685800" cy="4640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75962" y="2771226"/>
            <a:ext cx="1193952" cy="90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874026" y="3296592"/>
            <a:ext cx="95415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Blackbody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83752" y="6118788"/>
            <a:ext cx="1600200" cy="273844"/>
          </a:xfrm>
        </p:spPr>
        <p:txBody>
          <a:bodyPr/>
          <a:lstStyle/>
          <a:p>
            <a:r>
              <a:rPr lang="en-US" dirty="0"/>
              <a:t>Page | </a:t>
            </a:r>
            <a:fld id="{96E36F11-A39A-294D-A59D-6180D50ED29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9671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161" y="-105859"/>
            <a:ext cx="7886700" cy="994172"/>
          </a:xfrm>
        </p:spPr>
        <p:txBody>
          <a:bodyPr/>
          <a:lstStyle/>
          <a:p>
            <a:r>
              <a:rPr lang="en-US" dirty="0"/>
              <a:t>VIIRS Spectral Bands (RSB/DNB/TEB)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6571" y="992776"/>
            <a:ext cx="8794698" cy="1894116"/>
          </a:xfrm>
        </p:spPr>
        <p:txBody>
          <a:bodyPr>
            <a:normAutofit fontScale="85000" lnSpcReduction="10000"/>
          </a:bodyPr>
          <a:lstStyle/>
          <a:p>
            <a:r>
              <a:rPr lang="en-US" sz="2200" dirty="0"/>
              <a:t>14 RSBs with 11 moderate bands (0.412</a:t>
            </a:r>
            <a:r>
              <a:rPr lang="en-US" sz="2200" dirty="0">
                <a:sym typeface="Symbol"/>
              </a:rPr>
              <a:t>-</a:t>
            </a:r>
            <a:r>
              <a:rPr lang="en-US" sz="2200" dirty="0"/>
              <a:t>2.25</a:t>
            </a:r>
            <a:r>
              <a:rPr lang="en-US" sz="2200" dirty="0">
                <a:sym typeface="Symbol"/>
              </a:rPr>
              <a:t> m</a:t>
            </a:r>
            <a:r>
              <a:rPr lang="en-US" sz="2200" dirty="0"/>
              <a:t>), 3 imagery and 1 Day-Night-Band (DNB).</a:t>
            </a:r>
          </a:p>
          <a:p>
            <a:pPr lvl="1"/>
            <a:r>
              <a:rPr lang="en-US" sz="2000" dirty="0"/>
              <a:t>RSB calibrated using Solar Diffuser (SD) and Solar Diffuser Stability Monitor (SDSM).</a:t>
            </a:r>
          </a:p>
          <a:p>
            <a:pPr lvl="1"/>
            <a:r>
              <a:rPr lang="en-US" sz="2000" dirty="0"/>
              <a:t>DNB calibrated using SD for LGS, using gain ratio approach for MGS and HGS.</a:t>
            </a:r>
          </a:p>
          <a:p>
            <a:r>
              <a:rPr lang="en-US" sz="2200" dirty="0"/>
              <a:t>7 TEBs with 5 moderate bands (3.7-12 </a:t>
            </a:r>
            <a:r>
              <a:rPr lang="en-US" sz="2200" dirty="0">
                <a:sym typeface="Symbol"/>
              </a:rPr>
              <a:t>m</a:t>
            </a:r>
            <a:r>
              <a:rPr lang="en-US" sz="2200" dirty="0"/>
              <a:t>) and 2 imagery (I4, I5) bands.</a:t>
            </a:r>
          </a:p>
          <a:p>
            <a:pPr lvl="1"/>
            <a:r>
              <a:rPr lang="en-US" sz="2000" dirty="0"/>
              <a:t>Calibration sources are Onboard Blackbody (BB) and space view. </a:t>
            </a:r>
          </a:p>
          <a:p>
            <a:pPr lvl="1"/>
            <a:endParaRPr lang="en-US" sz="1350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2271" y="2884733"/>
            <a:ext cx="4882576" cy="200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5717" y="4888794"/>
            <a:ext cx="4882576" cy="180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53572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6726" y="924633"/>
            <a:ext cx="8662738" cy="59333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S-NPP VIIRS was launched on November 28, 2011.</a:t>
            </a:r>
          </a:p>
          <a:p>
            <a:pPr lvl="1"/>
            <a:r>
              <a:rPr lang="en-US" sz="2200" dirty="0"/>
              <a:t>More than 7 years of sensor data records (SDR) are available. </a:t>
            </a:r>
          </a:p>
          <a:p>
            <a:pPr lvl="1"/>
            <a:r>
              <a:rPr lang="en-US" sz="2200" dirty="0"/>
              <a:t>Major LUT updates in early years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S-NPP VIIRS has been performing well since launch</a:t>
            </a:r>
          </a:p>
          <a:p>
            <a:pPr lvl="1"/>
            <a:r>
              <a:rPr lang="en-US" sz="2200" dirty="0"/>
              <a:t>Degradation is slow, RTA mirror degradation has stabilized.</a:t>
            </a:r>
          </a:p>
          <a:p>
            <a:pPr lvl="1"/>
            <a:r>
              <a:rPr lang="en-US" sz="2200" dirty="0"/>
              <a:t>Overall, user feedbacks are very positive.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Reprocessing aims to address remaining issues in the mission-long/life-cycle time series.</a:t>
            </a:r>
          </a:p>
          <a:p>
            <a:pPr lvl="1"/>
            <a:r>
              <a:rPr lang="en-US" sz="2200" dirty="0"/>
              <a:t>Radiometric consistency in the long-term data records.</a:t>
            </a:r>
          </a:p>
          <a:p>
            <a:pPr lvl="1"/>
            <a:r>
              <a:rPr lang="en-US" sz="2200" dirty="0"/>
              <a:t>Resolve major issues, such as</a:t>
            </a:r>
          </a:p>
          <a:p>
            <a:pPr lvl="2"/>
            <a:r>
              <a:rPr lang="en-US" sz="2200" dirty="0"/>
              <a:t>Residual degradation in RSB SDRs after solar calibration.</a:t>
            </a:r>
          </a:p>
          <a:p>
            <a:pPr lvl="2"/>
            <a:r>
              <a:rPr lang="en-US" sz="2200" dirty="0"/>
              <a:t>TEB calibration biases during warm-up/cool-down (WUCD)</a:t>
            </a:r>
          </a:p>
          <a:p>
            <a:pPr lvl="2"/>
            <a:r>
              <a:rPr lang="en-US" sz="2200" dirty="0"/>
              <a:t>gain impacted by changing RSRs, Airglow impacted DNB calibration, straylight correction</a:t>
            </a:r>
          </a:p>
        </p:txBody>
      </p:sp>
    </p:spTree>
    <p:extLst>
      <p:ext uri="{BB962C8B-B14F-4D97-AF65-F5344CB8AC3E}">
        <p14:creationId xmlns:p14="http://schemas.microsoft.com/office/powerpoint/2010/main" val="361061334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05"/>
          <p:cNvSpPr txBox="1">
            <a:spLocks noGrp="1"/>
          </p:cNvSpPr>
          <p:nvPr>
            <p:ph type="title"/>
          </p:nvPr>
        </p:nvSpPr>
        <p:spPr>
          <a:xfrm>
            <a:off x="864578" y="152400"/>
            <a:ext cx="7467600" cy="6082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3000" b="0" dirty="0"/>
              <a:t>S-NPP VIIRS V2 Reprocessing led Improvements</a:t>
            </a:r>
          </a:p>
        </p:txBody>
      </p:sp>
      <p:sp>
        <p:nvSpPr>
          <p:cNvPr id="6" name="Content Placeholder 9"/>
          <p:cNvSpPr>
            <a:spLocks noGrp="1"/>
          </p:cNvSpPr>
          <p:nvPr/>
        </p:nvSpPr>
        <p:spPr>
          <a:xfrm>
            <a:off x="1" y="840602"/>
            <a:ext cx="9220200" cy="5516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/>
            <a:r>
              <a:rPr lang="en-US" sz="1800" b="1" dirty="0"/>
              <a:t>RSB Bands</a:t>
            </a:r>
          </a:p>
          <a:p>
            <a:pPr lvl="1"/>
            <a:r>
              <a:rPr lang="en-US" sz="1500" dirty="0">
                <a:solidFill>
                  <a:srgbClr val="0000FF"/>
                </a:solidFill>
              </a:rPr>
              <a:t>Using consistent </a:t>
            </a:r>
            <a:r>
              <a:rPr lang="en-US" sz="1500" dirty="0" err="1">
                <a:solidFill>
                  <a:srgbClr val="0000FF"/>
                </a:solidFill>
              </a:rPr>
              <a:t>RSBAutocal</a:t>
            </a:r>
            <a:r>
              <a:rPr lang="en-US" sz="1500" dirty="0">
                <a:solidFill>
                  <a:srgbClr val="0000FF"/>
                </a:solidFill>
              </a:rPr>
              <a:t> F-factors with MODTRAN/</a:t>
            </a:r>
            <a:r>
              <a:rPr lang="en-US" sz="1500" dirty="0" err="1">
                <a:solidFill>
                  <a:srgbClr val="0000FF"/>
                </a:solidFill>
              </a:rPr>
              <a:t>Kurucz</a:t>
            </a:r>
            <a:r>
              <a:rPr lang="en-US" sz="1500" dirty="0">
                <a:solidFill>
                  <a:srgbClr val="0000FF"/>
                </a:solidFill>
              </a:rPr>
              <a:t> solar spectrum (V1)</a:t>
            </a:r>
          </a:p>
          <a:p>
            <a:pPr lvl="1"/>
            <a:r>
              <a:rPr lang="en-US" sz="1500" dirty="0">
                <a:solidFill>
                  <a:srgbClr val="0000FF"/>
                </a:solidFill>
              </a:rPr>
              <a:t>OC F-factor based bias correction;  Constant bias correction  M5/M7 (V1/V2)</a:t>
            </a:r>
          </a:p>
          <a:p>
            <a:pPr lvl="1"/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RSBAUTOCAL F-factors based on re-analyzed SD/SDSM screen and BRDF LUTs annual oscillation removed + further smoothed (V2)</a:t>
            </a:r>
          </a:p>
          <a:p>
            <a:pPr lvl="1"/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Using </a:t>
            </a:r>
            <a:r>
              <a:rPr lang="en-US" sz="1500" dirty="0" err="1">
                <a:solidFill>
                  <a:schemeClr val="bg1">
                    <a:lumMod val="50000"/>
                  </a:schemeClr>
                </a:solidFill>
              </a:rPr>
              <a:t>Thuillier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 (2002) solar spectrum, consistent with NOAA-20 (V2); makes difference in radiance</a:t>
            </a:r>
          </a:p>
          <a:p>
            <a:pPr lvl="1"/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Updated OC F-factor based bias correction  (V2)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STAR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Kalman Filter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based bias correction factors based on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LunarCal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/DCC/SNO (V2) for VNIR bands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Roughness-induced Rayleigh Scattering (SRRS)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 for SWIR bands (V2)</a:t>
            </a:r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pPr marL="234950" indent="-234950"/>
            <a:r>
              <a:rPr lang="en-US" sz="1800" b="1" dirty="0"/>
              <a:t>TEB Bands</a:t>
            </a:r>
          </a:p>
          <a:p>
            <a:pPr lvl="1"/>
            <a:r>
              <a:rPr lang="en-US" sz="1500" dirty="0">
                <a:solidFill>
                  <a:srgbClr val="0000FF"/>
                </a:solidFill>
              </a:rPr>
              <a:t>Preliminary WUCD bias correction applied to M15/M16 (V1)</a:t>
            </a:r>
          </a:p>
          <a:p>
            <a:pPr lvl="1"/>
            <a:r>
              <a:rPr lang="en-US" sz="1500" dirty="0">
                <a:solidFill>
                  <a:srgbClr val="0000FF"/>
                </a:solidFill>
              </a:rPr>
              <a:t>Improved EBBT LUT, radiance limit mismatch resolved + better BT limits (V1/</a:t>
            </a:r>
            <a:r>
              <a:rPr lang="en-US" sz="1500" dirty="0">
                <a:solidFill>
                  <a:srgbClr val="00B050"/>
                </a:solidFill>
              </a:rPr>
              <a:t>V2</a:t>
            </a:r>
            <a:r>
              <a:rPr lang="en-US" sz="15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1500" dirty="0">
                <a:solidFill>
                  <a:srgbClr val="00B050"/>
                </a:solidFill>
              </a:rPr>
              <a:t>Improved WUCD bias correction (corrected DELTA-C-LUT error), applied to all TEBs (V2)</a:t>
            </a:r>
          </a:p>
          <a:p>
            <a:pPr marL="223838" indent="-280988"/>
            <a:r>
              <a:rPr lang="en-US" sz="1800" b="1" dirty="0"/>
              <a:t>DNB </a:t>
            </a:r>
          </a:p>
          <a:p>
            <a:pPr lvl="1"/>
            <a:r>
              <a:rPr lang="en-US" sz="1500" dirty="0">
                <a:solidFill>
                  <a:srgbClr val="0000FF"/>
                </a:solidFill>
              </a:rPr>
              <a:t>Time dependent DNB RSRs (50+ RSR LUTs) (V1/</a:t>
            </a:r>
            <a:r>
              <a:rPr lang="en-US" sz="1500" dirty="0">
                <a:solidFill>
                  <a:srgbClr val="00B050"/>
                </a:solidFill>
              </a:rPr>
              <a:t>V2</a:t>
            </a:r>
            <a:r>
              <a:rPr lang="en-US" sz="1500" dirty="0">
                <a:solidFill>
                  <a:srgbClr val="0000FF"/>
                </a:solidFill>
              </a:rPr>
              <a:t>) with improved RSBAUTOCAL LGS gains (V1/</a:t>
            </a:r>
            <a:r>
              <a:rPr lang="en-US" sz="1500" dirty="0">
                <a:solidFill>
                  <a:srgbClr val="00B050"/>
                </a:solidFill>
              </a:rPr>
              <a:t>V2</a:t>
            </a:r>
            <a:r>
              <a:rPr lang="en-US" sz="15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1500" dirty="0">
                <a:solidFill>
                  <a:srgbClr val="0000FF"/>
                </a:solidFill>
              </a:rPr>
              <a:t>Airglow free pitch maneuver based deep space data for dark offset, significant reduction in negative radiances (V1/</a:t>
            </a:r>
            <a:r>
              <a:rPr lang="en-US" sz="1500" dirty="0">
                <a:solidFill>
                  <a:srgbClr val="00B050"/>
                </a:solidFill>
              </a:rPr>
              <a:t>V2</a:t>
            </a:r>
            <a:r>
              <a:rPr lang="en-US" sz="15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1500" dirty="0">
                <a:solidFill>
                  <a:srgbClr val="0000FF"/>
                </a:solidFill>
              </a:rPr>
              <a:t>Reprocessed using on-orbit based offset and gain ratio (V1/</a:t>
            </a:r>
            <a:r>
              <a:rPr lang="en-US" sz="1500" dirty="0">
                <a:solidFill>
                  <a:srgbClr val="00B050"/>
                </a:solidFill>
              </a:rPr>
              <a:t>V2</a:t>
            </a:r>
            <a:r>
              <a:rPr lang="en-US" sz="15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1500" dirty="0">
                <a:solidFill>
                  <a:srgbClr val="0000FF"/>
                </a:solidFill>
              </a:rPr>
              <a:t>Reprocessing implements stray light correction for the entire record (V1/</a:t>
            </a:r>
            <a:r>
              <a:rPr lang="en-US" sz="1500" dirty="0">
                <a:solidFill>
                  <a:srgbClr val="00B050"/>
                </a:solidFill>
              </a:rPr>
              <a:t>V2</a:t>
            </a:r>
            <a:r>
              <a:rPr lang="en-US" sz="15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1500" dirty="0">
                <a:solidFill>
                  <a:srgbClr val="0000FF"/>
                </a:solidFill>
              </a:rPr>
              <a:t>Terrain corrected geolocation is generated for the entire data record(V1/</a:t>
            </a:r>
            <a:r>
              <a:rPr lang="en-US" sz="1500" dirty="0">
                <a:solidFill>
                  <a:srgbClr val="00B050"/>
                </a:solidFill>
              </a:rPr>
              <a:t>V2</a:t>
            </a:r>
            <a:r>
              <a:rPr lang="en-US" sz="1500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1500" dirty="0">
                <a:solidFill>
                  <a:srgbClr val="00B050"/>
                </a:solidFill>
              </a:rPr>
              <a:t>Improved calibration offsets with striping correction for Agg29-32 (V2)</a:t>
            </a:r>
            <a:endParaRPr lang="en-US" sz="1500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29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9656" y="2364674"/>
            <a:ext cx="1676400" cy="1371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Kalman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7553" y="263423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DCC Time Series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553" y="1995342"/>
            <a:ext cx="2069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RSB</a:t>
            </a:r>
            <a:r>
              <a:rPr lang="en-US" altLang="zh-CN" dirty="0" err="1"/>
              <a:t>AutoCal</a:t>
            </a:r>
            <a:r>
              <a:rPr lang="en-US" altLang="zh-CN" dirty="0"/>
              <a:t> F Factor</a:t>
            </a:r>
          </a:p>
          <a:p>
            <a:r>
              <a:rPr lang="en-US" dirty="0"/>
              <a:t>(Solar diffuser </a:t>
            </a:r>
            <a:r>
              <a:rPr lang="en-US" dirty="0" err="1"/>
              <a:t>cal</a:t>
            </a:r>
            <a:r>
              <a:rPr lang="en-US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8133" y="2487622"/>
            <a:ext cx="1429820" cy="1104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AI based Forecasting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7553" y="2948099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Lunar F Time Series</a:t>
            </a:r>
          </a:p>
        </p:txBody>
      </p:sp>
      <p:cxnSp>
        <p:nvCxnSpPr>
          <p:cNvPr id="13" name="Straight Arrow Connector 12"/>
          <p:cNvCxnSpPr>
            <a:stCxn id="6" idx="3"/>
          </p:cNvCxnSpPr>
          <p:nvPr/>
        </p:nvCxnSpPr>
        <p:spPr>
          <a:xfrm>
            <a:off x="2437415" y="2318508"/>
            <a:ext cx="632241" cy="3518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</p:cNvCxnSpPr>
          <p:nvPr/>
        </p:nvCxnSpPr>
        <p:spPr>
          <a:xfrm>
            <a:off x="2071866" y="2818900"/>
            <a:ext cx="99779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3"/>
          </p:cNvCxnSpPr>
          <p:nvPr/>
        </p:nvCxnSpPr>
        <p:spPr>
          <a:xfrm>
            <a:off x="2373230" y="3132765"/>
            <a:ext cx="69642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302698" y="3320523"/>
            <a:ext cx="766958" cy="1366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767460" y="2967347"/>
            <a:ext cx="118409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00300" y="2668475"/>
            <a:ext cx="1211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Estimated  F-Factor Time Series</a:t>
            </a:r>
          </a:p>
        </p:txBody>
      </p:sp>
      <p:cxnSp>
        <p:nvCxnSpPr>
          <p:cNvPr id="26" name="Straight Arrow Connector 25"/>
          <p:cNvCxnSpPr>
            <a:stCxn id="7" idx="3"/>
          </p:cNvCxnSpPr>
          <p:nvPr/>
        </p:nvCxnSpPr>
        <p:spPr>
          <a:xfrm>
            <a:off x="7377953" y="3039662"/>
            <a:ext cx="9144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52108" y="1741558"/>
            <a:ext cx="1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Future plan</a:t>
            </a:r>
          </a:p>
          <a:p>
            <a:r>
              <a:rPr lang="en-US" dirty="0"/>
              <a:t>For F-Factor</a:t>
            </a:r>
          </a:p>
        </p:txBody>
      </p:sp>
      <p:cxnSp>
        <p:nvCxnSpPr>
          <p:cNvPr id="29" name="Elbow Connector 28"/>
          <p:cNvCxnSpPr>
            <a:stCxn id="7" idx="2"/>
            <a:endCxn id="4" idx="2"/>
          </p:cNvCxnSpPr>
          <p:nvPr/>
        </p:nvCxnSpPr>
        <p:spPr>
          <a:xfrm rot="5400000">
            <a:off x="5213428" y="2286131"/>
            <a:ext cx="144045" cy="2755187"/>
          </a:xfrm>
          <a:prstGeom prst="bentConnector3">
            <a:avLst>
              <a:gd name="adj1" fmla="val 51547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100781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Kalman Filter (V2) for VNIR Bands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78255" y="3282049"/>
            <a:ext cx="1819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SNOx</a:t>
            </a:r>
            <a:r>
              <a:rPr lang="en-US" dirty="0"/>
              <a:t> Time Series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48627" y="4437499"/>
            <a:ext cx="81249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Predict up to two weeks ahead of time for correction (used as a scaling factor);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time resolutions (some at irregular interval)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Combine input observations from different sources (</a:t>
            </a:r>
            <a:r>
              <a:rPr lang="en-US" altLang="zh-CN" dirty="0"/>
              <a:t>subject to measurement uncertainty and noise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848E68-67B1-4BDF-AA5A-B78A1AD78598}"/>
              </a:ext>
            </a:extLst>
          </p:cNvPr>
          <p:cNvSpPr txBox="1"/>
          <p:nvPr/>
        </p:nvSpPr>
        <p:spPr>
          <a:xfrm>
            <a:off x="552787" y="1172710"/>
            <a:ext cx="50337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/>
              <a:t>Correcting long term degradation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36379A-B4FF-4E54-841B-8651A35AAC6C}"/>
              </a:ext>
            </a:extLst>
          </p:cNvPr>
          <p:cNvSpPr txBox="1"/>
          <p:nvPr/>
        </p:nvSpPr>
        <p:spPr>
          <a:xfrm>
            <a:off x="367553" y="6111562"/>
            <a:ext cx="832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After using Kalman Filter, excellent stability in VNIR bands, &lt;0.3% change in 5 years.</a:t>
            </a:r>
          </a:p>
        </p:txBody>
      </p:sp>
    </p:spTree>
    <p:extLst>
      <p:ext uri="{BB962C8B-B14F-4D97-AF65-F5344CB8AC3E}">
        <p14:creationId xmlns:p14="http://schemas.microsoft.com/office/powerpoint/2010/main" val="132779253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4303450-F76F-4C7C-A71D-F21943620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67" y="149735"/>
            <a:ext cx="7886700" cy="570539"/>
          </a:xfrm>
        </p:spPr>
        <p:txBody>
          <a:bodyPr>
            <a:noAutofit/>
          </a:bodyPr>
          <a:lstStyle/>
          <a:p>
            <a:r>
              <a:rPr lang="en-US" dirty="0"/>
              <a:t>SRRS Model For VIIRS SWIR Band Correction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9CFAD3-3C4F-4587-AC67-B444E26B5298}"/>
              </a:ext>
            </a:extLst>
          </p:cNvPr>
          <p:cNvSpPr txBox="1"/>
          <p:nvPr/>
        </p:nvSpPr>
        <p:spPr>
          <a:xfrm>
            <a:off x="621567" y="991620"/>
            <a:ext cx="822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NOAA STAR Surface Roughness-induced Rayleigh Scattering (SRRS) Model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FEE1B0-0894-4943-A4CD-8418E8C1E2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43"/>
          <a:stretch/>
        </p:blipFill>
        <p:spPr>
          <a:xfrm>
            <a:off x="357287" y="1754831"/>
            <a:ext cx="4414499" cy="3122898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5988D375-5469-4DB3-AAEB-835AB6B8E6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r="6578"/>
          <a:stretch/>
        </p:blipFill>
        <p:spPr>
          <a:xfrm>
            <a:off x="4774016" y="1533838"/>
            <a:ext cx="3817091" cy="3237591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427B61A0-52F1-4C79-9563-545553D60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582" y="55184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190230C-C7E3-427F-A84C-B0D3489D4F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817721"/>
              </p:ext>
            </p:extLst>
          </p:nvPr>
        </p:nvGraphicFramePr>
        <p:xfrm>
          <a:off x="2356448" y="2395509"/>
          <a:ext cx="2133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5" imgW="2133600" imgH="647700" progId="Equation.DSMT4">
                  <p:embed/>
                </p:oleObj>
              </mc:Choice>
              <mc:Fallback>
                <p:oleObj name="Equation" r:id="rId5" imgW="2133600" imgH="6477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190230C-C7E3-427F-A84C-B0D3489D4F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6448" y="2395509"/>
                        <a:ext cx="21336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82FA5C3-2D83-41D4-A70A-3C97616E3C60}"/>
              </a:ext>
            </a:extLst>
          </p:cNvPr>
          <p:cNvSpPr txBox="1"/>
          <p:nvPr/>
        </p:nvSpPr>
        <p:spPr>
          <a:xfrm>
            <a:off x="374743" y="5111419"/>
            <a:ext cx="6612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Ref: Shao, X.; Cao,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Changyong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; Liu, T.-C. Remote Sensing 2016, 8, 254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103B76-33AA-46E8-8087-952A04486CBA}"/>
              </a:ext>
            </a:extLst>
          </p:cNvPr>
          <p:cNvSpPr txBox="1"/>
          <p:nvPr/>
        </p:nvSpPr>
        <p:spPr>
          <a:xfrm>
            <a:off x="468498" y="5760233"/>
            <a:ext cx="8382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After using SRRS model, excellent stability in SWIR bands, &lt;0.15% change in 5 years.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9EEE11-48B7-451A-9720-8C481D1CF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2263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Version 2 Reprocessing Improvements  -- TEB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9830" y="990284"/>
            <a:ext cx="8991439" cy="55161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Better TEB WUCD bias correction compared to Version 1: </a:t>
            </a:r>
          </a:p>
          <a:p>
            <a:pPr marL="682625" lvl="1" indent="-280988"/>
            <a:r>
              <a:rPr lang="en-US" sz="2000" b="1" dirty="0"/>
              <a:t>Version 1</a:t>
            </a:r>
            <a:r>
              <a:rPr lang="en-US" sz="2000" dirty="0"/>
              <a:t>:  Preliminary </a:t>
            </a:r>
            <a:r>
              <a:rPr lang="en-US" sz="2000" dirty="0" err="1"/>
              <a:t>Ltrace</a:t>
            </a:r>
            <a:r>
              <a:rPr lang="en-US" sz="2000" dirty="0"/>
              <a:t> WUCD bias correction for M15/M16 only.</a:t>
            </a:r>
          </a:p>
          <a:p>
            <a:pPr marL="1082675" lvl="2" indent="-280988"/>
            <a:r>
              <a:rPr lang="en-US" dirty="0"/>
              <a:t>Over corrections, esp. in M16. </a:t>
            </a:r>
          </a:p>
          <a:p>
            <a:pPr marL="685800" lvl="1"/>
            <a:r>
              <a:rPr lang="en-US" sz="2000" b="1" dirty="0"/>
              <a:t>Version 2</a:t>
            </a:r>
            <a:r>
              <a:rPr lang="en-US" sz="2000" dirty="0"/>
              <a:t>: Improved WUCD bias correction (</a:t>
            </a:r>
            <a:r>
              <a:rPr lang="en-US" sz="2000" dirty="0" err="1"/>
              <a:t>Ltrace</a:t>
            </a:r>
            <a:r>
              <a:rPr lang="en-US" sz="2000" dirty="0"/>
              <a:t> + </a:t>
            </a:r>
            <a:r>
              <a:rPr lang="en-US" sz="2000" dirty="0" err="1"/>
              <a:t>Ltrace</a:t>
            </a:r>
            <a:r>
              <a:rPr lang="en-US" sz="2000" dirty="0"/>
              <a:t> 2, based on correct DELTA-C instrument temperature dimensions)</a:t>
            </a:r>
          </a:p>
          <a:p>
            <a:pPr marL="1085850" lvl="2"/>
            <a:r>
              <a:rPr lang="en-US" dirty="0"/>
              <a:t>Smaller residual WUCD biases, on the order of 0.01 K, for all TEBs.</a:t>
            </a:r>
          </a:p>
          <a:p>
            <a:pPr marL="1089025" lvl="2" indent="-231775"/>
            <a:r>
              <a:rPr lang="en-US" dirty="0"/>
              <a:t>Positive feedback from STAR SST team </a:t>
            </a:r>
            <a:r>
              <a:rPr lang="en-US" dirty="0">
                <a:solidFill>
                  <a:srgbClr val="0000FF"/>
                </a:solidFill>
              </a:rPr>
              <a:t>(Dr. </a:t>
            </a:r>
            <a:r>
              <a:rPr lang="en-US" dirty="0" err="1">
                <a:solidFill>
                  <a:srgbClr val="0000FF"/>
                </a:solidFill>
              </a:rPr>
              <a:t>Ignatov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marL="685800" lvl="1"/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| </a:t>
            </a:r>
            <a:fld id="{96E36F11-A39A-294D-A59D-6180D50ED29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2" y="3975917"/>
            <a:ext cx="8890174" cy="21096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5860" y="6154321"/>
            <a:ext cx="800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(Cao et al. 2017 JGR;  Cao et al. 2017 SPIE; Wang et al. 2017 SPIE; Wang et al. 2018 IEEE TGRS)</a:t>
            </a:r>
          </a:p>
        </p:txBody>
      </p:sp>
    </p:spTree>
    <p:extLst>
      <p:ext uri="{BB962C8B-B14F-4D97-AF65-F5344CB8AC3E}">
        <p14:creationId xmlns:p14="http://schemas.microsoft.com/office/powerpoint/2010/main" val="99066496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PP_F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NPP_FOR.potx</Template>
  <TotalTime>67669</TotalTime>
  <Words>2171</Words>
  <Application>Microsoft Office PowerPoint</Application>
  <PresentationFormat>On-screen Show (4:3)</PresentationFormat>
  <Paragraphs>305</Paragraphs>
  <Slides>25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ＭＳ Ｐゴシック</vt:lpstr>
      <vt:lpstr>宋体</vt:lpstr>
      <vt:lpstr>宋体</vt:lpstr>
      <vt:lpstr>Arial</vt:lpstr>
      <vt:lpstr>Calibri</vt:lpstr>
      <vt:lpstr>Cambria Math</vt:lpstr>
      <vt:lpstr>Symbol</vt:lpstr>
      <vt:lpstr>Times New Roman</vt:lpstr>
      <vt:lpstr>Wingdings</vt:lpstr>
      <vt:lpstr>NPP_FOR</vt:lpstr>
      <vt:lpstr>Equation</vt:lpstr>
      <vt:lpstr>Suomi-NPP VIIRS Sensor Data Record Reprocessing and Distribution Status</vt:lpstr>
      <vt:lpstr>Outline</vt:lpstr>
      <vt:lpstr>The VIIRS Instrument</vt:lpstr>
      <vt:lpstr>VIIRS Spectral Bands (RSB/DNB/TEB)</vt:lpstr>
      <vt:lpstr>Background</vt:lpstr>
      <vt:lpstr>S-NPP VIIRS V2 Reprocessing led Improvements</vt:lpstr>
      <vt:lpstr>PowerPoint Presentation</vt:lpstr>
      <vt:lpstr>SRRS Model For VIIRS SWIR Band Correction</vt:lpstr>
      <vt:lpstr>Version 2 Reprocessing Improvements  -- TEB</vt:lpstr>
      <vt:lpstr>Reprocessing Improvements – TEB (V1/V2)</vt:lpstr>
      <vt:lpstr>DNB Spectral Improvement (Version 1 &amp; Version 2)</vt:lpstr>
      <vt:lpstr>DNB Calibration Offset Improvement (Version 1 &amp; Version 2)</vt:lpstr>
      <vt:lpstr>Improved DNB Radiance</vt:lpstr>
      <vt:lpstr>DNB Straylight Correction  (Version 1 &amp; Version 2)</vt:lpstr>
      <vt:lpstr>Reprocessing Improvements – Geolocation (Version 1 &amp; Version 2)</vt:lpstr>
      <vt:lpstr>Reprocessing Improvements – Geolocation (Version 1 &amp; Version 2)</vt:lpstr>
      <vt:lpstr>S-NPP VIIRS V2 Reprocessing Data Format</vt:lpstr>
      <vt:lpstr>PowerPoint Presentation</vt:lpstr>
      <vt:lpstr>S-NPP VIIRS V2 Reprocessing Data Distribution</vt:lpstr>
      <vt:lpstr>User Friendly Graphics User Interface for  Data Order</vt:lpstr>
      <vt:lpstr>Summary</vt:lpstr>
      <vt:lpstr>Backup</vt:lpstr>
      <vt:lpstr>Kalman Filter Based Improved F-Factors</vt:lpstr>
      <vt:lpstr>SRRS Model For VIIRS SWIR Band Correction </vt:lpstr>
      <vt:lpstr>Reprocessing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ICVS-LTM Weekly Instrument Status Update   May 7, 2014</dc:title>
  <dc:creator>Ninghai Sun</dc:creator>
  <cp:lastModifiedBy>sirish uprety</cp:lastModifiedBy>
  <cp:revision>1889</cp:revision>
  <cp:lastPrinted>2017-07-22T19:01:53Z</cp:lastPrinted>
  <dcterms:created xsi:type="dcterms:W3CDTF">2011-10-05T18:31:57Z</dcterms:created>
  <dcterms:modified xsi:type="dcterms:W3CDTF">2019-03-05T10:25:25Z</dcterms:modified>
</cp:coreProperties>
</file>