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5" r:id="rId3"/>
    <p:sldId id="266" r:id="rId4"/>
    <p:sldId id="283" r:id="rId5"/>
    <p:sldId id="267" r:id="rId6"/>
    <p:sldId id="268" r:id="rId7"/>
    <p:sldId id="258" r:id="rId8"/>
    <p:sldId id="259" r:id="rId9"/>
    <p:sldId id="261" r:id="rId10"/>
    <p:sldId id="262" r:id="rId11"/>
    <p:sldId id="274" r:id="rId12"/>
    <p:sldId id="280" r:id="rId13"/>
    <p:sldId id="293" r:id="rId14"/>
    <p:sldId id="277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81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>
        <p:scale>
          <a:sx n="70" d="100"/>
          <a:sy n="70" d="100"/>
        </p:scale>
        <p:origin x="-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A16C7-2696-44FE-8D9D-829B0CC94917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A15D278B-A22D-4C6D-9247-4B400CA7A528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10H</a:t>
          </a:r>
          <a:endParaRPr lang="zh-CN" altLang="en-US" dirty="0">
            <a:solidFill>
              <a:schemeClr val="tx1"/>
            </a:solidFill>
          </a:endParaRPr>
        </a:p>
      </dgm:t>
    </dgm:pt>
    <dgm:pt modelId="{86954CAE-F564-4639-A1D2-7B20AAB0DC80}" type="parTrans" cxnId="{BDFEA2C4-087C-4AB5-B893-1D18BA2CAB35}">
      <dgm:prSet/>
      <dgm:spPr/>
      <dgm:t>
        <a:bodyPr/>
        <a:lstStyle/>
        <a:p>
          <a:endParaRPr lang="zh-CN" altLang="en-US"/>
        </a:p>
      </dgm:t>
    </dgm:pt>
    <dgm:pt modelId="{D60D6BE7-10E3-4871-B5CD-61CD7382B4BC}" type="sibTrans" cxnId="{BDFEA2C4-087C-4AB5-B893-1D18BA2CAB35}">
      <dgm:prSet/>
      <dgm:spPr/>
      <dgm:t>
        <a:bodyPr/>
        <a:lstStyle/>
        <a:p>
          <a:endParaRPr lang="zh-CN" altLang="en-US"/>
        </a:p>
      </dgm:t>
    </dgm:pt>
    <dgm:pt modelId="{137A127B-066E-4FAA-A4BC-44960C4306B0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10V</a:t>
          </a:r>
          <a:endParaRPr lang="zh-CN" altLang="en-US" dirty="0">
            <a:solidFill>
              <a:schemeClr val="tx1"/>
            </a:solidFill>
          </a:endParaRPr>
        </a:p>
      </dgm:t>
    </dgm:pt>
    <dgm:pt modelId="{24B8B529-0F9A-4484-BC16-4B653729322F}" type="parTrans" cxnId="{D977F67E-9D4C-4ECC-903E-9C7F138AA581}">
      <dgm:prSet/>
      <dgm:spPr/>
      <dgm:t>
        <a:bodyPr/>
        <a:lstStyle/>
        <a:p>
          <a:endParaRPr lang="zh-CN" altLang="en-US"/>
        </a:p>
      </dgm:t>
    </dgm:pt>
    <dgm:pt modelId="{9DC7EFBD-FF17-455F-BC13-5F6B18D3B4F9}" type="sibTrans" cxnId="{D977F67E-9D4C-4ECC-903E-9C7F138AA581}">
      <dgm:prSet/>
      <dgm:spPr/>
      <dgm:t>
        <a:bodyPr/>
        <a:lstStyle/>
        <a:p>
          <a:endParaRPr lang="zh-CN" altLang="en-US"/>
        </a:p>
      </dgm:t>
    </dgm:pt>
    <dgm:pt modelId="{1F3D84B1-294C-46F5-8DF7-D7C93201FAB3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18H</a:t>
          </a:r>
          <a:endParaRPr lang="zh-CN" altLang="en-US" dirty="0">
            <a:solidFill>
              <a:schemeClr val="tx1"/>
            </a:solidFill>
          </a:endParaRPr>
        </a:p>
      </dgm:t>
    </dgm:pt>
    <dgm:pt modelId="{8D1AFAA4-66AB-46D3-A2AD-8E9224058608}" type="parTrans" cxnId="{C5B4910A-E6C8-42E5-A808-548047536950}">
      <dgm:prSet/>
      <dgm:spPr/>
      <dgm:t>
        <a:bodyPr/>
        <a:lstStyle/>
        <a:p>
          <a:endParaRPr lang="zh-CN" altLang="en-US"/>
        </a:p>
      </dgm:t>
    </dgm:pt>
    <dgm:pt modelId="{704DB195-CDB0-40E6-A6A2-1200BBBC8468}" type="sibTrans" cxnId="{C5B4910A-E6C8-42E5-A808-548047536950}">
      <dgm:prSet/>
      <dgm:spPr/>
      <dgm:t>
        <a:bodyPr/>
        <a:lstStyle/>
        <a:p>
          <a:endParaRPr lang="zh-CN" altLang="en-US"/>
        </a:p>
      </dgm:t>
    </dgm:pt>
    <dgm:pt modelId="{C3F33E30-D8F4-4457-86D0-78B032AF98A8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18V</a:t>
          </a:r>
          <a:endParaRPr lang="zh-CN" altLang="en-US" dirty="0">
            <a:solidFill>
              <a:schemeClr val="tx1"/>
            </a:solidFill>
          </a:endParaRPr>
        </a:p>
      </dgm:t>
    </dgm:pt>
    <dgm:pt modelId="{250731FC-F7CF-4FA2-ACFD-E1EC4A8BDFC5}" type="parTrans" cxnId="{DAE7951A-767C-4665-A6F7-F2D7888ED9E7}">
      <dgm:prSet/>
      <dgm:spPr/>
      <dgm:t>
        <a:bodyPr/>
        <a:lstStyle/>
        <a:p>
          <a:endParaRPr lang="zh-CN" altLang="en-US"/>
        </a:p>
      </dgm:t>
    </dgm:pt>
    <dgm:pt modelId="{572DFE10-9F1E-4BB4-8FFB-EE6A88923F23}" type="sibTrans" cxnId="{DAE7951A-767C-4665-A6F7-F2D7888ED9E7}">
      <dgm:prSet/>
      <dgm:spPr/>
      <dgm:t>
        <a:bodyPr/>
        <a:lstStyle/>
        <a:p>
          <a:endParaRPr lang="zh-CN" altLang="en-US"/>
        </a:p>
      </dgm:t>
    </dgm:pt>
    <dgm:pt modelId="{FE08C4B5-7F06-4C38-B340-82023965113A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23H</a:t>
          </a:r>
          <a:endParaRPr lang="zh-CN" altLang="en-US" dirty="0">
            <a:solidFill>
              <a:schemeClr val="tx1"/>
            </a:solidFill>
          </a:endParaRPr>
        </a:p>
      </dgm:t>
    </dgm:pt>
    <dgm:pt modelId="{959E416C-22E6-4010-ABE6-72A897B08C73}" type="parTrans" cxnId="{577D78CB-F947-46CD-AA80-9D183B186FC0}">
      <dgm:prSet/>
      <dgm:spPr/>
      <dgm:t>
        <a:bodyPr/>
        <a:lstStyle/>
        <a:p>
          <a:endParaRPr lang="zh-CN" altLang="en-US"/>
        </a:p>
      </dgm:t>
    </dgm:pt>
    <dgm:pt modelId="{EC4E14AE-BA6E-4610-A38A-05B8621FB9FF}" type="sibTrans" cxnId="{577D78CB-F947-46CD-AA80-9D183B186FC0}">
      <dgm:prSet/>
      <dgm:spPr/>
      <dgm:t>
        <a:bodyPr/>
        <a:lstStyle/>
        <a:p>
          <a:endParaRPr lang="zh-CN" altLang="en-US"/>
        </a:p>
      </dgm:t>
    </dgm:pt>
    <dgm:pt modelId="{69A083D6-B52E-4F44-9733-7282E22CC7B9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23V</a:t>
          </a:r>
          <a:endParaRPr lang="zh-CN" altLang="en-US" dirty="0">
            <a:solidFill>
              <a:schemeClr val="tx1"/>
            </a:solidFill>
          </a:endParaRPr>
        </a:p>
      </dgm:t>
    </dgm:pt>
    <dgm:pt modelId="{C5339223-8D37-4DD8-B517-FBC9BABB8F40}" type="parTrans" cxnId="{8F164192-3709-4643-A34C-F4C79B6E2D7B}">
      <dgm:prSet/>
      <dgm:spPr/>
      <dgm:t>
        <a:bodyPr/>
        <a:lstStyle/>
        <a:p>
          <a:endParaRPr lang="zh-CN" altLang="en-US"/>
        </a:p>
      </dgm:t>
    </dgm:pt>
    <dgm:pt modelId="{4F952EEB-1BDF-4247-8531-C1AC53E52B45}" type="sibTrans" cxnId="{8F164192-3709-4643-A34C-F4C79B6E2D7B}">
      <dgm:prSet/>
      <dgm:spPr/>
      <dgm:t>
        <a:bodyPr/>
        <a:lstStyle/>
        <a:p>
          <a:endParaRPr lang="zh-CN" altLang="en-US"/>
        </a:p>
      </dgm:t>
    </dgm:pt>
    <dgm:pt modelId="{3F80D5FE-6AC2-446E-A18A-7EC7DCA004AC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36H</a:t>
          </a:r>
          <a:endParaRPr lang="zh-CN" altLang="en-US" dirty="0">
            <a:solidFill>
              <a:schemeClr val="tx1"/>
            </a:solidFill>
          </a:endParaRPr>
        </a:p>
      </dgm:t>
    </dgm:pt>
    <dgm:pt modelId="{F1826501-51C8-4DDB-8A18-3812D746D5EB}" type="parTrans" cxnId="{F6C2D68D-66BA-4887-8DB7-711127DB01A4}">
      <dgm:prSet/>
      <dgm:spPr/>
      <dgm:t>
        <a:bodyPr/>
        <a:lstStyle/>
        <a:p>
          <a:endParaRPr lang="zh-CN" altLang="en-US"/>
        </a:p>
      </dgm:t>
    </dgm:pt>
    <dgm:pt modelId="{675E7695-594D-4067-97C0-86B32C28F6B2}" type="sibTrans" cxnId="{F6C2D68D-66BA-4887-8DB7-711127DB01A4}">
      <dgm:prSet/>
      <dgm:spPr/>
      <dgm:t>
        <a:bodyPr/>
        <a:lstStyle/>
        <a:p>
          <a:endParaRPr lang="zh-CN" altLang="en-US"/>
        </a:p>
      </dgm:t>
    </dgm:pt>
    <dgm:pt modelId="{1787EA3B-D314-4729-ADD2-A0C8A8B7923F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36V</a:t>
          </a:r>
          <a:endParaRPr lang="zh-CN" altLang="en-US" dirty="0">
            <a:solidFill>
              <a:schemeClr val="tx1"/>
            </a:solidFill>
          </a:endParaRPr>
        </a:p>
      </dgm:t>
    </dgm:pt>
    <dgm:pt modelId="{022F0B26-C04B-43D5-A452-3344B4A6DB0A}" type="parTrans" cxnId="{0206D2BE-D7A8-4265-AE0B-F78BF3329DEC}">
      <dgm:prSet/>
      <dgm:spPr/>
      <dgm:t>
        <a:bodyPr/>
        <a:lstStyle/>
        <a:p>
          <a:endParaRPr lang="zh-CN" altLang="en-US"/>
        </a:p>
      </dgm:t>
    </dgm:pt>
    <dgm:pt modelId="{A4406979-7F8F-4D0A-A480-6A63220E307E}" type="sibTrans" cxnId="{0206D2BE-D7A8-4265-AE0B-F78BF3329DEC}">
      <dgm:prSet/>
      <dgm:spPr/>
      <dgm:t>
        <a:bodyPr/>
        <a:lstStyle/>
        <a:p>
          <a:endParaRPr lang="zh-CN" altLang="en-US"/>
        </a:p>
      </dgm:t>
    </dgm:pt>
    <dgm:pt modelId="{BD605514-D4F4-47D3-A2BA-952AFB5DE071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89H</a:t>
          </a:r>
          <a:endParaRPr lang="zh-CN" altLang="en-US" dirty="0">
            <a:solidFill>
              <a:schemeClr val="tx1"/>
            </a:solidFill>
          </a:endParaRPr>
        </a:p>
      </dgm:t>
    </dgm:pt>
    <dgm:pt modelId="{A6C48B95-7F4A-44C0-8C00-D761D1A1072D}" type="parTrans" cxnId="{F4DEF1FF-935D-43AC-B834-27D71074DF77}">
      <dgm:prSet/>
      <dgm:spPr/>
      <dgm:t>
        <a:bodyPr/>
        <a:lstStyle/>
        <a:p>
          <a:endParaRPr lang="zh-CN" altLang="en-US"/>
        </a:p>
      </dgm:t>
    </dgm:pt>
    <dgm:pt modelId="{D0ACDBA7-D9AF-4C4D-8243-255D575D5CD8}" type="sibTrans" cxnId="{F4DEF1FF-935D-43AC-B834-27D71074DF77}">
      <dgm:prSet/>
      <dgm:spPr/>
      <dgm:t>
        <a:bodyPr/>
        <a:lstStyle/>
        <a:p>
          <a:endParaRPr lang="zh-CN" altLang="en-US"/>
        </a:p>
      </dgm:t>
    </dgm:pt>
    <dgm:pt modelId="{8A3D210B-74A2-4A38-9EF8-73C7474B75D7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89V</a:t>
          </a:r>
          <a:endParaRPr lang="zh-CN" altLang="en-US" dirty="0">
            <a:solidFill>
              <a:schemeClr val="tx1"/>
            </a:solidFill>
          </a:endParaRPr>
        </a:p>
      </dgm:t>
    </dgm:pt>
    <dgm:pt modelId="{D48683AF-4895-4A80-99BD-CC48C669FA08}" type="sibTrans" cxnId="{FA0FC581-34A4-4188-96B4-9E6A2B6B0502}">
      <dgm:prSet/>
      <dgm:spPr/>
      <dgm:t>
        <a:bodyPr/>
        <a:lstStyle/>
        <a:p>
          <a:endParaRPr lang="zh-CN" altLang="en-US"/>
        </a:p>
      </dgm:t>
    </dgm:pt>
    <dgm:pt modelId="{81CB503B-2CB1-4A94-A845-220C4C5F947B}" type="parTrans" cxnId="{FA0FC581-34A4-4188-96B4-9E6A2B6B0502}">
      <dgm:prSet/>
      <dgm:spPr/>
      <dgm:t>
        <a:bodyPr/>
        <a:lstStyle/>
        <a:p>
          <a:endParaRPr lang="zh-CN" altLang="en-US"/>
        </a:p>
      </dgm:t>
    </dgm:pt>
    <dgm:pt modelId="{1BC8E4F6-DE4C-469B-8528-656CD91BBBE7}" type="pres">
      <dgm:prSet presAssocID="{15BA16C7-2696-44FE-8D9D-829B0CC94917}" presName="Name0" presStyleCnt="0">
        <dgm:presLayoutVars>
          <dgm:dir/>
          <dgm:resizeHandles val="exact"/>
        </dgm:presLayoutVars>
      </dgm:prSet>
      <dgm:spPr/>
    </dgm:pt>
    <dgm:pt modelId="{DD69AD2A-AEFF-45D7-8FB8-412F32A0D771}" type="pres">
      <dgm:prSet presAssocID="{A15D278B-A22D-4C6D-9247-4B400CA7A528}" presName="composite" presStyleCnt="0"/>
      <dgm:spPr/>
    </dgm:pt>
    <dgm:pt modelId="{4D609DAD-9E46-439C-B3C0-E105AED08C0C}" type="pres">
      <dgm:prSet presAssocID="{A15D278B-A22D-4C6D-9247-4B400CA7A528}" presName="rect1" presStyleLbl="bgShp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CN" altLang="en-US"/>
        </a:p>
      </dgm:t>
    </dgm:pt>
    <dgm:pt modelId="{6A3C0CA0-5436-4F0C-9748-3395075093E3}" type="pres">
      <dgm:prSet presAssocID="{A15D278B-A22D-4C6D-9247-4B400CA7A528}" presName="rect2" presStyleLbl="trBgShp" presStyleIdx="0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EEA25D-D799-4ED6-B628-B536250729E4}" type="pres">
      <dgm:prSet presAssocID="{D60D6BE7-10E3-4871-B5CD-61CD7382B4BC}" presName="sibTrans" presStyleCnt="0"/>
      <dgm:spPr/>
    </dgm:pt>
    <dgm:pt modelId="{374EB6A6-9ADA-4E4C-A26B-792E886B374E}" type="pres">
      <dgm:prSet presAssocID="{137A127B-066E-4FAA-A4BC-44960C4306B0}" presName="composite" presStyleCnt="0"/>
      <dgm:spPr/>
    </dgm:pt>
    <dgm:pt modelId="{6004BA36-B286-4F34-A34B-5B272E9D5F54}" type="pres">
      <dgm:prSet presAssocID="{137A127B-066E-4FAA-A4BC-44960C4306B0}" presName="rect1" presStyleLbl="bgShp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83735A8B-4C75-428A-BA8B-176F6F975A4D}" type="pres">
      <dgm:prSet presAssocID="{137A127B-066E-4FAA-A4BC-44960C4306B0}" presName="rect2" presStyleLbl="trBgShp" presStyleIdx="1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8BD16F-4A24-470C-A9CE-FDAD62169A13}" type="pres">
      <dgm:prSet presAssocID="{9DC7EFBD-FF17-455F-BC13-5F6B18D3B4F9}" presName="sibTrans" presStyleCnt="0"/>
      <dgm:spPr/>
    </dgm:pt>
    <dgm:pt modelId="{EDDDD167-B4E4-4924-AB11-0FC549BBA157}" type="pres">
      <dgm:prSet presAssocID="{1F3D84B1-294C-46F5-8DF7-D7C93201FAB3}" presName="composite" presStyleCnt="0"/>
      <dgm:spPr/>
    </dgm:pt>
    <dgm:pt modelId="{61E472EF-5340-4481-AA8E-ECA6CDC00429}" type="pres">
      <dgm:prSet presAssocID="{1F3D84B1-294C-46F5-8DF7-D7C93201FAB3}" presName="rect1" presStyleLbl="bgShp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97C3A00-9681-4D74-AD65-FDD4D3315C0F}" type="pres">
      <dgm:prSet presAssocID="{1F3D84B1-294C-46F5-8DF7-D7C93201FAB3}" presName="rect2" presStyleLbl="trBgShp" presStyleIdx="2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31935C-7E75-48DC-B5BF-55807184C6CD}" type="pres">
      <dgm:prSet presAssocID="{704DB195-CDB0-40E6-A6A2-1200BBBC8468}" presName="sibTrans" presStyleCnt="0"/>
      <dgm:spPr/>
    </dgm:pt>
    <dgm:pt modelId="{4CA3A971-4110-48CA-8CC1-707632BBE969}" type="pres">
      <dgm:prSet presAssocID="{C3F33E30-D8F4-4457-86D0-78B032AF98A8}" presName="composite" presStyleCnt="0"/>
      <dgm:spPr/>
    </dgm:pt>
    <dgm:pt modelId="{46B19DC7-A4DE-4190-A364-9C45D8F47ABF}" type="pres">
      <dgm:prSet presAssocID="{C3F33E30-D8F4-4457-86D0-78B032AF98A8}" presName="rect1" presStyleLbl="bgShp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224CEDC-6B08-4637-AAF0-4C554AFAFADC}" type="pres">
      <dgm:prSet presAssocID="{C3F33E30-D8F4-4457-86D0-78B032AF98A8}" presName="rect2" presStyleLbl="trBgShp" presStyleIdx="3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BF1352-34BE-428C-93FA-02A19F33B168}" type="pres">
      <dgm:prSet presAssocID="{572DFE10-9F1E-4BB4-8FFB-EE6A88923F23}" presName="sibTrans" presStyleCnt="0"/>
      <dgm:spPr/>
    </dgm:pt>
    <dgm:pt modelId="{3ECD8357-EB11-42C8-8B92-A3325D647B3A}" type="pres">
      <dgm:prSet presAssocID="{FE08C4B5-7F06-4C38-B340-82023965113A}" presName="composite" presStyleCnt="0"/>
      <dgm:spPr/>
    </dgm:pt>
    <dgm:pt modelId="{DAEE8567-E01A-4543-BCB8-21FF17C716AD}" type="pres">
      <dgm:prSet presAssocID="{FE08C4B5-7F06-4C38-B340-82023965113A}" presName="rect1" presStyleLbl="bgShp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782ED79-2DA7-4115-B1EC-9BF868210AE3}" type="pres">
      <dgm:prSet presAssocID="{FE08C4B5-7F06-4C38-B340-82023965113A}" presName="rect2" presStyleLbl="trBgShp" presStyleIdx="4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01D32C-E708-4E04-B834-7AD3FDBBE8B1}" type="pres">
      <dgm:prSet presAssocID="{EC4E14AE-BA6E-4610-A38A-05B8621FB9FF}" presName="sibTrans" presStyleCnt="0"/>
      <dgm:spPr/>
    </dgm:pt>
    <dgm:pt modelId="{7956C795-5664-4482-AAE2-9D376D36ED7A}" type="pres">
      <dgm:prSet presAssocID="{69A083D6-B52E-4F44-9733-7282E22CC7B9}" presName="composite" presStyleCnt="0"/>
      <dgm:spPr/>
    </dgm:pt>
    <dgm:pt modelId="{09737CF8-8F13-4235-93CC-EAC08892C049}" type="pres">
      <dgm:prSet presAssocID="{69A083D6-B52E-4F44-9733-7282E22CC7B9}" presName="rect1" presStyleLbl="bgShp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974713C-4785-4A7F-9F01-A4E4C51077B7}" type="pres">
      <dgm:prSet presAssocID="{69A083D6-B52E-4F44-9733-7282E22CC7B9}" presName="rect2" presStyleLbl="trBgShp" presStyleIdx="5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249B7C-768D-45EC-9AC4-60B36F526696}" type="pres">
      <dgm:prSet presAssocID="{4F952EEB-1BDF-4247-8531-C1AC53E52B45}" presName="sibTrans" presStyleCnt="0"/>
      <dgm:spPr/>
    </dgm:pt>
    <dgm:pt modelId="{6267570D-0145-425B-AFC7-770CBBE26711}" type="pres">
      <dgm:prSet presAssocID="{3F80D5FE-6AC2-446E-A18A-7EC7DCA004AC}" presName="composite" presStyleCnt="0"/>
      <dgm:spPr/>
    </dgm:pt>
    <dgm:pt modelId="{F015635D-8A3F-4503-8F9D-12D9A2228D93}" type="pres">
      <dgm:prSet presAssocID="{3F80D5FE-6AC2-446E-A18A-7EC7DCA004AC}" presName="rect1" presStyleLbl="bgShp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314CA44-A47F-4F29-A704-E6D8AD5AD0A9}" type="pres">
      <dgm:prSet presAssocID="{3F80D5FE-6AC2-446E-A18A-7EC7DCA004AC}" presName="rect2" presStyleLbl="trBgShp" presStyleIdx="6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AC7D0F-E423-4145-9DB1-F4BD7359BAE6}" type="pres">
      <dgm:prSet presAssocID="{675E7695-594D-4067-97C0-86B32C28F6B2}" presName="sibTrans" presStyleCnt="0"/>
      <dgm:spPr/>
    </dgm:pt>
    <dgm:pt modelId="{4D8D6DA9-831A-4EBA-9EDB-BD7C2155AE39}" type="pres">
      <dgm:prSet presAssocID="{1787EA3B-D314-4729-ADD2-A0C8A8B7923F}" presName="composite" presStyleCnt="0"/>
      <dgm:spPr/>
    </dgm:pt>
    <dgm:pt modelId="{6F5F052B-2E6D-4F3A-9E17-4A9E608A345E}" type="pres">
      <dgm:prSet presAssocID="{1787EA3B-D314-4729-ADD2-A0C8A8B7923F}" presName="rect1" presStyleLbl="bgShp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CN" altLang="en-US"/>
        </a:p>
      </dgm:t>
    </dgm:pt>
    <dgm:pt modelId="{CA33EBBC-9F03-4B4D-8570-7B58673D0BDE}" type="pres">
      <dgm:prSet presAssocID="{1787EA3B-D314-4729-ADD2-A0C8A8B7923F}" presName="rect2" presStyleLbl="trBgShp" presStyleIdx="7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466754-5D75-4E2E-AD26-1E11CF2B604B}" type="pres">
      <dgm:prSet presAssocID="{A4406979-7F8F-4D0A-A480-6A63220E307E}" presName="sibTrans" presStyleCnt="0"/>
      <dgm:spPr/>
    </dgm:pt>
    <dgm:pt modelId="{FEB779B2-CFFC-4826-AA0B-F68D744BCBA2}" type="pres">
      <dgm:prSet presAssocID="{BD605514-D4F4-47D3-A2BA-952AFB5DE071}" presName="composite" presStyleCnt="0"/>
      <dgm:spPr/>
    </dgm:pt>
    <dgm:pt modelId="{6EA18608-8EC1-4C1E-AF26-16135169DF1D}" type="pres">
      <dgm:prSet presAssocID="{BD605514-D4F4-47D3-A2BA-952AFB5DE071}" presName="rect1" presStyleLbl="bgShp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EC372E5-176D-4469-A82C-2B5C50DDFAE3}" type="pres">
      <dgm:prSet presAssocID="{BD605514-D4F4-47D3-A2BA-952AFB5DE071}" presName="rect2" presStyleLbl="trBgShp" presStyleIdx="8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4EA279-F550-4C22-BA35-13212C66EAA9}" type="pres">
      <dgm:prSet presAssocID="{D0ACDBA7-D9AF-4C4D-8243-255D575D5CD8}" presName="sibTrans" presStyleCnt="0"/>
      <dgm:spPr/>
    </dgm:pt>
    <dgm:pt modelId="{92498261-EBD0-4742-9596-94145B4A02BB}" type="pres">
      <dgm:prSet presAssocID="{8A3D210B-74A2-4A38-9EF8-73C7474B75D7}" presName="composite" presStyleCnt="0"/>
      <dgm:spPr/>
    </dgm:pt>
    <dgm:pt modelId="{09A7AF46-22BF-45A4-B325-399DFE506A73}" type="pres">
      <dgm:prSet presAssocID="{8A3D210B-74A2-4A38-9EF8-73C7474B75D7}" presName="rect1" presStyleLbl="bgShp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8992D2E-77BE-4DF3-B556-CBCC1466E427}" type="pres">
      <dgm:prSet presAssocID="{8A3D210B-74A2-4A38-9EF8-73C7474B75D7}" presName="rect2" presStyleLbl="trBgShp" presStyleIdx="9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FEA2C4-087C-4AB5-B893-1D18BA2CAB35}" srcId="{15BA16C7-2696-44FE-8D9D-829B0CC94917}" destId="{A15D278B-A22D-4C6D-9247-4B400CA7A528}" srcOrd="0" destOrd="0" parTransId="{86954CAE-F564-4639-A1D2-7B20AAB0DC80}" sibTransId="{D60D6BE7-10E3-4871-B5CD-61CD7382B4BC}"/>
    <dgm:cxn modelId="{B1EBAAFB-8DEF-4E01-B00C-A7E2A7FB2347}" type="presOf" srcId="{A15D278B-A22D-4C6D-9247-4B400CA7A528}" destId="{6A3C0CA0-5436-4F0C-9748-3395075093E3}" srcOrd="0" destOrd="0" presId="urn:microsoft.com/office/officeart/2008/layout/BendingPictureSemiTransparentText"/>
    <dgm:cxn modelId="{D977F67E-9D4C-4ECC-903E-9C7F138AA581}" srcId="{15BA16C7-2696-44FE-8D9D-829B0CC94917}" destId="{137A127B-066E-4FAA-A4BC-44960C4306B0}" srcOrd="1" destOrd="0" parTransId="{24B8B529-0F9A-4484-BC16-4B653729322F}" sibTransId="{9DC7EFBD-FF17-455F-BC13-5F6B18D3B4F9}"/>
    <dgm:cxn modelId="{A909108E-48D3-4D58-A8EE-629444C2AC7B}" type="presOf" srcId="{BD605514-D4F4-47D3-A2BA-952AFB5DE071}" destId="{7EC372E5-176D-4469-A82C-2B5C50DDFAE3}" srcOrd="0" destOrd="0" presId="urn:microsoft.com/office/officeart/2008/layout/BendingPictureSemiTransparentText"/>
    <dgm:cxn modelId="{8F164192-3709-4643-A34C-F4C79B6E2D7B}" srcId="{15BA16C7-2696-44FE-8D9D-829B0CC94917}" destId="{69A083D6-B52E-4F44-9733-7282E22CC7B9}" srcOrd="5" destOrd="0" parTransId="{C5339223-8D37-4DD8-B517-FBC9BABB8F40}" sibTransId="{4F952EEB-1BDF-4247-8531-C1AC53E52B45}"/>
    <dgm:cxn modelId="{9A7F743A-24ED-4681-947B-7BFD580B51BA}" type="presOf" srcId="{1F3D84B1-294C-46F5-8DF7-D7C93201FAB3}" destId="{B97C3A00-9681-4D74-AD65-FDD4D3315C0F}" srcOrd="0" destOrd="0" presId="urn:microsoft.com/office/officeart/2008/layout/BendingPictureSemiTransparentText"/>
    <dgm:cxn modelId="{79847AD0-6B83-4046-BE93-A3CF16E16E08}" type="presOf" srcId="{C3F33E30-D8F4-4457-86D0-78B032AF98A8}" destId="{4224CEDC-6B08-4637-AAF0-4C554AFAFADC}" srcOrd="0" destOrd="0" presId="urn:microsoft.com/office/officeart/2008/layout/BendingPictureSemiTransparentText"/>
    <dgm:cxn modelId="{F4DEF1FF-935D-43AC-B834-27D71074DF77}" srcId="{15BA16C7-2696-44FE-8D9D-829B0CC94917}" destId="{BD605514-D4F4-47D3-A2BA-952AFB5DE071}" srcOrd="8" destOrd="0" parTransId="{A6C48B95-7F4A-44C0-8C00-D761D1A1072D}" sibTransId="{D0ACDBA7-D9AF-4C4D-8243-255D575D5CD8}"/>
    <dgm:cxn modelId="{65F3340B-FB14-4848-9E6A-22D81897D4B3}" type="presOf" srcId="{1787EA3B-D314-4729-ADD2-A0C8A8B7923F}" destId="{CA33EBBC-9F03-4B4D-8570-7B58673D0BDE}" srcOrd="0" destOrd="0" presId="urn:microsoft.com/office/officeart/2008/layout/BendingPictureSemiTransparentText"/>
    <dgm:cxn modelId="{DAE7951A-767C-4665-A6F7-F2D7888ED9E7}" srcId="{15BA16C7-2696-44FE-8D9D-829B0CC94917}" destId="{C3F33E30-D8F4-4457-86D0-78B032AF98A8}" srcOrd="3" destOrd="0" parTransId="{250731FC-F7CF-4FA2-ACFD-E1EC4A8BDFC5}" sibTransId="{572DFE10-9F1E-4BB4-8FFB-EE6A88923F23}"/>
    <dgm:cxn modelId="{C5B4910A-E6C8-42E5-A808-548047536950}" srcId="{15BA16C7-2696-44FE-8D9D-829B0CC94917}" destId="{1F3D84B1-294C-46F5-8DF7-D7C93201FAB3}" srcOrd="2" destOrd="0" parTransId="{8D1AFAA4-66AB-46D3-A2AD-8E9224058608}" sibTransId="{704DB195-CDB0-40E6-A6A2-1200BBBC8468}"/>
    <dgm:cxn modelId="{BFDF9B0D-3278-44A6-8498-6D174B3E870A}" type="presOf" srcId="{8A3D210B-74A2-4A38-9EF8-73C7474B75D7}" destId="{28992D2E-77BE-4DF3-B556-CBCC1466E427}" srcOrd="0" destOrd="0" presId="urn:microsoft.com/office/officeart/2008/layout/BendingPictureSemiTransparentText"/>
    <dgm:cxn modelId="{95C023BE-B361-4E91-8527-5BA470B91725}" type="presOf" srcId="{69A083D6-B52E-4F44-9733-7282E22CC7B9}" destId="{4974713C-4785-4A7F-9F01-A4E4C51077B7}" srcOrd="0" destOrd="0" presId="urn:microsoft.com/office/officeart/2008/layout/BendingPictureSemiTransparentText"/>
    <dgm:cxn modelId="{F6C2D68D-66BA-4887-8DB7-711127DB01A4}" srcId="{15BA16C7-2696-44FE-8D9D-829B0CC94917}" destId="{3F80D5FE-6AC2-446E-A18A-7EC7DCA004AC}" srcOrd="6" destOrd="0" parTransId="{F1826501-51C8-4DDB-8A18-3812D746D5EB}" sibTransId="{675E7695-594D-4067-97C0-86B32C28F6B2}"/>
    <dgm:cxn modelId="{0206D2BE-D7A8-4265-AE0B-F78BF3329DEC}" srcId="{15BA16C7-2696-44FE-8D9D-829B0CC94917}" destId="{1787EA3B-D314-4729-ADD2-A0C8A8B7923F}" srcOrd="7" destOrd="0" parTransId="{022F0B26-C04B-43D5-A452-3344B4A6DB0A}" sibTransId="{A4406979-7F8F-4D0A-A480-6A63220E307E}"/>
    <dgm:cxn modelId="{4F1B590D-0B0A-4E94-991C-F94F72CBDE39}" type="presOf" srcId="{137A127B-066E-4FAA-A4BC-44960C4306B0}" destId="{83735A8B-4C75-428A-BA8B-176F6F975A4D}" srcOrd="0" destOrd="0" presId="urn:microsoft.com/office/officeart/2008/layout/BendingPictureSemiTransparentText"/>
    <dgm:cxn modelId="{8C3DC94E-F2DD-4A4A-B0FC-EB10DB42EA61}" type="presOf" srcId="{3F80D5FE-6AC2-446E-A18A-7EC7DCA004AC}" destId="{B314CA44-A47F-4F29-A704-E6D8AD5AD0A9}" srcOrd="0" destOrd="0" presId="urn:microsoft.com/office/officeart/2008/layout/BendingPictureSemiTransparentText"/>
    <dgm:cxn modelId="{BF2A3777-10DA-46A2-8E10-73F5DBA31D1C}" type="presOf" srcId="{15BA16C7-2696-44FE-8D9D-829B0CC94917}" destId="{1BC8E4F6-DE4C-469B-8528-656CD91BBBE7}" srcOrd="0" destOrd="0" presId="urn:microsoft.com/office/officeart/2008/layout/BendingPictureSemiTransparentText"/>
    <dgm:cxn modelId="{577D78CB-F947-46CD-AA80-9D183B186FC0}" srcId="{15BA16C7-2696-44FE-8D9D-829B0CC94917}" destId="{FE08C4B5-7F06-4C38-B340-82023965113A}" srcOrd="4" destOrd="0" parTransId="{959E416C-22E6-4010-ABE6-72A897B08C73}" sibTransId="{EC4E14AE-BA6E-4610-A38A-05B8621FB9FF}"/>
    <dgm:cxn modelId="{43EFCA7D-ED4B-4ECA-9960-AA1C81462937}" type="presOf" srcId="{FE08C4B5-7F06-4C38-B340-82023965113A}" destId="{2782ED79-2DA7-4115-B1EC-9BF868210AE3}" srcOrd="0" destOrd="0" presId="urn:microsoft.com/office/officeart/2008/layout/BendingPictureSemiTransparentText"/>
    <dgm:cxn modelId="{FA0FC581-34A4-4188-96B4-9E6A2B6B0502}" srcId="{15BA16C7-2696-44FE-8D9D-829B0CC94917}" destId="{8A3D210B-74A2-4A38-9EF8-73C7474B75D7}" srcOrd="9" destOrd="0" parTransId="{81CB503B-2CB1-4A94-A845-220C4C5F947B}" sibTransId="{D48683AF-4895-4A80-99BD-CC48C669FA08}"/>
    <dgm:cxn modelId="{D407A29C-164C-4E50-9182-7677B81C2551}" type="presParOf" srcId="{1BC8E4F6-DE4C-469B-8528-656CD91BBBE7}" destId="{DD69AD2A-AEFF-45D7-8FB8-412F32A0D771}" srcOrd="0" destOrd="0" presId="urn:microsoft.com/office/officeart/2008/layout/BendingPictureSemiTransparentText"/>
    <dgm:cxn modelId="{B6F0F4ED-24F8-4D24-ACF8-1B410FCC1527}" type="presParOf" srcId="{DD69AD2A-AEFF-45D7-8FB8-412F32A0D771}" destId="{4D609DAD-9E46-439C-B3C0-E105AED08C0C}" srcOrd="0" destOrd="0" presId="urn:microsoft.com/office/officeart/2008/layout/BendingPictureSemiTransparentText"/>
    <dgm:cxn modelId="{7D6BA191-4F52-4458-A186-58C6B800663B}" type="presParOf" srcId="{DD69AD2A-AEFF-45D7-8FB8-412F32A0D771}" destId="{6A3C0CA0-5436-4F0C-9748-3395075093E3}" srcOrd="1" destOrd="0" presId="urn:microsoft.com/office/officeart/2008/layout/BendingPictureSemiTransparentText"/>
    <dgm:cxn modelId="{444E759D-8374-4408-9F26-BCA811C6C229}" type="presParOf" srcId="{1BC8E4F6-DE4C-469B-8528-656CD91BBBE7}" destId="{07EEA25D-D799-4ED6-B628-B536250729E4}" srcOrd="1" destOrd="0" presId="urn:microsoft.com/office/officeart/2008/layout/BendingPictureSemiTransparentText"/>
    <dgm:cxn modelId="{E402E792-6B8A-42CE-AE2B-3641CF9D7F44}" type="presParOf" srcId="{1BC8E4F6-DE4C-469B-8528-656CD91BBBE7}" destId="{374EB6A6-9ADA-4E4C-A26B-792E886B374E}" srcOrd="2" destOrd="0" presId="urn:microsoft.com/office/officeart/2008/layout/BendingPictureSemiTransparentText"/>
    <dgm:cxn modelId="{C4EF392D-91D1-40E5-8888-2B2289B2AEE1}" type="presParOf" srcId="{374EB6A6-9ADA-4E4C-A26B-792E886B374E}" destId="{6004BA36-B286-4F34-A34B-5B272E9D5F54}" srcOrd="0" destOrd="0" presId="urn:microsoft.com/office/officeart/2008/layout/BendingPictureSemiTransparentText"/>
    <dgm:cxn modelId="{E7ECE3AA-E83B-4F78-90FE-C7A625BD94CF}" type="presParOf" srcId="{374EB6A6-9ADA-4E4C-A26B-792E886B374E}" destId="{83735A8B-4C75-428A-BA8B-176F6F975A4D}" srcOrd="1" destOrd="0" presId="urn:microsoft.com/office/officeart/2008/layout/BendingPictureSemiTransparentText"/>
    <dgm:cxn modelId="{866CF828-7D94-47DB-AE44-D5B653673922}" type="presParOf" srcId="{1BC8E4F6-DE4C-469B-8528-656CD91BBBE7}" destId="{A48BD16F-4A24-470C-A9CE-FDAD62169A13}" srcOrd="3" destOrd="0" presId="urn:microsoft.com/office/officeart/2008/layout/BendingPictureSemiTransparentText"/>
    <dgm:cxn modelId="{8EC59806-9BD8-4550-99E1-4A596A1E51B9}" type="presParOf" srcId="{1BC8E4F6-DE4C-469B-8528-656CD91BBBE7}" destId="{EDDDD167-B4E4-4924-AB11-0FC549BBA157}" srcOrd="4" destOrd="0" presId="urn:microsoft.com/office/officeart/2008/layout/BendingPictureSemiTransparentText"/>
    <dgm:cxn modelId="{79AF7E28-DD15-4924-A6CE-FE6EDE4F9324}" type="presParOf" srcId="{EDDDD167-B4E4-4924-AB11-0FC549BBA157}" destId="{61E472EF-5340-4481-AA8E-ECA6CDC00429}" srcOrd="0" destOrd="0" presId="urn:microsoft.com/office/officeart/2008/layout/BendingPictureSemiTransparentText"/>
    <dgm:cxn modelId="{043EC6E8-E71F-4AA9-A7E5-9433AFB8AFA0}" type="presParOf" srcId="{EDDDD167-B4E4-4924-AB11-0FC549BBA157}" destId="{B97C3A00-9681-4D74-AD65-FDD4D3315C0F}" srcOrd="1" destOrd="0" presId="urn:microsoft.com/office/officeart/2008/layout/BendingPictureSemiTransparentText"/>
    <dgm:cxn modelId="{7D94E638-1229-4D32-82DF-BB534FC26986}" type="presParOf" srcId="{1BC8E4F6-DE4C-469B-8528-656CD91BBBE7}" destId="{FC31935C-7E75-48DC-B5BF-55807184C6CD}" srcOrd="5" destOrd="0" presId="urn:microsoft.com/office/officeart/2008/layout/BendingPictureSemiTransparentText"/>
    <dgm:cxn modelId="{3757FE8C-4627-43ED-86A7-7DEDF98B270E}" type="presParOf" srcId="{1BC8E4F6-DE4C-469B-8528-656CD91BBBE7}" destId="{4CA3A971-4110-48CA-8CC1-707632BBE969}" srcOrd="6" destOrd="0" presId="urn:microsoft.com/office/officeart/2008/layout/BendingPictureSemiTransparentText"/>
    <dgm:cxn modelId="{62EFB548-E194-485E-A6CC-1D5C663BB112}" type="presParOf" srcId="{4CA3A971-4110-48CA-8CC1-707632BBE969}" destId="{46B19DC7-A4DE-4190-A364-9C45D8F47ABF}" srcOrd="0" destOrd="0" presId="urn:microsoft.com/office/officeart/2008/layout/BendingPictureSemiTransparentText"/>
    <dgm:cxn modelId="{41EE0E76-69B3-48E9-BD05-F4A152556C82}" type="presParOf" srcId="{4CA3A971-4110-48CA-8CC1-707632BBE969}" destId="{4224CEDC-6B08-4637-AAF0-4C554AFAFADC}" srcOrd="1" destOrd="0" presId="urn:microsoft.com/office/officeart/2008/layout/BendingPictureSemiTransparentText"/>
    <dgm:cxn modelId="{C0A3A196-101D-4EA7-8CA0-5BF1C97DB7B3}" type="presParOf" srcId="{1BC8E4F6-DE4C-469B-8528-656CD91BBBE7}" destId="{5CBF1352-34BE-428C-93FA-02A19F33B168}" srcOrd="7" destOrd="0" presId="urn:microsoft.com/office/officeart/2008/layout/BendingPictureSemiTransparentText"/>
    <dgm:cxn modelId="{0C4C0CFA-6F83-4C92-91BD-A1866E1D6125}" type="presParOf" srcId="{1BC8E4F6-DE4C-469B-8528-656CD91BBBE7}" destId="{3ECD8357-EB11-42C8-8B92-A3325D647B3A}" srcOrd="8" destOrd="0" presId="urn:microsoft.com/office/officeart/2008/layout/BendingPictureSemiTransparentText"/>
    <dgm:cxn modelId="{1A206B93-5B8C-416F-A486-EB6BA79338CE}" type="presParOf" srcId="{3ECD8357-EB11-42C8-8B92-A3325D647B3A}" destId="{DAEE8567-E01A-4543-BCB8-21FF17C716AD}" srcOrd="0" destOrd="0" presId="urn:microsoft.com/office/officeart/2008/layout/BendingPictureSemiTransparentText"/>
    <dgm:cxn modelId="{A4A44624-4DC7-446D-9F38-7FD584E60E59}" type="presParOf" srcId="{3ECD8357-EB11-42C8-8B92-A3325D647B3A}" destId="{2782ED79-2DA7-4115-B1EC-9BF868210AE3}" srcOrd="1" destOrd="0" presId="urn:microsoft.com/office/officeart/2008/layout/BendingPictureSemiTransparentText"/>
    <dgm:cxn modelId="{46CA1D55-5074-49E5-B852-37A94E0C48ED}" type="presParOf" srcId="{1BC8E4F6-DE4C-469B-8528-656CD91BBBE7}" destId="{8301D32C-E708-4E04-B834-7AD3FDBBE8B1}" srcOrd="9" destOrd="0" presId="urn:microsoft.com/office/officeart/2008/layout/BendingPictureSemiTransparentText"/>
    <dgm:cxn modelId="{0E50FE3E-BE24-4EA1-A6B4-C26C8C381106}" type="presParOf" srcId="{1BC8E4F6-DE4C-469B-8528-656CD91BBBE7}" destId="{7956C795-5664-4482-AAE2-9D376D36ED7A}" srcOrd="10" destOrd="0" presId="urn:microsoft.com/office/officeart/2008/layout/BendingPictureSemiTransparentText"/>
    <dgm:cxn modelId="{770855F8-A77C-491C-9C5A-6AA0B38A22CD}" type="presParOf" srcId="{7956C795-5664-4482-AAE2-9D376D36ED7A}" destId="{09737CF8-8F13-4235-93CC-EAC08892C049}" srcOrd="0" destOrd="0" presId="urn:microsoft.com/office/officeart/2008/layout/BendingPictureSemiTransparentText"/>
    <dgm:cxn modelId="{1A2F577A-ED4C-4D5F-B6EC-A061E375FE10}" type="presParOf" srcId="{7956C795-5664-4482-AAE2-9D376D36ED7A}" destId="{4974713C-4785-4A7F-9F01-A4E4C51077B7}" srcOrd="1" destOrd="0" presId="urn:microsoft.com/office/officeart/2008/layout/BendingPictureSemiTransparentText"/>
    <dgm:cxn modelId="{D587D337-7BE9-4904-9D3B-5CFF17D0DD3C}" type="presParOf" srcId="{1BC8E4F6-DE4C-469B-8528-656CD91BBBE7}" destId="{AF249B7C-768D-45EC-9AC4-60B36F526696}" srcOrd="11" destOrd="0" presId="urn:microsoft.com/office/officeart/2008/layout/BendingPictureSemiTransparentText"/>
    <dgm:cxn modelId="{F3CAC6E7-009B-48AC-B89B-020478B444E7}" type="presParOf" srcId="{1BC8E4F6-DE4C-469B-8528-656CD91BBBE7}" destId="{6267570D-0145-425B-AFC7-770CBBE26711}" srcOrd="12" destOrd="0" presId="urn:microsoft.com/office/officeart/2008/layout/BendingPictureSemiTransparentText"/>
    <dgm:cxn modelId="{4A70F9CD-51B7-4E8A-823A-EA4FB30E6B83}" type="presParOf" srcId="{6267570D-0145-425B-AFC7-770CBBE26711}" destId="{F015635D-8A3F-4503-8F9D-12D9A2228D93}" srcOrd="0" destOrd="0" presId="urn:microsoft.com/office/officeart/2008/layout/BendingPictureSemiTransparentText"/>
    <dgm:cxn modelId="{03427C5A-9C3B-4038-8CEB-1DBC8886B548}" type="presParOf" srcId="{6267570D-0145-425B-AFC7-770CBBE26711}" destId="{B314CA44-A47F-4F29-A704-E6D8AD5AD0A9}" srcOrd="1" destOrd="0" presId="urn:microsoft.com/office/officeart/2008/layout/BendingPictureSemiTransparentText"/>
    <dgm:cxn modelId="{10743DC2-7339-4E21-B364-EB22156CF960}" type="presParOf" srcId="{1BC8E4F6-DE4C-469B-8528-656CD91BBBE7}" destId="{6EAC7D0F-E423-4145-9DB1-F4BD7359BAE6}" srcOrd="13" destOrd="0" presId="urn:microsoft.com/office/officeart/2008/layout/BendingPictureSemiTransparentText"/>
    <dgm:cxn modelId="{67A0349B-1931-48F3-B1A1-B12D9F4E5B3F}" type="presParOf" srcId="{1BC8E4F6-DE4C-469B-8528-656CD91BBBE7}" destId="{4D8D6DA9-831A-4EBA-9EDB-BD7C2155AE39}" srcOrd="14" destOrd="0" presId="urn:microsoft.com/office/officeart/2008/layout/BendingPictureSemiTransparentText"/>
    <dgm:cxn modelId="{678F83FE-1113-4107-BE71-373B9A2FC59D}" type="presParOf" srcId="{4D8D6DA9-831A-4EBA-9EDB-BD7C2155AE39}" destId="{6F5F052B-2E6D-4F3A-9E17-4A9E608A345E}" srcOrd="0" destOrd="0" presId="urn:microsoft.com/office/officeart/2008/layout/BendingPictureSemiTransparentText"/>
    <dgm:cxn modelId="{660FCFB9-F87D-4332-AAA1-AF75B1FC62BE}" type="presParOf" srcId="{4D8D6DA9-831A-4EBA-9EDB-BD7C2155AE39}" destId="{CA33EBBC-9F03-4B4D-8570-7B58673D0BDE}" srcOrd="1" destOrd="0" presId="urn:microsoft.com/office/officeart/2008/layout/BendingPictureSemiTransparentText"/>
    <dgm:cxn modelId="{9FD2B1DA-52D4-495E-8D3D-2181D57A0371}" type="presParOf" srcId="{1BC8E4F6-DE4C-469B-8528-656CD91BBBE7}" destId="{24466754-5D75-4E2E-AD26-1E11CF2B604B}" srcOrd="15" destOrd="0" presId="urn:microsoft.com/office/officeart/2008/layout/BendingPictureSemiTransparentText"/>
    <dgm:cxn modelId="{2CF7CD38-7314-4A03-A9DD-892790D96CDD}" type="presParOf" srcId="{1BC8E4F6-DE4C-469B-8528-656CD91BBBE7}" destId="{FEB779B2-CFFC-4826-AA0B-F68D744BCBA2}" srcOrd="16" destOrd="0" presId="urn:microsoft.com/office/officeart/2008/layout/BendingPictureSemiTransparentText"/>
    <dgm:cxn modelId="{E02000F3-DA24-4898-813D-1B39B652100B}" type="presParOf" srcId="{FEB779B2-CFFC-4826-AA0B-F68D744BCBA2}" destId="{6EA18608-8EC1-4C1E-AF26-16135169DF1D}" srcOrd="0" destOrd="0" presId="urn:microsoft.com/office/officeart/2008/layout/BendingPictureSemiTransparentText"/>
    <dgm:cxn modelId="{F9D18BB6-FD1C-4707-A01E-A12FC9960C47}" type="presParOf" srcId="{FEB779B2-CFFC-4826-AA0B-F68D744BCBA2}" destId="{7EC372E5-176D-4469-A82C-2B5C50DDFAE3}" srcOrd="1" destOrd="0" presId="urn:microsoft.com/office/officeart/2008/layout/BendingPictureSemiTransparentText"/>
    <dgm:cxn modelId="{08A553A6-3CED-470F-ADB6-8386E43E25E1}" type="presParOf" srcId="{1BC8E4F6-DE4C-469B-8528-656CD91BBBE7}" destId="{CE4EA279-F550-4C22-BA35-13212C66EAA9}" srcOrd="17" destOrd="0" presId="urn:microsoft.com/office/officeart/2008/layout/BendingPictureSemiTransparentText"/>
    <dgm:cxn modelId="{6FEF1FEE-EFA0-43EC-B419-22A4C7C2D605}" type="presParOf" srcId="{1BC8E4F6-DE4C-469B-8528-656CD91BBBE7}" destId="{92498261-EBD0-4742-9596-94145B4A02BB}" srcOrd="18" destOrd="0" presId="urn:microsoft.com/office/officeart/2008/layout/BendingPictureSemiTransparentText"/>
    <dgm:cxn modelId="{08E8E9C1-A77B-40C2-A487-9C81FD404BC1}" type="presParOf" srcId="{92498261-EBD0-4742-9596-94145B4A02BB}" destId="{09A7AF46-22BF-45A4-B325-399DFE506A73}" srcOrd="0" destOrd="0" presId="urn:microsoft.com/office/officeart/2008/layout/BendingPictureSemiTransparentText"/>
    <dgm:cxn modelId="{C545C64E-52F6-422E-BEB3-136487553EB2}" type="presParOf" srcId="{92498261-EBD0-4742-9596-94145B4A02BB}" destId="{28992D2E-77BE-4DF3-B556-CBCC1466E427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09DAD-9E46-439C-B3C0-E105AED08C0C}">
      <dsp:nvSpPr>
        <dsp:cNvPr id="0" name=""/>
        <dsp:cNvSpPr/>
      </dsp:nvSpPr>
      <dsp:spPr>
        <a:xfrm>
          <a:off x="418982" y="5924"/>
          <a:ext cx="1928948" cy="16533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C0CA0-5436-4F0C-9748-3395075093E3}">
      <dsp:nvSpPr>
        <dsp:cNvPr id="0" name=""/>
        <dsp:cNvSpPr/>
      </dsp:nvSpPr>
      <dsp:spPr>
        <a:xfrm>
          <a:off x="418982" y="1163260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10H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418982" y="1163260"/>
        <a:ext cx="1928948" cy="396800"/>
      </dsp:txXfrm>
    </dsp:sp>
    <dsp:sp modelId="{6004BA36-B286-4F34-A34B-5B272E9D5F54}">
      <dsp:nvSpPr>
        <dsp:cNvPr id="0" name=""/>
        <dsp:cNvSpPr/>
      </dsp:nvSpPr>
      <dsp:spPr>
        <a:xfrm>
          <a:off x="2544677" y="5924"/>
          <a:ext cx="1928948" cy="165333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35A8B-4C75-428A-BA8B-176F6F975A4D}">
      <dsp:nvSpPr>
        <dsp:cNvPr id="0" name=""/>
        <dsp:cNvSpPr/>
      </dsp:nvSpPr>
      <dsp:spPr>
        <a:xfrm>
          <a:off x="2544677" y="1163260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10V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2544677" y="1163260"/>
        <a:ext cx="1928948" cy="396800"/>
      </dsp:txXfrm>
    </dsp:sp>
    <dsp:sp modelId="{61E472EF-5340-4481-AA8E-ECA6CDC00429}">
      <dsp:nvSpPr>
        <dsp:cNvPr id="0" name=""/>
        <dsp:cNvSpPr/>
      </dsp:nvSpPr>
      <dsp:spPr>
        <a:xfrm>
          <a:off x="4670373" y="5924"/>
          <a:ext cx="1928948" cy="16533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C3A00-9681-4D74-AD65-FDD4D3315C0F}">
      <dsp:nvSpPr>
        <dsp:cNvPr id="0" name=""/>
        <dsp:cNvSpPr/>
      </dsp:nvSpPr>
      <dsp:spPr>
        <a:xfrm>
          <a:off x="4670373" y="1163260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18H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4670373" y="1163260"/>
        <a:ext cx="1928948" cy="396800"/>
      </dsp:txXfrm>
    </dsp:sp>
    <dsp:sp modelId="{46B19DC7-A4DE-4190-A364-9C45D8F47ABF}">
      <dsp:nvSpPr>
        <dsp:cNvPr id="0" name=""/>
        <dsp:cNvSpPr/>
      </dsp:nvSpPr>
      <dsp:spPr>
        <a:xfrm>
          <a:off x="6796069" y="5924"/>
          <a:ext cx="1928948" cy="165333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4CEDC-6B08-4637-AAF0-4C554AFAFADC}">
      <dsp:nvSpPr>
        <dsp:cNvPr id="0" name=""/>
        <dsp:cNvSpPr/>
      </dsp:nvSpPr>
      <dsp:spPr>
        <a:xfrm>
          <a:off x="6796069" y="1163260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18V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6796069" y="1163260"/>
        <a:ext cx="1928948" cy="396800"/>
      </dsp:txXfrm>
    </dsp:sp>
    <dsp:sp modelId="{DAEE8567-E01A-4543-BCB8-21FF17C716AD}">
      <dsp:nvSpPr>
        <dsp:cNvPr id="0" name=""/>
        <dsp:cNvSpPr/>
      </dsp:nvSpPr>
      <dsp:spPr>
        <a:xfrm>
          <a:off x="418982" y="1852156"/>
          <a:ext cx="1928948" cy="165333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2ED79-2DA7-4115-B1EC-9BF868210AE3}">
      <dsp:nvSpPr>
        <dsp:cNvPr id="0" name=""/>
        <dsp:cNvSpPr/>
      </dsp:nvSpPr>
      <dsp:spPr>
        <a:xfrm>
          <a:off x="418982" y="3009492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23H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418982" y="3009492"/>
        <a:ext cx="1928948" cy="396800"/>
      </dsp:txXfrm>
    </dsp:sp>
    <dsp:sp modelId="{09737CF8-8F13-4235-93CC-EAC08892C049}">
      <dsp:nvSpPr>
        <dsp:cNvPr id="0" name=""/>
        <dsp:cNvSpPr/>
      </dsp:nvSpPr>
      <dsp:spPr>
        <a:xfrm>
          <a:off x="2544677" y="1852156"/>
          <a:ext cx="1928948" cy="165333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4713C-4785-4A7F-9F01-A4E4C51077B7}">
      <dsp:nvSpPr>
        <dsp:cNvPr id="0" name=""/>
        <dsp:cNvSpPr/>
      </dsp:nvSpPr>
      <dsp:spPr>
        <a:xfrm>
          <a:off x="2544677" y="3009492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23V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2544677" y="3009492"/>
        <a:ext cx="1928948" cy="396800"/>
      </dsp:txXfrm>
    </dsp:sp>
    <dsp:sp modelId="{F015635D-8A3F-4503-8F9D-12D9A2228D93}">
      <dsp:nvSpPr>
        <dsp:cNvPr id="0" name=""/>
        <dsp:cNvSpPr/>
      </dsp:nvSpPr>
      <dsp:spPr>
        <a:xfrm>
          <a:off x="4670373" y="1852156"/>
          <a:ext cx="1928948" cy="165333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4CA44-A47F-4F29-A704-E6D8AD5AD0A9}">
      <dsp:nvSpPr>
        <dsp:cNvPr id="0" name=""/>
        <dsp:cNvSpPr/>
      </dsp:nvSpPr>
      <dsp:spPr>
        <a:xfrm>
          <a:off x="4670373" y="3009492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36H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4670373" y="3009492"/>
        <a:ext cx="1928948" cy="396800"/>
      </dsp:txXfrm>
    </dsp:sp>
    <dsp:sp modelId="{6F5F052B-2E6D-4F3A-9E17-4A9E608A345E}">
      <dsp:nvSpPr>
        <dsp:cNvPr id="0" name=""/>
        <dsp:cNvSpPr/>
      </dsp:nvSpPr>
      <dsp:spPr>
        <a:xfrm>
          <a:off x="6796069" y="1852156"/>
          <a:ext cx="1928948" cy="1653337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3EBBC-9F03-4B4D-8570-7B58673D0BDE}">
      <dsp:nvSpPr>
        <dsp:cNvPr id="0" name=""/>
        <dsp:cNvSpPr/>
      </dsp:nvSpPr>
      <dsp:spPr>
        <a:xfrm>
          <a:off x="6796069" y="3009492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36V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6796069" y="3009492"/>
        <a:ext cx="1928948" cy="396800"/>
      </dsp:txXfrm>
    </dsp:sp>
    <dsp:sp modelId="{6EA18608-8EC1-4C1E-AF26-16135169DF1D}">
      <dsp:nvSpPr>
        <dsp:cNvPr id="0" name=""/>
        <dsp:cNvSpPr/>
      </dsp:nvSpPr>
      <dsp:spPr>
        <a:xfrm>
          <a:off x="2544677" y="3698388"/>
          <a:ext cx="1928948" cy="165333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372E5-176D-4469-A82C-2B5C50DDFAE3}">
      <dsp:nvSpPr>
        <dsp:cNvPr id="0" name=""/>
        <dsp:cNvSpPr/>
      </dsp:nvSpPr>
      <dsp:spPr>
        <a:xfrm>
          <a:off x="2544677" y="4855724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89H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2544677" y="4855724"/>
        <a:ext cx="1928948" cy="396800"/>
      </dsp:txXfrm>
    </dsp:sp>
    <dsp:sp modelId="{09A7AF46-22BF-45A4-B325-399DFE506A73}">
      <dsp:nvSpPr>
        <dsp:cNvPr id="0" name=""/>
        <dsp:cNvSpPr/>
      </dsp:nvSpPr>
      <dsp:spPr>
        <a:xfrm>
          <a:off x="4670373" y="3698388"/>
          <a:ext cx="1928948" cy="1653337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92D2E-77BE-4DF3-B556-CBCC1466E427}">
      <dsp:nvSpPr>
        <dsp:cNvPr id="0" name=""/>
        <dsp:cNvSpPr/>
      </dsp:nvSpPr>
      <dsp:spPr>
        <a:xfrm>
          <a:off x="4670373" y="4855724"/>
          <a:ext cx="1928948" cy="3968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89V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4670373" y="4855724"/>
        <a:ext cx="1928948" cy="3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3EFA2-63AD-4D8C-B18F-BC17754A204E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7674-0480-46F7-9CF4-206F83F5A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多颗卫星，累积近</a:t>
            </a:r>
            <a:r>
              <a:rPr lang="en-US" altLang="zh-CN"/>
              <a:t>30</a:t>
            </a:r>
            <a:r>
              <a:rPr lang="zh-CN" altLang="en-US"/>
              <a:t>年的资料，任务重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3C09-5779-4A79-A5D6-A987C88F4BB1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2DAE4-41F3-4773-A610-EF8774AB6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Introduction of FY historical dataset reprocessing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 smtClean="0"/>
              <a:t>Xiuqing</a:t>
            </a:r>
            <a:r>
              <a:rPr lang="en-US" altLang="zh-CN" dirty="0" smtClean="0"/>
              <a:t>(Scott) Hu, </a:t>
            </a:r>
            <a:r>
              <a:rPr lang="en-US" altLang="zh-CN" dirty="0" err="1" smtClean="0"/>
              <a:t>Peng</a:t>
            </a:r>
            <a:r>
              <a:rPr lang="en-US" altLang="zh-CN" dirty="0" smtClean="0"/>
              <a:t> Zhang, Ling Sun, Na </a:t>
            </a:r>
            <a:r>
              <a:rPr lang="en-US" altLang="zh-CN" dirty="0" err="1" smtClean="0"/>
              <a:t>Xu</a:t>
            </a:r>
            <a:r>
              <a:rPr lang="en-US" altLang="zh-CN" dirty="0" smtClean="0"/>
              <a:t>, Lin Chen, </a:t>
            </a:r>
            <a:r>
              <a:rPr lang="en-US" altLang="zh-CN" dirty="0" err="1" smtClean="0"/>
              <a:t>Shengli</a:t>
            </a:r>
            <a:r>
              <a:rPr lang="en-US" altLang="zh-CN" dirty="0" smtClean="0"/>
              <a:t> Wu, Di Xian….</a:t>
            </a:r>
          </a:p>
          <a:p>
            <a:r>
              <a:rPr lang="en-US" altLang="zh-CN" b="1" dirty="0" smtClean="0"/>
              <a:t>FY data reprocessing team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9" y="6143645"/>
            <a:ext cx="1000131" cy="714356"/>
          </a:xfrm>
          <a:prstGeom prst="rect">
            <a:avLst/>
          </a:prstGeom>
        </p:spPr>
      </p:pic>
      <p:pic>
        <p:nvPicPr>
          <p:cNvPr id="5" name="Picture 8" descr="卫星中心徽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1" y="6143644"/>
            <a:ext cx="929337" cy="71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6215082"/>
            <a:ext cx="2357454" cy="5629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6286520"/>
            <a:ext cx="3700882" cy="509505"/>
          </a:xfrm>
          <a:prstGeom prst="rect">
            <a:avLst/>
          </a:prstGeom>
          <a:solidFill>
            <a:srgbClr val="0000CC"/>
          </a:solidFill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73250"/>
            <a:ext cx="4319588" cy="4319588"/>
          </a:xfrm>
        </p:spPr>
      </p:pic>
      <p:pic>
        <p:nvPicPr>
          <p:cNvPr id="27651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738" y="1873250"/>
            <a:ext cx="43211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690563" y="1020763"/>
            <a:ext cx="3001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/>
              <a:t>FY-3B VS AMSR2</a:t>
            </a:r>
          </a:p>
          <a:p>
            <a:pPr algn="ctr"/>
            <a:r>
              <a:rPr lang="en-US" altLang="zh-CN" sz="2000" b="1"/>
              <a:t>89H Land</a:t>
            </a:r>
            <a:endParaRPr lang="zh-CN" altLang="en-US" sz="2000" b="1"/>
          </a:p>
        </p:txBody>
      </p:sp>
      <p:sp>
        <p:nvSpPr>
          <p:cNvPr id="27653" name="文本框 8"/>
          <p:cNvSpPr txBox="1">
            <a:spLocks noChangeArrowheads="1"/>
          </p:cNvSpPr>
          <p:nvPr/>
        </p:nvSpPr>
        <p:spPr bwMode="auto">
          <a:xfrm>
            <a:off x="5232400" y="1020763"/>
            <a:ext cx="3001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/>
              <a:t>FY-3B VS GMI</a:t>
            </a:r>
          </a:p>
          <a:p>
            <a:pPr algn="ctr"/>
            <a:r>
              <a:rPr lang="en-US" altLang="zh-CN" sz="2000" b="1"/>
              <a:t>89H Land</a:t>
            </a:r>
            <a:endParaRPr lang="zh-CN" altLang="en-US" sz="2000" b="1"/>
          </a:p>
        </p:txBody>
      </p:sp>
      <p:sp>
        <p:nvSpPr>
          <p:cNvPr id="27654" name="文本框 9"/>
          <p:cNvSpPr txBox="1">
            <a:spLocks noChangeArrowheads="1"/>
          </p:cNvSpPr>
          <p:nvPr/>
        </p:nvSpPr>
        <p:spPr bwMode="auto">
          <a:xfrm>
            <a:off x="1331913" y="343895"/>
            <a:ext cx="6643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/>
              <a:t>FY-3/MWRI </a:t>
            </a:r>
            <a:r>
              <a:rPr lang="en-US" altLang="zh-CN" sz="3200" b="1" dirty="0" smtClean="0"/>
              <a:t>VS </a:t>
            </a:r>
            <a:r>
              <a:rPr lang="en-US" altLang="zh-CN" sz="3200" b="1" dirty="0"/>
              <a:t>AMSR2 and GMI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2018-Keti5\FY3B-IRAS-2012-2014\Data_out_new\bias fy3b 2012-2018e.emf"/>
          <p:cNvPicPr>
            <a:picLocks noChangeAspect="1" noChangeArrowheads="1"/>
          </p:cNvPicPr>
          <p:nvPr/>
        </p:nvPicPr>
        <p:blipFill>
          <a:blip r:embed="rId2" cstate="print"/>
          <a:srcRect l="9584" t="3443" r="2758" b="157"/>
          <a:stretch>
            <a:fillRect/>
          </a:stretch>
        </p:blipFill>
        <p:spPr bwMode="auto">
          <a:xfrm>
            <a:off x="0" y="1214422"/>
            <a:ext cx="8892480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428604"/>
            <a:ext cx="5109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b="1" dirty="0" smtClean="0">
                <a:latin typeface="+mj-lt"/>
                <a:ea typeface="楷体" panose="02010609060101010101" pitchFamily="49" charset="-122"/>
                <a:cs typeface="+mj-cs"/>
              </a:rPr>
              <a:t>FY-3B/IRAS</a:t>
            </a:r>
            <a:r>
              <a:rPr lang="zh-CN" altLang="en-US" sz="3200" b="1" dirty="0" smtClean="0">
                <a:latin typeface="+mj-lt"/>
                <a:ea typeface="楷体" panose="02010609060101010101" pitchFamily="49" charset="-122"/>
                <a:cs typeface="+mj-cs"/>
              </a:rPr>
              <a:t> </a:t>
            </a:r>
            <a:r>
              <a:rPr lang="en-US" altLang="zh-CN" sz="3200" b="1" dirty="0" err="1" smtClean="0">
                <a:latin typeface="+mj-lt"/>
                <a:ea typeface="楷体" panose="02010609060101010101" pitchFamily="49" charset="-122"/>
                <a:cs typeface="+mj-cs"/>
              </a:rPr>
              <a:t>vs</a:t>
            </a:r>
            <a:r>
              <a:rPr lang="en-US" altLang="zh-CN" sz="3200" b="1" dirty="0" smtClean="0">
                <a:latin typeface="+mj-lt"/>
                <a:ea typeface="楷体" panose="02010609060101010101" pitchFamily="49" charset="-122"/>
                <a:cs typeface="+mj-cs"/>
              </a:rPr>
              <a:t> METOP-A/IASI</a:t>
            </a:r>
            <a:endParaRPr lang="zh-CN" altLang="en-US" sz="3200" b="1" dirty="0">
              <a:latin typeface="+mj-lt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7544" y="928670"/>
            <a:ext cx="4907873" cy="4284436"/>
            <a:chOff x="2371" y="1064"/>
            <a:chExt cx="7874" cy="6395"/>
          </a:xfrm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2371" y="1064"/>
              <a:ext cx="7874" cy="6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" y="1064"/>
              <a:ext cx="7846" cy="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4091"/>
              <a:ext cx="7846" cy="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微信图片_20180730174839_angle_w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0" y="4960705"/>
            <a:ext cx="4896987" cy="18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568" y="285728"/>
            <a:ext cx="8361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b="1" dirty="0" smtClean="0">
                <a:latin typeface="+mj-lt"/>
                <a:ea typeface="楷体" panose="02010609060101010101" pitchFamily="49" charset="-122"/>
                <a:cs typeface="+mj-cs"/>
              </a:rPr>
              <a:t>FY-1/3 VIRR consistent assessment using Libya 4</a:t>
            </a:r>
            <a:endParaRPr lang="zh-CN" altLang="en-US" sz="3200" b="1" dirty="0">
              <a:latin typeface="+mj-lt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14338" name="Picture 2" descr="D:\学生及人才培养\王俊伟\FY-3A-MERSI\20081120_20131109iter=10,epsln=0.01,th=9.31,ssz=15,NCPs=2006\FY3A_MERSI_GBAL_L1_20081120105500_proj_northAfrica_321-smal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2" b="51492"/>
          <a:stretch/>
        </p:blipFill>
        <p:spPr bwMode="auto">
          <a:xfrm>
            <a:off x="5724128" y="2389115"/>
            <a:ext cx="3452671" cy="284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6697620" y="2198256"/>
            <a:ext cx="1440160" cy="1374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88224" y="5209273"/>
            <a:ext cx="1732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a typeface="楷体" panose="02010609060101010101" pitchFamily="49" charset="-122"/>
              </a:rPr>
              <a:t>VIRR RGB image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7" y="548680"/>
            <a:ext cx="8945245" cy="762635"/>
          </a:xfrm>
          <a:solidFill>
            <a:srgbClr val="00B0F0">
              <a:alpha val="49000"/>
            </a:srgbClr>
          </a:solidFill>
        </p:spPr>
        <p:txBody>
          <a:bodyPr>
            <a:noAutofit/>
          </a:bodyPr>
          <a:lstStyle/>
          <a:p>
            <a:pPr algn="l"/>
            <a:r>
              <a:rPr lang="zh-CN" altLang="en-US" sz="2200" b="1" dirty="0">
                <a:latin typeface="等线" panose="02010600030101010101" charset="-122"/>
                <a:ea typeface="等线" panose="02010600030101010101" charset="-122"/>
              </a:rPr>
              <a:t>Consistent Calibration of VIRR Reflective Solar Channels Onboard FY-3A, FY-3B, and FY-3C Using a Multisite Calibration Method</a:t>
            </a: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288665"/>
            <a:ext cx="233934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90" y="3288665"/>
            <a:ext cx="210058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90" y="4842510"/>
            <a:ext cx="2167255" cy="1643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38430" y="5295900"/>
            <a:ext cx="25755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sz="1400" dirty="0">
                <a:latin typeface="Calibri" panose="020F0502020204030204" charset="0"/>
                <a:cs typeface="Calibri" panose="020F0502020204030204" charset="0"/>
              </a:rPr>
              <a:t>Trends in the VIRR normalized calibration slopes for (a) FY-3A, (b) FY-3B, and (c) FY-3C.</a:t>
            </a:r>
          </a:p>
        </p:txBody>
      </p:sp>
      <p:pic>
        <p:nvPicPr>
          <p:cNvPr id="10" name="图片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78" y="1556792"/>
            <a:ext cx="4497070" cy="2958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4761230" y="5003800"/>
            <a:ext cx="454152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sz="1400" dirty="0">
                <a:latin typeface="Calibri" panose="020F0502020204030204" charset="0"/>
                <a:cs typeface="Calibri" panose="020F0502020204030204" charset="0"/>
              </a:rPr>
              <a:t> Time series of the nadir (viewing angle within 10</a:t>
            </a:r>
            <a:r>
              <a:rPr lang="zh-CN" sz="1400" dirty="0">
                <a:latin typeface="Calibri" panose="020F0502020204030204" charset="0"/>
                <a:cs typeface="Calibri" panose="020F0502020204030204" charset="0"/>
              </a:rPr>
              <a:t>°</a:t>
            </a:r>
            <a:r>
              <a:rPr altLang="zh-CN" sz="1400" dirty="0">
                <a:latin typeface="Calibri" panose="020F0502020204030204" charset="0"/>
                <a:cs typeface="Calibri" panose="020F0502020204030204" charset="0"/>
              </a:rPr>
              <a:t>) reflectance data in RSBs over Libya 4 from January 2009 to December 2017. (a,b) Operational calibration results; (c,d) recalibrated results using the MST calibration method</a:t>
            </a:r>
          </a:p>
        </p:txBody>
      </p:sp>
      <p:sp>
        <p:nvSpPr>
          <p:cNvPr id="12" name="矩形 11"/>
          <p:cNvSpPr/>
          <p:nvPr/>
        </p:nvSpPr>
        <p:spPr>
          <a:xfrm>
            <a:off x="4690745" y="6380480"/>
            <a:ext cx="4494530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effectLst/>
              </a:rPr>
              <a:t>Ling Wang, 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  <a:effectLst/>
              </a:rPr>
              <a:t>Xiuqing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effectLst/>
              </a:rPr>
              <a:t> Hu , Lin Chen, et al. . Remote Sensing, 2018, 10(9), 1336.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" y="1412776"/>
            <a:ext cx="3486150" cy="15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51786"/>
          <a:stretch>
            <a:fillRect/>
          </a:stretch>
        </p:blipFill>
        <p:spPr bwMode="auto">
          <a:xfrm>
            <a:off x="0" y="857232"/>
            <a:ext cx="44624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 t="50820"/>
          <a:stretch>
            <a:fillRect/>
          </a:stretch>
        </p:blipFill>
        <p:spPr bwMode="auto">
          <a:xfrm>
            <a:off x="4500562" y="875722"/>
            <a:ext cx="4462475" cy="269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14942" y="1263835"/>
            <a:ext cx="74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650nm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1263835"/>
            <a:ext cx="74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470nm</a:t>
            </a:r>
            <a:endParaRPr lang="zh-CN" altLang="en-US" sz="1400" dirty="0"/>
          </a:p>
        </p:txBody>
      </p:sp>
      <p:pic>
        <p:nvPicPr>
          <p:cNvPr id="13" name="Picture 3" descr="Y:\10.海洋应用示范\与王鹏交流\CalSNOResult\20181207\FY3B+MERSI_AQUA+MODIS_map.cal_cor\20110101_20181231\Diagonal_Regression_FY3B+MERSI_CH_01_AQUA+MODIS_CH_03.png"/>
          <p:cNvPicPr>
            <a:picLocks noChangeArrowheads="1"/>
          </p:cNvPicPr>
          <p:nvPr/>
        </p:nvPicPr>
        <p:blipFill>
          <a:blip r:embed="rId3"/>
          <a:srcRect r="16510"/>
          <a:stretch>
            <a:fillRect/>
          </a:stretch>
        </p:blipFill>
        <p:spPr bwMode="auto">
          <a:xfrm>
            <a:off x="428608" y="3784602"/>
            <a:ext cx="235744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Y:\10.海洋应用示范\与王鹏交流\CalSNOResult\20181207\FY3B+MERSI_AQUA+MODIS_map.cal_cor\20110101_20181231\Diagonal_Regression_FY3B+MERSI_CH_03_AQUA+MODIS_CH_01.png"/>
          <p:cNvPicPr>
            <a:picLocks noChangeArrowheads="1"/>
          </p:cNvPicPr>
          <p:nvPr/>
        </p:nvPicPr>
        <p:blipFill>
          <a:blip r:embed="rId4"/>
          <a:srcRect r="16928"/>
          <a:stretch>
            <a:fillRect/>
          </a:stretch>
        </p:blipFill>
        <p:spPr bwMode="auto">
          <a:xfrm>
            <a:off x="2714612" y="3786190"/>
            <a:ext cx="242889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Y:\10.海洋应用示范\与王鹏交流\CalSNOResult\20181120\FY3B+MERSI_AQUA+MODIS_map\20110101_20181231\Map_PDif_FY3B+MERSI_CH_01_AQUA+MODIS_CH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00484"/>
            <a:ext cx="3771899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1142976" y="160574"/>
            <a:ext cx="6715140" cy="768096"/>
          </a:xfrm>
        </p:spPr>
        <p:txBody>
          <a:bodyPr>
            <a:normAutofit fontScale="90000"/>
          </a:bodyPr>
          <a:lstStyle/>
          <a:p>
            <a:pPr lvl="0" algn="r"/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FY-3B/MERSI Test Data </a:t>
            </a:r>
            <a:r>
              <a:rPr lang="en-US" altLang="zh-CN" sz="2800" b="1" dirty="0" err="1" smtClean="0">
                <a:latin typeface="微软雅黑" pitchFamily="34" charset="-122"/>
                <a:ea typeface="微软雅黑" pitchFamily="34" charset="-122"/>
              </a:rPr>
              <a:t>vs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Aqua MODIS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3362960"/>
            <a:ext cx="5422265" cy="306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9545"/>
            <a:ext cx="9088120" cy="180975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457200" y="274955"/>
            <a:ext cx="8229600" cy="10179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Status of </a:t>
            </a:r>
            <a:r>
              <a:rPr lang="en-US" altLang="zh-CN" sz="3600" b="1" dirty="0" smtClean="0">
                <a:ea typeface="宋体" panose="02010600030101010101" pitchFamily="2" charset="-122"/>
                <a:sym typeface="+mn-ea"/>
              </a:rPr>
              <a:t>historical </a:t>
            </a:r>
            <a:r>
              <a:rPr lang="zh-CN" altLang="en-US" sz="3600" b="1" dirty="0" smtClean="0">
                <a:ea typeface="宋体" panose="02010600030101010101" pitchFamily="2" charset="-122"/>
                <a:sym typeface="+mn-ea"/>
              </a:rPr>
              <a:t>FY</a:t>
            </a:r>
            <a:r>
              <a:rPr lang="en-US" altLang="zh-CN" sz="3600" b="1" dirty="0" smtClean="0"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3600" b="1" dirty="0" smtClean="0">
                <a:ea typeface="宋体" panose="02010600030101010101" pitchFamily="2" charset="-122"/>
                <a:sym typeface="+mn-ea"/>
              </a:rPr>
              <a:t>2 </a:t>
            </a:r>
            <a:r>
              <a:rPr lang="en-US" altLang="zh-CN" sz="3600" b="1" dirty="0" smtClean="0">
                <a:ea typeface="宋体" panose="02010600030101010101" pitchFamily="2" charset="-122"/>
                <a:sym typeface="+mn-ea"/>
              </a:rPr>
              <a:t>serials</a:t>
            </a:r>
            <a:endParaRPr lang="zh-CN" altLang="en-US" sz="3600" b="1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362960"/>
            <a:ext cx="2819400" cy="2253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83580" y="5764530"/>
            <a:ext cx="3007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+mn-lt"/>
                <a:cs typeface="+mn-lt"/>
              </a:rPr>
              <a:t>FY2A&amp;2B Test Sat</a:t>
            </a:r>
          </a:p>
          <a:p>
            <a:r>
              <a:rPr lang="en-US" altLang="zh-CN">
                <a:latin typeface="+mn-lt"/>
                <a:cs typeface="+mn-lt"/>
              </a:rPr>
              <a:t>FY2C~2G Operational </a:t>
            </a:r>
            <a:r>
              <a:rPr lang="en-US" altLang="zh-CN">
                <a:latin typeface="+mn-lt"/>
                <a:cs typeface="+mn-lt"/>
                <a:sym typeface="+mn-ea"/>
              </a:rPr>
              <a:t>Sat</a:t>
            </a:r>
            <a:endParaRPr lang="en-US" altLang="zh-CN">
              <a:latin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445014"/>
      </p:ext>
    </p:extLst>
  </p:cSld>
  <p:clrMapOvr>
    <a:masterClrMapping/>
  </p:clrMapOvr>
  <p:transition advTm="11029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19" name="表格 34218"/>
          <p:cNvGraphicFramePr/>
          <p:nvPr/>
        </p:nvGraphicFramePr>
        <p:xfrm>
          <a:off x="175260" y="3394075"/>
          <a:ext cx="8569960" cy="3054605"/>
        </p:xfrm>
        <a:graphic>
          <a:graphicData uri="http://schemas.openxmlformats.org/drawingml/2006/table">
            <a:tbl>
              <a:tblPr/>
              <a:tblGrid>
                <a:gridCol w="659765"/>
                <a:gridCol w="2122805"/>
                <a:gridCol w="1821815"/>
                <a:gridCol w="1981835"/>
                <a:gridCol w="1983740"/>
              </a:tblGrid>
              <a:tr h="2768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Sat</a:t>
                      </a: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IR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Period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VIS</a:t>
                      </a: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Period</a:t>
                      </a: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FY-2C</a:t>
                      </a:r>
                      <a:endParaRPr lang="en-US" altLang="zh-CN" sz="1200" b="1" dirty="0"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SNO</a:t>
                      </a:r>
                      <a:r>
                        <a:rPr lang="zh-CN" altLang="en-US" sz="1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：</a:t>
                      </a:r>
                      <a:r>
                        <a:rPr lang="en-US" altLang="zh-CN" sz="1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AVHRR+HIRS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1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Whole life-time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  Pre-lauch</a:t>
                      </a: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Whole life-time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6860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FY-2D</a:t>
                      </a: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SNO:AVHRR+HIRS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lauch</a:t>
                      </a:r>
                      <a:r>
                        <a:rPr lang="zh-CN" altLang="en-US" sz="1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-  2012/04/27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  Pre-lauch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  Lauch-2015/02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863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12700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SNO</a:t>
                      </a:r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: 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IASI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2012/04/27 – 2013/05/21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Dunhuang Site+DCC</a:t>
                      </a:r>
                      <a:endParaRPr lang="en-US" altLang="zh-CN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  2015/02 - 2015/04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76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CIBEL</a:t>
                      </a:r>
                      <a:r>
                        <a:rPr lang="en-US" sz="12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: Lunar</a:t>
                      </a:r>
                      <a:endParaRPr lang="en-US" altLang="en-US" sz="12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</a:endParaRP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2013/05/21- </a:t>
                      </a:r>
                      <a:r>
                        <a:rPr lang="en-US" altLang="zh-CN" sz="12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present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76860">
                <a:tc rowSpan="4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FY-2E</a:t>
                      </a: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SNO:AVHRR+HIRS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lauch</a:t>
                      </a:r>
                      <a:r>
                        <a:rPr lang="zh-CN" altLang="en-US" sz="1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– 2012/01/12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Pre-lauch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Lauch-2015/02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lvl="0" indent="12700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SNO: IASI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2012/01/12-2013/03/27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Dunhuang Site+DCC</a:t>
                      </a:r>
                      <a:endParaRPr lang="en-US" altLang="zh-CN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2015/03-present</a:t>
                      </a: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CIBEL</a:t>
                      </a:r>
                      <a:r>
                        <a:rPr lang="en-US" sz="12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: Lunar</a:t>
                      </a:r>
                      <a:endParaRPr lang="en-US" altLang="en-US" sz="12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339966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 2013/03/27- </a:t>
                      </a:r>
                      <a:r>
                        <a:rPr lang="en-US" altLang="zh-CN" sz="12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present</a:t>
                      </a:r>
                      <a:endParaRPr lang="en-US" altLang="zh-CN" sz="1200" b="1" dirty="0">
                        <a:solidFill>
                          <a:srgbClr val="339966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</a:endParaRP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FY-2F</a:t>
                      </a: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CIBEL</a:t>
                      </a:r>
                      <a:r>
                        <a:rPr lang="en-US" sz="12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: Lunar</a:t>
                      </a:r>
                      <a:endParaRPr lang="en-US" altLang="en-US" sz="12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0" algn="ctr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339966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2012/07 ~ </a:t>
                      </a:r>
                      <a:r>
                        <a:rPr lang="en-US" altLang="zh-CN" sz="12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present</a:t>
                      </a:r>
                      <a:endParaRPr lang="en-US" altLang="zh-CN" sz="1200" b="1" dirty="0">
                        <a:solidFill>
                          <a:srgbClr val="339966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</a:endParaRP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Pre-lauch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 Lauch-2015/02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76860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FY-2G</a:t>
                      </a:r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CIBEL</a:t>
                      </a:r>
                      <a:r>
                        <a:rPr lang="en-US" sz="1200" b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: Lunar</a:t>
                      </a:r>
                      <a:endParaRPr lang="en-US" altLang="en-US" sz="12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0" algn="ctr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solidFill>
                            <a:srgbClr val="339966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2014/12-2018/</a:t>
                      </a:r>
                      <a:r>
                        <a:rPr lang="en-US" sz="1200" b="1" dirty="0">
                          <a:solidFill>
                            <a:srgbClr val="339966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09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Pre-lauch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ClrTx/>
                        <a:buNone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2014/12-2016/02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6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54000" marT="46800" marB="4680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0" algn="l">
                        <a:lnSpc>
                          <a:spcPct val="100000"/>
                        </a:lnSpc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SNO:IASI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0" algn="ctr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 dirty="0">
                          <a:solidFill>
                            <a:srgbClr val="339966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</a:rPr>
                        <a:t>2018/10~present</a:t>
                      </a:r>
                    </a:p>
                  </a:txBody>
                  <a:tcPr marL="0" marR="54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Dunhuang Site+DCC</a:t>
                      </a:r>
                      <a:endParaRPr lang="en-US" altLang="zh-CN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ClrTx/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sym typeface="+mn-ea"/>
                        </a:rPr>
                        <a:t>2016/02-present</a:t>
                      </a:r>
                    </a:p>
                  </a:txBody>
                  <a:tcPr marL="0" marR="54000" marT="46800" marB="468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/>
        </p:nvSpPr>
        <p:spPr>
          <a:xfrm>
            <a:off x="457200" y="20288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600" b="1" dirty="0" smtClean="0">
                <a:ea typeface="宋体" panose="02010600030101010101" pitchFamily="2" charset="-122"/>
                <a:sym typeface="+mn-ea"/>
              </a:rPr>
              <a:t>FY</a:t>
            </a:r>
            <a:r>
              <a:rPr lang="en-US" altLang="zh-CN" sz="3600" b="1" dirty="0" smtClean="0"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3600" b="1" dirty="0" smtClean="0">
                <a:ea typeface="宋体" panose="02010600030101010101" pitchFamily="2" charset="-122"/>
                <a:sym typeface="+mn-ea"/>
              </a:rPr>
              <a:t>2 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Operational Calibration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5260" y="1299210"/>
            <a:ext cx="8569325" cy="1753235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>
                <a:latin typeface="+mn-lt"/>
                <a:cs typeface="+mn-lt"/>
              </a:rPr>
              <a:t> </a:t>
            </a:r>
            <a:r>
              <a:rPr>
                <a:latin typeface="+mn-lt"/>
                <a:cs typeface="+mn-lt"/>
              </a:rPr>
              <a:t>The design of the black body inserted </a:t>
            </a:r>
            <a:r>
              <a:rPr lang="en-US">
                <a:latin typeface="+mn-lt"/>
                <a:cs typeface="+mn-lt"/>
              </a:rPr>
              <a:t>after </a:t>
            </a:r>
            <a:r>
              <a:rPr>
                <a:latin typeface="+mn-lt"/>
                <a:cs typeface="+mn-lt"/>
                <a:sym typeface="+mn-ea"/>
              </a:rPr>
              <a:t>the optical path </a:t>
            </a:r>
            <a:r>
              <a:rPr>
                <a:latin typeface="+mn-lt"/>
                <a:cs typeface="+mn-lt"/>
              </a:rPr>
              <a:t>makes the infrared channel unable to be </a:t>
            </a:r>
            <a:r>
              <a:rPr lang="en-US">
                <a:latin typeface="+mn-lt"/>
                <a:cs typeface="+mn-lt"/>
              </a:rPr>
              <a:t>calibrated</a:t>
            </a:r>
            <a:r>
              <a:rPr>
                <a:latin typeface="+mn-lt"/>
                <a:cs typeface="+mn-lt"/>
              </a:rPr>
              <a:t> in real time</a:t>
            </a:r>
            <a:r>
              <a:rPr lang="zh-CN" altLang="en-US">
                <a:latin typeface="+mn-lt"/>
                <a:cs typeface="+mn-lt"/>
                <a:sym typeface="+mn-ea"/>
              </a:rPr>
              <a:t>；</a:t>
            </a:r>
            <a:r>
              <a:rPr lang="en-US" altLang="zh-CN">
                <a:latin typeface="+mn-lt"/>
                <a:cs typeface="+mn-lt"/>
                <a:sym typeface="+mn-ea"/>
              </a:rPr>
              <a:t>Multi-methods are used for operational calibration.</a:t>
            </a:r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>
              <a:latin typeface="+mn-lt"/>
              <a:cs typeface="+mn-lt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>
                <a:latin typeface="+mn-lt"/>
                <a:cs typeface="+mn-lt"/>
                <a:sym typeface="+mn-ea"/>
              </a:rPr>
              <a:t>Before 2015, visible band of FY2 was never updated. After that, a method combined Dunhuang site and DCC was used for operational calibration.</a:t>
            </a:r>
          </a:p>
        </p:txBody>
      </p:sp>
    </p:spTree>
    <p:extLst>
      <p:ext uri="{BB962C8B-B14F-4D97-AF65-F5344CB8AC3E}">
        <p14:creationId xmlns:p14="http://schemas.microsoft.com/office/powerpoint/2010/main" val="16970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193675" y="1338580"/>
          <a:ext cx="418973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740"/>
                <a:gridCol w="3348990"/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Bands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Wavelength /um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IR1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/>
                        <a:t>10.3~11.7</a:t>
                      </a: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/>
                        <a:t>11.3~13.1</a:t>
                      </a: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IR3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/>
                        <a:t>6.1~7.7</a:t>
                      </a: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IR4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/>
                        <a:t>3.4~4.2</a:t>
                      </a:r>
                    </a:p>
                  </a:txBody>
                  <a:tcPr marL="68580" marR="68580" marT="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0.4~0.9(FY2C FY2D FY 2E)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0.5~0.8</a:t>
                      </a:r>
                      <a:r>
                        <a:rPr lang="en-US" altLang="zh-CN" sz="1800">
                          <a:sym typeface="+mn-ea"/>
                        </a:rPr>
                        <a:t>(FY2F FY2G )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-2147482621" descr="FY2X-MTSAT-MODIS Relative spectral Response Function"/>
          <p:cNvPicPr>
            <a:picLocks noChangeAspect="1"/>
          </p:cNvPicPr>
          <p:nvPr/>
        </p:nvPicPr>
        <p:blipFill>
          <a:blip r:embed="rId2"/>
          <a:srcRect l="8403" t="5421" r="6709" b="4294"/>
          <a:stretch>
            <a:fillRect/>
          </a:stretch>
        </p:blipFill>
        <p:spPr>
          <a:xfrm>
            <a:off x="5157470" y="1292860"/>
            <a:ext cx="3424555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57200" y="274955"/>
            <a:ext cx="8229600" cy="10179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Spectral Response Functions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350" y="4006215"/>
            <a:ext cx="4861560" cy="2425700"/>
            <a:chOff x="10" y="6309"/>
            <a:chExt cx="7656" cy="3820"/>
          </a:xfrm>
        </p:grpSpPr>
        <p:pic>
          <p:nvPicPr>
            <p:cNvPr id="44088" name="图片 44087" descr="SRF_FY2D_FY2E_FY2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" y="6309"/>
              <a:ext cx="5980" cy="38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89" name="文本框 44088"/>
            <p:cNvSpPr txBox="1"/>
            <p:nvPr/>
          </p:nvSpPr>
          <p:spPr>
            <a:xfrm>
              <a:off x="5456" y="6552"/>
              <a:ext cx="2210" cy="3197"/>
            </a:xfrm>
            <a:prstGeom prst="rect">
              <a:avLst/>
            </a:prstGeom>
            <a:solidFill>
              <a:srgbClr val="DAE8CE"/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1400" dirty="0">
                  <a:latin typeface="+mn-lt"/>
                  <a:ea typeface="宋体" panose="02010600030101010101" pitchFamily="2" charset="-122"/>
                  <a:cs typeface="+mn-lt"/>
                </a:rPr>
                <a:t>There is a big improvement for FY2F VIS band. The SRF is more narrow and move to shorter wavelength with less absorption. </a:t>
              </a:r>
            </a:p>
          </p:txBody>
        </p:sp>
        <p:sp>
          <p:nvSpPr>
            <p:cNvPr id="6" name="左箭头 5"/>
            <p:cNvSpPr/>
            <p:nvPr/>
          </p:nvSpPr>
          <p:spPr>
            <a:xfrm>
              <a:off x="4698" y="8072"/>
              <a:ext cx="758" cy="56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983" name="组合 83982"/>
          <p:cNvGrpSpPr/>
          <p:nvPr/>
        </p:nvGrpSpPr>
        <p:grpSpPr>
          <a:xfrm>
            <a:off x="5144770" y="3956050"/>
            <a:ext cx="3542030" cy="2220595"/>
            <a:chOff x="240" y="192"/>
            <a:chExt cx="3064" cy="1751"/>
          </a:xfrm>
        </p:grpSpPr>
        <p:pic>
          <p:nvPicPr>
            <p:cNvPr id="83974" name="图片 839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" y="192"/>
              <a:ext cx="1516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3975" name="图片 839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6" y="1056"/>
              <a:ext cx="1528" cy="8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3976" name="图片 839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" y="192"/>
              <a:ext cx="1518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3977" name="图片 839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" y="1056"/>
              <a:ext cx="1523" cy="88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文本框 7"/>
          <p:cNvSpPr txBox="1"/>
          <p:nvPr/>
        </p:nvSpPr>
        <p:spPr>
          <a:xfrm>
            <a:off x="5243195" y="6190615"/>
            <a:ext cx="34436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sym typeface="+mn-ea"/>
              </a:rPr>
              <a:t>FY-2 IR SRF (red line) Overlay on IASI </a:t>
            </a:r>
          </a:p>
        </p:txBody>
      </p:sp>
    </p:spTree>
    <p:extLst>
      <p:ext uri="{BB962C8B-B14F-4D97-AF65-F5344CB8AC3E}">
        <p14:creationId xmlns:p14="http://schemas.microsoft.com/office/powerpoint/2010/main" val="31373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323528" y="131445"/>
            <a:ext cx="8496944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 dirty="0">
                <a:ea typeface="宋体" panose="02010600030101010101" pitchFamily="2" charset="-122"/>
                <a:sym typeface="+mn-ea"/>
              </a:rPr>
              <a:t>Evaluation of the </a:t>
            </a:r>
            <a:r>
              <a:rPr lang="zh-CN" altLang="en-US" sz="3200" b="1" dirty="0" smtClean="0">
                <a:ea typeface="宋体" panose="02010600030101010101" pitchFamily="2" charset="-122"/>
                <a:sym typeface="+mn-ea"/>
              </a:rPr>
              <a:t>FY</a:t>
            </a:r>
            <a:r>
              <a:rPr lang="en-US" altLang="zh-CN" sz="3200" b="1" dirty="0" smtClean="0"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3200" b="1" dirty="0">
                <a:ea typeface="宋体" panose="02010600030101010101" pitchFamily="2" charset="-122"/>
                <a:sym typeface="+mn-ea"/>
              </a:rPr>
              <a:t>2 </a:t>
            </a:r>
            <a:r>
              <a:rPr lang="zh-CN" altLang="en-US" sz="3200" b="1" dirty="0" smtClean="0">
                <a:ea typeface="宋体" panose="02010600030101010101" pitchFamily="2" charset="-122"/>
                <a:sym typeface="+mn-ea"/>
              </a:rPr>
              <a:t>IR Operational Calibration</a:t>
            </a:r>
            <a:endParaRPr lang="zh-CN" altLang="en-US" sz="3200" b="1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65876"/>
          <a:stretch>
            <a:fillRect/>
          </a:stretch>
        </p:blipFill>
        <p:spPr>
          <a:xfrm>
            <a:off x="-12700" y="1399540"/>
            <a:ext cx="4483803" cy="2160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34180" b="33621"/>
          <a:stretch>
            <a:fillRect/>
          </a:stretch>
        </p:blipFill>
        <p:spPr>
          <a:xfrm>
            <a:off x="4398645" y="1495425"/>
            <a:ext cx="4752340" cy="2007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67225"/>
          <a:stretch>
            <a:fillRect/>
          </a:stretch>
        </p:blipFill>
        <p:spPr>
          <a:xfrm>
            <a:off x="-37465" y="3770630"/>
            <a:ext cx="4668813" cy="21600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45685" y="4442460"/>
            <a:ext cx="41249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FY-2 </a:t>
            </a:r>
            <a:r>
              <a:rPr lang="en-US" altLang="zh-CN"/>
              <a:t>serial</a:t>
            </a:r>
            <a:r>
              <a:rPr lang="zh-CN" altLang="en-US"/>
              <a:t> </a:t>
            </a:r>
            <a:r>
              <a:rPr lang="en-US" altLang="zh-CN"/>
              <a:t>s</a:t>
            </a:r>
            <a:r>
              <a:rPr lang="zh-CN" altLang="en-US"/>
              <a:t>atellite</a:t>
            </a:r>
            <a:r>
              <a:rPr lang="en-US" altLang="zh-CN"/>
              <a:t>s</a:t>
            </a:r>
            <a:r>
              <a:rPr lang="zh-CN" altLang="en-US"/>
              <a:t> </a:t>
            </a:r>
            <a:r>
              <a:rPr lang="en-US" altLang="zh-CN"/>
              <a:t>IR o</a:t>
            </a:r>
            <a:r>
              <a:rPr lang="zh-CN" altLang="en-US"/>
              <a:t>bservation </a:t>
            </a:r>
            <a:r>
              <a:rPr lang="en-US" altLang="zh-CN"/>
              <a:t>bias</a:t>
            </a:r>
            <a:r>
              <a:rPr lang="zh-CN" altLang="en-US"/>
              <a:t> and </a:t>
            </a:r>
            <a:r>
              <a:rPr lang="en-US" altLang="zh-CN"/>
              <a:t>c</a:t>
            </a:r>
            <a:r>
              <a:rPr lang="zh-CN" altLang="en-US"/>
              <a:t>onsistency </a:t>
            </a:r>
            <a:r>
              <a:rPr lang="en-US" altLang="zh-CN"/>
              <a:t>c</a:t>
            </a:r>
            <a:r>
              <a:rPr lang="zh-CN" altLang="en-US"/>
              <a:t>omparison</a:t>
            </a:r>
            <a:r>
              <a:rPr lang="en-US" altLang="zh-CN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954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45330" y="1219200"/>
            <a:ext cx="4251960" cy="2729230"/>
            <a:chOff x="94" y="1898"/>
            <a:chExt cx="6696" cy="4298"/>
          </a:xfrm>
        </p:grpSpPr>
        <p:pic>
          <p:nvPicPr>
            <p:cNvPr id="14337" name="图片 63"/>
            <p:cNvPicPr>
              <a:picLocks noGrp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" y="1898"/>
              <a:ext cx="6696" cy="42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145" y="3842"/>
              <a:ext cx="216" cy="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00990" y="4043680"/>
            <a:ext cx="4192270" cy="2701290"/>
            <a:chOff x="6815" y="1926"/>
            <a:chExt cx="6602" cy="4254"/>
          </a:xfrm>
        </p:grpSpPr>
        <p:pic>
          <p:nvPicPr>
            <p:cNvPr id="14338" name="图片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5" y="1926"/>
              <a:ext cx="6603" cy="42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6903" y="3842"/>
              <a:ext cx="216" cy="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标题 1"/>
          <p:cNvSpPr>
            <a:spLocks noGrp="1"/>
          </p:cNvSpPr>
          <p:nvPr/>
        </p:nvSpPr>
        <p:spPr>
          <a:xfrm>
            <a:off x="824230" y="131445"/>
            <a:ext cx="757174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ea typeface="宋体" panose="02010600030101010101" pitchFamily="2" charset="-122"/>
                <a:sym typeface="+mn-ea"/>
              </a:rPr>
              <a:t>Evaluation of the FY2 Operational Calibration-VIS band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85115" y="1268730"/>
            <a:ext cx="4210050" cy="2759710"/>
            <a:chOff x="241" y="6271"/>
            <a:chExt cx="6630" cy="4346"/>
          </a:xfrm>
        </p:grpSpPr>
        <p:pic>
          <p:nvPicPr>
            <p:cNvPr id="13314" name="图片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" y="6271"/>
              <a:ext cx="6631" cy="4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241" y="8228"/>
              <a:ext cx="259" cy="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920615" y="4324985"/>
            <a:ext cx="39719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Before calibration updated, there is big bias in FY2 visible band. After that, the bias is greatly reduced.</a:t>
            </a:r>
          </a:p>
          <a:p>
            <a:endParaRPr lang="zh-CN" altLang="en-US"/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5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Project: </a:t>
            </a:r>
            <a:r>
              <a:rPr lang="en-US" altLang="zh-CN" dirty="0" smtClean="0"/>
              <a:t>FY-1/2/3 historical data reprocessing and climate dataset generation</a:t>
            </a:r>
            <a:r>
              <a:rPr lang="zh-CN" altLang="en-US" dirty="0" smtClean="0"/>
              <a:t> （</a:t>
            </a:r>
            <a:r>
              <a:rPr lang="en-US" dirty="0" smtClean="0"/>
              <a:t>2018YFB0504905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b="1" dirty="0" smtClean="0"/>
              <a:t>Source: </a:t>
            </a:r>
            <a:r>
              <a:rPr lang="en-US" dirty="0" smtClean="0"/>
              <a:t>National Key R&amp;D Program of China</a:t>
            </a:r>
            <a:endParaRPr lang="en-US" altLang="zh-CN" dirty="0" smtClean="0"/>
          </a:p>
          <a:p>
            <a:r>
              <a:rPr lang="en-US" altLang="zh-CN" b="1" dirty="0" smtClean="0"/>
              <a:t>Period: </a:t>
            </a:r>
            <a:r>
              <a:rPr lang="en-US" altLang="zh-CN" dirty="0" smtClean="0"/>
              <a:t>2018.7-2022.6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357166"/>
            <a:ext cx="5643602" cy="986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 smtClean="0">
                <a:latin typeface="+mj-lt"/>
                <a:ea typeface="宋体" charset="-122"/>
                <a:cs typeface="+mj-cs"/>
              </a:rPr>
              <a:t>Project information</a:t>
            </a:r>
            <a:endParaRPr lang="zh-CN" altLang="en-US" sz="3600" b="1" dirty="0" smtClean="0">
              <a:latin typeface="+mj-lt"/>
              <a:ea typeface="宋体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0857" y="6138000"/>
            <a:ext cx="2993143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824230" y="131445"/>
            <a:ext cx="757174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ea typeface="宋体" panose="02010600030101010101" pitchFamily="2" charset="-122"/>
                <a:sym typeface="+mn-ea"/>
              </a:rPr>
              <a:t>Preliminary evaluation results of the FY2 re-calibration-IR Bands</a:t>
            </a:r>
          </a:p>
        </p:txBody>
      </p:sp>
      <p:pic>
        <p:nvPicPr>
          <p:cNvPr id="3" name="图片 4" descr="test_ir2"/>
          <p:cNvPicPr>
            <a:picLocks noChangeAspect="1"/>
          </p:cNvPicPr>
          <p:nvPr/>
        </p:nvPicPr>
        <p:blipFill>
          <a:blip r:embed="rId2"/>
          <a:srcRect r="9119"/>
          <a:stretch>
            <a:fillRect/>
          </a:stretch>
        </p:blipFill>
        <p:spPr>
          <a:xfrm>
            <a:off x="198120" y="2704465"/>
            <a:ext cx="4432300" cy="2092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 descr="test_ir3"/>
          <p:cNvPicPr>
            <a:picLocks noChangeAspect="1"/>
          </p:cNvPicPr>
          <p:nvPr/>
        </p:nvPicPr>
        <p:blipFill>
          <a:blip r:embed="rId3"/>
          <a:srcRect r="7849"/>
          <a:stretch>
            <a:fillRect/>
          </a:stretch>
        </p:blipFill>
        <p:spPr>
          <a:xfrm>
            <a:off x="198120" y="4725670"/>
            <a:ext cx="4493895" cy="2094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" descr="test_ir1"/>
          <p:cNvPicPr>
            <a:picLocks noChangeAspect="1"/>
          </p:cNvPicPr>
          <p:nvPr/>
        </p:nvPicPr>
        <p:blipFill>
          <a:blip r:embed="rId4"/>
          <a:srcRect r="9352"/>
          <a:stretch>
            <a:fillRect/>
          </a:stretch>
        </p:blipFill>
        <p:spPr>
          <a:xfrm>
            <a:off x="198120" y="1064260"/>
            <a:ext cx="4422775" cy="1640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1"/>
          <p:cNvSpPr txBox="1"/>
          <p:nvPr/>
        </p:nvSpPr>
        <p:spPr>
          <a:xfrm>
            <a:off x="594995" y="1466850"/>
            <a:ext cx="1103630" cy="184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tIns="0" bIns="0" anchor="t">
            <a:spAutoFit/>
          </a:bodyPr>
          <a:lstStyle/>
          <a:p>
            <a:pPr algn="ctr"/>
            <a:r>
              <a:rPr lang="en-US" altLang="zh-CN" sz="1200">
                <a:latin typeface="Bodoni MT Black" panose="02070A03080606020203" charset="0"/>
                <a:ea typeface="宋体" panose="02010600030101010101" pitchFamily="2" charset="-122"/>
              </a:rPr>
              <a:t>2D/2E</a:t>
            </a:r>
          </a:p>
        </p:txBody>
      </p:sp>
      <p:sp>
        <p:nvSpPr>
          <p:cNvPr id="18" name="文本框 12"/>
          <p:cNvSpPr txBox="1"/>
          <p:nvPr/>
        </p:nvSpPr>
        <p:spPr>
          <a:xfrm>
            <a:off x="2979420" y="1452245"/>
            <a:ext cx="1103630" cy="184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tIns="0" bIns="0" anchor="t">
            <a:spAutoFit/>
          </a:bodyPr>
          <a:lstStyle/>
          <a:p>
            <a:pPr algn="ctr"/>
            <a:r>
              <a:rPr lang="en-US" altLang="zh-CN" sz="1200">
                <a:latin typeface="Bodoni MT Black" panose="02070A03080606020203" charset="0"/>
                <a:ea typeface="宋体" panose="02010600030101010101" pitchFamily="2" charset="-122"/>
              </a:rPr>
              <a:t>2F/2E</a:t>
            </a:r>
          </a:p>
        </p:txBody>
      </p:sp>
      <p:sp>
        <p:nvSpPr>
          <p:cNvPr id="26643" name="文本框 13"/>
          <p:cNvSpPr txBox="1"/>
          <p:nvPr/>
        </p:nvSpPr>
        <p:spPr>
          <a:xfrm>
            <a:off x="694055" y="6128385"/>
            <a:ext cx="38239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blue</a:t>
            </a:r>
            <a:r>
              <a:rPr lang="zh-CN" altLang="en-US" sz="1600">
                <a:solidFill>
                  <a:srgbClr val="0000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：</a:t>
            </a:r>
            <a:r>
              <a:rPr lang="en-US" altLang="zh-CN" sz="1600">
                <a:solidFill>
                  <a:srgbClr val="0000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operational</a:t>
            </a:r>
            <a:r>
              <a:rPr lang="zh-CN" altLang="en-US" sz="1600">
                <a:solidFill>
                  <a:srgbClr val="0000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；</a:t>
            </a:r>
            <a:r>
              <a:rPr lang="en-US" altLang="zh-CN" sz="160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red</a:t>
            </a:r>
            <a:r>
              <a:rPr lang="zh-CN" altLang="en-US" sz="160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：</a:t>
            </a:r>
            <a:r>
              <a:rPr lang="en-US" altLang="zh-CN" sz="160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recalibration</a:t>
            </a:r>
            <a:endParaRPr lang="zh-CN" altLang="en-US" sz="1600">
              <a:solidFill>
                <a:srgbClr val="0000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265" y="1274445"/>
            <a:ext cx="2619375" cy="32600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45075" y="5010150"/>
            <a:ext cx="3796665" cy="922020"/>
          </a:xfrm>
          <a:prstGeom prst="rect">
            <a:avLst/>
          </a:prstGeom>
          <a:solidFill>
            <a:srgbClr val="DAE8CE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Evaluation </a:t>
            </a:r>
            <a:r>
              <a:rPr lang="zh-CN" altLang="en-US"/>
              <a:t>the consistency of observations between two satellites using common observation areas</a:t>
            </a:r>
          </a:p>
        </p:txBody>
      </p:sp>
    </p:spTree>
    <p:extLst>
      <p:ext uri="{BB962C8B-B14F-4D97-AF65-F5344CB8AC3E}">
        <p14:creationId xmlns:p14="http://schemas.microsoft.com/office/powerpoint/2010/main" val="211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0723" descr="无标题"/>
          <p:cNvPicPr>
            <a:picLocks noChangeAspect="1"/>
          </p:cNvPicPr>
          <p:nvPr/>
        </p:nvPicPr>
        <p:blipFill>
          <a:blip r:embed="rId2"/>
          <a:srcRect l="7275" r="8940"/>
          <a:stretch>
            <a:fillRect/>
          </a:stretch>
        </p:blipFill>
        <p:spPr>
          <a:xfrm>
            <a:off x="709295" y="1417955"/>
            <a:ext cx="6312535" cy="3108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338455" y="4377055"/>
            <a:ext cx="7301865" cy="2287905"/>
            <a:chOff x="300" y="5943"/>
            <a:chExt cx="14244" cy="4747"/>
          </a:xfrm>
        </p:grpSpPr>
        <p:pic>
          <p:nvPicPr>
            <p:cNvPr id="6" name="图片 16" descr="FY2X_mode_bias_new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" y="5943"/>
              <a:ext cx="14244" cy="47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17"/>
            <p:cNvSpPr txBox="1"/>
            <p:nvPr/>
          </p:nvSpPr>
          <p:spPr>
            <a:xfrm>
              <a:off x="7781" y="9405"/>
              <a:ext cx="5761" cy="7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After </a:t>
              </a:r>
              <a:r>
                <a:rPr lang="en-US" altLang="zh-CN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recalibration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787" y="7858"/>
              <a:ext cx="12825" cy="1"/>
            </a:xfrm>
            <a:prstGeom prst="line">
              <a:avLst/>
            </a:prstGeom>
            <a:ln w="47625" cmpd="sng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文本框 17"/>
          <p:cNvSpPr txBox="1"/>
          <p:nvPr/>
        </p:nvSpPr>
        <p:spPr>
          <a:xfrm>
            <a:off x="4397576" y="3798365"/>
            <a:ext cx="295324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Operational c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alibration</a:t>
            </a: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824230" y="131445"/>
            <a:ext cx="757174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ea typeface="宋体" panose="02010600030101010101" pitchFamily="2" charset="-122"/>
                <a:sym typeface="+mn-ea"/>
              </a:rPr>
              <a:t>Preliminary evaluation results of the FY2 re-calibration-</a:t>
            </a:r>
            <a:r>
              <a:rPr lang="en-US" altLang="zh-CN" sz="2800" b="1" dirty="0">
                <a:ea typeface="宋体" panose="02010600030101010101" pitchFamily="2" charset="-122"/>
                <a:sym typeface="+mn-ea"/>
              </a:rPr>
              <a:t>VIS</a:t>
            </a:r>
            <a:r>
              <a:rPr lang="zh-CN" altLang="en-US" sz="2800" b="1" dirty="0">
                <a:ea typeface="宋体" panose="02010600030101010101" pitchFamily="2" charset="-122"/>
                <a:sym typeface="+mn-ea"/>
              </a:rPr>
              <a:t> Band</a:t>
            </a:r>
          </a:p>
        </p:txBody>
      </p:sp>
      <p:pic>
        <p:nvPicPr>
          <p:cNvPr id="9222" name="Picture 8" descr="clouds"/>
          <p:cNvPicPr/>
          <p:nvPr/>
        </p:nvPicPr>
        <p:blipFill>
          <a:blip r:embed="rId4"/>
          <a:stretch>
            <a:fillRect/>
          </a:stretch>
        </p:blipFill>
        <p:spPr>
          <a:xfrm>
            <a:off x="7669213" y="2635250"/>
            <a:ext cx="1295400" cy="11906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921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1128"/>
            <a:ext cx="8229600" cy="1143000"/>
          </a:xfrm>
        </p:spPr>
        <p:txBody>
          <a:bodyPr/>
          <a:lstStyle/>
          <a:p>
            <a:pPr algn="ctr">
              <a:buFont typeface="Arial" panose="020B0604020202020204" pitchFamily="34" charset="0"/>
            </a:pPr>
            <a:r>
              <a:rPr lang="zh-CN" altLang="en-US" sz="2800" b="1" dirty="0">
                <a:ea typeface="宋体" panose="02010600030101010101" pitchFamily="2" charset="-122"/>
              </a:rPr>
              <a:t>Example of GEO-Ring FY2E/FY2D/MSG IR1 band(1</a:t>
            </a:r>
            <a:r>
              <a:rPr lang="en-US" altLang="zh-CN" sz="2800" b="1" dirty="0"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ea typeface="宋体" panose="02010600030101010101" pitchFamily="2" charset="-122"/>
              </a:rPr>
              <a:t>um)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600" y="1417955"/>
            <a:ext cx="11116310" cy="4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/>
              <a:t>Summary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89654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ym typeface="+mn-ea"/>
              </a:rPr>
              <a:t>The </a:t>
            </a:r>
            <a:r>
              <a:rPr lang="zh-CN" altLang="en-US" dirty="0">
                <a:sym typeface="+mn-ea"/>
              </a:rPr>
              <a:t>retrospective recalibration </a:t>
            </a:r>
            <a:r>
              <a:rPr lang="en-US" altLang="zh-CN" dirty="0">
                <a:sym typeface="+mn-ea"/>
              </a:rPr>
              <a:t>for FY FCDR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was fully carried out, and 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D</a:t>
            </a:r>
            <a:r>
              <a:rPr lang="zh-CN" altLang="en-US" kern="0" dirty="0">
                <a:latin typeface="Calibri" pitchFamily="34" charset="0"/>
                <a:cs typeface="Calibri" pitchFamily="34" charset="0"/>
                <a:sym typeface="+mn-ea"/>
              </a:rPr>
              <a:t>ata quality </a:t>
            </a:r>
            <a:r>
              <a:rPr lang="en-US" altLang="zh-CN" kern="0" dirty="0">
                <a:latin typeface="Calibri" pitchFamily="34" charset="0"/>
                <a:cs typeface="Calibri" pitchFamily="34" charset="0"/>
                <a:sym typeface="+mn-ea"/>
              </a:rPr>
              <a:t>assessment</a:t>
            </a:r>
            <a:r>
              <a:rPr lang="zh-CN" altLang="en-US" kern="0" dirty="0">
                <a:latin typeface="Calibri" pitchFamily="34" charset="0"/>
                <a:cs typeface="Calibri" pitchFamily="34" charset="0"/>
                <a:sym typeface="+mn-ea"/>
              </a:rPr>
              <a:t> </a:t>
            </a:r>
            <a:r>
              <a:rPr lang="zh-CN" altLang="en-US" kern="0" dirty="0" smtClean="0">
                <a:latin typeface="Calibri" pitchFamily="34" charset="0"/>
                <a:cs typeface="Calibri" pitchFamily="34" charset="0"/>
                <a:sym typeface="+mn-ea"/>
              </a:rPr>
              <a:t>and 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behind mechanism</a:t>
            </a:r>
            <a:r>
              <a:rPr lang="zh-CN" altLang="en-US" kern="0" dirty="0" smtClean="0">
                <a:latin typeface="Calibri" pitchFamily="34" charset="0"/>
                <a:cs typeface="Calibri" pitchFamily="34" charset="0"/>
                <a:sym typeface="+mn-ea"/>
              </a:rPr>
              <a:t> </a:t>
            </a:r>
            <a:r>
              <a:rPr lang="zh-CN" altLang="en-US" kern="0" dirty="0">
                <a:latin typeface="Calibri" pitchFamily="34" charset="0"/>
                <a:cs typeface="Calibri" pitchFamily="34" charset="0"/>
                <a:sym typeface="+mn-ea"/>
              </a:rPr>
              <a:t>diagnos</a:t>
            </a:r>
            <a:r>
              <a:rPr lang="en-US" altLang="zh-CN" kern="0" dirty="0">
                <a:latin typeface="Calibri" pitchFamily="34" charset="0"/>
                <a:cs typeface="Calibri" pitchFamily="34" charset="0"/>
                <a:sym typeface="+mn-ea"/>
              </a:rPr>
              <a:t>e for 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FY Long-term </a:t>
            </a:r>
            <a:r>
              <a:rPr lang="zh-CN" altLang="en-US" kern="0" dirty="0">
                <a:latin typeface="Calibri" pitchFamily="34" charset="0"/>
                <a:cs typeface="Calibri" pitchFamily="34" charset="0"/>
                <a:sym typeface="+mn-ea"/>
              </a:rPr>
              <a:t>Historical 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data is being conducted and got some preliminary 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results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(</a:t>
            </a:r>
            <a:r>
              <a:rPr lang="en-US" altLang="zh-CN" dirty="0">
                <a:sym typeface="+mn-ea"/>
              </a:rPr>
              <a:t>3n, 5j).</a:t>
            </a:r>
            <a:endParaRPr lang="en-US" altLang="zh-CN" kern="0" dirty="0" smtClean="0">
              <a:latin typeface="Calibri" pitchFamily="34" charset="0"/>
              <a:cs typeface="Calibri" pitchFamily="34" charset="0"/>
              <a:sym typeface="+mn-ea"/>
            </a:endParaRPr>
          </a:p>
          <a:p>
            <a:pPr>
              <a:spcAft>
                <a:spcPts val="600"/>
              </a:spcAft>
            </a:pP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Current GSICS inter-calibration method (GEO-LEO, DCC, SNO et al) and bias 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monitoring</a:t>
            </a:r>
            <a:r>
              <a:rPr lang="en-US" altLang="zh-CN" kern="0" dirty="0">
                <a:latin typeface="Calibri" pitchFamily="34" charset="0"/>
                <a:cs typeface="Calibri" pitchFamily="34" charset="0"/>
                <a:sym typeface="+mn-ea"/>
              </a:rPr>
              <a:t>/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correction 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will be used to assess  the archive data and consistent recalibration. </a:t>
            </a:r>
          </a:p>
          <a:p>
            <a:pPr>
              <a:spcAft>
                <a:spcPts val="600"/>
              </a:spcAft>
            </a:pPr>
            <a:r>
              <a:rPr lang="zh-CN" altLang="en-US" kern="0" dirty="0">
                <a:latin typeface="Calibri" pitchFamily="34" charset="0"/>
                <a:cs typeface="Calibri" pitchFamily="34" charset="0"/>
                <a:sym typeface="+mn-ea"/>
              </a:rPr>
              <a:t>Rapid processing  </a:t>
            </a:r>
            <a:r>
              <a:rPr lang="en-US" altLang="zh-CN" kern="0" dirty="0">
                <a:latin typeface="Calibri" pitchFamily="34" charset="0"/>
                <a:cs typeface="Calibri" pitchFamily="34" charset="0"/>
                <a:sym typeface="+mn-ea"/>
              </a:rPr>
              <a:t>system 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is being established for these long-term</a:t>
            </a:r>
            <a:r>
              <a:rPr lang="zh-CN" altLang="en-US" kern="0" dirty="0" smtClean="0">
                <a:latin typeface="Calibri" pitchFamily="34" charset="0"/>
                <a:cs typeface="Calibri" pitchFamily="34" charset="0"/>
                <a:sym typeface="+mn-ea"/>
              </a:rPr>
              <a:t> </a:t>
            </a:r>
            <a:r>
              <a:rPr lang="zh-CN" altLang="en-US" kern="0" dirty="0">
                <a:latin typeface="Calibri" pitchFamily="34" charset="0"/>
                <a:cs typeface="Calibri" pitchFamily="34" charset="0"/>
                <a:sym typeface="+mn-ea"/>
              </a:rPr>
              <a:t>satellite big data </a:t>
            </a:r>
            <a:r>
              <a:rPr lang="en-US" altLang="zh-CN" kern="0" dirty="0">
                <a:latin typeface="Calibri" pitchFamily="34" charset="0"/>
                <a:cs typeface="Calibri" pitchFamily="34" charset="0"/>
                <a:sym typeface="+mn-ea"/>
              </a:rPr>
              <a:t>(Cloud/Big data tech</a:t>
            </a:r>
            <a:r>
              <a:rPr lang="en-US" altLang="zh-CN" kern="0" dirty="0" smtClean="0">
                <a:latin typeface="Calibri" pitchFamily="34" charset="0"/>
                <a:cs typeface="Calibri" pitchFamily="34" charset="0"/>
                <a:sym typeface="+mn-ea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altLang="zh-CN" kern="0" dirty="0" smtClean="0">
                <a:latin typeface="Calibri" pitchFamily="34" charset="0"/>
                <a:ea typeface="楷体" panose="02010609060101010101" charset="-122"/>
                <a:cs typeface="Calibri" pitchFamily="34" charset="0"/>
                <a:sym typeface="+mn-ea"/>
              </a:rPr>
              <a:t>TCDR generation will be also our next job  after recalibration processing and FCDR/TCDR retrospective processing will be done again and again.</a:t>
            </a:r>
            <a:endParaRPr lang="en-US" altLang="zh-CN" kern="0" dirty="0" smtClean="0">
              <a:latin typeface="Calibri" pitchFamily="34" charset="0"/>
              <a:cs typeface="Calibri" pitchFamily="34" charset="0"/>
              <a:sym typeface="+mn-ea"/>
            </a:endParaRPr>
          </a:p>
          <a:p>
            <a:endParaRPr lang="zh-CN" altLang="en-US" kern="0" dirty="0">
              <a:latin typeface="Calibri" pitchFamily="34" charset="0"/>
              <a:cs typeface="Calibri" pitchFamily="34" charset="0"/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ShareCache\孙凌\再定标处理\数据时间序列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4643470"/>
          </a:xfrm>
          <a:prstGeom prst="rect">
            <a:avLst/>
          </a:prstGeom>
          <a:noFill/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28596" y="3786190"/>
            <a:ext cx="8358246" cy="29289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/>
              <a:t>Sensor:</a:t>
            </a:r>
          </a:p>
          <a:p>
            <a:r>
              <a:rPr lang="en-US" sz="2400" b="1" dirty="0" smtClean="0"/>
              <a:t>FY-1A/B/C/D FY-3A/B/C VIRR</a:t>
            </a:r>
          </a:p>
          <a:p>
            <a:r>
              <a:rPr lang="en-US" sz="2400" b="1" dirty="0" smtClean="0"/>
              <a:t>FY-3A/B/C MERSI/IRAS/MWTS/MWHS/MWRI</a:t>
            </a:r>
          </a:p>
          <a:p>
            <a:r>
              <a:rPr lang="en-US" sz="2400" b="1" dirty="0" smtClean="0"/>
              <a:t>FY-2A/B/C/D/E/G VISSR</a:t>
            </a:r>
          </a:p>
          <a:p>
            <a:pPr>
              <a:buNone/>
            </a:pPr>
            <a:r>
              <a:rPr lang="en-US" altLang="zh-CN" sz="2400" b="1" dirty="0" smtClean="0"/>
              <a:t>Accuracy: </a:t>
            </a:r>
          </a:p>
          <a:p>
            <a:r>
              <a:rPr lang="en-US" altLang="zh-CN" sz="2400" b="1" dirty="0" smtClean="0"/>
              <a:t>RSB: 8%(Exp.), 5%(</a:t>
            </a:r>
            <a:r>
              <a:rPr lang="en-US" altLang="zh-CN" sz="2400" b="1" dirty="0" err="1" smtClean="0"/>
              <a:t>Ope</a:t>
            </a:r>
            <a:r>
              <a:rPr lang="en-US" altLang="zh-CN" sz="2400" b="1" dirty="0" smtClean="0"/>
              <a:t>.)</a:t>
            </a:r>
          </a:p>
          <a:p>
            <a:r>
              <a:rPr lang="en-US" altLang="zh-CN" sz="2400" b="1" dirty="0" smtClean="0"/>
              <a:t>TIR: 1K(Exp.), 0.5K(</a:t>
            </a:r>
            <a:r>
              <a:rPr lang="en-US" altLang="zh-CN" sz="2400" b="1" dirty="0" err="1" smtClean="0"/>
              <a:t>Ope</a:t>
            </a:r>
            <a:r>
              <a:rPr lang="en-US" altLang="zh-CN" sz="2400" b="1" dirty="0" smtClean="0"/>
              <a:t>.)</a:t>
            </a:r>
          </a:p>
          <a:p>
            <a:r>
              <a:rPr lang="en-US" altLang="zh-CN" sz="2400" b="1" dirty="0" smtClean="0"/>
              <a:t>MW: 1K(Absorb),1.5K(Window)</a:t>
            </a:r>
          </a:p>
          <a:p>
            <a:endParaRPr lang="en-US" sz="2800" b="1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857" y="6138000"/>
            <a:ext cx="2993143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89383" y="191362"/>
            <a:ext cx="6277610" cy="5822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49" tIns="45274" rIns="90549" bIns="45274">
            <a:spAutoFit/>
          </a:bodyPr>
          <a:lstStyle/>
          <a:p>
            <a:pPr defTabSz="8356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/>
                <a:ea typeface="隶书" panose="02010509060101010101" pitchFamily="49" charset="-122"/>
              </a:rPr>
              <a:t>Task Scope and Activities</a:t>
            </a:r>
            <a:endParaRPr kumimoji="1" 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/>
              <a:ea typeface="隶书" panose="02010509060101010101" pitchFamily="49" charset="-122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-1247" y="1124744"/>
            <a:ext cx="9121775" cy="1079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u="sng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Goals</a:t>
            </a:r>
            <a:endParaRPr lang="en-GB" sz="2400" b="1" u="sng" kern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eprocessing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/Recalibration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and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FCDR generation for VNIR, IR, MV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observations of FENGYUN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Meteorological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satellite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archive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for climate and environment change research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0506" y="2606129"/>
            <a:ext cx="90182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Activities</a:t>
            </a:r>
            <a:endParaRPr lang="en-GB" sz="2000" b="1" u="sng" kern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kern="0" dirty="0">
                <a:latin typeface="Calibri" pitchFamily="34" charset="0"/>
                <a:cs typeface="Calibri" pitchFamily="34" charset="0"/>
                <a:sym typeface="+mn-ea"/>
              </a:rPr>
              <a:t>D</a:t>
            </a:r>
            <a:r>
              <a:rPr lang="zh-CN" altLang="en-US" sz="2400" kern="0" dirty="0">
                <a:latin typeface="Calibri" pitchFamily="34" charset="0"/>
                <a:cs typeface="Calibri" pitchFamily="34" charset="0"/>
                <a:sym typeface="+mn-ea"/>
              </a:rPr>
              <a:t>ata quality </a:t>
            </a:r>
            <a:r>
              <a:rPr lang="en-US" altLang="zh-CN" sz="2400" kern="0" dirty="0">
                <a:latin typeface="Calibri" pitchFamily="34" charset="0"/>
                <a:cs typeface="Calibri" pitchFamily="34" charset="0"/>
                <a:sym typeface="+mn-ea"/>
              </a:rPr>
              <a:t>assessment</a:t>
            </a:r>
            <a:r>
              <a:rPr lang="zh-CN" altLang="en-US" sz="2400" kern="0" dirty="0">
                <a:latin typeface="Calibri" pitchFamily="34" charset="0"/>
                <a:cs typeface="Calibri" pitchFamily="34" charset="0"/>
                <a:sym typeface="+mn-ea"/>
              </a:rPr>
              <a:t> and diagnos</a:t>
            </a:r>
            <a:r>
              <a:rPr lang="en-US" altLang="zh-CN" sz="2400" kern="0" dirty="0">
                <a:latin typeface="Calibri" pitchFamily="34" charset="0"/>
                <a:cs typeface="Calibri" pitchFamily="34" charset="0"/>
                <a:sym typeface="+mn-ea"/>
              </a:rPr>
              <a:t>e </a:t>
            </a:r>
            <a:r>
              <a:rPr lang="en-US" altLang="zh-CN" sz="2400" kern="0" dirty="0" smtClean="0">
                <a:latin typeface="Calibri" pitchFamily="34" charset="0"/>
                <a:cs typeface="Calibri" pitchFamily="34" charset="0"/>
                <a:sym typeface="+mn-ea"/>
              </a:rPr>
              <a:t>for Long-term 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Historical </a:t>
            </a: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data</a:t>
            </a:r>
            <a:endParaRPr lang="zh-CN" altLang="en-US" sz="2400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+mn-ea"/>
            </a:endParaRPr>
          </a:p>
          <a:p>
            <a:pPr marL="342900" indent="-342900" algn="l">
              <a:buClrTx/>
              <a:buSzTx/>
              <a:buFont typeface="Wingdings" pitchFamily="2" charset="2"/>
              <a:buChar char="Ø"/>
            </a:pP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High accurate 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Re-navigation and </a:t>
            </a:r>
            <a:r>
              <a:rPr lang="en-US" altLang="zh-CN" sz="2400" kern="0" dirty="0">
                <a:latin typeface="Calibri" pitchFamily="34" charset="0"/>
                <a:cs typeface="Calibri" pitchFamily="34" charset="0"/>
                <a:sym typeface="+mn-ea"/>
              </a:rPr>
              <a:t>S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olution </a:t>
            </a: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to 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missing of satellite attitude</a:t>
            </a: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/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orbit</a:t>
            </a: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/GPS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 information </a:t>
            </a: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at early phase</a:t>
            </a:r>
            <a:endParaRPr lang="zh-CN" altLang="en-US" sz="2400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+mn-ea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kern="0" noProof="0" dirty="0" smtClean="0">
                <a:latin typeface="Calibri" pitchFamily="34" charset="0"/>
                <a:cs typeface="Calibri" pitchFamily="34" charset="0"/>
                <a:sym typeface="+mn-ea"/>
              </a:rPr>
              <a:t>R</a:t>
            </a:r>
            <a:r>
              <a:rPr lang="zh-CN" altLang="en-US" sz="2400" kern="0" dirty="0" smtClean="0">
                <a:latin typeface="Calibri" pitchFamily="34" charset="0"/>
                <a:cs typeface="Calibri" pitchFamily="34" charset="0"/>
                <a:sym typeface="+mn-ea"/>
              </a:rPr>
              <a:t>econstruction </a:t>
            </a:r>
            <a:r>
              <a:rPr lang="en-US" altLang="zh-CN" sz="2400" kern="0" dirty="0" smtClean="0">
                <a:latin typeface="Calibri" pitchFamily="34" charset="0"/>
                <a:cs typeface="Calibri" pitchFamily="34" charset="0"/>
                <a:sym typeface="+mn-ea"/>
              </a:rPr>
              <a:t>of </a:t>
            </a:r>
            <a:r>
              <a:rPr lang="en-US" altLang="zh-CN" sz="2400" kern="0" dirty="0">
                <a:latin typeface="Calibri" pitchFamily="34" charset="0"/>
                <a:cs typeface="Calibri" pitchFamily="34" charset="0"/>
                <a:sym typeface="+mn-ea"/>
              </a:rPr>
              <a:t>d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efective</a:t>
            </a: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/missing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 data </a:t>
            </a: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in pixels or lines (AI)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Reference transfer for Inter-satellites consistent calibration </a:t>
            </a:r>
          </a:p>
          <a:p>
            <a:pPr marL="342900" indent="-342900" algn="l">
              <a:buClrTx/>
              <a:buSzTx/>
              <a:buFont typeface="Wingdings" pitchFamily="2" charset="2"/>
              <a:buChar char="Ø"/>
            </a:pP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Long-term Recalibration and FCDR </a:t>
            </a:r>
            <a:r>
              <a:rPr lang="zh-CN" altLang="en-US" sz="2400" kern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generation </a:t>
            </a:r>
            <a:r>
              <a:rPr lang="en-US" altLang="zh-CN" sz="2400" kern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(consistent L1)</a:t>
            </a:r>
            <a:r>
              <a:rPr lang="zh-CN" altLang="en-US" sz="2400" kern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 </a:t>
            </a:r>
            <a:endParaRPr lang="zh-CN" altLang="en-US" sz="2400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+mn-ea"/>
            </a:endParaRPr>
          </a:p>
          <a:p>
            <a:pPr marL="342900" indent="-342900" algn="l">
              <a:buClrTx/>
              <a:buSzTx/>
              <a:buFont typeface="Wingdings" pitchFamily="2" charset="2"/>
              <a:buChar char="Ø"/>
            </a:pP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Typical 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Thematic CDR generation including SST, OLR, LST, NDVI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400" kern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Rapid </a:t>
            </a:r>
            <a:r>
              <a:rPr lang="zh-CN" altLang="en-US" sz="2400" kern="0" dirty="0" smtClean="0">
                <a:latin typeface="Calibri" pitchFamily="34" charset="0"/>
                <a:cs typeface="Calibri" pitchFamily="34" charset="0"/>
                <a:sym typeface="+mn-ea"/>
              </a:rPr>
              <a:t>processing  </a:t>
            </a:r>
            <a:r>
              <a:rPr lang="en-US" altLang="zh-CN" sz="2400" kern="0" dirty="0" smtClean="0">
                <a:latin typeface="Calibri" pitchFamily="34" charset="0"/>
                <a:cs typeface="Calibri" pitchFamily="34" charset="0"/>
                <a:sym typeface="+mn-ea"/>
              </a:rPr>
              <a:t>system establishment </a:t>
            </a:r>
            <a:r>
              <a:rPr lang="zh-CN" altLang="en-US" sz="2400" kern="0" dirty="0" smtClean="0">
                <a:latin typeface="Calibri" pitchFamily="34" charset="0"/>
                <a:cs typeface="Calibri" pitchFamily="34" charset="0"/>
                <a:sym typeface="+mn-ea"/>
              </a:rPr>
              <a:t>and </a:t>
            </a:r>
            <a:r>
              <a:rPr lang="zh-CN" altLang="en-US" sz="2400" kern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distribut</a:t>
            </a:r>
            <a:r>
              <a:rPr lang="en-US" altLang="zh-CN" sz="2400" kern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ion</a:t>
            </a:r>
            <a:r>
              <a:rPr lang="zh-CN" altLang="en-US" sz="2400" kern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 of satellite big data </a:t>
            </a:r>
            <a:r>
              <a:rPr lang="en-US" altLang="zh-CN" sz="2400" kern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+mn-ea"/>
              </a:rPr>
              <a:t>(Cloud/Big data tech)</a:t>
            </a:r>
            <a:endParaRPr lang="zh-CN" altLang="zh-CN" dirty="0" smtClean="0">
              <a:latin typeface="Calibri" pitchFamily="34" charset="0"/>
              <a:ea typeface="楷体" panose="02010609060101010101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14"/>
            <a:ext cx="614366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857" y="6138000"/>
            <a:ext cx="2993143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2080" y="4725144"/>
            <a:ext cx="4070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800" b="1" dirty="0" smtClean="0"/>
              <a:t>Data Record Duration :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1999~ 2020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22" y="5202197"/>
            <a:ext cx="2441777" cy="1279813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85752"/>
            <a:ext cx="6858048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600" b="1" dirty="0" smtClean="0">
                <a:latin typeface="+mj-lt"/>
                <a:ea typeface="宋体" charset="-122"/>
                <a:cs typeface="+mj-cs"/>
              </a:rPr>
              <a:t>Reprocessing  Scheme  (MWRI)</a:t>
            </a:r>
            <a:endParaRPr lang="zh-CN" altLang="en-US" sz="3600" b="1" dirty="0" smtClean="0">
              <a:latin typeface="+mj-lt"/>
              <a:ea typeface="宋体" charset="-122"/>
              <a:cs typeface="+mj-cs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0825" y="1320802"/>
            <a:ext cx="8569325" cy="325120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j-lt"/>
                <a:ea typeface="宋体" charset="-122"/>
              </a:rPr>
              <a:t>Shut down:</a:t>
            </a:r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宋体" charset="-122"/>
              </a:rPr>
              <a:t>2008:FY-3A(10-89GHz, </a:t>
            </a:r>
            <a:r>
              <a:rPr lang="en-US" altLang="zh-CN" sz="2400" dirty="0" err="1" smtClean="0">
                <a:solidFill>
                  <a:srgbClr val="FF0000"/>
                </a:solidFill>
                <a:latin typeface="+mj-lt"/>
                <a:ea typeface="宋体" charset="-122"/>
              </a:rPr>
              <a:t>Dul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宋体" charset="-122"/>
              </a:rPr>
              <a:t>-p);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+mj-lt"/>
                <a:ea typeface="宋体" charset="-122"/>
              </a:rPr>
              <a:t>On-orbit</a:t>
            </a:r>
            <a:r>
              <a:rPr lang="zh-CN" altLang="en-US" sz="2800" dirty="0" smtClean="0">
                <a:solidFill>
                  <a:srgbClr val="0070C0"/>
                </a:solidFill>
                <a:latin typeface="+mj-lt"/>
                <a:ea typeface="宋体" charset="-122"/>
              </a:rPr>
              <a:t>：</a:t>
            </a:r>
            <a:endParaRPr lang="en-US" altLang="zh-CN" sz="2800" dirty="0" smtClean="0">
              <a:solidFill>
                <a:srgbClr val="0070C0"/>
              </a:solidFill>
              <a:latin typeface="+mj-lt"/>
              <a:ea typeface="宋体" charset="-122"/>
            </a:endParaRP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  <a:latin typeface="+mj-lt"/>
                <a:ea typeface="宋体" charset="-122"/>
              </a:rPr>
              <a:t>2010:FY-3B(10-89GHz, </a:t>
            </a:r>
            <a:r>
              <a:rPr lang="en-US" altLang="zh-CN" sz="2400" dirty="0" err="1" smtClean="0">
                <a:solidFill>
                  <a:srgbClr val="0070C0"/>
                </a:solidFill>
                <a:latin typeface="+mj-lt"/>
                <a:ea typeface="宋体" charset="-122"/>
              </a:rPr>
              <a:t>Dul</a:t>
            </a:r>
            <a:r>
              <a:rPr lang="en-US" altLang="zh-CN" sz="2400" dirty="0" smtClean="0">
                <a:solidFill>
                  <a:srgbClr val="0070C0"/>
                </a:solidFill>
                <a:latin typeface="+mj-lt"/>
                <a:ea typeface="宋体" charset="-122"/>
              </a:rPr>
              <a:t>-p)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  <a:latin typeface="+mj-lt"/>
                <a:ea typeface="宋体" charset="-122"/>
              </a:rPr>
              <a:t>2013:FY-3C(10-89GHz, </a:t>
            </a:r>
            <a:r>
              <a:rPr lang="en-US" altLang="zh-CN" sz="2400" dirty="0" err="1" smtClean="0">
                <a:solidFill>
                  <a:srgbClr val="0070C0"/>
                </a:solidFill>
                <a:latin typeface="+mj-lt"/>
                <a:ea typeface="宋体" charset="-122"/>
              </a:rPr>
              <a:t>Dul</a:t>
            </a:r>
            <a:r>
              <a:rPr lang="en-US" altLang="zh-CN" sz="2400" dirty="0" smtClean="0">
                <a:solidFill>
                  <a:srgbClr val="0070C0"/>
                </a:solidFill>
                <a:latin typeface="+mj-lt"/>
                <a:ea typeface="宋体" charset="-122"/>
              </a:rPr>
              <a:t>-p)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  <a:latin typeface="+mj-lt"/>
                <a:ea typeface="宋体" charset="-122"/>
              </a:rPr>
              <a:t>2017:FY-3D(10-89GHz, </a:t>
            </a:r>
            <a:r>
              <a:rPr lang="en-US" altLang="zh-CN" sz="2400" dirty="0" err="1" smtClean="0">
                <a:solidFill>
                  <a:srgbClr val="0070C0"/>
                </a:solidFill>
                <a:latin typeface="+mj-lt"/>
                <a:ea typeface="宋体" charset="-122"/>
              </a:rPr>
              <a:t>Dul</a:t>
            </a:r>
            <a:r>
              <a:rPr lang="en-US" altLang="zh-CN" sz="2400" dirty="0" smtClean="0">
                <a:solidFill>
                  <a:srgbClr val="0070C0"/>
                </a:solidFill>
                <a:latin typeface="+mj-lt"/>
                <a:ea typeface="宋体" charset="-122"/>
              </a:rPr>
              <a:t>-p)</a:t>
            </a:r>
          </a:p>
          <a:p>
            <a:pPr lvl="1"/>
            <a:endParaRPr lang="en-US" altLang="zh-CN" sz="2400" dirty="0" smtClean="0">
              <a:solidFill>
                <a:srgbClr val="2D2DB9"/>
              </a:solidFill>
              <a:latin typeface="+mj-lt"/>
              <a:ea typeface="宋体" charset="-122"/>
            </a:endParaRPr>
          </a:p>
          <a:p>
            <a:pPr lvl="1" indent="-742950">
              <a:buNone/>
            </a:pPr>
            <a:r>
              <a:rPr lang="en-US" altLang="zh-CN" sz="3500" b="1" dirty="0" smtClean="0">
                <a:latin typeface="+mj-lt"/>
              </a:rPr>
              <a:t>Time series data record : 2010-2020</a:t>
            </a:r>
          </a:p>
          <a:p>
            <a:pPr lvl="1"/>
            <a:endParaRPr lang="en-US" altLang="zh-CN" sz="2400" dirty="0" smtClean="0">
              <a:solidFill>
                <a:srgbClr val="2D2DB9"/>
              </a:solidFill>
              <a:latin typeface="+mj-lt"/>
              <a:ea typeface="宋体" charset="-122"/>
            </a:endParaRPr>
          </a:p>
          <a:p>
            <a:pPr lvl="1"/>
            <a:endParaRPr lang="en-US" altLang="zh-CN" sz="2400" dirty="0" smtClean="0">
              <a:solidFill>
                <a:srgbClr val="00B050"/>
              </a:solidFill>
              <a:latin typeface="+mj-lt"/>
              <a:ea typeface="宋体" charset="-122"/>
            </a:endParaRPr>
          </a:p>
          <a:p>
            <a:pPr lvl="1"/>
            <a:endParaRPr lang="en-US" altLang="zh-CN" sz="2400" dirty="0" smtClean="0">
              <a:solidFill>
                <a:srgbClr val="00B050"/>
              </a:solidFill>
              <a:latin typeface="+mj-lt"/>
              <a:ea typeface="宋体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857" y="6138000"/>
            <a:ext cx="2993143" cy="720000"/>
          </a:xfrm>
          <a:prstGeom prst="rect">
            <a:avLst/>
          </a:prstGeom>
        </p:spPr>
      </p:pic>
      <p:pic>
        <p:nvPicPr>
          <p:cNvPr id="7" name="Picture 4" descr="D:\MyPresentation\201411_5th AOMSUC\参考材料\fy-3卫星LOGO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613" cy="1251494"/>
          </a:xfrm>
          <a:prstGeom prst="rect">
            <a:avLst/>
          </a:prstGeom>
          <a:ln>
            <a:noFill/>
          </a:ln>
          <a:extLst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857752" y="1714488"/>
          <a:ext cx="407196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r:id="rId5" imgW="3610030" imgH="1447749" progId="Visio.Drawing.15">
                  <p:embed/>
                </p:oleObj>
              </mc:Choice>
              <mc:Fallback>
                <p:oleObj r:id="rId5" imgW="3610030" imgH="1447749" progId="Visio.Drawing.15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714488"/>
                        <a:ext cx="4071966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旋转%20DSC_92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004313"/>
            <a:ext cx="1574561" cy="23676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图片 5"/>
          <p:cNvPicPr>
            <a:picLocks noChangeAspect="1"/>
          </p:cNvPicPr>
          <p:nvPr/>
        </p:nvPicPr>
        <p:blipFill rotWithShape="1">
          <a:blip r:embed="rId8" cstate="print"/>
          <a:srcRect b="45189"/>
          <a:stretch/>
        </p:blipFill>
        <p:spPr bwMode="auto">
          <a:xfrm>
            <a:off x="464561" y="4645485"/>
            <a:ext cx="1772130" cy="2194865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8" cstate="print"/>
          <a:srcRect t="55210"/>
          <a:stretch/>
        </p:blipFill>
        <p:spPr bwMode="auto">
          <a:xfrm>
            <a:off x="2411760" y="4955891"/>
            <a:ext cx="1835249" cy="1857485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3568" y="0"/>
            <a:ext cx="7886699" cy="779462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+mn-lt"/>
                <a:ea typeface="楷体" panose="02010609060101010101" pitchFamily="49" charset="-122"/>
              </a:rPr>
              <a:t>MWRI Recalibration Steps</a:t>
            </a:r>
            <a:endParaRPr lang="zh-CN" altLang="en-US" sz="3600" b="1" dirty="0"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9" name="Picture 4" descr="D:\MyPresentation\201411_5th AOMSUC\参考材料\fy-3卫星LOGO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613" cy="1251494"/>
          </a:xfrm>
          <a:prstGeom prst="rect">
            <a:avLst/>
          </a:prstGeom>
          <a:ln>
            <a:noFill/>
          </a:ln>
          <a:ex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857" y="6138000"/>
            <a:ext cx="2993143" cy="720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443430" y="764704"/>
            <a:ext cx="6986222" cy="5783293"/>
            <a:chOff x="1443430" y="764704"/>
            <a:chExt cx="6986222" cy="5783293"/>
          </a:xfrm>
        </p:grpSpPr>
        <p:pic>
          <p:nvPicPr>
            <p:cNvPr id="10" name="图片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430" y="764704"/>
              <a:ext cx="6986222" cy="5783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307526" y="813839"/>
              <a:ext cx="35204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Individual </a:t>
              </a:r>
              <a:r>
                <a:rPr lang="en-US" altLang="zh-CN" sz="1400" b="1" dirty="0" err="1" smtClean="0"/>
                <a:t>isues</a:t>
              </a:r>
              <a:r>
                <a:rPr lang="en-US" altLang="zh-CN" sz="1400" b="1" dirty="0" smtClean="0"/>
                <a:t> (Back lobe, A/D Bias etc)</a:t>
              </a:r>
              <a:endParaRPr lang="zh-CN" alt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0008" y="2889152"/>
              <a:ext cx="22862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Quality </a:t>
              </a:r>
              <a:r>
                <a:rPr lang="en-US" altLang="zh-CN" sz="1400" b="1" dirty="0" err="1" smtClean="0"/>
                <a:t>contral</a:t>
              </a:r>
              <a:r>
                <a:rPr lang="en-US" altLang="zh-CN" sz="1400" b="1" dirty="0" smtClean="0"/>
                <a:t> (RFI, Solar, Luna)</a:t>
              </a:r>
              <a:endParaRPr lang="zh-CN" alt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56236" y="2852936"/>
              <a:ext cx="257176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Re-calibration of single sensor (AGC point change etc)</a:t>
              </a:r>
            </a:p>
            <a:p>
              <a:endParaRPr lang="zh-CN" alt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13360" y="5085184"/>
              <a:ext cx="2714644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Consistency calibration of different sensors (using FY-3D/MWRI as the reference sensor)</a:t>
              </a:r>
            </a:p>
            <a:p>
              <a:endParaRPr lang="en-US" altLang="zh-CN" sz="1400" b="1" dirty="0" smtClean="0"/>
            </a:p>
            <a:p>
              <a:endParaRPr lang="zh-CN" alt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52725" y="4869160"/>
              <a:ext cx="187220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Experiment on sensor or land surface</a:t>
              </a:r>
            </a:p>
            <a:p>
              <a:endParaRPr lang="en-US" altLang="zh-CN" sz="1400" b="1" dirty="0"/>
            </a:p>
            <a:p>
              <a:endParaRPr lang="zh-CN" alt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11982" y="3717032"/>
              <a:ext cx="1944216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Assessment using GMI or other sensor</a:t>
              </a:r>
            </a:p>
            <a:p>
              <a:endParaRPr lang="en-US" altLang="zh-CN" sz="1400" b="1" dirty="0"/>
            </a:p>
            <a:p>
              <a:endParaRPr lang="zh-CN" altLang="en-US" sz="1400" b="1" dirty="0"/>
            </a:p>
          </p:txBody>
        </p:sp>
        <p:sp>
          <p:nvSpPr>
            <p:cNvPr id="21" name="右箭头 20"/>
            <p:cNvSpPr/>
            <p:nvPr/>
          </p:nvSpPr>
          <p:spPr bwMode="auto">
            <a:xfrm>
              <a:off x="5470748" y="5500702"/>
              <a:ext cx="1584176" cy="504056"/>
            </a:xfrm>
            <a:prstGeom prst="rightArrow">
              <a:avLst/>
            </a:prstGeom>
            <a:solidFill>
              <a:srgbClr val="FFFFCC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</a:endParaRPr>
            </a:p>
          </p:txBody>
        </p:sp>
        <p:sp>
          <p:nvSpPr>
            <p:cNvPr id="23" name="右箭头 22"/>
            <p:cNvSpPr/>
            <p:nvPr/>
          </p:nvSpPr>
          <p:spPr bwMode="auto">
            <a:xfrm rot="5400000">
              <a:off x="1538569" y="2660044"/>
              <a:ext cx="1680788" cy="504056"/>
            </a:xfrm>
            <a:prstGeom prst="rightArrow">
              <a:avLst/>
            </a:prstGeom>
            <a:solidFill>
              <a:srgbClr val="FFFFCC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47415" y="2285992"/>
              <a:ext cx="1880853" cy="1138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MWRI FCDR</a:t>
              </a:r>
            </a:p>
            <a:p>
              <a:r>
                <a:rPr lang="en-US" altLang="zh-CN" sz="2000" b="1" dirty="0" smtClean="0"/>
                <a:t>(2010-2020)</a:t>
              </a:r>
            </a:p>
            <a:p>
              <a:endParaRPr lang="en-US" altLang="zh-CN" sz="1400" b="1" dirty="0"/>
            </a:p>
            <a:p>
              <a:endParaRPr lang="zh-CN" altLang="en-US" sz="1400" b="1" dirty="0"/>
            </a:p>
          </p:txBody>
        </p:sp>
        <p:sp>
          <p:nvSpPr>
            <p:cNvPr id="26" name="右箭头 25"/>
            <p:cNvSpPr/>
            <p:nvPr/>
          </p:nvSpPr>
          <p:spPr bwMode="auto">
            <a:xfrm rot="16200000">
              <a:off x="6554302" y="3873764"/>
              <a:ext cx="1584176" cy="465135"/>
            </a:xfrm>
            <a:prstGeom prst="rightArrow">
              <a:avLst/>
            </a:prstGeom>
            <a:solidFill>
              <a:srgbClr val="FFFFCC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</a:endParaRPr>
            </a:p>
          </p:txBody>
        </p:sp>
        <p:sp>
          <p:nvSpPr>
            <p:cNvPr id="27" name="右箭头 26"/>
            <p:cNvSpPr/>
            <p:nvPr/>
          </p:nvSpPr>
          <p:spPr bwMode="auto">
            <a:xfrm rot="5400000">
              <a:off x="3779985" y="4901459"/>
              <a:ext cx="1591586" cy="504056"/>
            </a:xfrm>
            <a:prstGeom prst="rightArrow">
              <a:avLst/>
            </a:prstGeom>
            <a:solidFill>
              <a:srgbClr val="FFFFCC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7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09458" y="476672"/>
            <a:ext cx="7772400" cy="803176"/>
          </a:xfrm>
        </p:spPr>
        <p:txBody>
          <a:bodyPr/>
          <a:lstStyle/>
          <a:p>
            <a:r>
              <a:rPr lang="en-US" altLang="zh-CN" sz="3600" b="1" u="sng" dirty="0" smtClean="0"/>
              <a:t>Identified MWRI Individual Issues</a:t>
            </a:r>
            <a:endParaRPr lang="zh-CN" altLang="en-US" sz="3600" b="1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7772400" cy="2730034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+mj-lt"/>
                <a:ea typeface="楷体" panose="02010609060101010101" pitchFamily="49" charset="-122"/>
              </a:rPr>
              <a:t>Periodic and non-periodic noise (RFI\Solar\Luna etc)</a:t>
            </a:r>
          </a:p>
          <a:p>
            <a:r>
              <a:rPr lang="en-US" altLang="zh-CN" sz="2400" dirty="0" smtClean="0">
                <a:latin typeface="+mj-lt"/>
                <a:ea typeface="楷体" panose="02010609060101010101" pitchFamily="49" charset="-122"/>
              </a:rPr>
              <a:t>Antenna correction improvement</a:t>
            </a:r>
          </a:p>
          <a:p>
            <a:r>
              <a:rPr lang="en-US" altLang="zh-CN" sz="2400" dirty="0" smtClean="0">
                <a:latin typeface="+mj-lt"/>
                <a:ea typeface="楷体" panose="02010609060101010101" pitchFamily="49" charset="-122"/>
              </a:rPr>
              <a:t>Hot load correction improvement </a:t>
            </a:r>
          </a:p>
          <a:p>
            <a:r>
              <a:rPr lang="en-US" altLang="zh-CN" sz="2400" dirty="0" smtClean="0">
                <a:latin typeface="+mj-lt"/>
                <a:ea typeface="楷体" panose="02010609060101010101" pitchFamily="49" charset="-122"/>
              </a:rPr>
              <a:t>Cold target stability </a:t>
            </a:r>
          </a:p>
          <a:p>
            <a:r>
              <a:rPr lang="en-US" altLang="zh-CN" sz="2400" dirty="0" smtClean="0">
                <a:latin typeface="+mj-lt"/>
                <a:ea typeface="楷体" panose="02010609060101010101" pitchFamily="49" charset="-122"/>
              </a:rPr>
              <a:t>Receiver performance with the change of environment temperature</a:t>
            </a:r>
          </a:p>
        </p:txBody>
      </p:sp>
      <p:pic>
        <p:nvPicPr>
          <p:cNvPr id="4" name="Picture 4" descr="D:\MyPresentation\201411_5th AOMSUC\参考材料\fy-3卫星LOGO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155" y="116632"/>
            <a:ext cx="1500613" cy="1251494"/>
          </a:xfrm>
          <a:prstGeom prst="rect">
            <a:avLst/>
          </a:prstGeom>
          <a:ln>
            <a:noFill/>
          </a:ln>
          <a:extLst/>
        </p:spPr>
      </p:pic>
      <p:sp>
        <p:nvSpPr>
          <p:cNvPr id="5" name="标题 3"/>
          <p:cNvSpPr txBox="1">
            <a:spLocks/>
          </p:cNvSpPr>
          <p:nvPr/>
        </p:nvSpPr>
        <p:spPr>
          <a:xfrm>
            <a:off x="-540568" y="3789040"/>
            <a:ext cx="7886699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u="sng" dirty="0" smtClean="0">
                <a:ea typeface="楷体" panose="02010609060101010101" pitchFamily="49" charset="-122"/>
              </a:rPr>
              <a:t>Preliminary Quality Assessment</a:t>
            </a:r>
            <a:endParaRPr lang="zh-CN" altLang="en-US" sz="3600" b="1" u="sng" dirty="0">
              <a:ea typeface="楷体" panose="02010609060101010101" pitchFamily="49" charset="-122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429137" y="4437112"/>
            <a:ext cx="7886700" cy="77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latin typeface="+mj-lt"/>
                <a:ea typeface="楷体" panose="02010609060101010101" pitchFamily="49" charset="-122"/>
              </a:rPr>
              <a:t>Amazon </a:t>
            </a:r>
            <a:r>
              <a:rPr lang="en-US" altLang="zh-CN" sz="2000" dirty="0" err="1" smtClean="0">
                <a:latin typeface="+mj-lt"/>
                <a:ea typeface="楷体" panose="02010609060101010101" pitchFamily="49" charset="-122"/>
              </a:rPr>
              <a:t>Tefe</a:t>
            </a:r>
            <a:r>
              <a:rPr lang="en-US" altLang="zh-CN" sz="2000" dirty="0" smtClean="0">
                <a:latin typeface="+mj-lt"/>
                <a:ea typeface="楷体" panose="02010609060101010101" pitchFamily="49" charset="-122"/>
              </a:rPr>
              <a:t> National forest</a:t>
            </a:r>
          </a:p>
          <a:p>
            <a:pPr marL="0" indent="0">
              <a:buFont typeface="Arial" pitchFamily="34" charset="0"/>
              <a:buNone/>
            </a:pPr>
            <a:r>
              <a:rPr lang="zh-CN" altLang="en-US" sz="2000" dirty="0" smtClean="0"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000" dirty="0" smtClean="0">
                <a:latin typeface="+mj-lt"/>
                <a:ea typeface="楷体" panose="02010609060101010101" pitchFamily="49" charset="-122"/>
              </a:rPr>
              <a:t>64.82W-66.82W</a:t>
            </a:r>
            <a:r>
              <a:rPr lang="zh-CN" altLang="en-US" sz="2000" dirty="0" smtClean="0">
                <a:latin typeface="+mj-lt"/>
                <a:ea typeface="楷体" panose="02010609060101010101" pitchFamily="49" charset="-122"/>
              </a:rPr>
              <a:t>，</a:t>
            </a:r>
            <a:r>
              <a:rPr lang="en-US" altLang="zh-CN" sz="2000" dirty="0" smtClean="0">
                <a:latin typeface="+mj-lt"/>
                <a:ea typeface="楷体" panose="02010609060101010101" pitchFamily="49" charset="-122"/>
              </a:rPr>
              <a:t>4.55S-6.55S</a:t>
            </a:r>
            <a:r>
              <a:rPr lang="zh-CN" altLang="en-US" sz="2000" dirty="0" smtClean="0">
                <a:latin typeface="+mj-lt"/>
                <a:ea typeface="楷体" panose="02010609060101010101" pitchFamily="49" charset="-122"/>
              </a:rPr>
              <a:t>）</a:t>
            </a:r>
            <a:endParaRPr lang="zh-CN" altLang="en-US" sz="2000" dirty="0">
              <a:latin typeface="+mj-lt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16242" y="4725144"/>
            <a:ext cx="3788206" cy="2041983"/>
            <a:chOff x="785786" y="2214554"/>
            <a:chExt cx="7396223" cy="387698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786" y="2214554"/>
              <a:ext cx="7396223" cy="387698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920229" y="3398443"/>
              <a:ext cx="388306" cy="421208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0857" y="6138000"/>
            <a:ext cx="2993143" cy="720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65821" y="365127"/>
            <a:ext cx="7886699" cy="779462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>
                <a:ea typeface="楷体" panose="02010609060101010101" pitchFamily="49" charset="-122"/>
              </a:rPr>
              <a:t>Time </a:t>
            </a:r>
            <a:r>
              <a:rPr lang="en-US" altLang="zh-CN" sz="3200" b="1" dirty="0" smtClean="0">
                <a:ea typeface="楷体" panose="02010609060101010101" pitchFamily="49" charset="-122"/>
              </a:rPr>
              <a:t>series of </a:t>
            </a:r>
            <a:r>
              <a:rPr lang="zh-CN" altLang="en-US" sz="3200" b="1" dirty="0">
                <a:ea typeface="楷体" panose="02010609060101010101" pitchFamily="49" charset="-122"/>
              </a:rPr>
              <a:t/>
            </a:r>
            <a:br>
              <a:rPr lang="zh-CN" altLang="en-US" sz="3200" b="1" dirty="0">
                <a:ea typeface="楷体" panose="02010609060101010101" pitchFamily="49" charset="-122"/>
              </a:rPr>
            </a:br>
            <a:r>
              <a:rPr lang="en-US" altLang="zh-CN" sz="3200" b="1" dirty="0" smtClean="0">
                <a:ea typeface="楷体" panose="02010609060101010101" pitchFamily="49" charset="-122"/>
              </a:rPr>
              <a:t>FY-3B/3C/3D MWRI Brightness Temperature </a:t>
            </a:r>
            <a:endParaRPr lang="zh-CN" altLang="en-US" sz="3200" b="1" dirty="0">
              <a:ea typeface="楷体" panose="02010609060101010101" pitchFamily="49" charset="-122"/>
            </a:endParaRPr>
          </a:p>
        </p:txBody>
      </p:sp>
      <p:graphicFrame>
        <p:nvGraphicFramePr>
          <p:cNvPr id="18" name="内容占位符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041523"/>
              </p:ext>
            </p:extLst>
          </p:nvPr>
        </p:nvGraphicFramePr>
        <p:xfrm>
          <a:off x="0" y="1251494"/>
          <a:ext cx="9144000" cy="53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D:\MyPresentation\201411_5th AOMSUC\参考材料\fy-3卫星LOGO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613" cy="1251494"/>
          </a:xfrm>
          <a:prstGeom prst="rect">
            <a:avLst/>
          </a:prstGeom>
          <a:ln>
            <a:noFill/>
          </a:ln>
          <a:extLst/>
        </p:spPr>
      </p:pic>
      <p:grpSp>
        <p:nvGrpSpPr>
          <p:cNvPr id="2" name="组合 1"/>
          <p:cNvGrpSpPr/>
          <p:nvPr/>
        </p:nvGrpSpPr>
        <p:grpSpPr>
          <a:xfrm>
            <a:off x="0" y="1916833"/>
            <a:ext cx="6732240" cy="4221168"/>
            <a:chOff x="0" y="1916833"/>
            <a:chExt cx="6732240" cy="4221168"/>
          </a:xfrm>
        </p:grpSpPr>
        <p:sp>
          <p:nvSpPr>
            <p:cNvPr id="6" name="矩形 5"/>
            <p:cNvSpPr/>
            <p:nvPr/>
          </p:nvSpPr>
          <p:spPr>
            <a:xfrm>
              <a:off x="0" y="1916833"/>
              <a:ext cx="6732240" cy="4221168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000" r="-7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组合 6"/>
            <p:cNvGrpSpPr/>
            <p:nvPr/>
          </p:nvGrpSpPr>
          <p:grpSpPr>
            <a:xfrm>
              <a:off x="2195736" y="5157192"/>
              <a:ext cx="1928948" cy="396800"/>
              <a:chOff x="418982" y="1163260"/>
              <a:chExt cx="1928948" cy="39680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18982" y="1163260"/>
                <a:ext cx="1928948" cy="396800"/>
              </a:xfrm>
              <a:prstGeom prst="rect">
                <a:avLst/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矩形 9"/>
              <p:cNvSpPr/>
              <p:nvPr/>
            </p:nvSpPr>
            <p:spPr>
              <a:xfrm>
                <a:off x="418982" y="1163260"/>
                <a:ext cx="1928948" cy="3968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50800" rIns="50800" bIns="508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kern="1200" dirty="0" smtClean="0">
                    <a:solidFill>
                      <a:schemeClr val="tx1"/>
                    </a:solidFill>
                  </a:rPr>
                  <a:t>10H</a:t>
                </a:r>
                <a:endParaRPr lang="zh-CN" altLang="en-US" sz="20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2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989</Words>
  <Application>Microsoft Office PowerPoint</Application>
  <PresentationFormat>全屏显示(4:3)</PresentationFormat>
  <Paragraphs>171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Visio.Drawing.15</vt:lpstr>
      <vt:lpstr>Introduction of FY historical dataset reprocessing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MWRI Recalibration Steps</vt:lpstr>
      <vt:lpstr>Identified MWRI Individual Issues</vt:lpstr>
      <vt:lpstr>Time series of  FY-3B/3C/3D MWRI Brightness Temperature </vt:lpstr>
      <vt:lpstr>PowerPoint 演示文稿</vt:lpstr>
      <vt:lpstr>PowerPoint 演示文稿</vt:lpstr>
      <vt:lpstr>PowerPoint 演示文稿</vt:lpstr>
      <vt:lpstr>Consistent Calibration of VIRR Reflective Solar Channels Onboard FY-3A, FY-3B, and FY-3C Using a Multisite Calibration Method</vt:lpstr>
      <vt:lpstr>FY-3B/MERSI Test Data vs Aqua MODIS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 of GEO-Ring FY2E/FY2D/MSG IR1 band(11um)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FY-3/MWRI launch schedule</dc:title>
  <dc:creator>Windows 用户</dc:creator>
  <cp:lastModifiedBy>lenovo</cp:lastModifiedBy>
  <cp:revision>58</cp:revision>
  <dcterms:created xsi:type="dcterms:W3CDTF">2019-03-01T02:46:47Z</dcterms:created>
  <dcterms:modified xsi:type="dcterms:W3CDTF">2019-03-05T10:55:19Z</dcterms:modified>
</cp:coreProperties>
</file>