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4421" r:id="rId2"/>
    <p:sldMasterId id="2147484446" r:id="rId3"/>
    <p:sldMasterId id="2147484557" r:id="rId4"/>
    <p:sldMasterId id="2147484571" r:id="rId5"/>
    <p:sldMasterId id="2147484585" r:id="rId6"/>
  </p:sldMasterIdLst>
  <p:notesMasterIdLst>
    <p:notesMasterId r:id="rId35"/>
  </p:notesMasterIdLst>
  <p:handoutMasterIdLst>
    <p:handoutMasterId r:id="rId36"/>
  </p:handoutMasterIdLst>
  <p:sldIdLst>
    <p:sldId id="264" r:id="rId7"/>
    <p:sldId id="259" r:id="rId8"/>
    <p:sldId id="329" r:id="rId9"/>
    <p:sldId id="334" r:id="rId10"/>
    <p:sldId id="335" r:id="rId11"/>
    <p:sldId id="336" r:id="rId12"/>
    <p:sldId id="330" r:id="rId13"/>
    <p:sldId id="331" r:id="rId14"/>
    <p:sldId id="337" r:id="rId15"/>
    <p:sldId id="338" r:id="rId16"/>
    <p:sldId id="339" r:id="rId17"/>
    <p:sldId id="353" r:id="rId18"/>
    <p:sldId id="343" r:id="rId19"/>
    <p:sldId id="354" r:id="rId20"/>
    <p:sldId id="345" r:id="rId21"/>
    <p:sldId id="346" r:id="rId22"/>
    <p:sldId id="347" r:id="rId23"/>
    <p:sldId id="348" r:id="rId24"/>
    <p:sldId id="349" r:id="rId25"/>
    <p:sldId id="361" r:id="rId26"/>
    <p:sldId id="350" r:id="rId27"/>
    <p:sldId id="360" r:id="rId28"/>
    <p:sldId id="351" r:id="rId29"/>
    <p:sldId id="352" r:id="rId30"/>
    <p:sldId id="340" r:id="rId31"/>
    <p:sldId id="341" r:id="rId32"/>
    <p:sldId id="328" r:id="rId33"/>
    <p:sldId id="362" r:id="rId34"/>
  </p:sldIdLst>
  <p:sldSz cx="9144000" cy="5143500" type="screen16x9"/>
  <p:notesSz cx="6669088" cy="9926638"/>
  <p:defaultTextStyle>
    <a:defPPr>
      <a:defRPr lang="en-GB"/>
    </a:defPPr>
    <a:lvl1pPr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400" kern="1200">
        <a:solidFill>
          <a:schemeClr val="tx2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10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/>
    <p:restoredTop sz="89891" autoAdjust="0"/>
  </p:normalViewPr>
  <p:slideViewPr>
    <p:cSldViewPr snapToGrid="0">
      <p:cViewPr varScale="1">
        <p:scale>
          <a:sx n="132" d="100"/>
          <a:sy n="132" d="100"/>
        </p:scale>
        <p:origin x="576" y="176"/>
      </p:cViewPr>
      <p:guideLst>
        <p:guide orient="horz" pos="1847"/>
        <p:guide pos="106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-5224" y="-104"/>
      </p:cViewPr>
      <p:guideLst>
        <p:guide orient="horz" pos="3127"/>
        <p:guide pos="2101"/>
      </p:guideLst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89ADC8C-1E3A-2945-A7D6-CC00FC91EAFF}" type="datetimeFigureOut">
              <a:rPr lang="en-US"/>
              <a:pPr>
                <a:defRPr/>
              </a:pPr>
              <a:t>3/3/19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FD0BDEC-C160-8148-AEBB-FFF99A656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66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A16EAAF3-6EDB-0042-867C-F4C68D082B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0001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13B1FA-F533-4575-9539-86712CF8C6B6}" type="slidenum">
              <a:rPr lang="en-GB" smtClean="0">
                <a:solidFill>
                  <a:srgbClr val="000000"/>
                </a:solidFill>
                <a:latin typeface="Arial" pitchFamily="34" charset="0"/>
              </a:rPr>
              <a:pPr/>
              <a:t>1</a:t>
            </a:fld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6EAAF3-6EDB-0042-867C-F4C68D082B5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6EAAF3-6EDB-0042-867C-F4C68D082B5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 w="101600" cmpd="sng"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250302"/>
            <a:ext cx="7416824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212736"/>
            <a:ext cx="7416824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619841" y="1634568"/>
            <a:ext cx="7416675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8427233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paceMissionDev_Line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01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2532075" y="4460081"/>
            <a:ext cx="4079875" cy="2564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aseline="30000" dirty="0" err="1">
                <a:solidFill>
                  <a:srgbClr val="FFFFFF"/>
                </a:solidFill>
                <a:latin typeface="Helvetica"/>
                <a:ea typeface="ＭＳ Ｐゴシック" charset="0"/>
                <a:cs typeface="Helvetica"/>
              </a:rPr>
              <a:t>www.sstl.co.uk</a:t>
            </a:r>
            <a:endParaRPr lang="en-US" sz="1600" baseline="30000" dirty="0">
              <a:solidFill>
                <a:srgbClr val="FFFFFF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820013" y="4090478"/>
            <a:ext cx="351250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effectLst>
                  <a:reflection blurRad="304800" stA="46000" endPos="65000" dist="50800" dir="5400000" sy="-100000" algn="bl" rotWithShape="0"/>
                </a:effectLst>
                <a:latin typeface="Helvetica"/>
                <a:ea typeface="ＭＳ Ｐゴシック" charset="0"/>
                <a:cs typeface="Helvetica"/>
              </a:rPr>
              <a:t>Changing the economics of space</a:t>
            </a:r>
          </a:p>
        </p:txBody>
      </p:sp>
      <p:pic>
        <p:nvPicPr>
          <p:cNvPr id="5" name="Picture 8" descr="SSTL-Logo-Larg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1275" y="3519521"/>
            <a:ext cx="164623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26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458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851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443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598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997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261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040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4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 w="101600" cmpd="sng">
                <a:solidFill>
                  <a:schemeClr val="tx1"/>
                </a:solidFill>
              </a:ln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250302"/>
            <a:ext cx="7416824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Alternative title slide 1</a:t>
            </a:r>
            <a:endParaRPr lang="en-US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212736"/>
            <a:ext cx="7416824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619841" y="1634568"/>
            <a:ext cx="7416675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5645559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05980"/>
            <a:ext cx="476252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569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329931"/>
            <a:ext cx="6934200" cy="35635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56280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95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72717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64894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817002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329931"/>
            <a:ext cx="3390900" cy="35635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329931"/>
            <a:ext cx="3390900" cy="35635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11293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34074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936947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9291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 w="101600" cmpd="sng">
                <a:solidFill>
                  <a:schemeClr val="tx1"/>
                </a:solidFill>
              </a:ln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250302"/>
            <a:ext cx="7416824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Alternative title slide 2</a:t>
            </a:r>
            <a:endParaRPr lang="en-US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212736"/>
            <a:ext cx="7416824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619841" y="1634568"/>
            <a:ext cx="7416675" cy="36004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5431235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277855"/>
      </p:ext>
    </p:extLst>
  </p:cSld>
  <p:clrMapOvr>
    <a:masterClrMapping/>
  </p:clrMapOvr>
  <p:transition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20389"/>
      </p:ext>
    </p:extLst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387052"/>
      </p:ext>
    </p:extLst>
  </p:cSld>
  <p:clrMapOvr>
    <a:masterClrMapping/>
  </p:clrMapOvr>
  <p:transition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260749"/>
            <a:ext cx="1733550" cy="46327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260749"/>
            <a:ext cx="5048250" cy="4632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937278"/>
      </p:ext>
    </p:extLst>
  </p:cSld>
  <p:clrMapOvr>
    <a:masterClrMapping/>
  </p:clrMapOvr>
  <p:transition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8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  <p:transition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  <p:transition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250302"/>
            <a:ext cx="7416824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Content slide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212736"/>
            <a:ext cx="7416824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73083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7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05980"/>
            <a:ext cx="476252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329931"/>
            <a:ext cx="6934200" cy="35635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/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261938"/>
            <a:ext cx="6972300" cy="1028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0" y="1331119"/>
            <a:ext cx="340995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6850" y="1331119"/>
            <a:ext cx="340995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8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_RGB_whiteback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407"/>
            <a:ext cx="1219106" cy="1115483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250302"/>
            <a:ext cx="7416824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Alternative content slide 1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212736"/>
            <a:ext cx="7416824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14744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7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05980"/>
            <a:ext cx="476252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329931"/>
            <a:ext cx="6934200" cy="35635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52600" y="260749"/>
            <a:ext cx="6934200" cy="4632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23850" y="4914900"/>
            <a:ext cx="3257550" cy="171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r>
              <a:rPr lang="en-GB">
                <a:latin typeface="Arial" pitchFamily="34" charset="0"/>
                <a:ea typeface="ＭＳ Ｐゴシック" pitchFamily="34" charset="-128"/>
                <a:cs typeface="+mn-cs"/>
              </a:rPr>
              <a:t>© Crown copyright   Met Office</a:t>
            </a:r>
            <a:endParaRPr lang="en-GB" sz="1400">
              <a:latin typeface="Times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250302"/>
            <a:ext cx="7416824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Alternative content slide 2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212736"/>
            <a:ext cx="7416824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30841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329931"/>
            <a:ext cx="3390900" cy="35635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329931"/>
            <a:ext cx="3390900" cy="35635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19672" y="250302"/>
            <a:ext cx="7416824" cy="934656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Content divider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19672" y="1212736"/>
            <a:ext cx="7416824" cy="5040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8880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260749"/>
            <a:ext cx="1733550" cy="46327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260749"/>
            <a:ext cx="5048250" cy="4632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60747"/>
            <a:ext cx="6934200" cy="1028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52600" y="1329931"/>
            <a:ext cx="6934200" cy="356354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3850" y="4914900"/>
            <a:ext cx="2895600" cy="171450"/>
          </a:xfr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79512" y="1455086"/>
            <a:ext cx="7416824" cy="1754520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Questions</a:t>
            </a:r>
            <a:br>
              <a:rPr lang="en-GB" dirty="0"/>
            </a:br>
            <a:r>
              <a:rPr lang="en-GB" dirty="0"/>
              <a:t>and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892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79512" y="1455086"/>
            <a:ext cx="7416824" cy="1754520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algn="l">
              <a:defRPr sz="3600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Questions</a:t>
            </a:r>
            <a:br>
              <a:rPr lang="en-GB" dirty="0"/>
            </a:br>
            <a:r>
              <a:rPr lang="en-GB" dirty="0"/>
              <a:t>and answers (alternative)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3652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28575" cap="flat" cmpd="sng" algn="ctr">
            <a:solidFill>
              <a:schemeClr val="bg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 w="101600" cmpd="sng">
                <a:solidFill>
                  <a:schemeClr val="tx1"/>
                </a:solidFill>
              </a:ln>
            </a:endParaRPr>
          </a:p>
        </p:txBody>
      </p:sp>
      <p:pic>
        <p:nvPicPr>
          <p:cNvPr id="1027" name="Picture 2" descr="MO_RGB_transpbackg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8" y="98433"/>
            <a:ext cx="1223963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283" r:id="rId1"/>
    <p:sldLayoutId id="2147484282" r:id="rId2"/>
    <p:sldLayoutId id="2147484284" r:id="rId3"/>
    <p:sldLayoutId id="2147484281" r:id="rId4"/>
    <p:sldLayoutId id="2147484289" r:id="rId5"/>
    <p:sldLayoutId id="2147484285" r:id="rId6"/>
    <p:sldLayoutId id="2147484286" r:id="rId7"/>
    <p:sldLayoutId id="2147484287" r:id="rId8"/>
    <p:sldLayoutId id="2147484288" r:id="rId9"/>
    <p:sldLayoutId id="2147484290" r:id="rId10"/>
  </p:sldLayoutIdLst>
  <p:transition spd="slow">
    <p:fade/>
  </p:transition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261938"/>
            <a:ext cx="69723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331119"/>
            <a:ext cx="69723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81" y="4913710"/>
            <a:ext cx="2894013" cy="172640"/>
          </a:xfrm>
          <a:prstGeom prst="rect">
            <a:avLst/>
          </a:prstGeom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1000">
                <a:solidFill>
                  <a:srgbClr val="000000"/>
                </a:solidFill>
              </a:rPr>
              <a:t>© Crown copyright   Met Office</a:t>
            </a:r>
          </a:p>
        </p:txBody>
      </p:sp>
    </p:spTree>
    <p:extLst>
      <p:ext uri="{BB962C8B-B14F-4D97-AF65-F5344CB8AC3E}">
        <p14:creationId xmlns:p14="http://schemas.microsoft.com/office/powerpoint/2010/main" val="362162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  <p:sldLayoutId id="214748443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260747"/>
            <a:ext cx="6934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Slide heading Arial 40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329931"/>
            <a:ext cx="6934200" cy="356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First level Arial 24</a:t>
            </a:r>
          </a:p>
          <a:p>
            <a:pPr lvl="1"/>
            <a:r>
              <a:rPr lang="en-GB"/>
              <a:t>Second level Arial 20</a:t>
            </a:r>
          </a:p>
          <a:p>
            <a:pPr lvl="2"/>
            <a:r>
              <a:rPr lang="en-GB"/>
              <a:t>Third level Arial 20</a:t>
            </a:r>
          </a:p>
          <a:p>
            <a:pPr lvl="3"/>
            <a:r>
              <a:rPr lang="en-GB"/>
              <a:t>Fourth level Arial 20</a:t>
            </a:r>
          </a:p>
          <a:p>
            <a:pPr lvl="4"/>
            <a:r>
              <a:rPr lang="en-GB"/>
              <a:t>Fifth level Arial 20</a:t>
            </a:r>
          </a:p>
        </p:txBody>
      </p:sp>
      <p:sp>
        <p:nvSpPr>
          <p:cNvPr id="61952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" y="4914900"/>
            <a:ext cx="2895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914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</p:sldLayoutIdLst>
  <p:transition>
    <p:wipe/>
  </p:transition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261938"/>
            <a:ext cx="6972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66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331119"/>
            <a:ext cx="69723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5" y="4913710"/>
            <a:ext cx="2894013" cy="172640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</a:pPr>
            <a:r>
              <a:rPr lang="en-GB" sz="10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© Crown copyright   Met Office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  <p:sldLayoutId id="2147484569" r:id="rId12"/>
    <p:sldLayoutId id="2147484570" r:id="rId13"/>
  </p:sldLayoutIdLst>
  <p:transition>
    <p:wip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261938"/>
            <a:ext cx="69723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331119"/>
            <a:ext cx="69723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23855" y="4913710"/>
            <a:ext cx="2894013" cy="1726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0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Crown copyright   Met Office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  <p:sldLayoutId id="2147484583" r:id="rId12"/>
    <p:sldLayoutId id="2147484584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260747"/>
            <a:ext cx="6934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Slide heading Arial 40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329931"/>
            <a:ext cx="6934200" cy="35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First level Arial 24</a:t>
            </a:r>
          </a:p>
          <a:p>
            <a:pPr lvl="1"/>
            <a:r>
              <a:rPr lang="en-GB"/>
              <a:t>Second level Arial 20</a:t>
            </a:r>
          </a:p>
          <a:p>
            <a:pPr lvl="2"/>
            <a:r>
              <a:rPr lang="en-GB"/>
              <a:t>Third level Arial 20</a:t>
            </a:r>
          </a:p>
          <a:p>
            <a:pPr lvl="3"/>
            <a:r>
              <a:rPr lang="en-GB"/>
              <a:t>Fourth level Arial 20</a:t>
            </a:r>
          </a:p>
          <a:p>
            <a:pPr lvl="4"/>
            <a:r>
              <a:rPr lang="en-GB"/>
              <a:t>Fifth level Arial 20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" y="4914900"/>
            <a:ext cx="2895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000000"/>
                </a:solidFill>
                <a:ea typeface="+mn-ea"/>
                <a:cs typeface="+mn-cs"/>
              </a:rPr>
              <a:t>© Crown copyright   Met Office</a:t>
            </a:r>
            <a:endParaRPr lang="en-GB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  <p:sldLayoutId id="2147484595" r:id="rId10"/>
    <p:sldLayoutId id="2147484596" r:id="rId11"/>
    <p:sldLayoutId id="2147484597" r:id="rId12"/>
  </p:sldLayoutIdLst>
  <p:transition>
    <p:wipe/>
  </p:transition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charset="0"/>
        </a:defRPr>
      </a:lvl9pPr>
    </p:titleStyle>
    <p:bodyStyle>
      <a:lvl1pPr marL="261938" indent="-261938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23888" indent="-1825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2pPr>
      <a:lvl3pPr marL="987425" indent="-184150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3pPr>
      <a:lvl4pPr marL="1349375" indent="-1825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4pPr>
      <a:lvl5pPr marL="16986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6" descr="9589 globe backdrop 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" y="0"/>
            <a:ext cx="940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9589 satellite ripples RGB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9313" y="2571750"/>
            <a:ext cx="728821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5" descr="7589 satellite RG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7113" y="1402558"/>
            <a:ext cx="7219950" cy="433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7" name="TextBox 9"/>
          <p:cNvSpPr txBox="1">
            <a:spLocks noChangeArrowheads="1"/>
          </p:cNvSpPr>
          <p:nvPr/>
        </p:nvSpPr>
        <p:spPr bwMode="auto">
          <a:xfrm>
            <a:off x="292934" y="234298"/>
            <a:ext cx="8161209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dirty="0"/>
              <a:t>Long-term calibration monitoring using </a:t>
            </a:r>
          </a:p>
          <a:p>
            <a:r>
              <a:rPr lang="en-GB" sz="3600" dirty="0"/>
              <a:t>Met Office NWP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80533" y="1003221"/>
            <a:ext cx="82634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</a:pPr>
            <a:endParaRPr lang="en-US" sz="200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defTabSz="457200">
              <a:lnSpc>
                <a:spcPct val="100000"/>
              </a:lnSpc>
            </a:pPr>
            <a:r>
              <a:rPr lang="en-GB" sz="2800" i="1" dirty="0">
                <a:solidFill>
                  <a:srgbClr val="C1D72E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Roger Saunders and Pete Francis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543" y="4632593"/>
            <a:ext cx="4782335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Acknowledgements to EUMETSAT for part funding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Crown copyright   Met Office</a:t>
            </a:r>
            <a:endParaRPr lang="en-GB" sz="1400">
              <a:latin typeface="Times" pitchFamily="18" charset="0"/>
            </a:endParaRPr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41685"/>
            <a:ext cx="6934200" cy="1028700"/>
          </a:xfrm>
        </p:spPr>
        <p:txBody>
          <a:bodyPr/>
          <a:lstStyle/>
          <a:p>
            <a:r>
              <a:rPr lang="en-GB" sz="3600" dirty="0"/>
              <a:t>Model and observation changes</a:t>
            </a:r>
          </a:p>
        </p:txBody>
      </p:sp>
      <p:graphicFrame>
        <p:nvGraphicFramePr>
          <p:cNvPr id="305198" name="Group 1070"/>
          <p:cNvGraphicFramePr>
            <a:graphicFrameLocks noGrp="1"/>
          </p:cNvGraphicFramePr>
          <p:nvPr/>
        </p:nvGraphicFramePr>
        <p:xfrm>
          <a:off x="415636" y="803563"/>
          <a:ext cx="8619432" cy="4023360"/>
        </p:xfrm>
        <a:graphic>
          <a:graphicData uri="http://schemas.openxmlformats.org/drawingml/2006/table">
            <a:tbl>
              <a:tblPr/>
              <a:tblGrid>
                <a:gridCol w="974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9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72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Date</a:t>
                      </a:r>
                      <a:endParaRPr kumimoji="0" lang="en-GB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Model/Observation change</a:t>
                      </a:r>
                      <a:endParaRPr kumimoji="0" lang="en-GB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Date</a:t>
                      </a:r>
                      <a:endParaRPr kumimoji="0" lang="en-GB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Model/Observation change</a:t>
                      </a:r>
                      <a:endParaRPr kumimoji="0" lang="en-GB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20 Aug 2009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Start assimilation of NOAA-19 HIRS and AMSU radiances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28 March 2012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Hybrid DA updated to use MOGREPS-G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10 Nov 2009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Change of model levels from 50 to 70 and model top raised from 0.1hPa to 0.01hPa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17 Sept 2012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Upgrade to RTTOV-9 in data assimilation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10 Nov 2009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Change in bias correction of </a:t>
                      </a:r>
                      <a:r>
                        <a:rPr kumimoji="0" lang="en-GB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radiosonde</a:t>
                      </a: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 relative humidity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23 Jan 2013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Moved to RTTOV-9 for bias</a:t>
                      </a:r>
                      <a:r>
                        <a:rPr lang="en-GB" sz="9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stats presented </a:t>
                      </a:r>
                      <a:r>
                        <a:rPr lang="en-GB" sz="900" b="1" baseline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here </a:t>
                      </a:r>
                      <a:endParaRPr lang="en-GB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17 Dec 2009 to 9 Feb 2010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NOAA-17 HIRS not assimilated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30 April 2013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CrIS</a:t>
                      </a: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 and ATMS assimilated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9 Mar 2010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DMSP F-16 SSMIS window channels assimilated operationally – clear scenes only over ocean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15 July 2014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Increase in model resolution 25 km to 17 km. ENDGAME implemented.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2 Nov 2010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Modify AIRS channel selection and assumed observation errors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15 Mar 2016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VarBC</a:t>
                      </a:r>
                      <a:r>
                        <a:rPr kumimoji="0" lang="en-GB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 introduced for all radiances. Aircraft </a:t>
                      </a:r>
                      <a:r>
                        <a:rPr kumimoji="0" lang="en-GB" sz="9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Rel</a:t>
                      </a:r>
                      <a:r>
                        <a:rPr kumimoji="0" lang="en-GB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 Humidity assimilated.</a:t>
                      </a:r>
                      <a:endParaRPr lang="en-GB" dirty="0"/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2 Nov 2010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SSMIS channels 21,22 introduced to improve mesospheric/upper stratospheric analysis 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8 Nov 2016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More IR radiances assimilated over land. Added FY-3B MWHS radiances.</a:t>
                      </a:r>
                      <a:endParaRPr lang="en-GB" dirty="0"/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2 Nov 2010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Introduce Meteosat-9 clear sky window and water vapour channel radiances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11 July 2017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Upgraded to RTTOV-11. Increased model horizontal resolution to 10km.</a:t>
                      </a:r>
                      <a:endParaRPr lang="en-GB" dirty="0"/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20 July 2011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Introduce GOES-E+W clear sky window and water vapour channel radiances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13 Feb 2018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Assimilated GMI radiances. IASI and ATOVS thinning changed.</a:t>
                      </a:r>
                      <a:endParaRPr lang="en-GB" dirty="0"/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20 July 2011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Use more IASI channels over land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25 Sep 2018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Upgraded to RTTOV-12. Cloud affected </a:t>
                      </a:r>
                      <a:r>
                        <a:rPr kumimoji="0" lang="en-GB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AMSU assimilated.</a:t>
                      </a:r>
                      <a:endParaRPr kumimoji="0" lang="en-GB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20 July 2011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Change in humidity control variable from relative humidity to normalised pseudo relative humidity (Ingleby </a:t>
                      </a:r>
                      <a:r>
                        <a:rPr kumimoji="0" lang="en-GB" sz="9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et. al</a:t>
                      </a: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 . 2011) </a:t>
                      </a: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Crown copyright   Met Office</a:t>
            </a:r>
            <a:endParaRPr lang="en-GB" sz="1400">
              <a:latin typeface="Times" pitchFamily="18" charset="0"/>
            </a:endParaRPr>
          </a:p>
        </p:txBody>
      </p:sp>
      <p:sp>
        <p:nvSpPr>
          <p:cNvPr id="264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AATSR biases</a:t>
            </a:r>
          </a:p>
        </p:txBody>
      </p:sp>
      <p:pic>
        <p:nvPicPr>
          <p:cNvPr id="264197" name="Picture 5" descr="201009141516aatsrrad11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50" y="771525"/>
            <a:ext cx="6743700" cy="3600450"/>
          </a:xfrm>
          <a:prstGeom prst="rect">
            <a:avLst/>
          </a:prstGeom>
          <a:noFill/>
        </p:spPr>
      </p:pic>
      <p:pic>
        <p:nvPicPr>
          <p:cNvPr id="264198" name="Picture 6" descr="201009141516aatsrrad37um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150" y="771525"/>
            <a:ext cx="6743700" cy="360045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IASI-A </a:t>
            </a:r>
            <a:r>
              <a:rPr lang="en-GB" dirty="0" err="1"/>
              <a:t>vs</a:t>
            </a:r>
            <a:r>
              <a:rPr lang="en-GB" dirty="0"/>
              <a:t> IASI-B biases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1443" r="5181"/>
          <a:stretch>
            <a:fillRect/>
          </a:stretch>
        </p:blipFill>
        <p:spPr bwMode="auto">
          <a:xfrm>
            <a:off x="1227137" y="823770"/>
            <a:ext cx="7573963" cy="431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 bwMode="auto">
          <a:xfrm>
            <a:off x="1743075" y="1971675"/>
            <a:ext cx="381000" cy="152400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1938" marR="0" indent="-261938" algn="l" defTabSz="914400" rtl="0" eaLnBrk="1" fontAlgn="base" latinLnBrk="0" hangingPunct="1">
              <a:lnSpc>
                <a:spcPct val="7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624" y="173979"/>
            <a:ext cx="6934200" cy="1028700"/>
          </a:xfrm>
        </p:spPr>
        <p:txBody>
          <a:bodyPr/>
          <a:lstStyle/>
          <a:p>
            <a:r>
              <a:rPr lang="en-GB" dirty="0"/>
              <a:t>IASI-A St. deviation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1422" r="5713"/>
          <a:stretch>
            <a:fillRect/>
          </a:stretch>
        </p:blipFill>
        <p:spPr bwMode="auto">
          <a:xfrm>
            <a:off x="1261831" y="820666"/>
            <a:ext cx="7535098" cy="432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IASI-A </a:t>
            </a:r>
            <a:r>
              <a:rPr lang="en-GB" dirty="0" err="1"/>
              <a:t>vs</a:t>
            </a:r>
            <a:r>
              <a:rPr lang="en-GB" dirty="0"/>
              <a:t> IASI-B St </a:t>
            </a:r>
            <a:r>
              <a:rPr lang="en-GB" dirty="0" err="1"/>
              <a:t>Devs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11950" r="5904"/>
          <a:stretch>
            <a:fillRect/>
          </a:stretch>
        </p:blipFill>
        <p:spPr bwMode="auto">
          <a:xfrm>
            <a:off x="1198563" y="799193"/>
            <a:ext cx="7602538" cy="434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 9"/>
          <p:cNvSpPr/>
          <p:nvPr/>
        </p:nvSpPr>
        <p:spPr bwMode="auto">
          <a:xfrm>
            <a:off x="1552575" y="2543175"/>
            <a:ext cx="581025" cy="2105025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1938" marR="0" indent="-261938" algn="l" defTabSz="914400" rtl="0" eaLnBrk="1" fontAlgn="base" latinLnBrk="0" hangingPunct="1">
              <a:lnSpc>
                <a:spcPct val="7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AIRS St. deviation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0830" r="5496"/>
          <a:stretch>
            <a:fillRect/>
          </a:stretch>
        </p:blipFill>
        <p:spPr bwMode="auto">
          <a:xfrm>
            <a:off x="1235131" y="815175"/>
            <a:ext cx="7615193" cy="432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413272"/>
            <a:ext cx="3038475" cy="1787128"/>
          </a:xfrm>
        </p:spPr>
        <p:txBody>
          <a:bodyPr/>
          <a:lstStyle/>
          <a:p>
            <a:r>
              <a:rPr lang="en-GB" sz="2400" dirty="0"/>
              <a:t>Good consistency between METOP-A and METOP-B for IASI 925 cm-1 channel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6" name="Picture 5" descr="DD_WS_IASI_METOPA_1121_IASI_METOPB_112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0787" y="0"/>
            <a:ext cx="5133213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3982" y="2209800"/>
            <a:ext cx="673582" cy="23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VARBC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 bwMode="auto">
          <a:xfrm flipH="1">
            <a:off x="6477000" y="2327910"/>
            <a:ext cx="96982" cy="24210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Picture 7" descr="COMPOSITE_KG_300.png">
            <a:extLst>
              <a:ext uri="{FF2B5EF4-FFF2-40B4-BE49-F238E27FC236}">
                <a16:creationId xmlns:a16="http://schemas.microsoft.com/office/drawing/2014/main" id="{369FBFB2-776B-4F42-B857-7774E2D8C9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143" y="3332991"/>
            <a:ext cx="2835016" cy="1181257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251346"/>
            <a:ext cx="3533775" cy="2387203"/>
          </a:xfrm>
        </p:spPr>
        <p:txBody>
          <a:bodyPr/>
          <a:lstStyle/>
          <a:p>
            <a:r>
              <a:rPr lang="en-GB" sz="2400" dirty="0"/>
              <a:t>HIRS channel 8 and IASI 928 cm</a:t>
            </a:r>
            <a:r>
              <a:rPr lang="en-GB" sz="2400" baseline="30000" dirty="0"/>
              <a:t>-1</a:t>
            </a:r>
            <a:r>
              <a:rPr lang="en-GB" sz="2400" dirty="0"/>
              <a:t> channel shows good consistency until METOP-A HIRS filter wheel jitters in 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6" name="Picture 5" descr="DD_WS_ATOVS_METOPA_8_IASI_METOPA_113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0787" y="0"/>
            <a:ext cx="5133213" cy="5143500"/>
          </a:xfrm>
          <a:prstGeom prst="rect">
            <a:avLst/>
          </a:prstGeom>
        </p:spPr>
      </p:pic>
      <p:pic>
        <p:nvPicPr>
          <p:cNvPr id="5" name="Picture 4" descr="COMPOSITE_KG_300.png">
            <a:extLst>
              <a:ext uri="{FF2B5EF4-FFF2-40B4-BE49-F238E27FC236}">
                <a16:creationId xmlns:a16="http://schemas.microsoft.com/office/drawing/2014/main" id="{46AA224C-83F8-3348-942A-EFFEE59EE9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472" y="3377659"/>
            <a:ext cx="2941978" cy="122582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6761220" y="2729851"/>
            <a:ext cx="487235" cy="86768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175035" y="2749874"/>
            <a:ext cx="1519968" cy="2754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HIRS filter wheel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513" y="400467"/>
            <a:ext cx="1495077" cy="174047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Meteosat</a:t>
            </a:r>
            <a:r>
              <a:rPr lang="en-GB" sz="2400" dirty="0">
                <a:solidFill>
                  <a:schemeClr val="bg1"/>
                </a:solidFill>
              </a:rPr>
              <a:t> disk</a:t>
            </a:r>
          </a:p>
          <a:p>
            <a:r>
              <a:rPr lang="en-GB" sz="2400" dirty="0">
                <a:solidFill>
                  <a:schemeClr val="bg1"/>
                </a:solidFill>
              </a:rPr>
              <a:t>area</a:t>
            </a:r>
          </a:p>
          <a:p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>
                <a:solidFill>
                  <a:schemeClr val="bg1"/>
                </a:solidFill>
              </a:rPr>
              <a:t>Ocean</a:t>
            </a:r>
          </a:p>
          <a:p>
            <a:r>
              <a:rPr lang="en-GB" sz="1800" dirty="0">
                <a:solidFill>
                  <a:schemeClr val="bg1"/>
                </a:solidFill>
              </a:rPr>
              <a:t>Day + Night</a:t>
            </a:r>
          </a:p>
        </p:txBody>
      </p:sp>
      <p:pic>
        <p:nvPicPr>
          <p:cNvPr id="9" name="Picture 8" descr="MSG_DA_1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43" y="2889204"/>
            <a:ext cx="1714500" cy="1714500"/>
          </a:xfrm>
          <a:prstGeom prst="rect">
            <a:avLst/>
          </a:prstGeom>
        </p:spPr>
      </p:pic>
      <p:pic>
        <p:nvPicPr>
          <p:cNvPr id="12" name="Picture 11" descr="WS_SEV_ALL_10P8.gif"/>
          <p:cNvPicPr>
            <a:picLocks noChangeAspect="1"/>
          </p:cNvPicPr>
          <p:nvPr/>
        </p:nvPicPr>
        <p:blipFill>
          <a:blip r:embed="rId3" cstate="print"/>
          <a:srcRect l="11032" r="7562" b="10400"/>
          <a:stretch>
            <a:fillRect/>
          </a:stretch>
        </p:blipFill>
        <p:spPr>
          <a:xfrm>
            <a:off x="2118698" y="591312"/>
            <a:ext cx="6482757" cy="435254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S_Global_ALL_6P5_Polars.gif"/>
          <p:cNvPicPr>
            <a:picLocks noChangeAspect="1"/>
          </p:cNvPicPr>
          <p:nvPr/>
        </p:nvPicPr>
        <p:blipFill>
          <a:blip r:embed="rId2" cstate="print"/>
          <a:srcRect l="10812" t="2424" r="9333" b="13401"/>
          <a:stretch>
            <a:fillRect/>
          </a:stretch>
        </p:blipFill>
        <p:spPr>
          <a:xfrm>
            <a:off x="2043546" y="360218"/>
            <a:ext cx="6733309" cy="432954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2834" y="1421824"/>
            <a:ext cx="2165639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Gradual moistening of  UTH in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3173" y="3564082"/>
            <a:ext cx="3190297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Change levels and R/S humidity </a:t>
            </a:r>
            <a:r>
              <a:rPr lang="en-GB" sz="1400" dirty="0" err="1">
                <a:solidFill>
                  <a:schemeClr val="bg1"/>
                </a:solidFill>
              </a:rPr>
              <a:t>corrn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771901" y="3706091"/>
            <a:ext cx="890154" cy="58017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5292436" y="2758786"/>
            <a:ext cx="304800" cy="318705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633605" y="3067050"/>
            <a:ext cx="2088905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Change RTTOV version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389CBD-7D8B-0C43-B816-82B2EAAE7AD4}"/>
              </a:ext>
            </a:extLst>
          </p:cNvPr>
          <p:cNvSpPr txBox="1"/>
          <p:nvPr/>
        </p:nvSpPr>
        <p:spPr>
          <a:xfrm>
            <a:off x="360218" y="1911927"/>
            <a:ext cx="1369286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Global</a:t>
            </a:r>
          </a:p>
        </p:txBody>
      </p:sp>
      <p:pic>
        <p:nvPicPr>
          <p:cNvPr id="17" name="Picture 16" descr="COMPOSITE_KG_300.png">
            <a:extLst>
              <a:ext uri="{FF2B5EF4-FFF2-40B4-BE49-F238E27FC236}">
                <a16:creationId xmlns:a16="http://schemas.microsoft.com/office/drawing/2014/main" id="{A017A41D-A460-D347-A86A-2A25748F22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9479" y="3448494"/>
            <a:ext cx="2469573" cy="1028989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176" y="0"/>
            <a:ext cx="7416824" cy="737272"/>
          </a:xfrm>
        </p:spPr>
        <p:txBody>
          <a:bodyPr/>
          <a:lstStyle/>
          <a:p>
            <a:r>
              <a:rPr lang="en-US" dirty="0"/>
              <a:t>Rationale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42901" y="752153"/>
            <a:ext cx="7458860" cy="4708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ct val="1500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ＭＳ Ｐゴシック" pitchFamily="34" charset="-128"/>
              </a:rPr>
              <a:t>It is crucial for climate and very desirable for NWP that we determine the characteristics of satellite radiance biases and try to understand their cause</a:t>
            </a:r>
          </a:p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ct val="1500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ＭＳ Ｐゴシック" pitchFamily="34" charset="-128"/>
              </a:rPr>
              <a:t>Simultaneous Nadir Overpasses have a limited time and space sampling. </a:t>
            </a:r>
          </a:p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ct val="1500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ＭＳ Ｐゴシック" pitchFamily="34" charset="-128"/>
              </a:rPr>
              <a:t> Comparing radiances against those simulated from a NWP model more can be learnt about the nature of the biases as the space and time matchup window can be relaxed using </a:t>
            </a:r>
            <a:r>
              <a:rPr kumimoji="0" lang="en-GB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ＭＳ Ｐゴシック" pitchFamily="34" charset="-128"/>
              </a:rPr>
              <a:t>double differences</a:t>
            </a:r>
            <a:r>
              <a:rPr kumimoji="0" lang="en-GB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ＭＳ Ｐゴシック" pitchFamily="34" charset="-128"/>
              </a:rPr>
              <a:t> with the NWP model as a transfer standard.</a:t>
            </a:r>
          </a:p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ct val="1500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ＭＳ Ｐゴシック" pitchFamily="34" charset="-128"/>
              </a:rPr>
              <a:t>The Met Office model 6hr forecast background fields for the past 10 years are used for this study which assimilate many different satellite and in situ observations.</a:t>
            </a:r>
          </a:p>
        </p:txBody>
      </p:sp>
    </p:spTree>
    <p:extLst>
      <p:ext uri="{BB962C8B-B14F-4D97-AF65-F5344CB8AC3E}">
        <p14:creationId xmlns:p14="http://schemas.microsoft.com/office/powerpoint/2010/main" val="402705023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S_SD_Global_ALL_6P5_Polars.gif"/>
          <p:cNvPicPr>
            <a:picLocks noChangeAspect="1"/>
          </p:cNvPicPr>
          <p:nvPr/>
        </p:nvPicPr>
        <p:blipFill>
          <a:blip r:embed="rId2" cstate="print"/>
          <a:srcRect l="11962" t="2559" r="9169" b="13266"/>
          <a:stretch>
            <a:fillRect/>
          </a:stretch>
        </p:blipFill>
        <p:spPr>
          <a:xfrm>
            <a:off x="2182091" y="429491"/>
            <a:ext cx="6650182" cy="432954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5907" y="1491097"/>
            <a:ext cx="2165639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Gradual improving of  UTH in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2192" y="3938155"/>
            <a:ext cx="3190297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Change levels and R/S humidity </a:t>
            </a:r>
            <a:r>
              <a:rPr lang="en-GB" sz="1400" dirty="0" err="1">
                <a:solidFill>
                  <a:schemeClr val="bg1"/>
                </a:solidFill>
              </a:rPr>
              <a:t>corrn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3435927" y="3230708"/>
            <a:ext cx="370611" cy="683201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5" descr="COMPOSITE_KG_3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19618"/>
            <a:ext cx="2469573" cy="10289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218" y="1911927"/>
            <a:ext cx="1369286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Global</a:t>
            </a:r>
          </a:p>
        </p:txBody>
      </p:sp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S_SEV_ALL_13P4.gif"/>
          <p:cNvPicPr>
            <a:picLocks noChangeAspect="1"/>
          </p:cNvPicPr>
          <p:nvPr/>
        </p:nvPicPr>
        <p:blipFill>
          <a:blip r:embed="rId2" cstate="print"/>
          <a:srcRect l="12537" r="9580" b="13939"/>
          <a:stretch>
            <a:fillRect/>
          </a:stretch>
        </p:blipFill>
        <p:spPr>
          <a:xfrm>
            <a:off x="2320636" y="325582"/>
            <a:ext cx="6567054" cy="442652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4307" y="3463231"/>
            <a:ext cx="2509020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SEVIRI Decontamination</a:t>
            </a:r>
          </a:p>
        </p:txBody>
      </p:sp>
      <p:pic>
        <p:nvPicPr>
          <p:cNvPr id="7" name="Picture 6" descr="MSG_DA_1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243" y="2889204"/>
            <a:ext cx="1714500" cy="17145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7481455" y="1343891"/>
            <a:ext cx="166254" cy="367145"/>
          </a:xfrm>
          <a:prstGeom prst="ellipse">
            <a:avLst/>
          </a:prstGeom>
          <a:noFill/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1938" marR="0" indent="-261938" algn="l" defTabSz="914400" rtl="0" eaLnBrk="1" fontAlgn="base" latinLnBrk="0" hangingPunct="1">
              <a:lnSpc>
                <a:spcPct val="7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45" y="1711036"/>
            <a:ext cx="1869423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chemeClr val="bg1"/>
                </a:solidFill>
              </a:rPr>
              <a:t>Meteosat</a:t>
            </a:r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disk</a:t>
            </a:r>
          </a:p>
        </p:txBody>
      </p:sp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4307" y="3463231"/>
            <a:ext cx="2509020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SEVIRI Decontamination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439891" y="1496291"/>
            <a:ext cx="166254" cy="367145"/>
          </a:xfrm>
          <a:prstGeom prst="ellipse">
            <a:avLst/>
          </a:prstGeom>
          <a:noFill/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1938" marR="0" indent="-261938" algn="l" defTabSz="914400" rtl="0" eaLnBrk="1" fontAlgn="base" latinLnBrk="0" hangingPunct="1">
              <a:lnSpc>
                <a:spcPct val="7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WS_SD_Global_All_13P4_Polars.gif"/>
          <p:cNvPicPr>
            <a:picLocks noChangeAspect="1"/>
          </p:cNvPicPr>
          <p:nvPr/>
        </p:nvPicPr>
        <p:blipFill>
          <a:blip r:embed="rId2" cstate="print"/>
          <a:srcRect l="11716" t="1886" r="9498" b="13939"/>
          <a:stretch>
            <a:fillRect/>
          </a:stretch>
        </p:blipFill>
        <p:spPr>
          <a:xfrm>
            <a:off x="2244437" y="408709"/>
            <a:ext cx="6643254" cy="4329545"/>
          </a:xfrm>
          <a:prstGeom prst="rect">
            <a:avLst/>
          </a:prstGeom>
        </p:spPr>
      </p:pic>
      <p:pic>
        <p:nvPicPr>
          <p:cNvPr id="11" name="Picture 10" descr="COMPOSITE_KG_3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19618"/>
            <a:ext cx="2469573" cy="10289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0218" y="1911927"/>
            <a:ext cx="1369286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Global</a:t>
            </a:r>
          </a:p>
        </p:txBody>
      </p:sp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Scan biases for different sensors</a:t>
            </a:r>
          </a:p>
        </p:txBody>
      </p:sp>
      <p:pic>
        <p:nvPicPr>
          <p:cNvPr id="5" name="Content Placeholder 4" descr="2013crosstrac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7010" b="67224"/>
          <a:stretch>
            <a:fillRect/>
          </a:stretch>
        </p:blipFill>
        <p:spPr>
          <a:xfrm>
            <a:off x="5906776" y="1047750"/>
            <a:ext cx="2199000" cy="204020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6" name="Picture 5" descr="2013crosstrack2.png"/>
          <p:cNvPicPr>
            <a:picLocks noChangeAspect="1"/>
          </p:cNvPicPr>
          <p:nvPr/>
        </p:nvPicPr>
        <p:blipFill>
          <a:blip r:embed="rId3" cstate="print"/>
          <a:srcRect t="32146"/>
          <a:stretch>
            <a:fillRect/>
          </a:stretch>
        </p:blipFill>
        <p:spPr>
          <a:xfrm>
            <a:off x="1931381" y="990600"/>
            <a:ext cx="4080255" cy="415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075" y="3552825"/>
            <a:ext cx="1382110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AMSU-A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914525"/>
            <a:ext cx="1656223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IR sensors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409700"/>
            <a:ext cx="22735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Averages for 2013</a:t>
            </a:r>
          </a:p>
        </p:txBody>
      </p:sp>
      <p:pic>
        <p:nvPicPr>
          <p:cNvPr id="10" name="Picture 9" descr="Scan_Geo.jpg"/>
          <p:cNvPicPr>
            <a:picLocks noChangeAspect="1"/>
          </p:cNvPicPr>
          <p:nvPr/>
        </p:nvPicPr>
        <p:blipFill>
          <a:blip r:embed="rId4" cstate="print"/>
          <a:srcRect r="1273" b="7407"/>
          <a:stretch>
            <a:fillRect/>
          </a:stretch>
        </p:blipFill>
        <p:spPr>
          <a:xfrm>
            <a:off x="6097886" y="3095625"/>
            <a:ext cx="2912763" cy="2047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85466" y="2282663"/>
            <a:ext cx="295274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17843" y="1607431"/>
            <a:ext cx="295274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B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4892374" y="2195895"/>
            <a:ext cx="206908" cy="166862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4991378" y="1814341"/>
            <a:ext cx="141276" cy="254739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Scene Dependence</a:t>
            </a:r>
          </a:p>
        </p:txBody>
      </p:sp>
      <p:pic>
        <p:nvPicPr>
          <p:cNvPr id="5" name="Content Placeholder 4" descr="2013scenetempbia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3528"/>
          <a:stretch>
            <a:fillRect/>
          </a:stretch>
        </p:blipFill>
        <p:spPr>
          <a:xfrm>
            <a:off x="2238375" y="954883"/>
            <a:ext cx="3981449" cy="396984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09700"/>
            <a:ext cx="22735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Averages for 2013</a:t>
            </a:r>
          </a:p>
        </p:txBody>
      </p:sp>
      <p:pic>
        <p:nvPicPr>
          <p:cNvPr id="7" name="Picture 6" descr="tempbias2011.gif"/>
          <p:cNvPicPr>
            <a:picLocks noChangeAspect="1"/>
          </p:cNvPicPr>
          <p:nvPr/>
        </p:nvPicPr>
        <p:blipFill>
          <a:blip r:embed="rId3" cstate="print"/>
          <a:srcRect t="32593" r="45505" b="34444"/>
          <a:stretch>
            <a:fillRect/>
          </a:stretch>
        </p:blipFill>
        <p:spPr>
          <a:xfrm>
            <a:off x="6277298" y="971549"/>
            <a:ext cx="2065494" cy="1895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1057" y="3477390"/>
            <a:ext cx="1951175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N.B. 2 black bodies</a:t>
            </a:r>
          </a:p>
        </p:txBody>
      </p:sp>
      <p:sp>
        <p:nvSpPr>
          <p:cNvPr id="9" name="Right Arrow 8"/>
          <p:cNvSpPr/>
          <p:nvPr/>
        </p:nvSpPr>
        <p:spPr bwMode="auto">
          <a:xfrm rot="16200000">
            <a:off x="7161688" y="2990155"/>
            <a:ext cx="440514" cy="260304"/>
          </a:xfrm>
          <a:prstGeom prst="rightArrow">
            <a:avLst/>
          </a:prstGeom>
          <a:solidFill>
            <a:schemeClr val="tx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1938" marR="0" indent="-261938" algn="l" defTabSz="914400" rtl="0" eaLnBrk="1" fontAlgn="base" latinLnBrk="0" hangingPunct="1">
              <a:lnSpc>
                <a:spcPct val="7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Smiley Face 9"/>
          <p:cNvSpPr/>
          <p:nvPr/>
        </p:nvSpPr>
        <p:spPr bwMode="auto">
          <a:xfrm>
            <a:off x="7348572" y="3797763"/>
            <a:ext cx="493909" cy="400468"/>
          </a:xfrm>
          <a:prstGeom prst="smileyFace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1938" marR="0" indent="-261938" algn="l" defTabSz="914400" rtl="0" eaLnBrk="1" fontAlgn="base" latinLnBrk="0" hangingPunct="1">
              <a:lnSpc>
                <a:spcPct val="7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7913" y="3450692"/>
            <a:ext cx="1164101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IASI-A </a:t>
            </a:r>
          </a:p>
          <a:p>
            <a:r>
              <a:rPr lang="en-GB" sz="1600" dirty="0">
                <a:solidFill>
                  <a:schemeClr val="bg1"/>
                </a:solidFill>
              </a:rPr>
              <a:t>identical to</a:t>
            </a:r>
          </a:p>
          <a:p>
            <a:r>
              <a:rPr lang="en-GB" sz="1600" dirty="0">
                <a:solidFill>
                  <a:schemeClr val="bg1"/>
                </a:solidFill>
              </a:rPr>
              <a:t>IASI-B</a:t>
            </a:r>
          </a:p>
        </p:txBody>
      </p:sp>
    </p:spTree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Crown copyright   Met Office</a:t>
            </a:r>
            <a:endParaRPr lang="en-GB" sz="1400">
              <a:latin typeface="Times" pitchFamily="18" charset="0"/>
            </a:endParaRP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 1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6" y="1168004"/>
            <a:ext cx="8569325" cy="3563540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GB" altLang="ja-JP" sz="1800" b="1" dirty="0">
                <a:ea typeface="ＭＳ Ｐゴシック" pitchFamily="34" charset="-128"/>
              </a:rPr>
              <a:t>The biases for IASI-A and IASI-B are very similar and in general close to zero compared to NWP model. The scan dependence and scene dependence are identical. </a:t>
            </a:r>
            <a:r>
              <a:rPr lang="en-GB" altLang="ja-JP" sz="1800" b="1" dirty="0">
                <a:solidFill>
                  <a:srgbClr val="FF0000"/>
                </a:solidFill>
                <a:ea typeface="ＭＳ Ｐゴシック" pitchFamily="34" charset="-128"/>
              </a:rPr>
              <a:t>It is clear IASI radiances will make a very good Fundamental Climate Data Record. </a:t>
            </a:r>
            <a:endParaRPr lang="en-GB" altLang="ja-JP" sz="1800" b="1" dirty="0">
              <a:ea typeface="ＭＳ Ｐゴシック" pitchFamily="34" charset="-128"/>
            </a:endParaRPr>
          </a:p>
          <a:p>
            <a:pPr>
              <a:lnSpc>
                <a:spcPct val="95000"/>
              </a:lnSpc>
            </a:pPr>
            <a:r>
              <a:rPr lang="en-GB" altLang="ja-JP" sz="1800" b="1" dirty="0">
                <a:ea typeface="ＭＳ Ｐゴシック" pitchFamily="34" charset="-128"/>
              </a:rPr>
              <a:t>The bias of the 13.4µm channels on SEVIRI, IASI and AIRS/HIRS (on METOP) are all significantly different from each other </a:t>
            </a:r>
            <a:r>
              <a:rPr lang="en-GB" altLang="ja-JP" sz="1800" b="1" dirty="0">
                <a:solidFill>
                  <a:srgbClr val="FF3300"/>
                </a:solidFill>
                <a:ea typeface="ＭＳ Ｐゴシック" pitchFamily="34" charset="-128"/>
              </a:rPr>
              <a:t>(instrument related).</a:t>
            </a:r>
            <a:r>
              <a:rPr lang="en-GB" altLang="ja-JP" sz="1800" b="1" dirty="0">
                <a:ea typeface="ＭＳ Ｐゴシック" pitchFamily="34" charset="-128"/>
              </a:rPr>
              <a:t> For the 6.2µm water vapour channel the biases are different due to different ISRFs but they all vary the same way </a:t>
            </a:r>
            <a:r>
              <a:rPr lang="en-GB" altLang="ja-JP" sz="1800" b="1" dirty="0">
                <a:solidFill>
                  <a:srgbClr val="FF3300"/>
                </a:solidFill>
                <a:ea typeface="ＭＳ Ｐゴシック" pitchFamily="34" charset="-128"/>
              </a:rPr>
              <a:t>(model related).</a:t>
            </a:r>
          </a:p>
          <a:p>
            <a:pPr>
              <a:lnSpc>
                <a:spcPct val="95000"/>
              </a:lnSpc>
            </a:pPr>
            <a:r>
              <a:rPr lang="en-GB" altLang="ja-JP" sz="1800" b="1" dirty="0">
                <a:ea typeface="ＭＳ Ｐゴシック" pitchFamily="34" charset="-128"/>
              </a:rPr>
              <a:t>The changes in bias with scene temperature shows the limitation of the polar SNO method. </a:t>
            </a:r>
          </a:p>
        </p:txBody>
      </p:sp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Crown copyright   Met Office</a:t>
            </a:r>
            <a:endParaRPr lang="en-GB" sz="1400">
              <a:latin typeface="Times" pitchFamily="18" charset="0"/>
            </a:endParaRPr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 2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9" y="1148953"/>
            <a:ext cx="8281987" cy="3994547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GB" altLang="ja-JP" sz="1800" b="1" dirty="0">
                <a:ea typeface="ＭＳ Ｐゴシック" pitchFamily="34" charset="-128"/>
              </a:rPr>
              <a:t>Changes in the NWP system can introduce changes in the bias (e.g. upper level moisture, upper stratosphere) but the double difference is insensitive to these.</a:t>
            </a:r>
          </a:p>
          <a:p>
            <a:pPr>
              <a:lnSpc>
                <a:spcPct val="95000"/>
              </a:lnSpc>
            </a:pPr>
            <a:r>
              <a:rPr lang="en-GB" altLang="ja-JP" sz="1800" b="1" dirty="0">
                <a:ea typeface="ＭＳ Ｐゴシック" pitchFamily="34" charset="-128"/>
              </a:rPr>
              <a:t>The O-B bias becomes more positive with increasing scene temperature for all instruments except AATSR which uses 2 internal black bodies for its calibration. </a:t>
            </a:r>
            <a:r>
              <a:rPr lang="en-GB" altLang="ja-JP" sz="1800" b="1" i="1" dirty="0">
                <a:solidFill>
                  <a:srgbClr val="FF3300"/>
                </a:solidFill>
                <a:ea typeface="ＭＳ Ｐゴシック" pitchFamily="34" charset="-128"/>
              </a:rPr>
              <a:t>Message for instrument providers?</a:t>
            </a:r>
            <a:endParaRPr lang="en-GB" altLang="ja-JP" sz="1800" b="1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GB" sz="2000" b="1" dirty="0"/>
              <a:t>Various HIRS instruments have failed over the last 10 years as shown in the monitoring. </a:t>
            </a:r>
          </a:p>
        </p:txBody>
      </p:sp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4767264"/>
            <a:ext cx="21336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4876A62-2603-4103-83A5-3D7DB04022F1}" type="slidenum">
              <a:rPr lang="en-US" sz="4400">
                <a:solidFill>
                  <a:srgbClr val="FFFFFF"/>
                </a:solidFill>
              </a:rPr>
              <a:pPr/>
              <a:t>27</a:t>
            </a:fld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457730" name="Picture 9" descr="LDNT15_20141113_0321_Local_NPP.png"/>
          <p:cNvPicPr>
            <a:picLocks noChangeAspect="1"/>
          </p:cNvPicPr>
          <p:nvPr/>
        </p:nvPicPr>
        <p:blipFill>
          <a:blip r:embed="rId2" cstate="print"/>
          <a:srcRect t="12222" r="45808" b="37500"/>
          <a:stretch>
            <a:fillRect/>
          </a:stretch>
        </p:blipFill>
        <p:spPr bwMode="auto">
          <a:xfrm>
            <a:off x="1797050" y="0"/>
            <a:ext cx="7346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1" name="TextBox 10"/>
          <p:cNvSpPr txBox="1">
            <a:spLocks noChangeArrowheads="1"/>
          </p:cNvSpPr>
          <p:nvPr/>
        </p:nvSpPr>
        <p:spPr bwMode="auto">
          <a:xfrm>
            <a:off x="0" y="3"/>
            <a:ext cx="1835150" cy="715580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03:21Z 1</a:t>
            </a:r>
          </a:p>
          <a:p>
            <a:r>
              <a:rPr lang="en-GB" sz="2000" dirty="0">
                <a:solidFill>
                  <a:srgbClr val="FFFFFF"/>
                </a:solidFill>
              </a:rPr>
              <a:t>3 Nov 14 </a:t>
            </a: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r>
              <a:rPr lang="en-GB" sz="2000">
                <a:solidFill>
                  <a:srgbClr val="FFFFFF"/>
                </a:solidFill>
              </a:rPr>
              <a:t>S-NPP-VIIRS </a:t>
            </a: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r>
              <a:rPr lang="en-GB" sz="2000" dirty="0">
                <a:solidFill>
                  <a:srgbClr val="FFFFFF"/>
                </a:solidFill>
              </a:rPr>
              <a:t>Storms heading for UK in moonlight</a:t>
            </a:r>
          </a:p>
          <a:p>
            <a:endParaRPr lang="en-GB" sz="2000" dirty="0">
              <a:solidFill>
                <a:srgbClr val="FFFFFF"/>
              </a:solidFill>
            </a:endParaRPr>
          </a:p>
          <a:p>
            <a:r>
              <a:rPr lang="en-GB" sz="2000" dirty="0" err="1">
                <a:solidFill>
                  <a:srgbClr val="FFFFFF"/>
                </a:solidFill>
              </a:rPr>
              <a:t>Bardarbunga</a:t>
            </a:r>
            <a:r>
              <a:rPr lang="en-GB" sz="2000" dirty="0">
                <a:solidFill>
                  <a:srgbClr val="FFFFFF"/>
                </a:solidFill>
              </a:rPr>
              <a:t> volcano is also visible</a:t>
            </a: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45773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41685"/>
            <a:ext cx="10858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519847" y="1140221"/>
            <a:ext cx="2664296" cy="637856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Questions and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Discussion</a:t>
            </a:r>
          </a:p>
        </p:txBody>
      </p:sp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Crown copyright   Met Office</a:t>
            </a:r>
            <a:endParaRPr lang="en-GB" sz="1400">
              <a:latin typeface="Times" charset="0"/>
            </a:endParaRPr>
          </a:p>
        </p:txBody>
      </p:sp>
      <p:pic>
        <p:nvPicPr>
          <p:cNvPr id="3" name="Picture 2" descr="historical_qg_plot_std_ominb_amsu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1509" y="477982"/>
            <a:ext cx="41148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618" y="1607127"/>
            <a:ext cx="3525982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Improved model upper </a:t>
            </a:r>
            <a:r>
              <a:rPr lang="en-GB" sz="3200" dirty="0" err="1">
                <a:solidFill>
                  <a:schemeClr val="bg1"/>
                </a:solidFill>
              </a:rPr>
              <a:t>tropospheric</a:t>
            </a:r>
            <a:r>
              <a:rPr lang="en-GB" sz="3200" dirty="0">
                <a:solidFill>
                  <a:schemeClr val="bg1"/>
                </a:solidFill>
              </a:rPr>
              <a:t> humidity</a:t>
            </a:r>
          </a:p>
        </p:txBody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50303"/>
            <a:ext cx="7416824" cy="604028"/>
          </a:xfrm>
        </p:spPr>
        <p:txBody>
          <a:bodyPr/>
          <a:lstStyle/>
          <a:p>
            <a:r>
              <a:rPr lang="en-GB" dirty="0"/>
              <a:t>Why are there radiance biases?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39867" y="938933"/>
            <a:ext cx="770413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1938" marR="0" lvl="0" indent="-261938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ja-JP" sz="2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Uncertainties in the calibration of the sensor (e.g. solar intrusion, sudden heating/cooling, poor BB, non-linearity in detector response, etc)</a:t>
            </a:r>
          </a:p>
          <a:p>
            <a:pPr marL="261938" marR="0" lvl="0" indent="-261938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ja-JP" sz="2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Lack of knowledge or changes in spectral response of channels </a:t>
            </a:r>
            <a:r>
              <a:rPr kumimoji="0" lang="en-GB" altLang="ja-JP" sz="2400" b="1" i="1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(much less of an issue for IASI/</a:t>
            </a:r>
            <a:r>
              <a:rPr kumimoji="0" lang="en-GB" altLang="ja-JP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AIRS,CRiS</a:t>
            </a:r>
            <a:r>
              <a:rPr kumimoji="0" lang="en-GB" altLang="ja-JP" sz="2400" b="1" i="1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)</a:t>
            </a:r>
            <a:endParaRPr kumimoji="0" lang="en-GB" altLang="ja-JP" sz="2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ja-JP" sz="2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Biases can vary with time, scan position, orbital, diurnal and seasonal timescales.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</a:t>
            </a:r>
          </a:p>
          <a:p>
            <a:pPr marL="261938" marR="0" lvl="0" indent="-261938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ja-JP" sz="2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Fast (and </a:t>
            </a:r>
            <a:r>
              <a:rPr kumimoji="0" lang="en-GB" altLang="ja-JP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LbL</a:t>
            </a:r>
            <a:r>
              <a:rPr kumimoji="0" lang="en-GB" altLang="ja-JP" sz="2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) RT model errors (generally small but some effects can be important)</a:t>
            </a:r>
            <a:endParaRPr kumimoji="0" lang="en-GB" altLang="ja-JP" sz="24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  <a:p>
            <a:pPr marL="261938" marR="0" lvl="0" indent="-261938" algn="l" defTabSz="914400" rtl="0" eaLnBrk="1" fontAlgn="base" latinLnBrk="0" hangingPunct="1"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ClrTx/>
              <a:buSzTx/>
              <a:buFontTx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Crown copyright   Met Office</a:t>
            </a:r>
            <a:endParaRPr lang="en-GB" sz="1400">
              <a:latin typeface="Times" pitchFamily="18" charset="0"/>
            </a:endParaRP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title"/>
          </p:nvPr>
        </p:nvSpPr>
        <p:spPr>
          <a:xfrm>
            <a:off x="3028950" y="165497"/>
            <a:ext cx="6353175" cy="1028700"/>
          </a:xfrm>
        </p:spPr>
        <p:txBody>
          <a:bodyPr/>
          <a:lstStyle/>
          <a:p>
            <a:r>
              <a:rPr lang="en-GB" sz="3200" dirty="0"/>
              <a:t>Calculation of radiance </a:t>
            </a:r>
            <a:r>
              <a:rPr lang="en-GB" sz="3200"/>
              <a:t>biases </a:t>
            </a:r>
            <a:br>
              <a:rPr lang="en-GB" sz="3200" dirty="0"/>
            </a:br>
            <a:r>
              <a:rPr lang="en-GB" sz="3200" dirty="0"/>
              <a:t> NWP as transfer standard</a:t>
            </a:r>
          </a:p>
        </p:txBody>
      </p:sp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2825683" y="1153351"/>
            <a:ext cx="6119813" cy="2600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2400" i="1" dirty="0">
                <a:solidFill>
                  <a:schemeClr val="bg1"/>
                </a:solidFill>
              </a:rPr>
              <a:t>For channel n</a:t>
            </a:r>
          </a:p>
          <a:p>
            <a:pPr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sz="2400" i="1" dirty="0">
              <a:solidFill>
                <a:schemeClr val="bg1"/>
              </a:solidFill>
            </a:endParaRPr>
          </a:p>
          <a:p>
            <a:pPr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2400" i="1" dirty="0">
                <a:solidFill>
                  <a:schemeClr val="bg1"/>
                </a:solidFill>
              </a:rPr>
              <a:t>Sensor 1:  DBT(n)  =  mean{</a:t>
            </a:r>
            <a:r>
              <a:rPr lang="en-GB" sz="2400" i="1" dirty="0" err="1">
                <a:solidFill>
                  <a:schemeClr val="bg1"/>
                </a:solidFill>
              </a:rPr>
              <a:t>y</a:t>
            </a:r>
            <a:r>
              <a:rPr lang="en-GB" sz="2400" i="1" baseline="-25000" dirty="0" err="1">
                <a:solidFill>
                  <a:schemeClr val="bg1"/>
                </a:solidFill>
              </a:rPr>
              <a:t>n</a:t>
            </a:r>
            <a:r>
              <a:rPr lang="en-GB" sz="2400" i="1" dirty="0">
                <a:solidFill>
                  <a:schemeClr val="bg1"/>
                </a:solidFill>
              </a:rPr>
              <a:t> - </a:t>
            </a:r>
            <a:r>
              <a:rPr lang="en-GB" sz="2400" i="1" dirty="0" err="1">
                <a:solidFill>
                  <a:schemeClr val="bg1"/>
                </a:solidFill>
              </a:rPr>
              <a:t>H</a:t>
            </a:r>
            <a:r>
              <a:rPr lang="en-GB" sz="2400" i="1" baseline="-25000" dirty="0" err="1">
                <a:solidFill>
                  <a:schemeClr val="bg1"/>
                </a:solidFill>
              </a:rPr>
              <a:t>n</a:t>
            </a:r>
            <a:r>
              <a:rPr lang="en-GB" sz="2400" i="1" dirty="0">
                <a:solidFill>
                  <a:schemeClr val="bg1"/>
                </a:solidFill>
              </a:rPr>
              <a:t>(x</a:t>
            </a:r>
            <a:r>
              <a:rPr lang="en-GB" sz="2400" baseline="-25000" dirty="0">
                <a:solidFill>
                  <a:schemeClr val="bg1"/>
                </a:solidFill>
              </a:rPr>
              <a:t>i</a:t>
            </a:r>
            <a:r>
              <a:rPr lang="en-GB" sz="2400" i="1" dirty="0">
                <a:solidFill>
                  <a:schemeClr val="bg1"/>
                </a:solidFill>
              </a:rPr>
              <a:t>)}</a:t>
            </a:r>
          </a:p>
          <a:p>
            <a:pPr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2400" i="1" dirty="0">
                <a:solidFill>
                  <a:schemeClr val="bg1"/>
                </a:solidFill>
              </a:rPr>
              <a:t>                   </a:t>
            </a:r>
            <a:r>
              <a:rPr lang="en-GB" sz="2000" i="1" dirty="0" err="1">
                <a:solidFill>
                  <a:schemeClr val="bg1"/>
                </a:solidFill>
              </a:rPr>
              <a:t>i</a:t>
            </a:r>
            <a:r>
              <a:rPr lang="en-GB" sz="2000" i="1" dirty="0">
                <a:solidFill>
                  <a:schemeClr val="bg1"/>
                </a:solidFill>
              </a:rPr>
              <a:t>=</a:t>
            </a:r>
            <a:r>
              <a:rPr lang="en-GB" sz="1800" i="1" dirty="0">
                <a:solidFill>
                  <a:schemeClr val="bg1"/>
                </a:solidFill>
              </a:rPr>
              <a:t>1</a:t>
            </a:r>
            <a:r>
              <a:rPr lang="en-GB" sz="2000" i="1" dirty="0">
                <a:solidFill>
                  <a:schemeClr val="bg1"/>
                </a:solidFill>
              </a:rPr>
              <a:t> to k </a:t>
            </a:r>
            <a:r>
              <a:rPr lang="en-GB" sz="2000" i="1" dirty="0" err="1">
                <a:solidFill>
                  <a:schemeClr val="bg1"/>
                </a:solidFill>
              </a:rPr>
              <a:t>obs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sz="2000" i="1" dirty="0">
              <a:solidFill>
                <a:schemeClr val="bg1"/>
              </a:solidFill>
            </a:endParaRPr>
          </a:p>
          <a:p>
            <a:pPr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sz="1600" i="1" dirty="0">
              <a:solidFill>
                <a:schemeClr val="bg1"/>
              </a:solidFill>
            </a:endParaRPr>
          </a:p>
          <a:p>
            <a:pPr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sz="1600" i="1" dirty="0">
              <a:solidFill>
                <a:schemeClr val="bg1"/>
              </a:solidFill>
            </a:endParaRPr>
          </a:p>
          <a:p>
            <a:pPr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2400" i="1" dirty="0">
                <a:solidFill>
                  <a:schemeClr val="bg1"/>
                </a:solidFill>
              </a:rPr>
              <a:t>For channel m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2400" i="1" dirty="0">
                <a:solidFill>
                  <a:schemeClr val="bg1"/>
                </a:solidFill>
              </a:rPr>
              <a:t>Sensor 2:  DBT(m)  =  mean{</a:t>
            </a:r>
            <a:r>
              <a:rPr lang="en-GB" sz="2400" i="1" dirty="0" err="1">
                <a:solidFill>
                  <a:schemeClr val="bg1"/>
                </a:solidFill>
              </a:rPr>
              <a:t>y</a:t>
            </a:r>
            <a:r>
              <a:rPr lang="en-GB" sz="2400" i="1" baseline="-25000" dirty="0" err="1">
                <a:solidFill>
                  <a:schemeClr val="bg1"/>
                </a:solidFill>
              </a:rPr>
              <a:t>m</a:t>
            </a:r>
            <a:r>
              <a:rPr lang="en-GB" sz="2400" i="1" dirty="0">
                <a:solidFill>
                  <a:schemeClr val="bg1"/>
                </a:solidFill>
              </a:rPr>
              <a:t> - </a:t>
            </a:r>
            <a:r>
              <a:rPr lang="en-GB" sz="2400" i="1" dirty="0" err="1">
                <a:solidFill>
                  <a:schemeClr val="bg1"/>
                </a:solidFill>
              </a:rPr>
              <a:t>H</a:t>
            </a:r>
            <a:r>
              <a:rPr lang="en-GB" sz="2400" i="1" baseline="-25000" dirty="0" err="1">
                <a:solidFill>
                  <a:schemeClr val="bg1"/>
                </a:solidFill>
              </a:rPr>
              <a:t>m</a:t>
            </a:r>
            <a:r>
              <a:rPr lang="en-GB" sz="2400" i="1" dirty="0">
                <a:solidFill>
                  <a:schemeClr val="bg1"/>
                </a:solidFill>
              </a:rPr>
              <a:t>(x</a:t>
            </a:r>
            <a:r>
              <a:rPr lang="en-GB" sz="2400" baseline="-25000" dirty="0">
                <a:solidFill>
                  <a:schemeClr val="bg1"/>
                </a:solidFill>
              </a:rPr>
              <a:t>i</a:t>
            </a:r>
            <a:r>
              <a:rPr lang="en-GB" sz="2400" i="1" dirty="0">
                <a:solidFill>
                  <a:schemeClr val="bg1"/>
                </a:solidFill>
              </a:rPr>
              <a:t>)}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2400" i="1" dirty="0">
                <a:solidFill>
                  <a:schemeClr val="bg1"/>
                </a:solidFill>
              </a:rPr>
              <a:t>                   </a:t>
            </a:r>
            <a:r>
              <a:rPr lang="en-GB" sz="2000" i="1" dirty="0" err="1">
                <a:solidFill>
                  <a:schemeClr val="bg1"/>
                </a:solidFill>
              </a:rPr>
              <a:t>i</a:t>
            </a:r>
            <a:r>
              <a:rPr lang="en-GB" sz="2000" i="1" dirty="0">
                <a:solidFill>
                  <a:schemeClr val="bg1"/>
                </a:solidFill>
              </a:rPr>
              <a:t>=</a:t>
            </a:r>
            <a:r>
              <a:rPr lang="en-GB" sz="1800" i="1" dirty="0">
                <a:solidFill>
                  <a:schemeClr val="bg1"/>
                </a:solidFill>
              </a:rPr>
              <a:t>1</a:t>
            </a:r>
            <a:r>
              <a:rPr lang="en-GB" sz="2000" i="1" dirty="0">
                <a:solidFill>
                  <a:schemeClr val="bg1"/>
                </a:solidFill>
              </a:rPr>
              <a:t> to k </a:t>
            </a:r>
            <a:r>
              <a:rPr lang="en-GB" sz="2000" i="1" dirty="0" err="1">
                <a:solidFill>
                  <a:schemeClr val="bg1"/>
                </a:solidFill>
              </a:rPr>
              <a:t>obs</a:t>
            </a:r>
            <a:endParaRPr lang="en-GB" sz="1600" i="1" dirty="0">
              <a:solidFill>
                <a:schemeClr val="bg1"/>
              </a:solidFill>
            </a:endParaRPr>
          </a:p>
          <a:p>
            <a:pPr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sz="1600" i="1" dirty="0">
              <a:solidFill>
                <a:schemeClr val="bg1"/>
              </a:solidFill>
            </a:endParaRPr>
          </a:p>
        </p:txBody>
      </p:sp>
      <p:sp>
        <p:nvSpPr>
          <p:cNvPr id="198662" name="Oval 6"/>
          <p:cNvSpPr>
            <a:spLocks noChangeArrowheads="1"/>
          </p:cNvSpPr>
          <p:nvPr/>
        </p:nvSpPr>
        <p:spPr bwMode="auto">
          <a:xfrm>
            <a:off x="6624926" y="1317040"/>
            <a:ext cx="1566573" cy="930860"/>
          </a:xfrm>
          <a:prstGeom prst="ellips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8663" name="Oval 7"/>
          <p:cNvSpPr>
            <a:spLocks noChangeArrowheads="1"/>
          </p:cNvSpPr>
          <p:nvPr/>
        </p:nvSpPr>
        <p:spPr bwMode="auto">
          <a:xfrm>
            <a:off x="6648487" y="2619375"/>
            <a:ext cx="1762088" cy="876300"/>
          </a:xfrm>
          <a:prstGeom prst="ellips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3006369" y="2202831"/>
            <a:ext cx="3882794" cy="4062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GB" sz="2400" dirty="0">
                <a:solidFill>
                  <a:srgbClr val="FF3300"/>
                </a:solidFill>
              </a:rPr>
              <a:t>Assume same model bias?</a:t>
            </a:r>
          </a:p>
        </p:txBody>
      </p:sp>
      <p:sp>
        <p:nvSpPr>
          <p:cNvPr id="198665" name="Rectangle 9"/>
          <p:cNvSpPr>
            <a:spLocks noChangeArrowheads="1"/>
          </p:cNvSpPr>
          <p:nvPr/>
        </p:nvSpPr>
        <p:spPr bwMode="auto">
          <a:xfrm>
            <a:off x="4147199" y="3533227"/>
            <a:ext cx="3816350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GB" sz="2400" i="1" dirty="0">
                <a:solidFill>
                  <a:schemeClr val="bg1"/>
                </a:solidFill>
              </a:rPr>
              <a:t>x</a:t>
            </a:r>
            <a:r>
              <a:rPr lang="en-GB" sz="2400" i="1" baseline="-25000" dirty="0">
                <a:solidFill>
                  <a:schemeClr val="bg1"/>
                </a:solidFill>
              </a:rPr>
              <a:t>i </a:t>
            </a:r>
            <a:r>
              <a:rPr lang="en-GB" sz="2400" i="1" dirty="0">
                <a:solidFill>
                  <a:schemeClr val="bg1"/>
                </a:solidFill>
              </a:rPr>
              <a:t>atmospheric state vector for observation </a:t>
            </a:r>
            <a:r>
              <a:rPr lang="en-GB" sz="2400" i="1" dirty="0" err="1">
                <a:solidFill>
                  <a:schemeClr val="bg1"/>
                </a:solidFill>
              </a:rPr>
              <a:t>i</a:t>
            </a:r>
            <a:endParaRPr lang="en-GB" sz="2400" i="1" dirty="0">
              <a:solidFill>
                <a:schemeClr val="bg1"/>
              </a:solidFill>
            </a:endParaRP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3057525" y="4146976"/>
            <a:ext cx="533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Compare DBT(n) with DBT(m)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(double difference)</a:t>
            </a:r>
          </a:p>
        </p:txBody>
      </p:sp>
      <p:sp>
        <p:nvSpPr>
          <p:cNvPr id="198667" name="AutoShape 11"/>
          <p:cNvSpPr>
            <a:spLocks noChangeArrowheads="1"/>
          </p:cNvSpPr>
          <p:nvPr/>
        </p:nvSpPr>
        <p:spPr bwMode="auto">
          <a:xfrm>
            <a:off x="3398838" y="3365897"/>
            <a:ext cx="576262" cy="161925"/>
          </a:xfrm>
          <a:prstGeom prst="rightArrow">
            <a:avLst>
              <a:gd name="adj1" fmla="val 50000"/>
              <a:gd name="adj2" fmla="val 66728"/>
            </a:avLst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1" name="Picture 4" descr="satell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78" y="256134"/>
            <a:ext cx="1186647" cy="97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et-office-cray-xc40-supercompu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54573"/>
            <a:ext cx="2649067" cy="93903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2759" t="19762" r="2429" b="14070"/>
          <a:stretch>
            <a:fillRect/>
          </a:stretch>
        </p:blipFill>
        <p:spPr bwMode="auto">
          <a:xfrm>
            <a:off x="587374" y="3499123"/>
            <a:ext cx="1547812" cy="1368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AutoShape 5"/>
          <p:cNvSpPr>
            <a:spLocks noChangeArrowheads="1"/>
          </p:cNvSpPr>
          <p:nvPr/>
        </p:nvSpPr>
        <p:spPr bwMode="auto">
          <a:xfrm rot="3769724">
            <a:off x="438401" y="1511950"/>
            <a:ext cx="771254" cy="273433"/>
          </a:xfrm>
          <a:prstGeom prst="rightArrow">
            <a:avLst>
              <a:gd name="adj1" fmla="val 50000"/>
              <a:gd name="adj2" fmla="val 40916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</a:pPr>
            <a:endParaRPr lang="en-US" sz="3200" b="1">
              <a:solidFill>
                <a:srgbClr val="000000"/>
              </a:solidFill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5400000">
            <a:off x="1101765" y="3117813"/>
            <a:ext cx="460676" cy="244858"/>
          </a:xfrm>
          <a:prstGeom prst="rightArrow">
            <a:avLst>
              <a:gd name="adj1" fmla="val 50000"/>
              <a:gd name="adj2" fmla="val 40916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</a:pPr>
            <a:endParaRPr lang="en-US" sz="3200" b="1">
              <a:solidFill>
                <a:srgbClr val="000000"/>
              </a:solidFill>
            </a:endParaRPr>
          </a:p>
        </p:txBody>
      </p:sp>
      <p:pic>
        <p:nvPicPr>
          <p:cNvPr id="16" name="Picture 15" descr="iss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3500" y="258318"/>
            <a:ext cx="1533525" cy="1082905"/>
          </a:xfrm>
          <a:prstGeom prst="rect">
            <a:avLst/>
          </a:prstGeom>
        </p:spPr>
      </p:pic>
      <p:sp>
        <p:nvSpPr>
          <p:cNvPr id="17" name="AutoShape 5"/>
          <p:cNvSpPr>
            <a:spLocks noChangeArrowheads="1"/>
          </p:cNvSpPr>
          <p:nvPr/>
        </p:nvSpPr>
        <p:spPr bwMode="auto">
          <a:xfrm rot="6841238">
            <a:off x="1228975" y="1473849"/>
            <a:ext cx="771254" cy="273433"/>
          </a:xfrm>
          <a:prstGeom prst="rightArrow">
            <a:avLst>
              <a:gd name="adj1" fmla="val 50000"/>
              <a:gd name="adj2" fmla="val 40916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</a:pPr>
            <a:endParaRPr lang="en-US" sz="3200" b="1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7650" y="1466850"/>
            <a:ext cx="284052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4050" y="1476375"/>
            <a:ext cx="284052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2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2" grpId="0" animBg="1"/>
      <p:bldP spid="198663" grpId="0" animBg="1"/>
      <p:bldP spid="198664" grpId="0"/>
      <p:bldP spid="198666" grpId="0"/>
      <p:bldP spid="198667" grpId="0" animBg="1"/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Crown copyright   Met Office</a:t>
            </a:r>
            <a:endParaRPr lang="en-GB" sz="1400">
              <a:latin typeface="Times" pitchFamily="18" charset="0"/>
            </a:endParaRP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3" y="260747"/>
            <a:ext cx="7212013" cy="1028700"/>
          </a:xfrm>
        </p:spPr>
        <p:txBody>
          <a:bodyPr/>
          <a:lstStyle/>
          <a:p>
            <a:r>
              <a:rPr lang="en-GB"/>
              <a:t>Calculation of radiance biases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3623" y="1162850"/>
            <a:ext cx="8216795" cy="3833813"/>
          </a:xfrm>
        </p:spPr>
        <p:txBody>
          <a:bodyPr/>
          <a:lstStyle/>
          <a:p>
            <a:pPr>
              <a:buFontTx/>
              <a:buNone/>
            </a:pPr>
            <a:r>
              <a:rPr lang="en-GB" b="1" dirty="0">
                <a:solidFill>
                  <a:schemeClr val="accent2"/>
                </a:solidFill>
              </a:rPr>
              <a:t>RTTOV used for RT calculation with:</a:t>
            </a:r>
          </a:p>
          <a:p>
            <a:pPr lvl="1">
              <a:spcBef>
                <a:spcPct val="20000"/>
              </a:spcBef>
            </a:pPr>
            <a:r>
              <a:rPr lang="en-GB" sz="2400" b="1" dirty="0">
                <a:solidFill>
                  <a:srgbClr val="990000"/>
                </a:solidFill>
              </a:rPr>
              <a:t>ISEM model assumed for surface emissivity over ocean for all IR sensors</a:t>
            </a:r>
          </a:p>
          <a:p>
            <a:pPr lvl="1">
              <a:spcBef>
                <a:spcPct val="20000"/>
              </a:spcBef>
            </a:pPr>
            <a:r>
              <a:rPr lang="en-GB" sz="2400" b="1" dirty="0">
                <a:solidFill>
                  <a:srgbClr val="990000"/>
                </a:solidFill>
              </a:rPr>
              <a:t>Temperature and water vapour profiles from Met Office model background (6hr forecast)</a:t>
            </a:r>
          </a:p>
          <a:p>
            <a:pPr lvl="1">
              <a:spcBef>
                <a:spcPct val="20000"/>
              </a:spcBef>
            </a:pPr>
            <a:r>
              <a:rPr lang="en-GB" sz="2400" b="1" dirty="0">
                <a:solidFill>
                  <a:srgbClr val="990000"/>
                </a:solidFill>
              </a:rPr>
              <a:t>Climatologically varying ozone profile used</a:t>
            </a:r>
          </a:p>
          <a:p>
            <a:pPr lvl="1">
              <a:spcBef>
                <a:spcPct val="20000"/>
              </a:spcBef>
            </a:pPr>
            <a:r>
              <a:rPr lang="en-GB" sz="2400" b="1" dirty="0">
                <a:solidFill>
                  <a:srgbClr val="990000"/>
                </a:solidFill>
              </a:rPr>
              <a:t>All other gases assumed fixed, no cloud or aerosol</a:t>
            </a:r>
          </a:p>
        </p:txBody>
      </p:sp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7092951" y="703661"/>
            <a:ext cx="1050288" cy="45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GB" sz="2800" i="1">
                <a:solidFill>
                  <a:schemeClr val="bg1"/>
                </a:solidFill>
              </a:rPr>
              <a:t>H</a:t>
            </a:r>
            <a:r>
              <a:rPr lang="en-GB" sz="2800" i="1" baseline="-25000">
                <a:solidFill>
                  <a:schemeClr val="bg1"/>
                </a:solidFill>
              </a:rPr>
              <a:t>n</a:t>
            </a:r>
            <a:r>
              <a:rPr lang="en-GB" sz="2800" i="1">
                <a:solidFill>
                  <a:schemeClr val="bg1"/>
                </a:solidFill>
              </a:rPr>
              <a:t>(x</a:t>
            </a:r>
            <a:r>
              <a:rPr lang="en-GB" sz="2800" baseline="-25000">
                <a:solidFill>
                  <a:schemeClr val="bg1"/>
                </a:solidFill>
              </a:rPr>
              <a:t>i</a:t>
            </a:r>
            <a:r>
              <a:rPr lang="en-GB" sz="2800" i="1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Crown copyright   Met Office</a:t>
            </a:r>
            <a:endParaRPr lang="en-GB" sz="1400">
              <a:latin typeface="Times" pitchFamily="18" charset="0"/>
            </a:endParaRPr>
          </a:p>
        </p:txBody>
      </p:sp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5996" y="153955"/>
            <a:ext cx="6934200" cy="1028700"/>
          </a:xfrm>
        </p:spPr>
        <p:txBody>
          <a:bodyPr/>
          <a:lstStyle/>
          <a:p>
            <a:r>
              <a:rPr lang="en-GB" dirty="0"/>
              <a:t>Processing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7799" y="1126184"/>
            <a:ext cx="8176203" cy="4104085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GB" sz="1800" dirty="0"/>
              <a:t>Suite running following operations (build, background files, coefficient files etc). Generates ASCII files with the raw observations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GB" sz="1800" dirty="0"/>
              <a:t>Not processing local (EARS/HRPT) data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GB" sz="1800" dirty="0"/>
              <a:t>Don’t use midnight data close to eclipse periods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GB" sz="1800" dirty="0"/>
              <a:t>Files created from these using data which has: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accent2"/>
                </a:solidFill>
              </a:rPr>
              <a:t>Passed QC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accent2"/>
                </a:solidFill>
              </a:rPr>
              <a:t>Converged in 1D-Var (Rejection ~10%)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GB" sz="1800" dirty="0"/>
              <a:t>‘Clear’ data is determined as follows: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accent2"/>
                </a:solidFill>
              </a:rPr>
              <a:t>Bayesian cloud test for polar data 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GB" sz="1600" dirty="0" err="1">
                <a:solidFill>
                  <a:schemeClr val="accent2"/>
                </a:solidFill>
              </a:rPr>
              <a:t>Autosat</a:t>
            </a:r>
            <a:r>
              <a:rPr lang="en-GB" sz="1600" dirty="0">
                <a:solidFill>
                  <a:schemeClr val="accent2"/>
                </a:solidFill>
              </a:rPr>
              <a:t> cloud mask used for SEVIRI</a:t>
            </a:r>
          </a:p>
          <a:p>
            <a:pPr lvl="1">
              <a:lnSpc>
                <a:spcPct val="8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accent2"/>
                </a:solidFill>
              </a:rPr>
              <a:t>AATSR cloud mask + additional O-B test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GB" sz="1800" dirty="0"/>
              <a:t>Cloudy radiances are kept but no simulated cloudy radiances</a:t>
            </a:r>
          </a:p>
          <a:p>
            <a:pPr>
              <a:lnSpc>
                <a:spcPct val="80000"/>
              </a:lnSpc>
            </a:pPr>
            <a:endParaRPr lang="en-GB" sz="2000" dirty="0"/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9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386208"/>
              </p:ext>
            </p:extLst>
          </p:nvPr>
        </p:nvGraphicFramePr>
        <p:xfrm>
          <a:off x="1588017" y="1100460"/>
          <a:ext cx="7296149" cy="3314818"/>
        </p:xfrm>
        <a:graphic>
          <a:graphicData uri="http://schemas.openxmlformats.org/drawingml/2006/table">
            <a:tbl>
              <a:tblPr/>
              <a:tblGrid>
                <a:gridCol w="1133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73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17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Geostationary</a:t>
                      </a:r>
                      <a:endParaRPr kumimoji="0" lang="en-GB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261938" marR="0" lvl="0" indent="-2619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Satellite</a:t>
                      </a:r>
                      <a:endParaRPr kumimoji="0" lang="en-GB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Instrument</a:t>
                      </a:r>
                      <a:endParaRPr kumimoji="0" lang="en-GB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Channels</a:t>
                      </a:r>
                      <a:endParaRPr kumimoji="0" lang="en-GB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Source</a:t>
                      </a:r>
                      <a:endParaRPr kumimoji="0" lang="en-GB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Comments</a:t>
                      </a:r>
                      <a:endParaRPr kumimoji="0" lang="en-GB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2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Meteosat-8/9/10/11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SEVIRI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8 IR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EUMETCAST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ja-JP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2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Polar-orbit</a:t>
                      </a:r>
                    </a:p>
                    <a:p>
                      <a:pPr marL="261938" marR="0" lvl="0" indent="-2619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Satellite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Instrument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Channels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Source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Comments</a:t>
                      </a:r>
                      <a:endParaRPr kumimoji="0" lang="en-GB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534"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Metop</a:t>
                      </a: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-A/B</a:t>
                      </a:r>
                    </a:p>
                    <a:p>
                      <a:pPr marL="261938" marR="0" lvl="0" indent="-2619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 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IASI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See slide</a:t>
                      </a:r>
                      <a:endParaRPr kumimoji="0" lang="en-GB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EUMETCAST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5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HIRS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19 IR</a:t>
                      </a:r>
                      <a:endParaRPr kumimoji="0" lang="en-GB" altLang="ja-JP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EUMETCAST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METOP-B outages/gaps in processing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5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Aqua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AIRS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See slide</a:t>
                      </a:r>
                      <a:endParaRPr kumimoji="0" lang="en-GB" altLang="ja-JP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NESDIS 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Occasional outages</a:t>
                      </a:r>
                      <a:endParaRPr kumimoji="0" lang="en-GB" altLang="ja-JP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5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NOAA-17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HIRS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19 IR</a:t>
                      </a:r>
                      <a:endParaRPr kumimoji="0" lang="en-GB" altLang="ja-JP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NESDIS 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Gap after mid Dec-09</a:t>
                      </a:r>
                      <a:endParaRPr kumimoji="0" lang="en-GB" altLang="ja-JP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NOAA-19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HIRS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19 IR</a:t>
                      </a:r>
                      <a:endParaRPr kumimoji="0" lang="en-GB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NESDIS 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2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ENVISAT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AATSR</a:t>
                      </a:r>
                      <a:endParaRPr kumimoji="0" lang="en-GB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3 IR Nadir</a:t>
                      </a:r>
                      <a:endParaRPr kumimoji="0" lang="en-GB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261938" marR="0" lvl="0" indent="-2619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3 IR Fwd</a:t>
                      </a:r>
                      <a:endParaRPr kumimoji="0" lang="en-GB" altLang="ja-JP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FTP ESRIN</a:t>
                      </a:r>
                      <a:endParaRPr kumimoji="0" lang="en-GB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61938" marR="0" lvl="0" indent="-2619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Times New Roman" pitchFamily="18" charset="0"/>
                        </a:rPr>
                        <a:t>From 1 Sept 2010. There was a gap of about 1 week in late Oct 10. ENVISAT failed in April 2012</a:t>
                      </a:r>
                      <a:endParaRPr kumimoji="0" lang="en-GB" altLang="ja-JP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59411" y="294130"/>
            <a:ext cx="5306261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2"/>
                </a:solidFill>
              </a:rPr>
              <a:t>Infrared sensors included 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graphicFrame>
        <p:nvGraphicFramePr>
          <p:cNvPr id="282480" name="Group 29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522745"/>
              </p:ext>
            </p:extLst>
          </p:nvPr>
        </p:nvGraphicFramePr>
        <p:xfrm>
          <a:off x="3790949" y="-48126"/>
          <a:ext cx="5353051" cy="8767321"/>
        </p:xfrm>
        <a:graphic>
          <a:graphicData uri="http://schemas.openxmlformats.org/drawingml/2006/table">
            <a:tbl>
              <a:tblPr/>
              <a:tblGrid>
                <a:gridCol w="753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4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1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1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5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IASI</a:t>
                      </a:r>
                      <a:endParaRPr kumimoji="0" lang="en-GB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IASI</a:t>
                      </a:r>
                      <a:endParaRPr kumimoji="0" lang="en-GB" altLang="ja-JP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AIRS</a:t>
                      </a:r>
                      <a:endParaRPr kumimoji="0" lang="en-GB" altLang="ja-JP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AIRS</a:t>
                      </a:r>
                      <a:endParaRPr kumimoji="0" lang="en-GB" altLang="ja-JP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HIRS</a:t>
                      </a:r>
                      <a:endParaRPr kumimoji="0" lang="en-GB" altLang="ja-JP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SEVIRI</a:t>
                      </a:r>
                      <a:endParaRPr kumimoji="0" lang="en-GB" altLang="ja-JP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AATSR </a:t>
                      </a:r>
                      <a:endParaRPr kumimoji="0" lang="en-GB" altLang="ja-JP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Channel</a:t>
                      </a: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Wavenumber</a:t>
                      </a: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Channel</a:t>
                      </a: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Wavenumber</a:t>
                      </a: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Channel</a:t>
                      </a: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Channel</a:t>
                      </a: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Channel</a:t>
                      </a: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92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667.75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667.78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141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680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123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680.14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179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689.5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138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689.49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212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697.75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168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697.71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242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705.25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193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704.72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4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246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706.25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198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706.14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280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714.75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227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714.48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5</a:t>
                      </a:r>
                      <a:endParaRPr kumimoji="0" lang="en-GB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345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731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295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734.15</a:t>
                      </a:r>
                      <a:endParaRPr kumimoji="0" lang="en-GB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381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740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318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741.29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434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753.25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355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753.06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1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457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759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375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759.57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546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781.25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475</a:t>
                      </a: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801.1</a:t>
                      </a: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756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833.75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528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820.83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1121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925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787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917.31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2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1133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928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791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918.75</a:t>
                      </a: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1579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1039.5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1088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1039.23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1991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1142.5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1260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1135.57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2019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1149.5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2245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1206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1263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1216.97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2741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1330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1449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1330.98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3029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1402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1583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1402.15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3339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1479.5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1681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1476.25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3522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1525.25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1756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1524.35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12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3540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1529.75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12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3653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1558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1783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1556.1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3943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1630.5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5130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1927.25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1873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2188.76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1897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2210.85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14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6350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2232.25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1924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2236.23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1937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2248.65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16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6463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2260.5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1948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2259.26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6601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2295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1988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2298.71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6962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2385.25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2106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2385.23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6980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2389.75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2111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2390.11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6997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2394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2115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2394.03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7424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2500.75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2189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2492.08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18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8007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2646.5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2363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2648.75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 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8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 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2377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2664.14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19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1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0.00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271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27161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Mincho" pitchFamily="49" charset="-128"/>
                          <a:cs typeface="Arial" charset="0"/>
                        </a:rPr>
                        <a:t>Values in red may have high instrumental noise</a:t>
                      </a:r>
                      <a:endParaRPr kumimoji="0" lang="en-GB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T="34290" marB="3429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</a:tbl>
          </a:graphicData>
        </a:graphic>
      </p:graphicFrame>
      <p:sp>
        <p:nvSpPr>
          <p:cNvPr id="180499" name="Text Box 1299"/>
          <p:cNvSpPr txBox="1">
            <a:spLocks noChangeArrowheads="1"/>
          </p:cNvSpPr>
          <p:nvPr/>
        </p:nvSpPr>
        <p:spPr bwMode="auto">
          <a:xfrm>
            <a:off x="800100" y="1321588"/>
            <a:ext cx="2603036" cy="1034129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ea typeface="+mn-ea"/>
                <a:cs typeface="+mn-cs"/>
              </a:rPr>
              <a:t>IR Channel</a:t>
            </a:r>
          </a:p>
          <a:p>
            <a:r>
              <a:rPr lang="en-GB" sz="2400" dirty="0">
                <a:solidFill>
                  <a:schemeClr val="bg1"/>
                </a:solidFill>
                <a:ea typeface="+mn-ea"/>
                <a:cs typeface="+mn-cs"/>
              </a:rPr>
              <a:t>list for sensors </a:t>
            </a:r>
          </a:p>
          <a:p>
            <a:r>
              <a:rPr lang="en-GB" sz="2400" dirty="0">
                <a:solidFill>
                  <a:schemeClr val="bg1"/>
                </a:solidFill>
                <a:ea typeface="+mn-ea"/>
                <a:cs typeface="+mn-cs"/>
              </a:rPr>
              <a:t>in this study</a:t>
            </a:r>
          </a:p>
        </p:txBody>
      </p:sp>
      <p:sp>
        <p:nvSpPr>
          <p:cNvPr id="180543" name="Rectangle 1343"/>
          <p:cNvSpPr>
            <a:spLocks noChangeArrowheads="1"/>
          </p:cNvSpPr>
          <p:nvPr/>
        </p:nvSpPr>
        <p:spPr bwMode="auto">
          <a:xfrm>
            <a:off x="3790949" y="3209223"/>
            <a:ext cx="5353051" cy="228600"/>
          </a:xfrm>
          <a:prstGeom prst="rect">
            <a:avLst/>
          </a:prstGeom>
          <a:solidFill>
            <a:srgbClr val="FF3300">
              <a:alpha val="10001"/>
            </a:srgbClr>
          </a:solidFill>
          <a:ln w="19050" algn="ctr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endParaRPr lang="en-GB" sz="14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80545" name="Rectangle 1345"/>
          <p:cNvSpPr>
            <a:spLocks noChangeArrowheads="1"/>
          </p:cNvSpPr>
          <p:nvPr/>
        </p:nvSpPr>
        <p:spPr bwMode="auto">
          <a:xfrm>
            <a:off x="3781425" y="2280184"/>
            <a:ext cx="5362575" cy="180976"/>
          </a:xfrm>
          <a:prstGeom prst="rect">
            <a:avLst/>
          </a:prstGeom>
          <a:solidFill>
            <a:schemeClr val="accent2">
              <a:alpha val="10001"/>
            </a:schemeClr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endParaRPr lang="en-GB" sz="14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80546" name="Text Box 1346"/>
          <p:cNvSpPr txBox="1">
            <a:spLocks noChangeArrowheads="1"/>
          </p:cNvSpPr>
          <p:nvPr/>
        </p:nvSpPr>
        <p:spPr bwMode="auto">
          <a:xfrm>
            <a:off x="1274530" y="3078959"/>
            <a:ext cx="1986441" cy="13726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61938" indent="-261938" algn="ctr">
              <a:lnSpc>
                <a:spcPct val="70000"/>
              </a:lnSpc>
              <a:spcBef>
                <a:spcPct val="5000"/>
              </a:spcBef>
              <a:spcAft>
                <a:spcPct val="15000"/>
              </a:spcAft>
            </a:pPr>
            <a:r>
              <a:rPr lang="en-GB" sz="1600" b="1" dirty="0" err="1">
                <a:solidFill>
                  <a:srgbClr val="333399"/>
                </a:solidFill>
                <a:ea typeface="+mn-ea"/>
                <a:cs typeface="+mn-cs"/>
              </a:rPr>
              <a:t>Wavenumber</a:t>
            </a:r>
            <a:endParaRPr lang="en-GB" sz="1600" b="1" dirty="0">
              <a:solidFill>
                <a:srgbClr val="333399"/>
              </a:solidFill>
              <a:ea typeface="+mn-ea"/>
              <a:cs typeface="+mn-cs"/>
            </a:endParaRPr>
          </a:p>
          <a:p>
            <a:pPr marL="261938" indent="-261938" algn="ctr">
              <a:lnSpc>
                <a:spcPct val="70000"/>
              </a:lnSpc>
              <a:spcBef>
                <a:spcPct val="5000"/>
              </a:spcBef>
              <a:spcAft>
                <a:spcPct val="15000"/>
              </a:spcAft>
            </a:pPr>
            <a:r>
              <a:rPr lang="en-GB" sz="1600" b="1" dirty="0">
                <a:solidFill>
                  <a:srgbClr val="333399"/>
                </a:solidFill>
                <a:ea typeface="+mn-ea"/>
                <a:cs typeface="+mn-cs"/>
              </a:rPr>
              <a:t>=</a:t>
            </a:r>
          </a:p>
          <a:p>
            <a:pPr marL="261938" indent="-261938" algn="ctr">
              <a:lnSpc>
                <a:spcPct val="70000"/>
              </a:lnSpc>
              <a:spcBef>
                <a:spcPct val="5000"/>
              </a:spcBef>
              <a:spcAft>
                <a:spcPct val="15000"/>
              </a:spcAft>
            </a:pPr>
            <a:r>
              <a:rPr lang="en-GB" sz="1600" b="1" dirty="0">
                <a:solidFill>
                  <a:srgbClr val="333399"/>
                </a:solidFill>
                <a:ea typeface="+mn-ea"/>
                <a:cs typeface="+mn-cs"/>
              </a:rPr>
              <a:t>1/wavelength (cm)</a:t>
            </a:r>
          </a:p>
          <a:p>
            <a:pPr marL="261938" indent="-261938" algn="ctr">
              <a:lnSpc>
                <a:spcPct val="70000"/>
              </a:lnSpc>
              <a:spcBef>
                <a:spcPct val="5000"/>
              </a:spcBef>
              <a:spcAft>
                <a:spcPct val="15000"/>
              </a:spcAft>
            </a:pPr>
            <a:endParaRPr lang="en-GB" sz="1600" b="1" dirty="0">
              <a:solidFill>
                <a:srgbClr val="333399"/>
              </a:solidFill>
              <a:ea typeface="+mn-ea"/>
              <a:cs typeface="+mn-cs"/>
            </a:endParaRPr>
          </a:p>
          <a:p>
            <a:pPr marL="261938" indent="-261938" algn="ctr">
              <a:lnSpc>
                <a:spcPct val="70000"/>
              </a:lnSpc>
              <a:spcBef>
                <a:spcPct val="5000"/>
              </a:spcBef>
              <a:spcAft>
                <a:spcPct val="15000"/>
              </a:spcAft>
            </a:pPr>
            <a:r>
              <a:rPr lang="en-GB" sz="1600" b="1" dirty="0">
                <a:solidFill>
                  <a:srgbClr val="333399"/>
                </a:solidFill>
                <a:ea typeface="+mn-ea"/>
                <a:cs typeface="+mn-cs"/>
              </a:rPr>
              <a:t>1000cm</a:t>
            </a:r>
            <a:r>
              <a:rPr lang="en-GB" sz="1600" b="1" baseline="30000" dirty="0">
                <a:solidFill>
                  <a:srgbClr val="333399"/>
                </a:solidFill>
                <a:ea typeface="+mn-ea"/>
                <a:cs typeface="+mn-cs"/>
              </a:rPr>
              <a:t>-1</a:t>
            </a:r>
            <a:r>
              <a:rPr lang="en-GB" sz="1600" b="1" dirty="0">
                <a:solidFill>
                  <a:srgbClr val="333399"/>
                </a:solidFill>
                <a:ea typeface="+mn-ea"/>
                <a:cs typeface="+mn-cs"/>
              </a:rPr>
              <a:t>=0.001cm</a:t>
            </a:r>
          </a:p>
          <a:p>
            <a:pPr marL="261938" indent="-261938" algn="ctr">
              <a:lnSpc>
                <a:spcPct val="70000"/>
              </a:lnSpc>
              <a:spcBef>
                <a:spcPct val="5000"/>
              </a:spcBef>
              <a:spcAft>
                <a:spcPct val="15000"/>
              </a:spcAft>
            </a:pPr>
            <a:r>
              <a:rPr lang="en-GB" sz="1600" b="1" dirty="0">
                <a:solidFill>
                  <a:srgbClr val="333399"/>
                </a:solidFill>
                <a:ea typeface="+mn-ea"/>
                <a:cs typeface="+mn-cs"/>
              </a:rPr>
              <a:t>           =10</a:t>
            </a:r>
            <a:r>
              <a:rPr lang="en-GB" sz="1600" b="1" dirty="0">
                <a:solidFill>
                  <a:srgbClr val="333399"/>
                </a:solidFill>
                <a:ea typeface="+mn-ea"/>
                <a:cs typeface="Arial" charset="0"/>
              </a:rPr>
              <a:t>µm</a:t>
            </a:r>
            <a:endParaRPr lang="en-GB" sz="1600" b="1" baseline="30000" dirty="0">
              <a:solidFill>
                <a:srgbClr val="333399"/>
              </a:solidFill>
              <a:ea typeface="+mn-ea"/>
              <a:cs typeface="Arial" charset="0"/>
            </a:endParaRPr>
          </a:p>
        </p:txBody>
      </p:sp>
      <p:sp>
        <p:nvSpPr>
          <p:cNvPr id="282481" name="Rectangle 2929"/>
          <p:cNvSpPr>
            <a:spLocks noChangeArrowheads="1"/>
          </p:cNvSpPr>
          <p:nvPr/>
        </p:nvSpPr>
        <p:spPr bwMode="auto">
          <a:xfrm>
            <a:off x="3790949" y="4933950"/>
            <a:ext cx="5353051" cy="209554"/>
          </a:xfrm>
          <a:prstGeom prst="rect">
            <a:avLst/>
          </a:prstGeom>
          <a:solidFill>
            <a:schemeClr val="hlink">
              <a:alpha val="10001"/>
            </a:schemeClr>
          </a:solidFill>
          <a:ln w="19050" algn="ctr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endParaRPr lang="en-GB" sz="14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2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2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43" grpId="0" animBg="1"/>
      <p:bldP spid="180545" grpId="0" animBg="1"/>
      <p:bldP spid="2824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© Crown copyright   Met Office</a:t>
            </a:r>
            <a:endParaRPr lang="en-GB" sz="1400">
              <a:latin typeface="Times" pitchFamily="18" charset="0"/>
            </a:endParaRPr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Analysis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728" y="1168005"/>
            <a:ext cx="7790187" cy="3563540"/>
          </a:xfrm>
        </p:spPr>
        <p:txBody>
          <a:bodyPr/>
          <a:lstStyle/>
          <a:p>
            <a:r>
              <a:rPr lang="en-GB" dirty="0"/>
              <a:t>10 years of data now collected to date from 20 Nov 08 to present (except AATSR and failed HIRS)</a:t>
            </a:r>
          </a:p>
          <a:p>
            <a:r>
              <a:rPr lang="en-GB" dirty="0"/>
              <a:t>Generally only global mean plots shown which may “hide” things</a:t>
            </a:r>
          </a:p>
          <a:p>
            <a:r>
              <a:rPr lang="en-GB" dirty="0"/>
              <a:t>Only </a:t>
            </a:r>
            <a:r>
              <a:rPr lang="en-GB" u="sng" dirty="0"/>
              <a:t>clear</a:t>
            </a:r>
            <a:r>
              <a:rPr lang="en-GB" dirty="0"/>
              <a:t> radiances over ocean included in analysis</a:t>
            </a:r>
          </a:p>
          <a:p>
            <a:r>
              <a:rPr lang="en-GB" dirty="0"/>
              <a:t>Comparisons with SEVIRI are </a:t>
            </a:r>
            <a:r>
              <a:rPr lang="en-GB" u="sng" dirty="0"/>
              <a:t>only</a:t>
            </a:r>
            <a:r>
              <a:rPr lang="en-GB" dirty="0"/>
              <a:t> over a limited area</a:t>
            </a:r>
          </a:p>
          <a:p>
            <a:r>
              <a:rPr lang="en-GB" dirty="0"/>
              <a:t>Radiances are </a:t>
            </a:r>
            <a:r>
              <a:rPr lang="en-GB" u="sng" dirty="0"/>
              <a:t>not</a:t>
            </a:r>
            <a:r>
              <a:rPr lang="en-GB" dirty="0"/>
              <a:t> bias corrected of course</a:t>
            </a:r>
          </a:p>
          <a:p>
            <a:pPr>
              <a:buFontTx/>
              <a:buNone/>
            </a:pPr>
            <a:endParaRPr lang="en-GB" dirty="0"/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Blank master">
  <a:themeElements>
    <a:clrScheme name="Corporate pallette">
      <a:dk1>
        <a:srgbClr val="000000"/>
      </a:dk1>
      <a:lt1>
        <a:srgbClr val="FFFFFF"/>
      </a:lt1>
      <a:dk2>
        <a:srgbClr val="9CA299"/>
      </a:dk2>
      <a:lt2>
        <a:srgbClr val="00ADD0"/>
      </a:lt2>
      <a:accent1>
        <a:srgbClr val="8F8DCB"/>
      </a:accent1>
      <a:accent2>
        <a:srgbClr val="878800"/>
      </a:accent2>
      <a:accent3>
        <a:srgbClr val="031F73"/>
      </a:accent3>
      <a:accent4>
        <a:srgbClr val="9CA299"/>
      </a:accent4>
      <a:accent5>
        <a:srgbClr val="CCFF33"/>
      </a:accent5>
      <a:accent6>
        <a:srgbClr val="D7A900"/>
      </a:accent6>
      <a:hlink>
        <a:srgbClr val="9CA299"/>
      </a:hlink>
      <a:folHlink>
        <a:srgbClr val="ED293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CCFF33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CCFF33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1938" marR="0" indent="-261938" algn="l" defTabSz="914400" rtl="0" eaLnBrk="1" fontAlgn="base" latinLnBrk="0" hangingPunct="1">
          <a:lnSpc>
            <a:spcPct val="70000"/>
          </a:lnSpc>
          <a:spcBef>
            <a:spcPct val="35000"/>
          </a:spcBef>
          <a:spcAft>
            <a:spcPct val="35000"/>
          </a:spcAft>
          <a:buClrTx/>
          <a:buSzTx/>
          <a:buFontTx/>
          <a:buChar char="•"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1938" marR="0" indent="-261938" algn="l" defTabSz="914400" rtl="0" eaLnBrk="1" fontAlgn="base" latinLnBrk="0" hangingPunct="1">
          <a:lnSpc>
            <a:spcPct val="70000"/>
          </a:lnSpc>
          <a:spcBef>
            <a:spcPct val="35000"/>
          </a:spcBef>
          <a:spcAft>
            <a:spcPct val="35000"/>
          </a:spcAft>
          <a:buClrTx/>
          <a:buSzTx/>
          <a:buFontTx/>
          <a:buChar char="•"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METcorporate</Template>
  <TotalTime>3445</TotalTime>
  <Words>1616</Words>
  <Application>Microsoft Macintosh PowerPoint</Application>
  <PresentationFormat>On-screen Show (16:9)</PresentationFormat>
  <Paragraphs>534</Paragraphs>
  <Slides>28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MS Mincho</vt:lpstr>
      <vt:lpstr>ＭＳ Ｐゴシック</vt:lpstr>
      <vt:lpstr>Arial</vt:lpstr>
      <vt:lpstr>Helvetica</vt:lpstr>
      <vt:lpstr>Times</vt:lpstr>
      <vt:lpstr>Times New Roman</vt:lpstr>
      <vt:lpstr>Blank master</vt:lpstr>
      <vt:lpstr>1_Custom Design</vt:lpstr>
      <vt:lpstr>5_Blank Presentation</vt:lpstr>
      <vt:lpstr>11_Custom Design</vt:lpstr>
      <vt:lpstr>30_Custom Design</vt:lpstr>
      <vt:lpstr>1_Blank Presentation</vt:lpstr>
      <vt:lpstr>PowerPoint Presentation</vt:lpstr>
      <vt:lpstr>Rationale</vt:lpstr>
      <vt:lpstr>Why are there radiance biases?</vt:lpstr>
      <vt:lpstr>Calculation of radiance biases   NWP as transfer standard</vt:lpstr>
      <vt:lpstr>Calculation of radiance biases</vt:lpstr>
      <vt:lpstr>Processing</vt:lpstr>
      <vt:lpstr>PowerPoint Presentation</vt:lpstr>
      <vt:lpstr>PowerPoint Presentation</vt:lpstr>
      <vt:lpstr>Analysis</vt:lpstr>
      <vt:lpstr>Model and observation changes</vt:lpstr>
      <vt:lpstr>AATSR biases</vt:lpstr>
      <vt:lpstr>IASI-A vs IASI-B biases</vt:lpstr>
      <vt:lpstr>IASI-A St. deviation</vt:lpstr>
      <vt:lpstr>IASI-A vs IASI-B St Devs</vt:lpstr>
      <vt:lpstr>AIRS St. deviation</vt:lpstr>
      <vt:lpstr>Good consistency between METOP-A and METOP-B for IASI 925 cm-1 channel </vt:lpstr>
      <vt:lpstr>HIRS channel 8 and IASI 928 cm-1 channel shows good consistency until METOP-A HIRS filter wheel jitters in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Scan biases for different sensors</vt:lpstr>
      <vt:lpstr>Scene Dependence</vt:lpstr>
      <vt:lpstr>Summary 1</vt:lpstr>
      <vt:lpstr>Summary 2</vt:lpstr>
      <vt:lpstr>  Questions and Discussion</vt:lpstr>
      <vt:lpstr>PowerPoint Presentation</vt:lpstr>
    </vt:vector>
  </TitlesOfParts>
  <Company>Met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helen.chater</dc:creator>
  <dc:description>submitted 26.7.2005     CHG015666 refers</dc:description>
  <cp:lastModifiedBy>Saunders Roger</cp:lastModifiedBy>
  <cp:revision>339</cp:revision>
  <cp:lastPrinted>2004-10-15T09:34:20Z</cp:lastPrinted>
  <dcterms:created xsi:type="dcterms:W3CDTF">2009-08-03T14:32:49Z</dcterms:created>
  <dcterms:modified xsi:type="dcterms:W3CDTF">2019-03-03T15:29:53Z</dcterms:modified>
</cp:coreProperties>
</file>