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256" r:id="rId2"/>
    <p:sldId id="370" r:id="rId3"/>
    <p:sldId id="424" r:id="rId4"/>
    <p:sldId id="371" r:id="rId5"/>
    <p:sldId id="293" r:id="rId6"/>
    <p:sldId id="399" r:id="rId7"/>
    <p:sldId id="294" r:id="rId8"/>
    <p:sldId id="304" r:id="rId9"/>
    <p:sldId id="295" r:id="rId10"/>
    <p:sldId id="298" r:id="rId11"/>
    <p:sldId id="296" r:id="rId12"/>
    <p:sldId id="381" r:id="rId13"/>
    <p:sldId id="425" r:id="rId14"/>
    <p:sldId id="305" r:id="rId15"/>
    <p:sldId id="388" r:id="rId16"/>
    <p:sldId id="389" r:id="rId17"/>
    <p:sldId id="390" r:id="rId18"/>
    <p:sldId id="392" r:id="rId19"/>
    <p:sldId id="391" r:id="rId20"/>
    <p:sldId id="403" r:id="rId21"/>
    <p:sldId id="426" r:id="rId22"/>
    <p:sldId id="415" r:id="rId23"/>
    <p:sldId id="418" r:id="rId24"/>
    <p:sldId id="416" r:id="rId25"/>
    <p:sldId id="427" r:id="rId26"/>
    <p:sldId id="423" r:id="rId27"/>
    <p:sldId id="421" r:id="rId28"/>
    <p:sldId id="429" r:id="rId29"/>
    <p:sldId id="430" r:id="rId30"/>
    <p:sldId id="419" r:id="rId31"/>
    <p:sldId id="258" r:id="rId32"/>
    <p:sldId id="428" r:id="rId33"/>
    <p:sldId id="404" r:id="rId34"/>
    <p:sldId id="405" r:id="rId35"/>
    <p:sldId id="406" r:id="rId36"/>
    <p:sldId id="407" r:id="rId37"/>
    <p:sldId id="408" r:id="rId38"/>
    <p:sldId id="409" r:id="rId39"/>
    <p:sldId id="410" r:id="rId40"/>
    <p:sldId id="411" r:id="rId41"/>
    <p:sldId id="412" r:id="rId42"/>
    <p:sldId id="413" r:id="rId43"/>
    <p:sldId id="414"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snapToGrid="0" snapToObjects="1">
      <p:cViewPr>
        <p:scale>
          <a:sx n="99" d="100"/>
          <a:sy n="99" d="100"/>
        </p:scale>
        <p:origin x="-21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1A473-5319-264F-BDF8-DA75FE122342}" type="datetimeFigureOut">
              <a:rPr kumimoji="1" lang="ja-JP" altLang="en-US" smtClean="0"/>
              <a:t>19/03/05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1EED89-A615-734D-A4C2-48F156E09B49}" type="slidenum">
              <a:rPr kumimoji="1" lang="ja-JP" altLang="en-US" smtClean="0"/>
              <a:t>‹#›</a:t>
            </a:fld>
            <a:endParaRPr kumimoji="1" lang="ja-JP" altLang="en-US"/>
          </a:p>
        </p:txBody>
      </p:sp>
    </p:spTree>
    <p:extLst>
      <p:ext uri="{BB962C8B-B14F-4D97-AF65-F5344CB8AC3E}">
        <p14:creationId xmlns:p14="http://schemas.microsoft.com/office/powerpoint/2010/main" val="1156061810"/>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pPr/>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pPr/>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pPr/>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pPr/>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wmo-sat.info/oscar/spacecapabilitie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Word___1.docx"/><Relationship Id="rId4"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www.bipm.org/en/publications/guides/vim.html" TargetMode="External"/><Relationship Id="rId4" Type="http://schemas.openxmlformats.org/officeDocument/2006/relationships/hyperlink" Target="http://www.bipm.org/en/publications/guides/gum.html" TargetMode="External"/><Relationship Id="rId1" Type="http://schemas.openxmlformats.org/officeDocument/2006/relationships/slideLayout" Target="../slideLayouts/slideLayout6.xml"/><Relationship Id="rId2" Type="http://schemas.openxmlformats.org/officeDocument/2006/relationships/hyperlink" Target="http://library.wmo.int/pmb_ged/wmo_182-1992_en.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wmo.int/pages/prog/www/IMOP/CIMO-Guide.html" TargetMode="External"/><Relationship Id="rId3" Type="http://schemas.openxmlformats.org/officeDocument/2006/relationships/hyperlink" Target="https://www.wmo.int/pages/prog/www/IMOP/publications/CIMO-Guide/Prelim_2018_ed/Preliminary-2018-editio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16000" cy="6912000"/>
          </a:xfrm>
          <a:prstGeom prst="rect">
            <a:avLst/>
          </a:prstGeom>
        </p:spPr>
      </p:pic>
      <p:sp>
        <p:nvSpPr>
          <p:cNvPr id="5" name="Title 1"/>
          <p:cNvSpPr txBox="1">
            <a:spLocks/>
          </p:cNvSpPr>
          <p:nvPr/>
        </p:nvSpPr>
        <p:spPr>
          <a:xfrm>
            <a:off x="135540" y="118446"/>
            <a:ext cx="8729422" cy="600092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cap="all" dirty="0" smtClean="0">
                <a:solidFill>
                  <a:srgbClr val="000090"/>
                </a:solidFill>
              </a:rPr>
              <a:t>Updating WMO DOCUMENTS</a:t>
            </a:r>
          </a:p>
          <a:p>
            <a:r>
              <a:rPr lang="en-US" sz="3200" b="1" cap="all" dirty="0" smtClean="0">
                <a:solidFill>
                  <a:srgbClr val="000090"/>
                </a:solidFill>
              </a:rPr>
              <a:t> RELATED TO  GSICS</a:t>
            </a:r>
          </a:p>
          <a:p>
            <a:endParaRPr lang="en-US" sz="3200" b="1" cap="all" dirty="0" smtClean="0">
              <a:solidFill>
                <a:srgbClr val="000090"/>
              </a:solidFill>
            </a:endParaRPr>
          </a:p>
          <a:p>
            <a:r>
              <a:rPr lang="en-US" altLang="ja-JP" sz="2400" b="1" cap="all" dirty="0" smtClean="0">
                <a:latin typeface="+mn-lt"/>
              </a:rPr>
              <a:t>WORKS</a:t>
            </a:r>
            <a:r>
              <a:rPr lang="ja-JP" altLang="en-US" sz="2400" b="1" cap="all" dirty="0" smtClean="0">
                <a:latin typeface="+mn-lt"/>
              </a:rPr>
              <a:t> </a:t>
            </a:r>
            <a:r>
              <a:rPr lang="en-US" altLang="ja-JP" sz="2400" b="1" cap="all" dirty="0" smtClean="0">
                <a:latin typeface="+mn-lt"/>
              </a:rPr>
              <a:t>IN</a:t>
            </a:r>
            <a:r>
              <a:rPr lang="ja-JP" altLang="en-US" sz="2400" b="1" cap="all" dirty="0" smtClean="0">
                <a:latin typeface="+mn-lt"/>
              </a:rPr>
              <a:t> </a:t>
            </a:r>
            <a:r>
              <a:rPr lang="en-US" altLang="ja-JP" sz="2400" b="1" cap="all" dirty="0" smtClean="0">
                <a:latin typeface="+mn-lt"/>
              </a:rPr>
              <a:t>PROGRESS</a:t>
            </a:r>
          </a:p>
          <a:p>
            <a:r>
              <a:rPr lang="en-US" sz="2400" b="1" cap="all" dirty="0" smtClean="0">
                <a:solidFill>
                  <a:schemeClr val="accent1"/>
                </a:solidFill>
                <a:latin typeface="+mn-lt"/>
              </a:rPr>
              <a:t>THE CIMO GUIDE (WMO-No. 8)</a:t>
            </a:r>
          </a:p>
          <a:p>
            <a:r>
              <a:rPr lang="en-US" sz="2400" b="1" cap="all" dirty="0" smtClean="0">
                <a:solidFill>
                  <a:schemeClr val="accent1"/>
                </a:solidFill>
                <a:latin typeface="+mn-lt"/>
              </a:rPr>
              <a:t>THE </a:t>
            </a:r>
            <a:r>
              <a:rPr lang="en-US" altLang="ja-JP" sz="2400" b="1" cap="all" dirty="0" smtClean="0">
                <a:solidFill>
                  <a:schemeClr val="accent1"/>
                </a:solidFill>
                <a:latin typeface="+mn-lt"/>
              </a:rPr>
              <a:t>GUIDE</a:t>
            </a:r>
            <a:r>
              <a:rPr lang="ja-JP" altLang="en-US" sz="2400" b="1" cap="all" dirty="0" smtClean="0">
                <a:solidFill>
                  <a:schemeClr val="accent1"/>
                </a:solidFill>
                <a:latin typeface="+mn-lt"/>
              </a:rPr>
              <a:t> </a:t>
            </a:r>
            <a:r>
              <a:rPr lang="en-US" altLang="ja-JP" sz="2400" b="1" cap="all" dirty="0" smtClean="0">
                <a:solidFill>
                  <a:schemeClr val="accent1"/>
                </a:solidFill>
                <a:latin typeface="+mn-lt"/>
              </a:rPr>
              <a:t>TO</a:t>
            </a:r>
            <a:r>
              <a:rPr lang="ja-JP" altLang="en-US" sz="2400" b="1" cap="all" dirty="0" smtClean="0">
                <a:solidFill>
                  <a:schemeClr val="accent1"/>
                </a:solidFill>
                <a:latin typeface="+mn-lt"/>
              </a:rPr>
              <a:t> </a:t>
            </a:r>
            <a:r>
              <a:rPr lang="en-US" sz="2400" b="1" cap="all" dirty="0" smtClean="0">
                <a:solidFill>
                  <a:schemeClr val="accent1"/>
                </a:solidFill>
                <a:latin typeface="+mn-lt"/>
              </a:rPr>
              <a:t>WIGOS (WMO-NO.</a:t>
            </a:r>
            <a:r>
              <a:rPr lang="ja-JP" altLang="en-US" sz="2400" b="1" cap="all" dirty="0" smtClean="0">
                <a:solidFill>
                  <a:schemeClr val="accent1"/>
                </a:solidFill>
                <a:latin typeface="+mn-lt"/>
              </a:rPr>
              <a:t> </a:t>
            </a:r>
            <a:r>
              <a:rPr lang="en-US" altLang="ja-JP" sz="2400" b="1" cap="all" dirty="0" smtClean="0">
                <a:solidFill>
                  <a:schemeClr val="accent1"/>
                </a:solidFill>
                <a:latin typeface="+mn-lt"/>
              </a:rPr>
              <a:t>1156</a:t>
            </a:r>
            <a:r>
              <a:rPr lang="en-US" sz="2400" b="1" cap="all" dirty="0" smtClean="0">
                <a:solidFill>
                  <a:schemeClr val="accent1"/>
                </a:solidFill>
                <a:latin typeface="+mn-lt"/>
              </a:rPr>
              <a:t>)</a:t>
            </a:r>
          </a:p>
          <a:p>
            <a:endParaRPr lang="en-US" sz="2400" b="1" cap="all" dirty="0">
              <a:solidFill>
                <a:srgbClr val="000090"/>
              </a:solidFill>
              <a:latin typeface="+mn-lt"/>
            </a:endParaRPr>
          </a:p>
          <a:p>
            <a:r>
              <a:rPr lang="en-US" altLang="ja-JP" sz="2400" b="1" cap="all" dirty="0" smtClean="0">
                <a:solidFill>
                  <a:srgbClr val="000000"/>
                </a:solidFill>
                <a:latin typeface="+mn-lt"/>
              </a:rPr>
              <a:t>AND</a:t>
            </a:r>
            <a:r>
              <a:rPr lang="ja-JP" altLang="en-US" sz="2400" b="1" cap="all" dirty="0" smtClean="0">
                <a:solidFill>
                  <a:srgbClr val="000000"/>
                </a:solidFill>
                <a:latin typeface="+mn-lt"/>
              </a:rPr>
              <a:t> </a:t>
            </a:r>
            <a:r>
              <a:rPr lang="en-US" altLang="ja-JP" sz="2400" b="1" cap="all" dirty="0" smtClean="0">
                <a:solidFill>
                  <a:srgbClr val="000000"/>
                </a:solidFill>
                <a:latin typeface="+mn-lt"/>
              </a:rPr>
              <a:t>FUTURE</a:t>
            </a:r>
            <a:r>
              <a:rPr lang="ja-JP" altLang="en-US" sz="2400" b="1" cap="all" dirty="0" smtClean="0">
                <a:solidFill>
                  <a:srgbClr val="000000"/>
                </a:solidFill>
                <a:latin typeface="+mn-lt"/>
              </a:rPr>
              <a:t> </a:t>
            </a:r>
            <a:r>
              <a:rPr lang="en-US" altLang="ja-JP" sz="2400" b="1" cap="all" dirty="0" smtClean="0">
                <a:solidFill>
                  <a:srgbClr val="000000"/>
                </a:solidFill>
                <a:latin typeface="+mn-lt"/>
              </a:rPr>
              <a:t>prospects</a:t>
            </a:r>
          </a:p>
          <a:p>
            <a:pPr lvl="0"/>
            <a:r>
              <a:rPr lang="en-GB" altLang="ja-JP" sz="2400" b="1" dirty="0">
                <a:solidFill>
                  <a:srgbClr val="4F81BD"/>
                </a:solidFill>
                <a:latin typeface="+mn-lt"/>
              </a:rPr>
              <a:t>WIGOS </a:t>
            </a:r>
            <a:r>
              <a:rPr lang="en-GB" altLang="ja-JP" sz="2400" b="1" dirty="0" smtClean="0">
                <a:solidFill>
                  <a:srgbClr val="4F81BD"/>
                </a:solidFill>
                <a:latin typeface="+mn-lt"/>
              </a:rPr>
              <a:t>MANUAL </a:t>
            </a:r>
            <a:r>
              <a:rPr lang="en-GB" altLang="ja-JP" sz="2400" b="1" dirty="0">
                <a:solidFill>
                  <a:srgbClr val="4F81BD"/>
                </a:solidFill>
                <a:latin typeface="+mn-lt"/>
              </a:rPr>
              <a:t>(WMO-No. 1160)</a:t>
            </a:r>
          </a:p>
          <a:p>
            <a:endParaRPr lang="en-US" sz="2000" b="1" cap="all" dirty="0" smtClean="0">
              <a:solidFill>
                <a:srgbClr val="000090"/>
              </a:solidFill>
            </a:endParaRPr>
          </a:p>
          <a:p>
            <a:endParaRPr lang="en-US" sz="4000" b="1" cap="all" dirty="0" smtClean="0">
              <a:solidFill>
                <a:srgbClr val="000090"/>
              </a:solidFill>
            </a:endParaRPr>
          </a:p>
          <a:p>
            <a:r>
              <a:rPr lang="en-US" sz="2000" dirty="0" smtClean="0">
                <a:solidFill>
                  <a:srgbClr val="000090"/>
                </a:solidFill>
              </a:rPr>
              <a:t>Toshiyuki </a:t>
            </a:r>
            <a:r>
              <a:rPr lang="en-US" sz="2000" dirty="0" err="1" smtClean="0">
                <a:solidFill>
                  <a:srgbClr val="000090"/>
                </a:solidFill>
              </a:rPr>
              <a:t>Kurino</a:t>
            </a:r>
            <a:endParaRPr lang="en-US" sz="2000" dirty="0" smtClean="0">
              <a:solidFill>
                <a:srgbClr val="000090"/>
              </a:solidFill>
            </a:endParaRPr>
          </a:p>
          <a:p>
            <a:r>
              <a:rPr lang="en-US" sz="2000" dirty="0" smtClean="0">
                <a:solidFill>
                  <a:srgbClr val="000090"/>
                </a:solidFill>
              </a:rPr>
              <a:t>(WMO Space </a:t>
            </a:r>
            <a:r>
              <a:rPr lang="en-US" sz="2000" dirty="0" err="1" smtClean="0">
                <a:solidFill>
                  <a:srgbClr val="000090"/>
                </a:solidFill>
              </a:rPr>
              <a:t>Programme</a:t>
            </a:r>
            <a:r>
              <a:rPr lang="en-US" sz="2000" dirty="0" smtClean="0">
                <a:solidFill>
                  <a:srgbClr val="000090"/>
                </a:solidFill>
              </a:rPr>
              <a:t>)</a:t>
            </a:r>
          </a:p>
          <a:p>
            <a:endParaRPr lang="en-US" sz="2800" dirty="0">
              <a:solidFill>
                <a:srgbClr val="000090"/>
              </a:solidFill>
            </a:endParaRPr>
          </a:p>
        </p:txBody>
      </p:sp>
    </p:spTree>
    <p:extLst>
      <p:ext uri="{BB962C8B-B14F-4D97-AF65-F5344CB8AC3E}">
        <p14:creationId xmlns:p14="http://schemas.microsoft.com/office/powerpoint/2010/main" val="23892606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299135"/>
            <a:ext cx="9002110" cy="5940088"/>
          </a:xfrm>
          <a:prstGeom prst="rect">
            <a:avLst/>
          </a:prstGeom>
          <a:noFill/>
        </p:spPr>
        <p:txBody>
          <a:bodyPr wrap="square" rtlCol="0">
            <a:spAutoFit/>
          </a:bodyPr>
          <a:lstStyle/>
          <a:p>
            <a:pPr algn="ctr">
              <a:spcBef>
                <a:spcPts val="600"/>
              </a:spcBef>
              <a:spcAft>
                <a:spcPts val="600"/>
              </a:spcAft>
            </a:pPr>
            <a:r>
              <a:rPr lang="en-US" sz="3200" u="sng" dirty="0" smtClean="0"/>
              <a:t>The </a:t>
            </a:r>
            <a:r>
              <a:rPr lang="en-US" sz="3200" u="sng" dirty="0"/>
              <a:t>Technical Regulations </a:t>
            </a:r>
            <a:r>
              <a:rPr lang="en-US" sz="3200" u="sng" dirty="0" smtClean="0"/>
              <a:t>comprise</a:t>
            </a:r>
            <a:endParaRPr lang="hr-HR" sz="3200" u="sng" dirty="0" smtClean="0"/>
          </a:p>
          <a:p>
            <a:pPr marL="457200" indent="-457200">
              <a:spcBef>
                <a:spcPts val="600"/>
              </a:spcBef>
              <a:spcAft>
                <a:spcPts val="600"/>
              </a:spcAft>
              <a:buFont typeface="Wingdings" panose="05000000000000000000" pitchFamily="2" charset="2"/>
              <a:buChar char="Ø"/>
            </a:pPr>
            <a:r>
              <a:rPr lang="en-US" sz="3200" b="1" dirty="0" smtClean="0"/>
              <a:t>standard </a:t>
            </a:r>
            <a:r>
              <a:rPr lang="en-US" sz="3200" b="1" dirty="0"/>
              <a:t>practices and </a:t>
            </a:r>
            <a:r>
              <a:rPr lang="en-US" sz="3200" b="1" dirty="0" smtClean="0"/>
              <a:t>procedures</a:t>
            </a:r>
            <a:r>
              <a:rPr lang="hr-HR" sz="3200" b="1" dirty="0" smtClean="0"/>
              <a:t> (</a:t>
            </a:r>
            <a:r>
              <a:rPr lang="hr-HR" sz="3200" b="1" dirty="0" err="1" smtClean="0">
                <a:solidFill>
                  <a:srgbClr val="FF0000"/>
                </a:solidFill>
              </a:rPr>
              <a:t>shall</a:t>
            </a:r>
            <a:r>
              <a:rPr lang="hr-HR" sz="3200" b="1" dirty="0" smtClean="0"/>
              <a:t>)</a:t>
            </a:r>
          </a:p>
          <a:p>
            <a:pPr marL="457200" indent="-457200">
              <a:spcBef>
                <a:spcPts val="600"/>
              </a:spcBef>
              <a:spcAft>
                <a:spcPts val="600"/>
              </a:spcAft>
              <a:buFontTx/>
              <a:buChar char="-"/>
            </a:pPr>
            <a:r>
              <a:rPr lang="en-US" sz="3200" dirty="0" smtClean="0"/>
              <a:t>Members </a:t>
            </a:r>
            <a:r>
              <a:rPr lang="en-US" sz="3200" dirty="0"/>
              <a:t>are required to follow or </a:t>
            </a:r>
            <a:r>
              <a:rPr lang="en-US" sz="3200" dirty="0" smtClean="0"/>
              <a:t>implement</a:t>
            </a:r>
            <a:r>
              <a:rPr lang="hr-HR" sz="3200" dirty="0" smtClean="0"/>
              <a:t> </a:t>
            </a:r>
            <a:r>
              <a:rPr lang="hr-HR" sz="3200" dirty="0" err="1" smtClean="0"/>
              <a:t>and</a:t>
            </a:r>
            <a:r>
              <a:rPr lang="hr-HR" sz="3200" dirty="0" smtClean="0"/>
              <a:t> </a:t>
            </a:r>
            <a:r>
              <a:rPr lang="en-US" sz="3200" dirty="0"/>
              <a:t>inform the Secretary-General, </a:t>
            </a:r>
            <a:r>
              <a:rPr lang="en-US" sz="3200" dirty="0" smtClean="0"/>
              <a:t>of </a:t>
            </a:r>
            <a:r>
              <a:rPr lang="en-US" sz="3200" dirty="0"/>
              <a:t>any change in the degree of their implementation</a:t>
            </a:r>
            <a:r>
              <a:rPr lang="en-US" sz="3200" dirty="0" smtClean="0"/>
              <a:t>;</a:t>
            </a:r>
            <a:endParaRPr lang="hr-HR" sz="3200" dirty="0" smtClean="0"/>
          </a:p>
          <a:p>
            <a:pPr marL="457200" indent="-457200">
              <a:spcBef>
                <a:spcPts val="600"/>
              </a:spcBef>
              <a:spcAft>
                <a:spcPts val="600"/>
              </a:spcAft>
              <a:buFontTx/>
              <a:buChar char="-"/>
            </a:pPr>
            <a:r>
              <a:rPr lang="en-US" sz="3200" dirty="0" smtClean="0"/>
              <a:t>have </a:t>
            </a:r>
            <a:r>
              <a:rPr lang="en-US" sz="3200" dirty="0"/>
              <a:t>the status of requirements in a technical </a:t>
            </a:r>
            <a:r>
              <a:rPr lang="en-US" sz="3200" dirty="0" smtClean="0"/>
              <a:t>resolution</a:t>
            </a:r>
            <a:r>
              <a:rPr lang="hr-HR" sz="3200" dirty="0" smtClean="0"/>
              <a:t>.</a:t>
            </a:r>
          </a:p>
          <a:p>
            <a:pPr marL="457200" indent="-457200">
              <a:spcBef>
                <a:spcPts val="600"/>
              </a:spcBef>
              <a:spcAft>
                <a:spcPts val="600"/>
              </a:spcAft>
              <a:buFont typeface="Wingdings" panose="05000000000000000000" pitchFamily="2" charset="2"/>
              <a:buChar char="Ø"/>
            </a:pPr>
            <a:r>
              <a:rPr lang="en-US" sz="3200" b="1" dirty="0" smtClean="0"/>
              <a:t>recommended </a:t>
            </a:r>
            <a:r>
              <a:rPr lang="en-US" sz="3200" b="1" dirty="0"/>
              <a:t>practices and </a:t>
            </a:r>
            <a:r>
              <a:rPr lang="en-US" sz="3200" b="1" dirty="0" smtClean="0"/>
              <a:t>procedures</a:t>
            </a:r>
            <a:r>
              <a:rPr lang="hr-HR" sz="3200" b="1" dirty="0"/>
              <a:t> (</a:t>
            </a:r>
            <a:r>
              <a:rPr lang="en-US" sz="3200" b="1" dirty="0">
                <a:solidFill>
                  <a:srgbClr val="FF0000"/>
                </a:solidFill>
              </a:rPr>
              <a:t>should</a:t>
            </a:r>
            <a:r>
              <a:rPr lang="hr-HR" sz="3200" b="1" dirty="0"/>
              <a:t>)</a:t>
            </a:r>
            <a:r>
              <a:rPr lang="en-US" sz="3200" b="1" dirty="0" smtClean="0"/>
              <a:t> </a:t>
            </a:r>
            <a:endParaRPr lang="hr-HR" sz="3200" b="1" dirty="0" smtClean="0"/>
          </a:p>
          <a:p>
            <a:pPr marL="457200" indent="-457200">
              <a:spcBef>
                <a:spcPts val="600"/>
              </a:spcBef>
              <a:spcAft>
                <a:spcPts val="600"/>
              </a:spcAft>
              <a:buFontTx/>
              <a:buChar char="-"/>
            </a:pPr>
            <a:r>
              <a:rPr lang="en-US" sz="3200" dirty="0" smtClean="0"/>
              <a:t>Members </a:t>
            </a:r>
            <a:r>
              <a:rPr lang="en-US" sz="3200" dirty="0"/>
              <a:t>are urged to comply; </a:t>
            </a:r>
            <a:endParaRPr lang="hr-HR" sz="3200" dirty="0" smtClean="0"/>
          </a:p>
          <a:p>
            <a:pPr marL="457200" indent="-457200">
              <a:spcBef>
                <a:spcPts val="600"/>
              </a:spcBef>
              <a:spcAft>
                <a:spcPts val="600"/>
              </a:spcAft>
              <a:buFontTx/>
              <a:buChar char="-"/>
            </a:pPr>
            <a:r>
              <a:rPr lang="en-US" sz="3200" dirty="0" smtClean="0"/>
              <a:t>have </a:t>
            </a:r>
            <a:r>
              <a:rPr lang="en-US" sz="3200" dirty="0"/>
              <a:t>the status of </a:t>
            </a:r>
            <a:r>
              <a:rPr lang="en-US" sz="3200" dirty="0" smtClean="0"/>
              <a:t>recommendations</a:t>
            </a:r>
            <a:r>
              <a:rPr lang="hr-HR" sz="3200" dirty="0" smtClean="0"/>
              <a:t>.</a:t>
            </a:r>
            <a:endParaRPr lang="en-US" sz="3200" dirty="0"/>
          </a:p>
        </p:txBody>
      </p:sp>
    </p:spTree>
    <p:extLst>
      <p:ext uri="{BB962C8B-B14F-4D97-AF65-F5344CB8AC3E}">
        <p14:creationId xmlns:p14="http://schemas.microsoft.com/office/powerpoint/2010/main" val="12960585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457200" y="650291"/>
            <a:ext cx="8229600" cy="4708981"/>
          </a:xfrm>
          <a:prstGeom prst="rect">
            <a:avLst/>
          </a:prstGeom>
          <a:noFill/>
        </p:spPr>
        <p:txBody>
          <a:bodyPr wrap="square" rtlCol="0">
            <a:spAutoFit/>
          </a:bodyPr>
          <a:lstStyle/>
          <a:p>
            <a:pPr>
              <a:spcBef>
                <a:spcPts val="600"/>
              </a:spcBef>
              <a:spcAft>
                <a:spcPts val="600"/>
              </a:spcAft>
            </a:pPr>
            <a:r>
              <a:rPr lang="en-US" altLang="ja-JP" sz="3600" b="1" u="sng" dirty="0" smtClean="0"/>
              <a:t>2.</a:t>
            </a:r>
            <a:r>
              <a:rPr lang="ja-JP" altLang="en-US" sz="3600" b="1" u="sng" dirty="0" smtClean="0"/>
              <a:t> </a:t>
            </a:r>
            <a:r>
              <a:rPr lang="en-US" sz="3600" b="1" u="sng" dirty="0" smtClean="0"/>
              <a:t>WMO Guides</a:t>
            </a:r>
            <a:endParaRPr lang="en-US" sz="3600" b="1" dirty="0" smtClean="0"/>
          </a:p>
          <a:p>
            <a:pPr marL="457200" indent="-457200">
              <a:spcBef>
                <a:spcPts val="600"/>
              </a:spcBef>
              <a:spcAft>
                <a:spcPts val="600"/>
              </a:spcAft>
              <a:buFontTx/>
              <a:buChar char="-"/>
            </a:pPr>
            <a:r>
              <a:rPr lang="en-US" sz="3200" dirty="0" smtClean="0"/>
              <a:t>practices</a:t>
            </a:r>
            <a:r>
              <a:rPr lang="en-US" sz="3200" dirty="0"/>
              <a:t>, procedures and </a:t>
            </a:r>
            <a:r>
              <a:rPr lang="en-US" sz="3200" dirty="0" smtClean="0"/>
              <a:t>specifications</a:t>
            </a:r>
            <a:r>
              <a:rPr lang="hr-HR" sz="3200" dirty="0" smtClean="0"/>
              <a:t>;</a:t>
            </a:r>
          </a:p>
          <a:p>
            <a:pPr marL="457200" indent="-457200">
              <a:spcBef>
                <a:spcPts val="600"/>
              </a:spcBef>
              <a:spcAft>
                <a:spcPts val="600"/>
              </a:spcAft>
              <a:buFontTx/>
              <a:buChar char="-"/>
            </a:pPr>
            <a:r>
              <a:rPr lang="en-US" sz="3200" dirty="0" smtClean="0">
                <a:solidFill>
                  <a:srgbClr val="800000"/>
                </a:solidFill>
              </a:rPr>
              <a:t>Members </a:t>
            </a:r>
            <a:r>
              <a:rPr lang="en-US" sz="3200" b="1" u="sng" dirty="0">
                <a:solidFill>
                  <a:srgbClr val="800000"/>
                </a:solidFill>
              </a:rPr>
              <a:t>are invited</a:t>
            </a:r>
            <a:r>
              <a:rPr lang="en-US" sz="3200" dirty="0">
                <a:solidFill>
                  <a:srgbClr val="800000"/>
                </a:solidFill>
              </a:rPr>
              <a:t> to follow or </a:t>
            </a:r>
            <a:r>
              <a:rPr lang="en-US" sz="3200" dirty="0" smtClean="0">
                <a:solidFill>
                  <a:srgbClr val="800000"/>
                </a:solidFill>
              </a:rPr>
              <a:t>implement</a:t>
            </a:r>
            <a:r>
              <a:rPr lang="hr-HR" sz="3200" dirty="0" smtClean="0"/>
              <a:t>; </a:t>
            </a:r>
          </a:p>
          <a:p>
            <a:pPr marL="457200" indent="-457200">
              <a:spcBef>
                <a:spcPts val="600"/>
              </a:spcBef>
              <a:spcAft>
                <a:spcPts val="600"/>
              </a:spcAft>
              <a:buFontTx/>
              <a:buChar char="-"/>
            </a:pPr>
            <a:r>
              <a:rPr lang="hr-HR" sz="3200" dirty="0" err="1" smtClean="0"/>
              <a:t>help</a:t>
            </a:r>
            <a:r>
              <a:rPr lang="hr-HR" sz="3200" dirty="0" smtClean="0"/>
              <a:t> </a:t>
            </a:r>
            <a:r>
              <a:rPr lang="en-US" sz="3200" dirty="0" smtClean="0"/>
              <a:t>in </a:t>
            </a:r>
            <a:r>
              <a:rPr lang="en-US" sz="3200" dirty="0"/>
              <a:t>establishing and conducting </a:t>
            </a:r>
            <a:r>
              <a:rPr lang="en-US" sz="3200" dirty="0" smtClean="0"/>
              <a:t>arrangements </a:t>
            </a:r>
            <a:r>
              <a:rPr lang="en-US" sz="3200" dirty="0"/>
              <a:t>for compliance with the </a:t>
            </a:r>
            <a:r>
              <a:rPr lang="en-US" sz="3200" dirty="0" err="1" smtClean="0"/>
              <a:t>T</a:t>
            </a:r>
            <a:r>
              <a:rPr lang="en-US" altLang="ja-JP" sz="3200" dirty="0" err="1" smtClean="0"/>
              <a:t>o</a:t>
            </a:r>
            <a:r>
              <a:rPr lang="en-US" sz="3200" dirty="0" err="1" smtClean="0"/>
              <a:t>Rs</a:t>
            </a:r>
            <a:r>
              <a:rPr lang="hr-HR" sz="3200" dirty="0" smtClean="0"/>
              <a:t>;</a:t>
            </a:r>
            <a:r>
              <a:rPr lang="en-US" sz="3200" dirty="0" smtClean="0"/>
              <a:t> </a:t>
            </a:r>
            <a:endParaRPr lang="hr-HR" sz="3200" dirty="0" smtClean="0"/>
          </a:p>
          <a:p>
            <a:pPr marL="457200" indent="-457200">
              <a:spcBef>
                <a:spcPts val="600"/>
              </a:spcBef>
              <a:spcAft>
                <a:spcPts val="600"/>
              </a:spcAft>
              <a:buFontTx/>
              <a:buChar char="-"/>
            </a:pPr>
            <a:r>
              <a:rPr lang="hr-HR" sz="3200" dirty="0" err="1" smtClean="0"/>
              <a:t>help</a:t>
            </a:r>
            <a:r>
              <a:rPr lang="hr-HR" sz="3200" dirty="0" smtClean="0"/>
              <a:t> </a:t>
            </a:r>
            <a:r>
              <a:rPr lang="en-US" sz="3200" dirty="0" smtClean="0"/>
              <a:t>in developing </a:t>
            </a:r>
            <a:r>
              <a:rPr lang="en-US" sz="3200" dirty="0"/>
              <a:t>meteorological and hydrological services in </a:t>
            </a:r>
            <a:r>
              <a:rPr lang="hr-HR" sz="3200" dirty="0" err="1" smtClean="0"/>
              <a:t>Members</a:t>
            </a:r>
            <a:r>
              <a:rPr lang="hr-HR" sz="3200" dirty="0" smtClean="0"/>
              <a:t>’</a:t>
            </a:r>
            <a:r>
              <a:rPr lang="en-US" sz="3200" dirty="0" smtClean="0"/>
              <a:t> </a:t>
            </a:r>
            <a:r>
              <a:rPr lang="en-US" sz="3200" dirty="0"/>
              <a:t>respective countries. </a:t>
            </a:r>
            <a:endParaRPr lang="en-US" sz="2400" dirty="0"/>
          </a:p>
        </p:txBody>
      </p:sp>
    </p:spTree>
    <p:extLst>
      <p:ext uri="{BB962C8B-B14F-4D97-AF65-F5344CB8AC3E}">
        <p14:creationId xmlns:p14="http://schemas.microsoft.com/office/powerpoint/2010/main" val="31359573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398035"/>
            <a:ext cx="9002110" cy="6832640"/>
          </a:xfrm>
          <a:prstGeom prst="rect">
            <a:avLst/>
          </a:prstGeom>
          <a:noFill/>
        </p:spPr>
        <p:txBody>
          <a:bodyPr wrap="square" rtlCol="0">
            <a:spAutoFit/>
          </a:bodyPr>
          <a:lstStyle/>
          <a:p>
            <a:pPr>
              <a:spcBef>
                <a:spcPts val="600"/>
              </a:spcBef>
              <a:spcAft>
                <a:spcPts val="600"/>
              </a:spcAft>
            </a:pPr>
            <a:r>
              <a:rPr lang="hr-HR" sz="3600" b="1" dirty="0" err="1" smtClean="0"/>
              <a:t>The</a:t>
            </a:r>
            <a:r>
              <a:rPr lang="hr-HR" sz="3600" b="1" dirty="0" smtClean="0"/>
              <a:t> CIMO </a:t>
            </a:r>
            <a:r>
              <a:rPr lang="hr-HR" sz="3600" b="1" dirty="0" err="1" smtClean="0"/>
              <a:t>Guide</a:t>
            </a:r>
            <a:r>
              <a:rPr lang="hr-HR" sz="3600" b="1" dirty="0" smtClean="0"/>
              <a:t>:</a:t>
            </a:r>
            <a:endParaRPr lang="en-US" sz="3600" b="1" dirty="0" smtClean="0"/>
          </a:p>
          <a:p>
            <a:pPr marL="457200" indent="-457200">
              <a:spcBef>
                <a:spcPts val="600"/>
              </a:spcBef>
              <a:spcAft>
                <a:spcPts val="600"/>
              </a:spcAft>
              <a:buFontTx/>
              <a:buChar char="-"/>
            </a:pPr>
            <a:r>
              <a:rPr lang="hr-HR" sz="3200" dirty="0"/>
              <a:t>1st </a:t>
            </a:r>
            <a:r>
              <a:rPr lang="hr-HR" sz="3200" dirty="0" err="1"/>
              <a:t>edition</a:t>
            </a:r>
            <a:r>
              <a:rPr lang="hr-HR" sz="3200" dirty="0"/>
              <a:t> </a:t>
            </a:r>
            <a:r>
              <a:rPr lang="en-US" sz="3200" dirty="0"/>
              <a:t>in 1954 </a:t>
            </a:r>
            <a:r>
              <a:rPr lang="hr-HR" sz="3200" dirty="0"/>
              <a:t>(12 </a:t>
            </a:r>
            <a:r>
              <a:rPr lang="en-US" sz="3200" dirty="0"/>
              <a:t>chapters</a:t>
            </a:r>
            <a:r>
              <a:rPr lang="hr-HR" sz="3200" dirty="0" smtClean="0"/>
              <a:t>);</a:t>
            </a:r>
            <a:endParaRPr lang="hr-HR" sz="3200" dirty="0"/>
          </a:p>
          <a:p>
            <a:pPr marL="457200" indent="-457200">
              <a:spcBef>
                <a:spcPts val="600"/>
              </a:spcBef>
              <a:spcAft>
                <a:spcPts val="600"/>
              </a:spcAft>
              <a:buFontTx/>
              <a:buChar char="-"/>
            </a:pPr>
            <a:r>
              <a:rPr lang="en-GB" sz="3200" dirty="0" smtClean="0"/>
              <a:t>guidance </a:t>
            </a:r>
            <a:r>
              <a:rPr lang="en-GB" sz="3200" dirty="0"/>
              <a:t>on the most effective practices for measurements and observations to achieve a standard </a:t>
            </a:r>
            <a:r>
              <a:rPr lang="en-GB" sz="3200" dirty="0" smtClean="0"/>
              <a:t>quality</a:t>
            </a:r>
            <a:r>
              <a:rPr lang="hr-HR" sz="3200" dirty="0"/>
              <a:t>;</a:t>
            </a:r>
            <a:endParaRPr lang="hr-HR" sz="3200" dirty="0" smtClean="0"/>
          </a:p>
          <a:p>
            <a:pPr marL="457200" indent="-457200">
              <a:spcBef>
                <a:spcPts val="600"/>
              </a:spcBef>
              <a:spcAft>
                <a:spcPts val="600"/>
              </a:spcAft>
              <a:buFontTx/>
              <a:buChar char="-"/>
            </a:pPr>
            <a:r>
              <a:rPr lang="en-GB" sz="3200" dirty="0" smtClean="0"/>
              <a:t>practical </a:t>
            </a:r>
            <a:r>
              <a:rPr lang="en-GB" sz="3200" dirty="0"/>
              <a:t>advice on techniques which are well established and in regular </a:t>
            </a:r>
            <a:r>
              <a:rPr lang="en-GB" sz="3200" dirty="0" smtClean="0"/>
              <a:t>use</a:t>
            </a:r>
            <a:r>
              <a:rPr lang="en-US" sz="3200" dirty="0" smtClean="0"/>
              <a:t>, </a:t>
            </a:r>
            <a:r>
              <a:rPr lang="en-US" sz="3200" dirty="0"/>
              <a:t>from the simplest to the most complex and </a:t>
            </a:r>
            <a:r>
              <a:rPr lang="en-US" sz="3200" dirty="0" smtClean="0"/>
              <a:t>sophisticated</a:t>
            </a:r>
            <a:r>
              <a:rPr lang="hr-HR" sz="3200" dirty="0"/>
              <a:t>;</a:t>
            </a:r>
          </a:p>
          <a:p>
            <a:pPr marL="457200" indent="-457200">
              <a:spcBef>
                <a:spcPts val="600"/>
              </a:spcBef>
              <a:spcAft>
                <a:spcPts val="600"/>
              </a:spcAft>
              <a:buFontTx/>
              <a:buChar char="-"/>
            </a:pPr>
            <a:r>
              <a:rPr lang="en-US" sz="3200" dirty="0" smtClean="0"/>
              <a:t>authoritative </a:t>
            </a:r>
            <a:r>
              <a:rPr lang="en-US" sz="3200" dirty="0"/>
              <a:t>reference for all matters related to instrumentation and methods of observation in the context of </a:t>
            </a:r>
            <a:r>
              <a:rPr lang="en-US" sz="3200" dirty="0" smtClean="0"/>
              <a:t>WIGOS</a:t>
            </a:r>
            <a:r>
              <a:rPr lang="hr-HR" sz="3200" dirty="0" smtClean="0"/>
              <a:t>.</a:t>
            </a:r>
            <a:endParaRPr lang="en-US" sz="2400" dirty="0"/>
          </a:p>
          <a:p>
            <a:pPr marL="457200" lvl="0" indent="-457200">
              <a:spcBef>
                <a:spcPts val="600"/>
              </a:spcBef>
              <a:spcAft>
                <a:spcPts val="600"/>
              </a:spcAft>
              <a:buFontTx/>
              <a:buChar char="-"/>
            </a:pPr>
            <a:r>
              <a:rPr lang="en-GB" sz="3200" dirty="0" smtClean="0"/>
              <a:t> </a:t>
            </a:r>
            <a:endParaRPr lang="hr-HR" sz="3200" dirty="0" smtClean="0"/>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9675481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567" y="2352724"/>
            <a:ext cx="8229600" cy="1143000"/>
          </a:xfrm>
        </p:spPr>
        <p:txBody>
          <a:bodyPr/>
          <a:lstStyle/>
          <a:p>
            <a:pPr marL="742950" indent="-742950"/>
            <a:r>
              <a:rPr lang="en-US" altLang="ja-JP" dirty="0" smtClean="0"/>
              <a:t>CIMO</a:t>
            </a:r>
            <a:r>
              <a:rPr lang="ja-JP" altLang="en-US" dirty="0" smtClean="0"/>
              <a:t> </a:t>
            </a:r>
            <a:r>
              <a:rPr lang="en-US" altLang="ja-JP" dirty="0" smtClean="0"/>
              <a:t>Guide</a:t>
            </a:r>
            <a:endParaRPr lang="hr-HR" altLang="ja-JP" dirty="0"/>
          </a:p>
        </p:txBody>
      </p:sp>
    </p:spTree>
    <p:extLst>
      <p:ext uri="{BB962C8B-B14F-4D97-AF65-F5344CB8AC3E}">
        <p14:creationId xmlns:p14="http://schemas.microsoft.com/office/powerpoint/2010/main" val="33904978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34757" y="685803"/>
            <a:ext cx="3852043" cy="1143000"/>
          </a:xfrm>
        </p:spPr>
        <p:txBody>
          <a:bodyPr>
            <a:normAutofit/>
          </a:bodyPr>
          <a:lstStyle/>
          <a:p>
            <a:r>
              <a:rPr lang="en-US" sz="2000" b="1" dirty="0" smtClean="0">
                <a:solidFill>
                  <a:schemeClr val="accent1"/>
                </a:solidFill>
              </a:rPr>
              <a:t>GUIDE TO INSTRUMENTS AND METHODS OF OBSERVATION (</a:t>
            </a:r>
            <a:r>
              <a:rPr lang="en-US" sz="2000" b="1" dirty="0" smtClean="0">
                <a:solidFill>
                  <a:schemeClr val="accent6">
                    <a:lumMod val="75000"/>
                  </a:schemeClr>
                </a:solidFill>
              </a:rPr>
              <a:t>WMO-No. 8, CIMO Guide</a:t>
            </a:r>
            <a:r>
              <a:rPr lang="en-US" sz="2000" b="1" dirty="0" smtClean="0">
                <a:solidFill>
                  <a:schemeClr val="accent1"/>
                </a:solidFill>
              </a:rPr>
              <a:t>)</a:t>
            </a:r>
            <a:endParaRPr lang="en-US" sz="2000" b="1" dirty="0">
              <a:solidFill>
                <a:schemeClr val="accent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60385862"/>
              </p:ext>
            </p:extLst>
          </p:nvPr>
        </p:nvGraphicFramePr>
        <p:xfrm>
          <a:off x="4834757" y="1817051"/>
          <a:ext cx="4124763" cy="4729653"/>
        </p:xfrm>
        <a:graphic>
          <a:graphicData uri="http://schemas.openxmlformats.org/drawingml/2006/table">
            <a:tbl>
              <a:tblPr firstRow="1" bandRow="1">
                <a:tableStyleId>{5C22544A-7EE6-4342-B048-85BDC9FD1C3A}</a:tableStyleId>
              </a:tblPr>
              <a:tblGrid>
                <a:gridCol w="762456"/>
                <a:gridCol w="3362307"/>
              </a:tblGrid>
              <a:tr h="490433">
                <a:tc>
                  <a:txBody>
                    <a:bodyPr/>
                    <a:lstStyle/>
                    <a:p>
                      <a:r>
                        <a:rPr lang="en-US" b="1" dirty="0" smtClean="0"/>
                        <a:t>Vol.</a:t>
                      </a:r>
                      <a:endParaRPr lang="en-US" b="1" dirty="0"/>
                    </a:p>
                  </a:txBody>
                  <a:tcPr/>
                </a:tc>
                <a:tc>
                  <a:txBody>
                    <a:bodyPr/>
                    <a:lstStyle/>
                    <a:p>
                      <a:r>
                        <a:rPr lang="en-US" b="1" dirty="0" smtClean="0"/>
                        <a:t>Title </a:t>
                      </a:r>
                      <a:endParaRPr lang="en-US" b="1" dirty="0"/>
                    </a:p>
                  </a:txBody>
                  <a:tcPr/>
                </a:tc>
              </a:tr>
              <a:tr h="846500">
                <a:tc>
                  <a:txBody>
                    <a:bodyPr/>
                    <a:lstStyle/>
                    <a:p>
                      <a:pPr algn="l"/>
                      <a:r>
                        <a:rPr lang="en-US" b="1" dirty="0" smtClean="0">
                          <a:solidFill>
                            <a:schemeClr val="tx2"/>
                          </a:solidFill>
                        </a:rPr>
                        <a:t>I</a:t>
                      </a:r>
                      <a:endParaRPr lang="en-US" b="1" dirty="0">
                        <a:solidFill>
                          <a:schemeClr val="tx2"/>
                        </a:solidFill>
                      </a:endParaRPr>
                    </a:p>
                  </a:txBody>
                  <a:tcPr/>
                </a:tc>
                <a:tc>
                  <a:txBody>
                    <a:bodyPr/>
                    <a:lstStyle/>
                    <a:p>
                      <a:pPr algn="l"/>
                      <a:r>
                        <a:rPr lang="en-US" sz="1800" b="1" dirty="0" smtClean="0">
                          <a:solidFill>
                            <a:schemeClr val="tx2"/>
                          </a:solidFill>
                          <a:effectLst/>
                        </a:rPr>
                        <a:t>MEASUREMENT OF METEOROLOGICAL VARIABLES </a:t>
                      </a:r>
                      <a:endParaRPr lang="en-US" b="1" dirty="0">
                        <a:solidFill>
                          <a:schemeClr val="tx2"/>
                        </a:solidFill>
                      </a:endParaRPr>
                    </a:p>
                  </a:txBody>
                  <a:tcPr/>
                </a:tc>
              </a:tr>
              <a:tr h="846500">
                <a:tc>
                  <a:txBody>
                    <a:bodyPr/>
                    <a:lstStyle/>
                    <a:p>
                      <a:pPr algn="l"/>
                      <a:r>
                        <a:rPr lang="en-US" b="1" dirty="0" smtClean="0">
                          <a:solidFill>
                            <a:srgbClr val="FF0000"/>
                          </a:solidFill>
                        </a:rPr>
                        <a:t>II</a:t>
                      </a:r>
                      <a:endParaRPr lang="en-US" b="1" dirty="0">
                        <a:solidFill>
                          <a:srgbClr val="FF0000"/>
                        </a:solidFill>
                      </a:endParaRPr>
                    </a:p>
                  </a:txBody>
                  <a:tcPr/>
                </a:tc>
                <a:tc>
                  <a:txBody>
                    <a:bodyPr/>
                    <a:lstStyle/>
                    <a:p>
                      <a:pPr algn="l"/>
                      <a:r>
                        <a:rPr lang="en-US" sz="1800" b="1" dirty="0" smtClean="0">
                          <a:solidFill>
                            <a:srgbClr val="FF0000"/>
                          </a:solidFill>
                          <a:effectLst/>
                        </a:rPr>
                        <a:t>MEASUREMENT OF CRYOSPHERIC VARIABLES </a:t>
                      </a:r>
                      <a:endParaRPr lang="en-US" b="1" dirty="0">
                        <a:solidFill>
                          <a:srgbClr val="FF0000"/>
                        </a:solidFill>
                      </a:endParaRPr>
                    </a:p>
                  </a:txBody>
                  <a:tcPr/>
                </a:tc>
              </a:tr>
              <a:tr h="490433">
                <a:tc>
                  <a:txBody>
                    <a:bodyPr/>
                    <a:lstStyle/>
                    <a:p>
                      <a:pPr algn="l"/>
                      <a:r>
                        <a:rPr lang="en-US" b="1" dirty="0" smtClean="0">
                          <a:solidFill>
                            <a:srgbClr val="FF0000"/>
                          </a:solidFill>
                        </a:rPr>
                        <a:t>III</a:t>
                      </a:r>
                      <a:endParaRPr lang="en-US" b="1" dirty="0">
                        <a:solidFill>
                          <a:srgbClr val="FF0000"/>
                        </a:solidFill>
                      </a:endParaRPr>
                    </a:p>
                  </a:txBody>
                  <a:tcPr/>
                </a:tc>
                <a:tc>
                  <a:txBody>
                    <a:bodyPr/>
                    <a:lstStyle/>
                    <a:p>
                      <a:pPr algn="l"/>
                      <a:r>
                        <a:rPr lang="en-US" sz="1800" b="1" dirty="0" smtClean="0">
                          <a:solidFill>
                            <a:schemeClr val="tx2"/>
                          </a:solidFill>
                          <a:effectLst/>
                        </a:rPr>
                        <a:t>OBSERVING SYSTEMS </a:t>
                      </a:r>
                      <a:endParaRPr lang="en-US" b="1" dirty="0">
                        <a:solidFill>
                          <a:schemeClr val="tx2"/>
                        </a:solidFill>
                      </a:endParaRPr>
                    </a:p>
                  </a:txBody>
                  <a:tcPr/>
                </a:tc>
              </a:tr>
              <a:tr h="846500">
                <a:tc>
                  <a:txBody>
                    <a:bodyPr/>
                    <a:lstStyle/>
                    <a:p>
                      <a:pPr algn="l"/>
                      <a:r>
                        <a:rPr lang="en-US" b="1" dirty="0" smtClean="0">
                          <a:solidFill>
                            <a:srgbClr val="800000"/>
                          </a:solidFill>
                        </a:rPr>
                        <a:t>IV</a:t>
                      </a:r>
                      <a:endParaRPr lang="en-US" b="1" dirty="0">
                        <a:solidFill>
                          <a:srgbClr val="800000"/>
                        </a:solidFill>
                      </a:endParaRPr>
                    </a:p>
                  </a:txBody>
                  <a:tcPr/>
                </a:tc>
                <a:tc>
                  <a:txBody>
                    <a:bodyPr/>
                    <a:lstStyle/>
                    <a:p>
                      <a:pPr algn="l"/>
                      <a:r>
                        <a:rPr lang="en-US" sz="1800" b="1" u="sng" dirty="0" smtClean="0">
                          <a:solidFill>
                            <a:srgbClr val="800000"/>
                          </a:solidFill>
                          <a:effectLst/>
                        </a:rPr>
                        <a:t>SPACE-BASED OBSERVING SYSTEMS </a:t>
                      </a:r>
                      <a:endParaRPr lang="en-US" b="1" u="sng" dirty="0">
                        <a:solidFill>
                          <a:srgbClr val="800000"/>
                        </a:solidFill>
                      </a:endParaRPr>
                    </a:p>
                  </a:txBody>
                  <a:tcPr/>
                </a:tc>
              </a:tr>
              <a:tr h="1209287">
                <a:tc>
                  <a:txBody>
                    <a:bodyPr/>
                    <a:lstStyle/>
                    <a:p>
                      <a:pPr algn="l"/>
                      <a:r>
                        <a:rPr lang="en-US" b="1" dirty="0" smtClean="0">
                          <a:solidFill>
                            <a:srgbClr val="FF0000"/>
                          </a:solidFill>
                        </a:rPr>
                        <a:t>V</a:t>
                      </a:r>
                      <a:endParaRPr lang="en-US" b="1" dirty="0">
                        <a:solidFill>
                          <a:srgbClr val="FF0000"/>
                        </a:solidFill>
                      </a:endParaRPr>
                    </a:p>
                  </a:txBody>
                  <a:tcPr/>
                </a:tc>
                <a:tc>
                  <a:txBody>
                    <a:bodyPr/>
                    <a:lstStyle/>
                    <a:p>
                      <a:pPr algn="l"/>
                      <a:r>
                        <a:rPr lang="en-US" sz="1800" b="1" dirty="0" smtClean="0">
                          <a:solidFill>
                            <a:schemeClr val="tx2"/>
                          </a:solidFill>
                          <a:effectLst/>
                        </a:rPr>
                        <a:t>QUALITY ASSURANCE AND MANAGEMENT OF     OBSERVING SYSTEM </a:t>
                      </a:r>
                      <a:endParaRPr lang="en-US" b="1" dirty="0">
                        <a:solidFill>
                          <a:schemeClr val="tx2"/>
                        </a:solidFill>
                      </a:endParaRPr>
                    </a:p>
                  </a:txBody>
                  <a:tcPr/>
                </a:tc>
              </a:tr>
            </a:tbl>
          </a:graphicData>
        </a:graphic>
      </p:graphicFrame>
      <p:sp>
        <p:nvSpPr>
          <p:cNvPr id="4" name="Title 4"/>
          <p:cNvSpPr txBox="1">
            <a:spLocks/>
          </p:cNvSpPr>
          <p:nvPr/>
        </p:nvSpPr>
        <p:spPr>
          <a:xfrm>
            <a:off x="572812" y="689050"/>
            <a:ext cx="3852043" cy="1143000"/>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accent1"/>
                </a:solidFill>
              </a:rPr>
              <a:t>GUIDE TO </a:t>
            </a:r>
            <a:r>
              <a:rPr lang="en-US" sz="2000" b="1" dirty="0" smtClean="0">
                <a:solidFill>
                  <a:srgbClr val="FF0000"/>
                </a:solidFill>
              </a:rPr>
              <a:t>METEOROLOGICAL</a:t>
            </a:r>
            <a:r>
              <a:rPr lang="en-US" sz="2000" b="1" dirty="0" smtClean="0">
                <a:solidFill>
                  <a:schemeClr val="accent1"/>
                </a:solidFill>
              </a:rPr>
              <a:t> INSTRUMENTS AND METHODS OF OBSERVATION </a:t>
            </a:r>
          </a:p>
          <a:p>
            <a:r>
              <a:rPr lang="en-US" sz="2000" b="1" dirty="0" smtClean="0">
                <a:solidFill>
                  <a:schemeClr val="accent1"/>
                </a:solidFill>
              </a:rPr>
              <a:t>(</a:t>
            </a:r>
            <a:r>
              <a:rPr lang="en-US" sz="2000" b="1" dirty="0" smtClean="0">
                <a:solidFill>
                  <a:schemeClr val="accent6">
                    <a:lumMod val="75000"/>
                  </a:schemeClr>
                </a:solidFill>
              </a:rPr>
              <a:t>WMO-No. 8, CIMO Guide</a:t>
            </a:r>
            <a:r>
              <a:rPr lang="en-US" sz="2000" b="1" dirty="0" smtClean="0">
                <a:solidFill>
                  <a:schemeClr val="accent1"/>
                </a:solidFill>
              </a:rPr>
              <a:t>)</a:t>
            </a:r>
            <a:endParaRPr lang="en-US" sz="2000" b="1" dirty="0">
              <a:solidFill>
                <a:schemeClr val="accent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2544283"/>
              </p:ext>
            </p:extLst>
          </p:nvPr>
        </p:nvGraphicFramePr>
        <p:xfrm>
          <a:off x="436451" y="1856154"/>
          <a:ext cx="4124763" cy="3737912"/>
        </p:xfrm>
        <a:graphic>
          <a:graphicData uri="http://schemas.openxmlformats.org/drawingml/2006/table">
            <a:tbl>
              <a:tblPr firstRow="1" bandRow="1">
                <a:tableStyleId>{5C22544A-7EE6-4342-B048-85BDC9FD1C3A}</a:tableStyleId>
              </a:tblPr>
              <a:tblGrid>
                <a:gridCol w="762456"/>
                <a:gridCol w="3362307"/>
              </a:tblGrid>
              <a:tr h="490433">
                <a:tc>
                  <a:txBody>
                    <a:bodyPr/>
                    <a:lstStyle/>
                    <a:p>
                      <a:r>
                        <a:rPr lang="en-US" b="1" dirty="0" smtClean="0"/>
                        <a:t>Part</a:t>
                      </a:r>
                      <a:endParaRPr lang="en-US" b="1" dirty="0"/>
                    </a:p>
                  </a:txBody>
                  <a:tcPr/>
                </a:tc>
                <a:tc>
                  <a:txBody>
                    <a:bodyPr/>
                    <a:lstStyle/>
                    <a:p>
                      <a:r>
                        <a:rPr lang="en-US" b="1" dirty="0" smtClean="0"/>
                        <a:t>Title </a:t>
                      </a:r>
                      <a:endParaRPr lang="en-US" b="1" dirty="0"/>
                    </a:p>
                  </a:txBody>
                  <a:tcPr/>
                </a:tc>
              </a:tr>
              <a:tr h="846500">
                <a:tc>
                  <a:txBody>
                    <a:bodyPr/>
                    <a:lstStyle/>
                    <a:p>
                      <a:pPr algn="l"/>
                      <a:r>
                        <a:rPr lang="en-US" b="1" dirty="0" smtClean="0">
                          <a:solidFill>
                            <a:schemeClr val="tx2"/>
                          </a:solidFill>
                        </a:rPr>
                        <a:t>I</a:t>
                      </a:r>
                      <a:endParaRPr lang="en-US" b="1" dirty="0">
                        <a:solidFill>
                          <a:schemeClr val="tx2"/>
                        </a:solidFill>
                      </a:endParaRPr>
                    </a:p>
                  </a:txBody>
                  <a:tcPr/>
                </a:tc>
                <a:tc>
                  <a:txBody>
                    <a:bodyPr/>
                    <a:lstStyle/>
                    <a:p>
                      <a:pPr algn="l"/>
                      <a:r>
                        <a:rPr lang="en-US" sz="1800" b="1" dirty="0" smtClean="0">
                          <a:solidFill>
                            <a:schemeClr val="tx2"/>
                          </a:solidFill>
                          <a:effectLst/>
                        </a:rPr>
                        <a:t>MEASUREMENT OF METEOROLOGICAL VARIABLES </a:t>
                      </a:r>
                      <a:endParaRPr lang="en-US" b="1" dirty="0">
                        <a:solidFill>
                          <a:schemeClr val="tx2"/>
                        </a:solidFill>
                      </a:endParaRPr>
                    </a:p>
                  </a:txBody>
                  <a:tcPr/>
                </a:tc>
              </a:tr>
              <a:tr h="846500">
                <a:tc>
                  <a:txBody>
                    <a:bodyPr/>
                    <a:lstStyle/>
                    <a:p>
                      <a:pPr algn="l"/>
                      <a:r>
                        <a:rPr lang="en-US" b="1" dirty="0" smtClean="0">
                          <a:solidFill>
                            <a:schemeClr val="tx2"/>
                          </a:solidFill>
                        </a:rPr>
                        <a:t>II</a:t>
                      </a:r>
                      <a:endParaRPr lang="en-US" b="1" dirty="0">
                        <a:solidFill>
                          <a:schemeClr val="tx2"/>
                        </a:solidFill>
                      </a:endParaRPr>
                    </a:p>
                  </a:txBody>
                  <a:tcPr/>
                </a:tc>
                <a:tc>
                  <a:txBody>
                    <a:bodyPr/>
                    <a:lstStyle/>
                    <a:p>
                      <a:pPr algn="l"/>
                      <a:r>
                        <a:rPr lang="en-US" sz="1800" b="1" dirty="0" smtClean="0">
                          <a:solidFill>
                            <a:schemeClr val="tx2"/>
                          </a:solidFill>
                          <a:effectLst/>
                        </a:rPr>
                        <a:t>OBSERVING SYSTEMS </a:t>
                      </a:r>
                      <a:endParaRPr lang="en-US" b="1" dirty="0">
                        <a:solidFill>
                          <a:schemeClr val="tx2"/>
                        </a:solidFill>
                      </a:endParaRPr>
                    </a:p>
                  </a:txBody>
                  <a:tcPr/>
                </a:tc>
              </a:tr>
              <a:tr h="490433">
                <a:tc>
                  <a:txBody>
                    <a:bodyPr/>
                    <a:lstStyle/>
                    <a:p>
                      <a:pPr algn="l"/>
                      <a:r>
                        <a:rPr lang="en-US" b="1" dirty="0" smtClean="0">
                          <a:solidFill>
                            <a:srgbClr val="800000"/>
                          </a:solidFill>
                        </a:rPr>
                        <a:t>III</a:t>
                      </a:r>
                      <a:endParaRPr lang="en-US" b="1" dirty="0">
                        <a:solidFill>
                          <a:srgbClr val="800000"/>
                        </a:solidFill>
                      </a:endParaRPr>
                    </a:p>
                  </a:txBody>
                  <a:tcPr/>
                </a:tc>
                <a:tc>
                  <a:txBody>
                    <a:bodyPr/>
                    <a:lstStyle/>
                    <a:p>
                      <a:pPr algn="l"/>
                      <a:r>
                        <a:rPr lang="en-US" sz="1800" b="1" u="sng" dirty="0" smtClean="0">
                          <a:solidFill>
                            <a:srgbClr val="800000"/>
                          </a:solidFill>
                          <a:effectLst/>
                        </a:rPr>
                        <a:t>SPACE-BASED OBSERVING SYSTEMS </a:t>
                      </a:r>
                      <a:endParaRPr lang="en-US" b="1" u="sng" dirty="0">
                        <a:solidFill>
                          <a:srgbClr val="800000"/>
                        </a:solidFill>
                      </a:endParaRPr>
                    </a:p>
                  </a:txBody>
                  <a:tcPr/>
                </a:tc>
              </a:tr>
              <a:tr h="846500">
                <a:tc>
                  <a:txBody>
                    <a:bodyPr/>
                    <a:lstStyle/>
                    <a:p>
                      <a:pPr algn="l"/>
                      <a:r>
                        <a:rPr lang="en-US" b="1" dirty="0" smtClean="0">
                          <a:solidFill>
                            <a:schemeClr val="tx2"/>
                          </a:solidFill>
                        </a:rPr>
                        <a:t>IV</a:t>
                      </a:r>
                      <a:endParaRPr lang="en-US" b="1" dirty="0">
                        <a:solidFill>
                          <a:schemeClr val="tx2"/>
                        </a:solidFill>
                      </a:endParaRPr>
                    </a:p>
                  </a:txBody>
                  <a:tcPr/>
                </a:tc>
                <a:tc>
                  <a:txBody>
                    <a:bodyPr/>
                    <a:lstStyle/>
                    <a:p>
                      <a:pPr algn="l"/>
                      <a:r>
                        <a:rPr lang="en-US" sz="1800" b="1" dirty="0" smtClean="0">
                          <a:solidFill>
                            <a:schemeClr val="tx2"/>
                          </a:solidFill>
                          <a:effectLst/>
                        </a:rPr>
                        <a:t>QUALITY ASSURANCE AND MANAGEMENT OF     OBSERVING SYSTEM </a:t>
                      </a:r>
                      <a:endParaRPr lang="en-US" b="1" dirty="0">
                        <a:solidFill>
                          <a:schemeClr val="tx2"/>
                        </a:solidFill>
                      </a:endParaRPr>
                    </a:p>
                  </a:txBody>
                  <a:tcPr/>
                </a:tc>
              </a:tr>
            </a:tbl>
          </a:graphicData>
        </a:graphic>
      </p:graphicFrame>
      <p:sp>
        <p:nvSpPr>
          <p:cNvPr id="2" name="TextBox 1"/>
          <p:cNvSpPr txBox="1"/>
          <p:nvPr/>
        </p:nvSpPr>
        <p:spPr>
          <a:xfrm>
            <a:off x="1024757" y="100073"/>
            <a:ext cx="2948151" cy="584775"/>
          </a:xfrm>
          <a:prstGeom prst="rect">
            <a:avLst/>
          </a:prstGeom>
          <a:noFill/>
        </p:spPr>
        <p:txBody>
          <a:bodyPr wrap="square" rtlCol="0">
            <a:spAutoFit/>
          </a:bodyPr>
          <a:lstStyle/>
          <a:p>
            <a:pPr algn="ctr"/>
            <a:r>
              <a:rPr lang="en-US" sz="3200" b="1" dirty="0" smtClean="0"/>
              <a:t>2018</a:t>
            </a:r>
            <a:endParaRPr lang="en-US" sz="3200" b="1" dirty="0"/>
          </a:p>
        </p:txBody>
      </p:sp>
      <p:sp>
        <p:nvSpPr>
          <p:cNvPr id="7" name="TextBox 6"/>
          <p:cNvSpPr txBox="1"/>
          <p:nvPr/>
        </p:nvSpPr>
        <p:spPr>
          <a:xfrm>
            <a:off x="5228897" y="74811"/>
            <a:ext cx="2948151" cy="584775"/>
          </a:xfrm>
          <a:prstGeom prst="rect">
            <a:avLst/>
          </a:prstGeom>
          <a:noFill/>
        </p:spPr>
        <p:txBody>
          <a:bodyPr wrap="square" rtlCol="0">
            <a:spAutoFit/>
          </a:bodyPr>
          <a:lstStyle/>
          <a:p>
            <a:pPr algn="ctr"/>
            <a:r>
              <a:rPr lang="en-US" sz="3200" b="1" dirty="0" smtClean="0"/>
              <a:t>2018 </a:t>
            </a:r>
            <a:endParaRPr lang="en-US" sz="3200" b="1" dirty="0"/>
          </a:p>
        </p:txBody>
      </p:sp>
      <p:sp>
        <p:nvSpPr>
          <p:cNvPr id="8" name="Right Arrow 7"/>
          <p:cNvSpPr/>
          <p:nvPr/>
        </p:nvSpPr>
        <p:spPr>
          <a:xfrm>
            <a:off x="7236372" y="235194"/>
            <a:ext cx="725214" cy="29619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240220" y="260850"/>
            <a:ext cx="725214" cy="29619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4671576" y="0"/>
            <a:ext cx="0" cy="6858000"/>
          </a:xfrm>
          <a:prstGeom prst="line">
            <a:avLst/>
          </a:prstGeom>
          <a:ln w="38100">
            <a:solidFill>
              <a:schemeClr val="tx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34876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Table 41"/>
          <p:cNvGraphicFramePr>
            <a:graphicFrameLocks noGrp="1"/>
          </p:cNvGraphicFramePr>
          <p:nvPr>
            <p:extLst>
              <p:ext uri="{D42A27DB-BD31-4B8C-83A1-F6EECF244321}">
                <p14:modId xmlns:p14="http://schemas.microsoft.com/office/powerpoint/2010/main" val="3673578052"/>
              </p:ext>
            </p:extLst>
          </p:nvPr>
        </p:nvGraphicFramePr>
        <p:xfrm>
          <a:off x="725214" y="587814"/>
          <a:ext cx="8008883" cy="5877460"/>
        </p:xfrm>
        <a:graphic>
          <a:graphicData uri="http://schemas.openxmlformats.org/drawingml/2006/table">
            <a:tbl>
              <a:tblPr/>
              <a:tblGrid>
                <a:gridCol w="1285377"/>
                <a:gridCol w="6723506"/>
              </a:tblGrid>
              <a:tr h="468852">
                <a:tc>
                  <a:txBody>
                    <a:bodyPr/>
                    <a:lstStyle/>
                    <a:p>
                      <a:pPr algn="ctr"/>
                      <a:r>
                        <a:rPr lang="hr-HR" sz="1800" b="1" i="0" dirty="0" smtClean="0">
                          <a:solidFill>
                            <a:schemeClr val="bg1"/>
                          </a:solidFill>
                          <a:effectLst/>
                          <a:latin typeface="Verdana"/>
                        </a:rPr>
                        <a:t>Vol</a:t>
                      </a:r>
                      <a:r>
                        <a:rPr lang="en-GB" sz="1800" b="1" i="0" dirty="0" smtClean="0">
                          <a:solidFill>
                            <a:schemeClr val="bg1"/>
                          </a:solidFill>
                          <a:effectLst/>
                          <a:latin typeface="Verdana"/>
                        </a:rPr>
                        <a:t> </a:t>
                      </a:r>
                      <a:r>
                        <a:rPr lang="en-GB" sz="1800" b="1" i="0" dirty="0">
                          <a:solidFill>
                            <a:schemeClr val="bg1"/>
                          </a:solidFill>
                          <a:effectLst/>
                          <a:latin typeface="Verdana"/>
                        </a:rPr>
                        <a:t>I</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a:r>
                        <a:rPr lang="en-GB" sz="1800" b="1" i="0" u="none" strike="noStrike" dirty="0">
                          <a:solidFill>
                            <a:schemeClr val="bg1"/>
                          </a:solidFill>
                          <a:effectLst/>
                          <a:latin typeface="Verdana"/>
                        </a:rPr>
                        <a:t>MEASUREMENT OF METEOROLOGICAL </a:t>
                      </a:r>
                      <a:r>
                        <a:rPr lang="en-GB" sz="1800" b="1" i="0" u="none" strike="noStrike" dirty="0" smtClean="0">
                          <a:solidFill>
                            <a:schemeClr val="bg1"/>
                          </a:solidFill>
                          <a:effectLst/>
                          <a:latin typeface="Verdana"/>
                        </a:rPr>
                        <a:t>VARIABLES</a:t>
                      </a:r>
                      <a:endParaRPr lang="hr-HR" sz="1800" b="1" i="0" u="none" strike="noStrike" dirty="0" smtClean="0">
                        <a:solidFill>
                          <a:schemeClr val="bg1"/>
                        </a:solidFill>
                        <a:effectLst/>
                        <a:latin typeface="Verdana"/>
                      </a:endParaRP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r>
              <a:tr h="293044">
                <a:tc>
                  <a:txBody>
                    <a:bodyPr/>
                    <a:lstStyle/>
                    <a:p>
                      <a:pPr algn="ctr"/>
                      <a:r>
                        <a:rPr lang="en-GB" sz="1800" b="0" i="0" dirty="0">
                          <a:solidFill>
                            <a:schemeClr val="bg1"/>
                          </a:solidFill>
                          <a:effectLst/>
                          <a:latin typeface="Verdana"/>
                        </a:rPr>
                        <a:t>1</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General</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2</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temperature</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3</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atmospheric pressure</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4</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humidity</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5</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surface wind</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6</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precipitation</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7</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radiation</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8</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sunshine duration</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a:solidFill>
                            <a:schemeClr val="bg1"/>
                          </a:solidFill>
                          <a:effectLst/>
                          <a:latin typeface="Verdana"/>
                        </a:rPr>
                        <a:t>9</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visibility</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10</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evaporation</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11</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soil moisture</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557697">
                <a:tc>
                  <a:txBody>
                    <a:bodyPr/>
                    <a:lstStyle/>
                    <a:p>
                      <a:pPr algn="ctr"/>
                      <a:r>
                        <a:rPr lang="en-GB" sz="1800" b="0" i="0" dirty="0">
                          <a:solidFill>
                            <a:schemeClr val="bg1"/>
                          </a:solidFill>
                          <a:effectLst/>
                          <a:latin typeface="Verdana"/>
                        </a:rPr>
                        <a:t>12</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upper-air pressure, temperature, humidity</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13</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upper wind</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557697">
                <a:tc>
                  <a:txBody>
                    <a:bodyPr/>
                    <a:lstStyle/>
                    <a:p>
                      <a:pPr algn="ctr"/>
                      <a:r>
                        <a:rPr lang="en-GB" sz="1800" b="0" i="0" dirty="0">
                          <a:solidFill>
                            <a:schemeClr val="bg1"/>
                          </a:solidFill>
                          <a:effectLst/>
                          <a:latin typeface="Verdana"/>
                        </a:rPr>
                        <a:t>14</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Observation of present and past weather; state of the ground</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15</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Observation of clouds</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16</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atmospheric composition</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bl>
          </a:graphicData>
        </a:graphic>
      </p:graphicFrame>
      <p:sp>
        <p:nvSpPr>
          <p:cNvPr id="5"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26339321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51"/>
          <p:cNvSpPr>
            <a:spLocks noChangeArrowheads="1"/>
          </p:cNvSpPr>
          <p:nvPr/>
        </p:nvSpPr>
        <p:spPr bwMode="auto">
          <a:xfrm>
            <a:off x="0" y="777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rPr>
              <a:t>________________</a:t>
            </a:r>
            <a:r>
              <a:rPr kumimoji="0" lang="en-US" altLang="ko-KR" sz="600" b="0" i="0" u="none" strike="noStrike" cap="none" normalizeH="0" baseline="0" smtClean="0">
                <a:ln>
                  <a:noFill/>
                </a:ln>
                <a:solidFill>
                  <a:schemeClr val="tx1"/>
                </a:solidFill>
                <a:effectLst/>
                <a:latin typeface="Arial" pitchFamily="34" charset="0"/>
                <a:cs typeface="Arial" pitchFamily="34" charset="0"/>
              </a:rPr>
              <a:t> </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2" name="Table 41"/>
          <p:cNvGraphicFramePr>
            <a:graphicFrameLocks noGrp="1"/>
          </p:cNvGraphicFramePr>
          <p:nvPr>
            <p:extLst>
              <p:ext uri="{D42A27DB-BD31-4B8C-83A1-F6EECF244321}">
                <p14:modId xmlns:p14="http://schemas.microsoft.com/office/powerpoint/2010/main" val="1402171657"/>
              </p:ext>
            </p:extLst>
          </p:nvPr>
        </p:nvGraphicFramePr>
        <p:xfrm>
          <a:off x="725214" y="797268"/>
          <a:ext cx="8008883" cy="2898836"/>
        </p:xfrm>
        <a:graphic>
          <a:graphicData uri="http://schemas.openxmlformats.org/drawingml/2006/table">
            <a:tbl>
              <a:tblPr/>
              <a:tblGrid>
                <a:gridCol w="1285377"/>
                <a:gridCol w="6723506"/>
              </a:tblGrid>
              <a:tr h="468852">
                <a:tc>
                  <a:txBody>
                    <a:bodyPr/>
                    <a:lstStyle/>
                    <a:p>
                      <a:pPr algn="ctr"/>
                      <a:r>
                        <a:rPr lang="hr-HR" sz="1800" b="1" i="0" dirty="0" smtClean="0">
                          <a:solidFill>
                            <a:schemeClr val="bg1"/>
                          </a:solidFill>
                          <a:effectLst/>
                          <a:latin typeface="Verdana"/>
                        </a:rPr>
                        <a:t>Vol</a:t>
                      </a:r>
                      <a:r>
                        <a:rPr lang="en-GB" sz="1800" b="1" i="0" dirty="0" smtClean="0">
                          <a:solidFill>
                            <a:schemeClr val="bg1"/>
                          </a:solidFill>
                          <a:effectLst/>
                          <a:latin typeface="Verdana"/>
                        </a:rPr>
                        <a:t> I</a:t>
                      </a:r>
                      <a:r>
                        <a:rPr lang="hr-HR" sz="1800" b="1" i="0" dirty="0" smtClean="0">
                          <a:solidFill>
                            <a:schemeClr val="bg1"/>
                          </a:solidFill>
                          <a:effectLst/>
                          <a:latin typeface="Verdana"/>
                        </a:rPr>
                        <a:t>I</a:t>
                      </a:r>
                      <a:endParaRPr lang="en-GB" sz="1800" b="1" i="0" dirty="0">
                        <a:solidFill>
                          <a:schemeClr val="bg1"/>
                        </a:solidFill>
                        <a:effectLst/>
                        <a:latin typeface="Verdana"/>
                      </a:endParaRP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a:r>
                        <a:rPr lang="en-GB" sz="1800" b="1" i="0" u="none" strike="noStrike" dirty="0">
                          <a:solidFill>
                            <a:schemeClr val="bg1"/>
                          </a:solidFill>
                          <a:effectLst/>
                          <a:latin typeface="Verdana"/>
                        </a:rPr>
                        <a:t>MEASUREMENT OF </a:t>
                      </a:r>
                      <a:r>
                        <a:rPr lang="hr-HR" sz="1800" b="1" i="0" u="none" strike="noStrike" dirty="0" smtClean="0">
                          <a:solidFill>
                            <a:schemeClr val="bg1"/>
                          </a:solidFill>
                          <a:effectLst/>
                          <a:latin typeface="Verdana"/>
                        </a:rPr>
                        <a:t>CRYOSPHERIC</a:t>
                      </a:r>
                      <a:r>
                        <a:rPr lang="en-GB" sz="1800" b="1" i="0" u="none" strike="noStrike" dirty="0" smtClean="0">
                          <a:solidFill>
                            <a:schemeClr val="bg1"/>
                          </a:solidFill>
                          <a:effectLst/>
                          <a:latin typeface="Verdana"/>
                        </a:rPr>
                        <a:t> VARIABLES</a:t>
                      </a:r>
                      <a:endParaRPr lang="hr-HR" sz="1800" b="1" i="0" u="none" strike="noStrike" dirty="0" smtClean="0">
                        <a:solidFill>
                          <a:schemeClr val="bg1"/>
                        </a:solidFill>
                        <a:effectLst/>
                        <a:latin typeface="Verdana"/>
                      </a:endParaRP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r>
              <a:tr h="293044">
                <a:tc>
                  <a:txBody>
                    <a:bodyPr/>
                    <a:lstStyle/>
                    <a:p>
                      <a:pPr algn="ctr"/>
                      <a:r>
                        <a:rPr lang="en-GB" sz="1800" b="0" i="0" dirty="0">
                          <a:solidFill>
                            <a:schemeClr val="bg1"/>
                          </a:solidFill>
                          <a:effectLst/>
                          <a:latin typeface="Verdana"/>
                        </a:rPr>
                        <a:t>1</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General</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0" dirty="0">
                          <a:solidFill>
                            <a:schemeClr val="bg1"/>
                          </a:solidFill>
                          <a:effectLst/>
                          <a:latin typeface="Verdana"/>
                        </a:rPr>
                        <a:t>2</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0" u="none" strike="noStrike" dirty="0">
                          <a:solidFill>
                            <a:schemeClr val="tx1"/>
                          </a:solidFill>
                          <a:effectLst/>
                          <a:latin typeface="Verdana"/>
                        </a:rPr>
                        <a:t>Measurement of </a:t>
                      </a:r>
                      <a:r>
                        <a:rPr lang="hr-HR" sz="1800" b="0" i="0" u="none" strike="noStrike" dirty="0" err="1" smtClean="0">
                          <a:solidFill>
                            <a:schemeClr val="tx1"/>
                          </a:solidFill>
                          <a:effectLst/>
                          <a:latin typeface="Verdana"/>
                        </a:rPr>
                        <a:t>snow</a:t>
                      </a:r>
                      <a:endParaRPr lang="en-GB" sz="1800" b="0" i="0"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1" dirty="0">
                          <a:solidFill>
                            <a:schemeClr val="bg1"/>
                          </a:solidFill>
                          <a:effectLst/>
                          <a:latin typeface="Verdana"/>
                        </a:rPr>
                        <a:t>3</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1" u="none" strike="noStrike" dirty="0">
                          <a:solidFill>
                            <a:schemeClr val="tx1"/>
                          </a:solidFill>
                          <a:effectLst/>
                          <a:latin typeface="Verdana"/>
                        </a:rPr>
                        <a:t>Measurement of </a:t>
                      </a:r>
                      <a:r>
                        <a:rPr lang="hr-HR" sz="1800" b="0" i="1" u="none" strike="noStrike" dirty="0" err="1" smtClean="0">
                          <a:solidFill>
                            <a:schemeClr val="tx1"/>
                          </a:solidFill>
                          <a:effectLst/>
                          <a:latin typeface="Verdana"/>
                        </a:rPr>
                        <a:t>glacier</a:t>
                      </a:r>
                      <a:r>
                        <a:rPr lang="hr-HR" sz="1800" b="0" i="1" u="none" strike="noStrike" dirty="0" smtClean="0">
                          <a:solidFill>
                            <a:schemeClr val="tx1"/>
                          </a:solidFill>
                          <a:effectLst/>
                          <a:latin typeface="Verdana"/>
                        </a:rPr>
                        <a:t> </a:t>
                      </a:r>
                      <a:r>
                        <a:rPr lang="hr-HR" sz="1800" b="0" i="1" u="none" strike="noStrike" dirty="0" err="1" smtClean="0">
                          <a:solidFill>
                            <a:schemeClr val="tx1"/>
                          </a:solidFill>
                          <a:effectLst/>
                          <a:latin typeface="Verdana"/>
                        </a:rPr>
                        <a:t>and</a:t>
                      </a:r>
                      <a:r>
                        <a:rPr lang="hr-HR" sz="1800" b="0" i="1" u="none" strike="noStrike" dirty="0" smtClean="0">
                          <a:solidFill>
                            <a:schemeClr val="tx1"/>
                          </a:solidFill>
                          <a:effectLst/>
                          <a:latin typeface="Verdana"/>
                        </a:rPr>
                        <a:t> ice </a:t>
                      </a:r>
                      <a:r>
                        <a:rPr lang="hr-HR" sz="1800" b="0" i="1" u="none" strike="noStrike" dirty="0" err="1" smtClean="0">
                          <a:solidFill>
                            <a:schemeClr val="tx1"/>
                          </a:solidFill>
                          <a:effectLst/>
                          <a:latin typeface="Verdana"/>
                        </a:rPr>
                        <a:t>caps</a:t>
                      </a:r>
                      <a:endParaRPr lang="en-GB" sz="1800" b="0" i="1"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1" dirty="0">
                          <a:solidFill>
                            <a:schemeClr val="bg1"/>
                          </a:solidFill>
                          <a:effectLst/>
                          <a:latin typeface="Verdana"/>
                        </a:rPr>
                        <a:t>4</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1" u="none" strike="noStrike" dirty="0">
                          <a:solidFill>
                            <a:schemeClr val="tx1"/>
                          </a:solidFill>
                          <a:effectLst/>
                          <a:latin typeface="Verdana"/>
                        </a:rPr>
                        <a:t>Measurement of </a:t>
                      </a:r>
                      <a:r>
                        <a:rPr lang="hr-HR" sz="1800" b="0" i="1" u="none" strike="noStrike" dirty="0" smtClean="0">
                          <a:solidFill>
                            <a:schemeClr val="tx1"/>
                          </a:solidFill>
                          <a:effectLst/>
                          <a:latin typeface="Verdana"/>
                        </a:rPr>
                        <a:t>ice </a:t>
                      </a:r>
                      <a:r>
                        <a:rPr lang="hr-HR" sz="1800" b="0" i="1" u="none" strike="noStrike" dirty="0" err="1" smtClean="0">
                          <a:solidFill>
                            <a:schemeClr val="tx1"/>
                          </a:solidFill>
                          <a:effectLst/>
                          <a:latin typeface="Verdana"/>
                        </a:rPr>
                        <a:t>sheets</a:t>
                      </a:r>
                      <a:endParaRPr lang="en-GB" sz="1800" b="0" i="1"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1" dirty="0">
                          <a:solidFill>
                            <a:schemeClr val="bg1"/>
                          </a:solidFill>
                          <a:effectLst/>
                          <a:latin typeface="Verdana"/>
                        </a:rPr>
                        <a:t>5</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1" u="none" strike="noStrike" dirty="0">
                          <a:solidFill>
                            <a:schemeClr val="tx1"/>
                          </a:solidFill>
                          <a:effectLst/>
                          <a:latin typeface="Verdana"/>
                        </a:rPr>
                        <a:t>Measurement of </a:t>
                      </a:r>
                      <a:r>
                        <a:rPr lang="hr-HR" sz="1800" b="0" i="1" u="none" strike="noStrike" dirty="0" smtClean="0">
                          <a:solidFill>
                            <a:schemeClr val="tx1"/>
                          </a:solidFill>
                          <a:effectLst/>
                          <a:latin typeface="Verdana"/>
                        </a:rPr>
                        <a:t>ice </a:t>
                      </a:r>
                      <a:r>
                        <a:rPr lang="hr-HR" sz="1800" b="0" i="1" u="none" strike="noStrike" dirty="0" err="1" smtClean="0">
                          <a:solidFill>
                            <a:schemeClr val="tx1"/>
                          </a:solidFill>
                          <a:effectLst/>
                          <a:latin typeface="Verdana"/>
                        </a:rPr>
                        <a:t>shelves</a:t>
                      </a:r>
                      <a:endParaRPr lang="en-GB" sz="1800" b="0" i="1"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1" dirty="0">
                          <a:solidFill>
                            <a:schemeClr val="bg1"/>
                          </a:solidFill>
                          <a:effectLst/>
                          <a:latin typeface="Verdana"/>
                        </a:rPr>
                        <a:t>6</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1" u="none" strike="noStrike" dirty="0">
                          <a:solidFill>
                            <a:schemeClr val="tx1"/>
                          </a:solidFill>
                          <a:effectLst/>
                          <a:latin typeface="Verdana"/>
                        </a:rPr>
                        <a:t>Measurement of </a:t>
                      </a:r>
                      <a:r>
                        <a:rPr lang="hr-HR" sz="1800" b="0" i="1" u="none" strike="noStrike" dirty="0" err="1" smtClean="0">
                          <a:solidFill>
                            <a:schemeClr val="tx1"/>
                          </a:solidFill>
                          <a:effectLst/>
                          <a:latin typeface="Verdana"/>
                        </a:rPr>
                        <a:t>sea</a:t>
                      </a:r>
                      <a:r>
                        <a:rPr lang="hr-HR" sz="1800" b="0" i="1" u="none" strike="noStrike" dirty="0" smtClean="0">
                          <a:solidFill>
                            <a:schemeClr val="tx1"/>
                          </a:solidFill>
                          <a:effectLst/>
                          <a:latin typeface="Verdana"/>
                        </a:rPr>
                        <a:t>-ice</a:t>
                      </a:r>
                      <a:endParaRPr lang="en-GB" sz="1800" b="0" i="1"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1" dirty="0">
                          <a:solidFill>
                            <a:schemeClr val="bg1"/>
                          </a:solidFill>
                          <a:effectLst/>
                          <a:latin typeface="Verdana"/>
                        </a:rPr>
                        <a:t>7</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1" u="none" strike="noStrike" dirty="0">
                          <a:solidFill>
                            <a:schemeClr val="tx1"/>
                          </a:solidFill>
                          <a:effectLst/>
                          <a:latin typeface="Verdana"/>
                        </a:rPr>
                        <a:t>Measurement of </a:t>
                      </a:r>
                      <a:r>
                        <a:rPr lang="hr-HR" sz="1800" b="0" i="1" u="none" strike="noStrike" dirty="0" smtClean="0">
                          <a:solidFill>
                            <a:schemeClr val="tx1"/>
                          </a:solidFill>
                          <a:effectLst/>
                          <a:latin typeface="Verdana"/>
                        </a:rPr>
                        <a:t>lake </a:t>
                      </a:r>
                      <a:r>
                        <a:rPr lang="hr-HR" sz="1800" b="0" i="1" u="none" strike="noStrike" dirty="0" err="1" smtClean="0">
                          <a:solidFill>
                            <a:schemeClr val="tx1"/>
                          </a:solidFill>
                          <a:effectLst/>
                          <a:latin typeface="Verdana"/>
                        </a:rPr>
                        <a:t>and</a:t>
                      </a:r>
                      <a:r>
                        <a:rPr lang="hr-HR" sz="1800" b="0" i="1" u="none" strike="noStrike" dirty="0" smtClean="0">
                          <a:solidFill>
                            <a:schemeClr val="tx1"/>
                          </a:solidFill>
                          <a:effectLst/>
                          <a:latin typeface="Verdana"/>
                        </a:rPr>
                        <a:t> </a:t>
                      </a:r>
                      <a:r>
                        <a:rPr lang="hr-HR" sz="1800" b="0" i="1" u="none" strike="noStrike" dirty="0" err="1" smtClean="0">
                          <a:solidFill>
                            <a:schemeClr val="tx1"/>
                          </a:solidFill>
                          <a:effectLst/>
                          <a:latin typeface="Verdana"/>
                        </a:rPr>
                        <a:t>river</a:t>
                      </a:r>
                      <a:r>
                        <a:rPr lang="hr-HR" sz="1800" b="0" i="1" u="none" strike="noStrike" dirty="0" smtClean="0">
                          <a:solidFill>
                            <a:schemeClr val="tx1"/>
                          </a:solidFill>
                          <a:effectLst/>
                          <a:latin typeface="Verdana"/>
                        </a:rPr>
                        <a:t> ice</a:t>
                      </a:r>
                      <a:endParaRPr lang="en-GB" sz="1800" b="0" i="1"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sz="1800" b="0" i="1" dirty="0">
                          <a:solidFill>
                            <a:schemeClr val="bg1"/>
                          </a:solidFill>
                          <a:effectLst/>
                          <a:latin typeface="Verdana"/>
                        </a:rPr>
                        <a:t>8</a:t>
                      </a: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sz="1800" b="0" i="1" u="none" strike="noStrike" dirty="0">
                          <a:solidFill>
                            <a:schemeClr val="tx1"/>
                          </a:solidFill>
                          <a:effectLst/>
                          <a:latin typeface="Verdana"/>
                        </a:rPr>
                        <a:t>Measurement of </a:t>
                      </a:r>
                      <a:r>
                        <a:rPr lang="hr-HR" sz="1800" b="0" i="1" u="none" strike="noStrike" dirty="0" err="1" smtClean="0">
                          <a:solidFill>
                            <a:schemeClr val="tx1"/>
                          </a:solidFill>
                          <a:effectLst/>
                          <a:latin typeface="Verdana"/>
                        </a:rPr>
                        <a:t>permafrost</a:t>
                      </a:r>
                      <a:r>
                        <a:rPr lang="hr-HR" sz="1800" b="0" i="1" u="none" strike="noStrike" baseline="0" dirty="0" smtClean="0">
                          <a:solidFill>
                            <a:schemeClr val="tx1"/>
                          </a:solidFill>
                          <a:effectLst/>
                          <a:latin typeface="Verdana"/>
                        </a:rPr>
                        <a:t> </a:t>
                      </a:r>
                      <a:r>
                        <a:rPr lang="hr-HR" sz="1800" b="0" i="1" u="none" strike="noStrike" baseline="0" dirty="0" err="1" smtClean="0">
                          <a:solidFill>
                            <a:schemeClr val="tx1"/>
                          </a:solidFill>
                          <a:effectLst/>
                          <a:latin typeface="Verdana"/>
                        </a:rPr>
                        <a:t>and</a:t>
                      </a:r>
                      <a:r>
                        <a:rPr lang="hr-HR" sz="1800" b="0" i="1" u="none" strike="noStrike" baseline="0" dirty="0" smtClean="0">
                          <a:solidFill>
                            <a:schemeClr val="tx1"/>
                          </a:solidFill>
                          <a:effectLst/>
                          <a:latin typeface="Verdana"/>
                        </a:rPr>
                        <a:t> </a:t>
                      </a:r>
                      <a:r>
                        <a:rPr lang="hr-HR" sz="1800" b="0" i="1" u="none" strike="noStrike" baseline="0" dirty="0" err="1" smtClean="0">
                          <a:solidFill>
                            <a:schemeClr val="tx1"/>
                          </a:solidFill>
                          <a:effectLst/>
                          <a:latin typeface="Verdana"/>
                        </a:rPr>
                        <a:t>seasonally</a:t>
                      </a:r>
                      <a:r>
                        <a:rPr lang="hr-HR" sz="1800" b="0" i="1" u="none" strike="noStrike" baseline="0" dirty="0" smtClean="0">
                          <a:solidFill>
                            <a:schemeClr val="tx1"/>
                          </a:solidFill>
                          <a:effectLst/>
                          <a:latin typeface="Verdana"/>
                        </a:rPr>
                        <a:t> </a:t>
                      </a:r>
                      <a:r>
                        <a:rPr lang="hr-HR" sz="1800" b="0" i="1" u="none" strike="noStrike" baseline="0" dirty="0" err="1" smtClean="0">
                          <a:solidFill>
                            <a:schemeClr val="tx1"/>
                          </a:solidFill>
                          <a:effectLst/>
                          <a:latin typeface="Verdana"/>
                        </a:rPr>
                        <a:t>frozen</a:t>
                      </a:r>
                      <a:r>
                        <a:rPr lang="hr-HR" sz="1800" b="0" i="1" u="none" strike="noStrike" baseline="0" dirty="0" smtClean="0">
                          <a:solidFill>
                            <a:schemeClr val="tx1"/>
                          </a:solidFill>
                          <a:effectLst/>
                          <a:latin typeface="Verdana"/>
                        </a:rPr>
                        <a:t> </a:t>
                      </a:r>
                      <a:r>
                        <a:rPr lang="hr-HR" sz="1800" b="0" i="1" u="none" strike="noStrike" baseline="0" dirty="0" err="1" smtClean="0">
                          <a:solidFill>
                            <a:schemeClr val="tx1"/>
                          </a:solidFill>
                          <a:effectLst/>
                          <a:latin typeface="Verdana"/>
                        </a:rPr>
                        <a:t>ground</a:t>
                      </a:r>
                      <a:endParaRPr lang="en-GB" sz="1800" b="0" i="1" dirty="0">
                        <a:solidFill>
                          <a:schemeClr val="tx1"/>
                        </a:solidFill>
                        <a:effectLst/>
                        <a:latin typeface="Verdana"/>
                      </a:endParaRPr>
                    </a:p>
                  </a:txBody>
                  <a:tcPr marL="14714" marR="14714" marT="14714" marB="1471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bl>
          </a:graphicData>
        </a:graphic>
      </p:graphicFrame>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9280742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51"/>
          <p:cNvSpPr>
            <a:spLocks noChangeArrowheads="1"/>
          </p:cNvSpPr>
          <p:nvPr/>
        </p:nvSpPr>
        <p:spPr bwMode="auto">
          <a:xfrm>
            <a:off x="0" y="777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rPr>
              <a:t>________________</a:t>
            </a:r>
            <a:r>
              <a:rPr kumimoji="0" lang="en-US" altLang="ko-KR" sz="600" b="0" i="0" u="none" strike="noStrike" cap="none" normalizeH="0" baseline="0" smtClean="0">
                <a:ln>
                  <a:noFill/>
                </a:ln>
                <a:solidFill>
                  <a:schemeClr val="tx1"/>
                </a:solidFill>
                <a:effectLst/>
                <a:latin typeface="Arial" pitchFamily="34" charset="0"/>
                <a:cs typeface="Arial" pitchFamily="34" charset="0"/>
              </a:rPr>
              <a:t> </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2" name="Table 41"/>
          <p:cNvGraphicFramePr>
            <a:graphicFrameLocks noGrp="1"/>
          </p:cNvGraphicFramePr>
          <p:nvPr>
            <p:extLst>
              <p:ext uri="{D42A27DB-BD31-4B8C-83A1-F6EECF244321}">
                <p14:modId xmlns:p14="http://schemas.microsoft.com/office/powerpoint/2010/main" val="1469171988"/>
              </p:ext>
            </p:extLst>
          </p:nvPr>
        </p:nvGraphicFramePr>
        <p:xfrm>
          <a:off x="567558" y="824283"/>
          <a:ext cx="8008883" cy="4141692"/>
        </p:xfrm>
        <a:graphic>
          <a:graphicData uri="http://schemas.openxmlformats.org/drawingml/2006/table">
            <a:tbl>
              <a:tblPr/>
              <a:tblGrid>
                <a:gridCol w="1285377"/>
                <a:gridCol w="6723506"/>
              </a:tblGrid>
              <a:tr h="468852">
                <a:tc>
                  <a:txBody>
                    <a:bodyPr/>
                    <a:lstStyle/>
                    <a:p>
                      <a:pPr algn="ctr"/>
                      <a:r>
                        <a:rPr lang="hr-HR" b="1" i="0" dirty="0" smtClean="0">
                          <a:solidFill>
                            <a:schemeClr val="bg1"/>
                          </a:solidFill>
                          <a:effectLst/>
                          <a:latin typeface="Verdana"/>
                        </a:rPr>
                        <a:t>Vol.</a:t>
                      </a:r>
                      <a:r>
                        <a:rPr lang="en-GB" b="1" i="0" dirty="0" smtClean="0">
                          <a:solidFill>
                            <a:schemeClr val="bg1"/>
                          </a:solidFill>
                          <a:effectLst/>
                          <a:latin typeface="Verdana"/>
                        </a:rPr>
                        <a:t> I</a:t>
                      </a:r>
                      <a:r>
                        <a:rPr lang="hr-HR" b="1" i="0" dirty="0" smtClean="0">
                          <a:solidFill>
                            <a:schemeClr val="bg1"/>
                          </a:solidFill>
                          <a:effectLst/>
                          <a:latin typeface="Verdana"/>
                        </a:rPr>
                        <a:t>I</a:t>
                      </a:r>
                      <a:r>
                        <a:rPr lang="en-GB" b="1" i="0" dirty="0" smtClean="0">
                          <a:solidFill>
                            <a:schemeClr val="bg1"/>
                          </a:solidFill>
                          <a:effectLst/>
                          <a:latin typeface="Verdana"/>
                        </a:rPr>
                        <a:t>I</a:t>
                      </a:r>
                      <a:endParaRPr lang="en-GB" b="1" i="0" dirty="0">
                        <a:solidFill>
                          <a:schemeClr val="bg1"/>
                        </a:solidFill>
                        <a:effectLst/>
                        <a:latin typeface="Verdana"/>
                      </a:endParaRP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a:r>
                        <a:rPr lang="en-GB" b="1" i="0" u="none" strike="noStrike" dirty="0">
                          <a:solidFill>
                            <a:schemeClr val="bg1"/>
                          </a:solidFill>
                          <a:effectLst/>
                          <a:latin typeface="Verdana"/>
                        </a:rPr>
                        <a:t>OBSERVING </a:t>
                      </a:r>
                      <a:r>
                        <a:rPr lang="en-GB" b="1" i="0" u="none" strike="noStrike" dirty="0" smtClean="0">
                          <a:solidFill>
                            <a:schemeClr val="bg1"/>
                          </a:solidFill>
                          <a:effectLst/>
                          <a:latin typeface="Verdana"/>
                        </a:rPr>
                        <a:t>SYSTEMS</a:t>
                      </a:r>
                      <a:endParaRPr lang="en-GB" b="1" i="0" dirty="0">
                        <a:solidFill>
                          <a:schemeClr val="bg1"/>
                        </a:solidFill>
                        <a:effectLst/>
                        <a:latin typeface="Verdana"/>
                      </a:endParaRP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r>
              <a:tr h="293044">
                <a:tc>
                  <a:txBody>
                    <a:bodyPr/>
                    <a:lstStyle/>
                    <a:p>
                      <a:pPr algn="ctr"/>
                      <a:r>
                        <a:rPr lang="en-GB" b="0" i="0">
                          <a:solidFill>
                            <a:schemeClr val="bg1"/>
                          </a:solidFill>
                          <a:effectLst/>
                          <a:latin typeface="Verdana"/>
                        </a:rPr>
                        <a:t>1</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Measurements at automatic weather stations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2</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Measurements and observations at aeronautical meteorological stations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3</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Aircraft-based observations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4</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Marine observations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5</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Special profiling techniques for the boundary layer and the troposphere</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6</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Electromagnetic methods of lightning detection</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7</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Radar measurements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8</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Balloon techniques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9</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Urban observations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dirty="0">
                          <a:solidFill>
                            <a:schemeClr val="bg1"/>
                          </a:solidFill>
                          <a:effectLst/>
                          <a:latin typeface="Verdana"/>
                        </a:rPr>
                        <a:t>10</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Road meteorological measurements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bl>
          </a:graphicData>
        </a:graphic>
      </p:graphicFrame>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39197355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98875632"/>
              </p:ext>
            </p:extLst>
          </p:nvPr>
        </p:nvGraphicFramePr>
        <p:xfrm>
          <a:off x="457200" y="891162"/>
          <a:ext cx="8229600" cy="3585474"/>
        </p:xfrm>
        <a:graphic>
          <a:graphicData uri="http://schemas.openxmlformats.org/drawingml/2006/table">
            <a:tbl>
              <a:tblPr firstRow="1" firstCol="1" bandRow="1">
                <a:tableStyleId>{5C22544A-7EE6-4342-B048-85BDC9FD1C3A}</a:tableStyleId>
              </a:tblPr>
              <a:tblGrid>
                <a:gridCol w="1078078"/>
                <a:gridCol w="5514451"/>
                <a:gridCol w="1637071"/>
              </a:tblGrid>
              <a:tr h="365169">
                <a:tc>
                  <a:txBody>
                    <a:bodyPr/>
                    <a:lstStyle/>
                    <a:p>
                      <a:pPr algn="ctr">
                        <a:spcAft>
                          <a:spcPts val="0"/>
                        </a:spcAft>
                        <a:tabLst>
                          <a:tab pos="457200" algn="l"/>
                        </a:tabLst>
                      </a:pPr>
                      <a:r>
                        <a:rPr lang="en-US" sz="2400" dirty="0" smtClean="0">
                          <a:solidFill>
                            <a:schemeClr val="bg1"/>
                          </a:solidFill>
                          <a:effectLst/>
                        </a:rPr>
                        <a:t>V</a:t>
                      </a:r>
                      <a:r>
                        <a:rPr lang="hr-HR" sz="2400" dirty="0" smtClean="0">
                          <a:solidFill>
                            <a:schemeClr val="bg1"/>
                          </a:solidFill>
                          <a:effectLst/>
                        </a:rPr>
                        <a:t>ol.</a:t>
                      </a:r>
                      <a:r>
                        <a:rPr lang="en-US" sz="2400" dirty="0" smtClean="0">
                          <a:solidFill>
                            <a:schemeClr val="bg1"/>
                          </a:solidFill>
                          <a:effectLst/>
                        </a:rPr>
                        <a:t> IV</a:t>
                      </a:r>
                      <a:endParaRPr lang="en-US" sz="2400" dirty="0">
                        <a:solidFill>
                          <a:schemeClr val="bg1"/>
                        </a:solidFill>
                        <a:effectLst/>
                        <a:latin typeface="Verdana"/>
                        <a:ea typeface="Arial"/>
                        <a:cs typeface="Arial"/>
                      </a:endParaRPr>
                    </a:p>
                  </a:txBody>
                  <a:tcPr marL="19050" marR="19050" marT="19050" marB="19050" anchor="ctr"/>
                </a:tc>
                <a:tc gridSpan="2">
                  <a:txBody>
                    <a:bodyPr/>
                    <a:lstStyle/>
                    <a:p>
                      <a:pPr algn="l">
                        <a:spcBef>
                          <a:spcPts val="750"/>
                        </a:spcBef>
                        <a:spcAft>
                          <a:spcPts val="750"/>
                        </a:spcAft>
                        <a:tabLst>
                          <a:tab pos="457200" algn="l"/>
                        </a:tabLst>
                      </a:pPr>
                      <a:r>
                        <a:rPr lang="en-US" sz="2400" dirty="0" smtClean="0">
                          <a:effectLst/>
                        </a:rPr>
                        <a:t> SPACE-BASED OBSERVING SYSTEMS</a:t>
                      </a:r>
                      <a:endParaRPr lang="en-US" sz="2400" dirty="0">
                        <a:effectLst/>
                        <a:latin typeface="Verdana"/>
                        <a:ea typeface="Arial"/>
                        <a:cs typeface="Arial"/>
                      </a:endParaRPr>
                    </a:p>
                  </a:txBody>
                  <a:tcPr marL="19050" marR="19050" marT="19050" marB="19050"/>
                </a:tc>
                <a:tc hMerge="1">
                  <a:txBody>
                    <a:bodyPr/>
                    <a:lstStyle/>
                    <a:p>
                      <a:endParaRPr lang="en-US"/>
                    </a:p>
                  </a:txBody>
                  <a:tcPr/>
                </a:tc>
              </a:tr>
              <a:tr h="365169">
                <a:tc>
                  <a:txBody>
                    <a:bodyPr/>
                    <a:lstStyle/>
                    <a:p>
                      <a:pPr algn="ctr">
                        <a:spcAft>
                          <a:spcPts val="0"/>
                        </a:spcAft>
                        <a:tabLst>
                          <a:tab pos="457200" algn="l"/>
                        </a:tabLst>
                      </a:pPr>
                      <a:r>
                        <a:rPr lang="en-US" sz="1600" dirty="0" smtClean="0">
                          <a:solidFill>
                            <a:schemeClr val="bg1"/>
                          </a:solidFill>
                          <a:effectLst/>
                          <a:latin typeface="Verdana"/>
                          <a:ea typeface="Times New Roman"/>
                          <a:cs typeface="Times New Roman"/>
                        </a:rPr>
                        <a:t>Chapter</a:t>
                      </a:r>
                      <a:endParaRPr lang="en-US" sz="1600" dirty="0">
                        <a:solidFill>
                          <a:schemeClr val="bg1"/>
                        </a:solidFill>
                        <a:effectLst/>
                        <a:latin typeface="Verdana"/>
                        <a:ea typeface="Arial"/>
                        <a:cs typeface="Arial"/>
                      </a:endParaRPr>
                    </a:p>
                  </a:txBody>
                  <a:tcPr marL="19050" marR="19050" marT="19050" marB="19050" anchor="ctr"/>
                </a:tc>
                <a:tc>
                  <a:txBody>
                    <a:bodyPr/>
                    <a:lstStyle/>
                    <a:p>
                      <a:pPr algn="l">
                        <a:spcAft>
                          <a:spcPts val="0"/>
                        </a:spcAft>
                        <a:tabLst>
                          <a:tab pos="457200" algn="l"/>
                        </a:tabLst>
                      </a:pPr>
                      <a:r>
                        <a:rPr lang="en-US" sz="2400" b="1" u="none" strike="noStrike" kern="1200" dirty="0" smtClean="0">
                          <a:solidFill>
                            <a:schemeClr val="bg1"/>
                          </a:solidFill>
                          <a:effectLst/>
                          <a:latin typeface="+mn-lt"/>
                          <a:ea typeface="+mn-ea"/>
                          <a:cs typeface="+mn-cs"/>
                        </a:rPr>
                        <a:t>Title</a:t>
                      </a:r>
                      <a:endParaRPr lang="en-US" sz="2400" b="1" dirty="0">
                        <a:solidFill>
                          <a:schemeClr val="bg1"/>
                        </a:solidFill>
                        <a:effectLst/>
                        <a:latin typeface="Verdana"/>
                        <a:ea typeface="Arial"/>
                        <a:cs typeface="Arial"/>
                      </a:endParaRPr>
                    </a:p>
                  </a:txBody>
                  <a:tcPr marL="19050" marR="19050" marT="19050" marB="19050">
                    <a:solidFill>
                      <a:schemeClr val="accent1"/>
                    </a:solidFill>
                  </a:tcPr>
                </a:tc>
                <a:tc>
                  <a:txBody>
                    <a:bodyPr/>
                    <a:lstStyle/>
                    <a:p>
                      <a:pPr algn="ctr">
                        <a:spcAft>
                          <a:spcPts val="0"/>
                        </a:spcAft>
                        <a:tabLst>
                          <a:tab pos="457200" algn="l"/>
                        </a:tabLst>
                      </a:pPr>
                      <a:r>
                        <a:rPr lang="hr-HR" sz="2000" b="1" dirty="0" smtClean="0">
                          <a:solidFill>
                            <a:schemeClr val="bg1"/>
                          </a:solidFill>
                          <a:effectLst/>
                          <a:latin typeface="Verdana"/>
                          <a:ea typeface="Times New Roman"/>
                          <a:cs typeface="Times New Roman"/>
                        </a:rPr>
                        <a:t>P. </a:t>
                      </a:r>
                      <a:r>
                        <a:rPr lang="en-US" sz="2000" b="1" dirty="0" smtClean="0">
                          <a:solidFill>
                            <a:schemeClr val="bg1"/>
                          </a:solidFill>
                          <a:effectLst/>
                          <a:latin typeface="Verdana"/>
                          <a:ea typeface="Times New Roman"/>
                          <a:cs typeface="Times New Roman"/>
                        </a:rPr>
                        <a:t>No.</a:t>
                      </a:r>
                      <a:endParaRPr lang="en-US" sz="2000" b="1" dirty="0">
                        <a:solidFill>
                          <a:schemeClr val="bg1"/>
                        </a:solidFill>
                        <a:effectLst/>
                        <a:latin typeface="Verdana"/>
                        <a:ea typeface="Arial"/>
                        <a:cs typeface="Arial"/>
                      </a:endParaRPr>
                    </a:p>
                  </a:txBody>
                  <a:tcPr marL="19050" marR="19050" marT="19050" marB="19050">
                    <a:solidFill>
                      <a:schemeClr val="accent1"/>
                    </a:solidFill>
                  </a:tcPr>
                </a:tc>
              </a:tr>
              <a:tr h="365169">
                <a:tc>
                  <a:txBody>
                    <a:bodyPr/>
                    <a:lstStyle/>
                    <a:p>
                      <a:pPr algn="ctr"/>
                      <a:r>
                        <a:rPr lang="en-US" b="0" i="0">
                          <a:solidFill>
                            <a:schemeClr val="bg1"/>
                          </a:solidFill>
                          <a:effectLst/>
                          <a:latin typeface="Verdana"/>
                        </a:rPr>
                        <a:t>1</a:t>
                      </a:r>
                    </a:p>
                  </a:txBody>
                  <a:tcPr marL="19050" marR="19050" marT="19050" marB="19050" anchor="ctr"/>
                </a:tc>
                <a:tc>
                  <a:txBody>
                    <a:bodyPr/>
                    <a:lstStyle/>
                    <a:p>
                      <a:r>
                        <a:rPr lang="en-US" b="0" i="0" u="none" strike="noStrike" dirty="0">
                          <a:solidFill>
                            <a:schemeClr val="tx1"/>
                          </a:solidFill>
                          <a:effectLst/>
                          <a:latin typeface="Verdana"/>
                        </a:rPr>
                        <a:t>Introduction</a:t>
                      </a:r>
                      <a:endParaRPr lang="en-US" b="0" i="0" dirty="0">
                        <a:solidFill>
                          <a:schemeClr val="tx1"/>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3</a:t>
                      </a:r>
                      <a:endParaRPr lang="en-US" sz="2000" dirty="0">
                        <a:effectLst/>
                        <a:latin typeface="Verdana"/>
                        <a:ea typeface="Arial"/>
                        <a:cs typeface="Arial"/>
                      </a:endParaRPr>
                    </a:p>
                  </a:txBody>
                  <a:tcPr marL="19050" marR="19050" marT="19050" marB="19050">
                    <a:solidFill>
                      <a:srgbClr val="00B050"/>
                    </a:solidFill>
                  </a:tcPr>
                </a:tc>
              </a:tr>
              <a:tr h="365169">
                <a:tc>
                  <a:txBody>
                    <a:bodyPr/>
                    <a:lstStyle/>
                    <a:p>
                      <a:pPr algn="ctr"/>
                      <a:r>
                        <a:rPr lang="en-US" b="0" i="0">
                          <a:solidFill>
                            <a:schemeClr val="bg1"/>
                          </a:solidFill>
                          <a:effectLst/>
                          <a:latin typeface="Verdana"/>
                        </a:rPr>
                        <a:t>2</a:t>
                      </a:r>
                    </a:p>
                  </a:txBody>
                  <a:tcPr marL="19050" marR="19050" marT="19050" marB="19050" anchor="ctr"/>
                </a:tc>
                <a:tc>
                  <a:txBody>
                    <a:bodyPr/>
                    <a:lstStyle/>
                    <a:p>
                      <a:r>
                        <a:rPr lang="en-US" b="0" i="0" u="none" strike="noStrike" dirty="0">
                          <a:solidFill>
                            <a:schemeClr val="tx1"/>
                          </a:solidFill>
                          <a:effectLst/>
                          <a:latin typeface="Verdana"/>
                        </a:rPr>
                        <a:t>Principles of Earth observation from space</a:t>
                      </a:r>
                      <a:endParaRPr lang="en-US" b="0" i="0" dirty="0">
                        <a:solidFill>
                          <a:schemeClr val="tx1"/>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46</a:t>
                      </a:r>
                      <a:endParaRPr lang="en-US" sz="2000" dirty="0">
                        <a:effectLst/>
                        <a:latin typeface="Verdana"/>
                        <a:ea typeface="Arial"/>
                        <a:cs typeface="Arial"/>
                      </a:endParaRPr>
                    </a:p>
                  </a:txBody>
                  <a:tcPr marL="19050" marR="19050" marT="19050" marB="19050">
                    <a:solidFill>
                      <a:srgbClr val="00B050"/>
                    </a:solidFill>
                  </a:tcPr>
                </a:tc>
              </a:tr>
              <a:tr h="365169">
                <a:tc>
                  <a:txBody>
                    <a:bodyPr/>
                    <a:lstStyle/>
                    <a:p>
                      <a:pPr algn="ctr"/>
                      <a:r>
                        <a:rPr lang="en-US" b="0" i="0">
                          <a:solidFill>
                            <a:schemeClr val="bg1"/>
                          </a:solidFill>
                          <a:effectLst/>
                          <a:latin typeface="Verdana"/>
                        </a:rPr>
                        <a:t>3</a:t>
                      </a:r>
                    </a:p>
                  </a:txBody>
                  <a:tcPr marL="19050" marR="19050" marT="19050" marB="19050" anchor="ctr"/>
                </a:tc>
                <a:tc>
                  <a:txBody>
                    <a:bodyPr/>
                    <a:lstStyle/>
                    <a:p>
                      <a:r>
                        <a:rPr lang="en-US" b="0" i="0" u="none" strike="noStrike" dirty="0">
                          <a:solidFill>
                            <a:schemeClr val="tx1"/>
                          </a:solidFill>
                          <a:effectLst/>
                          <a:latin typeface="Verdana"/>
                        </a:rPr>
                        <a:t>Remote-sensing instruments</a:t>
                      </a:r>
                      <a:endParaRPr lang="en-US" b="0" i="0" dirty="0">
                        <a:solidFill>
                          <a:schemeClr val="tx1"/>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48</a:t>
                      </a:r>
                      <a:endParaRPr lang="en-US" sz="2000" dirty="0">
                        <a:effectLst/>
                        <a:latin typeface="Verdana"/>
                        <a:ea typeface="Arial"/>
                        <a:cs typeface="Arial"/>
                      </a:endParaRPr>
                    </a:p>
                  </a:txBody>
                  <a:tcPr marL="19050" marR="19050" marT="19050" marB="19050">
                    <a:solidFill>
                      <a:srgbClr val="00B050"/>
                    </a:solidFill>
                  </a:tcPr>
                </a:tc>
              </a:tr>
              <a:tr h="365169">
                <a:tc>
                  <a:txBody>
                    <a:bodyPr/>
                    <a:lstStyle/>
                    <a:p>
                      <a:pPr algn="ctr"/>
                      <a:r>
                        <a:rPr lang="en-US" b="0" i="0">
                          <a:solidFill>
                            <a:schemeClr val="bg1"/>
                          </a:solidFill>
                          <a:effectLst/>
                          <a:latin typeface="Verdana"/>
                        </a:rPr>
                        <a:t>4</a:t>
                      </a:r>
                    </a:p>
                  </a:txBody>
                  <a:tcPr marL="19050" marR="19050" marT="19050" marB="19050" anchor="ctr"/>
                </a:tc>
                <a:tc>
                  <a:txBody>
                    <a:bodyPr/>
                    <a:lstStyle/>
                    <a:p>
                      <a:r>
                        <a:rPr lang="en-US" b="0" i="0" u="none" strike="noStrike" dirty="0">
                          <a:solidFill>
                            <a:schemeClr val="tx1"/>
                          </a:solidFill>
                          <a:effectLst/>
                          <a:latin typeface="Verdana"/>
                        </a:rPr>
                        <a:t>Satellite </a:t>
                      </a:r>
                      <a:r>
                        <a:rPr lang="en-US" b="0" i="0" u="none" strike="noStrike" dirty="0" err="1">
                          <a:solidFill>
                            <a:schemeClr val="tx1"/>
                          </a:solidFill>
                          <a:effectLst/>
                          <a:latin typeface="Verdana"/>
                        </a:rPr>
                        <a:t>programmes</a:t>
                      </a:r>
                      <a:endParaRPr lang="en-US" b="0" i="0" dirty="0">
                        <a:solidFill>
                          <a:schemeClr val="tx1"/>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26</a:t>
                      </a:r>
                      <a:endParaRPr lang="en-US" sz="2000" dirty="0">
                        <a:effectLst/>
                        <a:latin typeface="Verdana"/>
                        <a:ea typeface="Arial"/>
                        <a:cs typeface="Arial"/>
                      </a:endParaRPr>
                    </a:p>
                  </a:txBody>
                  <a:tcPr marL="19050" marR="19050" marT="19050" marB="19050">
                    <a:solidFill>
                      <a:srgbClr val="00B050"/>
                    </a:solidFill>
                  </a:tcPr>
                </a:tc>
              </a:tr>
              <a:tr h="365169">
                <a:tc>
                  <a:txBody>
                    <a:bodyPr/>
                    <a:lstStyle/>
                    <a:p>
                      <a:pPr algn="ctr"/>
                      <a:r>
                        <a:rPr lang="en-US" b="0" i="0">
                          <a:solidFill>
                            <a:schemeClr val="bg1"/>
                          </a:solidFill>
                          <a:effectLst/>
                          <a:latin typeface="Verdana"/>
                        </a:rPr>
                        <a:t>5</a:t>
                      </a:r>
                    </a:p>
                  </a:txBody>
                  <a:tcPr marL="19050" marR="19050" marT="19050" marB="19050" anchor="ctr"/>
                </a:tc>
                <a:tc>
                  <a:txBody>
                    <a:bodyPr/>
                    <a:lstStyle/>
                    <a:p>
                      <a:r>
                        <a:rPr lang="en-US" b="0" i="0" u="none" strike="noStrike" dirty="0">
                          <a:solidFill>
                            <a:schemeClr val="tx1"/>
                          </a:solidFill>
                          <a:effectLst/>
                          <a:latin typeface="Verdana"/>
                        </a:rPr>
                        <a:t>Space-based observation of geophysical variables</a:t>
                      </a:r>
                      <a:endParaRPr lang="en-US" b="0" i="0" dirty="0">
                        <a:solidFill>
                          <a:schemeClr val="tx1"/>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77</a:t>
                      </a:r>
                      <a:endParaRPr lang="en-US" sz="2000" dirty="0">
                        <a:effectLst/>
                        <a:latin typeface="Verdana"/>
                        <a:ea typeface="Arial"/>
                        <a:cs typeface="Arial"/>
                      </a:endParaRPr>
                    </a:p>
                  </a:txBody>
                  <a:tcPr marL="19050" marR="19050" marT="19050" marB="19050">
                    <a:solidFill>
                      <a:srgbClr val="00B050"/>
                    </a:solidFill>
                  </a:tcPr>
                </a:tc>
              </a:tr>
              <a:tr h="365169">
                <a:tc>
                  <a:txBody>
                    <a:bodyPr/>
                    <a:lstStyle/>
                    <a:p>
                      <a:pPr algn="ctr"/>
                      <a:r>
                        <a:rPr lang="en-US" b="0" i="0">
                          <a:solidFill>
                            <a:schemeClr val="bg1"/>
                          </a:solidFill>
                          <a:effectLst/>
                          <a:latin typeface="Verdana"/>
                        </a:rPr>
                        <a:t>6</a:t>
                      </a:r>
                    </a:p>
                  </a:txBody>
                  <a:tcPr marL="19050" marR="19050" marT="19050" marB="19050" anchor="ctr"/>
                </a:tc>
                <a:tc>
                  <a:txBody>
                    <a:bodyPr/>
                    <a:lstStyle/>
                    <a:p>
                      <a:r>
                        <a:rPr lang="en-US" b="1" i="0" u="none" strike="noStrike" dirty="0">
                          <a:solidFill>
                            <a:srgbClr val="800000"/>
                          </a:solidFill>
                          <a:effectLst/>
                          <a:latin typeface="Verdana"/>
                        </a:rPr>
                        <a:t>Calibration and validation</a:t>
                      </a:r>
                      <a:endParaRPr lang="en-US" b="1" i="0" dirty="0">
                        <a:solidFill>
                          <a:srgbClr val="800000"/>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7</a:t>
                      </a:r>
                      <a:endParaRPr lang="en-US" sz="2000" dirty="0">
                        <a:effectLst/>
                        <a:latin typeface="Verdana"/>
                        <a:ea typeface="Arial"/>
                        <a:cs typeface="Arial"/>
                      </a:endParaRPr>
                    </a:p>
                  </a:txBody>
                  <a:tcPr marL="19050" marR="19050" marT="19050" marB="19050">
                    <a:solidFill>
                      <a:srgbClr val="00B050"/>
                    </a:solidFill>
                  </a:tcPr>
                </a:tc>
              </a:tr>
              <a:tr h="365169">
                <a:tc>
                  <a:txBody>
                    <a:bodyPr/>
                    <a:lstStyle/>
                    <a:p>
                      <a:pPr algn="ctr"/>
                      <a:r>
                        <a:rPr lang="en-US" b="0" i="0" dirty="0">
                          <a:solidFill>
                            <a:schemeClr val="bg1"/>
                          </a:solidFill>
                          <a:effectLst/>
                          <a:latin typeface="Verdana"/>
                        </a:rPr>
                        <a:t>7</a:t>
                      </a:r>
                    </a:p>
                  </a:txBody>
                  <a:tcPr marL="19050" marR="19050" marT="19050" marB="19050" anchor="ctr"/>
                </a:tc>
                <a:tc>
                  <a:txBody>
                    <a:bodyPr/>
                    <a:lstStyle/>
                    <a:p>
                      <a:r>
                        <a:rPr lang="en-US" b="0" i="0" u="none" strike="noStrike" dirty="0">
                          <a:solidFill>
                            <a:schemeClr val="tx1"/>
                          </a:solidFill>
                          <a:effectLst/>
                          <a:latin typeface="Verdana"/>
                        </a:rPr>
                        <a:t>Cross-cutting issues</a:t>
                      </a:r>
                      <a:endParaRPr lang="en-US" b="0" i="0" dirty="0">
                        <a:solidFill>
                          <a:schemeClr val="tx1"/>
                        </a:solidFill>
                        <a:effectLst/>
                        <a:latin typeface="Verdana"/>
                      </a:endParaRPr>
                    </a:p>
                  </a:txBody>
                  <a:tcPr marL="19050" marR="19050" marT="19050" marB="19050">
                    <a:solidFill>
                      <a:srgbClr val="00B050"/>
                    </a:solidFill>
                  </a:tcPr>
                </a:tc>
                <a:tc>
                  <a:txBody>
                    <a:bodyPr/>
                    <a:lstStyle/>
                    <a:p>
                      <a:pPr algn="ctr">
                        <a:spcAft>
                          <a:spcPts val="0"/>
                        </a:spcAft>
                        <a:tabLst>
                          <a:tab pos="457200" algn="l"/>
                        </a:tabLst>
                      </a:pPr>
                      <a:r>
                        <a:rPr lang="en-US" sz="2000" dirty="0" smtClean="0">
                          <a:effectLst/>
                          <a:latin typeface="Verdana"/>
                          <a:ea typeface="Arial"/>
                          <a:cs typeface="Arial"/>
                        </a:rPr>
                        <a:t>7</a:t>
                      </a:r>
                      <a:endParaRPr lang="en-US" sz="2000" dirty="0">
                        <a:effectLst/>
                        <a:latin typeface="Verdana"/>
                        <a:ea typeface="Arial"/>
                        <a:cs typeface="Arial"/>
                      </a:endParaRPr>
                    </a:p>
                  </a:txBody>
                  <a:tcPr marL="19050" marR="19050" marT="19050" marB="19050">
                    <a:solidFill>
                      <a:srgbClr val="00B050"/>
                    </a:solidFill>
                  </a:tcPr>
                </a:tc>
              </a:tr>
            </a:tbl>
          </a:graphicData>
        </a:graphic>
      </p:graphicFrame>
      <p:sp>
        <p:nvSpPr>
          <p:cNvPr id="2" name="Rectangle 1"/>
          <p:cNvSpPr/>
          <p:nvPr/>
        </p:nvSpPr>
        <p:spPr>
          <a:xfrm>
            <a:off x="457200" y="4669747"/>
            <a:ext cx="8229600" cy="1590179"/>
          </a:xfrm>
          <a:prstGeom prst="rect">
            <a:avLst/>
          </a:prstGeom>
        </p:spPr>
        <p:txBody>
          <a:bodyPr wrap="square">
            <a:spAutoFit/>
          </a:bodyPr>
          <a:lstStyle/>
          <a:p>
            <a:pPr marL="457200" indent="-457200">
              <a:spcBef>
                <a:spcPts val="750"/>
              </a:spcBef>
              <a:spcAft>
                <a:spcPts val="750"/>
              </a:spcAft>
              <a:buFontTx/>
              <a:buChar char="-"/>
              <a:tabLst>
                <a:tab pos="457200" algn="l"/>
              </a:tabLst>
            </a:pPr>
            <a:r>
              <a:rPr lang="en-US" sz="2800" dirty="0">
                <a:latin typeface="Verdana"/>
                <a:ea typeface="Arial"/>
                <a:cs typeface="Arial"/>
              </a:rPr>
              <a:t>Introduced in </a:t>
            </a:r>
            <a:r>
              <a:rPr lang="hr-HR" sz="2800" dirty="0">
                <a:latin typeface="Verdana"/>
                <a:ea typeface="Arial"/>
                <a:cs typeface="Arial"/>
              </a:rPr>
              <a:t>2014 </a:t>
            </a:r>
            <a:r>
              <a:rPr lang="hr-HR" sz="2800" dirty="0" err="1" smtClean="0">
                <a:latin typeface="Verdana"/>
                <a:ea typeface="Arial"/>
                <a:cs typeface="Arial"/>
              </a:rPr>
              <a:t>edition</a:t>
            </a:r>
            <a:r>
              <a:rPr lang="hr-HR" sz="2800" dirty="0" smtClean="0">
                <a:latin typeface="Verdana"/>
                <a:ea typeface="Arial"/>
                <a:cs typeface="Arial"/>
              </a:rPr>
              <a:t>;</a:t>
            </a:r>
            <a:endParaRPr lang="en-US" sz="2800" dirty="0">
              <a:latin typeface="Verdana"/>
              <a:ea typeface="Arial"/>
              <a:cs typeface="Arial"/>
            </a:endParaRPr>
          </a:p>
          <a:p>
            <a:pPr marL="457200" indent="-457200">
              <a:spcBef>
                <a:spcPts val="750"/>
              </a:spcBef>
              <a:spcAft>
                <a:spcPts val="750"/>
              </a:spcAft>
              <a:buFontTx/>
              <a:buChar char="-"/>
              <a:tabLst>
                <a:tab pos="457200" algn="l"/>
              </a:tabLst>
            </a:pPr>
            <a:r>
              <a:rPr lang="en-US" sz="2800" dirty="0" smtClean="0">
                <a:latin typeface="Verdana"/>
                <a:ea typeface="Arial"/>
                <a:cs typeface="Arial"/>
              </a:rPr>
              <a:t>Before</a:t>
            </a:r>
            <a:r>
              <a:rPr lang="hr-HR" sz="2800" dirty="0" smtClean="0">
                <a:latin typeface="Verdana"/>
                <a:ea typeface="Arial"/>
                <a:cs typeface="Arial"/>
              </a:rPr>
              <a:t> 2014</a:t>
            </a:r>
            <a:r>
              <a:rPr lang="en-US" sz="2800" dirty="0" smtClean="0">
                <a:latin typeface="Verdana"/>
                <a:ea typeface="Arial"/>
                <a:cs typeface="Arial"/>
              </a:rPr>
              <a:t>: </a:t>
            </a:r>
            <a:r>
              <a:rPr lang="en-US" sz="2800" dirty="0">
                <a:latin typeface="Verdana"/>
                <a:ea typeface="Arial"/>
                <a:cs typeface="Arial"/>
              </a:rPr>
              <a:t>Part II/Chapter 8 – Satellite observations (36 pages</a:t>
            </a:r>
            <a:r>
              <a:rPr lang="en-US" sz="2800" dirty="0" smtClean="0">
                <a:latin typeface="Verdana"/>
                <a:ea typeface="Arial"/>
                <a:cs typeface="Arial"/>
              </a:rPr>
              <a:t>)</a:t>
            </a:r>
            <a:r>
              <a:rPr lang="hr-HR" sz="2800" dirty="0" smtClean="0">
                <a:latin typeface="Verdana"/>
                <a:ea typeface="Arial"/>
                <a:cs typeface="Arial"/>
              </a:rPr>
              <a:t>.</a:t>
            </a:r>
            <a:endParaRPr lang="en-US" sz="2800" dirty="0">
              <a:latin typeface="Verdana"/>
              <a:ea typeface="Arial"/>
              <a:cs typeface="Arial"/>
            </a:endParaRP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128058181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51"/>
          <p:cNvSpPr>
            <a:spLocks noChangeArrowheads="1"/>
          </p:cNvSpPr>
          <p:nvPr/>
        </p:nvSpPr>
        <p:spPr bwMode="auto">
          <a:xfrm>
            <a:off x="0" y="777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rPr>
              <a:t>________________</a:t>
            </a:r>
            <a:r>
              <a:rPr kumimoji="0" lang="en-US" altLang="ko-KR" sz="600" b="0" i="0" u="none" strike="noStrike" cap="none" normalizeH="0" baseline="0" smtClean="0">
                <a:ln>
                  <a:noFill/>
                </a:ln>
                <a:solidFill>
                  <a:schemeClr val="tx1"/>
                </a:solidFill>
                <a:effectLst/>
                <a:latin typeface="Arial" pitchFamily="34" charset="0"/>
                <a:cs typeface="Arial" pitchFamily="34" charset="0"/>
              </a:rPr>
              <a:t> </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2" name="Table 41"/>
          <p:cNvGraphicFramePr>
            <a:graphicFrameLocks noGrp="1"/>
          </p:cNvGraphicFramePr>
          <p:nvPr>
            <p:extLst>
              <p:ext uri="{D42A27DB-BD31-4B8C-83A1-F6EECF244321}">
                <p14:modId xmlns:p14="http://schemas.microsoft.com/office/powerpoint/2010/main" val="530169014"/>
              </p:ext>
            </p:extLst>
          </p:nvPr>
        </p:nvGraphicFramePr>
        <p:xfrm>
          <a:off x="641300" y="1265731"/>
          <a:ext cx="8008883" cy="2140168"/>
        </p:xfrm>
        <a:graphic>
          <a:graphicData uri="http://schemas.openxmlformats.org/drawingml/2006/table">
            <a:tbl>
              <a:tblPr/>
              <a:tblGrid>
                <a:gridCol w="1285377"/>
                <a:gridCol w="6723506"/>
              </a:tblGrid>
              <a:tr h="468852">
                <a:tc>
                  <a:txBody>
                    <a:bodyPr/>
                    <a:lstStyle/>
                    <a:p>
                      <a:pPr algn="ctr"/>
                      <a:r>
                        <a:rPr lang="hr-HR" sz="1800" b="1" i="0" dirty="0" smtClean="0">
                          <a:solidFill>
                            <a:schemeClr val="bg1"/>
                          </a:solidFill>
                          <a:effectLst/>
                          <a:latin typeface="Verdana"/>
                        </a:rPr>
                        <a:t>Vol</a:t>
                      </a:r>
                      <a:r>
                        <a:rPr lang="en-GB" sz="1800" b="1" i="0" dirty="0" smtClean="0">
                          <a:solidFill>
                            <a:schemeClr val="bg1"/>
                          </a:solidFill>
                          <a:effectLst/>
                          <a:latin typeface="Verdana"/>
                        </a:rPr>
                        <a:t> </a:t>
                      </a:r>
                      <a:r>
                        <a:rPr lang="hr-HR" sz="1800" b="1" i="0" dirty="0" smtClean="0">
                          <a:solidFill>
                            <a:schemeClr val="bg1"/>
                          </a:solidFill>
                          <a:effectLst/>
                          <a:latin typeface="Verdana"/>
                        </a:rPr>
                        <a:t>V</a:t>
                      </a:r>
                      <a:endParaRPr lang="en-GB" sz="1800" b="1" i="0" dirty="0">
                        <a:solidFill>
                          <a:schemeClr val="bg1"/>
                        </a:solidFill>
                        <a:effectLst/>
                        <a:latin typeface="Verdana"/>
                      </a:endParaRP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algn="l"/>
                      <a:r>
                        <a:rPr lang="en-US" sz="18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QUALITY ASSURANCE AND MANAGEMENT OF OBSERVING SYSTEM </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14714" marR="14714" marT="14714" marB="1471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r>
              <a:tr h="293044">
                <a:tc>
                  <a:txBody>
                    <a:bodyPr/>
                    <a:lstStyle/>
                    <a:p>
                      <a:pPr algn="ctr"/>
                      <a:r>
                        <a:rPr lang="en-GB" b="0" i="0">
                          <a:solidFill>
                            <a:schemeClr val="bg1"/>
                          </a:solidFill>
                          <a:effectLst/>
                          <a:latin typeface="Verdana"/>
                        </a:rPr>
                        <a:t>1</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Quality management</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2</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Sampling meteorological variables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3</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Data reduction</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a:solidFill>
                            <a:schemeClr val="bg1"/>
                          </a:solidFill>
                          <a:effectLst/>
                          <a:latin typeface="Verdana"/>
                        </a:rPr>
                        <a:t>4</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Testing, calibration and </a:t>
                      </a:r>
                      <a:r>
                        <a:rPr lang="en-GB" b="0" i="0" u="none" strike="noStrike" dirty="0" err="1">
                          <a:solidFill>
                            <a:schemeClr val="tx1"/>
                          </a:solidFill>
                          <a:effectLst/>
                          <a:latin typeface="Verdana"/>
                        </a:rPr>
                        <a:t>intercomparison</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r h="293044">
                <a:tc>
                  <a:txBody>
                    <a:bodyPr/>
                    <a:lstStyle/>
                    <a:p>
                      <a:pPr algn="ctr"/>
                      <a:r>
                        <a:rPr lang="en-GB" b="0" i="0" dirty="0">
                          <a:solidFill>
                            <a:schemeClr val="bg1"/>
                          </a:solidFill>
                          <a:effectLst/>
                          <a:latin typeface="Verdana"/>
                        </a:rPr>
                        <a:t>5</a:t>
                      </a:r>
                    </a:p>
                  </a:txBody>
                  <a:tcPr marL="19050" marR="19050" marT="19050" marB="190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r>
                        <a:rPr lang="en-GB" b="0" i="0" u="none" strike="noStrike" dirty="0">
                          <a:solidFill>
                            <a:schemeClr val="tx1"/>
                          </a:solidFill>
                          <a:effectLst/>
                          <a:latin typeface="Verdana"/>
                        </a:rPr>
                        <a:t>Training of instrument specialists</a:t>
                      </a:r>
                      <a:endParaRPr lang="en-GB" b="0" i="0" dirty="0">
                        <a:solidFill>
                          <a:schemeClr val="tx1"/>
                        </a:solidFill>
                        <a:effectLst/>
                        <a:latin typeface="Verdana"/>
                      </a:endParaRPr>
                    </a:p>
                  </a:txBody>
                  <a:tcPr marL="19050" marR="19050" marT="19050" marB="1905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r>
            </a:tbl>
          </a:graphicData>
        </a:graphic>
      </p:graphicFrame>
      <p:sp>
        <p:nvSpPr>
          <p:cNvPr id="5"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32500406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391086" y="827550"/>
            <a:ext cx="8563728" cy="5078314"/>
          </a:xfrm>
          <a:prstGeom prst="rect">
            <a:avLst/>
          </a:prstGeom>
          <a:noFill/>
        </p:spPr>
        <p:txBody>
          <a:bodyPr wrap="square" rtlCol="0">
            <a:spAutoFit/>
          </a:bodyPr>
          <a:lstStyle/>
          <a:p>
            <a:pPr algn="ctr"/>
            <a:r>
              <a:rPr lang="hr-HR" sz="3600" dirty="0" err="1" smtClean="0"/>
              <a:t>Contents</a:t>
            </a:r>
            <a:r>
              <a:rPr lang="en-US" sz="3600" dirty="0" smtClean="0"/>
              <a:t>:</a:t>
            </a:r>
          </a:p>
          <a:p>
            <a:endParaRPr lang="hr-HR" sz="3600" dirty="0" smtClean="0"/>
          </a:p>
          <a:p>
            <a:pPr marL="742950" indent="-742950">
              <a:buFont typeface="+mj-lt"/>
              <a:buAutoNum type="arabicParenR"/>
            </a:pPr>
            <a:r>
              <a:rPr lang="hr-HR" sz="3600" dirty="0" smtClean="0"/>
              <a:t>WMO </a:t>
            </a:r>
            <a:r>
              <a:rPr lang="hr-HR" sz="3600" dirty="0" err="1" smtClean="0"/>
              <a:t>Documentation</a:t>
            </a:r>
            <a:endParaRPr lang="hr-HR" sz="3600" dirty="0" smtClean="0"/>
          </a:p>
          <a:p>
            <a:pPr marL="742950" indent="-742950">
              <a:buFont typeface="+mj-lt"/>
              <a:buAutoNum type="arabicParenR"/>
            </a:pPr>
            <a:r>
              <a:rPr lang="hr-HR" sz="3600" dirty="0" smtClean="0"/>
              <a:t>CIMO </a:t>
            </a:r>
            <a:r>
              <a:rPr lang="hr-HR" sz="3600" dirty="0" err="1" smtClean="0"/>
              <a:t>Guide</a:t>
            </a:r>
            <a:endParaRPr lang="hr-HR" sz="3600" dirty="0"/>
          </a:p>
          <a:p>
            <a:pPr marL="742950" indent="-742950">
              <a:buFont typeface="+mj-lt"/>
              <a:buAutoNum type="arabicParenR"/>
            </a:pPr>
            <a:r>
              <a:rPr lang="en-US" altLang="ja-JP" sz="3600" dirty="0" smtClean="0"/>
              <a:t>WIGOS</a:t>
            </a:r>
            <a:r>
              <a:rPr lang="ja-JP" altLang="en-US" sz="3600" dirty="0" smtClean="0"/>
              <a:t> </a:t>
            </a:r>
            <a:r>
              <a:rPr lang="en-US" altLang="ja-JP" sz="3600" dirty="0" smtClean="0"/>
              <a:t>Guide</a:t>
            </a:r>
          </a:p>
          <a:p>
            <a:pPr marL="742950" indent="-742950">
              <a:buFont typeface="+mj-lt"/>
              <a:buAutoNum type="arabicParenR"/>
            </a:pPr>
            <a:r>
              <a:rPr lang="en-US" altLang="ja-JP" sz="3600" dirty="0" smtClean="0"/>
              <a:t>Future</a:t>
            </a:r>
            <a:r>
              <a:rPr lang="ja-JP" altLang="en-US" sz="3600" dirty="0" smtClean="0"/>
              <a:t> </a:t>
            </a:r>
            <a:r>
              <a:rPr lang="en-US" altLang="ja-JP" sz="3600" dirty="0" smtClean="0"/>
              <a:t>Roadmap for updating WMO </a:t>
            </a:r>
            <a:r>
              <a:rPr lang="en-US" altLang="ja-JP" sz="3600" dirty="0"/>
              <a:t>R</a:t>
            </a:r>
            <a:r>
              <a:rPr lang="en-US" altLang="ja-JP" sz="3600" dirty="0" smtClean="0"/>
              <a:t>egulatory</a:t>
            </a:r>
            <a:r>
              <a:rPr lang="ja-JP" altLang="en-US" sz="3600" dirty="0" smtClean="0"/>
              <a:t> </a:t>
            </a:r>
            <a:r>
              <a:rPr lang="en-US" altLang="ja-JP" sz="3600" dirty="0" smtClean="0"/>
              <a:t>Documents </a:t>
            </a:r>
            <a:r>
              <a:rPr lang="en-US" altLang="ja-JP" sz="3600" dirty="0" smtClean="0"/>
              <a:t>to be reflected the GSICS activities on Space-based Inter-calibration:</a:t>
            </a:r>
            <a:r>
              <a:rPr lang="ja-JP" altLang="en-US" sz="3600" dirty="0" smtClean="0"/>
              <a:t> </a:t>
            </a:r>
            <a:r>
              <a:rPr lang="en-US" altLang="ja-JP" sz="3600" dirty="0" smtClean="0"/>
              <a:t>WIGOS</a:t>
            </a:r>
            <a:r>
              <a:rPr lang="ja-JP" altLang="en-US" sz="3600" dirty="0" smtClean="0"/>
              <a:t> </a:t>
            </a:r>
            <a:r>
              <a:rPr lang="en-US" altLang="ja-JP" sz="3600" dirty="0" smtClean="0"/>
              <a:t>Manual</a:t>
            </a:r>
            <a:endParaRPr lang="hr-HR" sz="3600" dirty="0" smtClean="0"/>
          </a:p>
        </p:txBody>
      </p:sp>
    </p:spTree>
    <p:extLst>
      <p:ext uri="{BB962C8B-B14F-4D97-AF65-F5344CB8AC3E}">
        <p14:creationId xmlns:p14="http://schemas.microsoft.com/office/powerpoint/2010/main" val="41354265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8910" y="461796"/>
            <a:ext cx="8229600" cy="705523"/>
          </a:xfrm>
        </p:spPr>
        <p:txBody>
          <a:bodyPr>
            <a:noAutofit/>
          </a:bodyPr>
          <a:lstStyle/>
          <a:p>
            <a:r>
              <a:rPr kumimoji="1" lang="en-US" altLang="ja-JP" sz="2400" dirty="0" smtClean="0">
                <a:latin typeface="+mn-lt"/>
              </a:rPr>
              <a:t>CIMO</a:t>
            </a:r>
            <a:r>
              <a:rPr kumimoji="1" lang="ja-JP" altLang="en-US" sz="2400" dirty="0" smtClean="0">
                <a:latin typeface="+mn-lt"/>
              </a:rPr>
              <a:t> </a:t>
            </a:r>
            <a:r>
              <a:rPr kumimoji="1" lang="en-US" altLang="ja-JP" sz="2400" dirty="0" smtClean="0">
                <a:latin typeface="+mn-lt"/>
              </a:rPr>
              <a:t>Guide</a:t>
            </a:r>
            <a:r>
              <a:rPr kumimoji="1" lang="ja-JP" altLang="en-US" sz="2400" dirty="0" smtClean="0">
                <a:latin typeface="+mn-lt"/>
              </a:rPr>
              <a:t> </a:t>
            </a:r>
            <a:r>
              <a:rPr kumimoji="1" lang="en-US" altLang="ja-JP" sz="2400" dirty="0" smtClean="0">
                <a:latin typeface="+mn-lt"/>
              </a:rPr>
              <a:t>Part</a:t>
            </a:r>
            <a:r>
              <a:rPr kumimoji="1" lang="ja-JP" altLang="en-US" sz="2400" dirty="0" smtClean="0">
                <a:latin typeface="+mn-lt"/>
              </a:rPr>
              <a:t> </a:t>
            </a:r>
            <a:r>
              <a:rPr kumimoji="1" lang="en-US" altLang="ja-JP" sz="2400" dirty="0" smtClean="0">
                <a:latin typeface="+mn-lt"/>
              </a:rPr>
              <a:t>IV:</a:t>
            </a:r>
            <a:r>
              <a:rPr kumimoji="1" lang="ja-JP" altLang="en-US" sz="2400" dirty="0" smtClean="0">
                <a:latin typeface="+mn-lt"/>
              </a:rPr>
              <a:t> </a:t>
            </a:r>
            <a:r>
              <a:rPr lang="en-US" altLang="ja-JP" sz="2400" dirty="0" smtClean="0"/>
              <a:t>SPACE</a:t>
            </a:r>
            <a:r>
              <a:rPr lang="en-US" altLang="ja-JP" sz="2400" dirty="0"/>
              <a:t>-BASED OBSERVING </a:t>
            </a:r>
            <a:r>
              <a:rPr lang="en-US" altLang="ja-JP" sz="2400" dirty="0" smtClean="0"/>
              <a:t>SYSTEMS</a:t>
            </a:r>
            <a:br>
              <a:rPr lang="en-US" altLang="ja-JP" sz="2400" dirty="0" smtClean="0"/>
            </a:br>
            <a:r>
              <a:rPr kumimoji="1" lang="ja-JP" altLang="ja-JP" sz="2400" dirty="0" smtClean="0">
                <a:latin typeface="+mn-lt"/>
              </a:rPr>
              <a:t>C</a:t>
            </a:r>
            <a:r>
              <a:rPr kumimoji="1" lang="en-US" altLang="ja-JP" sz="2400" dirty="0" err="1" smtClean="0">
                <a:latin typeface="+mn-lt"/>
              </a:rPr>
              <a:t>hapter</a:t>
            </a:r>
            <a:r>
              <a:rPr kumimoji="1" lang="ja-JP" altLang="en-US" sz="2400" dirty="0" smtClean="0">
                <a:latin typeface="+mn-lt"/>
              </a:rPr>
              <a:t> </a:t>
            </a:r>
            <a:r>
              <a:rPr kumimoji="1" lang="en-US" altLang="ja-JP" sz="2400" dirty="0" smtClean="0">
                <a:latin typeface="+mn-lt"/>
              </a:rPr>
              <a:t>6.</a:t>
            </a:r>
            <a:r>
              <a:rPr kumimoji="1" lang="ja-JP" altLang="en-US" sz="2400" dirty="0" smtClean="0">
                <a:latin typeface="+mn-lt"/>
              </a:rPr>
              <a:t> </a:t>
            </a:r>
            <a:r>
              <a:rPr kumimoji="1" lang="en-US" altLang="ja-JP" sz="2400" dirty="0" smtClean="0">
                <a:latin typeface="+mn-lt"/>
              </a:rPr>
              <a:t>Calibration</a:t>
            </a:r>
            <a:r>
              <a:rPr kumimoji="1" lang="ja-JP" altLang="en-US" sz="2400" dirty="0" smtClean="0">
                <a:latin typeface="+mn-lt"/>
              </a:rPr>
              <a:t> </a:t>
            </a:r>
            <a:r>
              <a:rPr kumimoji="1" lang="en-US" altLang="ja-JP" sz="2400" dirty="0" smtClean="0">
                <a:latin typeface="+mn-lt"/>
              </a:rPr>
              <a:t>and</a:t>
            </a:r>
            <a:r>
              <a:rPr kumimoji="1" lang="ja-JP" altLang="en-US" sz="2400" dirty="0" smtClean="0">
                <a:latin typeface="+mn-lt"/>
              </a:rPr>
              <a:t> </a:t>
            </a:r>
            <a:r>
              <a:rPr kumimoji="1" lang="en-US" altLang="ja-JP" sz="2400" dirty="0" smtClean="0">
                <a:latin typeface="+mn-lt"/>
              </a:rPr>
              <a:t>Validation</a:t>
            </a:r>
            <a:endParaRPr kumimoji="1" lang="ja-JP" altLang="en-US" sz="2400" dirty="0">
              <a:latin typeface="+mn-lt"/>
            </a:endParaRPr>
          </a:p>
        </p:txBody>
      </p:sp>
      <p:sp>
        <p:nvSpPr>
          <p:cNvPr id="3" name="タイトル 1"/>
          <p:cNvSpPr txBox="1">
            <a:spLocks/>
          </p:cNvSpPr>
          <p:nvPr/>
        </p:nvSpPr>
        <p:spPr>
          <a:xfrm>
            <a:off x="391507" y="1436699"/>
            <a:ext cx="8229600" cy="4887350"/>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kumimoji="1" lang="en-US" altLang="ja-JP" sz="9600" b="1" dirty="0">
                <a:latin typeface="+mn-lt"/>
              </a:rPr>
              <a:t>6.1. INSTRUMENT </a:t>
            </a:r>
            <a:r>
              <a:rPr kumimoji="1" lang="en-US" altLang="ja-JP" sz="9600" b="1" dirty="0" smtClean="0">
                <a:latin typeface="+mn-lt"/>
              </a:rPr>
              <a:t>CALIBRATION</a:t>
            </a:r>
          </a:p>
          <a:p>
            <a:pPr algn="l"/>
            <a:r>
              <a:rPr kumimoji="1" lang="en-US" altLang="ja-JP" sz="9600" dirty="0" smtClean="0">
                <a:latin typeface="+mn-lt"/>
              </a:rPr>
              <a:t>6.1.1. Introduction</a:t>
            </a:r>
          </a:p>
          <a:p>
            <a:pPr algn="l"/>
            <a:r>
              <a:rPr kumimoji="1" lang="en-US" altLang="ja-JP" sz="9600" dirty="0" smtClean="0">
                <a:latin typeface="+mn-lt"/>
              </a:rPr>
              <a:t>6.1.2. </a:t>
            </a:r>
            <a:r>
              <a:rPr kumimoji="1" lang="en-US" altLang="ja-JP" sz="9600" dirty="0">
                <a:latin typeface="+mn-lt"/>
              </a:rPr>
              <a:t>Factors affecting </a:t>
            </a:r>
            <a:r>
              <a:rPr kumimoji="1" lang="en-US" altLang="ja-JP" sz="9600" dirty="0" smtClean="0">
                <a:latin typeface="+mn-lt"/>
              </a:rPr>
              <a:t>calibration</a:t>
            </a:r>
          </a:p>
          <a:p>
            <a:pPr algn="l"/>
            <a:r>
              <a:rPr kumimoji="1" lang="en-US" altLang="ja-JP" sz="9600" dirty="0" smtClean="0">
                <a:latin typeface="+mn-lt"/>
              </a:rPr>
              <a:t>6.1.3. </a:t>
            </a:r>
            <a:r>
              <a:rPr kumimoji="1" lang="en-US" altLang="ja-JP" sz="9600" dirty="0">
                <a:latin typeface="+mn-lt"/>
              </a:rPr>
              <a:t>Pre-launch </a:t>
            </a:r>
            <a:r>
              <a:rPr kumimoji="1" lang="en-US" altLang="ja-JP" sz="9600" dirty="0" smtClean="0">
                <a:latin typeface="+mn-lt"/>
              </a:rPr>
              <a:t>calibration</a:t>
            </a:r>
          </a:p>
          <a:p>
            <a:pPr algn="l"/>
            <a:r>
              <a:rPr kumimoji="1" lang="en-US" altLang="ja-JP" sz="9600" dirty="0" smtClean="0">
                <a:latin typeface="+mn-lt"/>
              </a:rPr>
              <a:t>6.1.4. </a:t>
            </a:r>
            <a:r>
              <a:rPr kumimoji="1" lang="en-US" altLang="ja-JP" sz="9600" dirty="0">
                <a:latin typeface="+mn-lt"/>
              </a:rPr>
              <a:t>On-board </a:t>
            </a:r>
            <a:r>
              <a:rPr kumimoji="1" lang="en-US" altLang="ja-JP" sz="9600" dirty="0" smtClean="0">
                <a:latin typeface="+mn-lt"/>
              </a:rPr>
              <a:t>calibration</a:t>
            </a:r>
          </a:p>
          <a:p>
            <a:pPr algn="l"/>
            <a:r>
              <a:rPr kumimoji="1" lang="en-US" altLang="ja-JP" sz="9600" dirty="0" smtClean="0">
                <a:latin typeface="+mn-lt"/>
              </a:rPr>
              <a:t>6.1.5. </a:t>
            </a:r>
            <a:r>
              <a:rPr kumimoji="1" lang="en-US" altLang="ja-JP" sz="9600" dirty="0">
                <a:latin typeface="+mn-lt"/>
              </a:rPr>
              <a:t>Vicarious calibration</a:t>
            </a:r>
            <a:endParaRPr kumimoji="1" lang="en-US" altLang="ja-JP" sz="9600" dirty="0" smtClean="0">
              <a:latin typeface="+mn-lt"/>
            </a:endParaRPr>
          </a:p>
          <a:p>
            <a:pPr algn="l"/>
            <a:r>
              <a:rPr kumimoji="1" lang="en-US" altLang="ja-JP" sz="9600" dirty="0" smtClean="0">
                <a:latin typeface="+mn-lt"/>
              </a:rPr>
              <a:t>6.1.6. </a:t>
            </a:r>
            <a:r>
              <a:rPr kumimoji="1" lang="en-US" altLang="ja-JP" sz="9600" dirty="0" err="1">
                <a:latin typeface="+mn-lt"/>
              </a:rPr>
              <a:t>Intercalibration</a:t>
            </a:r>
            <a:r>
              <a:rPr kumimoji="1" lang="en-US" altLang="ja-JP" sz="9600" dirty="0">
                <a:latin typeface="+mn-lt"/>
              </a:rPr>
              <a:t> by simultaneous </a:t>
            </a:r>
            <a:r>
              <a:rPr kumimoji="1" lang="en-US" altLang="ja-JP" sz="9600" dirty="0" smtClean="0">
                <a:latin typeface="+mn-lt"/>
              </a:rPr>
              <a:t>observations</a:t>
            </a:r>
          </a:p>
          <a:p>
            <a:pPr algn="l"/>
            <a:r>
              <a:rPr kumimoji="1" lang="en-US" altLang="ja-JP" sz="9600" dirty="0" smtClean="0">
                <a:latin typeface="+mn-lt"/>
              </a:rPr>
              <a:t>6.1.7. </a:t>
            </a:r>
            <a:r>
              <a:rPr kumimoji="1" lang="en-US" altLang="ja-JP" sz="9600" dirty="0">
                <a:latin typeface="+mn-lt"/>
              </a:rPr>
              <a:t>Bias adjustment of long-term data </a:t>
            </a:r>
            <a:r>
              <a:rPr kumimoji="1" lang="en-US" altLang="ja-JP" sz="9600" dirty="0" smtClean="0">
                <a:latin typeface="+mn-lt"/>
              </a:rPr>
              <a:t>records</a:t>
            </a:r>
          </a:p>
          <a:p>
            <a:pPr algn="l"/>
            <a:r>
              <a:rPr kumimoji="1" lang="en-US" altLang="ja-JP" sz="9600" dirty="0" smtClean="0">
                <a:latin typeface="+mn-lt"/>
              </a:rPr>
              <a:t>6.1.8. </a:t>
            </a:r>
            <a:r>
              <a:rPr kumimoji="1" lang="en-US" altLang="ja-JP" sz="9600" dirty="0">
                <a:latin typeface="+mn-lt"/>
              </a:rPr>
              <a:t>Using calibration </a:t>
            </a:r>
            <a:r>
              <a:rPr kumimoji="1" lang="en-US" altLang="ja-JP" sz="9600" dirty="0" smtClean="0">
                <a:latin typeface="+mn-lt"/>
              </a:rPr>
              <a:t>information</a:t>
            </a:r>
          </a:p>
          <a:p>
            <a:pPr algn="l"/>
            <a:r>
              <a:rPr kumimoji="1" lang="en-US" altLang="ja-JP" sz="9600" dirty="0" smtClean="0">
                <a:latin typeface="+mn-lt"/>
              </a:rPr>
              <a:t>6.1.9. </a:t>
            </a:r>
            <a:r>
              <a:rPr kumimoji="1" lang="en-US" altLang="ja-JP" sz="9600" dirty="0">
                <a:latin typeface="+mn-lt"/>
              </a:rPr>
              <a:t>Traceability of space-based </a:t>
            </a:r>
            <a:r>
              <a:rPr kumimoji="1" lang="en-US" altLang="ja-JP" sz="9600" dirty="0" smtClean="0">
                <a:latin typeface="+mn-lt"/>
              </a:rPr>
              <a:t>measurements</a:t>
            </a:r>
          </a:p>
          <a:p>
            <a:pPr algn="l"/>
            <a:r>
              <a:rPr kumimoji="1" lang="en-US" altLang="ja-JP" sz="9600" b="1" dirty="0" smtClean="0">
                <a:latin typeface="+mn-lt"/>
              </a:rPr>
              <a:t>6.2. VALIDATION</a:t>
            </a:r>
          </a:p>
          <a:p>
            <a:pPr algn="l"/>
            <a:r>
              <a:rPr kumimoji="1" lang="en-US" altLang="ja-JP" sz="9600" dirty="0" smtClean="0">
                <a:latin typeface="+mn-lt"/>
              </a:rPr>
              <a:t>6.2.1. </a:t>
            </a:r>
            <a:r>
              <a:rPr kumimoji="1" lang="en-US" altLang="ja-JP" sz="9600" dirty="0">
                <a:latin typeface="+mn-lt"/>
              </a:rPr>
              <a:t>Validation </a:t>
            </a:r>
            <a:r>
              <a:rPr kumimoji="1" lang="en-US" altLang="ja-JP" sz="9600" dirty="0" smtClean="0">
                <a:latin typeface="+mn-lt"/>
              </a:rPr>
              <a:t>strategies</a:t>
            </a:r>
          </a:p>
          <a:p>
            <a:pPr algn="l"/>
            <a:r>
              <a:rPr kumimoji="1" lang="en-US" altLang="ja-JP" sz="9600" dirty="0" smtClean="0">
                <a:latin typeface="+mn-lt"/>
              </a:rPr>
              <a:t>6.2.2. </a:t>
            </a:r>
            <a:r>
              <a:rPr kumimoji="1" lang="en-US" altLang="ja-JP" sz="9600" dirty="0">
                <a:latin typeface="+mn-lt"/>
              </a:rPr>
              <a:t>Validation of Level-1 </a:t>
            </a:r>
            <a:r>
              <a:rPr kumimoji="1" lang="en-US" altLang="ja-JP" sz="9600" dirty="0" smtClean="0">
                <a:latin typeface="+mn-lt"/>
              </a:rPr>
              <a:t>Data</a:t>
            </a:r>
          </a:p>
          <a:p>
            <a:pPr algn="l"/>
            <a:r>
              <a:rPr kumimoji="1" lang="en-US" altLang="ja-JP" sz="9600" dirty="0" smtClean="0">
                <a:latin typeface="+mn-lt"/>
              </a:rPr>
              <a:t>6.2.3. </a:t>
            </a:r>
            <a:r>
              <a:rPr kumimoji="1" lang="en-US" altLang="ja-JP" sz="9600" dirty="0">
                <a:latin typeface="+mn-lt"/>
              </a:rPr>
              <a:t>Validation of Geophysical Products (Level-2)</a:t>
            </a:r>
            <a:endParaRPr kumimoji="1" lang="en-US" altLang="ja-JP" sz="9600" dirty="0" smtClean="0">
              <a:latin typeface="+mn-lt"/>
            </a:endParaRPr>
          </a:p>
          <a:p>
            <a:pPr algn="l"/>
            <a:r>
              <a:rPr kumimoji="1" lang="en-US" altLang="ja-JP" sz="9600" dirty="0" smtClean="0">
                <a:latin typeface="+mn-lt"/>
              </a:rPr>
              <a:t>6.2.4. </a:t>
            </a:r>
            <a:r>
              <a:rPr kumimoji="1" lang="en-US" altLang="ja-JP" sz="9600" dirty="0">
                <a:latin typeface="+mn-lt"/>
              </a:rPr>
              <a:t>Validation by Way of </a:t>
            </a:r>
            <a:r>
              <a:rPr kumimoji="1" lang="en-US" altLang="ja-JP" sz="9600" dirty="0" smtClean="0">
                <a:latin typeface="+mn-lt"/>
              </a:rPr>
              <a:t>NWP</a:t>
            </a:r>
          </a:p>
          <a:p>
            <a:pPr algn="l"/>
            <a:r>
              <a:rPr lang="en-GB" altLang="ja-JP" sz="9600" b="1" cap="all" dirty="0">
                <a:latin typeface="+mn-lt"/>
              </a:rPr>
              <a:t>References and further </a:t>
            </a:r>
            <a:r>
              <a:rPr lang="en-GB" altLang="ja-JP" sz="9600" b="1" cap="all" dirty="0" smtClean="0">
                <a:latin typeface="+mn-lt"/>
              </a:rPr>
              <a:t>reading</a:t>
            </a:r>
            <a:endParaRPr kumimoji="1" lang="en-US" altLang="ja-JP" dirty="0"/>
          </a:p>
          <a:p>
            <a:r>
              <a:rPr kumimoji="1" lang="en-US" altLang="ja-JP" dirty="0" smtClean="0"/>
              <a:t> </a:t>
            </a:r>
            <a:endParaRPr kumimoji="1" lang="ja-JP" altLang="en-US" dirty="0"/>
          </a:p>
        </p:txBody>
      </p:sp>
      <p:sp>
        <p:nvSpPr>
          <p:cNvPr id="4"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38544000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567" y="2352724"/>
            <a:ext cx="8229600" cy="1143000"/>
          </a:xfrm>
        </p:spPr>
        <p:txBody>
          <a:bodyPr/>
          <a:lstStyle/>
          <a:p>
            <a:pPr marL="742950" indent="-742950"/>
            <a:r>
              <a:rPr lang="en-US" altLang="ja-JP" dirty="0" smtClean="0"/>
              <a:t>WIGOS</a:t>
            </a:r>
            <a:r>
              <a:rPr lang="ja-JP" altLang="en-US" dirty="0" smtClean="0"/>
              <a:t> </a:t>
            </a:r>
            <a:r>
              <a:rPr lang="en-US" altLang="ja-JP" dirty="0" smtClean="0"/>
              <a:t>Guide</a:t>
            </a:r>
            <a:endParaRPr lang="hr-HR" altLang="ja-JP" dirty="0"/>
          </a:p>
        </p:txBody>
      </p:sp>
    </p:spTree>
    <p:extLst>
      <p:ext uri="{BB962C8B-B14F-4D97-AF65-F5344CB8AC3E}">
        <p14:creationId xmlns:p14="http://schemas.microsoft.com/office/powerpoint/2010/main" val="159415478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WIGOS Guide</a:t>
            </a:r>
            <a:endParaRPr lang="en-US" sz="2400" dirty="0">
              <a:solidFill>
                <a:srgbClr val="000090"/>
              </a:solidFill>
            </a:endParaRPr>
          </a:p>
        </p:txBody>
      </p:sp>
      <p:sp>
        <p:nvSpPr>
          <p:cNvPr id="2" name="TextBox 1"/>
          <p:cNvSpPr txBox="1"/>
          <p:nvPr/>
        </p:nvSpPr>
        <p:spPr>
          <a:xfrm>
            <a:off x="141890" y="539929"/>
            <a:ext cx="9002110" cy="892552"/>
          </a:xfrm>
          <a:prstGeom prst="rect">
            <a:avLst/>
          </a:prstGeom>
          <a:noFill/>
        </p:spPr>
        <p:txBody>
          <a:bodyPr wrap="square" rtlCol="0">
            <a:spAutoFit/>
          </a:bodyPr>
          <a:lstStyle/>
          <a:p>
            <a:pPr lvl="0" algn="ctr"/>
            <a:r>
              <a:rPr lang="en-GB" sz="2800" dirty="0" smtClean="0"/>
              <a:t>Guide to WIGOS (WMO-No. 1156)</a:t>
            </a:r>
          </a:p>
          <a:p>
            <a:pPr lvl="0" algn="ctr"/>
            <a:r>
              <a:rPr lang="en-GB" altLang="ja-JP" sz="2400" i="1" dirty="0"/>
              <a:t>(2017 edition; draft update 2018; for approval by EC-70)</a:t>
            </a:r>
            <a:endParaRPr lang="en-GB" sz="2400" dirty="0"/>
          </a:p>
        </p:txBody>
      </p:sp>
      <p:sp>
        <p:nvSpPr>
          <p:cNvPr id="3" name="正方形/長方形 2"/>
          <p:cNvSpPr/>
          <p:nvPr/>
        </p:nvSpPr>
        <p:spPr>
          <a:xfrm>
            <a:off x="332757" y="1507971"/>
            <a:ext cx="8354043" cy="4524315"/>
          </a:xfrm>
          <a:prstGeom prst="rect">
            <a:avLst/>
          </a:prstGeom>
        </p:spPr>
        <p:txBody>
          <a:bodyPr wrap="square">
            <a:spAutoFit/>
          </a:bodyPr>
          <a:lstStyle/>
          <a:p>
            <a:r>
              <a:rPr lang="en-GB" altLang="ja-JP" sz="2400" b="1" dirty="0"/>
              <a:t>3.3.7	</a:t>
            </a:r>
            <a:r>
              <a:rPr lang="en-GB" altLang="ja-JP" sz="2400" b="1" dirty="0" smtClean="0"/>
              <a:t>Satellites</a:t>
            </a:r>
            <a:endParaRPr lang="en-US" altLang="ja-JP" sz="2400" dirty="0" smtClean="0"/>
          </a:p>
          <a:p>
            <a:r>
              <a:rPr lang="en-AU" altLang="ja-JP" sz="2400" dirty="0" smtClean="0"/>
              <a:t>For </a:t>
            </a:r>
            <a:r>
              <a:rPr lang="en-AU" altLang="ja-JP" sz="2400" dirty="0"/>
              <a:t>ensuring consistent accuracy among space-based observations from operational weather and environmental satellites of the Global Observing System (GOS) for climate monitoring, weather forecasting, and environmental applications, </a:t>
            </a:r>
            <a:r>
              <a:rPr lang="en-AU" altLang="ja-JP" sz="2400" dirty="0">
                <a:solidFill>
                  <a:srgbClr val="800000"/>
                </a:solidFill>
              </a:rPr>
              <a:t>the Global Space-based Inter-Calibration System (GSICS), an international collaborative effort initiated in 2005 by WMO and the Coordination Group for Meteorological Satellites (CGMS), develops common methodologies and implements operational procedures to ensure quality and comparability of satellite measurements taken at different times and locations, by different instruments, operated by various satellite agencies</a:t>
            </a:r>
            <a:r>
              <a:rPr lang="en-AU" altLang="ja-JP" sz="2400" dirty="0"/>
              <a:t>. </a:t>
            </a:r>
            <a:endParaRPr lang="ja-JP" altLang="ja-JP" sz="2400" dirty="0"/>
          </a:p>
        </p:txBody>
      </p:sp>
    </p:spTree>
    <p:extLst>
      <p:ext uri="{BB962C8B-B14F-4D97-AF65-F5344CB8AC3E}">
        <p14:creationId xmlns:p14="http://schemas.microsoft.com/office/powerpoint/2010/main" val="116864019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WIGOS Guide</a:t>
            </a:r>
            <a:endParaRPr lang="en-US" sz="2400" dirty="0">
              <a:solidFill>
                <a:srgbClr val="000090"/>
              </a:solidFill>
            </a:endParaRPr>
          </a:p>
        </p:txBody>
      </p:sp>
      <p:sp>
        <p:nvSpPr>
          <p:cNvPr id="2" name="TextBox 1"/>
          <p:cNvSpPr txBox="1"/>
          <p:nvPr/>
        </p:nvSpPr>
        <p:spPr>
          <a:xfrm>
            <a:off x="141890" y="539929"/>
            <a:ext cx="9002110" cy="892552"/>
          </a:xfrm>
          <a:prstGeom prst="rect">
            <a:avLst/>
          </a:prstGeom>
          <a:noFill/>
        </p:spPr>
        <p:txBody>
          <a:bodyPr wrap="square" rtlCol="0">
            <a:spAutoFit/>
          </a:bodyPr>
          <a:lstStyle/>
          <a:p>
            <a:pPr lvl="0" algn="ctr"/>
            <a:r>
              <a:rPr lang="en-GB" sz="2800" dirty="0" smtClean="0"/>
              <a:t>Draft Guide to WIGOS (WMO-No. 1156)</a:t>
            </a:r>
          </a:p>
          <a:p>
            <a:pPr lvl="0" algn="ctr"/>
            <a:r>
              <a:rPr lang="en-GB" altLang="ja-JP" sz="2400" i="1" dirty="0"/>
              <a:t>(2017 edition; draft update 2018; for approval by EC-70)</a:t>
            </a:r>
            <a:endParaRPr lang="en-GB" sz="2400" dirty="0"/>
          </a:p>
        </p:txBody>
      </p:sp>
      <p:sp>
        <p:nvSpPr>
          <p:cNvPr id="3" name="正方形/長方形 2"/>
          <p:cNvSpPr/>
          <p:nvPr/>
        </p:nvSpPr>
        <p:spPr>
          <a:xfrm>
            <a:off x="332757" y="1649079"/>
            <a:ext cx="8354043" cy="4524315"/>
          </a:xfrm>
          <a:prstGeom prst="rect">
            <a:avLst/>
          </a:prstGeom>
        </p:spPr>
        <p:txBody>
          <a:bodyPr wrap="square">
            <a:spAutoFit/>
          </a:bodyPr>
          <a:lstStyle/>
          <a:p>
            <a:r>
              <a:rPr lang="en-GB" altLang="ja-JP" sz="2400" b="1" dirty="0"/>
              <a:t>3.3.7	</a:t>
            </a:r>
            <a:r>
              <a:rPr lang="en-GB" altLang="ja-JP" sz="2400" b="1" dirty="0" smtClean="0"/>
              <a:t>Satellites</a:t>
            </a:r>
            <a:r>
              <a:rPr lang="ja-JP" altLang="en-US" sz="2400" b="1" dirty="0" smtClean="0"/>
              <a:t> </a:t>
            </a:r>
            <a:r>
              <a:rPr lang="en-US" altLang="ja-JP" sz="2400" b="1" dirty="0" smtClean="0"/>
              <a:t>(cont.)</a:t>
            </a:r>
            <a:endParaRPr lang="en-US" altLang="ja-JP" sz="2400" dirty="0" smtClean="0"/>
          </a:p>
          <a:p>
            <a:r>
              <a:rPr lang="en-AU" altLang="ja-JP" sz="2400" dirty="0" smtClean="0"/>
              <a:t>This </a:t>
            </a:r>
            <a:r>
              <a:rPr lang="en-AU" altLang="ja-JP" sz="2400" dirty="0"/>
              <a:t>is achieved through a comprehensive calibration strategy which involves: </a:t>
            </a:r>
            <a:endParaRPr lang="en-AU" altLang="ja-JP" sz="2400" dirty="0" smtClean="0"/>
          </a:p>
          <a:p>
            <a:pPr marL="457200" indent="-457200">
              <a:buAutoNum type="arabicParenR"/>
            </a:pPr>
            <a:r>
              <a:rPr lang="en-AU" altLang="ja-JP" sz="2400" dirty="0" smtClean="0">
                <a:solidFill>
                  <a:srgbClr val="800000"/>
                </a:solidFill>
              </a:rPr>
              <a:t>monitoring </a:t>
            </a:r>
            <a:r>
              <a:rPr lang="en-AU" altLang="ja-JP" sz="2400" dirty="0">
                <a:solidFill>
                  <a:srgbClr val="800000"/>
                </a:solidFill>
              </a:rPr>
              <a:t>instrument performances, </a:t>
            </a:r>
            <a:endParaRPr lang="en-AU" altLang="ja-JP" sz="2400" dirty="0" smtClean="0">
              <a:solidFill>
                <a:srgbClr val="800000"/>
              </a:solidFill>
            </a:endParaRPr>
          </a:p>
          <a:p>
            <a:pPr marL="457200" indent="-457200">
              <a:buAutoNum type="arabicParenR"/>
            </a:pPr>
            <a:r>
              <a:rPr lang="en-AU" altLang="ja-JP" sz="2400" dirty="0" smtClean="0">
                <a:solidFill>
                  <a:srgbClr val="800000"/>
                </a:solidFill>
              </a:rPr>
              <a:t>operational </a:t>
            </a:r>
            <a:r>
              <a:rPr lang="en-AU" altLang="ja-JP" sz="2400" dirty="0">
                <a:solidFill>
                  <a:srgbClr val="800000"/>
                </a:solidFill>
              </a:rPr>
              <a:t>inter-calibration of satellite instruments</a:t>
            </a:r>
            <a:r>
              <a:rPr lang="en-AU" altLang="ja-JP" sz="2400" dirty="0" smtClean="0">
                <a:solidFill>
                  <a:srgbClr val="800000"/>
                </a:solidFill>
              </a:rPr>
              <a:t>,</a:t>
            </a:r>
          </a:p>
          <a:p>
            <a:pPr marL="457200" indent="-457200">
              <a:buAutoNum type="arabicParenR"/>
            </a:pPr>
            <a:r>
              <a:rPr lang="en-AU" altLang="ja-JP" sz="2400" dirty="0" smtClean="0">
                <a:solidFill>
                  <a:srgbClr val="800000"/>
                </a:solidFill>
              </a:rPr>
              <a:t>tying </a:t>
            </a:r>
            <a:r>
              <a:rPr lang="en-AU" altLang="ja-JP" sz="2400" dirty="0">
                <a:solidFill>
                  <a:srgbClr val="800000"/>
                </a:solidFill>
              </a:rPr>
              <a:t>the measurements to absolute references and standards, and </a:t>
            </a:r>
            <a:endParaRPr lang="en-AU" altLang="ja-JP" sz="2400" dirty="0" smtClean="0">
              <a:solidFill>
                <a:srgbClr val="800000"/>
              </a:solidFill>
            </a:endParaRPr>
          </a:p>
          <a:p>
            <a:pPr marL="457200" indent="-457200">
              <a:buAutoNum type="arabicParenR"/>
            </a:pPr>
            <a:r>
              <a:rPr lang="en-AU" altLang="ja-JP" sz="2400" dirty="0" smtClean="0">
                <a:solidFill>
                  <a:srgbClr val="800000"/>
                </a:solidFill>
              </a:rPr>
              <a:t>recalibration </a:t>
            </a:r>
            <a:r>
              <a:rPr lang="en-AU" altLang="ja-JP" sz="2400" dirty="0">
                <a:solidFill>
                  <a:srgbClr val="800000"/>
                </a:solidFill>
              </a:rPr>
              <a:t>of archived </a:t>
            </a:r>
            <a:r>
              <a:rPr lang="en-AU" altLang="ja-JP" sz="2400" dirty="0" smtClean="0">
                <a:solidFill>
                  <a:srgbClr val="800000"/>
                </a:solidFill>
              </a:rPr>
              <a:t>data.</a:t>
            </a:r>
          </a:p>
          <a:p>
            <a:r>
              <a:rPr lang="en-AU" altLang="ja-JP" sz="2400" dirty="0" smtClean="0"/>
              <a:t>The </a:t>
            </a:r>
            <a:r>
              <a:rPr lang="en-AU" altLang="ja-JP" sz="2400" dirty="0"/>
              <a:t>resulting inter-comparisons achieve inter-calibration when the measurements are traceable to absolute references and standards. </a:t>
            </a:r>
            <a:r>
              <a:rPr lang="ja-JP" altLang="en-US" sz="2400" dirty="0" smtClean="0"/>
              <a:t> </a:t>
            </a:r>
            <a:r>
              <a:rPr lang="en-AU" altLang="ja-JP" sz="2400" dirty="0" smtClean="0">
                <a:solidFill>
                  <a:srgbClr val="800000"/>
                </a:solidFill>
              </a:rPr>
              <a:t>GSICS </a:t>
            </a:r>
            <a:r>
              <a:rPr lang="en-AU" altLang="ja-JP" sz="2400" dirty="0">
                <a:solidFill>
                  <a:srgbClr val="800000"/>
                </a:solidFill>
              </a:rPr>
              <a:t>contributes to the integration of satellite data within the WMO Integrated Global Observing Systems (WIGOS)</a:t>
            </a:r>
            <a:r>
              <a:rPr lang="en-AU" altLang="ja-JP" sz="2400" dirty="0" smtClean="0">
                <a:solidFill>
                  <a:srgbClr val="800000"/>
                </a:solidFill>
              </a:rPr>
              <a:t>.</a:t>
            </a:r>
            <a:endParaRPr lang="ja-JP" altLang="ja-JP" sz="2400" dirty="0">
              <a:solidFill>
                <a:srgbClr val="800000"/>
              </a:solidFill>
            </a:endParaRPr>
          </a:p>
        </p:txBody>
      </p:sp>
    </p:spTree>
    <p:extLst>
      <p:ext uri="{BB962C8B-B14F-4D97-AF65-F5344CB8AC3E}">
        <p14:creationId xmlns:p14="http://schemas.microsoft.com/office/powerpoint/2010/main" val="365312495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539929"/>
            <a:ext cx="9002110" cy="892552"/>
          </a:xfrm>
          <a:prstGeom prst="rect">
            <a:avLst/>
          </a:prstGeom>
          <a:noFill/>
        </p:spPr>
        <p:txBody>
          <a:bodyPr wrap="square" rtlCol="0">
            <a:spAutoFit/>
          </a:bodyPr>
          <a:lstStyle/>
          <a:p>
            <a:pPr lvl="0" algn="ctr"/>
            <a:r>
              <a:rPr lang="en-GB" sz="2800" dirty="0" smtClean="0"/>
              <a:t>Draft Guide to WIGOS (WMO-No. 1156)</a:t>
            </a:r>
          </a:p>
          <a:p>
            <a:pPr lvl="0" algn="ctr"/>
            <a:r>
              <a:rPr lang="en-GB" altLang="ja-JP" sz="2400" i="1" dirty="0"/>
              <a:t>(2017 edition; draft update 2018; for approval by EC-70)</a:t>
            </a:r>
            <a:endParaRPr lang="en-GB" sz="2400" dirty="0"/>
          </a:p>
        </p:txBody>
      </p:sp>
      <p:sp>
        <p:nvSpPr>
          <p:cNvPr id="3" name="正方形/長方形 2"/>
          <p:cNvSpPr/>
          <p:nvPr/>
        </p:nvSpPr>
        <p:spPr>
          <a:xfrm>
            <a:off x="332757" y="1507971"/>
            <a:ext cx="8354043" cy="4893647"/>
          </a:xfrm>
          <a:prstGeom prst="rect">
            <a:avLst/>
          </a:prstGeom>
        </p:spPr>
        <p:txBody>
          <a:bodyPr wrap="square">
            <a:spAutoFit/>
          </a:bodyPr>
          <a:lstStyle/>
          <a:p>
            <a:r>
              <a:rPr lang="en-GB" altLang="ja-JP" sz="2400" b="1" dirty="0"/>
              <a:t>3.3.7	</a:t>
            </a:r>
            <a:r>
              <a:rPr lang="en-GB" altLang="ja-JP" sz="2400" b="1" dirty="0" smtClean="0"/>
              <a:t>Satellites</a:t>
            </a:r>
            <a:r>
              <a:rPr lang="ja-JP" altLang="en-US" sz="2400" b="1" dirty="0" smtClean="0"/>
              <a:t> </a:t>
            </a:r>
            <a:r>
              <a:rPr lang="en-US" altLang="ja-JP" sz="2400" b="1" dirty="0" smtClean="0"/>
              <a:t>(cont.)</a:t>
            </a:r>
            <a:endParaRPr lang="en-US" altLang="ja-JP" sz="2400" dirty="0" smtClean="0"/>
          </a:p>
          <a:p>
            <a:r>
              <a:rPr lang="en-US" altLang="ja-JP" sz="2400" dirty="0"/>
              <a:t>Meteorological satellites usually transport a variety of instruments, each mounted for specific applications required by a diverse user community</a:t>
            </a:r>
            <a:r>
              <a:rPr lang="en-US" altLang="ja-JP" sz="2400" dirty="0" smtClean="0"/>
              <a:t>.</a:t>
            </a:r>
            <a:r>
              <a:rPr lang="ja-JP" altLang="en-US" sz="2400" dirty="0" smtClean="0"/>
              <a:t> </a:t>
            </a:r>
            <a:r>
              <a:rPr lang="en-US" altLang="ja-JP" sz="2400" dirty="0" smtClean="0"/>
              <a:t> </a:t>
            </a:r>
            <a:r>
              <a:rPr lang="en-US" altLang="ja-JP" sz="2400" dirty="0"/>
              <a:t>In fact, due to this variety of instruments and the specific observation </a:t>
            </a:r>
            <a:r>
              <a:rPr lang="en-US" altLang="ja-JP" sz="2400" dirty="0" err="1"/>
              <a:t>programme</a:t>
            </a:r>
            <a:r>
              <a:rPr lang="en-US" altLang="ja-JP" sz="2400" dirty="0"/>
              <a:t> chosen, the related metadata have a different nature than with the classic surface-based observations (see the </a:t>
            </a:r>
            <a:r>
              <a:rPr lang="en-US" altLang="ja-JP" sz="2400" i="1" dirty="0"/>
              <a:t>Guide to Instruments and Methods of Observation</a:t>
            </a:r>
            <a:r>
              <a:rPr lang="en-US" altLang="ja-JP" sz="2400" dirty="0"/>
              <a:t> (WMO-No. 8))</a:t>
            </a:r>
            <a:r>
              <a:rPr lang="en-US" altLang="ja-JP" sz="2400" dirty="0" smtClean="0"/>
              <a:t>.  </a:t>
            </a:r>
            <a:r>
              <a:rPr lang="en-US" altLang="ja-JP" sz="2400" dirty="0"/>
              <a:t>As a consequence, metadata for satellite observations </a:t>
            </a:r>
            <a:r>
              <a:rPr lang="en-AU" altLang="ja-JP" sz="2400" dirty="0"/>
              <a:t>with calibration information </a:t>
            </a:r>
            <a:r>
              <a:rPr lang="en-US" altLang="ja-JP" sz="2400" dirty="0"/>
              <a:t>are collected as a separate database, </a:t>
            </a:r>
            <a:r>
              <a:rPr lang="en-US" altLang="ja-JP" sz="2400" dirty="0">
                <a:hlinkClick r:id="rId2"/>
              </a:rPr>
              <a:t>OSCAR/Space</a:t>
            </a:r>
            <a:r>
              <a:rPr lang="en-US" altLang="ja-JP" sz="2400" dirty="0"/>
              <a:t>.</a:t>
            </a:r>
            <a:r>
              <a:rPr lang="ja-JP" altLang="ja-JP" sz="2400" dirty="0"/>
              <a:t> </a:t>
            </a:r>
            <a:endParaRPr lang="en-US" altLang="ja-JP" sz="2400" dirty="0" smtClean="0"/>
          </a:p>
          <a:p>
            <a:endParaRPr lang="en-US" altLang="ja-JP" sz="2400" dirty="0"/>
          </a:p>
          <a:p>
            <a:r>
              <a:rPr lang="en-US" altLang="ja-JP" sz="2400" b="1" dirty="0" smtClean="0"/>
              <a:t>Reference</a:t>
            </a:r>
          </a:p>
          <a:p>
            <a:r>
              <a:rPr lang="en-US" altLang="ja-JP" sz="2400" dirty="0">
                <a:solidFill>
                  <a:srgbClr val="800000"/>
                </a:solidFill>
              </a:rPr>
              <a:t>Guide to GSICS Products and Services</a:t>
            </a:r>
            <a:endParaRPr lang="ja-JP" altLang="ja-JP" sz="2400" b="1" dirty="0">
              <a:solidFill>
                <a:srgbClr val="800000"/>
              </a:solidFill>
            </a:endParaRP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WIGOS Guide</a:t>
            </a:r>
            <a:endParaRPr lang="en-US" sz="2400" dirty="0">
              <a:solidFill>
                <a:srgbClr val="000090"/>
              </a:solidFill>
            </a:endParaRPr>
          </a:p>
        </p:txBody>
      </p:sp>
    </p:spTree>
    <p:extLst>
      <p:ext uri="{BB962C8B-B14F-4D97-AF65-F5344CB8AC3E}">
        <p14:creationId xmlns:p14="http://schemas.microsoft.com/office/powerpoint/2010/main" val="296796245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567" y="2352724"/>
            <a:ext cx="8229600" cy="1143000"/>
          </a:xfrm>
        </p:spPr>
        <p:txBody>
          <a:bodyPr>
            <a:normAutofit fontScale="90000"/>
          </a:bodyPr>
          <a:lstStyle/>
          <a:p>
            <a:pPr marL="742950" indent="-742950"/>
            <a:r>
              <a:rPr lang="en-US" altLang="ja-JP" dirty="0">
                <a:latin typeface="+mn-lt"/>
              </a:rPr>
              <a:t>Future</a:t>
            </a:r>
            <a:r>
              <a:rPr lang="ja-JP" altLang="en-US" dirty="0">
                <a:latin typeface="+mn-lt"/>
              </a:rPr>
              <a:t> </a:t>
            </a:r>
            <a:r>
              <a:rPr lang="en-US" altLang="ja-JP" dirty="0" smtClean="0">
                <a:latin typeface="+mn-lt"/>
              </a:rPr>
              <a:t>Roadmap</a:t>
            </a:r>
            <a:br>
              <a:rPr lang="en-US" altLang="ja-JP" dirty="0" smtClean="0">
                <a:latin typeface="+mn-lt"/>
              </a:rPr>
            </a:br>
            <a:r>
              <a:rPr lang="ja-JP" altLang="ja-JP" dirty="0" smtClean="0">
                <a:latin typeface="+mn-lt"/>
              </a:rPr>
              <a:t>(</a:t>
            </a:r>
            <a:r>
              <a:rPr lang="en-US" altLang="ja-JP" dirty="0" smtClean="0">
                <a:latin typeface="+mn-lt"/>
              </a:rPr>
              <a:t>WIGOS</a:t>
            </a:r>
            <a:r>
              <a:rPr lang="ja-JP" altLang="en-US" dirty="0" smtClean="0">
                <a:latin typeface="+mn-lt"/>
              </a:rPr>
              <a:t> </a:t>
            </a:r>
            <a:r>
              <a:rPr lang="en-US" altLang="ja-JP" dirty="0" smtClean="0">
                <a:latin typeface="+mn-lt"/>
              </a:rPr>
              <a:t>Manual)</a:t>
            </a:r>
            <a:endParaRPr lang="hr-HR" altLang="ja-JP" dirty="0">
              <a:latin typeface="+mn-lt"/>
            </a:endParaRPr>
          </a:p>
        </p:txBody>
      </p:sp>
    </p:spTree>
    <p:extLst>
      <p:ext uri="{BB962C8B-B14F-4D97-AF65-F5344CB8AC3E}">
        <p14:creationId xmlns:p14="http://schemas.microsoft.com/office/powerpoint/2010/main" val="15941547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539929"/>
            <a:ext cx="9002110" cy="892552"/>
          </a:xfrm>
          <a:prstGeom prst="rect">
            <a:avLst/>
          </a:prstGeom>
          <a:noFill/>
        </p:spPr>
        <p:txBody>
          <a:bodyPr wrap="square" rtlCol="0">
            <a:spAutoFit/>
          </a:bodyPr>
          <a:lstStyle/>
          <a:p>
            <a:pPr lvl="0" algn="ctr"/>
            <a:r>
              <a:rPr lang="en-GB" sz="2800" dirty="0" smtClean="0"/>
              <a:t>WIGOS Manual (WMO-No. 1160)</a:t>
            </a:r>
          </a:p>
          <a:p>
            <a:pPr lvl="0" algn="ctr"/>
            <a:r>
              <a:rPr lang="en-GB" altLang="ja-JP" sz="2400" i="1" dirty="0"/>
              <a:t>(</a:t>
            </a:r>
            <a:r>
              <a:rPr lang="en-GB" altLang="ja-JP" sz="2400" i="1" dirty="0" smtClean="0"/>
              <a:t>2015 </a:t>
            </a:r>
            <a:r>
              <a:rPr lang="en-GB" altLang="ja-JP" sz="2400" i="1" dirty="0"/>
              <a:t>edition</a:t>
            </a:r>
            <a:r>
              <a:rPr lang="en-GB" altLang="ja-JP" sz="2400" i="1" dirty="0" smtClean="0"/>
              <a:t>; updated in 2017)</a:t>
            </a:r>
            <a:endParaRPr lang="en-GB" sz="2400" dirty="0"/>
          </a:p>
        </p:txBody>
      </p:sp>
      <p:sp>
        <p:nvSpPr>
          <p:cNvPr id="3" name="正方形/長方形 2"/>
          <p:cNvSpPr/>
          <p:nvPr/>
        </p:nvSpPr>
        <p:spPr>
          <a:xfrm>
            <a:off x="332757" y="1507971"/>
            <a:ext cx="8354043" cy="5139868"/>
          </a:xfrm>
          <a:prstGeom prst="rect">
            <a:avLst/>
          </a:prstGeom>
        </p:spPr>
        <p:txBody>
          <a:bodyPr wrap="square">
            <a:spAutoFit/>
          </a:bodyPr>
          <a:lstStyle/>
          <a:p>
            <a:r>
              <a:rPr lang="en-GB" altLang="ja-JP" sz="2400" b="1" dirty="0" smtClean="0"/>
              <a:t>4. ATTRIBUTES </a:t>
            </a:r>
            <a:r>
              <a:rPr lang="en-GB" altLang="ja-JP" sz="2400" b="1" dirty="0"/>
              <a:t>SPECIFIC TO THE SPACE-BASED SUB-SYSTEM OF </a:t>
            </a:r>
            <a:r>
              <a:rPr lang="en-GB" altLang="ja-JP" sz="2400" b="1" dirty="0" smtClean="0"/>
              <a:t>WIGOS</a:t>
            </a:r>
          </a:p>
          <a:p>
            <a:endParaRPr lang="en-GB" altLang="ja-JP" sz="2400" dirty="0" smtClean="0"/>
          </a:p>
          <a:p>
            <a:r>
              <a:rPr lang="en-GB" altLang="ja-JP" sz="2400" dirty="0" smtClean="0"/>
              <a:t>4.1. Requirements</a:t>
            </a:r>
            <a:endParaRPr lang="en-US" altLang="ja-JP" sz="2400" dirty="0"/>
          </a:p>
          <a:p>
            <a:r>
              <a:rPr lang="en-US" altLang="ja-JP" sz="2400" dirty="0" smtClean="0"/>
              <a:t>4.2. </a:t>
            </a:r>
            <a:r>
              <a:rPr lang="en-GB" altLang="ja-JP" sz="2400" dirty="0"/>
              <a:t>Design, planning and </a:t>
            </a:r>
            <a:r>
              <a:rPr lang="en-GB" altLang="ja-JP" sz="2400" dirty="0" smtClean="0"/>
              <a:t>evolution</a:t>
            </a:r>
            <a:endParaRPr lang="en-US" altLang="ja-JP" sz="2400" dirty="0" smtClean="0"/>
          </a:p>
          <a:p>
            <a:r>
              <a:rPr lang="en-US" altLang="ja-JP" sz="2400" dirty="0" smtClean="0"/>
              <a:t>4.3. </a:t>
            </a:r>
            <a:r>
              <a:rPr lang="en-GB" altLang="ja-JP" sz="2400" dirty="0"/>
              <a:t>Instruments and Methods of </a:t>
            </a:r>
            <a:r>
              <a:rPr lang="en-GB" altLang="ja-JP" sz="2400" dirty="0" smtClean="0"/>
              <a:t>Observation</a:t>
            </a:r>
          </a:p>
          <a:p>
            <a:r>
              <a:rPr lang="en-GB" altLang="ja-JP" sz="2400" b="1" dirty="0" smtClean="0">
                <a:solidFill>
                  <a:srgbClr val="800000"/>
                </a:solidFill>
              </a:rPr>
              <a:t>4.3.1. Calibration </a:t>
            </a:r>
            <a:r>
              <a:rPr lang="en-GB" altLang="ja-JP" sz="2400" b="1" dirty="0">
                <a:solidFill>
                  <a:srgbClr val="800000"/>
                </a:solidFill>
              </a:rPr>
              <a:t>and Traceability</a:t>
            </a:r>
            <a:endParaRPr lang="en-GB" altLang="ja-JP" sz="2400" b="1" dirty="0" smtClean="0">
              <a:solidFill>
                <a:srgbClr val="800000"/>
              </a:solidFill>
            </a:endParaRPr>
          </a:p>
          <a:p>
            <a:r>
              <a:rPr lang="en-GB" altLang="ja-JP" sz="2400" dirty="0" smtClean="0"/>
              <a:t>4.4. </a:t>
            </a:r>
            <a:r>
              <a:rPr lang="en-GB" altLang="ja-JP" sz="2400" dirty="0"/>
              <a:t>Space Segment </a:t>
            </a:r>
            <a:r>
              <a:rPr lang="en-GB" altLang="ja-JP" sz="2400" dirty="0" smtClean="0"/>
              <a:t>Implementation</a:t>
            </a:r>
            <a:endParaRPr lang="en-US" altLang="ja-JP" sz="2400" dirty="0" smtClean="0"/>
          </a:p>
          <a:p>
            <a:r>
              <a:rPr lang="en-GB" altLang="ja-JP" sz="2400" dirty="0" smtClean="0"/>
              <a:t>4.5. Ground </a:t>
            </a:r>
            <a:r>
              <a:rPr lang="en-GB" altLang="ja-JP" sz="2400" dirty="0"/>
              <a:t>Segment Implementation</a:t>
            </a:r>
            <a:r>
              <a:rPr lang="ja-JP" altLang="ja-JP" sz="2400" dirty="0"/>
              <a:t> </a:t>
            </a:r>
            <a:endParaRPr lang="en-US" altLang="ja-JP" sz="2400" dirty="0" smtClean="0"/>
          </a:p>
          <a:p>
            <a:r>
              <a:rPr lang="en-US" altLang="ja-JP" sz="2400" dirty="0" smtClean="0"/>
              <a:t>4.6. </a:t>
            </a:r>
            <a:r>
              <a:rPr lang="en-GB" altLang="ja-JP" sz="2400" dirty="0"/>
              <a:t>Observational </a:t>
            </a:r>
            <a:r>
              <a:rPr lang="en-GB" altLang="ja-JP" sz="2400" dirty="0" smtClean="0"/>
              <a:t>Metadata</a:t>
            </a:r>
          </a:p>
          <a:p>
            <a:r>
              <a:rPr lang="en-GB" altLang="ja-JP" sz="2400" b="1" dirty="0" smtClean="0">
                <a:solidFill>
                  <a:srgbClr val="800000"/>
                </a:solidFill>
              </a:rPr>
              <a:t>4.7. Quality Management</a:t>
            </a:r>
            <a:endParaRPr lang="en-US" altLang="ja-JP" sz="2400" b="1" dirty="0" smtClean="0">
              <a:solidFill>
                <a:srgbClr val="800000"/>
              </a:solidFill>
            </a:endParaRPr>
          </a:p>
          <a:p>
            <a:r>
              <a:rPr lang="en-US" altLang="ja-JP" sz="2400" dirty="0" smtClean="0"/>
              <a:t>4.8. </a:t>
            </a:r>
            <a:r>
              <a:rPr lang="en-GB" altLang="ja-JP" sz="2400" dirty="0"/>
              <a:t>Capacity </a:t>
            </a:r>
            <a:r>
              <a:rPr lang="en-GB" altLang="ja-JP" sz="2400" dirty="0" smtClean="0"/>
              <a:t>Development</a:t>
            </a:r>
            <a:endParaRPr lang="en-US" altLang="ja-JP" sz="2400" dirty="0" smtClean="0"/>
          </a:p>
          <a:p>
            <a:endParaRPr lang="en-US" altLang="ja-JP" sz="2000" dirty="0" smtClean="0"/>
          </a:p>
          <a:p>
            <a:endParaRPr lang="ja-JP" altLang="ja-JP" sz="2000" dirty="0">
              <a:solidFill>
                <a:srgbClr val="800000"/>
              </a:solidFill>
            </a:endParaRP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WIGOS Manual</a:t>
            </a:r>
            <a:endParaRPr lang="en-US" sz="2400" dirty="0">
              <a:solidFill>
                <a:srgbClr val="000090"/>
              </a:solidFill>
            </a:endParaRPr>
          </a:p>
        </p:txBody>
      </p:sp>
    </p:spTree>
    <p:extLst>
      <p:ext uri="{BB962C8B-B14F-4D97-AF65-F5344CB8AC3E}">
        <p14:creationId xmlns:p14="http://schemas.microsoft.com/office/powerpoint/2010/main" val="41669394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2082"/>
            <a:ext cx="8229600" cy="5991353"/>
          </a:xfrm>
        </p:spPr>
        <p:txBody>
          <a:bodyPr>
            <a:noAutofit/>
          </a:bodyPr>
          <a:lstStyle/>
          <a:p>
            <a:pPr algn="l"/>
            <a:r>
              <a:rPr lang="en-GB" altLang="ja-JP" sz="2400" b="1" dirty="0">
                <a:solidFill>
                  <a:srgbClr val="800000"/>
                </a:solidFill>
                <a:latin typeface="+mn-lt"/>
              </a:rPr>
              <a:t>4.3.1	Calibration and Traceability</a:t>
            </a:r>
            <a:r>
              <a:rPr lang="ja-JP" altLang="ja-JP" sz="2400" dirty="0">
                <a:latin typeface="+mn-lt"/>
              </a:rPr>
              <a:t/>
            </a:r>
            <a:br>
              <a:rPr lang="ja-JP" altLang="ja-JP" sz="2400" dirty="0">
                <a:latin typeface="+mn-lt"/>
              </a:rPr>
            </a:br>
            <a:r>
              <a:rPr lang="en-GB" altLang="ja-JP" sz="2400" dirty="0">
                <a:latin typeface="+mn-lt"/>
              </a:rPr>
              <a:t>4.3.1.1	Satellite operators shall perform a detailed instrument characterization before launch. </a:t>
            </a:r>
            <a:r>
              <a:rPr lang="ja-JP" altLang="ja-JP" sz="2400" dirty="0">
                <a:latin typeface="+mn-lt"/>
              </a:rPr>
              <a:t/>
            </a:r>
            <a:br>
              <a:rPr lang="ja-JP" altLang="ja-JP" sz="2400" dirty="0">
                <a:latin typeface="+mn-lt"/>
              </a:rPr>
            </a:br>
            <a:r>
              <a:rPr lang="en-GB" altLang="ja-JP" sz="2400" dirty="0">
                <a:latin typeface="+mn-lt"/>
              </a:rPr>
              <a:t>Note: Members must strive to follow the pre-launch instrument characterization guidelines recommended by the Global Space-based Inter-calibration System.</a:t>
            </a:r>
            <a:r>
              <a:rPr lang="ja-JP" altLang="ja-JP" sz="2400" dirty="0">
                <a:latin typeface="+mn-lt"/>
              </a:rPr>
              <a:t/>
            </a:r>
            <a:br>
              <a:rPr lang="ja-JP" altLang="ja-JP" sz="2400" dirty="0">
                <a:latin typeface="+mn-lt"/>
              </a:rPr>
            </a:br>
            <a:r>
              <a:rPr lang="en-GB" altLang="ja-JP" sz="2400" b="1" dirty="0">
                <a:latin typeface="+mn-lt"/>
              </a:rPr>
              <a:t>4.3.1.2	After launch, satellite operators shall calibrate all instruments on a routine basis against reference instruments or calibration targets.</a:t>
            </a:r>
            <a:r>
              <a:rPr lang="ja-JP" altLang="ja-JP" sz="2400" b="1" dirty="0">
                <a:latin typeface="+mn-lt"/>
              </a:rPr>
              <a:t/>
            </a:r>
            <a:br>
              <a:rPr lang="ja-JP" altLang="ja-JP" sz="2400" b="1" dirty="0">
                <a:latin typeface="+mn-lt"/>
              </a:rPr>
            </a:br>
            <a:r>
              <a:rPr lang="en-GB" altLang="ja-JP" sz="2400" dirty="0">
                <a:latin typeface="+mn-lt"/>
              </a:rPr>
              <a:t>Note 1: Advantage should be taken of satellite collocation to perform on-orbit instrument </a:t>
            </a:r>
            <a:r>
              <a:rPr lang="en-GB" altLang="ja-JP" sz="2400" dirty="0" smtClean="0">
                <a:latin typeface="+mn-lt"/>
              </a:rPr>
              <a:t>inter-comparison </a:t>
            </a:r>
            <a:r>
              <a:rPr lang="en-GB" altLang="ja-JP" sz="2400" dirty="0">
                <a:latin typeface="+mn-lt"/>
              </a:rPr>
              <a:t>and calibration.</a:t>
            </a:r>
            <a:r>
              <a:rPr lang="ja-JP" altLang="ja-JP" sz="2400" dirty="0">
                <a:latin typeface="+mn-lt"/>
              </a:rPr>
              <a:t/>
            </a:r>
            <a:br>
              <a:rPr lang="ja-JP" altLang="ja-JP" sz="2400" dirty="0">
                <a:latin typeface="+mn-lt"/>
              </a:rPr>
            </a:br>
            <a:r>
              <a:rPr lang="en-GB" altLang="ja-JP" sz="2400" dirty="0">
                <a:latin typeface="+mn-lt"/>
              </a:rPr>
              <a:t>Note 2: Calibration must be done in accordance with established and documented methodologies by the Global Space-based Inter</a:t>
            </a:r>
            <a:r>
              <a:rPr lang="en-GB" altLang="ja-JP" sz="2400" dirty="0" smtClean="0">
                <a:latin typeface="+mn-lt"/>
              </a:rPr>
              <a:t>-</a:t>
            </a:r>
            <a:r>
              <a:rPr lang="en-US" altLang="ja-JP" sz="2400" dirty="0" smtClean="0">
                <a:latin typeface="+mn-lt"/>
              </a:rPr>
              <a:t>C</a:t>
            </a:r>
            <a:r>
              <a:rPr lang="en-GB" altLang="ja-JP" sz="2400" dirty="0" err="1" smtClean="0">
                <a:latin typeface="+mn-lt"/>
              </a:rPr>
              <a:t>alibration</a:t>
            </a:r>
            <a:r>
              <a:rPr lang="en-GB" altLang="ja-JP" sz="2400" dirty="0" smtClean="0">
                <a:latin typeface="+mn-lt"/>
              </a:rPr>
              <a:t> </a:t>
            </a:r>
            <a:r>
              <a:rPr lang="en-GB" altLang="ja-JP" sz="2400" dirty="0">
                <a:latin typeface="+mn-lt"/>
              </a:rPr>
              <a:t>System </a:t>
            </a:r>
            <a:r>
              <a:rPr lang="en-GB" altLang="ja-JP" sz="2400" dirty="0" smtClean="0">
                <a:latin typeface="+mn-lt"/>
              </a:rPr>
              <a:t>(GSICS) and </a:t>
            </a:r>
            <a:r>
              <a:rPr lang="en-GB" altLang="ja-JP" sz="2400" dirty="0">
                <a:latin typeface="+mn-lt"/>
              </a:rPr>
              <a:t>the</a:t>
            </a:r>
            <a:r>
              <a:rPr lang="en-GB" altLang="ja-JP" sz="2400" u="sng" dirty="0">
                <a:latin typeface="+mn-lt"/>
              </a:rPr>
              <a:t> </a:t>
            </a:r>
            <a:r>
              <a:rPr lang="en-GB" altLang="ja-JP" sz="2400" dirty="0">
                <a:latin typeface="+mn-lt"/>
              </a:rPr>
              <a:t>Committee on Earth Observation Satellites </a:t>
            </a:r>
            <a:r>
              <a:rPr lang="en-GB" altLang="ja-JP" sz="2400" u="sng" dirty="0">
                <a:latin typeface="+mn-lt"/>
              </a:rPr>
              <a:t>(</a:t>
            </a:r>
            <a:r>
              <a:rPr lang="en-GB" altLang="ja-JP" sz="2400" dirty="0">
                <a:latin typeface="+mn-lt"/>
              </a:rPr>
              <a:t>CEOS</a:t>
            </a:r>
            <a:r>
              <a:rPr lang="en-GB" altLang="ja-JP" sz="2400" u="sng" dirty="0">
                <a:latin typeface="+mn-lt"/>
              </a:rPr>
              <a:t>)</a:t>
            </a:r>
            <a:r>
              <a:rPr lang="en-GB" altLang="ja-JP" sz="2400" dirty="0">
                <a:latin typeface="+mn-lt"/>
              </a:rPr>
              <a:t> Working Group on Calibration and Validation.</a:t>
            </a:r>
            <a:r>
              <a:rPr lang="ja-JP" altLang="ja-JP" sz="2400" dirty="0">
                <a:latin typeface="+mn-lt"/>
              </a:rPr>
              <a:t/>
            </a:r>
            <a:br>
              <a:rPr lang="ja-JP" altLang="ja-JP" sz="2400" dirty="0">
                <a:latin typeface="+mn-lt"/>
              </a:rPr>
            </a:br>
            <a:endParaRPr lang="ja-JP" altLang="ja-JP" sz="2400" b="1" dirty="0">
              <a:latin typeface="+mn-lt"/>
            </a:endParaRPr>
          </a:p>
        </p:txBody>
      </p:sp>
      <p:sp>
        <p:nvSpPr>
          <p:cNvPr id="3"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WIGOS Manual</a:t>
            </a:r>
            <a:endParaRPr lang="en-US" sz="2400" dirty="0">
              <a:solidFill>
                <a:srgbClr val="000090"/>
              </a:solidFill>
            </a:endParaRPr>
          </a:p>
        </p:txBody>
      </p:sp>
    </p:spTree>
    <p:extLst>
      <p:ext uri="{BB962C8B-B14F-4D97-AF65-F5344CB8AC3E}">
        <p14:creationId xmlns:p14="http://schemas.microsoft.com/office/powerpoint/2010/main" val="30636338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9878"/>
            <a:ext cx="8229600" cy="5908306"/>
          </a:xfrm>
        </p:spPr>
        <p:txBody>
          <a:bodyPr>
            <a:noAutofit/>
          </a:bodyPr>
          <a:lstStyle/>
          <a:p>
            <a:pPr algn="l"/>
            <a:r>
              <a:rPr lang="en-GB" altLang="ja-JP" sz="2400" b="1" dirty="0" smtClean="0">
                <a:latin typeface="+mn-lt"/>
              </a:rPr>
              <a:t>4.3.1.3</a:t>
            </a:r>
            <a:r>
              <a:rPr lang="en-GB" altLang="ja-JP" sz="2400" b="1" dirty="0">
                <a:latin typeface="+mn-lt"/>
              </a:rPr>
              <a:t>	Satellite operators shall ensure traceability to </a:t>
            </a:r>
            <a:r>
              <a:rPr lang="en-GB" altLang="ja-JP" sz="2400" b="1" strike="sngStrike" dirty="0">
                <a:latin typeface="+mn-lt"/>
              </a:rPr>
              <a:t> </a:t>
            </a:r>
            <a:r>
              <a:rPr lang="en-GB" altLang="ja-JP" sz="2400" b="1" dirty="0">
                <a:latin typeface="+mn-lt"/>
              </a:rPr>
              <a:t>International Standards (SI) according to international approved standards.</a:t>
            </a:r>
            <a:r>
              <a:rPr lang="ja-JP" altLang="ja-JP" sz="2400" b="1" dirty="0">
                <a:latin typeface="+mn-lt"/>
              </a:rPr>
              <a:t/>
            </a:r>
            <a:br>
              <a:rPr lang="ja-JP" altLang="ja-JP" sz="2400" b="1" dirty="0">
                <a:latin typeface="+mn-lt"/>
              </a:rPr>
            </a:br>
            <a:r>
              <a:rPr lang="en-GB" altLang="ja-JP" sz="2400" dirty="0">
                <a:latin typeface="+mn-lt"/>
              </a:rPr>
              <a:t>Note: The Implementation Plan for the Global Climate Observing System (WMO/TD-No. 1253) calls for sustained measurement of key variables from space traceable to reference standards, and recommends implementing and evaluating a satellite climate calibration mission.</a:t>
            </a:r>
            <a:r>
              <a:rPr lang="ja-JP" altLang="ja-JP" sz="2400" dirty="0">
                <a:latin typeface="+mn-lt"/>
              </a:rPr>
              <a:t/>
            </a:r>
            <a:br>
              <a:rPr lang="ja-JP" altLang="ja-JP" sz="2400" dirty="0">
                <a:latin typeface="+mn-lt"/>
              </a:rPr>
            </a:br>
            <a:r>
              <a:rPr lang="en-GB" altLang="ja-JP" sz="2400" b="1" dirty="0">
                <a:latin typeface="+mn-lt"/>
              </a:rPr>
              <a:t>4.3.1.4	To ensure traceability to </a:t>
            </a:r>
            <a:r>
              <a:rPr lang="en-GB" altLang="ja-JP" sz="2400" b="1" strike="sngStrike" dirty="0">
                <a:latin typeface="+mn-lt"/>
              </a:rPr>
              <a:t> </a:t>
            </a:r>
            <a:r>
              <a:rPr lang="en-GB" altLang="ja-JP" sz="2400" b="1" dirty="0">
                <a:latin typeface="+mn-lt"/>
              </a:rPr>
              <a:t>International Standards (SI), satellite operators shall define a range of ground-based reference targets for calibration purposes</a:t>
            </a:r>
            <a:r>
              <a:rPr lang="en-GB" altLang="ja-JP" sz="2400" b="1" dirty="0" smtClean="0">
                <a:latin typeface="+mn-lt"/>
              </a:rPr>
              <a:t>.</a:t>
            </a:r>
            <a:br>
              <a:rPr lang="en-GB" altLang="ja-JP" sz="2400" b="1" dirty="0" smtClean="0">
                <a:latin typeface="+mn-lt"/>
              </a:rPr>
            </a:br>
            <a:r>
              <a:rPr lang="en-GB" altLang="ja-JP" sz="2400" b="1" dirty="0">
                <a:latin typeface="+mn-lt"/>
              </a:rPr>
              <a:t/>
            </a:r>
            <a:br>
              <a:rPr lang="en-GB" altLang="ja-JP" sz="2400" b="1" dirty="0">
                <a:latin typeface="+mn-lt"/>
              </a:rPr>
            </a:br>
            <a:r>
              <a:rPr lang="es-ES_tradnl" altLang="ja-JP" sz="2400" b="1" dirty="0">
                <a:solidFill>
                  <a:srgbClr val="800000"/>
                </a:solidFill>
                <a:latin typeface="+mn-lt"/>
              </a:rPr>
              <a:t>4.7. </a:t>
            </a:r>
            <a:r>
              <a:rPr lang="en-US" altLang="ja-JP" sz="2400" b="1" dirty="0" smtClean="0">
                <a:solidFill>
                  <a:srgbClr val="800000"/>
                </a:solidFill>
                <a:latin typeface="+mn-lt"/>
              </a:rPr>
              <a:t>Quality</a:t>
            </a:r>
            <a:r>
              <a:rPr lang="ja-JP" altLang="en-US" sz="2400" b="1" dirty="0" smtClean="0">
                <a:solidFill>
                  <a:srgbClr val="800000"/>
                </a:solidFill>
                <a:latin typeface="+mn-lt"/>
              </a:rPr>
              <a:t> </a:t>
            </a:r>
            <a:r>
              <a:rPr lang="en-US" altLang="ja-JP" sz="2400" b="1" dirty="0" smtClean="0">
                <a:solidFill>
                  <a:srgbClr val="800000"/>
                </a:solidFill>
                <a:latin typeface="+mn-lt"/>
              </a:rPr>
              <a:t>Management</a:t>
            </a:r>
            <a:r>
              <a:rPr lang="es-ES_tradnl" altLang="ja-JP" sz="2400" b="1" dirty="0">
                <a:solidFill>
                  <a:srgbClr val="800000"/>
                </a:solidFill>
                <a:latin typeface="+mn-lt"/>
              </a:rPr>
              <a:t/>
            </a:r>
            <a:br>
              <a:rPr lang="es-ES_tradnl" altLang="ja-JP" sz="2400" b="1" dirty="0">
                <a:solidFill>
                  <a:srgbClr val="800000"/>
                </a:solidFill>
                <a:latin typeface="+mn-lt"/>
              </a:rPr>
            </a:br>
            <a:r>
              <a:rPr lang="es-ES_tradnl" altLang="ja-JP" sz="2400" dirty="0" err="1" smtClean="0">
                <a:latin typeface="+mn-lt"/>
              </a:rPr>
              <a:t>Satellite</a:t>
            </a:r>
            <a:r>
              <a:rPr lang="es-ES_tradnl" altLang="ja-JP" sz="2400" dirty="0" smtClean="0">
                <a:latin typeface="+mn-lt"/>
              </a:rPr>
              <a:t> </a:t>
            </a:r>
            <a:r>
              <a:rPr lang="es-ES_tradnl" altLang="ja-JP" sz="2400" dirty="0" err="1">
                <a:latin typeface="+mn-lt"/>
              </a:rPr>
              <a:t>operators</a:t>
            </a:r>
            <a:r>
              <a:rPr lang="es-ES_tradnl" altLang="ja-JP" sz="2400" dirty="0">
                <a:latin typeface="+mn-lt"/>
              </a:rPr>
              <a:t> </a:t>
            </a:r>
            <a:r>
              <a:rPr lang="es-ES_tradnl" altLang="ja-JP" sz="2400" dirty="0" err="1">
                <a:latin typeface="+mn-lt"/>
              </a:rPr>
              <a:t>shall</a:t>
            </a:r>
            <a:r>
              <a:rPr lang="es-ES_tradnl" altLang="ja-JP" sz="2400" dirty="0">
                <a:latin typeface="+mn-lt"/>
              </a:rPr>
              <a:t> </a:t>
            </a:r>
            <a:r>
              <a:rPr lang="es-ES_tradnl" altLang="ja-JP" sz="2400" dirty="0" err="1">
                <a:latin typeface="+mn-lt"/>
              </a:rPr>
              <a:t>include</a:t>
            </a:r>
            <a:r>
              <a:rPr lang="es-ES_tradnl" altLang="ja-JP" sz="2400" dirty="0">
                <a:latin typeface="+mn-lt"/>
              </a:rPr>
              <a:t> </a:t>
            </a:r>
            <a:r>
              <a:rPr lang="es-ES_tradnl" altLang="ja-JP" sz="2400" dirty="0" err="1">
                <a:latin typeface="+mn-lt"/>
              </a:rPr>
              <a:t>appropriate</a:t>
            </a:r>
            <a:r>
              <a:rPr lang="es-ES_tradnl" altLang="ja-JP" sz="2400" dirty="0">
                <a:latin typeface="+mn-lt"/>
              </a:rPr>
              <a:t> </a:t>
            </a:r>
            <a:r>
              <a:rPr lang="es-ES_tradnl" altLang="ja-JP" sz="2400" dirty="0" err="1">
                <a:latin typeface="+mn-lt"/>
              </a:rPr>
              <a:t>quality</a:t>
            </a:r>
            <a:r>
              <a:rPr lang="es-ES_tradnl" altLang="ja-JP" sz="2400" dirty="0">
                <a:latin typeface="+mn-lt"/>
              </a:rPr>
              <a:t> </a:t>
            </a:r>
            <a:r>
              <a:rPr lang="es-ES_tradnl" altLang="ja-JP" sz="2400" dirty="0" err="1">
                <a:latin typeface="+mn-lt"/>
              </a:rPr>
              <a:t>indicators</a:t>
            </a:r>
            <a:r>
              <a:rPr lang="es-ES_tradnl" altLang="ja-JP" sz="2400" dirty="0">
                <a:latin typeface="+mn-lt"/>
              </a:rPr>
              <a:t> in </a:t>
            </a:r>
            <a:r>
              <a:rPr lang="es-ES_tradnl" altLang="ja-JP" sz="2400" dirty="0" err="1">
                <a:latin typeface="+mn-lt"/>
              </a:rPr>
              <a:t>the</a:t>
            </a:r>
            <a:r>
              <a:rPr lang="es-ES_tradnl" altLang="ja-JP" sz="2400" dirty="0">
                <a:latin typeface="+mn-lt"/>
              </a:rPr>
              <a:t> </a:t>
            </a:r>
            <a:r>
              <a:rPr lang="es-ES_tradnl" altLang="ja-JP" sz="2400" dirty="0" err="1">
                <a:latin typeface="+mn-lt"/>
              </a:rPr>
              <a:t>metadata</a:t>
            </a:r>
            <a:r>
              <a:rPr lang="es-ES_tradnl" altLang="ja-JP" sz="2400" dirty="0">
                <a:latin typeface="+mn-lt"/>
              </a:rPr>
              <a:t> </a:t>
            </a:r>
            <a:r>
              <a:rPr lang="es-ES_tradnl" altLang="ja-JP" sz="2400" dirty="0" err="1">
                <a:latin typeface="+mn-lt"/>
              </a:rPr>
              <a:t>for</a:t>
            </a:r>
            <a:r>
              <a:rPr lang="es-ES_tradnl" altLang="ja-JP" sz="2400" dirty="0">
                <a:latin typeface="+mn-lt"/>
              </a:rPr>
              <a:t> </a:t>
            </a:r>
            <a:r>
              <a:rPr lang="es-ES_tradnl" altLang="ja-JP" sz="2400" dirty="0" err="1">
                <a:latin typeface="+mn-lt"/>
              </a:rPr>
              <a:t>each</a:t>
            </a:r>
            <a:r>
              <a:rPr lang="es-ES_tradnl" altLang="ja-JP" sz="2400" dirty="0">
                <a:latin typeface="+mn-lt"/>
              </a:rPr>
              <a:t> </a:t>
            </a:r>
            <a:r>
              <a:rPr lang="es-ES_tradnl" altLang="ja-JP" sz="2400" dirty="0" err="1">
                <a:latin typeface="+mn-lt"/>
              </a:rPr>
              <a:t>dataset</a:t>
            </a:r>
            <a:r>
              <a:rPr lang="es-ES_tradnl" altLang="ja-JP" sz="2400" dirty="0">
                <a:latin typeface="+mn-lt"/>
              </a:rPr>
              <a:t>, in </a:t>
            </a:r>
            <a:r>
              <a:rPr lang="es-ES_tradnl" altLang="ja-JP" sz="2400" dirty="0" err="1">
                <a:latin typeface="+mn-lt"/>
              </a:rPr>
              <a:t>accordance</a:t>
            </a:r>
            <a:r>
              <a:rPr lang="es-ES_tradnl" altLang="ja-JP" sz="2400" dirty="0">
                <a:latin typeface="+mn-lt"/>
              </a:rPr>
              <a:t> </a:t>
            </a:r>
            <a:r>
              <a:rPr lang="es-ES_tradnl" altLang="ja-JP" sz="2400" dirty="0" err="1">
                <a:latin typeface="+mn-lt"/>
              </a:rPr>
              <a:t>with</a:t>
            </a:r>
            <a:r>
              <a:rPr lang="es-ES_tradnl" altLang="ja-JP" sz="2400" dirty="0">
                <a:latin typeface="+mn-lt"/>
              </a:rPr>
              <a:t> </a:t>
            </a:r>
            <a:r>
              <a:rPr lang="es-ES_tradnl" altLang="ja-JP" sz="2400" dirty="0" err="1">
                <a:latin typeface="+mn-lt"/>
              </a:rPr>
              <a:t>the</a:t>
            </a:r>
            <a:r>
              <a:rPr lang="es-ES_tradnl" altLang="ja-JP" sz="2400" dirty="0">
                <a:latin typeface="+mn-lt"/>
              </a:rPr>
              <a:t> </a:t>
            </a:r>
            <a:r>
              <a:rPr lang="es-ES_tradnl" altLang="ja-JP" sz="2400" dirty="0" err="1">
                <a:latin typeface="+mn-lt"/>
              </a:rPr>
              <a:t>provisions</a:t>
            </a:r>
            <a:r>
              <a:rPr lang="es-ES_tradnl" altLang="ja-JP" sz="2400" dirty="0">
                <a:latin typeface="+mn-lt"/>
              </a:rPr>
              <a:t> of </a:t>
            </a:r>
            <a:r>
              <a:rPr lang="es-ES_tradnl" altLang="ja-JP" sz="2400" dirty="0" err="1">
                <a:latin typeface="+mn-lt"/>
              </a:rPr>
              <a:t>section</a:t>
            </a:r>
            <a:r>
              <a:rPr lang="es-ES_tradnl" altLang="ja-JP" sz="2400" dirty="0">
                <a:latin typeface="+mn-lt"/>
              </a:rPr>
              <a:t> 2.5.</a:t>
            </a:r>
            <a:endParaRPr lang="ja-JP" altLang="ja-JP" sz="2400" b="1" dirty="0">
              <a:latin typeface="+mn-lt"/>
            </a:endParaRPr>
          </a:p>
        </p:txBody>
      </p:sp>
      <p:sp>
        <p:nvSpPr>
          <p:cNvPr id="3"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WIGOS Manual</a:t>
            </a:r>
            <a:endParaRPr lang="en-US" sz="2400" dirty="0">
              <a:solidFill>
                <a:srgbClr val="000090"/>
              </a:solidFill>
            </a:endParaRPr>
          </a:p>
        </p:txBody>
      </p:sp>
    </p:spTree>
    <p:extLst>
      <p:ext uri="{BB962C8B-B14F-4D97-AF65-F5344CB8AC3E}">
        <p14:creationId xmlns:p14="http://schemas.microsoft.com/office/powerpoint/2010/main" val="192334806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p:cNvGraphicFramePr>
            <a:graphicFrameLocks noChangeAspect="1"/>
          </p:cNvGraphicFramePr>
          <p:nvPr>
            <p:extLst>
              <p:ext uri="{D42A27DB-BD31-4B8C-83A1-F6EECF244321}">
                <p14:modId xmlns:p14="http://schemas.microsoft.com/office/powerpoint/2010/main" val="179710381"/>
              </p:ext>
            </p:extLst>
          </p:nvPr>
        </p:nvGraphicFramePr>
        <p:xfrm>
          <a:off x="230928" y="718132"/>
          <a:ext cx="8628211" cy="5336523"/>
        </p:xfrm>
        <a:graphic>
          <a:graphicData uri="http://schemas.openxmlformats.org/presentationml/2006/ole">
            <mc:AlternateContent xmlns:mc="http://schemas.openxmlformats.org/markup-compatibility/2006">
              <mc:Choice xmlns:v="urn:schemas-microsoft-com:vml" Requires="v">
                <p:oleObj spid="_x0000_s1030" name="文書" r:id="rId3" imgW="8788400" imgH="5435600" progId="Word.Document.12">
                  <p:embed/>
                </p:oleObj>
              </mc:Choice>
              <mc:Fallback>
                <p:oleObj name="文書" r:id="rId3" imgW="8788400" imgH="5435600" progId="Word.Document.12">
                  <p:embed/>
                  <p:pic>
                    <p:nvPicPr>
                      <p:cNvPr id="0" name=""/>
                      <p:cNvPicPr/>
                      <p:nvPr/>
                    </p:nvPicPr>
                    <p:blipFill>
                      <a:blip r:embed="rId4"/>
                      <a:stretch>
                        <a:fillRect/>
                      </a:stretch>
                    </p:blipFill>
                    <p:spPr>
                      <a:xfrm>
                        <a:off x="230928" y="718132"/>
                        <a:ext cx="8628211" cy="5336523"/>
                      </a:xfrm>
                      <a:prstGeom prst="rect">
                        <a:avLst/>
                      </a:prstGeom>
                    </p:spPr>
                  </p:pic>
                </p:oleObj>
              </mc:Fallback>
            </mc:AlternateContent>
          </a:graphicData>
        </a:graphic>
      </p:graphicFrame>
      <p:sp>
        <p:nvSpPr>
          <p:cNvPr id="6" name="TextBox 3"/>
          <p:cNvSpPr txBox="1"/>
          <p:nvPr/>
        </p:nvSpPr>
        <p:spPr>
          <a:xfrm>
            <a:off x="1590814" y="37793"/>
            <a:ext cx="5644985" cy="461665"/>
          </a:xfrm>
          <a:prstGeom prst="rect">
            <a:avLst/>
          </a:prstGeom>
          <a:noFill/>
        </p:spPr>
        <p:txBody>
          <a:bodyPr wrap="square" rtlCol="0">
            <a:spAutoFit/>
          </a:bodyPr>
          <a:lstStyle/>
          <a:p>
            <a:pPr algn="ctr"/>
            <a:r>
              <a:rPr lang="en-US" altLang="ja-JP" sz="2400" dirty="0"/>
              <a:t>GSICS-</a:t>
            </a:r>
            <a:r>
              <a:rPr lang="en-US" altLang="ja-JP" sz="2400" dirty="0" smtClean="0"/>
              <a:t>RD000: GSICS Documentation Plan</a:t>
            </a:r>
            <a:endParaRPr lang="en-US" sz="2400" dirty="0">
              <a:solidFill>
                <a:srgbClr val="000090"/>
              </a:solidFill>
            </a:endParaRPr>
          </a:p>
        </p:txBody>
      </p:sp>
      <p:sp>
        <p:nvSpPr>
          <p:cNvPr id="8" name="円/楕円 7"/>
          <p:cNvSpPr/>
          <p:nvPr/>
        </p:nvSpPr>
        <p:spPr>
          <a:xfrm>
            <a:off x="6607030" y="1257113"/>
            <a:ext cx="2252110" cy="4797542"/>
          </a:xfrm>
          <a:prstGeom prst="ellipse">
            <a:avLst/>
          </a:prstGeom>
          <a:solidFill>
            <a:schemeClr val="accent2">
              <a:alpha val="0"/>
            </a:schemeClr>
          </a:solidFill>
          <a:ln w="76200" cmpd="sng">
            <a:solidFill>
              <a:srgbClr val="8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6208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567" y="2352724"/>
            <a:ext cx="8229600" cy="1143000"/>
          </a:xfrm>
        </p:spPr>
        <p:txBody>
          <a:bodyPr/>
          <a:lstStyle/>
          <a:p>
            <a:pPr marL="742950" indent="-742950"/>
            <a:r>
              <a:rPr lang="hr-HR" altLang="ja-JP" dirty="0"/>
              <a:t>WMO Documentation</a:t>
            </a:r>
          </a:p>
        </p:txBody>
      </p:sp>
    </p:spTree>
    <p:extLst>
      <p:ext uri="{BB962C8B-B14F-4D97-AF65-F5344CB8AC3E}">
        <p14:creationId xmlns:p14="http://schemas.microsoft.com/office/powerpoint/2010/main" val="34967456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861584" y="64123"/>
            <a:ext cx="1608133" cy="523220"/>
          </a:xfrm>
          <a:prstGeom prst="rect">
            <a:avLst/>
          </a:prstGeom>
          <a:noFill/>
        </p:spPr>
        <p:txBody>
          <a:bodyPr wrap="none" rtlCol="0">
            <a:spAutoFit/>
          </a:bodyPr>
          <a:lstStyle/>
          <a:p>
            <a:r>
              <a:rPr kumimoji="1" lang="en-US" altLang="ja-JP" sz="2800" b="1" dirty="0" smtClean="0"/>
              <a:t>Summary</a:t>
            </a:r>
            <a:endParaRPr kumimoji="1" lang="ja-JP" altLang="en-US" sz="2800" b="1" dirty="0"/>
          </a:p>
        </p:txBody>
      </p:sp>
      <p:sp>
        <p:nvSpPr>
          <p:cNvPr id="4" name="テキスト ボックス 3"/>
          <p:cNvSpPr txBox="1"/>
          <p:nvPr/>
        </p:nvSpPr>
        <p:spPr>
          <a:xfrm>
            <a:off x="461850" y="500266"/>
            <a:ext cx="8300482" cy="6370974"/>
          </a:xfrm>
          <a:prstGeom prst="rect">
            <a:avLst/>
          </a:prstGeom>
          <a:noFill/>
        </p:spPr>
        <p:txBody>
          <a:bodyPr wrap="square" rtlCol="0">
            <a:spAutoFit/>
          </a:bodyPr>
          <a:lstStyle/>
          <a:p>
            <a:pPr marL="285750" indent="-285750">
              <a:buFontTx/>
              <a:buChar char="-"/>
            </a:pPr>
            <a:r>
              <a:rPr kumimoji="1" lang="en-US" altLang="ja-JP" sz="2400" dirty="0" smtClean="0"/>
              <a:t>GSICS to review the latest version of the WMO CIMO Guide</a:t>
            </a:r>
            <a:r>
              <a:rPr kumimoji="1" lang="ja-JP" altLang="en-US" sz="2400" dirty="0" smtClean="0"/>
              <a:t> </a:t>
            </a:r>
            <a:r>
              <a:rPr kumimoji="1" lang="en-US" altLang="ja-JP" sz="2400" dirty="0" smtClean="0"/>
              <a:t>Volume</a:t>
            </a:r>
            <a:r>
              <a:rPr kumimoji="1" lang="ja-JP" altLang="en-US" sz="2400" dirty="0" smtClean="0"/>
              <a:t> </a:t>
            </a:r>
            <a:r>
              <a:rPr kumimoji="1" lang="en-US" altLang="ja-JP" sz="2400" dirty="0" smtClean="0"/>
              <a:t>IV:</a:t>
            </a:r>
            <a:r>
              <a:rPr kumimoji="1" lang="ja-JP" altLang="en-US" sz="2400" dirty="0" smtClean="0"/>
              <a:t> </a:t>
            </a:r>
            <a:r>
              <a:rPr lang="en-US" altLang="ja-JP" sz="2400" dirty="0" smtClean="0"/>
              <a:t>SPACE</a:t>
            </a:r>
            <a:r>
              <a:rPr lang="en-US" altLang="ja-JP" sz="2400" dirty="0"/>
              <a:t>-BASED OBSERVING </a:t>
            </a:r>
            <a:r>
              <a:rPr lang="en-US" altLang="ja-JP" sz="2400" dirty="0" smtClean="0"/>
              <a:t>SYSTEMS / “</a:t>
            </a:r>
            <a:r>
              <a:rPr kumimoji="1" lang="en-US" altLang="ja-JP" sz="2400" dirty="0" smtClean="0"/>
              <a:t>Chapter</a:t>
            </a:r>
            <a:r>
              <a:rPr kumimoji="1" lang="ja-JP" altLang="en-US" sz="2400" dirty="0" smtClean="0"/>
              <a:t> </a:t>
            </a:r>
            <a:r>
              <a:rPr kumimoji="1" lang="en-US" altLang="ja-JP" sz="2400" dirty="0"/>
              <a:t>6.</a:t>
            </a:r>
            <a:r>
              <a:rPr kumimoji="1" lang="ja-JP" altLang="en-US" sz="2400" dirty="0"/>
              <a:t> </a:t>
            </a:r>
            <a:r>
              <a:rPr kumimoji="1" lang="en-US" altLang="ja-JP" sz="2400" dirty="0"/>
              <a:t>Calibration</a:t>
            </a:r>
            <a:r>
              <a:rPr kumimoji="1" lang="ja-JP" altLang="en-US" sz="2400" dirty="0"/>
              <a:t> </a:t>
            </a:r>
            <a:r>
              <a:rPr kumimoji="1" lang="en-US" altLang="ja-JP" sz="2400" dirty="0"/>
              <a:t>and</a:t>
            </a:r>
            <a:r>
              <a:rPr kumimoji="1" lang="ja-JP" altLang="en-US" sz="2400" dirty="0"/>
              <a:t> </a:t>
            </a:r>
            <a:r>
              <a:rPr kumimoji="1" lang="en-US" altLang="ja-JP" sz="2400" dirty="0" smtClean="0"/>
              <a:t>Validation” (deadline: 31 March 2019).</a:t>
            </a:r>
          </a:p>
          <a:p>
            <a:endParaRPr kumimoji="1" lang="en-US" altLang="ja-JP" sz="2400" dirty="0"/>
          </a:p>
          <a:p>
            <a:pPr marL="342900" indent="-342900">
              <a:buFontTx/>
              <a:buChar char="-"/>
            </a:pPr>
            <a:r>
              <a:rPr kumimoji="1" lang="en-US" altLang="ja-JP" sz="2400" dirty="0" smtClean="0"/>
              <a:t>GSICS to accept the “Chapter 6” as a GSICS documentation for the “rolling review” for updating.</a:t>
            </a:r>
          </a:p>
          <a:p>
            <a:endParaRPr kumimoji="1" lang="en-US" altLang="ja-JP" sz="2400" dirty="0"/>
          </a:p>
          <a:p>
            <a:pPr marL="285750" indent="-285750">
              <a:buFontTx/>
              <a:buChar char="-"/>
            </a:pPr>
            <a:r>
              <a:rPr kumimoji="1" lang="en-US" altLang="ja-JP" sz="2400" dirty="0" smtClean="0"/>
              <a:t>GSICS to review and update the GSICS high-level reference document “RD003: Guide to GSICS Products and Services” which was referred in the Guide to WIGOS (</a:t>
            </a:r>
            <a:r>
              <a:rPr kumimoji="1" lang="en-US" altLang="ja-JP" sz="2400" dirty="0"/>
              <a:t>deadline: </a:t>
            </a:r>
            <a:r>
              <a:rPr kumimoji="1" lang="en-US" altLang="ja-JP" sz="2400" dirty="0" smtClean="0"/>
              <a:t>August 2019).</a:t>
            </a:r>
          </a:p>
          <a:p>
            <a:pPr marL="285750" indent="-285750">
              <a:buFontTx/>
              <a:buChar char="-"/>
            </a:pPr>
            <a:endParaRPr kumimoji="1" lang="en-US" altLang="ja-JP" sz="2400" dirty="0"/>
          </a:p>
          <a:p>
            <a:pPr marL="285750" indent="-285750">
              <a:buFontTx/>
              <a:buChar char="-"/>
            </a:pPr>
            <a:r>
              <a:rPr kumimoji="1" lang="ja-JP" altLang="ja-JP" sz="2400" dirty="0" smtClean="0"/>
              <a:t>G</a:t>
            </a:r>
            <a:r>
              <a:rPr kumimoji="1" lang="en-US" altLang="ja-JP" sz="2400" dirty="0" smtClean="0"/>
              <a:t>SICS</a:t>
            </a:r>
            <a:r>
              <a:rPr kumimoji="1" lang="ja-JP" altLang="en-US" sz="2400" dirty="0" smtClean="0"/>
              <a:t> </a:t>
            </a:r>
            <a:r>
              <a:rPr kumimoji="1" lang="en-US" altLang="ja-JP" sz="2400" dirty="0" smtClean="0"/>
              <a:t>to</a:t>
            </a:r>
            <a:r>
              <a:rPr kumimoji="1" lang="ja-JP" altLang="en-US" sz="2400" dirty="0" smtClean="0"/>
              <a:t> </a:t>
            </a:r>
            <a:r>
              <a:rPr kumimoji="1" lang="en-US" altLang="ja-JP" sz="2400" dirty="0" smtClean="0"/>
              <a:t>support</a:t>
            </a:r>
            <a:r>
              <a:rPr kumimoji="1" lang="ja-JP" altLang="en-US" sz="2400" dirty="0" smtClean="0"/>
              <a:t> </a:t>
            </a:r>
            <a:r>
              <a:rPr kumimoji="1" lang="en-US" altLang="ja-JP" sz="2400" dirty="0" smtClean="0"/>
              <a:t>reviewing</a:t>
            </a:r>
            <a:r>
              <a:rPr kumimoji="1" lang="ja-JP" altLang="en-US" sz="2400" dirty="0" smtClean="0"/>
              <a:t> </a:t>
            </a:r>
            <a:r>
              <a:rPr kumimoji="1" lang="ja-JP" altLang="ja-JP" sz="2400" dirty="0" smtClean="0"/>
              <a:t>o</a:t>
            </a:r>
            <a:r>
              <a:rPr kumimoji="1" lang="en-US" altLang="ja-JP" sz="2400" dirty="0" smtClean="0"/>
              <a:t>f</a:t>
            </a:r>
            <a:r>
              <a:rPr kumimoji="1" lang="ja-JP" altLang="en-US" sz="2400" dirty="0" smtClean="0"/>
              <a:t> </a:t>
            </a:r>
            <a:r>
              <a:rPr kumimoji="1" lang="en-US" altLang="ja-JP" sz="2400" dirty="0" smtClean="0"/>
              <a:t>the</a:t>
            </a:r>
            <a:r>
              <a:rPr kumimoji="1" lang="ja-JP" altLang="en-US" sz="2400" dirty="0" smtClean="0"/>
              <a:t> </a:t>
            </a:r>
            <a:r>
              <a:rPr kumimoji="1" lang="en-US" altLang="ja-JP" sz="2400" dirty="0" smtClean="0"/>
              <a:t>WMO</a:t>
            </a:r>
            <a:r>
              <a:rPr kumimoji="1" lang="ja-JP" altLang="en-US" sz="2400" dirty="0" smtClean="0"/>
              <a:t> </a:t>
            </a:r>
            <a:r>
              <a:rPr kumimoji="1" lang="en-US" altLang="ja-JP" sz="2400" dirty="0" smtClean="0"/>
              <a:t>“Manual</a:t>
            </a:r>
            <a:r>
              <a:rPr kumimoji="1" lang="ja-JP" altLang="en-US" sz="2400" dirty="0" smtClean="0"/>
              <a:t> </a:t>
            </a:r>
            <a:r>
              <a:rPr kumimoji="1" lang="en-US" altLang="ja-JP" sz="2400" dirty="0" smtClean="0"/>
              <a:t>on</a:t>
            </a:r>
            <a:r>
              <a:rPr kumimoji="1" lang="ja-JP" altLang="en-US" sz="2400" dirty="0" smtClean="0"/>
              <a:t> </a:t>
            </a:r>
            <a:r>
              <a:rPr kumimoji="1" lang="en-US" altLang="ja-JP" sz="2400" dirty="0" smtClean="0"/>
              <a:t>WIGOS”</a:t>
            </a:r>
            <a:r>
              <a:rPr kumimoji="1" lang="ja-JP" altLang="en-US" sz="2400" dirty="0" smtClean="0"/>
              <a:t> </a:t>
            </a:r>
            <a:r>
              <a:rPr kumimoji="1" lang="en-US" altLang="ja-JP" sz="2400" dirty="0" smtClean="0"/>
              <a:t>for</a:t>
            </a:r>
            <a:r>
              <a:rPr kumimoji="1" lang="ja-JP" altLang="en-US" sz="2400" dirty="0" smtClean="0"/>
              <a:t> </a:t>
            </a:r>
            <a:r>
              <a:rPr kumimoji="1" lang="en-US" altLang="ja-JP" sz="2400" dirty="0" smtClean="0"/>
              <a:t>reflecting</a:t>
            </a:r>
            <a:r>
              <a:rPr kumimoji="1" lang="ja-JP" altLang="en-US" sz="2400" dirty="0" smtClean="0"/>
              <a:t> </a:t>
            </a:r>
            <a:r>
              <a:rPr kumimoji="1" lang="en-US" altLang="ja-JP" sz="2400" dirty="0" smtClean="0"/>
              <a:t>GSICS</a:t>
            </a:r>
            <a:r>
              <a:rPr kumimoji="1" lang="ja-JP" altLang="en-US" sz="2400" dirty="0" smtClean="0"/>
              <a:t> </a:t>
            </a:r>
            <a:r>
              <a:rPr kumimoji="1" lang="en-US" altLang="ja-JP" sz="2400" dirty="0" smtClean="0"/>
              <a:t>contribution</a:t>
            </a:r>
            <a:r>
              <a:rPr kumimoji="1" lang="ja-JP" altLang="en-US" sz="2400" dirty="0" smtClean="0"/>
              <a:t> </a:t>
            </a:r>
            <a:r>
              <a:rPr kumimoji="1" lang="en-US" altLang="ja-JP" sz="2400" dirty="0" smtClean="0"/>
              <a:t>to </a:t>
            </a:r>
            <a:r>
              <a:rPr lang="en-GB" altLang="ja-JP" sz="2400" b="1" dirty="0"/>
              <a:t>Calibration and </a:t>
            </a:r>
            <a:r>
              <a:rPr lang="en-GB" altLang="ja-JP" sz="2400" b="1" dirty="0" smtClean="0"/>
              <a:t>Traceability</a:t>
            </a:r>
            <a:r>
              <a:rPr lang="ja-JP" altLang="en-US" sz="2400" b="1" dirty="0" smtClean="0"/>
              <a:t> </a:t>
            </a:r>
            <a:r>
              <a:rPr kumimoji="1" lang="en-US" altLang="ja-JP" sz="2400" dirty="0"/>
              <a:t>D</a:t>
            </a:r>
            <a:r>
              <a:rPr kumimoji="1" lang="en-US" altLang="ja-JP" sz="2400" dirty="0" smtClean="0"/>
              <a:t>ata </a:t>
            </a:r>
            <a:r>
              <a:rPr kumimoji="1" lang="en-US" altLang="ja-JP" sz="2400" dirty="0"/>
              <a:t>Q</a:t>
            </a:r>
            <a:r>
              <a:rPr kumimoji="1" lang="en-US" altLang="ja-JP" sz="2400" dirty="0" smtClean="0"/>
              <a:t>uality </a:t>
            </a:r>
            <a:r>
              <a:rPr kumimoji="1" lang="en-US" altLang="ja-JP" sz="2400" dirty="0"/>
              <a:t>M</a:t>
            </a:r>
            <a:r>
              <a:rPr kumimoji="1" lang="en-US" altLang="ja-JP" sz="2400" dirty="0" smtClean="0"/>
              <a:t>onitoring of space-based observations.</a:t>
            </a:r>
            <a:endParaRPr kumimoji="1" lang="en-US" altLang="ja-JP" dirty="0" smtClean="0"/>
          </a:p>
          <a:p>
            <a:endParaRPr kumimoji="1" lang="en-US" altLang="ja-JP" sz="2400" dirty="0" smtClean="0"/>
          </a:p>
        </p:txBody>
      </p:sp>
    </p:spTree>
    <p:extLst>
      <p:ext uri="{BB962C8B-B14F-4D97-AF65-F5344CB8AC3E}">
        <p14:creationId xmlns:p14="http://schemas.microsoft.com/office/powerpoint/2010/main" val="112810761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18408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dirty="0" smtClean="0">
                <a:solidFill>
                  <a:srgbClr val="000090"/>
                </a:solidFill>
              </a:rPr>
              <a:t>Thank you</a:t>
            </a:r>
          </a:p>
          <a:p>
            <a:r>
              <a:rPr lang="en-US" sz="4800" dirty="0" smtClean="0">
                <a:solidFill>
                  <a:srgbClr val="000090"/>
                </a:solidFill>
              </a:rPr>
              <a:t>Merci</a:t>
            </a:r>
            <a:endParaRPr lang="en-US" sz="4800" dirty="0">
              <a:solidFill>
                <a:srgbClr val="000090"/>
              </a:solidFill>
            </a:endParaRPr>
          </a:p>
        </p:txBody>
      </p:sp>
    </p:spTree>
    <p:extLst>
      <p:ext uri="{BB962C8B-B14F-4D97-AF65-F5344CB8AC3E}">
        <p14:creationId xmlns:p14="http://schemas.microsoft.com/office/powerpoint/2010/main" val="38022845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534680"/>
            <a:ext cx="8229600" cy="5596952"/>
          </a:xfrm>
        </p:spPr>
        <p:txBody>
          <a:bodyPr>
            <a:noAutofit/>
          </a:bodyPr>
          <a:lstStyle/>
          <a:p>
            <a:pPr marL="0" indent="0">
              <a:buNone/>
            </a:pPr>
            <a:r>
              <a:rPr lang="en-US" altLang="ja-JP" sz="1800" dirty="0"/>
              <a:t>The following kinds of GSICS documentation are maintained</a:t>
            </a:r>
            <a:r>
              <a:rPr lang="en-US" altLang="ja-JP" sz="1800" dirty="0" smtClean="0"/>
              <a:t>:</a:t>
            </a:r>
          </a:p>
          <a:p>
            <a:r>
              <a:rPr lang="en-US" altLang="ja-JP" sz="1800" dirty="0" smtClean="0"/>
              <a:t>GSICS </a:t>
            </a:r>
            <a:r>
              <a:rPr lang="en-US" altLang="ja-JP" sz="1800" dirty="0"/>
              <a:t>high-level reference documents submitted to Executive Panel approval, </a:t>
            </a:r>
            <a:r>
              <a:rPr lang="en-US" altLang="ja-JP" sz="1800" dirty="0" smtClean="0"/>
              <a:t>including.</a:t>
            </a:r>
          </a:p>
          <a:p>
            <a:pPr lvl="1">
              <a:buFontTx/>
              <a:buChar char="-"/>
            </a:pPr>
            <a:r>
              <a:rPr lang="en-US" altLang="ja-JP" sz="1800" dirty="0" smtClean="0"/>
              <a:t>RD001</a:t>
            </a:r>
            <a:r>
              <a:rPr lang="en-US" altLang="ja-JP" sz="1800" dirty="0"/>
              <a:t>: Introduction to </a:t>
            </a:r>
            <a:r>
              <a:rPr lang="en-US" altLang="ja-JP" sz="1800" dirty="0" smtClean="0"/>
              <a:t>GSICS</a:t>
            </a:r>
          </a:p>
          <a:p>
            <a:pPr lvl="1">
              <a:buFontTx/>
              <a:buChar char="-"/>
            </a:pPr>
            <a:r>
              <a:rPr lang="en-US" altLang="ja-JP" sz="1800" dirty="0" smtClean="0"/>
              <a:t>RD002</a:t>
            </a:r>
            <a:r>
              <a:rPr lang="en-US" altLang="ja-JP" sz="1800" dirty="0"/>
              <a:t>: Vision of </a:t>
            </a:r>
            <a:r>
              <a:rPr lang="en-US" altLang="ja-JP" sz="1800" dirty="0" smtClean="0"/>
              <a:t>GSICS</a:t>
            </a:r>
          </a:p>
          <a:p>
            <a:pPr lvl="1">
              <a:buFontTx/>
              <a:buChar char="-"/>
            </a:pPr>
            <a:r>
              <a:rPr lang="en-US" altLang="ja-JP" sz="1800" dirty="0" smtClean="0"/>
              <a:t>RD003</a:t>
            </a:r>
            <a:r>
              <a:rPr lang="en-US" altLang="ja-JP" sz="1800" dirty="0"/>
              <a:t>: Guide to GSICS Products and </a:t>
            </a:r>
            <a:r>
              <a:rPr lang="en-US" altLang="ja-JP" sz="1800" dirty="0" smtClean="0"/>
              <a:t>Services</a:t>
            </a:r>
          </a:p>
          <a:p>
            <a:pPr lvl="1">
              <a:buFontTx/>
              <a:buChar char="-"/>
            </a:pPr>
            <a:r>
              <a:rPr lang="en-US" altLang="ja-JP" sz="1800" dirty="0" smtClean="0"/>
              <a:t>RD004</a:t>
            </a:r>
            <a:r>
              <a:rPr lang="en-US" altLang="ja-JP" sz="1800" dirty="0"/>
              <a:t>: Terns of Reference of GCC, EP, GDWG and </a:t>
            </a:r>
            <a:r>
              <a:rPr lang="en-US" altLang="ja-JP" sz="1800" dirty="0" smtClean="0"/>
              <a:t>GRWG</a:t>
            </a:r>
          </a:p>
          <a:p>
            <a:pPr lvl="1">
              <a:buFontTx/>
              <a:buChar char="-"/>
            </a:pPr>
            <a:r>
              <a:rPr lang="en-US" altLang="ja-JP" sz="1800" dirty="0" smtClean="0"/>
              <a:t>RD005</a:t>
            </a:r>
            <a:r>
              <a:rPr lang="en-US" altLang="ja-JP" sz="1800" dirty="0"/>
              <a:t>: GSICS Service </a:t>
            </a:r>
            <a:r>
              <a:rPr lang="en-US" altLang="ja-JP" sz="1800" dirty="0" smtClean="0"/>
              <a:t>Specification</a:t>
            </a:r>
          </a:p>
          <a:p>
            <a:pPr lvl="1">
              <a:buFontTx/>
              <a:buChar char="-"/>
            </a:pPr>
            <a:r>
              <a:rPr lang="en-US" altLang="ja-JP" sz="1800" dirty="0" smtClean="0"/>
              <a:t>RD006</a:t>
            </a:r>
            <a:r>
              <a:rPr lang="en-US" altLang="ja-JP" sz="1800" dirty="0"/>
              <a:t>: GIRO and GLOD Dataset Usage </a:t>
            </a:r>
            <a:r>
              <a:rPr lang="en-US" altLang="ja-JP" sz="1800" dirty="0" smtClean="0"/>
              <a:t>Policy</a:t>
            </a:r>
          </a:p>
          <a:p>
            <a:r>
              <a:rPr lang="en-US" altLang="ja-JP" sz="1800" dirty="0" smtClean="0"/>
              <a:t>GSICS </a:t>
            </a:r>
            <a:r>
              <a:rPr lang="en-US" altLang="ja-JP" sz="1800" dirty="0"/>
              <a:t>organization documents and </a:t>
            </a:r>
            <a:r>
              <a:rPr lang="en-US" altLang="ja-JP" sz="1800" dirty="0" smtClean="0"/>
              <a:t>procedures</a:t>
            </a:r>
          </a:p>
          <a:p>
            <a:r>
              <a:rPr lang="en-US" altLang="ja-JP" sz="1800" dirty="0" smtClean="0"/>
              <a:t>GSICS technical </a:t>
            </a:r>
            <a:r>
              <a:rPr lang="en-US" altLang="ja-JP" sz="1800" dirty="0"/>
              <a:t>standards and best </a:t>
            </a:r>
            <a:r>
              <a:rPr lang="en-US" altLang="ja-JP" sz="1800" dirty="0" smtClean="0"/>
              <a:t>practices</a:t>
            </a:r>
          </a:p>
          <a:p>
            <a:r>
              <a:rPr lang="en-US" altLang="ja-JP" sz="1800" dirty="0" smtClean="0"/>
              <a:t>Technical </a:t>
            </a:r>
            <a:r>
              <a:rPr lang="en-US" altLang="ja-JP" sz="1800" dirty="0"/>
              <a:t>guides for GSICS services and </a:t>
            </a:r>
            <a:r>
              <a:rPr lang="en-US" altLang="ja-JP" sz="1800" dirty="0" smtClean="0"/>
              <a:t>tools</a:t>
            </a:r>
          </a:p>
          <a:p>
            <a:r>
              <a:rPr lang="en-US" altLang="ja-JP" sz="1800" dirty="0" smtClean="0"/>
              <a:t>Technical </a:t>
            </a:r>
            <a:r>
              <a:rPr lang="en-US" altLang="ja-JP" sz="1800" dirty="0"/>
              <a:t>guides for GSICS </a:t>
            </a:r>
            <a:r>
              <a:rPr lang="en-US" altLang="ja-JP" sz="1800" dirty="0" smtClean="0"/>
              <a:t>products</a:t>
            </a:r>
          </a:p>
          <a:p>
            <a:r>
              <a:rPr lang="en-US" altLang="ja-JP" sz="1800" dirty="0" smtClean="0"/>
              <a:t>GSICS </a:t>
            </a:r>
            <a:r>
              <a:rPr lang="en-US" altLang="ja-JP" sz="1800" dirty="0"/>
              <a:t>outreach and communication </a:t>
            </a:r>
            <a:r>
              <a:rPr lang="en-US" altLang="ja-JP" sz="1800" dirty="0" smtClean="0"/>
              <a:t>material</a:t>
            </a:r>
            <a:endParaRPr lang="en-US" altLang="ja-JP" sz="1800" dirty="0"/>
          </a:p>
          <a:p>
            <a:pPr marL="0" indent="0">
              <a:buNone/>
            </a:pPr>
            <a:r>
              <a:rPr lang="en-US" altLang="ja-JP" sz="1800" dirty="0" smtClean="0"/>
              <a:t>In </a:t>
            </a:r>
            <a:r>
              <a:rPr lang="en-US" altLang="ja-JP" sz="1800" dirty="0"/>
              <a:t>addition, the GCC keeps a record of</a:t>
            </a:r>
            <a:r>
              <a:rPr lang="en-US" altLang="ja-JP" sz="1800" dirty="0" smtClean="0"/>
              <a:t>:</a:t>
            </a:r>
          </a:p>
          <a:p>
            <a:r>
              <a:rPr lang="en-US" altLang="ja-JP" sz="1800" dirty="0" smtClean="0"/>
              <a:t>Periodic </a:t>
            </a:r>
            <a:r>
              <a:rPr lang="en-US" altLang="ja-JP" sz="1800" dirty="0"/>
              <a:t>GSICS publications (e.g. GSICS Quarterly</a:t>
            </a:r>
            <a:r>
              <a:rPr lang="en-US" altLang="ja-JP" sz="1800" dirty="0" smtClean="0"/>
              <a:t>)</a:t>
            </a:r>
          </a:p>
          <a:p>
            <a:r>
              <a:rPr lang="en-US" altLang="ja-JP" sz="1800" dirty="0" smtClean="0"/>
              <a:t>Publications </a:t>
            </a:r>
            <a:r>
              <a:rPr lang="en-US" altLang="ja-JP" sz="1800" dirty="0"/>
              <a:t>based on GSICS activities.</a:t>
            </a:r>
            <a:endParaRPr kumimoji="1" lang="ja-JP" altLang="en-US" sz="1800" dirty="0"/>
          </a:p>
        </p:txBody>
      </p:sp>
      <p:sp>
        <p:nvSpPr>
          <p:cNvPr id="4"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GSICS Documentation</a:t>
            </a:r>
            <a:endParaRPr lang="en-US" sz="2400" dirty="0">
              <a:solidFill>
                <a:srgbClr val="000090"/>
              </a:solidFill>
            </a:endParaRPr>
          </a:p>
        </p:txBody>
      </p:sp>
    </p:spTree>
    <p:extLst>
      <p:ext uri="{BB962C8B-B14F-4D97-AF65-F5344CB8AC3E}">
        <p14:creationId xmlns:p14="http://schemas.microsoft.com/office/powerpoint/2010/main" val="1215796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560495"/>
            <a:ext cx="9002110" cy="5078313"/>
          </a:xfrm>
          <a:prstGeom prst="rect">
            <a:avLst/>
          </a:prstGeom>
          <a:noFill/>
        </p:spPr>
        <p:txBody>
          <a:bodyPr wrap="square" rtlCol="0">
            <a:spAutoFit/>
          </a:bodyPr>
          <a:lstStyle/>
          <a:p>
            <a:pPr algn="ctr">
              <a:spcBef>
                <a:spcPts val="600"/>
              </a:spcBef>
              <a:spcAft>
                <a:spcPts val="600"/>
              </a:spcAft>
            </a:pPr>
            <a:r>
              <a:rPr lang="en-GB" sz="2800" b="1" u="sng" dirty="0" smtClean="0"/>
              <a:t>GUIDELINES FOR DRAFTING UPDATES / NEW EDITIONS (1) </a:t>
            </a:r>
          </a:p>
          <a:p>
            <a:pPr marL="457200" lvl="0" indent="-457200">
              <a:spcBef>
                <a:spcPts val="600"/>
              </a:spcBef>
              <a:spcAft>
                <a:spcPts val="600"/>
              </a:spcAft>
              <a:buFontTx/>
              <a:buChar char="-"/>
            </a:pPr>
            <a:r>
              <a:rPr lang="en-GB" sz="3200" dirty="0" smtClean="0">
                <a:solidFill>
                  <a:srgbClr val="800000"/>
                </a:solidFill>
              </a:rPr>
              <a:t>techniques that are well established and in regular use should be described</a:t>
            </a:r>
            <a:r>
              <a:rPr lang="en-GB" sz="3200" dirty="0" smtClean="0"/>
              <a:t>;</a:t>
            </a:r>
          </a:p>
          <a:p>
            <a:pPr marL="457200" lvl="0" indent="-457200">
              <a:spcBef>
                <a:spcPts val="600"/>
              </a:spcBef>
              <a:spcAft>
                <a:spcPts val="600"/>
              </a:spcAft>
              <a:buFontTx/>
              <a:buChar char="-"/>
            </a:pPr>
            <a:r>
              <a:rPr lang="en-GB" sz="3200" dirty="0" smtClean="0">
                <a:solidFill>
                  <a:srgbClr val="800000"/>
                </a:solidFill>
              </a:rPr>
              <a:t>methods that are recommended or in common use should appear first</a:t>
            </a:r>
            <a:r>
              <a:rPr lang="en-GB" sz="3200" dirty="0" smtClean="0"/>
              <a:t>;</a:t>
            </a:r>
          </a:p>
          <a:p>
            <a:pPr marL="457200" lvl="0" indent="-457200">
              <a:spcBef>
                <a:spcPts val="600"/>
              </a:spcBef>
              <a:spcAft>
                <a:spcPts val="600"/>
              </a:spcAft>
              <a:buFontTx/>
              <a:buChar char="-"/>
            </a:pPr>
            <a:r>
              <a:rPr lang="en-GB" sz="3200" dirty="0" smtClean="0">
                <a:solidFill>
                  <a:srgbClr val="800000"/>
                </a:solidFill>
              </a:rPr>
              <a:t>methods that are rare or whose use is discouraged should appear afterwards</a:t>
            </a:r>
            <a:r>
              <a:rPr lang="en-GB" sz="3200" dirty="0" smtClean="0"/>
              <a:t>;</a:t>
            </a:r>
          </a:p>
          <a:p>
            <a:pPr marL="457200" lvl="0" indent="-457200">
              <a:spcBef>
                <a:spcPts val="600"/>
              </a:spcBef>
              <a:spcAft>
                <a:spcPts val="600"/>
              </a:spcAft>
              <a:buFontTx/>
              <a:buChar char="-"/>
            </a:pPr>
            <a:r>
              <a:rPr lang="en-GB" sz="3200" dirty="0" smtClean="0"/>
              <a:t>if a method is strongly preferred/obsolete, this should be stated clearly in the CIMO Guide;</a:t>
            </a: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262212303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650291"/>
            <a:ext cx="9002110" cy="4431983"/>
          </a:xfrm>
          <a:prstGeom prst="rect">
            <a:avLst/>
          </a:prstGeom>
          <a:noFill/>
        </p:spPr>
        <p:txBody>
          <a:bodyPr wrap="square" rtlCol="0">
            <a:spAutoFit/>
          </a:bodyPr>
          <a:lstStyle/>
          <a:p>
            <a:pPr algn="ctr">
              <a:spcBef>
                <a:spcPts val="600"/>
              </a:spcBef>
              <a:spcAft>
                <a:spcPts val="600"/>
              </a:spcAft>
            </a:pPr>
            <a:r>
              <a:rPr lang="en-GB" sz="2800" b="1" u="sng" dirty="0" smtClean="0"/>
              <a:t>GUIDELINES FOR DRAFTING UPDATES / NEW EDITIONS (2)</a:t>
            </a:r>
          </a:p>
          <a:p>
            <a:pPr marL="457200" indent="-457200">
              <a:spcBef>
                <a:spcPts val="600"/>
              </a:spcBef>
              <a:spcAft>
                <a:spcPts val="600"/>
              </a:spcAft>
              <a:buFontTx/>
              <a:buChar char="-"/>
            </a:pPr>
            <a:r>
              <a:rPr lang="en-GB" sz="3200" dirty="0" smtClean="0"/>
              <a:t>advice on uncertainty, reliability and other aspects of performance, with comprehensive discussion of sources of error;</a:t>
            </a:r>
          </a:p>
          <a:p>
            <a:pPr marL="457200" lvl="0" indent="-457200">
              <a:spcBef>
                <a:spcPts val="600"/>
              </a:spcBef>
              <a:spcAft>
                <a:spcPts val="600"/>
              </a:spcAft>
              <a:buFontTx/>
              <a:buChar char="-"/>
            </a:pPr>
            <a:r>
              <a:rPr lang="en-GB" sz="3200" dirty="0" smtClean="0">
                <a:solidFill>
                  <a:srgbClr val="800000"/>
                </a:solidFill>
              </a:rPr>
              <a:t>practical advice on aspects of observations and measurements</a:t>
            </a:r>
            <a:r>
              <a:rPr lang="en-GB" sz="3200" dirty="0" smtClean="0"/>
              <a:t>;</a:t>
            </a:r>
          </a:p>
          <a:p>
            <a:pPr marL="457200" indent="-457200">
              <a:spcBef>
                <a:spcPts val="600"/>
              </a:spcBef>
              <a:spcAft>
                <a:spcPts val="600"/>
              </a:spcAft>
              <a:buFontTx/>
              <a:buChar char="-"/>
            </a:pPr>
            <a:r>
              <a:rPr lang="en-GB" sz="3200" dirty="0" smtClean="0"/>
              <a:t>an outline, and an introduction to the literature, for the well-informed non-specialist;</a:t>
            </a: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19468431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650291"/>
            <a:ext cx="9002110" cy="4893647"/>
          </a:xfrm>
          <a:prstGeom prst="rect">
            <a:avLst/>
          </a:prstGeom>
          <a:noFill/>
        </p:spPr>
        <p:txBody>
          <a:bodyPr wrap="square" rtlCol="0">
            <a:spAutoFit/>
          </a:bodyPr>
          <a:lstStyle/>
          <a:p>
            <a:pPr algn="ctr">
              <a:spcBef>
                <a:spcPts val="600"/>
              </a:spcBef>
              <a:spcAft>
                <a:spcPts val="600"/>
              </a:spcAft>
            </a:pPr>
            <a:r>
              <a:rPr lang="en-GB" sz="2800" b="1" u="sng" dirty="0"/>
              <a:t>GUIDELINES FOR DRAFTING UPDATES / NEW EDITIONS </a:t>
            </a:r>
            <a:r>
              <a:rPr lang="hr-HR" sz="2800" b="1" u="sng" dirty="0" smtClean="0"/>
              <a:t>(</a:t>
            </a:r>
            <a:r>
              <a:rPr lang="en-US" sz="2800" b="1" u="sng" dirty="0" smtClean="0"/>
              <a:t>3</a:t>
            </a:r>
            <a:r>
              <a:rPr lang="hr-HR" sz="2800" b="1" u="sng" dirty="0" smtClean="0"/>
              <a:t>)</a:t>
            </a:r>
            <a:endParaRPr lang="en-GB" sz="2800" b="1" u="sng" dirty="0" smtClean="0"/>
          </a:p>
          <a:p>
            <a:pPr lvl="0">
              <a:spcBef>
                <a:spcPts val="600"/>
              </a:spcBef>
              <a:spcAft>
                <a:spcPts val="600"/>
              </a:spcAft>
            </a:pPr>
            <a:endParaRPr lang="hr-HR" sz="2000" dirty="0"/>
          </a:p>
          <a:p>
            <a:pPr marL="457200" lvl="0" indent="-457200">
              <a:spcBef>
                <a:spcPts val="600"/>
              </a:spcBef>
              <a:spcAft>
                <a:spcPts val="600"/>
              </a:spcAft>
              <a:buFontTx/>
              <a:buChar char="-"/>
            </a:pPr>
            <a:r>
              <a:rPr lang="hr-HR" sz="3200" dirty="0"/>
              <a:t>t</a:t>
            </a:r>
            <a:r>
              <a:rPr lang="en-GB" sz="3200" dirty="0"/>
              <a:t>he level of technical detail and the content should be appropriate</a:t>
            </a:r>
            <a:r>
              <a:rPr lang="hr-HR" sz="3200" dirty="0"/>
              <a:t>;</a:t>
            </a:r>
          </a:p>
          <a:p>
            <a:pPr marL="457200" indent="-457200">
              <a:spcBef>
                <a:spcPts val="600"/>
              </a:spcBef>
              <a:spcAft>
                <a:spcPts val="600"/>
              </a:spcAft>
              <a:buFontTx/>
              <a:buChar char="-"/>
            </a:pPr>
            <a:r>
              <a:rPr lang="hr-HR" sz="3200" dirty="0">
                <a:solidFill>
                  <a:srgbClr val="800000"/>
                </a:solidFill>
              </a:rPr>
              <a:t>w</a:t>
            </a:r>
            <a:r>
              <a:rPr lang="en-GB" sz="3200" dirty="0">
                <a:solidFill>
                  <a:srgbClr val="800000"/>
                </a:solidFill>
              </a:rPr>
              <a:t>ell-documented comparisons or evaluations of instruments</a:t>
            </a:r>
            <a:r>
              <a:rPr lang="hr-HR" sz="3200" dirty="0"/>
              <a:t>;</a:t>
            </a:r>
          </a:p>
          <a:p>
            <a:pPr marL="457200" indent="-457200">
              <a:spcBef>
                <a:spcPts val="600"/>
              </a:spcBef>
              <a:spcAft>
                <a:spcPts val="600"/>
              </a:spcAft>
              <a:buFontTx/>
              <a:buChar char="-"/>
            </a:pPr>
            <a:r>
              <a:rPr lang="en-GB" sz="3200" dirty="0" smtClean="0">
                <a:solidFill>
                  <a:srgbClr val="800000"/>
                </a:solidFill>
              </a:rPr>
              <a:t>national </a:t>
            </a:r>
            <a:r>
              <a:rPr lang="en-GB" sz="3200" dirty="0">
                <a:solidFill>
                  <a:srgbClr val="800000"/>
                </a:solidFill>
              </a:rPr>
              <a:t>practices and observing networks, </a:t>
            </a:r>
            <a:r>
              <a:rPr lang="en-GB" sz="3200" dirty="0" smtClean="0">
                <a:solidFill>
                  <a:srgbClr val="800000"/>
                </a:solidFill>
              </a:rPr>
              <a:t>particular </a:t>
            </a:r>
            <a:r>
              <a:rPr lang="en-GB" sz="3200" dirty="0">
                <a:solidFill>
                  <a:srgbClr val="800000"/>
                </a:solidFill>
              </a:rPr>
              <a:t>manufacturers or suppliers </a:t>
            </a:r>
            <a:r>
              <a:rPr lang="hr-HR" sz="3200" dirty="0" err="1" smtClean="0">
                <a:solidFill>
                  <a:srgbClr val="800000"/>
                </a:solidFill>
              </a:rPr>
              <a:t>and</a:t>
            </a:r>
            <a:r>
              <a:rPr lang="hr-HR" sz="3200" dirty="0" smtClean="0">
                <a:solidFill>
                  <a:srgbClr val="800000"/>
                </a:solidFill>
              </a:rPr>
              <a:t>/or</a:t>
            </a:r>
            <a:r>
              <a:rPr lang="en-GB" sz="3200" dirty="0" smtClean="0">
                <a:solidFill>
                  <a:srgbClr val="800000"/>
                </a:solidFill>
              </a:rPr>
              <a:t> </a:t>
            </a:r>
            <a:r>
              <a:rPr lang="en-GB" sz="3200" dirty="0">
                <a:solidFill>
                  <a:srgbClr val="800000"/>
                </a:solidFill>
              </a:rPr>
              <a:t>their observing </a:t>
            </a:r>
            <a:r>
              <a:rPr lang="en-GB" sz="3200" dirty="0" smtClean="0">
                <a:solidFill>
                  <a:srgbClr val="800000"/>
                </a:solidFill>
              </a:rPr>
              <a:t>networks</a:t>
            </a:r>
            <a:r>
              <a:rPr lang="hr-HR" sz="3200" dirty="0" smtClean="0">
                <a:solidFill>
                  <a:srgbClr val="800000"/>
                </a:solidFill>
              </a:rPr>
              <a:t> </a:t>
            </a:r>
            <a:r>
              <a:rPr lang="hr-HR" sz="3200" b="1" dirty="0" smtClean="0">
                <a:solidFill>
                  <a:srgbClr val="800000"/>
                </a:solidFill>
              </a:rPr>
              <a:t>should be </a:t>
            </a:r>
            <a:r>
              <a:rPr lang="en-US" sz="3200" b="1" dirty="0" smtClean="0">
                <a:solidFill>
                  <a:srgbClr val="800000"/>
                </a:solidFill>
              </a:rPr>
              <a:t>avoided</a:t>
            </a:r>
            <a:r>
              <a:rPr lang="hr-HR" sz="3200" dirty="0" smtClean="0"/>
              <a:t>;</a:t>
            </a: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423459786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413801"/>
            <a:ext cx="9002110" cy="4924424"/>
          </a:xfrm>
          <a:prstGeom prst="rect">
            <a:avLst/>
          </a:prstGeom>
          <a:noFill/>
        </p:spPr>
        <p:txBody>
          <a:bodyPr wrap="square" rtlCol="0">
            <a:spAutoFit/>
          </a:bodyPr>
          <a:lstStyle/>
          <a:p>
            <a:pPr algn="ctr">
              <a:spcBef>
                <a:spcPts val="600"/>
              </a:spcBef>
              <a:spcAft>
                <a:spcPts val="600"/>
              </a:spcAft>
            </a:pPr>
            <a:r>
              <a:rPr lang="en-GB" sz="2800" b="1" u="sng" dirty="0" smtClean="0"/>
              <a:t>GUIDELINES FOR DRAFTING UPDATES / NEW EDITIONS (4)</a:t>
            </a:r>
          </a:p>
          <a:p>
            <a:pPr marL="457200" lvl="0" indent="-457200">
              <a:spcBef>
                <a:spcPts val="600"/>
              </a:spcBef>
              <a:spcAft>
                <a:spcPts val="600"/>
              </a:spcAft>
              <a:buFontTx/>
              <a:buChar char="-"/>
            </a:pPr>
            <a:r>
              <a:rPr lang="en-GB" sz="3200" dirty="0" smtClean="0"/>
              <a:t>headings in Vol II to V are much more flexible than in Vol I; </a:t>
            </a:r>
          </a:p>
          <a:p>
            <a:pPr marL="457200" lvl="0" indent="-457200">
              <a:spcBef>
                <a:spcPts val="600"/>
              </a:spcBef>
              <a:spcAft>
                <a:spcPts val="600"/>
              </a:spcAft>
              <a:buFontTx/>
              <a:buChar char="-"/>
            </a:pPr>
            <a:r>
              <a:rPr lang="en-GB" sz="3200" dirty="0" smtClean="0"/>
              <a:t>a structure of a new chapter drafted for Vol II to V, should be, as far as possible, consistent with the other chapters of a relevant Vol;</a:t>
            </a:r>
          </a:p>
          <a:p>
            <a:pPr marL="457200" indent="-457200">
              <a:spcBef>
                <a:spcPts val="600"/>
              </a:spcBef>
              <a:spcAft>
                <a:spcPts val="600"/>
              </a:spcAft>
              <a:buFontTx/>
              <a:buChar char="-"/>
            </a:pPr>
            <a:r>
              <a:rPr lang="en-GB" sz="3200" dirty="0" smtClean="0"/>
              <a:t>annexes can include almost anything that is inconvenient elsewhere in the text, e.g. formal statements; formulae, constants;</a:t>
            </a:r>
            <a:endParaRPr lang="en-GB" sz="3200" dirty="0"/>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289806795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650291"/>
            <a:ext cx="8797158" cy="4924425"/>
          </a:xfrm>
          <a:prstGeom prst="rect">
            <a:avLst/>
          </a:prstGeom>
          <a:noFill/>
        </p:spPr>
        <p:txBody>
          <a:bodyPr wrap="square" rtlCol="0">
            <a:spAutoFit/>
          </a:bodyPr>
          <a:lstStyle/>
          <a:p>
            <a:pPr algn="ctr">
              <a:spcBef>
                <a:spcPts val="600"/>
              </a:spcBef>
              <a:spcAft>
                <a:spcPts val="600"/>
              </a:spcAft>
            </a:pPr>
            <a:r>
              <a:rPr lang="en-GB" sz="2800" b="1" u="sng" dirty="0" smtClean="0"/>
              <a:t>GUIDELINES FOR DRAFTING UPDATES / NEW EDITIONS (5)</a:t>
            </a:r>
          </a:p>
          <a:p>
            <a:pPr marL="457200" lvl="0" indent="-457200">
              <a:spcBef>
                <a:spcPts val="600"/>
              </a:spcBef>
              <a:spcAft>
                <a:spcPts val="600"/>
              </a:spcAft>
              <a:buFontTx/>
              <a:buChar char="-"/>
            </a:pPr>
            <a:r>
              <a:rPr lang="en-GB" sz="3200" dirty="0" smtClean="0"/>
              <a:t>reporting practices should not be included in the CIMO Guide, but in the Manual on Codes (WMO-No. 306);</a:t>
            </a:r>
          </a:p>
          <a:p>
            <a:pPr marL="457200" lvl="0" indent="-457200">
              <a:spcBef>
                <a:spcPts val="600"/>
              </a:spcBef>
              <a:spcAft>
                <a:spcPts val="600"/>
              </a:spcAft>
              <a:buFontTx/>
              <a:buChar char="-"/>
            </a:pPr>
            <a:r>
              <a:rPr lang="en-GB" sz="3200" dirty="0" smtClean="0"/>
              <a:t>the presentation of the material should follow the WMO Style Guide and the WMO Editorial checklist;</a:t>
            </a:r>
          </a:p>
          <a:p>
            <a:pPr marL="457200" lvl="0" indent="-457200">
              <a:spcBef>
                <a:spcPts val="600"/>
              </a:spcBef>
              <a:spcAft>
                <a:spcPts val="600"/>
              </a:spcAft>
              <a:buFontTx/>
              <a:buChar char="-"/>
            </a:pPr>
            <a:r>
              <a:rPr lang="en-GB" sz="3200" dirty="0" smtClean="0"/>
              <a:t>pictures may be included, but require obtaining written agreement of the copyright holders.</a:t>
            </a:r>
            <a:endParaRPr lang="en-GB" sz="3200" dirty="0"/>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161881147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650291"/>
            <a:ext cx="9002110" cy="5078313"/>
          </a:xfrm>
          <a:prstGeom prst="rect">
            <a:avLst/>
          </a:prstGeom>
          <a:noFill/>
        </p:spPr>
        <p:txBody>
          <a:bodyPr wrap="square" rtlCol="0">
            <a:spAutoFit/>
          </a:bodyPr>
          <a:lstStyle/>
          <a:p>
            <a:pPr algn="ctr">
              <a:spcBef>
                <a:spcPts val="600"/>
              </a:spcBef>
              <a:spcAft>
                <a:spcPts val="600"/>
              </a:spcAft>
            </a:pPr>
            <a:r>
              <a:rPr lang="en-GB" sz="2800" b="1" u="sng" dirty="0" smtClean="0"/>
              <a:t>GUIDELINES FOR DRAFTING UPDATES / NEW EDITIONS (6)</a:t>
            </a:r>
          </a:p>
          <a:p>
            <a:pPr lvl="0"/>
            <a:r>
              <a:rPr lang="en-GB" sz="3200" b="1" dirty="0" smtClean="0"/>
              <a:t>Referencing:</a:t>
            </a:r>
          </a:p>
          <a:p>
            <a:pPr marL="457200" lvl="0" indent="-457200">
              <a:spcBef>
                <a:spcPts val="600"/>
              </a:spcBef>
              <a:spcAft>
                <a:spcPts val="600"/>
              </a:spcAft>
              <a:buFontTx/>
              <a:buChar char="-"/>
            </a:pPr>
            <a:r>
              <a:rPr lang="en-GB" sz="3200" dirty="0" smtClean="0"/>
              <a:t>WMO Manuals and other Guides and guidelines;</a:t>
            </a:r>
          </a:p>
          <a:p>
            <a:pPr marL="457200" lvl="0" indent="-457200">
              <a:spcBef>
                <a:spcPts val="600"/>
              </a:spcBef>
              <a:spcAft>
                <a:spcPts val="600"/>
              </a:spcAft>
              <a:buFontTx/>
              <a:buChar char="-"/>
            </a:pPr>
            <a:r>
              <a:rPr lang="en-GB" sz="3200" dirty="0" smtClean="0"/>
              <a:t>reviewed and readily available papers;</a:t>
            </a:r>
          </a:p>
          <a:p>
            <a:pPr marL="457200" lvl="0" indent="-457200">
              <a:spcBef>
                <a:spcPts val="600"/>
              </a:spcBef>
              <a:spcAft>
                <a:spcPts val="600"/>
              </a:spcAft>
              <a:buFontTx/>
              <a:buChar char="-"/>
            </a:pPr>
            <a:r>
              <a:rPr lang="en-GB" sz="3200" dirty="0" smtClean="0"/>
              <a:t>reports of conferences and in-house papers are often too transient or inaccessible to be very useful and should be used only if necessary and if no other material is available;</a:t>
            </a:r>
          </a:p>
          <a:p>
            <a:pPr marL="457200" lvl="0" indent="-457200">
              <a:spcBef>
                <a:spcPts val="600"/>
              </a:spcBef>
              <a:spcAft>
                <a:spcPts val="600"/>
              </a:spcAft>
              <a:buFontTx/>
              <a:buChar char="-"/>
            </a:pPr>
            <a:r>
              <a:rPr lang="en-GB" sz="3200" dirty="0" smtClean="0"/>
              <a:t>glossaries are not used.</a:t>
            </a:r>
            <a:endParaRPr lang="en-GB" sz="3200" dirty="0"/>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2134552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539929"/>
            <a:ext cx="9002110" cy="5863144"/>
          </a:xfrm>
          <a:prstGeom prst="rect">
            <a:avLst/>
          </a:prstGeom>
          <a:noFill/>
        </p:spPr>
        <p:txBody>
          <a:bodyPr wrap="square" rtlCol="0">
            <a:spAutoFit/>
          </a:bodyPr>
          <a:lstStyle/>
          <a:p>
            <a:pPr algn="ctr">
              <a:spcBef>
                <a:spcPts val="600"/>
              </a:spcBef>
              <a:spcAft>
                <a:spcPts val="600"/>
              </a:spcAft>
            </a:pPr>
            <a:r>
              <a:rPr lang="en-GB" sz="2800" b="1" u="sng" dirty="0" smtClean="0"/>
              <a:t>GUIDELINES FOR DRAFTING UPDATES / NEW EDITIONS  (7)</a:t>
            </a:r>
          </a:p>
          <a:p>
            <a:pPr lvl="0"/>
            <a:r>
              <a:rPr lang="en-GB" sz="3200" b="1" dirty="0" smtClean="0"/>
              <a:t>Terminology:</a:t>
            </a:r>
          </a:p>
          <a:p>
            <a:pPr marL="457200" lvl="0" indent="-457200">
              <a:spcBef>
                <a:spcPts val="600"/>
              </a:spcBef>
              <a:spcAft>
                <a:spcPts val="600"/>
              </a:spcAft>
              <a:buFont typeface="Wingdings" panose="05000000000000000000" pitchFamily="2" charset="2"/>
              <a:buChar char="Ø"/>
            </a:pPr>
            <a:r>
              <a:rPr lang="en-GB" sz="2800" dirty="0" smtClean="0"/>
              <a:t>the International Meteorological Vocabulary (WMO-No. 182) </a:t>
            </a:r>
            <a:r>
              <a:rPr lang="en-GB" sz="2800" dirty="0" smtClean="0">
                <a:hlinkClick r:id="rId2"/>
              </a:rPr>
              <a:t>http://library.wmo.int/pmb_ged/wmo_182-1992_en.pdf</a:t>
            </a:r>
            <a:r>
              <a:rPr lang="en-GB" sz="2800" dirty="0" smtClean="0"/>
              <a:t>;</a:t>
            </a:r>
          </a:p>
          <a:p>
            <a:pPr marL="457200" lvl="0" indent="-457200">
              <a:spcBef>
                <a:spcPts val="600"/>
              </a:spcBef>
              <a:spcAft>
                <a:spcPts val="600"/>
              </a:spcAft>
              <a:buFont typeface="Wingdings" panose="05000000000000000000" pitchFamily="2" charset="2"/>
              <a:buChar char="Ø"/>
            </a:pPr>
            <a:r>
              <a:rPr lang="en-GB" sz="2800" dirty="0" smtClean="0"/>
              <a:t>the International Vocabulary of Metrology – Basic and General Concepts and Associated Terms (VIM) </a:t>
            </a:r>
            <a:r>
              <a:rPr lang="en-GB" sz="2800" dirty="0" smtClean="0">
                <a:hlinkClick r:id="rId3"/>
              </a:rPr>
              <a:t>http://www.bipm.org/en/publications/guides/vim.html</a:t>
            </a:r>
            <a:r>
              <a:rPr lang="en-GB" sz="2800" dirty="0" smtClean="0"/>
              <a:t>;</a:t>
            </a:r>
          </a:p>
          <a:p>
            <a:pPr marL="457200" indent="-457200">
              <a:spcBef>
                <a:spcPts val="600"/>
              </a:spcBef>
              <a:spcAft>
                <a:spcPts val="600"/>
              </a:spcAft>
              <a:buFont typeface="Wingdings" panose="05000000000000000000" pitchFamily="2" charset="2"/>
              <a:buChar char="Ø"/>
            </a:pPr>
            <a:r>
              <a:rPr lang="en-GB" sz="2800" dirty="0" smtClean="0"/>
              <a:t>the Evaluation of measurement data – Guide to the expression of uncertainty in measurement (GUM), </a:t>
            </a:r>
            <a:r>
              <a:rPr lang="en-GB" sz="2800" dirty="0" smtClean="0">
                <a:hlinkClick r:id="rId4"/>
              </a:rPr>
              <a:t>http://www.bipm.org/en/publications/guides/gum.html</a:t>
            </a:r>
            <a:r>
              <a:rPr lang="en-GB" sz="2800" dirty="0" smtClean="0"/>
              <a:t>.</a:t>
            </a:r>
          </a:p>
          <a:p>
            <a:pPr lvl="0"/>
            <a:endParaRPr lang="en-GB" sz="2800" dirty="0"/>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31686968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391086" y="129907"/>
            <a:ext cx="8563728" cy="646331"/>
          </a:xfrm>
          <a:prstGeom prst="rect">
            <a:avLst/>
          </a:prstGeom>
          <a:noFill/>
        </p:spPr>
        <p:txBody>
          <a:bodyPr wrap="square" rtlCol="0">
            <a:spAutoFit/>
          </a:bodyPr>
          <a:lstStyle/>
          <a:p>
            <a:pPr algn="ctr"/>
            <a:r>
              <a:rPr lang="en-US" sz="3600" dirty="0" smtClean="0"/>
              <a:t>WMO  Document</a:t>
            </a:r>
            <a:r>
              <a:rPr lang="hr-HR" sz="3600" dirty="0" smtClean="0"/>
              <a:t>ation</a:t>
            </a:r>
            <a:r>
              <a:rPr lang="en-US" sz="3600" dirty="0" smtClean="0"/>
              <a:t>:</a:t>
            </a:r>
          </a:p>
        </p:txBody>
      </p:sp>
      <p:sp>
        <p:nvSpPr>
          <p:cNvPr id="6" name="Isosceles Triangle 5"/>
          <p:cNvSpPr/>
          <p:nvPr/>
        </p:nvSpPr>
        <p:spPr>
          <a:xfrm>
            <a:off x="3479094" y="1545021"/>
            <a:ext cx="2333296" cy="189186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rapezoid 6"/>
          <p:cNvSpPr/>
          <p:nvPr/>
        </p:nvSpPr>
        <p:spPr>
          <a:xfrm>
            <a:off x="2727435" y="3468414"/>
            <a:ext cx="3846786" cy="1308538"/>
          </a:xfrm>
          <a:prstGeom prst="trapezoid">
            <a:avLst>
              <a:gd name="adj" fmla="val 58735"/>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rapezoid 7"/>
          <p:cNvSpPr/>
          <p:nvPr/>
        </p:nvSpPr>
        <p:spPr>
          <a:xfrm>
            <a:off x="1907628" y="4776952"/>
            <a:ext cx="5454869" cy="1308538"/>
          </a:xfrm>
          <a:prstGeom prst="trapezoid">
            <a:avLst>
              <a:gd name="adj" fmla="val 5873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TextBox 8"/>
          <p:cNvSpPr txBox="1"/>
          <p:nvPr/>
        </p:nvSpPr>
        <p:spPr>
          <a:xfrm>
            <a:off x="2727435" y="5123793"/>
            <a:ext cx="3846786" cy="523220"/>
          </a:xfrm>
          <a:prstGeom prst="rect">
            <a:avLst/>
          </a:prstGeom>
          <a:noFill/>
        </p:spPr>
        <p:txBody>
          <a:bodyPr wrap="square" rtlCol="0">
            <a:spAutoFit/>
          </a:bodyPr>
          <a:lstStyle/>
          <a:p>
            <a:pPr algn="ctr"/>
            <a:r>
              <a:rPr lang="hr-HR" sz="2800" dirty="0" smtClean="0">
                <a:solidFill>
                  <a:schemeClr val="bg1"/>
                </a:solidFill>
              </a:rPr>
              <a:t>Guides, guidelines, …</a:t>
            </a:r>
            <a:endParaRPr lang="en-GB" sz="2800" dirty="0">
              <a:solidFill>
                <a:schemeClr val="bg1"/>
              </a:solidFill>
            </a:endParaRPr>
          </a:p>
        </p:txBody>
      </p:sp>
      <p:sp>
        <p:nvSpPr>
          <p:cNvPr id="10" name="TextBox 9"/>
          <p:cNvSpPr txBox="1"/>
          <p:nvPr/>
        </p:nvSpPr>
        <p:spPr>
          <a:xfrm>
            <a:off x="2749557" y="3861073"/>
            <a:ext cx="3846786" cy="523220"/>
          </a:xfrm>
          <a:prstGeom prst="rect">
            <a:avLst/>
          </a:prstGeom>
          <a:noFill/>
        </p:spPr>
        <p:txBody>
          <a:bodyPr wrap="square" rtlCol="0">
            <a:spAutoFit/>
          </a:bodyPr>
          <a:lstStyle/>
          <a:p>
            <a:pPr algn="ctr"/>
            <a:r>
              <a:rPr lang="hr-HR" sz="2800" dirty="0" err="1" smtClean="0">
                <a:solidFill>
                  <a:schemeClr val="bg1"/>
                </a:solidFill>
              </a:rPr>
              <a:t>Manuals</a:t>
            </a:r>
            <a:endParaRPr lang="en-GB" sz="2800" dirty="0">
              <a:solidFill>
                <a:schemeClr val="bg1"/>
              </a:solidFill>
            </a:endParaRPr>
          </a:p>
        </p:txBody>
      </p:sp>
      <p:sp>
        <p:nvSpPr>
          <p:cNvPr id="11" name="TextBox 10"/>
          <p:cNvSpPr txBox="1"/>
          <p:nvPr/>
        </p:nvSpPr>
        <p:spPr>
          <a:xfrm>
            <a:off x="3219979" y="2452687"/>
            <a:ext cx="2874410" cy="954107"/>
          </a:xfrm>
          <a:prstGeom prst="rect">
            <a:avLst/>
          </a:prstGeom>
          <a:noFill/>
        </p:spPr>
        <p:txBody>
          <a:bodyPr wrap="square" rtlCol="0">
            <a:spAutoFit/>
          </a:bodyPr>
          <a:lstStyle/>
          <a:p>
            <a:pPr algn="ctr"/>
            <a:r>
              <a:rPr lang="hr-HR" sz="2800" dirty="0" err="1" smtClean="0">
                <a:solidFill>
                  <a:schemeClr val="bg1"/>
                </a:solidFill>
              </a:rPr>
              <a:t>Technical</a:t>
            </a:r>
            <a:r>
              <a:rPr lang="hr-HR" sz="2800" dirty="0" smtClean="0">
                <a:solidFill>
                  <a:schemeClr val="bg1"/>
                </a:solidFill>
              </a:rPr>
              <a:t> </a:t>
            </a:r>
            <a:r>
              <a:rPr lang="hr-HR" sz="2800" dirty="0" err="1" smtClean="0">
                <a:solidFill>
                  <a:schemeClr val="bg1"/>
                </a:solidFill>
              </a:rPr>
              <a:t>Regulations</a:t>
            </a:r>
            <a:endParaRPr lang="en-GB" sz="2800" dirty="0">
              <a:solidFill>
                <a:schemeClr val="bg1"/>
              </a:solidFill>
            </a:endParaRPr>
          </a:p>
        </p:txBody>
      </p:sp>
      <p:cxnSp>
        <p:nvCxnSpPr>
          <p:cNvPr id="13" name="Straight Connector 12"/>
          <p:cNvCxnSpPr/>
          <p:nvPr/>
        </p:nvCxnSpPr>
        <p:spPr>
          <a:xfrm>
            <a:off x="646386" y="4776952"/>
            <a:ext cx="830842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330964" y="4875337"/>
            <a:ext cx="1907628" cy="1384995"/>
          </a:xfrm>
          <a:prstGeom prst="rect">
            <a:avLst/>
          </a:prstGeom>
          <a:noFill/>
        </p:spPr>
        <p:txBody>
          <a:bodyPr wrap="square" rtlCol="0">
            <a:spAutoFit/>
          </a:bodyPr>
          <a:lstStyle/>
          <a:p>
            <a:r>
              <a:rPr lang="hr-HR" sz="2800" b="1" dirty="0" err="1" smtClean="0"/>
              <a:t>Non</a:t>
            </a:r>
            <a:r>
              <a:rPr lang="hr-HR" sz="2800" b="1" dirty="0" smtClean="0"/>
              <a:t> - </a:t>
            </a:r>
            <a:r>
              <a:rPr lang="hr-HR" sz="2800" b="1" dirty="0" err="1" smtClean="0"/>
              <a:t>Regulatory</a:t>
            </a:r>
            <a:r>
              <a:rPr lang="hr-HR" sz="2800" b="1" dirty="0" smtClean="0"/>
              <a:t>  </a:t>
            </a:r>
            <a:r>
              <a:rPr lang="hr-HR" sz="2800" b="1" dirty="0" err="1" smtClean="0"/>
              <a:t>documents</a:t>
            </a:r>
            <a:endParaRPr lang="en-GB" sz="2800" b="1" dirty="0"/>
          </a:p>
        </p:txBody>
      </p:sp>
      <p:sp>
        <p:nvSpPr>
          <p:cNvPr id="15" name="TextBox 14"/>
          <p:cNvSpPr txBox="1"/>
          <p:nvPr/>
        </p:nvSpPr>
        <p:spPr>
          <a:xfrm>
            <a:off x="1043152" y="3067533"/>
            <a:ext cx="2033752" cy="954107"/>
          </a:xfrm>
          <a:prstGeom prst="rect">
            <a:avLst/>
          </a:prstGeom>
          <a:noFill/>
        </p:spPr>
        <p:txBody>
          <a:bodyPr wrap="square" rtlCol="0">
            <a:spAutoFit/>
          </a:bodyPr>
          <a:lstStyle/>
          <a:p>
            <a:r>
              <a:rPr lang="hr-HR" sz="2800" b="1" dirty="0" err="1" smtClean="0"/>
              <a:t>Regulatory</a:t>
            </a:r>
            <a:r>
              <a:rPr lang="hr-HR" sz="2800" b="1" dirty="0" smtClean="0"/>
              <a:t>  </a:t>
            </a:r>
            <a:r>
              <a:rPr lang="hr-HR" sz="2800" b="1" dirty="0" err="1" smtClean="0"/>
              <a:t>documents</a:t>
            </a:r>
            <a:endParaRPr lang="en-GB" sz="2800" b="1" dirty="0"/>
          </a:p>
        </p:txBody>
      </p:sp>
      <p:sp>
        <p:nvSpPr>
          <p:cNvPr id="16" name="TextBox 1"/>
          <p:cNvSpPr txBox="1"/>
          <p:nvPr/>
        </p:nvSpPr>
        <p:spPr>
          <a:xfrm>
            <a:off x="402367" y="975019"/>
            <a:ext cx="8563728" cy="646331"/>
          </a:xfrm>
          <a:prstGeom prst="rect">
            <a:avLst/>
          </a:prstGeom>
          <a:noFill/>
        </p:spPr>
        <p:txBody>
          <a:bodyPr wrap="square" rtlCol="0">
            <a:spAutoFit/>
          </a:bodyPr>
          <a:lstStyle/>
          <a:p>
            <a:pPr algn="ctr"/>
            <a:r>
              <a:rPr lang="en-US" altLang="ja-JP" sz="3600" dirty="0"/>
              <a:t>Basic Documents</a:t>
            </a:r>
            <a:endParaRPr lang="en-US" sz="3600" dirty="0" smtClean="0"/>
          </a:p>
        </p:txBody>
      </p:sp>
      <p:sp>
        <p:nvSpPr>
          <p:cNvPr id="3" name="角丸四角形 2"/>
          <p:cNvSpPr/>
          <p:nvPr/>
        </p:nvSpPr>
        <p:spPr>
          <a:xfrm>
            <a:off x="2974272" y="1103181"/>
            <a:ext cx="3337687" cy="454668"/>
          </a:xfrm>
          <a:prstGeom prst="roundRect">
            <a:avLst/>
          </a:prstGeom>
          <a:gradFill flip="none" rotWithShape="1">
            <a:gsLst>
              <a:gs pos="0">
                <a:schemeClr val="accent1">
                  <a:tint val="100000"/>
                  <a:shade val="100000"/>
                  <a:satMod val="130000"/>
                  <a:alpha val="49000"/>
                </a:schemeClr>
              </a:gs>
              <a:gs pos="100000">
                <a:schemeClr val="accent1">
                  <a:tint val="50000"/>
                  <a:shade val="100000"/>
                  <a:satMod val="350000"/>
                  <a:alpha val="49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520302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492631"/>
            <a:ext cx="9002110" cy="5109091"/>
          </a:xfrm>
          <a:prstGeom prst="rect">
            <a:avLst/>
          </a:prstGeom>
          <a:noFill/>
        </p:spPr>
        <p:txBody>
          <a:bodyPr wrap="square" rtlCol="0">
            <a:spAutoFit/>
          </a:bodyPr>
          <a:lstStyle/>
          <a:p>
            <a:pPr algn="ctr">
              <a:spcBef>
                <a:spcPts val="600"/>
              </a:spcBef>
              <a:spcAft>
                <a:spcPts val="600"/>
              </a:spcAft>
            </a:pPr>
            <a:r>
              <a:rPr lang="en-GB" sz="2800" b="1" dirty="0" smtClean="0"/>
              <a:t>GUIDELINES FOR DRAFTING UPDATES / NEW EDITIONS  (8)</a:t>
            </a:r>
          </a:p>
          <a:p>
            <a:pPr marL="457200" lvl="0" indent="-457200">
              <a:buFont typeface="Wingdings" panose="05000000000000000000" pitchFamily="2" charset="2"/>
              <a:buChar char="Ø"/>
            </a:pPr>
            <a:r>
              <a:rPr lang="en-GB" sz="3200" dirty="0" smtClean="0"/>
              <a:t>Vol IV is primarily intended to tell those responsible for surface-based measurements what they can expect from space-based systems;</a:t>
            </a:r>
          </a:p>
          <a:p>
            <a:pPr marL="457200" indent="-457200">
              <a:buFont typeface="Wingdings" panose="05000000000000000000" pitchFamily="2" charset="2"/>
              <a:buChar char="Ø"/>
            </a:pPr>
            <a:r>
              <a:rPr lang="en-GB" sz="3200" dirty="0" smtClean="0"/>
              <a:t>References and Further Reading appear at the end of the Vol rather than at the end of each Chapter;</a:t>
            </a:r>
          </a:p>
          <a:p>
            <a:pPr marL="457200" lvl="0" indent="-457200">
              <a:spcBef>
                <a:spcPts val="600"/>
              </a:spcBef>
              <a:spcAft>
                <a:spcPts val="600"/>
              </a:spcAft>
              <a:buFont typeface="Wingdings" panose="05000000000000000000" pitchFamily="2" charset="2"/>
              <a:buChar char="Ø"/>
            </a:pPr>
            <a:r>
              <a:rPr lang="en-GB" sz="3200" dirty="0" smtClean="0">
                <a:solidFill>
                  <a:srgbClr val="800000"/>
                </a:solidFill>
              </a:rPr>
              <a:t>To use "</a:t>
            </a:r>
            <a:r>
              <a:rPr lang="en-GB" sz="3200" u="sng" dirty="0" smtClean="0">
                <a:solidFill>
                  <a:srgbClr val="800000"/>
                </a:solidFill>
              </a:rPr>
              <a:t>free troposphere</a:t>
            </a:r>
            <a:r>
              <a:rPr lang="en-GB" sz="3200" dirty="0" smtClean="0">
                <a:solidFill>
                  <a:srgbClr val="800000"/>
                </a:solidFill>
              </a:rPr>
              <a:t>" and "</a:t>
            </a:r>
            <a:r>
              <a:rPr lang="en-GB" sz="3200" u="sng" dirty="0" smtClean="0">
                <a:solidFill>
                  <a:srgbClr val="800000"/>
                </a:solidFill>
              </a:rPr>
              <a:t>planetary boundary layer</a:t>
            </a:r>
            <a:r>
              <a:rPr lang="en-GB" sz="3200" dirty="0" smtClean="0">
                <a:solidFill>
                  <a:srgbClr val="800000"/>
                </a:solidFill>
              </a:rPr>
              <a:t>", instead  of "</a:t>
            </a:r>
            <a:r>
              <a:rPr lang="en-GB" sz="3200" u="sng" dirty="0" smtClean="0">
                <a:solidFill>
                  <a:srgbClr val="800000"/>
                </a:solidFill>
              </a:rPr>
              <a:t>upper</a:t>
            </a:r>
            <a:r>
              <a:rPr lang="en-GB" sz="3200" dirty="0" smtClean="0">
                <a:solidFill>
                  <a:srgbClr val="800000"/>
                </a:solidFill>
              </a:rPr>
              <a:t>" and "</a:t>
            </a:r>
            <a:r>
              <a:rPr lang="en-GB" sz="3200" u="sng" dirty="0" smtClean="0">
                <a:solidFill>
                  <a:srgbClr val="800000"/>
                </a:solidFill>
              </a:rPr>
              <a:t>lower troposphere</a:t>
            </a:r>
            <a:r>
              <a:rPr lang="en-GB" sz="3200" dirty="0" smtClean="0">
                <a:solidFill>
                  <a:srgbClr val="800000"/>
                </a:solidFill>
              </a:rPr>
              <a:t>", respectively (as agreed within WMO RRR activities).</a:t>
            </a:r>
            <a:endParaRPr lang="en-GB" sz="3200" dirty="0">
              <a:solidFill>
                <a:srgbClr val="800000"/>
              </a:solidFill>
            </a:endParaRPr>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26421316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650291"/>
            <a:ext cx="9002110" cy="4262705"/>
          </a:xfrm>
          <a:prstGeom prst="rect">
            <a:avLst/>
          </a:prstGeom>
          <a:noFill/>
        </p:spPr>
        <p:txBody>
          <a:bodyPr wrap="square" rtlCol="0">
            <a:spAutoFit/>
          </a:bodyPr>
          <a:lstStyle/>
          <a:p>
            <a:pPr algn="ctr"/>
            <a:r>
              <a:rPr lang="en-GB" sz="3200" b="1" cap="all" dirty="0"/>
              <a:t>Procedures for updating the CIMO Guide </a:t>
            </a:r>
            <a:endParaRPr lang="en-US" sz="3200" dirty="0"/>
          </a:p>
          <a:p>
            <a:r>
              <a:rPr lang="en-US" sz="3200" b="1" cap="all" dirty="0"/>
              <a:t> </a:t>
            </a:r>
            <a:endParaRPr lang="en-US" sz="3200" dirty="0"/>
          </a:p>
          <a:p>
            <a:pPr marL="457200" lvl="0" indent="-457200">
              <a:spcBef>
                <a:spcPts val="600"/>
              </a:spcBef>
              <a:spcAft>
                <a:spcPts val="600"/>
              </a:spcAft>
              <a:buFont typeface="Wingdings" panose="05000000000000000000" pitchFamily="2" charset="2"/>
              <a:buChar char="Ø"/>
            </a:pPr>
            <a:r>
              <a:rPr lang="en-GB" sz="3200" dirty="0" smtClean="0"/>
              <a:t>Updates/revisions </a:t>
            </a:r>
            <a:r>
              <a:rPr lang="en-GB" sz="3200" dirty="0"/>
              <a:t>of the Guide are initiated as soon as a sound proposal is </a:t>
            </a:r>
            <a:r>
              <a:rPr lang="en-GB" sz="3200" dirty="0" smtClean="0"/>
              <a:t>submitted</a:t>
            </a:r>
            <a:r>
              <a:rPr lang="hr-HR" sz="3200" dirty="0"/>
              <a:t>;</a:t>
            </a:r>
            <a:endParaRPr lang="en-US" sz="3200" dirty="0"/>
          </a:p>
          <a:p>
            <a:pPr marL="457200" lvl="0" indent="-457200">
              <a:spcBef>
                <a:spcPts val="600"/>
              </a:spcBef>
              <a:spcAft>
                <a:spcPts val="600"/>
              </a:spcAft>
              <a:buFont typeface="Wingdings" panose="05000000000000000000" pitchFamily="2" charset="2"/>
              <a:buChar char="Ø"/>
            </a:pPr>
            <a:r>
              <a:rPr lang="en-US" sz="3200" dirty="0"/>
              <a:t>Proposals (apart from minor changes and typos) have to be included </a:t>
            </a:r>
            <a:r>
              <a:rPr lang="en-US" sz="3200" b="1" dirty="0"/>
              <a:t>in track-change mode</a:t>
            </a:r>
            <a:r>
              <a:rPr lang="en-US" sz="3200" dirty="0"/>
              <a:t> in the MS-Word file of the most recent version of the CIMO Guide</a:t>
            </a:r>
            <a:r>
              <a:rPr lang="en-US" sz="3200" dirty="0" smtClean="0"/>
              <a:t>.</a:t>
            </a:r>
            <a:endParaRPr lang="hr-HR" sz="3200" dirty="0" smtClean="0"/>
          </a:p>
        </p:txBody>
      </p:sp>
      <p:sp>
        <p:nvSpPr>
          <p:cNvPr id="6" name="TextBox 3"/>
          <p:cNvSpPr txBox="1"/>
          <p:nvPr/>
        </p:nvSpPr>
        <p:spPr>
          <a:xfrm>
            <a:off x="2389239" y="37793"/>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Tree>
    <p:extLst>
      <p:ext uri="{BB962C8B-B14F-4D97-AF65-F5344CB8AC3E}">
        <p14:creationId xmlns:p14="http://schemas.microsoft.com/office/powerpoint/2010/main" val="380373608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9239" y="191729"/>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grpSp>
        <p:nvGrpSpPr>
          <p:cNvPr id="3" name="Group 1"/>
          <p:cNvGrpSpPr>
            <a:grpSpLocks noChangeAspect="1"/>
          </p:cNvGrpSpPr>
          <p:nvPr/>
        </p:nvGrpSpPr>
        <p:grpSpPr bwMode="auto">
          <a:xfrm>
            <a:off x="2389244" y="500056"/>
            <a:ext cx="5452110" cy="6583680"/>
            <a:chOff x="1731" y="3009"/>
            <a:chExt cx="9540" cy="11520"/>
          </a:xfrm>
        </p:grpSpPr>
        <p:sp>
          <p:nvSpPr>
            <p:cNvPr id="7" name="AutoShape 35"/>
            <p:cNvSpPr>
              <a:spLocks noChangeAspect="1" noChangeArrowheads="1" noTextEdit="1"/>
            </p:cNvSpPr>
            <p:nvPr/>
          </p:nvSpPr>
          <p:spPr bwMode="auto">
            <a:xfrm>
              <a:off x="1731" y="3009"/>
              <a:ext cx="9540" cy="115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34"/>
            <p:cNvSpPr>
              <a:spLocks noChangeArrowheads="1"/>
            </p:cNvSpPr>
            <p:nvPr/>
          </p:nvSpPr>
          <p:spPr bwMode="auto">
            <a:xfrm>
              <a:off x="2450" y="3189"/>
              <a:ext cx="23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H" altLang="en-US" sz="1100" b="1" i="1" u="none" strike="noStrike" cap="none" normalizeH="0" baseline="0" smtClean="0">
                  <a:ln>
                    <a:noFill/>
                  </a:ln>
                  <a:solidFill>
                    <a:schemeClr val="tx1"/>
                  </a:solidFill>
                  <a:effectLst/>
                  <a:latin typeface="Arial" pitchFamily="34" charset="0"/>
                  <a:ea typeface="SimSun" pitchFamily="2" charset="-122"/>
                  <a:cs typeface="Times New Roman" pitchFamily="18" charset="0"/>
                </a:rPr>
                <a:t>CIMO contributions</a:t>
              </a:r>
              <a:endParaRPr kumimoji="0" lang="fr-CH"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33"/>
            <p:cNvSpPr>
              <a:spLocks noChangeArrowheads="1"/>
            </p:cNvSpPr>
            <p:nvPr/>
          </p:nvSpPr>
          <p:spPr bwMode="auto">
            <a:xfrm>
              <a:off x="6051" y="3127"/>
              <a:ext cx="275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H" altLang="en-US" sz="1100" b="1" i="1"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Contributions by </a:t>
              </a:r>
              <a:r>
                <a:rPr kumimoji="0" lang="fr-CH" altLang="en-US" sz="1100" b="1" i="1" u="none" strike="noStrike" cap="none" normalizeH="0" baseline="0" dirty="0" err="1" smtClean="0">
                  <a:ln>
                    <a:noFill/>
                  </a:ln>
                  <a:solidFill>
                    <a:schemeClr val="tx1"/>
                  </a:solidFill>
                  <a:effectLst/>
                  <a:latin typeface="Arial" pitchFamily="34" charset="0"/>
                  <a:ea typeface="SimSun" pitchFamily="2" charset="-122"/>
                  <a:cs typeface="Times New Roman" pitchFamily="18" charset="0"/>
                </a:rPr>
                <a:t>other</a:t>
              </a:r>
              <a:r>
                <a:rPr kumimoji="0" lang="fr-CH" altLang="en-US" sz="1100" b="1" i="1"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 TC / groups</a:t>
              </a:r>
              <a:endParaRPr kumimoji="0" lang="fr-CH"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32"/>
            <p:cNvSpPr>
              <a:spLocks noChangeShapeType="1"/>
            </p:cNvSpPr>
            <p:nvPr/>
          </p:nvSpPr>
          <p:spPr bwMode="auto">
            <a:xfrm>
              <a:off x="3614" y="4548"/>
              <a:ext cx="1" cy="67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31"/>
            <p:cNvSpPr>
              <a:spLocks noChangeArrowheads="1"/>
            </p:cNvSpPr>
            <p:nvPr/>
          </p:nvSpPr>
          <p:spPr bwMode="auto">
            <a:xfrm>
              <a:off x="2444" y="3909"/>
              <a:ext cx="2340" cy="63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Revised chapter developed by expert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AutoShape 30"/>
            <p:cNvSpPr>
              <a:spLocks noChangeArrowheads="1"/>
            </p:cNvSpPr>
            <p:nvPr/>
          </p:nvSpPr>
          <p:spPr bwMode="auto">
            <a:xfrm>
              <a:off x="2442" y="5221"/>
              <a:ext cx="2344" cy="144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Review and approval by relevant 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AutoShape 29"/>
            <p:cNvSpPr>
              <a:spLocks noChangeArrowheads="1"/>
            </p:cNvSpPr>
            <p:nvPr/>
          </p:nvSpPr>
          <p:spPr bwMode="auto">
            <a:xfrm>
              <a:off x="2534" y="7355"/>
              <a:ext cx="2161" cy="90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CIMO Ed. Board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28"/>
            <p:cNvSpPr>
              <a:spLocks noChangeArrowheads="1"/>
            </p:cNvSpPr>
            <p:nvPr/>
          </p:nvSpPr>
          <p:spPr bwMode="auto">
            <a:xfrm>
              <a:off x="2534" y="8949"/>
              <a:ext cx="2160" cy="90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CIMO President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AutoShape 27"/>
            <p:cNvSpPr>
              <a:spLocks noChangeArrowheads="1"/>
            </p:cNvSpPr>
            <p:nvPr/>
          </p:nvSpPr>
          <p:spPr bwMode="auto">
            <a:xfrm>
              <a:off x="2445" y="9973"/>
              <a:ext cx="2345" cy="130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Consultation of WMO Members – Nomination of F</a:t>
              </a:r>
              <a:r>
                <a:rPr kumimoji="0" lang="hr-HR"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P</a:t>
              </a: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 in case</a:t>
              </a:r>
              <a:r>
                <a:rPr kumimoji="0" lang="hr-HR"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 </a:t>
              </a: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of</a:t>
              </a:r>
              <a:r>
                <a:rPr kumimoji="0" lang="hr-HR"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 </a:t>
              </a: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comments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AutoShape 26"/>
            <p:cNvSpPr>
              <a:spLocks noChangeArrowheads="1"/>
            </p:cNvSpPr>
            <p:nvPr/>
          </p:nvSpPr>
          <p:spPr bwMode="auto">
            <a:xfrm>
              <a:off x="2532" y="11649"/>
              <a:ext cx="2164" cy="2316"/>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Final Approval by CIMO or CIMO President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AutoShape 25"/>
            <p:cNvSpPr>
              <a:spLocks noChangeShapeType="1"/>
            </p:cNvSpPr>
            <p:nvPr/>
          </p:nvSpPr>
          <p:spPr bwMode="auto">
            <a:xfrm>
              <a:off x="3614" y="6661"/>
              <a:ext cx="1" cy="69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24"/>
            <p:cNvSpPr>
              <a:spLocks noChangeShapeType="1"/>
            </p:cNvSpPr>
            <p:nvPr/>
          </p:nvSpPr>
          <p:spPr bwMode="auto">
            <a:xfrm flipH="1">
              <a:off x="3614" y="8255"/>
              <a:ext cx="1" cy="69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AutoShape 23"/>
            <p:cNvSpPr>
              <a:spLocks noChangeShapeType="1"/>
            </p:cNvSpPr>
            <p:nvPr/>
          </p:nvSpPr>
          <p:spPr bwMode="auto">
            <a:xfrm>
              <a:off x="3614" y="9849"/>
              <a:ext cx="1" cy="18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22"/>
            <p:cNvSpPr>
              <a:spLocks noChangeShapeType="1"/>
            </p:cNvSpPr>
            <p:nvPr/>
          </p:nvSpPr>
          <p:spPr bwMode="auto">
            <a:xfrm flipH="1">
              <a:off x="3614" y="11338"/>
              <a:ext cx="1" cy="31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21"/>
            <p:cNvSpPr>
              <a:spLocks noChangeShapeType="1"/>
            </p:cNvSpPr>
            <p:nvPr/>
          </p:nvSpPr>
          <p:spPr bwMode="auto">
            <a:xfrm rot="10800000" flipH="1">
              <a:off x="2442" y="4229"/>
              <a:ext cx="2" cy="1712"/>
            </a:xfrm>
            <a:prstGeom prst="bentConnector3">
              <a:avLst>
                <a:gd name="adj1" fmla="val -1800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20"/>
            <p:cNvSpPr>
              <a:spLocks noChangeShapeType="1"/>
            </p:cNvSpPr>
            <p:nvPr/>
          </p:nvSpPr>
          <p:spPr bwMode="auto">
            <a:xfrm rot="10800000">
              <a:off x="2444" y="4229"/>
              <a:ext cx="90" cy="3576"/>
            </a:xfrm>
            <a:prstGeom prst="bentConnector3">
              <a:avLst>
                <a:gd name="adj1" fmla="val 50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19"/>
            <p:cNvSpPr>
              <a:spLocks noChangeShapeType="1"/>
            </p:cNvSpPr>
            <p:nvPr/>
          </p:nvSpPr>
          <p:spPr bwMode="auto">
            <a:xfrm rot="10800000">
              <a:off x="2444" y="4229"/>
              <a:ext cx="1" cy="6455"/>
            </a:xfrm>
            <a:prstGeom prst="bentConnector3">
              <a:avLst>
                <a:gd name="adj1" fmla="val 3610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18"/>
            <p:cNvSpPr>
              <a:spLocks noChangeShapeType="1"/>
            </p:cNvSpPr>
            <p:nvPr/>
          </p:nvSpPr>
          <p:spPr bwMode="auto">
            <a:xfrm flipV="1">
              <a:off x="4785" y="4229"/>
              <a:ext cx="3607" cy="6455"/>
            </a:xfrm>
            <a:prstGeom prst="bentConnector3">
              <a:avLst>
                <a:gd name="adj1" fmla="val 109954"/>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17"/>
            <p:cNvSpPr>
              <a:spLocks noChangeShapeType="1"/>
            </p:cNvSpPr>
            <p:nvPr/>
          </p:nvSpPr>
          <p:spPr bwMode="auto">
            <a:xfrm flipH="1">
              <a:off x="4694" y="9399"/>
              <a:ext cx="1449"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6" name="Group 4"/>
            <p:cNvGrpSpPr>
              <a:grpSpLocks/>
            </p:cNvGrpSpPr>
            <p:nvPr/>
          </p:nvGrpSpPr>
          <p:grpSpPr bwMode="auto">
            <a:xfrm>
              <a:off x="6051" y="3909"/>
              <a:ext cx="2343" cy="5940"/>
              <a:chOff x="6051" y="3909"/>
              <a:chExt cx="2343" cy="5940"/>
            </a:xfrm>
          </p:grpSpPr>
          <p:sp>
            <p:nvSpPr>
              <p:cNvPr id="29" name="AutoShape 16"/>
              <p:cNvSpPr>
                <a:spLocks noChangeArrowheads="1"/>
              </p:cNvSpPr>
              <p:nvPr/>
            </p:nvSpPr>
            <p:spPr bwMode="auto">
              <a:xfrm>
                <a:off x="6053" y="3909"/>
                <a:ext cx="2339" cy="63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Revised chapter developed by expert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AutoShape 15"/>
              <p:cNvSpPr>
                <a:spLocks noChangeArrowheads="1"/>
              </p:cNvSpPr>
              <p:nvPr/>
            </p:nvSpPr>
            <p:spPr bwMode="auto">
              <a:xfrm>
                <a:off x="6051" y="4688"/>
                <a:ext cx="2343" cy="144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Review and approval by relevant ET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AutoShape 14"/>
              <p:cNvSpPr>
                <a:spLocks noChangeArrowheads="1"/>
              </p:cNvSpPr>
              <p:nvPr/>
            </p:nvSpPr>
            <p:spPr bwMode="auto">
              <a:xfrm>
                <a:off x="6143" y="7888"/>
                <a:ext cx="2160" cy="90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Other TC President</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AutoShape 13"/>
              <p:cNvSpPr>
                <a:spLocks noChangeArrowheads="1"/>
              </p:cNvSpPr>
              <p:nvPr/>
            </p:nvSpPr>
            <p:spPr bwMode="auto">
              <a:xfrm>
                <a:off x="6143" y="8949"/>
                <a:ext cx="2159" cy="90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SimSun" pitchFamily="2" charset="-122"/>
                    <a:cs typeface="Times New Roman" pitchFamily="18" charset="0"/>
                  </a:rPr>
                  <a:t>CIMO Ed. Board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AutoShape 12"/>
              <p:cNvSpPr>
                <a:spLocks noChangeShapeType="1"/>
              </p:cNvSpPr>
              <p:nvPr/>
            </p:nvSpPr>
            <p:spPr bwMode="auto">
              <a:xfrm>
                <a:off x="7223" y="4528"/>
                <a:ext cx="1" cy="16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11"/>
              <p:cNvSpPr>
                <a:spLocks noChangeShapeType="1"/>
              </p:cNvSpPr>
              <p:nvPr/>
            </p:nvSpPr>
            <p:spPr bwMode="auto">
              <a:xfrm>
                <a:off x="7223" y="8788"/>
                <a:ext cx="1" cy="16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AutoShape 10"/>
              <p:cNvSpPr>
                <a:spLocks noChangeShapeType="1"/>
              </p:cNvSpPr>
              <p:nvPr/>
            </p:nvSpPr>
            <p:spPr bwMode="auto">
              <a:xfrm flipH="1" flipV="1">
                <a:off x="8392" y="4219"/>
                <a:ext cx="2" cy="1189"/>
              </a:xfrm>
              <a:prstGeom prst="bentConnector3">
                <a:avLst>
                  <a:gd name="adj1" fmla="val -179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AutoShape 9"/>
              <p:cNvSpPr>
                <a:spLocks noChangeShapeType="1"/>
              </p:cNvSpPr>
              <p:nvPr/>
            </p:nvSpPr>
            <p:spPr bwMode="auto">
              <a:xfrm flipV="1">
                <a:off x="8302" y="4219"/>
                <a:ext cx="90" cy="5180"/>
              </a:xfrm>
              <a:prstGeom prst="bentConnector3">
                <a:avLst>
                  <a:gd name="adj1" fmla="val 498889"/>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AutoShape 8"/>
              <p:cNvSpPr>
                <a:spLocks noChangeArrowheads="1"/>
              </p:cNvSpPr>
              <p:nvPr/>
            </p:nvSpPr>
            <p:spPr bwMode="auto">
              <a:xfrm>
                <a:off x="6051" y="6288"/>
                <a:ext cx="2343" cy="1440"/>
              </a:xfrm>
              <a:prstGeom prst="flowChartDecision">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Review by CIMO authority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AutoShape 7"/>
              <p:cNvSpPr>
                <a:spLocks noChangeShapeType="1"/>
              </p:cNvSpPr>
              <p:nvPr/>
            </p:nvSpPr>
            <p:spPr bwMode="auto">
              <a:xfrm>
                <a:off x="7223" y="6128"/>
                <a:ext cx="1" cy="16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AutoShape 6"/>
              <p:cNvSpPr>
                <a:spLocks noChangeShapeType="1"/>
              </p:cNvSpPr>
              <p:nvPr/>
            </p:nvSpPr>
            <p:spPr bwMode="auto">
              <a:xfrm>
                <a:off x="7223" y="7728"/>
                <a:ext cx="1" cy="16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AutoShape 5"/>
              <p:cNvSpPr>
                <a:spLocks noChangeShapeType="1"/>
              </p:cNvSpPr>
              <p:nvPr/>
            </p:nvSpPr>
            <p:spPr bwMode="auto">
              <a:xfrm flipH="1" flipV="1">
                <a:off x="8392" y="4219"/>
                <a:ext cx="2" cy="2789"/>
              </a:xfrm>
              <a:prstGeom prst="bentConnector3">
                <a:avLst>
                  <a:gd name="adj1" fmla="val -179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7" name="Rectangle 3"/>
            <p:cNvSpPr>
              <a:spLocks noChangeArrowheads="1"/>
            </p:cNvSpPr>
            <p:nvPr/>
          </p:nvSpPr>
          <p:spPr bwMode="auto">
            <a:xfrm>
              <a:off x="5151" y="9849"/>
              <a:ext cx="180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itchFamily="34" charset="0"/>
                  <a:ea typeface="SimSun" pitchFamily="2" charset="-122"/>
                  <a:cs typeface="Times New Roman" pitchFamily="18" charset="0"/>
                </a:rPr>
                <a:t>Posted on web repository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Line 2"/>
            <p:cNvSpPr>
              <a:spLocks noChangeShapeType="1"/>
            </p:cNvSpPr>
            <p:nvPr/>
          </p:nvSpPr>
          <p:spPr bwMode="auto">
            <a:xfrm>
              <a:off x="3601" y="9849"/>
              <a:ext cx="15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 name="Rectangle 51"/>
          <p:cNvSpPr>
            <a:spLocks noChangeArrowheads="1"/>
          </p:cNvSpPr>
          <p:nvPr/>
        </p:nvSpPr>
        <p:spPr bwMode="auto">
          <a:xfrm>
            <a:off x="0" y="777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rPr>
              <a:t>________________</a:t>
            </a:r>
            <a:r>
              <a:rPr kumimoji="0" lang="en-US" altLang="ko-KR" sz="600" b="0" i="0" u="none" strike="noStrike" cap="none" normalizeH="0" baseline="0" smtClean="0">
                <a:ln>
                  <a:noFill/>
                </a:ln>
                <a:solidFill>
                  <a:schemeClr val="tx1"/>
                </a:solidFill>
                <a:effectLst/>
                <a:latin typeface="Arial" pitchFamily="34" charset="0"/>
                <a:cs typeface="Arial" pitchFamily="34" charset="0"/>
              </a:rPr>
              <a:t> </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517844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9239" y="191729"/>
            <a:ext cx="4513006" cy="461665"/>
          </a:xfrm>
          <a:prstGeom prst="rect">
            <a:avLst/>
          </a:prstGeom>
          <a:noFill/>
        </p:spPr>
        <p:txBody>
          <a:bodyPr wrap="square" rtlCol="0">
            <a:spAutoFit/>
          </a:bodyPr>
          <a:lstStyle/>
          <a:p>
            <a:pPr algn="ctr"/>
            <a:r>
              <a:rPr lang="en-US" sz="2400" dirty="0" smtClean="0">
                <a:solidFill>
                  <a:srgbClr val="000090"/>
                </a:solidFill>
              </a:rPr>
              <a:t>CIMO Guide</a:t>
            </a:r>
            <a:endParaRPr lang="en-US" sz="2400" dirty="0">
              <a:solidFill>
                <a:srgbClr val="000090"/>
              </a:solidFill>
            </a:endParaRPr>
          </a:p>
        </p:txBody>
      </p:sp>
      <p:sp>
        <p:nvSpPr>
          <p:cNvPr id="41" name="Rectangle 51"/>
          <p:cNvSpPr>
            <a:spLocks noChangeArrowheads="1"/>
          </p:cNvSpPr>
          <p:nvPr/>
        </p:nvSpPr>
        <p:spPr bwMode="auto">
          <a:xfrm>
            <a:off x="0" y="777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chemeClr val="tx1"/>
                </a:solidFill>
                <a:effectLst/>
                <a:latin typeface="Arial" pitchFamily="34" charset="0"/>
                <a:ea typeface="Batang" pitchFamily="18" charset="-127"/>
                <a:cs typeface="Arial" pitchFamily="34" charset="0"/>
              </a:rPr>
              <a:t>________________</a:t>
            </a:r>
            <a:r>
              <a:rPr kumimoji="0" lang="en-US" altLang="ko-KR" sz="600" b="0" i="0" u="none" strike="noStrike" cap="none" normalizeH="0" baseline="0" smtClean="0">
                <a:ln>
                  <a:noFill/>
                </a:ln>
                <a:solidFill>
                  <a:schemeClr val="tx1"/>
                </a:solidFill>
                <a:effectLst/>
                <a:latin typeface="Arial" pitchFamily="34" charset="0"/>
                <a:cs typeface="Arial" pitchFamily="34" charset="0"/>
              </a:rPr>
              <a:t> </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638503" y="930184"/>
            <a:ext cx="7866993" cy="5078313"/>
          </a:xfrm>
          <a:prstGeom prst="rect">
            <a:avLst/>
          </a:prstGeom>
        </p:spPr>
        <p:txBody>
          <a:bodyPr wrap="square">
            <a:spAutoFit/>
          </a:bodyPr>
          <a:lstStyle/>
          <a:p>
            <a:pPr algn="ctr"/>
            <a:r>
              <a:rPr lang="hr-HR" sz="3600" dirty="0" smtClean="0"/>
              <a:t>For more </a:t>
            </a:r>
            <a:r>
              <a:rPr lang="hr-HR" sz="3600" dirty="0" err="1" smtClean="0"/>
              <a:t>details</a:t>
            </a:r>
            <a:r>
              <a:rPr lang="hr-HR" sz="3600" dirty="0" smtClean="0"/>
              <a:t>, </a:t>
            </a:r>
            <a:r>
              <a:rPr lang="hr-HR" sz="3600" dirty="0" err="1" smtClean="0"/>
              <a:t>please</a:t>
            </a:r>
            <a:r>
              <a:rPr lang="hr-HR" sz="3600" dirty="0" smtClean="0"/>
              <a:t> </a:t>
            </a:r>
            <a:r>
              <a:rPr lang="hr-HR" sz="3600" dirty="0" err="1" smtClean="0"/>
              <a:t>visit</a:t>
            </a:r>
            <a:r>
              <a:rPr lang="hr-HR" sz="3600" dirty="0" smtClean="0"/>
              <a:t>:</a:t>
            </a:r>
          </a:p>
          <a:p>
            <a:pPr algn="ctr"/>
            <a:r>
              <a:rPr lang="hr-HR" sz="3600" dirty="0"/>
              <a:t> </a:t>
            </a:r>
            <a:r>
              <a:rPr lang="en-GB" sz="3600" dirty="0" smtClean="0">
                <a:hlinkClick r:id="rId2"/>
              </a:rPr>
              <a:t>https</a:t>
            </a:r>
            <a:r>
              <a:rPr lang="en-GB" sz="3600" dirty="0">
                <a:hlinkClick r:id="rId2"/>
              </a:rPr>
              <a:t>://</a:t>
            </a:r>
            <a:r>
              <a:rPr lang="en-GB" sz="3600" dirty="0" smtClean="0">
                <a:hlinkClick r:id="rId2"/>
              </a:rPr>
              <a:t>www.wmo.int/pages/prog/www/IMOP/CIMO-Guide.html</a:t>
            </a:r>
            <a:endParaRPr lang="en-GB" sz="3600" dirty="0" smtClean="0"/>
          </a:p>
          <a:p>
            <a:pPr algn="ctr"/>
            <a:endParaRPr lang="en-GB" sz="3600" dirty="0"/>
          </a:p>
          <a:p>
            <a:pPr algn="ctr"/>
            <a:r>
              <a:rPr lang="hr-HR" sz="3600" dirty="0">
                <a:hlinkClick r:id="rId3"/>
              </a:rPr>
              <a:t>https://</a:t>
            </a:r>
            <a:r>
              <a:rPr lang="hr-HR" sz="3600" dirty="0" smtClean="0">
                <a:hlinkClick r:id="rId3"/>
              </a:rPr>
              <a:t>www.wmo.int/pages/prog/www/IMOP/publications/CIMO-Guide/Prelim_2018_ed/Preliminary-2018-edition.html</a:t>
            </a:r>
            <a:r>
              <a:rPr lang="en-US" sz="3600" dirty="0" smtClean="0"/>
              <a:t> </a:t>
            </a:r>
            <a:r>
              <a:rPr lang="hr-HR" sz="3600" dirty="0" smtClean="0"/>
              <a:t> </a:t>
            </a:r>
            <a:endParaRPr lang="en-GB" sz="3600" dirty="0"/>
          </a:p>
        </p:txBody>
      </p:sp>
    </p:spTree>
    <p:extLst>
      <p:ext uri="{BB962C8B-B14F-4D97-AF65-F5344CB8AC3E}">
        <p14:creationId xmlns:p14="http://schemas.microsoft.com/office/powerpoint/2010/main" val="8365511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363878" y="928907"/>
            <a:ext cx="8780122" cy="4201150"/>
          </a:xfrm>
          <a:prstGeom prst="rect">
            <a:avLst/>
          </a:prstGeom>
          <a:noFill/>
        </p:spPr>
        <p:txBody>
          <a:bodyPr wrap="square" rtlCol="0">
            <a:spAutoFit/>
          </a:bodyPr>
          <a:lstStyle/>
          <a:p>
            <a:r>
              <a:rPr lang="en-US" altLang="ja-JP" sz="3600" b="1" u="sng" dirty="0" smtClean="0"/>
              <a:t>1.</a:t>
            </a:r>
            <a:r>
              <a:rPr lang="ja-JP" altLang="en-US" sz="3600" b="1" u="sng" dirty="0" smtClean="0"/>
              <a:t> </a:t>
            </a:r>
            <a:r>
              <a:rPr lang="en-US" sz="3600" b="1" u="sng" dirty="0" smtClean="0"/>
              <a:t>WMO</a:t>
            </a:r>
            <a:r>
              <a:rPr lang="ja-JP" altLang="en-US" sz="3600" b="1" u="sng" dirty="0"/>
              <a:t> </a:t>
            </a:r>
            <a:r>
              <a:rPr lang="en-US" altLang="ja-JP" sz="3600" b="1" u="sng" dirty="0" smtClean="0"/>
              <a:t>R</a:t>
            </a:r>
            <a:r>
              <a:rPr lang="hr-HR" sz="3600" b="1" u="sng" dirty="0" smtClean="0"/>
              <a:t>egulatory</a:t>
            </a:r>
            <a:r>
              <a:rPr lang="hr-HR" sz="3600" b="1" u="sng" dirty="0"/>
              <a:t> </a:t>
            </a:r>
            <a:r>
              <a:rPr lang="hr-HR" sz="3600" b="1" u="sng" dirty="0" smtClean="0"/>
              <a:t>Documents</a:t>
            </a:r>
            <a:endParaRPr lang="en-US" sz="3600" b="1" u="sng" dirty="0" smtClean="0"/>
          </a:p>
          <a:p>
            <a:endParaRPr lang="en-US" sz="3600" dirty="0" smtClean="0"/>
          </a:p>
          <a:p>
            <a:pPr marL="457200" indent="-457200">
              <a:spcBef>
                <a:spcPts val="600"/>
              </a:spcBef>
              <a:spcAft>
                <a:spcPts val="600"/>
              </a:spcAft>
              <a:buFont typeface="Wingdings" panose="05000000000000000000" pitchFamily="2" charset="2"/>
              <a:buChar char="Ø"/>
            </a:pPr>
            <a:r>
              <a:rPr lang="en-US" sz="3200" dirty="0" smtClean="0"/>
              <a:t>Basic Documents</a:t>
            </a:r>
            <a:r>
              <a:rPr lang="hr-HR" sz="3200" dirty="0" smtClean="0"/>
              <a:t>;</a:t>
            </a:r>
            <a:endParaRPr lang="en-US" sz="3200" dirty="0" smtClean="0"/>
          </a:p>
          <a:p>
            <a:pPr marL="457200" indent="-457200">
              <a:spcBef>
                <a:spcPts val="600"/>
              </a:spcBef>
              <a:spcAft>
                <a:spcPts val="600"/>
              </a:spcAft>
              <a:buFont typeface="Wingdings" panose="05000000000000000000" pitchFamily="2" charset="2"/>
              <a:buChar char="Ø"/>
            </a:pPr>
            <a:r>
              <a:rPr lang="en-US" sz="3200" dirty="0" smtClean="0"/>
              <a:t>Technical Regulations</a:t>
            </a:r>
            <a:r>
              <a:rPr lang="hr-HR" sz="3200" dirty="0" smtClean="0"/>
              <a:t>;</a:t>
            </a:r>
            <a:endParaRPr lang="en-US" sz="3200" dirty="0" smtClean="0"/>
          </a:p>
          <a:p>
            <a:pPr marL="457200" indent="-457200">
              <a:spcBef>
                <a:spcPts val="600"/>
              </a:spcBef>
              <a:spcAft>
                <a:spcPts val="600"/>
              </a:spcAft>
              <a:buFont typeface="Wingdings" panose="05000000000000000000" pitchFamily="2" charset="2"/>
              <a:buChar char="Ø"/>
            </a:pPr>
            <a:r>
              <a:rPr lang="en-US" sz="3200" dirty="0" smtClean="0"/>
              <a:t>Annexes to the Technical Regulations</a:t>
            </a:r>
            <a:r>
              <a:rPr lang="hr-HR" sz="3200" dirty="0" smtClean="0"/>
              <a:t> (Manuals);</a:t>
            </a:r>
            <a:endParaRPr lang="en-US" sz="3200" dirty="0" smtClean="0"/>
          </a:p>
          <a:p>
            <a:pPr marL="457200" indent="-457200">
              <a:spcBef>
                <a:spcPts val="600"/>
              </a:spcBef>
              <a:spcAft>
                <a:spcPts val="600"/>
              </a:spcAft>
              <a:buFont typeface="Wingdings" panose="05000000000000000000" pitchFamily="2" charset="2"/>
              <a:buChar char="Ø"/>
            </a:pPr>
            <a:r>
              <a:rPr lang="en-US" sz="3200" dirty="0" smtClean="0"/>
              <a:t>Agreements and Working Arrangements with Other International Organizations</a:t>
            </a:r>
            <a:r>
              <a:rPr lang="hr-HR" sz="3200" dirty="0" smtClean="0"/>
              <a:t>.</a:t>
            </a:r>
            <a:endParaRPr lang="en-US" sz="3200" dirty="0"/>
          </a:p>
        </p:txBody>
      </p:sp>
    </p:spTree>
    <p:extLst>
      <p:ext uri="{BB962C8B-B14F-4D97-AF65-F5344CB8AC3E}">
        <p14:creationId xmlns:p14="http://schemas.microsoft.com/office/powerpoint/2010/main" val="22621166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59161"/>
          </a:xfrm>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363878" y="471897"/>
            <a:ext cx="8563728" cy="5493812"/>
          </a:xfrm>
          <a:prstGeom prst="rect">
            <a:avLst/>
          </a:prstGeom>
          <a:noFill/>
        </p:spPr>
        <p:txBody>
          <a:bodyPr wrap="square" rtlCol="0">
            <a:spAutoFit/>
          </a:bodyPr>
          <a:lstStyle/>
          <a:p>
            <a:r>
              <a:rPr lang="en-US" altLang="ja-JP" sz="4000" b="1" dirty="0" smtClean="0"/>
              <a:t>Basic</a:t>
            </a:r>
            <a:r>
              <a:rPr lang="ja-JP" altLang="en-US" sz="4000" b="1" dirty="0" smtClean="0"/>
              <a:t> </a:t>
            </a:r>
            <a:r>
              <a:rPr lang="en-US" altLang="ja-JP" sz="4000" b="1" dirty="0" smtClean="0"/>
              <a:t>Documents</a:t>
            </a:r>
            <a:endParaRPr lang="en-US" sz="3600" dirty="0" smtClean="0"/>
          </a:p>
          <a:p>
            <a:pPr marL="457200" indent="-457200">
              <a:spcBef>
                <a:spcPts val="600"/>
              </a:spcBef>
              <a:spcAft>
                <a:spcPts val="600"/>
              </a:spcAft>
              <a:buFont typeface="Wingdings" panose="05000000000000000000" pitchFamily="2" charset="2"/>
              <a:buChar char="q"/>
            </a:pPr>
            <a:r>
              <a:rPr lang="en-US" altLang="ja-JP" sz="3200" dirty="0" smtClean="0"/>
              <a:t>Convention</a:t>
            </a:r>
            <a:endParaRPr lang="en-US" altLang="ja-JP" sz="3200" dirty="0"/>
          </a:p>
          <a:p>
            <a:pPr marL="457200" indent="-457200">
              <a:spcBef>
                <a:spcPts val="600"/>
              </a:spcBef>
              <a:spcAft>
                <a:spcPts val="600"/>
              </a:spcAft>
              <a:buFont typeface="Wingdings" panose="05000000000000000000" pitchFamily="2" charset="2"/>
              <a:buChar char="q"/>
            </a:pPr>
            <a:r>
              <a:rPr lang="en-US" altLang="ja-JP" sz="3200" dirty="0" smtClean="0"/>
              <a:t>General Regulations</a:t>
            </a:r>
            <a:endParaRPr lang="en-US" altLang="ja-JP" sz="3200" dirty="0"/>
          </a:p>
          <a:p>
            <a:pPr marL="457200" indent="-457200">
              <a:spcBef>
                <a:spcPts val="600"/>
              </a:spcBef>
              <a:spcAft>
                <a:spcPts val="600"/>
              </a:spcAft>
              <a:buFont typeface="Wingdings" panose="05000000000000000000" pitchFamily="2" charset="2"/>
              <a:buChar char="q"/>
            </a:pPr>
            <a:r>
              <a:rPr lang="en-US" altLang="ja-JP" sz="3200" dirty="0" smtClean="0"/>
              <a:t>Staff Regulations</a:t>
            </a:r>
            <a:endParaRPr lang="en-US" altLang="ja-JP" sz="3200" dirty="0"/>
          </a:p>
          <a:p>
            <a:pPr marL="457200" indent="-457200">
              <a:spcBef>
                <a:spcPts val="600"/>
              </a:spcBef>
              <a:spcAft>
                <a:spcPts val="600"/>
              </a:spcAft>
              <a:buFont typeface="Wingdings" panose="05000000000000000000" pitchFamily="2" charset="2"/>
              <a:buChar char="q"/>
            </a:pPr>
            <a:r>
              <a:rPr lang="en-US" altLang="ja-JP" sz="3200" dirty="0" smtClean="0"/>
              <a:t>Financial Regulations</a:t>
            </a:r>
          </a:p>
          <a:p>
            <a:pPr marL="457200" indent="-457200">
              <a:spcBef>
                <a:spcPts val="600"/>
              </a:spcBef>
              <a:spcAft>
                <a:spcPts val="600"/>
              </a:spcAft>
              <a:buFont typeface="Wingdings" panose="05000000000000000000" pitchFamily="2" charset="2"/>
              <a:buChar char="q"/>
            </a:pPr>
            <a:r>
              <a:rPr lang="en-US" altLang="ja-JP" sz="3200" dirty="0" smtClean="0"/>
              <a:t>Agreements</a:t>
            </a:r>
            <a:r>
              <a:rPr lang="ja-JP" altLang="en-US" sz="3200" dirty="0" smtClean="0"/>
              <a:t> </a:t>
            </a:r>
            <a:r>
              <a:rPr lang="en-US" altLang="ja-JP" sz="3200" dirty="0" smtClean="0"/>
              <a:t>between</a:t>
            </a:r>
            <a:r>
              <a:rPr lang="ja-JP" altLang="en-US" sz="3200" dirty="0" smtClean="0"/>
              <a:t> </a:t>
            </a:r>
            <a:r>
              <a:rPr lang="en-US" altLang="ja-JP" sz="3200" dirty="0" smtClean="0"/>
              <a:t>the</a:t>
            </a:r>
            <a:r>
              <a:rPr lang="ja-JP" altLang="en-US" sz="3200" dirty="0" smtClean="0"/>
              <a:t> </a:t>
            </a:r>
            <a:r>
              <a:rPr lang="en-US" altLang="ja-JP" sz="3200" dirty="0" smtClean="0"/>
              <a:t>United</a:t>
            </a:r>
            <a:r>
              <a:rPr lang="ja-JP" altLang="en-US" sz="3200" dirty="0" smtClean="0"/>
              <a:t> </a:t>
            </a:r>
            <a:r>
              <a:rPr lang="en-US" altLang="ja-JP" sz="3200" dirty="0" smtClean="0"/>
              <a:t>Nations</a:t>
            </a:r>
            <a:r>
              <a:rPr lang="ja-JP" altLang="en-US" sz="3200" dirty="0" smtClean="0"/>
              <a:t> </a:t>
            </a:r>
            <a:r>
              <a:rPr lang="en-US" altLang="ja-JP" sz="3200" dirty="0" smtClean="0"/>
              <a:t>and</a:t>
            </a:r>
            <a:r>
              <a:rPr lang="ja-JP" altLang="en-US" sz="3200" dirty="0" smtClean="0"/>
              <a:t> </a:t>
            </a:r>
            <a:r>
              <a:rPr lang="en-US" altLang="ja-JP" sz="3200" dirty="0" smtClean="0"/>
              <a:t>the</a:t>
            </a:r>
            <a:r>
              <a:rPr lang="ja-JP" altLang="en-US" sz="3200" dirty="0" smtClean="0"/>
              <a:t> </a:t>
            </a:r>
            <a:r>
              <a:rPr lang="en-US" altLang="ja-JP" sz="3200" dirty="0" smtClean="0"/>
              <a:t>WMO</a:t>
            </a:r>
          </a:p>
          <a:p>
            <a:pPr marL="457200" indent="-457200">
              <a:spcBef>
                <a:spcPts val="600"/>
              </a:spcBef>
              <a:spcAft>
                <a:spcPts val="600"/>
              </a:spcAft>
              <a:buFont typeface="Wingdings" panose="05000000000000000000" pitchFamily="2" charset="2"/>
              <a:buChar char="q"/>
            </a:pPr>
            <a:r>
              <a:rPr lang="en-US" altLang="ja-JP" sz="3200" dirty="0" smtClean="0"/>
              <a:t>Convention of the Privileges and Immunities of the Special Agencies</a:t>
            </a:r>
            <a:endParaRPr lang="en-US" sz="3200" dirty="0"/>
          </a:p>
        </p:txBody>
      </p:sp>
    </p:spTree>
    <p:extLst>
      <p:ext uri="{BB962C8B-B14F-4D97-AF65-F5344CB8AC3E}">
        <p14:creationId xmlns:p14="http://schemas.microsoft.com/office/powerpoint/2010/main" val="33069339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363878" y="1023501"/>
            <a:ext cx="8563728" cy="4108817"/>
          </a:xfrm>
          <a:prstGeom prst="rect">
            <a:avLst/>
          </a:prstGeom>
          <a:noFill/>
        </p:spPr>
        <p:txBody>
          <a:bodyPr wrap="square" rtlCol="0">
            <a:spAutoFit/>
          </a:bodyPr>
          <a:lstStyle/>
          <a:p>
            <a:r>
              <a:rPr lang="en-US" sz="4000" b="1" dirty="0" smtClean="0"/>
              <a:t>Technical Regulations:</a:t>
            </a:r>
          </a:p>
          <a:p>
            <a:endParaRPr lang="en-US" sz="3600" dirty="0" smtClean="0"/>
          </a:p>
          <a:p>
            <a:pPr marL="457200" indent="-457200">
              <a:spcBef>
                <a:spcPts val="600"/>
              </a:spcBef>
              <a:spcAft>
                <a:spcPts val="600"/>
              </a:spcAft>
              <a:buFont typeface="Wingdings" panose="05000000000000000000" pitchFamily="2" charset="2"/>
              <a:buChar char="q"/>
            </a:pPr>
            <a:r>
              <a:rPr lang="en-US" sz="3200" b="1" dirty="0"/>
              <a:t>Volume I – General meteorological standards and recommended practices </a:t>
            </a:r>
            <a:r>
              <a:rPr lang="hr-HR" sz="3200" b="1" dirty="0" smtClean="0"/>
              <a:t>;</a:t>
            </a:r>
            <a:endParaRPr lang="en-US" sz="3200" b="1" dirty="0" smtClean="0"/>
          </a:p>
          <a:p>
            <a:pPr marL="457200" indent="-457200">
              <a:spcBef>
                <a:spcPts val="600"/>
              </a:spcBef>
              <a:spcAft>
                <a:spcPts val="600"/>
              </a:spcAft>
              <a:buFont typeface="Wingdings" panose="05000000000000000000" pitchFamily="2" charset="2"/>
              <a:buChar char="q"/>
            </a:pPr>
            <a:r>
              <a:rPr lang="en-US" sz="3200" b="1" dirty="0" smtClean="0"/>
              <a:t>Volume </a:t>
            </a:r>
            <a:r>
              <a:rPr lang="en-US" sz="3200" b="1" dirty="0"/>
              <a:t>II – Meteorological service for international air </a:t>
            </a:r>
            <a:r>
              <a:rPr lang="en-US" sz="3200" b="1" dirty="0" smtClean="0"/>
              <a:t>navigation</a:t>
            </a:r>
            <a:r>
              <a:rPr lang="hr-HR" sz="3200" b="1" dirty="0" smtClean="0"/>
              <a:t>;</a:t>
            </a:r>
            <a:endParaRPr lang="en-US" sz="3200" b="1" dirty="0" smtClean="0"/>
          </a:p>
          <a:p>
            <a:pPr marL="457200" indent="-457200">
              <a:spcBef>
                <a:spcPts val="600"/>
              </a:spcBef>
              <a:spcAft>
                <a:spcPts val="600"/>
              </a:spcAft>
              <a:buFont typeface="Wingdings" panose="05000000000000000000" pitchFamily="2" charset="2"/>
              <a:buChar char="q"/>
            </a:pPr>
            <a:r>
              <a:rPr lang="en-US" sz="3200" b="1" dirty="0" smtClean="0"/>
              <a:t>Volume </a:t>
            </a:r>
            <a:r>
              <a:rPr lang="en-US" sz="3200" b="1" dirty="0"/>
              <a:t>III – </a:t>
            </a:r>
            <a:r>
              <a:rPr lang="en-US" sz="3200" b="1" dirty="0" smtClean="0"/>
              <a:t>Hydrology</a:t>
            </a:r>
            <a:r>
              <a:rPr lang="hr-HR" sz="3200" b="1" dirty="0"/>
              <a:t>.</a:t>
            </a:r>
            <a:endParaRPr lang="en-US" sz="3200" b="1" dirty="0"/>
          </a:p>
        </p:txBody>
      </p:sp>
    </p:spTree>
    <p:extLst>
      <p:ext uri="{BB962C8B-B14F-4D97-AF65-F5344CB8AC3E}">
        <p14:creationId xmlns:p14="http://schemas.microsoft.com/office/powerpoint/2010/main" val="4752492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179669"/>
            <a:ext cx="9002110" cy="5940088"/>
          </a:xfrm>
          <a:prstGeom prst="rect">
            <a:avLst/>
          </a:prstGeom>
          <a:noFill/>
        </p:spPr>
        <p:txBody>
          <a:bodyPr wrap="square" rtlCol="0">
            <a:spAutoFit/>
          </a:bodyPr>
          <a:lstStyle/>
          <a:p>
            <a:pPr algn="ctr">
              <a:spcBef>
                <a:spcPts val="600"/>
              </a:spcBef>
              <a:spcAft>
                <a:spcPts val="600"/>
              </a:spcAft>
            </a:pPr>
            <a:r>
              <a:rPr lang="en-US" sz="3200" u="sng" dirty="0"/>
              <a:t>Purpose of the Technical </a:t>
            </a:r>
            <a:r>
              <a:rPr lang="en-US" sz="3200" u="sng" dirty="0" smtClean="0"/>
              <a:t>Regulations </a:t>
            </a:r>
            <a:endParaRPr lang="hr-HR" sz="3200" u="sng" dirty="0" smtClean="0"/>
          </a:p>
          <a:p>
            <a:pPr>
              <a:spcBef>
                <a:spcPts val="600"/>
              </a:spcBef>
              <a:spcAft>
                <a:spcPts val="600"/>
              </a:spcAft>
            </a:pPr>
            <a:endParaRPr lang="hr-HR" sz="1200" dirty="0" smtClean="0"/>
          </a:p>
          <a:p>
            <a:pPr marL="514350" indent="-514350">
              <a:spcBef>
                <a:spcPts val="600"/>
              </a:spcBef>
              <a:spcAft>
                <a:spcPts val="600"/>
              </a:spcAft>
              <a:buAutoNum type="alphaLcParenBoth"/>
            </a:pPr>
            <a:r>
              <a:rPr lang="en-US" sz="3200" dirty="0" smtClean="0"/>
              <a:t>To </a:t>
            </a:r>
            <a:r>
              <a:rPr lang="en-US" sz="3200" b="1" u="sng" dirty="0"/>
              <a:t>facilitate cooperation </a:t>
            </a:r>
            <a:r>
              <a:rPr lang="en-US" sz="3200" dirty="0"/>
              <a:t>in meteorology and hydrology among Members; </a:t>
            </a:r>
            <a:endParaRPr lang="hr-HR" sz="3200" dirty="0" smtClean="0"/>
          </a:p>
          <a:p>
            <a:pPr marL="514350" indent="-514350">
              <a:spcBef>
                <a:spcPts val="600"/>
              </a:spcBef>
              <a:spcAft>
                <a:spcPts val="600"/>
              </a:spcAft>
              <a:buAutoNum type="alphaLcParenBoth"/>
            </a:pPr>
            <a:r>
              <a:rPr lang="en-US" sz="3200" dirty="0" smtClean="0"/>
              <a:t>To </a:t>
            </a:r>
            <a:r>
              <a:rPr lang="en-US" sz="3200" b="1" u="sng" dirty="0"/>
              <a:t>meet</a:t>
            </a:r>
            <a:r>
              <a:rPr lang="en-US" sz="3200" dirty="0"/>
              <a:t>, in the most effective manner, </a:t>
            </a:r>
            <a:r>
              <a:rPr lang="en-US" sz="3200" b="1" u="sng" dirty="0"/>
              <a:t>specific needs</a:t>
            </a:r>
            <a:r>
              <a:rPr lang="en-US" sz="3200" dirty="0"/>
              <a:t> in the various fields of application of meteorology and operational hydrology in the international sphere; </a:t>
            </a:r>
            <a:endParaRPr lang="hr-HR" sz="3200" dirty="0" smtClean="0"/>
          </a:p>
          <a:p>
            <a:pPr marL="514350" indent="-514350">
              <a:spcBef>
                <a:spcPts val="600"/>
              </a:spcBef>
              <a:spcAft>
                <a:spcPts val="600"/>
              </a:spcAft>
              <a:buAutoNum type="alphaLcParenBoth"/>
            </a:pPr>
            <a:r>
              <a:rPr lang="en-US" sz="3200" dirty="0" smtClean="0"/>
              <a:t>To </a:t>
            </a:r>
            <a:r>
              <a:rPr lang="en-US" sz="3200" b="1" u="sng" dirty="0"/>
              <a:t>ensure adequate uniformity and standardization </a:t>
            </a:r>
            <a:r>
              <a:rPr lang="en-US" sz="3200" dirty="0"/>
              <a:t>in the practices and procedures employed in achieving (a) and (b) above.</a:t>
            </a:r>
            <a:endParaRPr lang="en-US" sz="2400" dirty="0"/>
          </a:p>
        </p:txBody>
      </p:sp>
    </p:spTree>
    <p:extLst>
      <p:ext uri="{BB962C8B-B14F-4D97-AF65-F5344CB8AC3E}">
        <p14:creationId xmlns:p14="http://schemas.microsoft.com/office/powerpoint/2010/main" val="39734802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2" name="TextBox 1"/>
          <p:cNvSpPr txBox="1"/>
          <p:nvPr/>
        </p:nvSpPr>
        <p:spPr>
          <a:xfrm>
            <a:off x="141890" y="274555"/>
            <a:ext cx="9002110" cy="6078586"/>
          </a:xfrm>
          <a:prstGeom prst="rect">
            <a:avLst/>
          </a:prstGeom>
          <a:noFill/>
        </p:spPr>
        <p:txBody>
          <a:bodyPr wrap="square" rtlCol="0">
            <a:spAutoFit/>
          </a:bodyPr>
          <a:lstStyle/>
          <a:p>
            <a:pPr algn="ctr">
              <a:spcBef>
                <a:spcPts val="600"/>
              </a:spcBef>
              <a:spcAft>
                <a:spcPts val="600"/>
              </a:spcAft>
            </a:pPr>
            <a:r>
              <a:rPr lang="en-US" sz="3200" u="sng" dirty="0" smtClean="0"/>
              <a:t>Annexes to the Technical Regulations</a:t>
            </a:r>
            <a:endParaRPr lang="en-US" sz="3200" b="1" u="sng" dirty="0" smtClean="0"/>
          </a:p>
          <a:p>
            <a:pPr marL="514350" indent="-514350">
              <a:spcBef>
                <a:spcPts val="600"/>
              </a:spcBef>
              <a:buFont typeface="+mj-lt"/>
              <a:buAutoNum type="romanUcPeriod"/>
            </a:pPr>
            <a:r>
              <a:rPr lang="en-US" sz="2400" b="1" dirty="0" smtClean="0"/>
              <a:t>International </a:t>
            </a:r>
            <a:r>
              <a:rPr lang="en-US" sz="2400" b="1" dirty="0"/>
              <a:t>Cloud Atlas (WMO-No. 407) – Manual on the </a:t>
            </a:r>
            <a:r>
              <a:rPr lang="en-US" sz="2400" b="1" dirty="0" smtClean="0"/>
              <a:t>Observation </a:t>
            </a:r>
            <a:r>
              <a:rPr lang="en-US" sz="2400" b="1" dirty="0"/>
              <a:t>of Clouds and Other </a:t>
            </a:r>
            <a:r>
              <a:rPr lang="en-US" sz="2400" b="1" dirty="0" smtClean="0"/>
              <a:t>Meteors; </a:t>
            </a:r>
          </a:p>
          <a:p>
            <a:pPr marL="514350" indent="-514350">
              <a:spcBef>
                <a:spcPts val="600"/>
              </a:spcBef>
              <a:buFont typeface="+mj-lt"/>
              <a:buAutoNum type="romanUcPeriod"/>
            </a:pPr>
            <a:r>
              <a:rPr lang="en-US" sz="2400" b="1" dirty="0" smtClean="0"/>
              <a:t>Manual </a:t>
            </a:r>
            <a:r>
              <a:rPr lang="en-US" sz="2400" b="1" dirty="0"/>
              <a:t>on Codes (WMO-No. 306), </a:t>
            </a:r>
            <a:r>
              <a:rPr lang="en-US" sz="2400" b="1" dirty="0" smtClean="0"/>
              <a:t>Vol.</a:t>
            </a:r>
            <a:r>
              <a:rPr lang="en-US" sz="2400" b="1" dirty="0"/>
              <a:t> I; </a:t>
            </a:r>
            <a:endParaRPr lang="en-US" sz="2400" b="1" dirty="0" smtClean="0"/>
          </a:p>
          <a:p>
            <a:pPr marL="514350" indent="-514350">
              <a:spcBef>
                <a:spcPts val="600"/>
              </a:spcBef>
              <a:buFont typeface="+mj-lt"/>
              <a:buAutoNum type="romanUcPeriod"/>
            </a:pPr>
            <a:r>
              <a:rPr lang="en-US" sz="2400" b="1" dirty="0" smtClean="0"/>
              <a:t>Manual </a:t>
            </a:r>
            <a:r>
              <a:rPr lang="en-US" sz="2400" b="1" dirty="0"/>
              <a:t>on the Global Telecommunication System (WMO-No. 386); </a:t>
            </a:r>
            <a:endParaRPr lang="en-US" sz="2400" b="1" dirty="0" smtClean="0"/>
          </a:p>
          <a:p>
            <a:pPr marL="514350" indent="-514350">
              <a:spcBef>
                <a:spcPts val="600"/>
              </a:spcBef>
              <a:buFont typeface="+mj-lt"/>
              <a:buAutoNum type="romanUcPeriod"/>
            </a:pPr>
            <a:r>
              <a:rPr lang="en-US" sz="2400" b="1" dirty="0" smtClean="0"/>
              <a:t>Manual </a:t>
            </a:r>
            <a:r>
              <a:rPr lang="en-US" sz="2400" b="1" dirty="0"/>
              <a:t>on the </a:t>
            </a:r>
            <a:r>
              <a:rPr lang="en-US" sz="2400" b="1" u="sng" dirty="0">
                <a:solidFill>
                  <a:srgbClr val="800000"/>
                </a:solidFill>
              </a:rPr>
              <a:t>Global Data</a:t>
            </a:r>
            <a:r>
              <a:rPr lang="en-US" sz="2400" b="1" u="sng" dirty="0" smtClean="0">
                <a:solidFill>
                  <a:srgbClr val="800000"/>
                </a:solidFill>
              </a:rPr>
              <a:t>-</a:t>
            </a:r>
            <a:r>
              <a:rPr lang="en-US" altLang="ja-JP" sz="2400" b="1" u="sng" dirty="0" smtClean="0">
                <a:solidFill>
                  <a:srgbClr val="800000"/>
                </a:solidFill>
              </a:rPr>
              <a:t>P</a:t>
            </a:r>
            <a:r>
              <a:rPr lang="en-US" sz="2400" b="1" u="sng" dirty="0" smtClean="0">
                <a:solidFill>
                  <a:srgbClr val="800000"/>
                </a:solidFill>
              </a:rPr>
              <a:t>rocessing </a:t>
            </a:r>
            <a:r>
              <a:rPr lang="en-US" sz="2400" b="1" u="sng" dirty="0">
                <a:solidFill>
                  <a:srgbClr val="800000"/>
                </a:solidFill>
              </a:rPr>
              <a:t>and Forecasting System </a:t>
            </a:r>
            <a:r>
              <a:rPr lang="en-US" sz="2400" b="1" dirty="0"/>
              <a:t>(WMO-No. 485); </a:t>
            </a:r>
            <a:endParaRPr lang="en-US" sz="2400" b="1" dirty="0" smtClean="0"/>
          </a:p>
          <a:p>
            <a:pPr marL="514350" indent="-514350">
              <a:spcBef>
                <a:spcPts val="600"/>
              </a:spcBef>
              <a:buFont typeface="+mj-lt"/>
              <a:buAutoNum type="romanUcPeriod"/>
            </a:pPr>
            <a:r>
              <a:rPr lang="en-US" sz="2400" b="1" dirty="0" smtClean="0"/>
              <a:t>Manual </a:t>
            </a:r>
            <a:r>
              <a:rPr lang="en-US" sz="2400" b="1" dirty="0"/>
              <a:t>on the Global Observing System (WMO-No. 544), </a:t>
            </a:r>
            <a:r>
              <a:rPr lang="en-US" sz="2400" b="1" dirty="0" smtClean="0"/>
              <a:t>Vol.</a:t>
            </a:r>
            <a:r>
              <a:rPr lang="en-US" sz="2400" b="1" dirty="0"/>
              <a:t> I; </a:t>
            </a:r>
            <a:endParaRPr lang="en-US" sz="2400" b="1" dirty="0" smtClean="0"/>
          </a:p>
          <a:p>
            <a:pPr marL="514350" indent="-514350">
              <a:spcBef>
                <a:spcPts val="600"/>
              </a:spcBef>
              <a:buFont typeface="+mj-lt"/>
              <a:buAutoNum type="romanUcPeriod"/>
            </a:pPr>
            <a:r>
              <a:rPr lang="en-US" sz="2400" b="1" dirty="0" smtClean="0"/>
              <a:t>Manual </a:t>
            </a:r>
            <a:r>
              <a:rPr lang="en-US" sz="2400" b="1" dirty="0"/>
              <a:t>on Marine Meteorological Services (WMO-No. 558), </a:t>
            </a:r>
            <a:r>
              <a:rPr lang="en-US" sz="2400" b="1" dirty="0" smtClean="0"/>
              <a:t>Vol.</a:t>
            </a:r>
            <a:r>
              <a:rPr lang="en-US" sz="2400" b="1" dirty="0"/>
              <a:t> I; </a:t>
            </a:r>
            <a:endParaRPr lang="en-US" sz="2400" b="1" dirty="0" smtClean="0"/>
          </a:p>
          <a:p>
            <a:pPr marL="514350" indent="-514350">
              <a:spcBef>
                <a:spcPts val="600"/>
              </a:spcBef>
              <a:buFont typeface="+mj-lt"/>
              <a:buAutoNum type="romanUcPeriod"/>
            </a:pPr>
            <a:r>
              <a:rPr lang="en-US" sz="2400" b="1" dirty="0" smtClean="0"/>
              <a:t>Manual </a:t>
            </a:r>
            <a:r>
              <a:rPr lang="en-US" sz="2400" b="1" dirty="0"/>
              <a:t>on the </a:t>
            </a:r>
            <a:r>
              <a:rPr lang="en-US" sz="2400" b="1" u="sng" dirty="0">
                <a:solidFill>
                  <a:srgbClr val="800000"/>
                </a:solidFill>
              </a:rPr>
              <a:t>WMO Information System </a:t>
            </a:r>
            <a:r>
              <a:rPr lang="en-US" sz="2400" b="1" dirty="0"/>
              <a:t>(WMO-No. 1060); </a:t>
            </a:r>
            <a:endParaRPr lang="en-US" sz="2400" b="1" dirty="0" smtClean="0"/>
          </a:p>
          <a:p>
            <a:pPr marL="514350" indent="-514350">
              <a:spcBef>
                <a:spcPts val="600"/>
              </a:spcBef>
              <a:buFont typeface="+mj-lt"/>
              <a:buAutoNum type="romanUcPeriod"/>
            </a:pPr>
            <a:r>
              <a:rPr lang="en-US" sz="2400" b="1" dirty="0" smtClean="0"/>
              <a:t>Manual </a:t>
            </a:r>
            <a:r>
              <a:rPr lang="en-US" sz="2400" b="1" dirty="0"/>
              <a:t>on the </a:t>
            </a:r>
            <a:r>
              <a:rPr lang="en-US" sz="2400" b="1" u="sng" dirty="0">
                <a:solidFill>
                  <a:srgbClr val="800000"/>
                </a:solidFill>
              </a:rPr>
              <a:t>WMO Integrated Global Observing System </a:t>
            </a:r>
            <a:r>
              <a:rPr lang="en-US" sz="2400" b="1" dirty="0"/>
              <a:t>(WMO-No. 1160).</a:t>
            </a:r>
          </a:p>
        </p:txBody>
      </p:sp>
    </p:spTree>
    <p:extLst>
      <p:ext uri="{BB962C8B-B14F-4D97-AF65-F5344CB8AC3E}">
        <p14:creationId xmlns:p14="http://schemas.microsoft.com/office/powerpoint/2010/main" val="31453906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WMO_WHITE_Powerpoint_en_fr</Template>
  <TotalTime>3922</TotalTime>
  <Words>2110</Words>
  <Application>Microsoft Macintosh PowerPoint</Application>
  <PresentationFormat>画面に合わせる (4:3)</PresentationFormat>
  <Paragraphs>416</Paragraphs>
  <Slides>43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45" baseType="lpstr">
      <vt:lpstr>WMO_WHITE_Powerpoint_en_fr</vt:lpstr>
      <vt:lpstr>文書</vt:lpstr>
      <vt:lpstr>PowerPoint プレゼンテーション</vt:lpstr>
      <vt:lpstr>  </vt:lpstr>
      <vt:lpstr>WMO Documentation</vt:lpstr>
      <vt:lpstr>  </vt:lpstr>
      <vt:lpstr>  </vt:lpstr>
      <vt:lpstr>  </vt:lpstr>
      <vt:lpstr>  </vt:lpstr>
      <vt:lpstr>  </vt:lpstr>
      <vt:lpstr>  </vt:lpstr>
      <vt:lpstr>  </vt:lpstr>
      <vt:lpstr>  </vt:lpstr>
      <vt:lpstr>  </vt:lpstr>
      <vt:lpstr>CIMO Guide</vt:lpstr>
      <vt:lpstr>GUIDE TO INSTRUMENTS AND METHODS OF OBSERVATION (WMO-No. 8, CIMO Guide)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CIMO Guide Part IV: SPACE-BASED OBSERVING SYSTEMS Chapter 6. Calibration and Validation</vt:lpstr>
      <vt:lpstr>WIGOS Guide</vt:lpstr>
      <vt:lpstr>PowerPoint プレゼンテーション</vt:lpstr>
      <vt:lpstr>PowerPoint プレゼンテーション</vt:lpstr>
      <vt:lpstr>  </vt:lpstr>
      <vt:lpstr>Future Roadmap (WIGOS Manual)</vt:lpstr>
      <vt:lpstr>  </vt:lpstr>
      <vt:lpstr>4.3.1 Calibration and Traceability 4.3.1.1 Satellite operators shall perform a detailed instrument characterization before launch.  Note: Members must strive to follow the pre-launch instrument characterization guidelines recommended by the Global Space-based Inter-calibration System. 4.3.1.2 After launch, satellite operators shall calibrate all instruments on a routine basis against reference instruments or calibration targets. Note 1: Advantage should be taken of satellite collocation to perform on-orbit instrument inter-comparison and calibration. Note 2: Calibration must be done in accordance with established and documented methodologies by the Global Space-based Inter-Calibration System (GSICS) and the Committee on Earth Observation Satellites (CEOS) Working Group on Calibration and Validation. </vt:lpstr>
      <vt:lpstr>4.3.1.3 Satellite operators shall ensure traceability to  International Standards (SI) according to international approved standards. Note: The Implementation Plan for the Global Climate Observing System (WMO/TD-No. 1253) calls for sustained measurement of key variables from space traceable to reference standards, and recommends implementing and evaluating a satellite climate calibration mission. 4.3.1.4 To ensure traceability to  International Standards (SI), satellite operators shall define a range of ground-based reference targets for calibration purposes.  4.7. Quality Management Satellite operators shall include appropriate quality indicators in the metadata for each dataset, in accordance with the provisions of section 2.5.</vt:lpstr>
      <vt:lpstr>PowerPoint プレゼンテーション</vt:lpstr>
      <vt:lpstr>PowerPoint プレゼンテーション</vt:lpstr>
      <vt:lpstr>PowerPoint プレゼンテーション</vt:lpstr>
      <vt:lpstr>PowerPoint プレゼンテーション</vt:lpstr>
      <vt:lpstr>  </vt:lpstr>
      <vt:lpstr>  </vt:lpstr>
      <vt:lpstr>  </vt:lpstr>
      <vt:lpstr>  </vt:lpstr>
      <vt:lpstr>  </vt:lpstr>
      <vt:lpstr>  </vt:lpstr>
      <vt:lpstr>  </vt:lpstr>
      <vt:lpstr>  </vt:lpstr>
      <vt:lpstr>  </vt:lpstr>
      <vt:lpstr>PowerPoint プレゼンテーション</vt:lpstr>
      <vt:lpstr>PowerPoint プレゼンテーション</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Ruedi</dc:creator>
  <cp:lastModifiedBy>name:</cp:lastModifiedBy>
  <cp:revision>126</cp:revision>
  <dcterms:created xsi:type="dcterms:W3CDTF">2018-09-25T07:05:54Z</dcterms:created>
  <dcterms:modified xsi:type="dcterms:W3CDTF">2019-03-05T09:40:38Z</dcterms:modified>
</cp:coreProperties>
</file>