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70" r:id="rId1"/>
    <p:sldMasterId id="2147484091" r:id="rId2"/>
    <p:sldMasterId id="2147484103" r:id="rId3"/>
  </p:sldMasterIdLst>
  <p:notesMasterIdLst>
    <p:notesMasterId r:id="rId34"/>
  </p:notesMasterIdLst>
  <p:handoutMasterIdLst>
    <p:handoutMasterId r:id="rId35"/>
  </p:handoutMasterIdLst>
  <p:sldIdLst>
    <p:sldId id="621" r:id="rId4"/>
    <p:sldId id="645" r:id="rId5"/>
    <p:sldId id="672" r:id="rId6"/>
    <p:sldId id="636" r:id="rId7"/>
    <p:sldId id="674" r:id="rId8"/>
    <p:sldId id="650" r:id="rId9"/>
    <p:sldId id="714" r:id="rId10"/>
    <p:sldId id="784" r:id="rId11"/>
    <p:sldId id="806" r:id="rId12"/>
    <p:sldId id="802" r:id="rId13"/>
    <p:sldId id="807" r:id="rId14"/>
    <p:sldId id="803" r:id="rId15"/>
    <p:sldId id="808" r:id="rId16"/>
    <p:sldId id="809" r:id="rId17"/>
    <p:sldId id="810" r:id="rId18"/>
    <p:sldId id="811" r:id="rId19"/>
    <p:sldId id="796" r:id="rId20"/>
    <p:sldId id="797" r:id="rId21"/>
    <p:sldId id="798" r:id="rId22"/>
    <p:sldId id="788" r:id="rId23"/>
    <p:sldId id="664" r:id="rId24"/>
    <p:sldId id="793" r:id="rId25"/>
    <p:sldId id="794" r:id="rId26"/>
    <p:sldId id="795" r:id="rId27"/>
    <p:sldId id="799" r:id="rId28"/>
    <p:sldId id="800" r:id="rId29"/>
    <p:sldId id="801" r:id="rId30"/>
    <p:sldId id="631" r:id="rId31"/>
    <p:sldId id="640" r:id="rId32"/>
    <p:sldId id="632" r:id="rId33"/>
  </p:sldIdLst>
  <p:sldSz cx="9906000" cy="6858000" type="A4"/>
  <p:notesSz cx="7010400" cy="92964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p15:guide id="1" orient="horz" pos="1164">
          <p15:clr>
            <a:srgbClr val="A4A3A4"/>
          </p15:clr>
        </p15:guide>
        <p15:guide id="2" orient="horz" pos="1410">
          <p15:clr>
            <a:srgbClr val="A4A3A4"/>
          </p15:clr>
        </p15:guide>
        <p15:guide id="3" orient="horz" pos="2715">
          <p15:clr>
            <a:srgbClr val="A4A3A4"/>
          </p15:clr>
        </p15:guide>
        <p15:guide id="4" orient="horz" pos="2389">
          <p15:clr>
            <a:srgbClr val="A4A3A4"/>
          </p15:clr>
        </p15:guide>
        <p15:guide id="5" orient="horz" pos="2069" userDrawn="1">
          <p15:clr>
            <a:srgbClr val="A4A3A4"/>
          </p15:clr>
        </p15:guide>
        <p15:guide id="6" orient="horz" pos="1735">
          <p15:clr>
            <a:srgbClr val="A4A3A4"/>
          </p15:clr>
        </p15:guide>
        <p15:guide id="7" orient="horz" pos="3369">
          <p15:clr>
            <a:srgbClr val="A4A3A4"/>
          </p15:clr>
        </p15:guide>
        <p15:guide id="8" orient="horz" pos="3698">
          <p15:clr>
            <a:srgbClr val="A4A3A4"/>
          </p15:clr>
        </p15:guide>
        <p15:guide id="9" pos="4214">
          <p15:clr>
            <a:srgbClr val="A4A3A4"/>
          </p15:clr>
        </p15:guide>
        <p15:guide id="10" pos="358">
          <p15:clr>
            <a:srgbClr val="A4A3A4"/>
          </p15:clr>
        </p15:guide>
        <p15:guide id="11" pos="912">
          <p15:clr>
            <a:srgbClr val="A4A3A4"/>
          </p15:clr>
        </p15:guide>
        <p15:guide id="12" pos="4879">
          <p15:clr>
            <a:srgbClr val="A4A3A4"/>
          </p15:clr>
        </p15:guide>
        <p15:guide id="13" pos="5556">
          <p15:clr>
            <a:srgbClr val="A4A3A4"/>
          </p15:clr>
        </p15:guide>
        <p15:guide id="14" pos="1419" userDrawn="1">
          <p15:clr>
            <a:srgbClr val="A4A3A4"/>
          </p15:clr>
        </p15:guide>
        <p15:guide id="15" pos="402">
          <p15:clr>
            <a:srgbClr val="A4A3A4"/>
          </p15:clr>
        </p15:guide>
        <p15:guide id="16" pos="1795">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9900"/>
    <a:srgbClr val="EE2D24"/>
    <a:srgbClr val="009900"/>
    <a:srgbClr val="A2DADE"/>
    <a:srgbClr val="4E0B55"/>
    <a:srgbClr val="C7A775"/>
    <a:srgbClr val="00B5EF"/>
    <a:srgbClr val="CDE3A0"/>
    <a:srgbClr val="EFC8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42" autoAdjust="0"/>
    <p:restoredTop sz="85609" autoAdjust="0"/>
  </p:normalViewPr>
  <p:slideViewPr>
    <p:cSldViewPr snapToGrid="0">
      <p:cViewPr varScale="1">
        <p:scale>
          <a:sx n="67" d="100"/>
          <a:sy n="67" d="100"/>
        </p:scale>
        <p:origin x="213" y="58"/>
      </p:cViewPr>
      <p:guideLst>
        <p:guide orient="horz" pos="1164"/>
        <p:guide orient="horz" pos="1410"/>
        <p:guide orient="horz" pos="2715"/>
        <p:guide orient="horz" pos="2389"/>
        <p:guide orient="horz" pos="2069"/>
        <p:guide orient="horz" pos="1735"/>
        <p:guide orient="horz" pos="3369"/>
        <p:guide orient="horz" pos="3698"/>
        <p:guide pos="4214"/>
        <p:guide pos="358"/>
        <p:guide pos="912"/>
        <p:guide pos="4879"/>
        <p:guide pos="5556"/>
        <p:guide pos="1419"/>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52" d="100"/>
          <a:sy n="52" d="100"/>
        </p:scale>
        <p:origin x="-1848" y="-78"/>
      </p:cViewPr>
      <p:guideLst>
        <p:guide orient="horz" pos="2928"/>
        <p:guide pos="2207"/>
      </p:guideLst>
    </p:cSldViewPr>
  </p:notes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65"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24396" y="0"/>
            <a:ext cx="102271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9BDA86A5-C3F8-4600-8CE3-C04B72EF9C2F}" type="datetime4">
              <a:rPr lang="en-GB" smtClean="0"/>
              <a:pPr>
                <a:defRPr/>
              </a:pPr>
              <a:t>05 March 2019</a:t>
            </a:fld>
            <a:endParaRPr lang="de-DE"/>
          </a:p>
        </p:txBody>
      </p:sp>
      <p:sp>
        <p:nvSpPr>
          <p:cNvPr id="126980" name="Rectangle 4"/>
          <p:cNvSpPr>
            <a:spLocks noGrp="1" noChangeArrowheads="1"/>
          </p:cNvSpPr>
          <p:nvPr>
            <p:ph type="ftr" sz="quarter" idx="2"/>
          </p:nvPr>
        </p:nvSpPr>
        <p:spPr bwMode="auto">
          <a:xfrm>
            <a:off x="0" y="9104302"/>
            <a:ext cx="6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859562" y="9104302"/>
            <a:ext cx="18755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173C6697-A4F6-43B0-B68C-324E1280CAFB}" type="slidenum">
              <a:rPr lang="de-DE"/>
              <a:pPr>
                <a:defRPr/>
              </a:pPr>
              <a:t>‹#›</a:t>
            </a:fld>
            <a:endParaRPr lang="de-DE"/>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973283" y="0"/>
            <a:ext cx="3037117" cy="465266"/>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AF3C147A-0D2F-4A49-8F4F-33980B94F1F7}" type="datetime4">
              <a:rPr lang="en-GB" smtClean="0"/>
              <a:pPr>
                <a:defRPr/>
              </a:pPr>
              <a:t>05 March 2019</a:t>
            </a:fld>
            <a:endParaRPr lang="de-DE"/>
          </a:p>
        </p:txBody>
      </p:sp>
      <p:sp>
        <p:nvSpPr>
          <p:cNvPr id="33796" name="Rectangle 4"/>
          <p:cNvSpPr>
            <a:spLocks noGrp="1" noRot="1" noChangeAspect="1" noChangeArrowheads="1" noTextEdit="1"/>
          </p:cNvSpPr>
          <p:nvPr>
            <p:ph type="sldImg" idx="2"/>
          </p:nvPr>
        </p:nvSpPr>
        <p:spPr bwMode="auto">
          <a:xfrm>
            <a:off x="987425" y="695325"/>
            <a:ext cx="5035550"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2829" y="4414824"/>
            <a:ext cx="5144742" cy="4185907"/>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973283" y="8831135"/>
            <a:ext cx="3037117" cy="465265"/>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123812D3-E89D-4B71-A037-BF846B8DE299}" type="slidenum">
              <a:rPr lang="de-DE"/>
              <a:pPr>
                <a:defRPr/>
              </a:pPr>
              <a:t>‹#›</a:t>
            </a:fld>
            <a:endParaRPr lang="de-DE"/>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3FB869D-7AE8-45BD-AD5A-D0DA05E60C73}" type="slidenum">
              <a:rPr lang="de-DE" smtClean="0"/>
              <a:pPr/>
              <a:t>1</a:t>
            </a:fld>
            <a:endParaRPr lang="de-DE"/>
          </a:p>
        </p:txBody>
      </p:sp>
      <p:sp>
        <p:nvSpPr>
          <p:cNvPr id="34819" name="Rectangle 2"/>
          <p:cNvSpPr>
            <a:spLocks noGrp="1" noRot="1" noChangeAspect="1" noChangeArrowheads="1" noTextEdit="1"/>
          </p:cNvSpPr>
          <p:nvPr>
            <p:ph type="sldImg"/>
          </p:nvPr>
        </p:nvSpPr>
        <p:spPr>
          <a:xfrm>
            <a:off x="987425" y="695325"/>
            <a:ext cx="5035550" cy="3486150"/>
          </a:xfrm>
          <a:ln/>
        </p:spPr>
      </p:sp>
      <p:sp>
        <p:nvSpPr>
          <p:cNvPr id="34820" name="Rectangle 3"/>
          <p:cNvSpPr>
            <a:spLocks noGrp="1" noChangeArrowheads="1"/>
          </p:cNvSpPr>
          <p:nvPr>
            <p:ph type="body" idx="1"/>
          </p:nvPr>
        </p:nvSpPr>
        <p:spPr>
          <a:noFill/>
          <a:ln/>
        </p:spPr>
        <p:txBody>
          <a:bodyPr/>
          <a:lstStyle/>
          <a:p>
            <a:endParaRPr lang="de-DE" dirty="0"/>
          </a:p>
        </p:txBody>
      </p:sp>
      <p:sp>
        <p:nvSpPr>
          <p:cNvPr id="5" name="Date Placeholder 4"/>
          <p:cNvSpPr>
            <a:spLocks noGrp="1"/>
          </p:cNvSpPr>
          <p:nvPr>
            <p:ph type="dt" idx="10"/>
          </p:nvPr>
        </p:nvSpPr>
        <p:spPr/>
        <p:txBody>
          <a:bodyPr/>
          <a:lstStyle/>
          <a:p>
            <a:pPr>
              <a:defRPr/>
            </a:pPr>
            <a:fld id="{84E8CFAD-6A94-4CB7-B32D-926ACF4E508E}" type="datetime4">
              <a:rPr lang="en-GB" smtClean="0"/>
              <a:pPr>
                <a:defRPr/>
              </a:pPr>
              <a:t>05 March 2019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05 March 2019</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4</a:t>
            </a:fld>
            <a:endParaRPr lang="de-DE"/>
          </a:p>
        </p:txBody>
      </p:sp>
    </p:spTree>
    <p:extLst>
      <p:ext uri="{BB962C8B-B14F-4D97-AF65-F5344CB8AC3E}">
        <p14:creationId xmlns:p14="http://schemas.microsoft.com/office/powerpoint/2010/main" val="3230971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05 March 2019</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6</a:t>
            </a:fld>
            <a:endParaRPr lang="de-DE"/>
          </a:p>
        </p:txBody>
      </p:sp>
    </p:spTree>
    <p:extLst>
      <p:ext uri="{BB962C8B-B14F-4D97-AF65-F5344CB8AC3E}">
        <p14:creationId xmlns:p14="http://schemas.microsoft.com/office/powerpoint/2010/main" val="307304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79AD4F94-4851-4065-BA9C-947A644B85B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5" name="Rectangle 2"/>
          <p:cNvSpPr>
            <a:spLocks noGrp="1" noRot="1" noChangeAspect="1" noChangeArrowheads="1" noTextEdit="1"/>
          </p:cNvSpPr>
          <p:nvPr>
            <p:ph type="sldImg"/>
          </p:nvPr>
        </p:nvSpPr>
        <p:spPr>
          <a:xfrm>
            <a:off x="917575" y="746125"/>
            <a:ext cx="4962525" cy="3722688"/>
          </a:xfrm>
          <a:ln/>
        </p:spPr>
      </p:sp>
      <p:sp>
        <p:nvSpPr>
          <p:cNvPr id="8196" name="Rectangle 3"/>
          <p:cNvSpPr>
            <a:spLocks noGrp="1" noChangeArrowheads="1"/>
          </p:cNvSpPr>
          <p:nvPr>
            <p:ph type="body" idx="1"/>
          </p:nvPr>
        </p:nvSpPr>
        <p:spPr>
          <a:noFill/>
          <a:ln/>
        </p:spPr>
        <p:txBody>
          <a:bodyPr/>
          <a:lstStyle/>
          <a:p>
            <a:pPr eaLnBrk="1" hangingPunct="1"/>
            <a:endParaRPr lang="en-GB"/>
          </a:p>
        </p:txBody>
      </p:sp>
    </p:spTree>
    <p:extLst>
      <p:ext uri="{BB962C8B-B14F-4D97-AF65-F5344CB8AC3E}">
        <p14:creationId xmlns:p14="http://schemas.microsoft.com/office/powerpoint/2010/main" val="690787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22338" rtl="0" eaLnBrk="1" fontAlgn="base" latinLnBrk="0" hangingPunct="1">
              <a:lnSpc>
                <a:spcPct val="100000"/>
              </a:lnSpc>
              <a:spcBef>
                <a:spcPct val="0"/>
              </a:spcBef>
              <a:spcAft>
                <a:spcPct val="0"/>
              </a:spcAft>
              <a:buClrTx/>
              <a:buSzTx/>
              <a:buFontTx/>
              <a:buNone/>
              <a:tabLst/>
              <a:defRPr/>
            </a:pPr>
            <a:fld id="{D2E840EC-3661-47EA-B292-7ED791E1B58E}"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2338"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3704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Does GPSRO</a:t>
            </a:r>
            <a:r>
              <a:rPr lang="en-US" baseline="0" dirty="0"/>
              <a:t> provide traceable calibration of IR sensors? Does it need an RTM?</a:t>
            </a:r>
          </a:p>
          <a:p>
            <a:r>
              <a:rPr lang="en-US" baseline="0" dirty="0"/>
              <a:t>Does the MW community use spectral characterization in the CRTM?</a:t>
            </a:r>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05 March 2019</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30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693991"/>
            <a:ext cx="84201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485900" y="4429125"/>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57346" name="Picture 2" descr="H:\MY DOCUMENTS\GSICS\logo\GSICS500px.png"/>
          <p:cNvPicPr>
            <a:picLocks noChangeAspect="1" noChangeArrowheads="1"/>
          </p:cNvPicPr>
          <p:nvPr userDrawn="1"/>
        </p:nvPicPr>
        <p:blipFill>
          <a:blip r:embed="rId2" cstate="print"/>
          <a:srcRect/>
          <a:stretch>
            <a:fillRect/>
          </a:stretch>
        </p:blipFill>
        <p:spPr bwMode="auto">
          <a:xfrm>
            <a:off x="2571750" y="185739"/>
            <a:ext cx="4762500" cy="1933575"/>
          </a:xfrm>
          <a:prstGeom prst="rect">
            <a:avLst/>
          </a:prstGeom>
          <a:noFill/>
        </p:spPr>
      </p:pic>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5"/>
            <a:ext cx="2414588"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6578" y="274645"/>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495300" y="6356353"/>
            <a:ext cx="2311400" cy="365125"/>
          </a:xfrm>
          <a:prstGeom prst="rect">
            <a:avLst/>
          </a:prstGeom>
        </p:spPr>
        <p:txBody>
          <a:bodyPr/>
          <a:lstStyle/>
          <a:p>
            <a:fld id="{544213AF-26F6-41FA-8D85-E2C5388D6E58}" type="datetimeFigureOut">
              <a:rPr lang="en-US" smtClean="0"/>
              <a:pPr/>
              <a:t>3/5/2019</a:t>
            </a:fld>
            <a:endParaRPr lang="en-US" sz="1000" dirty="0">
              <a:solidFill>
                <a:schemeClr val="tx1"/>
              </a:solidFill>
            </a:endParaRPr>
          </a:p>
        </p:txBody>
      </p:sp>
      <p:sp>
        <p:nvSpPr>
          <p:cNvPr id="7" name="Slide Number Placeholder 6"/>
          <p:cNvSpPr>
            <a:spLocks noGrp="1"/>
          </p:cNvSpPr>
          <p:nvPr>
            <p:ph type="sldNum" sz="quarter" idx="11"/>
          </p:nvPr>
        </p:nvSpPr>
        <p:spPr>
          <a:xfrm>
            <a:off x="7099300" y="6356353"/>
            <a:ext cx="2311400" cy="365125"/>
          </a:xfrm>
          <a:prstGeom prst="rect">
            <a:avLst/>
          </a:prstGeom>
        </p:spPr>
        <p:txBody>
          <a:bodyPr/>
          <a:lstStyle/>
          <a:p>
            <a:fld id="{D5BBC35B-A44B-4119-B8DA-DE9E3DFADA20}" type="slidenum">
              <a:rPr kumimoji="0" lang="en-US" smtClean="0"/>
              <a:pPr/>
              <a:t>‹#›</a:t>
            </a:fld>
            <a:endParaRPr kumimoji="0" lang="en-US" sz="1000" b="0">
              <a:solidFill>
                <a:schemeClr val="tx1"/>
              </a:solidFill>
            </a:endParaRPr>
          </a:p>
        </p:txBody>
      </p:sp>
      <p:sp>
        <p:nvSpPr>
          <p:cNvPr id="8" name="Footer Placeholder 7"/>
          <p:cNvSpPr>
            <a:spLocks noGrp="1"/>
          </p:cNvSpPr>
          <p:nvPr>
            <p:ph type="ftr" sz="quarter" idx="12"/>
          </p:nvPr>
        </p:nvSpPr>
        <p:spPr>
          <a:xfrm>
            <a:off x="3384550" y="6356353"/>
            <a:ext cx="3136900" cy="365125"/>
          </a:xfrm>
          <a:prstGeom prst="rect">
            <a:avLst/>
          </a:prstGeom>
        </p:spPr>
        <p:txBody>
          <a:bodyPr/>
          <a:lstStyle/>
          <a:p>
            <a:pPr algn="r" eaLnBrk="1" latinLnBrk="0" hangingPunct="1"/>
            <a:endParaRPr kumimoji="0" lang="en-US" sz="1000" dirty="0">
              <a:solidFill>
                <a:schemeClr val="tx1"/>
              </a:solidFill>
            </a:endParaRPr>
          </a:p>
        </p:txBody>
      </p:sp>
      <p:sp>
        <p:nvSpPr>
          <p:cNvPr id="9" name="Title 8"/>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4"/>
            <a:ext cx="84201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AF0C06C-A120-4CEF-A9AD-F4118C12BC70}" type="slidenum">
              <a:rPr lang="en-US"/>
              <a:pPr>
                <a:defRPr/>
              </a:pPr>
              <a:t>‹#›</a:t>
            </a:fld>
            <a:endParaRPr lang="en-US"/>
          </a:p>
        </p:txBody>
      </p:sp>
    </p:spTree>
    <p:extLst>
      <p:ext uri="{BB962C8B-B14F-4D97-AF65-F5344CB8AC3E}">
        <p14:creationId xmlns:p14="http://schemas.microsoft.com/office/powerpoint/2010/main" val="2383649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7259" y="274647"/>
            <a:ext cx="5903441" cy="75097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267731" y="1180072"/>
            <a:ext cx="9276836"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DA28AC38-E0E8-49D7-B2FE-71FD7C42C09E}" type="slidenum">
              <a:rPr lang="en-US"/>
              <a:pPr>
                <a:defRPr/>
              </a:pPr>
              <a:t>‹#›</a:t>
            </a:fld>
            <a:endParaRPr lang="en-US"/>
          </a:p>
        </p:txBody>
      </p:sp>
    </p:spTree>
    <p:extLst>
      <p:ext uri="{BB962C8B-B14F-4D97-AF65-F5344CB8AC3E}">
        <p14:creationId xmlns:p14="http://schemas.microsoft.com/office/powerpoint/2010/main" val="3330707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9"/>
            <a:ext cx="84201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62C94469-C24B-4485-9554-864CA5BFE27B}" type="slidenum">
              <a:rPr lang="en-US"/>
              <a:pPr>
                <a:defRPr/>
              </a:pPr>
              <a:t>‹#›</a:t>
            </a:fld>
            <a:endParaRPr lang="en-US"/>
          </a:p>
        </p:txBody>
      </p:sp>
    </p:spTree>
    <p:extLst>
      <p:ext uri="{BB962C8B-B14F-4D97-AF65-F5344CB8AC3E}">
        <p14:creationId xmlns:p14="http://schemas.microsoft.com/office/powerpoint/2010/main" val="3566965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D4866AD1-022E-4E0E-AE7E-C7A6C4DD8D01}" type="slidenum">
              <a:rPr lang="en-US"/>
              <a:pPr>
                <a:defRPr/>
              </a:pPr>
              <a:t>‹#›</a:t>
            </a:fld>
            <a:endParaRPr lang="en-US"/>
          </a:p>
        </p:txBody>
      </p:sp>
    </p:spTree>
    <p:extLst>
      <p:ext uri="{BB962C8B-B14F-4D97-AF65-F5344CB8AC3E}">
        <p14:creationId xmlns:p14="http://schemas.microsoft.com/office/powerpoint/2010/main" val="1746852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0D0EA962-5ACB-4E0A-B99B-F2A901C15787}" type="slidenum">
              <a:rPr lang="en-US"/>
              <a:pPr>
                <a:defRPr/>
              </a:pPr>
              <a:t>‹#›</a:t>
            </a:fld>
            <a:endParaRPr lang="en-US"/>
          </a:p>
        </p:txBody>
      </p:sp>
    </p:spTree>
    <p:extLst>
      <p:ext uri="{BB962C8B-B14F-4D97-AF65-F5344CB8AC3E}">
        <p14:creationId xmlns:p14="http://schemas.microsoft.com/office/powerpoint/2010/main" val="2367431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D24831DE-8CB6-4B98-B2F1-D4EBA8FF1804}" type="slidenum">
              <a:rPr lang="en-US"/>
              <a:pPr>
                <a:defRPr/>
              </a:pPr>
              <a:t>‹#›</a:t>
            </a:fld>
            <a:endParaRPr lang="en-US"/>
          </a:p>
        </p:txBody>
      </p:sp>
    </p:spTree>
    <p:extLst>
      <p:ext uri="{BB962C8B-B14F-4D97-AF65-F5344CB8AC3E}">
        <p14:creationId xmlns:p14="http://schemas.microsoft.com/office/powerpoint/2010/main" val="3804203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3F3BB8C-0C0C-4EAB-9830-DC513CDAB615}" type="slidenum">
              <a:rPr lang="en-US"/>
              <a:pPr>
                <a:defRPr/>
              </a:pPr>
              <a:t>‹#›</a:t>
            </a:fld>
            <a:endParaRPr lang="en-US"/>
          </a:p>
        </p:txBody>
      </p:sp>
    </p:spTree>
    <p:extLst>
      <p:ext uri="{BB962C8B-B14F-4D97-AF65-F5344CB8AC3E}">
        <p14:creationId xmlns:p14="http://schemas.microsoft.com/office/powerpoint/2010/main" val="1322297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9260"/>
            <a:ext cx="8915400" cy="954087"/>
          </a:xfrm>
        </p:spPr>
        <p:txBody>
          <a:bodyPr/>
          <a:lstStyle>
            <a:lvl1pPr>
              <a:defRPr sz="2800" b="1"/>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400" b="1"/>
            </a:lvl1pPr>
            <a:lvl2pPr>
              <a:defRPr sz="2000" b="1"/>
            </a:lvl2pPr>
          </a:lstStyle>
          <a:p>
            <a:pPr lvl="0"/>
            <a:r>
              <a:rPr lang="en-US" dirty="0"/>
              <a:t>Click to edit Master text styles</a:t>
            </a:r>
          </a:p>
          <a:p>
            <a:pPr lvl="1"/>
            <a:r>
              <a:rPr lang="en-US" dirty="0"/>
              <a:t>Second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528B3AD7-A00B-4A91-9B8B-0BA01B14E5A4}" type="slidenum">
              <a:rPr lang="en-US"/>
              <a:pPr>
                <a:defRPr/>
              </a:pPr>
              <a:t>‹#›</a:t>
            </a:fld>
            <a:endParaRPr lang="en-US"/>
          </a:p>
        </p:txBody>
      </p:sp>
    </p:spTree>
    <p:extLst>
      <p:ext uri="{BB962C8B-B14F-4D97-AF65-F5344CB8AC3E}">
        <p14:creationId xmlns:p14="http://schemas.microsoft.com/office/powerpoint/2010/main" val="2171182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65D3E82-9912-4669-9E99-524028854B59}" type="slidenum">
              <a:rPr lang="en-US"/>
              <a:pPr>
                <a:defRPr/>
              </a:pPr>
              <a:t>‹#›</a:t>
            </a:fld>
            <a:endParaRPr lang="en-US"/>
          </a:p>
        </p:txBody>
      </p:sp>
    </p:spTree>
    <p:extLst>
      <p:ext uri="{BB962C8B-B14F-4D97-AF65-F5344CB8AC3E}">
        <p14:creationId xmlns:p14="http://schemas.microsoft.com/office/powerpoint/2010/main" val="4128991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64157037-F5AB-4234-8B75-84F7F4C5E29A}" type="slidenum">
              <a:rPr lang="en-US"/>
              <a:pPr>
                <a:defRPr/>
              </a:pPr>
              <a:t>‹#›</a:t>
            </a:fld>
            <a:endParaRPr lang="en-US"/>
          </a:p>
        </p:txBody>
      </p:sp>
    </p:spTree>
    <p:extLst>
      <p:ext uri="{BB962C8B-B14F-4D97-AF65-F5344CB8AC3E}">
        <p14:creationId xmlns:p14="http://schemas.microsoft.com/office/powerpoint/2010/main" val="2658439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7"/>
            <a:ext cx="222885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47"/>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A1C6CA05-B660-4EEB-890E-A679DF02DE35}" type="slidenum">
              <a:rPr lang="en-US"/>
              <a:pPr>
                <a:defRPr/>
              </a:pPr>
              <a:t>‹#›</a:t>
            </a:fld>
            <a:endParaRPr lang="en-US"/>
          </a:p>
        </p:txBody>
      </p:sp>
    </p:spTree>
    <p:extLst>
      <p:ext uri="{BB962C8B-B14F-4D97-AF65-F5344CB8AC3E}">
        <p14:creationId xmlns:p14="http://schemas.microsoft.com/office/powerpoint/2010/main" val="178762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26"/>
            <a:ext cx="8420100" cy="1470025"/>
          </a:xfrm>
        </p:spPr>
        <p:txBody>
          <a:bodyPr/>
          <a:lstStyle/>
          <a:p>
            <a:r>
              <a:rPr lang="zh-CN" altLang="en-US"/>
              <a:t>单击此处编辑母版标题样式</a:t>
            </a:r>
          </a:p>
        </p:txBody>
      </p:sp>
      <p:sp>
        <p:nvSpPr>
          <p:cNvPr id="3" name="副标题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9246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4000" b="1">
                <a:latin typeface="+mj-lt"/>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2019/3/5</a:t>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8" name="页脚占位符 4"/>
          <p:cNvSpPr txBox="1"/>
          <p:nvPr userDrawn="1"/>
        </p:nvSpPr>
        <p:spPr>
          <a:xfrm>
            <a:off x="3384550" y="6357959"/>
            <a:ext cx="3116273" cy="365125"/>
          </a:xfrm>
          <a:prstGeom prst="rect">
            <a:avLst/>
          </a:prstGeom>
        </p:spPr>
        <p:txBody>
          <a:bodyPr vert="horz" lIns="91440" tIns="45720" rIns="91440" bIns="45720" rtlCol="0" anchor="ctr"/>
          <a:lstStyle>
            <a:lvl1pPr algn="ctr">
              <a:defRPr sz="1200">
                <a:solidFill>
                  <a:srgbClr val="1313F3"/>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a:ln>
                  <a:noFill/>
                </a:ln>
                <a:solidFill>
                  <a:srgbClr val="1313F3"/>
                </a:solidFill>
                <a:effectLst/>
                <a:uLnTx/>
                <a:uFillTx/>
                <a:latin typeface="+mn-lt"/>
                <a:ea typeface="+mn-ea"/>
                <a:cs typeface="+mn-cs"/>
              </a:rPr>
              <a:t>GSICS 2018 Annual meeting, March, 2018 Shanghai, China</a:t>
            </a:r>
            <a:endParaRPr kumimoji="0" lang="zh-CN" altLang="en-US" sz="1200" b="0" i="0" u="none" strike="noStrike" kern="1200" cap="none" spc="0" normalizeH="0" baseline="0" noProof="0" dirty="0">
              <a:ln>
                <a:noFill/>
              </a:ln>
              <a:solidFill>
                <a:srgbClr val="1313F3"/>
              </a:solidFill>
              <a:effectLst/>
              <a:uLnTx/>
              <a:uFillTx/>
              <a:latin typeface="+mn-lt"/>
              <a:ea typeface="+mn-ea"/>
              <a:cs typeface="+mn-cs"/>
            </a:endParaRPr>
          </a:p>
        </p:txBody>
      </p:sp>
      <p:sp>
        <p:nvSpPr>
          <p:cNvPr id="10" name="弧形 9"/>
          <p:cNvSpPr/>
          <p:nvPr userDrawn="1"/>
        </p:nvSpPr>
        <p:spPr>
          <a:xfrm>
            <a:off x="1934744" y="1142984"/>
            <a:ext cx="5959120" cy="428628"/>
          </a:xfrm>
          <a:prstGeom prst="arc">
            <a:avLst>
              <a:gd name="adj1" fmla="val 10731585"/>
              <a:gd name="adj2" fmla="val 74291"/>
            </a:avLst>
          </a:prstGeom>
          <a:ln w="38100">
            <a:solidFill>
              <a:srgbClr val="1313F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900"/>
          </a:p>
        </p:txBody>
      </p:sp>
      <p:pic>
        <p:nvPicPr>
          <p:cNvPr id="11" name="Picture 4"/>
          <p:cNvPicPr>
            <a:picLocks noChangeAspect="1" noChangeArrowheads="1"/>
          </p:cNvPicPr>
          <p:nvPr userDrawn="1"/>
        </p:nvPicPr>
        <p:blipFill>
          <a:blip r:embed="rId2" cstate="print"/>
          <a:srcRect/>
          <a:stretch>
            <a:fillRect/>
          </a:stretch>
        </p:blipFill>
        <p:spPr bwMode="auto">
          <a:xfrm>
            <a:off x="1" y="142853"/>
            <a:ext cx="1397399" cy="523883"/>
          </a:xfrm>
          <a:prstGeom prst="rect">
            <a:avLst/>
          </a:prstGeom>
          <a:noFill/>
          <a:ln w="9525" cap="flat">
            <a:noFill/>
            <a:round/>
          </a:ln>
          <a:effectLst/>
        </p:spPr>
      </p:pic>
    </p:spTree>
    <p:extLst>
      <p:ext uri="{BB962C8B-B14F-4D97-AF65-F5344CB8AC3E}">
        <p14:creationId xmlns:p14="http://schemas.microsoft.com/office/powerpoint/2010/main" val="600917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506" y="4406901"/>
            <a:ext cx="84201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9364248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56549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2019/3/5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059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2019/3/5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6841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33"/>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2019/3/5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47961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3050"/>
            <a:ext cx="3259006"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59206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645" y="4800600"/>
            <a:ext cx="59436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35849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73817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81850" y="274639"/>
            <a:ext cx="222885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95300" y="274639"/>
            <a:ext cx="652145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23156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95408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6575" y="1600206"/>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448302" y="1600206"/>
            <a:ext cx="39719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73" y="1090639"/>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73" y="1090639"/>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7"/>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95300" y="30207"/>
            <a:ext cx="8915400" cy="9540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2051" name="Text Placeholder 2"/>
          <p:cNvSpPr>
            <a:spLocks noGrp="1"/>
          </p:cNvSpPr>
          <p:nvPr>
            <p:ph type="body" idx="1"/>
          </p:nvPr>
        </p:nvSpPr>
        <p:spPr bwMode="auto">
          <a:xfrm>
            <a:off x="495300" y="1600204"/>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18" name="TextBox 17"/>
          <p:cNvSpPr txBox="1"/>
          <p:nvPr/>
        </p:nvSpPr>
        <p:spPr>
          <a:xfrm>
            <a:off x="15" y="6488115"/>
            <a:ext cx="6272213" cy="230832"/>
          </a:xfrm>
          <a:prstGeom prst="rect">
            <a:avLst/>
          </a:prstGeom>
          <a:noFill/>
        </p:spPr>
        <p:txBody>
          <a:bodyPr>
            <a:spAutoFit/>
          </a:bodyPr>
          <a:lstStyle/>
          <a:p>
            <a:pPr>
              <a:defRPr/>
            </a:pPr>
            <a:r>
              <a:rPr lang="en-GB" dirty="0">
                <a:solidFill>
                  <a:schemeClr val="tx1"/>
                </a:solidFill>
              </a:rPr>
              <a:t> </a:t>
            </a:r>
            <a:fld id="{ED0F9CEB-5A3B-41CC-A276-34566D4505EC}" type="slidenum">
              <a:rPr lang="en-GB" smtClean="0">
                <a:solidFill>
                  <a:schemeClr val="tx1"/>
                </a:solidFill>
              </a:rPr>
              <a:pPr>
                <a:defRPr/>
              </a:pPr>
              <a:t>‹#›</a:t>
            </a:fld>
            <a:endParaRPr lang="en-GB" dirty="0">
              <a:solidFill>
                <a:schemeClr val="tx1"/>
              </a:solidFill>
            </a:endParaRPr>
          </a:p>
        </p:txBody>
      </p:sp>
      <p:sp>
        <p:nvSpPr>
          <p:cNvPr id="19" name="Line 8"/>
          <p:cNvSpPr>
            <a:spLocks noChangeShapeType="1"/>
          </p:cNvSpPr>
          <p:nvPr/>
        </p:nvSpPr>
        <p:spPr bwMode="auto">
          <a:xfrm>
            <a:off x="571499" y="989228"/>
            <a:ext cx="8839201" cy="0"/>
          </a:xfrm>
          <a:prstGeom prst="line">
            <a:avLst/>
          </a:prstGeom>
          <a:noFill/>
          <a:ln w="57150" cmpd="thinThick">
            <a:solidFill>
              <a:srgbClr val="3333FF"/>
            </a:solidFill>
            <a:round/>
            <a:headEnd/>
            <a:tailEnd/>
          </a:ln>
          <a:effectLst/>
        </p:spPr>
        <p:txBody>
          <a:bodyPr/>
          <a:lstStyle/>
          <a:p>
            <a:pPr algn="ctr">
              <a:defRPr/>
            </a:pPr>
            <a:endParaRPr lang="en-US"/>
          </a:p>
        </p:txBody>
      </p:sp>
      <p:pic>
        <p:nvPicPr>
          <p:cNvPr id="2056" name="Picture 8" descr="H:\MY DOCUMENTS\GSICS\logo\GSICS180px.png"/>
          <p:cNvPicPr>
            <a:picLocks noChangeAspect="1" noChangeArrowheads="1"/>
          </p:cNvPicPr>
          <p:nvPr/>
        </p:nvPicPr>
        <p:blipFill>
          <a:blip r:embed="rId14" cstate="print"/>
          <a:srcRect/>
          <a:stretch>
            <a:fillRect/>
          </a:stretch>
        </p:blipFill>
        <p:spPr bwMode="auto">
          <a:xfrm>
            <a:off x="8191505" y="6162701"/>
            <a:ext cx="1714500" cy="695325"/>
          </a:xfrm>
          <a:prstGeom prst="rect">
            <a:avLst/>
          </a:prstGeom>
          <a:noFill/>
        </p:spPr>
      </p:pic>
    </p:spTree>
  </p:cSld>
  <p:clrMap bg1="lt1" tx1="dk1" bg2="lt2" tx2="dk2" accent1="accent1" accent2="accent2" accent3="accent3" accent4="accent4" accent5="accent5" accent6="accent6" hlink="hlink" folHlink="folHlink"/>
  <p:sldLayoutIdLst>
    <p:sldLayoutId id="2147484077" r:id="rId1"/>
    <p:sldLayoutId id="2147484087" r:id="rId2"/>
    <p:sldLayoutId id="2147484078" r:id="rId3"/>
    <p:sldLayoutId id="2147484080" r:id="rId4"/>
    <p:sldLayoutId id="2147484079" r:id="rId5"/>
    <p:sldLayoutId id="2147484088" r:id="rId6"/>
    <p:sldLayoutId id="2147484089" r:id="rId7"/>
    <p:sldLayoutId id="2147484081" r:id="rId8"/>
    <p:sldLayoutId id="2147484082" r:id="rId9"/>
    <p:sldLayoutId id="2147484083" r:id="rId10"/>
    <p:sldLayoutId id="2147484084" r:id="rId11"/>
    <p:sldLayoutId id="2147484090" r:id="rId12"/>
  </p:sldLayoutIdLst>
  <p:hf hdr="0" ftr="0"/>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b="1"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800" b="1" kern="1200">
          <a:solidFill>
            <a:schemeClr val="tx2"/>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181850" y="6400800"/>
            <a:ext cx="23114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fld id="{47E33C82-C2A6-478E-8FB2-E20C8DB41475}" type="slidenum">
              <a:rPr lang="en-US"/>
              <a:pPr>
                <a:defRPr/>
              </a:pPr>
              <a:t>‹#›</a:t>
            </a:fld>
            <a:endParaRPr lang="en-US"/>
          </a:p>
        </p:txBody>
      </p:sp>
      <p:sp>
        <p:nvSpPr>
          <p:cNvPr id="1031" name="Rectangle 7"/>
          <p:cNvSpPr>
            <a:spLocks noChangeArrowheads="1"/>
          </p:cNvSpPr>
          <p:nvPr/>
        </p:nvSpPr>
        <p:spPr bwMode="auto">
          <a:xfrm>
            <a:off x="495300" y="1600200"/>
            <a:ext cx="8915400" cy="4724400"/>
          </a:xfrm>
          <a:prstGeom prst="rect">
            <a:avLst/>
          </a:prstGeom>
          <a:noFill/>
          <a:ln w="9525">
            <a:noFill/>
            <a:miter lim="800000"/>
            <a:headEnd/>
            <a:tailEnd/>
          </a:ln>
          <a:effectLst/>
        </p:spPr>
        <p:txBody>
          <a:bodyPr/>
          <a:lstStyle/>
          <a:p>
            <a:pPr marL="342900" indent="-342900">
              <a:spcBef>
                <a:spcPct val="20000"/>
              </a:spcBef>
              <a:buClr>
                <a:srgbClr val="FF0000"/>
              </a:buClr>
              <a:buFont typeface="Wingdings" pitchFamily="2" charset="2"/>
              <a:buChar char="v"/>
              <a:defRPr/>
            </a:pPr>
            <a:endParaRPr lang="en-GB" sz="3200"/>
          </a:p>
        </p:txBody>
      </p:sp>
      <p:sp>
        <p:nvSpPr>
          <p:cNvPr id="1032" name="Rectangle 8"/>
          <p:cNvSpPr>
            <a:spLocks noChangeArrowheads="1"/>
          </p:cNvSpPr>
          <p:nvPr/>
        </p:nvSpPr>
        <p:spPr bwMode="auto">
          <a:xfrm>
            <a:off x="495300" y="6400809"/>
            <a:ext cx="6117300" cy="244475"/>
          </a:xfrm>
          <a:prstGeom prst="rect">
            <a:avLst/>
          </a:prstGeom>
          <a:noFill/>
          <a:ln w="9525">
            <a:noFill/>
            <a:miter lim="800000"/>
            <a:headEnd/>
            <a:tailEnd/>
          </a:ln>
          <a:effectLst/>
        </p:spPr>
        <p:txBody>
          <a:bodyPr/>
          <a:lstStyle/>
          <a:p>
            <a:pPr>
              <a:defRPr/>
            </a:pPr>
            <a:r>
              <a:rPr lang="it-IT" altLang="ja-JP" sz="1000" b="1" dirty="0"/>
              <a:t>2019 GRWG/GDWG Annual Meeting, 4-8</a:t>
            </a:r>
            <a:r>
              <a:rPr lang="it-IT" altLang="ja-JP" sz="1000" b="1" baseline="0" dirty="0"/>
              <a:t> March 2019, Frascati, Italy</a:t>
            </a:r>
            <a:endParaRPr lang="en-US" altLang="ja-JP" sz="1000" b="1" dirty="0"/>
          </a:p>
        </p:txBody>
      </p:sp>
      <p:sp>
        <p:nvSpPr>
          <p:cNvPr id="1035" name="Line 11"/>
          <p:cNvSpPr>
            <a:spLocks noChangeShapeType="1"/>
          </p:cNvSpPr>
          <p:nvPr/>
        </p:nvSpPr>
        <p:spPr bwMode="auto">
          <a:xfrm flipV="1">
            <a:off x="495300" y="6324600"/>
            <a:ext cx="8915400" cy="0"/>
          </a:xfrm>
          <a:prstGeom prst="line">
            <a:avLst/>
          </a:prstGeom>
          <a:noFill/>
          <a:ln w="38100">
            <a:solidFill>
              <a:srgbClr val="0000FF"/>
            </a:solidFill>
            <a:round/>
            <a:headEnd/>
            <a:tailEnd/>
          </a:ln>
          <a:effectLst/>
        </p:spPr>
        <p:txBody>
          <a:bodyPr/>
          <a:lstStyle/>
          <a:p>
            <a:pPr>
              <a:defRPr/>
            </a:pPr>
            <a:endParaRPr lang="en-GB" sz="900"/>
          </a:p>
        </p:txBody>
      </p:sp>
      <p:sp>
        <p:nvSpPr>
          <p:cNvPr id="1037" name="Rectangle 13"/>
          <p:cNvSpPr>
            <a:spLocks noChangeArrowheads="1"/>
          </p:cNvSpPr>
          <p:nvPr/>
        </p:nvSpPr>
        <p:spPr bwMode="auto">
          <a:xfrm>
            <a:off x="7099300" y="6477009"/>
            <a:ext cx="2311400" cy="244475"/>
          </a:xfrm>
          <a:prstGeom prst="rect">
            <a:avLst/>
          </a:prstGeom>
          <a:noFill/>
          <a:ln w="9525">
            <a:noFill/>
            <a:miter lim="800000"/>
            <a:headEnd/>
            <a:tailEnd/>
          </a:ln>
          <a:effectLst/>
        </p:spPr>
        <p:txBody>
          <a:bodyPr/>
          <a:lstStyle/>
          <a:p>
            <a:pPr algn="r">
              <a:defRPr/>
            </a:pPr>
            <a:endParaRPr lang="en-GB" sz="1400"/>
          </a:p>
        </p:txBody>
      </p:sp>
      <p:pic>
        <p:nvPicPr>
          <p:cNvPr id="3" name="Picture 2" descr="C:\Users\miu\Dropbox\gsics_WG_logo.jpg"/>
          <p:cNvPicPr>
            <a:picLocks noChangeAspect="1" noChangeArrowheads="1"/>
          </p:cNvPicPr>
          <p:nvPr userDrawn="1"/>
        </p:nvPicPr>
        <p:blipFill>
          <a:blip r:embed="rId13" cstate="print"/>
          <a:srcRect/>
          <a:stretch>
            <a:fillRect/>
          </a:stretch>
        </p:blipFill>
        <p:spPr bwMode="auto">
          <a:xfrm>
            <a:off x="396698" y="330201"/>
            <a:ext cx="3050012" cy="719666"/>
          </a:xfrm>
          <a:prstGeom prst="rect">
            <a:avLst/>
          </a:prstGeom>
          <a:noFill/>
        </p:spPr>
      </p:pic>
    </p:spTree>
    <p:extLst>
      <p:ext uri="{BB962C8B-B14F-4D97-AF65-F5344CB8AC3E}">
        <p14:creationId xmlns:p14="http://schemas.microsoft.com/office/powerpoint/2010/main" val="2389249564"/>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rgbClr val="1313F3"/>
                </a:solidFill>
              </a:defRPr>
            </a:lvl1pPr>
          </a:lstStyle>
          <a:p>
            <a:fld id="{530820CF-B880-4189-942D-D702A7CBA730}" type="datetimeFigureOut">
              <a:rPr lang="zh-CN" altLang="en-US" smtClean="0"/>
              <a:t>2019/3/5</a:t>
            </a:fld>
            <a:endParaRPr lang="zh-CN" altLang="en-US" dirty="0"/>
          </a:p>
        </p:txBody>
      </p:sp>
      <p:sp>
        <p:nvSpPr>
          <p:cNvPr id="5" name="页脚占位符 4"/>
          <p:cNvSpPr>
            <a:spLocks noGrp="1"/>
          </p:cNvSpPr>
          <p:nvPr>
            <p:ph type="ftr" sz="quarter" idx="3"/>
          </p:nvPr>
        </p:nvSpPr>
        <p:spPr>
          <a:xfrm>
            <a:off x="3405177" y="6356351"/>
            <a:ext cx="3116273" cy="365125"/>
          </a:xfrm>
          <a:prstGeom prst="rect">
            <a:avLst/>
          </a:prstGeom>
        </p:spPr>
        <p:txBody>
          <a:bodyPr vert="horz" lIns="91440" tIns="45720" rIns="91440" bIns="45720" rtlCol="0" anchor="ctr"/>
          <a:lstStyle>
            <a:lvl1pPr algn="ctr">
              <a:defRPr sz="1200">
                <a:solidFill>
                  <a:srgbClr val="1313F3"/>
                </a:solidFill>
              </a:defRPr>
            </a:lvl1pPr>
          </a:lstStyle>
          <a:p>
            <a:r>
              <a:rPr lang="en-US" altLang="zh-CN" dirty="0"/>
              <a:t>GSICS 2015 Annual meeting, March, 2015 New Deli, India</a:t>
            </a:r>
            <a:endParaRPr lang="zh-CN" altLang="en-US" dirty="0"/>
          </a:p>
        </p:txBody>
      </p:sp>
      <p:sp>
        <p:nvSpPr>
          <p:cNvPr id="6" name="灯片编号占位符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cxnSp>
        <p:nvCxnSpPr>
          <p:cNvPr id="8" name="直接连接符 7"/>
          <p:cNvCxnSpPr/>
          <p:nvPr userDrawn="1"/>
        </p:nvCxnSpPr>
        <p:spPr>
          <a:xfrm>
            <a:off x="619095" y="6357958"/>
            <a:ext cx="8822593" cy="1588"/>
          </a:xfrm>
          <a:prstGeom prst="line">
            <a:avLst/>
          </a:prstGeom>
          <a:ln w="28575">
            <a:solidFill>
              <a:srgbClr val="1313F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577511"/>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gsics.eumetsat.int/thredds/catalog.html" TargetMode="External"/><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gsics.atmos.umd.edu/bin/view/Development/NetcdfConvention#Collocation_Data" TargetMode="External"/><Relationship Id="rId2" Type="http://schemas.openxmlformats.org/officeDocument/2006/relationships/image" Target="../media/image9.png"/><Relationship Id="rId1" Type="http://schemas.openxmlformats.org/officeDocument/2006/relationships/slideLayout" Target="../slideLayouts/slideLayout19.xml"/><Relationship Id="rId4" Type="http://schemas.openxmlformats.org/officeDocument/2006/relationships/hyperlink" Target="http://gsics.eumetsat.int/thredds/jmaIntermediate.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 Id="rId4" Type="http://schemas.openxmlformats.org/officeDocument/2006/relationships/hyperlink" Target="http://gsics.atmos.umd.edu/bin/view/Development/NetcdfConvention#Collocation_Dat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gsics.atmos.umd.edu/pub/Development/LunarWorkArea/GSICS_ROLO_HighLevDescript_IODefinition.pdf" TargetMode="External"/><Relationship Id="rId2" Type="http://schemas.openxmlformats.org/officeDocument/2006/relationships/hyperlink" Target="http://gsics.atmos.umd.edu/bin/view/Development/SrfNcdfConvention" TargetMode="Externa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www.wmo.int/pages/prog/sat/meetings/linkedfiles/GSICS-EP-17_Doc_10_Categorization-acceptance-V10.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gsics.atmos.umd.edu/bin/view/Home/LEOnetCDFSourcedataset"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gsics.atmos.umd.edu/bin/view/Development/Microwave-Deliverable" TargetMode="External"/><Relationship Id="rId5" Type="http://schemas.openxmlformats.org/officeDocument/2006/relationships/hyperlink" Target="http://gsics.atmos.umd.edu/bin/view/Home/SRFnetCDF" TargetMode="External"/><Relationship Id="rId4" Type="http://schemas.openxmlformats.org/officeDocument/2006/relationships/hyperlink" Target="http://gsics.atmos.umd.edu/bin/view/Home/GEOLEOIRCollocationIntermediatedata"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4"/>
          <p:cNvSpPr>
            <a:spLocks noGrp="1" noChangeArrowheads="1"/>
          </p:cNvSpPr>
          <p:nvPr>
            <p:ph type="ctrTitle"/>
          </p:nvPr>
        </p:nvSpPr>
        <p:spPr>
          <a:xfrm>
            <a:off x="710293" y="2563362"/>
            <a:ext cx="8420100" cy="1470025"/>
          </a:xfrm>
        </p:spPr>
        <p:txBody>
          <a:bodyPr/>
          <a:lstStyle/>
          <a:p>
            <a:pPr eaLnBrk="1" hangingPunct="1"/>
            <a:br>
              <a:rPr lang="en-US" sz="3600" dirty="0"/>
            </a:br>
            <a:r>
              <a:rPr lang="en-US" sz="3600" dirty="0"/>
              <a:t>Deliverables and their acceptance criterion </a:t>
            </a:r>
            <a:br>
              <a:rPr lang="en-US" sz="3600" dirty="0"/>
            </a:br>
            <a:r>
              <a:rPr lang="en-US" sz="3600" dirty="0"/>
              <a:t>Document</a:t>
            </a:r>
            <a:endParaRPr lang="en-GB" sz="3600" b="1" dirty="0"/>
          </a:p>
        </p:txBody>
      </p:sp>
      <p:sp>
        <p:nvSpPr>
          <p:cNvPr id="5" name="Rectangle 43"/>
          <p:cNvSpPr>
            <a:spLocks noGrp="1" noChangeArrowheads="1"/>
          </p:cNvSpPr>
          <p:nvPr>
            <p:ph type="subTitle" idx="1"/>
          </p:nvPr>
        </p:nvSpPr>
        <p:spPr>
          <a:xfrm>
            <a:off x="1347003" y="4610279"/>
            <a:ext cx="6934200" cy="1752600"/>
          </a:xfrm>
        </p:spPr>
        <p:txBody>
          <a:bodyPr/>
          <a:lstStyle/>
          <a:p>
            <a:pPr eaLnBrk="1" hangingPunct="1">
              <a:defRPr/>
            </a:pPr>
            <a:r>
              <a:rPr lang="en-US" sz="2400" b="1" dirty="0" err="1">
                <a:solidFill>
                  <a:srgbClr val="002060"/>
                </a:solidFill>
              </a:rPr>
              <a:t>Manik</a:t>
            </a:r>
            <a:r>
              <a:rPr lang="en-US" sz="2400" b="1" dirty="0">
                <a:solidFill>
                  <a:srgbClr val="002060"/>
                </a:solidFill>
              </a:rPr>
              <a:t> Bali and Larry Flynn</a:t>
            </a:r>
            <a:endParaRPr lang="en-US" sz="2400" dirty="0">
              <a:solidFill>
                <a:srgbClr val="002060"/>
              </a:solidFill>
            </a:endParaRPr>
          </a:p>
          <a:p>
            <a:pPr eaLnBrk="1" hangingPunct="1">
              <a:buFont typeface="Arial" pitchFamily="34" charset="0"/>
              <a:buNone/>
              <a:defRPr/>
            </a:pPr>
            <a:r>
              <a:rPr lang="en-US" sz="1600" dirty="0">
                <a:solidFill>
                  <a:srgbClr val="002060"/>
                </a:solidFill>
              </a:rPr>
              <a:t>March 5</a:t>
            </a:r>
            <a:r>
              <a:rPr lang="en-US" sz="1600" baseline="30000" dirty="0">
                <a:solidFill>
                  <a:srgbClr val="002060"/>
                </a:solidFill>
              </a:rPr>
              <a:t>th</a:t>
            </a:r>
            <a:r>
              <a:rPr lang="en-US" sz="1600" dirty="0">
                <a:solidFill>
                  <a:srgbClr val="002060"/>
                </a:solidFill>
              </a:rPr>
              <a:t> 2019</a:t>
            </a:r>
          </a:p>
          <a:p>
            <a:pPr eaLnBrk="1" hangingPunct="1">
              <a:buFont typeface="Arial" pitchFamily="34" charset="0"/>
              <a:buNone/>
              <a:defRPr/>
            </a:pPr>
            <a:r>
              <a:rPr lang="en-US" sz="1600" dirty="0">
                <a:solidFill>
                  <a:srgbClr val="002060"/>
                </a:solidFill>
              </a:rPr>
              <a:t>GSICS Annual Meeting </a:t>
            </a:r>
          </a:p>
          <a:p>
            <a:pPr eaLnBrk="1" hangingPunct="1">
              <a:buFont typeface="Arial" pitchFamily="34" charset="0"/>
              <a:buNone/>
              <a:defRPr/>
            </a:pPr>
            <a:r>
              <a:rPr lang="en-US" sz="1600" dirty="0" err="1">
                <a:solidFill>
                  <a:srgbClr val="002060"/>
                </a:solidFill>
              </a:rPr>
              <a:t>Frascati</a:t>
            </a:r>
            <a:r>
              <a:rPr lang="en-US" sz="1600" dirty="0">
                <a:solidFill>
                  <a:srgbClr val="002060"/>
                </a:solidFill>
              </a:rPr>
              <a:t>, Italy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b="0">
                <a:solidFill>
                  <a:srgbClr val="000000"/>
                </a:solidFill>
                <a:latin typeface="Arial" charset="0"/>
              </a:rPr>
              <a:pPr>
                <a:defRPr/>
              </a:pPr>
              <a:t>10</a:t>
            </a:fld>
            <a:endParaRPr lang="en-US" b="0">
              <a:solidFill>
                <a:srgbClr val="000000"/>
              </a:solidFill>
              <a:latin typeface="Arial" charset="0"/>
            </a:endParaRPr>
          </a:p>
        </p:txBody>
      </p:sp>
      <p:sp>
        <p:nvSpPr>
          <p:cNvPr id="4" name="正方形/長方形 3"/>
          <p:cNvSpPr/>
          <p:nvPr/>
        </p:nvSpPr>
        <p:spPr>
          <a:xfrm>
            <a:off x="977980" y="1679291"/>
            <a:ext cx="8018515" cy="3251596"/>
          </a:xfrm>
          <a:prstGeom prst="rect">
            <a:avLst/>
          </a:prstGeom>
        </p:spPr>
        <p:txBody>
          <a:bodyPr wrap="square">
            <a:spAutoFit/>
          </a:bodyPr>
          <a:lstStyle/>
          <a:p>
            <a:pPr marL="514350" indent="-514350">
              <a:lnSpc>
                <a:spcPct val="130000"/>
              </a:lnSpc>
              <a:buFont typeface="+mj-lt"/>
              <a:buAutoNum type="alphaUcParenR"/>
            </a:pPr>
            <a:r>
              <a:rPr lang="ja-JP" altLang="en-US" sz="2800" b="0" dirty="0">
                <a:solidFill>
                  <a:srgbClr val="000000"/>
                </a:solidFill>
                <a:latin typeface="Arial" charset="0"/>
              </a:rPr>
              <a:t>LEO L1 netCDF (</a:t>
            </a:r>
            <a:r>
              <a:rPr lang="en-US" altLang="ja-JP" sz="2800" b="0" dirty="0">
                <a:solidFill>
                  <a:srgbClr val="000000"/>
                </a:solidFill>
                <a:latin typeface="Arial" charset="0"/>
              </a:rPr>
              <a:t>s</a:t>
            </a:r>
            <a:r>
              <a:rPr lang="ja-JP" altLang="en-US" sz="2800" b="0" dirty="0">
                <a:solidFill>
                  <a:srgbClr val="000000"/>
                </a:solidFill>
                <a:latin typeface="Arial" charset="0"/>
              </a:rPr>
              <a:t>ource datase</a:t>
            </a:r>
            <a:r>
              <a:rPr lang="en-US" altLang="ja-JP" sz="2800" b="0" dirty="0">
                <a:solidFill>
                  <a:srgbClr val="000000"/>
                </a:solidFill>
                <a:latin typeface="Arial" charset="0"/>
              </a:rPr>
              <a:t>t)</a:t>
            </a:r>
          </a:p>
          <a:p>
            <a:pPr marL="514350" indent="-514350">
              <a:lnSpc>
                <a:spcPct val="130000"/>
              </a:lnSpc>
              <a:buFont typeface="+mj-lt"/>
              <a:buAutoNum type="alphaUcParenR"/>
            </a:pPr>
            <a:r>
              <a:rPr lang="en-US" altLang="ja-JP" sz="2800" b="0" dirty="0">
                <a:solidFill>
                  <a:srgbClr val="000000"/>
                </a:solidFill>
                <a:latin typeface="Arial" charset="0"/>
              </a:rPr>
              <a:t>GEO-LEO-IR Collocation </a:t>
            </a:r>
            <a:r>
              <a:rPr lang="en-US" altLang="ja-JP" sz="2800" b="0" dirty="0" err="1">
                <a:solidFill>
                  <a:srgbClr val="000000"/>
                </a:solidFill>
                <a:latin typeface="Arial" charset="0"/>
              </a:rPr>
              <a:t>netCDF</a:t>
            </a:r>
            <a:r>
              <a:rPr lang="en-US" altLang="ja-JP" sz="2800" b="0" dirty="0">
                <a:solidFill>
                  <a:srgbClr val="000000"/>
                </a:solidFill>
                <a:latin typeface="Arial" charset="0"/>
              </a:rPr>
              <a:t> (intermediate data) </a:t>
            </a:r>
          </a:p>
          <a:p>
            <a:pPr marL="514350" indent="-514350">
              <a:lnSpc>
                <a:spcPct val="130000"/>
              </a:lnSpc>
              <a:buFont typeface="+mj-lt"/>
              <a:buAutoNum type="alphaUcParenR"/>
            </a:pPr>
            <a:r>
              <a:rPr lang="en-US" altLang="ja-JP" sz="2800" b="0" dirty="0">
                <a:solidFill>
                  <a:srgbClr val="000000"/>
                </a:solidFill>
                <a:latin typeface="Arial" charset="0"/>
              </a:rPr>
              <a:t>GSICS Products</a:t>
            </a:r>
          </a:p>
          <a:p>
            <a:pPr marL="514350" indent="-514350">
              <a:lnSpc>
                <a:spcPct val="130000"/>
              </a:lnSpc>
              <a:buFont typeface="+mj-lt"/>
              <a:buAutoNum type="alphaUcParenR"/>
            </a:pPr>
            <a:r>
              <a:rPr lang="en-US" altLang="ja-JP" sz="2800" b="0" dirty="0">
                <a:solidFill>
                  <a:srgbClr val="000000"/>
                </a:solidFill>
                <a:latin typeface="Arial" charset="0"/>
              </a:rPr>
              <a:t>SRF </a:t>
            </a:r>
            <a:r>
              <a:rPr lang="en-US" altLang="ja-JP" sz="2800" b="0" dirty="0" err="1">
                <a:solidFill>
                  <a:srgbClr val="000000"/>
                </a:solidFill>
                <a:latin typeface="Arial" charset="0"/>
              </a:rPr>
              <a:t>netCDF</a:t>
            </a:r>
            <a:endParaRPr lang="en-US" altLang="ja-JP" sz="2800" b="0" dirty="0">
              <a:solidFill>
                <a:srgbClr val="000000"/>
              </a:solidFill>
              <a:latin typeface="Arial" charset="0"/>
            </a:endParaRPr>
          </a:p>
          <a:p>
            <a:pPr marL="804863" lvl="1" indent="-347663">
              <a:lnSpc>
                <a:spcPct val="130000"/>
              </a:lnSpc>
              <a:buFont typeface="Arial" panose="020B0604020202020204" pitchFamily="34" charset="0"/>
              <a:buChar char="•"/>
            </a:pPr>
            <a:r>
              <a:rPr lang="en-US" altLang="ja-JP" sz="2000" b="0" dirty="0">
                <a:solidFill>
                  <a:srgbClr val="000000"/>
                </a:solidFill>
                <a:latin typeface="Arial" charset="0"/>
              </a:rPr>
              <a:t>Currently several data available on the Wiki</a:t>
            </a:r>
          </a:p>
        </p:txBody>
      </p:sp>
      <p:sp>
        <p:nvSpPr>
          <p:cNvPr id="5" name="Title 1">
            <a:extLst>
              <a:ext uri="{FF2B5EF4-FFF2-40B4-BE49-F238E27FC236}">
                <a16:creationId xmlns:a16="http://schemas.microsoft.com/office/drawing/2014/main" id="{D0508DDA-68EC-47F4-9957-A257C907E7E3}"/>
              </a:ext>
            </a:extLst>
          </p:cNvPr>
          <p:cNvSpPr txBox="1">
            <a:spLocks/>
          </p:cNvSpPr>
          <p:nvPr/>
        </p:nvSpPr>
        <p:spPr>
          <a:xfrm>
            <a:off x="4153735" y="250796"/>
            <a:ext cx="5119597" cy="811762"/>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2800" kern="0" dirty="0">
                <a:solidFill>
                  <a:srgbClr val="000000"/>
                </a:solidFill>
                <a:latin typeface="Arial"/>
              </a:rPr>
              <a:t>GSICS deliverables on GSICS Collaboration Servers</a:t>
            </a:r>
          </a:p>
        </p:txBody>
      </p:sp>
    </p:spTree>
    <p:extLst>
      <p:ext uri="{BB962C8B-B14F-4D97-AF65-F5344CB8AC3E}">
        <p14:creationId xmlns:p14="http://schemas.microsoft.com/office/powerpoint/2010/main" val="1975372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E4A1893-EA99-4031-93F0-ACC085ADA95E}"/>
              </a:ext>
            </a:extLst>
          </p:cNvPr>
          <p:cNvSpPr>
            <a:spLocks noGrp="1"/>
          </p:cNvSpPr>
          <p:nvPr>
            <p:ph type="sldNum" sz="quarter" idx="10"/>
          </p:nvPr>
        </p:nvSpPr>
        <p:spPr/>
        <p:txBody>
          <a:bodyPr/>
          <a:lstStyle/>
          <a:p>
            <a:pPr>
              <a:defRPr/>
            </a:pPr>
            <a:fld id="{63F3BB8C-0C0C-4EAB-9830-DC513CDAB615}" type="slidenum">
              <a:rPr lang="en-US" b="0">
                <a:solidFill>
                  <a:srgbClr val="000000"/>
                </a:solidFill>
                <a:latin typeface="Arial" charset="0"/>
              </a:rPr>
              <a:pPr>
                <a:defRPr/>
              </a:pPr>
              <a:t>11</a:t>
            </a:fld>
            <a:endParaRPr lang="en-US" b="0">
              <a:solidFill>
                <a:srgbClr val="000000"/>
              </a:solidFill>
              <a:latin typeface="Arial" charset="0"/>
            </a:endParaRPr>
          </a:p>
        </p:txBody>
      </p:sp>
      <p:pic>
        <p:nvPicPr>
          <p:cNvPr id="3" name="図 2">
            <a:extLst>
              <a:ext uri="{FF2B5EF4-FFF2-40B4-BE49-F238E27FC236}">
                <a16:creationId xmlns:a16="http://schemas.microsoft.com/office/drawing/2014/main" id="{8C7938D0-7226-4361-82EA-1EC89685D1F5}"/>
              </a:ext>
            </a:extLst>
          </p:cNvPr>
          <p:cNvPicPr>
            <a:picLocks noChangeAspect="1"/>
          </p:cNvPicPr>
          <p:nvPr/>
        </p:nvPicPr>
        <p:blipFill rotWithShape="1">
          <a:blip r:embed="rId2"/>
          <a:srcRect r="52690" b="17569"/>
          <a:stretch/>
        </p:blipFill>
        <p:spPr>
          <a:xfrm>
            <a:off x="350067" y="220479"/>
            <a:ext cx="6803471" cy="5861083"/>
          </a:xfrm>
          <a:prstGeom prst="rect">
            <a:avLst/>
          </a:prstGeom>
        </p:spPr>
      </p:pic>
      <p:sp>
        <p:nvSpPr>
          <p:cNvPr id="6" name="Title 1">
            <a:extLst>
              <a:ext uri="{FF2B5EF4-FFF2-40B4-BE49-F238E27FC236}">
                <a16:creationId xmlns:a16="http://schemas.microsoft.com/office/drawing/2014/main" id="{77E46637-6163-4943-A03F-FFBEE54B0443}"/>
              </a:ext>
            </a:extLst>
          </p:cNvPr>
          <p:cNvSpPr txBox="1">
            <a:spLocks/>
          </p:cNvSpPr>
          <p:nvPr/>
        </p:nvSpPr>
        <p:spPr>
          <a:xfrm>
            <a:off x="3747407" y="275291"/>
            <a:ext cx="5534089" cy="811762"/>
          </a:xfrm>
          <a:prstGeom prst="rect">
            <a:avLst/>
          </a:prstGeom>
          <a:solidFill>
            <a:schemeClr val="bg1"/>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2800" kern="0" dirty="0">
                <a:solidFill>
                  <a:srgbClr val="000000"/>
                </a:solidFill>
                <a:latin typeface="Arial"/>
              </a:rPr>
              <a:t>GSICS deliverables on</a:t>
            </a:r>
          </a:p>
          <a:p>
            <a:r>
              <a:rPr lang="en-GB" sz="2800" kern="0" dirty="0">
                <a:solidFill>
                  <a:srgbClr val="000000"/>
                </a:solidFill>
                <a:latin typeface="Arial"/>
              </a:rPr>
              <a:t>GSICS Collaboration Servers</a:t>
            </a:r>
          </a:p>
        </p:txBody>
      </p:sp>
      <p:sp>
        <p:nvSpPr>
          <p:cNvPr id="7" name="正方形/長方形 6">
            <a:extLst>
              <a:ext uri="{FF2B5EF4-FFF2-40B4-BE49-F238E27FC236}">
                <a16:creationId xmlns:a16="http://schemas.microsoft.com/office/drawing/2014/main" id="{73BC2789-0F82-486B-B9AE-1E2DB4D8CA63}"/>
              </a:ext>
            </a:extLst>
          </p:cNvPr>
          <p:cNvSpPr/>
          <p:nvPr/>
        </p:nvSpPr>
        <p:spPr>
          <a:xfrm>
            <a:off x="626006" y="1744910"/>
            <a:ext cx="2474753" cy="352338"/>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a:solidFill>
                <a:srgbClr val="FFFFFF"/>
              </a:solidFill>
              <a:latin typeface="Arial"/>
            </a:endParaRPr>
          </a:p>
        </p:txBody>
      </p:sp>
      <p:sp>
        <p:nvSpPr>
          <p:cNvPr id="9" name="正方形/長方形 8">
            <a:extLst>
              <a:ext uri="{FF2B5EF4-FFF2-40B4-BE49-F238E27FC236}">
                <a16:creationId xmlns:a16="http://schemas.microsoft.com/office/drawing/2014/main" id="{C09B81F4-D2F4-4CAD-89E4-65C1F589A72E}"/>
              </a:ext>
            </a:extLst>
          </p:cNvPr>
          <p:cNvSpPr/>
          <p:nvPr/>
        </p:nvSpPr>
        <p:spPr>
          <a:xfrm>
            <a:off x="611299" y="3843558"/>
            <a:ext cx="2474753" cy="352338"/>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a:solidFill>
                <a:srgbClr val="FFFFFF"/>
              </a:solidFill>
              <a:latin typeface="Arial"/>
            </a:endParaRPr>
          </a:p>
        </p:txBody>
      </p:sp>
      <p:sp>
        <p:nvSpPr>
          <p:cNvPr id="10" name="正方形/長方形 9">
            <a:extLst>
              <a:ext uri="{FF2B5EF4-FFF2-40B4-BE49-F238E27FC236}">
                <a16:creationId xmlns:a16="http://schemas.microsoft.com/office/drawing/2014/main" id="{FA8F007E-041C-4A6E-A793-ACE1F8751101}"/>
              </a:ext>
            </a:extLst>
          </p:cNvPr>
          <p:cNvSpPr/>
          <p:nvPr/>
        </p:nvSpPr>
        <p:spPr>
          <a:xfrm>
            <a:off x="621086" y="4843247"/>
            <a:ext cx="2474753" cy="352338"/>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a:solidFill>
                <a:srgbClr val="FFFFFF"/>
              </a:solidFill>
              <a:latin typeface="Arial"/>
            </a:endParaRPr>
          </a:p>
        </p:txBody>
      </p:sp>
    </p:spTree>
    <p:extLst>
      <p:ext uri="{BB962C8B-B14F-4D97-AF65-F5344CB8AC3E}">
        <p14:creationId xmlns:p14="http://schemas.microsoft.com/office/powerpoint/2010/main" val="884484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8DD027C-CD72-4434-A8EA-8ED1882FC3B9}"/>
              </a:ext>
            </a:extLst>
          </p:cNvPr>
          <p:cNvPicPr>
            <a:picLocks noChangeAspect="1"/>
          </p:cNvPicPr>
          <p:nvPr/>
        </p:nvPicPr>
        <p:blipFill rotWithShape="1">
          <a:blip r:embed="rId2"/>
          <a:srcRect b="23294"/>
          <a:stretch/>
        </p:blipFill>
        <p:spPr>
          <a:xfrm>
            <a:off x="3935232" y="3972685"/>
            <a:ext cx="5272298" cy="1965987"/>
          </a:xfrm>
          <a:prstGeom prst="rect">
            <a:avLst/>
          </a:prstGeom>
        </p:spPr>
      </p:pic>
      <p:sp>
        <p:nvSpPr>
          <p:cNvPr id="2" name="スライド番号プレースホルダー 1"/>
          <p:cNvSpPr>
            <a:spLocks noGrp="1"/>
          </p:cNvSpPr>
          <p:nvPr>
            <p:ph type="sldNum" sz="quarter" idx="10"/>
          </p:nvPr>
        </p:nvSpPr>
        <p:spPr/>
        <p:txBody>
          <a:bodyPr/>
          <a:lstStyle/>
          <a:p>
            <a:pPr>
              <a:defRPr/>
            </a:pPr>
            <a:fld id="{63F3BB8C-0C0C-4EAB-9830-DC513CDAB615}" type="slidenum">
              <a:rPr lang="en-US" b="0">
                <a:solidFill>
                  <a:srgbClr val="000000"/>
                </a:solidFill>
                <a:latin typeface="Arial" charset="0"/>
              </a:rPr>
              <a:pPr>
                <a:defRPr/>
              </a:pPr>
              <a:t>12</a:t>
            </a:fld>
            <a:endParaRPr lang="en-US" b="0">
              <a:solidFill>
                <a:srgbClr val="000000"/>
              </a:solidFill>
              <a:latin typeface="Arial" charset="0"/>
            </a:endParaRPr>
          </a:p>
        </p:txBody>
      </p:sp>
      <p:sp>
        <p:nvSpPr>
          <p:cNvPr id="4" name="Title 1">
            <a:extLst>
              <a:ext uri="{FF2B5EF4-FFF2-40B4-BE49-F238E27FC236}">
                <a16:creationId xmlns:a16="http://schemas.microsoft.com/office/drawing/2014/main" id="{39BEC934-2C9C-4B10-9BD3-63A0C4BBCE73}"/>
              </a:ext>
            </a:extLst>
          </p:cNvPr>
          <p:cNvSpPr txBox="1">
            <a:spLocks/>
          </p:cNvSpPr>
          <p:nvPr/>
        </p:nvSpPr>
        <p:spPr>
          <a:xfrm>
            <a:off x="4220847" y="183684"/>
            <a:ext cx="5119597" cy="811762"/>
          </a:xfrm>
          <a:prstGeom prst="rect">
            <a:avLst/>
          </a:prstGeom>
          <a:solidFill>
            <a:schemeClr val="bg1"/>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2800" kern="0" dirty="0">
                <a:solidFill>
                  <a:srgbClr val="000000"/>
                </a:solidFill>
                <a:latin typeface="Arial"/>
              </a:rPr>
              <a:t>GSICS deliverables:</a:t>
            </a:r>
          </a:p>
          <a:p>
            <a:r>
              <a:rPr lang="en-GB" sz="2800" kern="0" dirty="0">
                <a:solidFill>
                  <a:srgbClr val="000000"/>
                </a:solidFill>
                <a:latin typeface="Arial"/>
              </a:rPr>
              <a:t>A) LEO L1 </a:t>
            </a:r>
            <a:r>
              <a:rPr lang="en-GB" sz="2800" kern="0" dirty="0" err="1">
                <a:solidFill>
                  <a:srgbClr val="000000"/>
                </a:solidFill>
                <a:latin typeface="Arial"/>
              </a:rPr>
              <a:t>netCDF</a:t>
            </a:r>
            <a:endParaRPr lang="en-GB" sz="2800" kern="0" dirty="0">
              <a:solidFill>
                <a:srgbClr val="000000"/>
              </a:solidFill>
              <a:latin typeface="Arial"/>
            </a:endParaRPr>
          </a:p>
        </p:txBody>
      </p:sp>
      <p:sp>
        <p:nvSpPr>
          <p:cNvPr id="5" name="Content Placeholder 2">
            <a:extLst>
              <a:ext uri="{FF2B5EF4-FFF2-40B4-BE49-F238E27FC236}">
                <a16:creationId xmlns:a16="http://schemas.microsoft.com/office/drawing/2014/main" id="{BF2C94D7-F799-4783-A5C9-0A4CBD40DC43}"/>
              </a:ext>
            </a:extLst>
          </p:cNvPr>
          <p:cNvSpPr txBox="1">
            <a:spLocks/>
          </p:cNvSpPr>
          <p:nvPr/>
        </p:nvSpPr>
        <p:spPr bwMode="auto">
          <a:xfrm>
            <a:off x="762663" y="1314699"/>
            <a:ext cx="8285259" cy="2764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65113" indent="-265113">
              <a:lnSpc>
                <a:spcPct val="110000"/>
              </a:lnSpc>
            </a:pPr>
            <a:r>
              <a:rPr lang="en-US" altLang="ja-JP" sz="2000" b="0" dirty="0">
                <a:solidFill>
                  <a:srgbClr val="000000"/>
                </a:solidFill>
                <a:latin typeface="Arial"/>
              </a:rPr>
              <a:t>Objective</a:t>
            </a:r>
          </a:p>
          <a:p>
            <a:pPr marL="536575" lvl="1" indent="-268288">
              <a:lnSpc>
                <a:spcPct val="110000"/>
              </a:lnSpc>
            </a:pPr>
            <a:r>
              <a:rPr lang="en-US" altLang="ja-JP" sz="1800" b="0" dirty="0">
                <a:solidFill>
                  <a:srgbClr val="000000"/>
                </a:solidFill>
                <a:latin typeface="Arial"/>
              </a:rPr>
              <a:t>Several GSICS agencies need reference LEO L1 subset for their GEO-LEO collocation to generate GSICS products</a:t>
            </a:r>
          </a:p>
          <a:p>
            <a:pPr marL="265113" indent="-265113">
              <a:lnSpc>
                <a:spcPct val="110000"/>
              </a:lnSpc>
            </a:pPr>
            <a:r>
              <a:rPr lang="en-US" altLang="ja-JP" sz="2000" b="0" dirty="0">
                <a:solidFill>
                  <a:srgbClr val="000000"/>
                </a:solidFill>
                <a:latin typeface="Arial"/>
              </a:rPr>
              <a:t>How it was created</a:t>
            </a:r>
          </a:p>
          <a:p>
            <a:pPr marL="536575" lvl="1" indent="-268288">
              <a:lnSpc>
                <a:spcPct val="110000"/>
              </a:lnSpc>
            </a:pPr>
            <a:r>
              <a:rPr lang="en-US" altLang="ja-JP" sz="1800" b="0" dirty="0">
                <a:solidFill>
                  <a:srgbClr val="000000"/>
                </a:solidFill>
                <a:latin typeface="Arial"/>
              </a:rPr>
              <a:t>Instruments operator (e.g. IASI L1C by EUMETSAT) creates </a:t>
            </a:r>
            <a:r>
              <a:rPr lang="en-US" altLang="ja-JP" sz="1800" b="0" dirty="0" err="1">
                <a:solidFill>
                  <a:srgbClr val="000000"/>
                </a:solidFill>
                <a:latin typeface="Arial"/>
              </a:rPr>
              <a:t>netCDFs</a:t>
            </a:r>
            <a:r>
              <a:rPr lang="en-US" altLang="ja-JP" sz="1800" b="0" dirty="0">
                <a:solidFill>
                  <a:srgbClr val="000000"/>
                </a:solidFill>
                <a:latin typeface="Arial"/>
              </a:rPr>
              <a:t> and makes it available on GSICS Collaboration Server based on user requests</a:t>
            </a:r>
          </a:p>
          <a:p>
            <a:pPr marL="265113" indent="-265113">
              <a:lnSpc>
                <a:spcPct val="110000"/>
              </a:lnSpc>
            </a:pPr>
            <a:r>
              <a:rPr lang="en-US" altLang="ja-JP" sz="2000" b="0" dirty="0">
                <a:solidFill>
                  <a:srgbClr val="000000"/>
                </a:solidFill>
                <a:latin typeface="Arial"/>
              </a:rPr>
              <a:t>How to use it</a:t>
            </a:r>
          </a:p>
          <a:p>
            <a:pPr marL="536575" lvl="1" indent="-268288">
              <a:lnSpc>
                <a:spcPct val="110000"/>
              </a:lnSpc>
            </a:pPr>
            <a:r>
              <a:rPr lang="en-US" altLang="ja-JP" sz="1800" b="0" dirty="0">
                <a:solidFill>
                  <a:srgbClr val="000000"/>
                </a:solidFill>
                <a:latin typeface="Arial"/>
              </a:rPr>
              <a:t>Input (source) of ATBD</a:t>
            </a:r>
          </a:p>
        </p:txBody>
      </p:sp>
      <p:sp>
        <p:nvSpPr>
          <p:cNvPr id="6" name="Content Placeholder 2">
            <a:extLst>
              <a:ext uri="{FF2B5EF4-FFF2-40B4-BE49-F238E27FC236}">
                <a16:creationId xmlns:a16="http://schemas.microsoft.com/office/drawing/2014/main" id="{3E46C0ED-286F-4015-B599-5C8FA9F75F04}"/>
              </a:ext>
            </a:extLst>
          </p:cNvPr>
          <p:cNvSpPr txBox="1">
            <a:spLocks/>
          </p:cNvSpPr>
          <p:nvPr/>
        </p:nvSpPr>
        <p:spPr bwMode="auto">
          <a:xfrm>
            <a:off x="762663" y="4334662"/>
            <a:ext cx="2855103" cy="13257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65113" indent="-265113">
              <a:lnSpc>
                <a:spcPct val="110000"/>
              </a:lnSpc>
            </a:pPr>
            <a:r>
              <a:rPr lang="en-US" altLang="ja-JP" sz="2000" b="0" dirty="0">
                <a:solidFill>
                  <a:srgbClr val="000000"/>
                </a:solidFill>
                <a:latin typeface="Arial"/>
              </a:rPr>
              <a:t>References</a:t>
            </a:r>
          </a:p>
          <a:p>
            <a:pPr marL="536575" lvl="1" indent="-268288">
              <a:lnSpc>
                <a:spcPct val="110000"/>
              </a:lnSpc>
            </a:pPr>
            <a:r>
              <a:rPr lang="en-US" altLang="ja-JP" sz="1800" b="0" dirty="0">
                <a:solidFill>
                  <a:srgbClr val="000000"/>
                </a:solidFill>
                <a:latin typeface="Arial"/>
                <a:hlinkClick r:id="rId3"/>
              </a:rPr>
              <a:t>EUMETSAT GSICS Collaboration Server</a:t>
            </a:r>
            <a:endParaRPr lang="en-US" altLang="ja-JP" sz="1800" b="0" dirty="0">
              <a:solidFill>
                <a:srgbClr val="000000"/>
              </a:solidFill>
              <a:latin typeface="Arial"/>
            </a:endParaRPr>
          </a:p>
        </p:txBody>
      </p:sp>
    </p:spTree>
    <p:extLst>
      <p:ext uri="{BB962C8B-B14F-4D97-AF65-F5344CB8AC3E}">
        <p14:creationId xmlns:p14="http://schemas.microsoft.com/office/powerpoint/2010/main" val="4177279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BC4744F-32C2-447D-8CA4-13D48B01D004}"/>
              </a:ext>
            </a:extLst>
          </p:cNvPr>
          <p:cNvPicPr>
            <a:picLocks noChangeAspect="1"/>
          </p:cNvPicPr>
          <p:nvPr/>
        </p:nvPicPr>
        <p:blipFill rotWithShape="1">
          <a:blip r:embed="rId2"/>
          <a:srcRect l="-239" t="-929" b="29109"/>
          <a:stretch/>
        </p:blipFill>
        <p:spPr>
          <a:xfrm>
            <a:off x="3986206" y="4288563"/>
            <a:ext cx="5247861" cy="1801412"/>
          </a:xfrm>
          <a:prstGeom prst="rect">
            <a:avLst/>
          </a:prstGeom>
        </p:spPr>
      </p:pic>
      <p:sp>
        <p:nvSpPr>
          <p:cNvPr id="2" name="スライド番号プレースホルダー 1"/>
          <p:cNvSpPr>
            <a:spLocks noGrp="1"/>
          </p:cNvSpPr>
          <p:nvPr>
            <p:ph type="sldNum" sz="quarter" idx="10"/>
          </p:nvPr>
        </p:nvSpPr>
        <p:spPr/>
        <p:txBody>
          <a:bodyPr/>
          <a:lstStyle/>
          <a:p>
            <a:pPr>
              <a:defRPr/>
            </a:pPr>
            <a:fld id="{63F3BB8C-0C0C-4EAB-9830-DC513CDAB615}" type="slidenum">
              <a:rPr lang="en-US" b="0">
                <a:solidFill>
                  <a:srgbClr val="000000"/>
                </a:solidFill>
                <a:latin typeface="Arial" charset="0"/>
              </a:rPr>
              <a:pPr>
                <a:defRPr/>
              </a:pPr>
              <a:t>13</a:t>
            </a:fld>
            <a:endParaRPr lang="en-US" b="0">
              <a:solidFill>
                <a:srgbClr val="000000"/>
              </a:solidFill>
              <a:latin typeface="Arial" charset="0"/>
            </a:endParaRPr>
          </a:p>
        </p:txBody>
      </p:sp>
      <p:sp>
        <p:nvSpPr>
          <p:cNvPr id="4" name="Title 1">
            <a:extLst>
              <a:ext uri="{FF2B5EF4-FFF2-40B4-BE49-F238E27FC236}">
                <a16:creationId xmlns:a16="http://schemas.microsoft.com/office/drawing/2014/main" id="{39BEC934-2C9C-4B10-9BD3-63A0C4BBCE73}"/>
              </a:ext>
            </a:extLst>
          </p:cNvPr>
          <p:cNvSpPr txBox="1">
            <a:spLocks/>
          </p:cNvSpPr>
          <p:nvPr/>
        </p:nvSpPr>
        <p:spPr>
          <a:xfrm>
            <a:off x="3577207" y="183684"/>
            <a:ext cx="5763237" cy="811762"/>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2800" kern="0" dirty="0">
                <a:solidFill>
                  <a:srgbClr val="000000"/>
                </a:solidFill>
                <a:latin typeface="Arial"/>
              </a:rPr>
              <a:t>GSICS deliverables:</a:t>
            </a:r>
          </a:p>
          <a:p>
            <a:r>
              <a:rPr lang="en-GB" sz="2800" kern="0" dirty="0">
                <a:solidFill>
                  <a:srgbClr val="000000"/>
                </a:solidFill>
                <a:latin typeface="Arial"/>
              </a:rPr>
              <a:t>B) GEO-LEO Collocation </a:t>
            </a:r>
            <a:r>
              <a:rPr lang="en-GB" sz="2800" kern="0" dirty="0" err="1">
                <a:solidFill>
                  <a:srgbClr val="000000"/>
                </a:solidFill>
                <a:latin typeface="Arial"/>
              </a:rPr>
              <a:t>netCDF</a:t>
            </a:r>
            <a:endParaRPr lang="en-GB" sz="2800" kern="0" dirty="0">
              <a:solidFill>
                <a:srgbClr val="000000"/>
              </a:solidFill>
              <a:latin typeface="Arial"/>
            </a:endParaRPr>
          </a:p>
        </p:txBody>
      </p:sp>
      <p:sp>
        <p:nvSpPr>
          <p:cNvPr id="5" name="Content Placeholder 2">
            <a:extLst>
              <a:ext uri="{FF2B5EF4-FFF2-40B4-BE49-F238E27FC236}">
                <a16:creationId xmlns:a16="http://schemas.microsoft.com/office/drawing/2014/main" id="{BF2C94D7-F799-4783-A5C9-0A4CBD40DC43}"/>
              </a:ext>
            </a:extLst>
          </p:cNvPr>
          <p:cNvSpPr txBox="1">
            <a:spLocks/>
          </p:cNvSpPr>
          <p:nvPr/>
        </p:nvSpPr>
        <p:spPr bwMode="auto">
          <a:xfrm>
            <a:off x="762664" y="1314700"/>
            <a:ext cx="8762337" cy="25959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65113" indent="-265113">
              <a:lnSpc>
                <a:spcPct val="110000"/>
              </a:lnSpc>
            </a:pPr>
            <a:r>
              <a:rPr lang="en-US" altLang="ja-JP" sz="2000" b="0" dirty="0">
                <a:solidFill>
                  <a:srgbClr val="000000"/>
                </a:solidFill>
                <a:latin typeface="Arial"/>
              </a:rPr>
              <a:t>Objective</a:t>
            </a:r>
          </a:p>
          <a:p>
            <a:pPr marL="536575" lvl="1" indent="-268288">
              <a:lnSpc>
                <a:spcPct val="110000"/>
              </a:lnSpc>
            </a:pPr>
            <a:r>
              <a:rPr lang="en-US" altLang="ja-JP" sz="1800" b="0" dirty="0">
                <a:solidFill>
                  <a:srgbClr val="000000"/>
                </a:solidFill>
                <a:latin typeface="Arial"/>
              </a:rPr>
              <a:t>GSICS agencies use the files to generate GSICS Corrections</a:t>
            </a:r>
          </a:p>
          <a:p>
            <a:pPr marL="265113" indent="-265113">
              <a:lnSpc>
                <a:spcPct val="110000"/>
              </a:lnSpc>
            </a:pPr>
            <a:r>
              <a:rPr lang="en-US" altLang="ja-JP" sz="2000" b="0" dirty="0">
                <a:solidFill>
                  <a:srgbClr val="000000"/>
                </a:solidFill>
                <a:latin typeface="Arial"/>
              </a:rPr>
              <a:t>How it was created</a:t>
            </a:r>
          </a:p>
          <a:p>
            <a:pPr marL="536575" lvl="1" indent="-268288">
              <a:lnSpc>
                <a:spcPct val="110000"/>
              </a:lnSpc>
            </a:pPr>
            <a:r>
              <a:rPr lang="en-US" altLang="ja-JP" sz="1800" b="0" dirty="0">
                <a:solidFill>
                  <a:srgbClr val="000000"/>
                </a:solidFill>
                <a:latin typeface="Arial"/>
              </a:rPr>
              <a:t>Producers of GSICS Products (e.g. JMA)</a:t>
            </a:r>
          </a:p>
          <a:p>
            <a:pPr marL="265113" indent="-265113">
              <a:lnSpc>
                <a:spcPct val="110000"/>
              </a:lnSpc>
            </a:pPr>
            <a:r>
              <a:rPr lang="en-US" altLang="ja-JP" sz="2000" b="0" dirty="0">
                <a:solidFill>
                  <a:srgbClr val="000000"/>
                </a:solidFill>
                <a:latin typeface="Arial"/>
              </a:rPr>
              <a:t>How to use it</a:t>
            </a:r>
          </a:p>
          <a:p>
            <a:pPr marL="536575" lvl="1" indent="-268288">
              <a:lnSpc>
                <a:spcPct val="110000"/>
              </a:lnSpc>
            </a:pPr>
            <a:r>
              <a:rPr lang="en-US" altLang="ja-JP" sz="1800" b="0" dirty="0">
                <a:solidFill>
                  <a:srgbClr val="000000"/>
                </a:solidFill>
                <a:latin typeface="Arial"/>
              </a:rPr>
              <a:t>Intermediate data for ATBD</a:t>
            </a:r>
          </a:p>
          <a:p>
            <a:pPr marL="536575" lvl="1" indent="-268288">
              <a:lnSpc>
                <a:spcPct val="110000"/>
              </a:lnSpc>
            </a:pPr>
            <a:r>
              <a:rPr lang="en-US" altLang="ja-JP" sz="1800" b="0" dirty="0">
                <a:solidFill>
                  <a:srgbClr val="000000"/>
                </a:solidFill>
                <a:latin typeface="Arial"/>
              </a:rPr>
              <a:t>Maybe useful for users to replicate the products or use it for their own research</a:t>
            </a:r>
          </a:p>
        </p:txBody>
      </p:sp>
      <p:sp>
        <p:nvSpPr>
          <p:cNvPr id="3" name="正方形/長方形 2">
            <a:extLst>
              <a:ext uri="{FF2B5EF4-FFF2-40B4-BE49-F238E27FC236}">
                <a16:creationId xmlns:a16="http://schemas.microsoft.com/office/drawing/2014/main" id="{2BFDA541-B3A7-46BC-84BF-A9703E8879B1}"/>
              </a:ext>
            </a:extLst>
          </p:cNvPr>
          <p:cNvSpPr/>
          <p:nvPr/>
        </p:nvSpPr>
        <p:spPr>
          <a:xfrm>
            <a:off x="5271506" y="6337567"/>
            <a:ext cx="3654352" cy="450316"/>
          </a:xfrm>
          <a:prstGeom prst="rect">
            <a:avLst/>
          </a:prstGeom>
        </p:spPr>
        <p:txBody>
          <a:bodyPr wrap="square">
            <a:spAutoFit/>
          </a:bodyPr>
          <a:lstStyle/>
          <a:p>
            <a:pPr marL="176213" lvl="1" indent="-176213">
              <a:lnSpc>
                <a:spcPct val="110000"/>
              </a:lnSpc>
            </a:pPr>
            <a:r>
              <a:rPr lang="en-US" altLang="ja-JP" sz="1100" b="0" baseline="30000" dirty="0">
                <a:solidFill>
                  <a:srgbClr val="000000"/>
                </a:solidFill>
                <a:latin typeface="Arial" charset="0"/>
              </a:rPr>
              <a:t>1 </a:t>
            </a:r>
            <a:r>
              <a:rPr lang="en-US" altLang="ja-JP" sz="1100" b="0" dirty="0">
                <a:solidFill>
                  <a:srgbClr val="000000"/>
                </a:solidFill>
                <a:latin typeface="Arial" charset="0"/>
              </a:rPr>
              <a:t>Data transfer was tentatively stopped in 2018 due to FTP connection: root causes are under investigation</a:t>
            </a:r>
          </a:p>
        </p:txBody>
      </p:sp>
      <p:sp>
        <p:nvSpPr>
          <p:cNvPr id="7" name="Content Placeholder 2">
            <a:extLst>
              <a:ext uri="{FF2B5EF4-FFF2-40B4-BE49-F238E27FC236}">
                <a16:creationId xmlns:a16="http://schemas.microsoft.com/office/drawing/2014/main" id="{BE10A94E-DC6F-4F43-8106-E177B16D3CCF}"/>
              </a:ext>
            </a:extLst>
          </p:cNvPr>
          <p:cNvSpPr txBox="1">
            <a:spLocks/>
          </p:cNvSpPr>
          <p:nvPr/>
        </p:nvSpPr>
        <p:spPr bwMode="auto">
          <a:xfrm>
            <a:off x="762001" y="3942330"/>
            <a:ext cx="3072493" cy="16175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65113" indent="-265113">
              <a:lnSpc>
                <a:spcPct val="110000"/>
              </a:lnSpc>
            </a:pPr>
            <a:r>
              <a:rPr lang="en-US" altLang="ja-JP" sz="2000" b="0" dirty="0">
                <a:solidFill>
                  <a:srgbClr val="000000"/>
                </a:solidFill>
                <a:latin typeface="Arial"/>
              </a:rPr>
              <a:t>References</a:t>
            </a:r>
          </a:p>
          <a:p>
            <a:pPr marL="536575" lvl="1" indent="-268288">
              <a:lnSpc>
                <a:spcPct val="110000"/>
              </a:lnSpc>
            </a:pPr>
            <a:r>
              <a:rPr lang="en-US" altLang="ja-JP" sz="1800" b="0" dirty="0">
                <a:solidFill>
                  <a:srgbClr val="000000"/>
                </a:solidFill>
                <a:latin typeface="Arial"/>
                <a:hlinkClick r:id="rId3"/>
              </a:rPr>
              <a:t>GSICS Convention (template) on the Wiki</a:t>
            </a:r>
            <a:r>
              <a:rPr lang="en-US" altLang="ja-JP" sz="1800" b="0" dirty="0">
                <a:solidFill>
                  <a:srgbClr val="000000"/>
                </a:solidFill>
                <a:latin typeface="Arial"/>
              </a:rPr>
              <a:t> </a:t>
            </a:r>
          </a:p>
          <a:p>
            <a:pPr marL="536575" lvl="1" indent="-268288">
              <a:lnSpc>
                <a:spcPct val="110000"/>
              </a:lnSpc>
            </a:pPr>
            <a:r>
              <a:rPr lang="en-US" altLang="ja-JP" sz="1800" b="0" dirty="0">
                <a:solidFill>
                  <a:srgbClr val="000000"/>
                </a:solidFill>
                <a:latin typeface="Arial"/>
              </a:rPr>
              <a:t>Data: </a:t>
            </a:r>
            <a:r>
              <a:rPr lang="en-US" altLang="ja-JP" sz="1800" b="0" dirty="0">
                <a:solidFill>
                  <a:srgbClr val="000000"/>
                </a:solidFill>
                <a:latin typeface="Arial"/>
                <a:hlinkClick r:id="rId4"/>
              </a:rPr>
              <a:t>example of JMA's data</a:t>
            </a:r>
            <a:r>
              <a:rPr lang="en-US" altLang="ja-JP" sz="1800" b="0" baseline="30000" dirty="0">
                <a:solidFill>
                  <a:srgbClr val="000000"/>
                </a:solidFill>
                <a:latin typeface="Arial"/>
              </a:rPr>
              <a:t>1</a:t>
            </a:r>
          </a:p>
        </p:txBody>
      </p:sp>
    </p:spTree>
    <p:extLst>
      <p:ext uri="{BB962C8B-B14F-4D97-AF65-F5344CB8AC3E}">
        <p14:creationId xmlns:p14="http://schemas.microsoft.com/office/powerpoint/2010/main" val="773629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b="0">
                <a:solidFill>
                  <a:srgbClr val="000000"/>
                </a:solidFill>
                <a:latin typeface="Arial" charset="0"/>
              </a:rPr>
              <a:pPr>
                <a:defRPr/>
              </a:pPr>
              <a:t>14</a:t>
            </a:fld>
            <a:endParaRPr lang="en-US" b="0">
              <a:solidFill>
                <a:srgbClr val="000000"/>
              </a:solidFill>
              <a:latin typeface="Arial" charset="0"/>
            </a:endParaRPr>
          </a:p>
        </p:txBody>
      </p:sp>
      <p:sp>
        <p:nvSpPr>
          <p:cNvPr id="4" name="Title 1">
            <a:extLst>
              <a:ext uri="{FF2B5EF4-FFF2-40B4-BE49-F238E27FC236}">
                <a16:creationId xmlns:a16="http://schemas.microsoft.com/office/drawing/2014/main" id="{39BEC934-2C9C-4B10-9BD3-63A0C4BBCE73}"/>
              </a:ext>
            </a:extLst>
          </p:cNvPr>
          <p:cNvSpPr txBox="1">
            <a:spLocks/>
          </p:cNvSpPr>
          <p:nvPr/>
        </p:nvSpPr>
        <p:spPr>
          <a:xfrm>
            <a:off x="3577207" y="183684"/>
            <a:ext cx="5763237" cy="811762"/>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2800" kern="0" dirty="0">
                <a:solidFill>
                  <a:srgbClr val="000000"/>
                </a:solidFill>
                <a:latin typeface="Arial"/>
              </a:rPr>
              <a:t>GSICS deliverables:</a:t>
            </a:r>
          </a:p>
          <a:p>
            <a:r>
              <a:rPr lang="en-GB" sz="2800" kern="0" dirty="0">
                <a:solidFill>
                  <a:srgbClr val="000000"/>
                </a:solidFill>
                <a:latin typeface="Arial"/>
              </a:rPr>
              <a:t>C) GSICS Correction</a:t>
            </a:r>
          </a:p>
        </p:txBody>
      </p:sp>
      <p:sp>
        <p:nvSpPr>
          <p:cNvPr id="5" name="Content Placeholder 2">
            <a:extLst>
              <a:ext uri="{FF2B5EF4-FFF2-40B4-BE49-F238E27FC236}">
                <a16:creationId xmlns:a16="http://schemas.microsoft.com/office/drawing/2014/main" id="{BF2C94D7-F799-4783-A5C9-0A4CBD40DC43}"/>
              </a:ext>
            </a:extLst>
          </p:cNvPr>
          <p:cNvSpPr txBox="1">
            <a:spLocks/>
          </p:cNvSpPr>
          <p:nvPr/>
        </p:nvSpPr>
        <p:spPr bwMode="auto">
          <a:xfrm>
            <a:off x="668813" y="1322651"/>
            <a:ext cx="8652207" cy="44028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65113" indent="-265113">
              <a:lnSpc>
                <a:spcPct val="110000"/>
              </a:lnSpc>
            </a:pPr>
            <a:r>
              <a:rPr lang="en-US" altLang="ja-JP" sz="2000" b="0" dirty="0">
                <a:solidFill>
                  <a:srgbClr val="000000"/>
                </a:solidFill>
                <a:latin typeface="Arial"/>
              </a:rPr>
              <a:t>Objective</a:t>
            </a:r>
          </a:p>
          <a:p>
            <a:pPr marL="536575" lvl="1" indent="-268288">
              <a:lnSpc>
                <a:spcPct val="110000"/>
              </a:lnSpc>
            </a:pPr>
            <a:r>
              <a:rPr lang="en-US" altLang="ja-JP" sz="1800" b="0" dirty="0">
                <a:solidFill>
                  <a:srgbClr val="000000"/>
                </a:solidFill>
                <a:latin typeface="Arial"/>
              </a:rPr>
              <a:t>GSICS agencies inter-calibrate in-orbit instruments to monitor the performance and to provide correction coefficients for satellite data users</a:t>
            </a:r>
          </a:p>
        </p:txBody>
      </p:sp>
      <p:pic>
        <p:nvPicPr>
          <p:cNvPr id="6" name="Picture 2">
            <a:extLst>
              <a:ext uri="{FF2B5EF4-FFF2-40B4-BE49-F238E27FC236}">
                <a16:creationId xmlns:a16="http://schemas.microsoft.com/office/drawing/2014/main" id="{805F430D-A0F7-44F6-9187-2A73744A2AE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5631195" y="4268082"/>
            <a:ext cx="3689434" cy="1976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図 2">
            <a:extLst>
              <a:ext uri="{FF2B5EF4-FFF2-40B4-BE49-F238E27FC236}">
                <a16:creationId xmlns:a16="http://schemas.microsoft.com/office/drawing/2014/main" id="{47771486-2804-4F2A-9060-18D0F4BEF57E}"/>
              </a:ext>
            </a:extLst>
          </p:cNvPr>
          <p:cNvPicPr>
            <a:picLocks noChangeAspect="1"/>
          </p:cNvPicPr>
          <p:nvPr/>
        </p:nvPicPr>
        <p:blipFill>
          <a:blip r:embed="rId3"/>
          <a:stretch>
            <a:fillRect/>
          </a:stretch>
        </p:blipFill>
        <p:spPr>
          <a:xfrm>
            <a:off x="5515059" y="2613645"/>
            <a:ext cx="3917658" cy="1498765"/>
          </a:xfrm>
          <a:prstGeom prst="rect">
            <a:avLst/>
          </a:prstGeom>
        </p:spPr>
      </p:pic>
      <p:sp>
        <p:nvSpPr>
          <p:cNvPr id="7" name="Content Placeholder 2">
            <a:extLst>
              <a:ext uri="{FF2B5EF4-FFF2-40B4-BE49-F238E27FC236}">
                <a16:creationId xmlns:a16="http://schemas.microsoft.com/office/drawing/2014/main" id="{A73838D6-7D14-4477-94B4-F1007BC4E397}"/>
              </a:ext>
            </a:extLst>
          </p:cNvPr>
          <p:cNvSpPr txBox="1">
            <a:spLocks/>
          </p:cNvSpPr>
          <p:nvPr/>
        </p:nvSpPr>
        <p:spPr bwMode="auto">
          <a:xfrm>
            <a:off x="648589" y="2387173"/>
            <a:ext cx="5226342" cy="33383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65113" indent="-265113">
              <a:lnSpc>
                <a:spcPct val="110000"/>
              </a:lnSpc>
            </a:pPr>
            <a:r>
              <a:rPr lang="en-US" altLang="ja-JP" sz="2000" b="0" dirty="0">
                <a:solidFill>
                  <a:srgbClr val="000000"/>
                </a:solidFill>
                <a:latin typeface="Arial"/>
              </a:rPr>
              <a:t>How it was created</a:t>
            </a:r>
          </a:p>
          <a:p>
            <a:pPr marL="536575" lvl="1" indent="-268288">
              <a:lnSpc>
                <a:spcPct val="110000"/>
              </a:lnSpc>
            </a:pPr>
            <a:r>
              <a:rPr lang="en-US" altLang="ja-JP" sz="1800" b="0" dirty="0">
                <a:solidFill>
                  <a:srgbClr val="000000"/>
                </a:solidFill>
                <a:latin typeface="Arial"/>
              </a:rPr>
              <a:t>Producers of GSICS Products (routinely) create/upload to Collaboration Server</a:t>
            </a:r>
          </a:p>
          <a:p>
            <a:pPr marL="265113" indent="-265113">
              <a:lnSpc>
                <a:spcPct val="110000"/>
              </a:lnSpc>
            </a:pPr>
            <a:r>
              <a:rPr lang="en-US" altLang="ja-JP" sz="2000" b="0" dirty="0">
                <a:solidFill>
                  <a:srgbClr val="000000"/>
                </a:solidFill>
                <a:latin typeface="Arial"/>
              </a:rPr>
              <a:t>How to use it</a:t>
            </a:r>
          </a:p>
          <a:p>
            <a:pPr marL="536575" lvl="1" indent="-268288">
              <a:lnSpc>
                <a:spcPct val="110000"/>
              </a:lnSpc>
            </a:pPr>
            <a:r>
              <a:rPr lang="en-US" altLang="ja-JP" sz="1800" b="0" dirty="0">
                <a:solidFill>
                  <a:srgbClr val="000000"/>
                </a:solidFill>
                <a:latin typeface="Arial"/>
              </a:rPr>
              <a:t>Monitoring biases on Plotting Tool</a:t>
            </a:r>
          </a:p>
          <a:p>
            <a:pPr marL="536575" lvl="1" indent="-268288">
              <a:lnSpc>
                <a:spcPct val="110000"/>
              </a:lnSpc>
            </a:pPr>
            <a:r>
              <a:rPr lang="en-US" altLang="ja-JP" sz="1800" b="0" dirty="0">
                <a:solidFill>
                  <a:srgbClr val="000000"/>
                </a:solidFill>
                <a:latin typeface="Arial"/>
              </a:rPr>
              <a:t>Applying the correction to operational L1</a:t>
            </a:r>
          </a:p>
          <a:p>
            <a:pPr marL="265113" indent="-265113">
              <a:lnSpc>
                <a:spcPct val="110000"/>
              </a:lnSpc>
            </a:pPr>
            <a:r>
              <a:rPr lang="en-US" altLang="ja-JP" sz="2000" b="0" dirty="0">
                <a:solidFill>
                  <a:srgbClr val="000000"/>
                </a:solidFill>
                <a:latin typeface="Arial"/>
              </a:rPr>
              <a:t>References</a:t>
            </a:r>
          </a:p>
          <a:p>
            <a:pPr marL="536575" lvl="1" indent="-268288">
              <a:lnSpc>
                <a:spcPct val="110000"/>
              </a:lnSpc>
            </a:pPr>
            <a:r>
              <a:rPr lang="en-US" altLang="ja-JP" sz="1800" b="0" dirty="0">
                <a:solidFill>
                  <a:srgbClr val="000000"/>
                </a:solidFill>
                <a:latin typeface="Arial"/>
                <a:hlinkClick r:id="rId4"/>
              </a:rPr>
              <a:t>Convention</a:t>
            </a:r>
            <a:r>
              <a:rPr lang="en-US" altLang="ja-JP" sz="1800" b="0" dirty="0">
                <a:solidFill>
                  <a:srgbClr val="000000"/>
                </a:solidFill>
                <a:latin typeface="Arial"/>
              </a:rPr>
              <a:t>, ATBDs, User Guides on the Wiki and each producer’s website</a:t>
            </a:r>
            <a:endParaRPr lang="en-US" altLang="ja-JP" sz="1800" b="0" baseline="30000" dirty="0">
              <a:solidFill>
                <a:srgbClr val="000000"/>
              </a:solidFill>
              <a:latin typeface="Arial"/>
            </a:endParaRPr>
          </a:p>
        </p:txBody>
      </p:sp>
    </p:spTree>
    <p:extLst>
      <p:ext uri="{BB962C8B-B14F-4D97-AF65-F5344CB8AC3E}">
        <p14:creationId xmlns:p14="http://schemas.microsoft.com/office/powerpoint/2010/main" val="939247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b="0">
                <a:solidFill>
                  <a:srgbClr val="000000"/>
                </a:solidFill>
                <a:latin typeface="Arial" charset="0"/>
              </a:rPr>
              <a:pPr>
                <a:defRPr/>
              </a:pPr>
              <a:t>15</a:t>
            </a:fld>
            <a:endParaRPr lang="en-US" b="0">
              <a:solidFill>
                <a:srgbClr val="000000"/>
              </a:solidFill>
              <a:latin typeface="Arial" charset="0"/>
            </a:endParaRPr>
          </a:p>
        </p:txBody>
      </p:sp>
      <p:sp>
        <p:nvSpPr>
          <p:cNvPr id="4" name="Title 1">
            <a:extLst>
              <a:ext uri="{FF2B5EF4-FFF2-40B4-BE49-F238E27FC236}">
                <a16:creationId xmlns:a16="http://schemas.microsoft.com/office/drawing/2014/main" id="{39BEC934-2C9C-4B10-9BD3-63A0C4BBCE73}"/>
              </a:ext>
            </a:extLst>
          </p:cNvPr>
          <p:cNvSpPr txBox="1">
            <a:spLocks/>
          </p:cNvSpPr>
          <p:nvPr/>
        </p:nvSpPr>
        <p:spPr>
          <a:xfrm>
            <a:off x="3577207" y="183684"/>
            <a:ext cx="5763237" cy="811762"/>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2800" kern="0" dirty="0">
                <a:solidFill>
                  <a:srgbClr val="000000"/>
                </a:solidFill>
                <a:latin typeface="Arial"/>
              </a:rPr>
              <a:t>GSICS deliverables:</a:t>
            </a:r>
          </a:p>
          <a:p>
            <a:r>
              <a:rPr lang="en-GB" sz="2800" kern="0" dirty="0">
                <a:solidFill>
                  <a:srgbClr val="000000"/>
                </a:solidFill>
                <a:latin typeface="Arial"/>
              </a:rPr>
              <a:t>D) SRF </a:t>
            </a:r>
            <a:r>
              <a:rPr lang="en-GB" sz="2800" kern="0" dirty="0" err="1">
                <a:solidFill>
                  <a:srgbClr val="000000"/>
                </a:solidFill>
                <a:latin typeface="Arial"/>
              </a:rPr>
              <a:t>netCDF</a:t>
            </a:r>
            <a:endParaRPr lang="en-GB" sz="2800" kern="0" dirty="0">
              <a:solidFill>
                <a:srgbClr val="000000"/>
              </a:solidFill>
              <a:latin typeface="Arial"/>
            </a:endParaRPr>
          </a:p>
        </p:txBody>
      </p:sp>
      <p:sp>
        <p:nvSpPr>
          <p:cNvPr id="5" name="Content Placeholder 2">
            <a:extLst>
              <a:ext uri="{FF2B5EF4-FFF2-40B4-BE49-F238E27FC236}">
                <a16:creationId xmlns:a16="http://schemas.microsoft.com/office/drawing/2014/main" id="{BF2C94D7-F799-4783-A5C9-0A4CBD40DC43}"/>
              </a:ext>
            </a:extLst>
          </p:cNvPr>
          <p:cNvSpPr txBox="1">
            <a:spLocks/>
          </p:cNvSpPr>
          <p:nvPr/>
        </p:nvSpPr>
        <p:spPr bwMode="auto">
          <a:xfrm>
            <a:off x="598603" y="1338553"/>
            <a:ext cx="4704255" cy="44028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ja-JP" altLang="en-US" sz="2000" b="0" dirty="0">
                <a:solidFill>
                  <a:srgbClr val="000000"/>
                </a:solidFill>
                <a:latin typeface="Arial"/>
              </a:rPr>
              <a:t>Objective</a:t>
            </a:r>
            <a:endParaRPr lang="en-US" altLang="ja-JP" sz="2000" b="0" dirty="0">
              <a:solidFill>
                <a:srgbClr val="000000"/>
              </a:solidFill>
              <a:latin typeface="Arial"/>
            </a:endParaRPr>
          </a:p>
          <a:p>
            <a:pPr marL="536575" lvl="1" indent="-268288"/>
            <a:r>
              <a:rPr lang="ja-JP" altLang="en-US" sz="1800" b="0" dirty="0">
                <a:solidFill>
                  <a:srgbClr val="000000"/>
                </a:solidFill>
                <a:latin typeface="Arial"/>
              </a:rPr>
              <a:t>To support GSICS activities such as Lunar Calibration using GIR</a:t>
            </a:r>
            <a:r>
              <a:rPr lang="en-US" altLang="ja-JP" sz="1800" b="0" dirty="0">
                <a:solidFill>
                  <a:srgbClr val="000000"/>
                </a:solidFill>
                <a:latin typeface="Arial"/>
              </a:rPr>
              <a:t>O</a:t>
            </a:r>
            <a:endParaRPr lang="ja-JP" altLang="en-US" sz="1800" b="0" dirty="0">
              <a:solidFill>
                <a:srgbClr val="000000"/>
              </a:solidFill>
              <a:latin typeface="Arial"/>
            </a:endParaRPr>
          </a:p>
          <a:p>
            <a:r>
              <a:rPr lang="ja-JP" altLang="en-US" sz="2000" b="0" dirty="0">
                <a:solidFill>
                  <a:srgbClr val="000000"/>
                </a:solidFill>
                <a:latin typeface="Arial"/>
              </a:rPr>
              <a:t>How it was created</a:t>
            </a:r>
          </a:p>
          <a:p>
            <a:pPr marL="536575" lvl="1" indent="-268288"/>
            <a:r>
              <a:rPr lang="ja-JP" altLang="en-US" sz="1800" b="0" dirty="0">
                <a:solidFill>
                  <a:srgbClr val="000000"/>
                </a:solidFill>
                <a:latin typeface="Arial"/>
              </a:rPr>
              <a:t>GDWG Chair has created based on users‘ requests </a:t>
            </a:r>
            <a:r>
              <a:rPr lang="en-US" altLang="ja-JP" sz="1800" b="0" dirty="0">
                <a:solidFill>
                  <a:srgbClr val="000000"/>
                </a:solidFill>
                <a:latin typeface="Arial"/>
              </a:rPr>
              <a:t>so far</a:t>
            </a:r>
          </a:p>
          <a:p>
            <a:pPr marL="536575" lvl="1" indent="-268288"/>
            <a:r>
              <a:rPr lang="en-US" altLang="ja-JP" sz="1800" b="0" dirty="0">
                <a:solidFill>
                  <a:srgbClr val="000000"/>
                </a:solidFill>
                <a:latin typeface="Arial"/>
              </a:rPr>
              <a:t>U</a:t>
            </a:r>
            <a:r>
              <a:rPr lang="ja-JP" altLang="en-US" sz="1800" b="0" dirty="0">
                <a:solidFill>
                  <a:srgbClr val="000000"/>
                </a:solidFill>
                <a:latin typeface="Arial"/>
              </a:rPr>
              <a:t>sers </a:t>
            </a:r>
            <a:r>
              <a:rPr lang="en-US" altLang="ja-JP" sz="1800" b="0" dirty="0">
                <a:solidFill>
                  <a:srgbClr val="000000"/>
                </a:solidFill>
                <a:latin typeface="Arial"/>
              </a:rPr>
              <a:t>can </a:t>
            </a:r>
            <a:r>
              <a:rPr lang="ja-JP" altLang="en-US" sz="1800" b="0" dirty="0">
                <a:solidFill>
                  <a:srgbClr val="000000"/>
                </a:solidFill>
                <a:latin typeface="Arial"/>
              </a:rPr>
              <a:t>also generate </a:t>
            </a:r>
            <a:r>
              <a:rPr lang="en-US" altLang="ja-JP" sz="1800" b="0" dirty="0">
                <a:solidFill>
                  <a:srgbClr val="000000"/>
                </a:solidFill>
                <a:latin typeface="Arial"/>
              </a:rPr>
              <a:t>it </a:t>
            </a:r>
            <a:r>
              <a:rPr lang="ja-JP" altLang="en-US" sz="1800" b="0" dirty="0">
                <a:solidFill>
                  <a:srgbClr val="000000"/>
                </a:solidFill>
                <a:latin typeface="Arial"/>
              </a:rPr>
              <a:t>by referring Convention or </a:t>
            </a:r>
            <a:r>
              <a:rPr lang="en-US" altLang="ja-JP" sz="1800" b="0" dirty="0">
                <a:solidFill>
                  <a:srgbClr val="000000"/>
                </a:solidFill>
                <a:latin typeface="Arial"/>
              </a:rPr>
              <a:t>relevant </a:t>
            </a:r>
            <a:r>
              <a:rPr lang="ja-JP" altLang="en-US" sz="1800" b="0" dirty="0">
                <a:solidFill>
                  <a:srgbClr val="000000"/>
                </a:solidFill>
                <a:latin typeface="Arial"/>
              </a:rPr>
              <a:t>document</a:t>
            </a:r>
            <a:endParaRPr lang="ja-JP" altLang="en-US" sz="1600" b="0" dirty="0">
              <a:solidFill>
                <a:srgbClr val="000000"/>
              </a:solidFill>
              <a:latin typeface="Arial"/>
            </a:endParaRPr>
          </a:p>
          <a:p>
            <a:r>
              <a:rPr lang="ja-JP" altLang="en-US" sz="2000" b="0" dirty="0">
                <a:solidFill>
                  <a:srgbClr val="000000"/>
                </a:solidFill>
                <a:latin typeface="Arial"/>
              </a:rPr>
              <a:t>How to use it</a:t>
            </a:r>
          </a:p>
          <a:p>
            <a:pPr marL="536575" lvl="1" indent="-268288"/>
            <a:r>
              <a:rPr lang="en-US" altLang="ja-JP" sz="1800" b="0" dirty="0">
                <a:solidFill>
                  <a:srgbClr val="000000"/>
                </a:solidFill>
                <a:latin typeface="Arial"/>
              </a:rPr>
              <a:t>Up to users (one application is </a:t>
            </a:r>
            <a:r>
              <a:rPr lang="ja-JP" altLang="en-US" sz="1800" b="0" dirty="0">
                <a:solidFill>
                  <a:srgbClr val="000000"/>
                </a:solidFill>
                <a:latin typeface="Arial"/>
              </a:rPr>
              <a:t>GIRO</a:t>
            </a:r>
            <a:r>
              <a:rPr lang="en-US" altLang="ja-JP" sz="1800" b="0" dirty="0">
                <a:solidFill>
                  <a:srgbClr val="000000"/>
                </a:solidFill>
                <a:latin typeface="Arial"/>
              </a:rPr>
              <a:t>)</a:t>
            </a:r>
            <a:r>
              <a:rPr lang="ja-JP" altLang="en-US" sz="1800" b="0" dirty="0">
                <a:solidFill>
                  <a:srgbClr val="000000"/>
                </a:solidFill>
                <a:latin typeface="Arial"/>
              </a:rPr>
              <a:t> </a:t>
            </a:r>
          </a:p>
          <a:p>
            <a:r>
              <a:rPr lang="ja-JP" altLang="en-US" sz="2000" b="0" dirty="0">
                <a:solidFill>
                  <a:srgbClr val="000000"/>
                </a:solidFill>
                <a:latin typeface="Arial"/>
              </a:rPr>
              <a:t>References</a:t>
            </a:r>
          </a:p>
          <a:p>
            <a:pPr marL="536575" lvl="1" indent="-268288"/>
            <a:r>
              <a:rPr lang="en-US" altLang="ja-JP" sz="1800" b="0" dirty="0">
                <a:solidFill>
                  <a:srgbClr val="000000"/>
                </a:solidFill>
                <a:latin typeface="Arial"/>
              </a:rPr>
              <a:t>Data available on the Wiki</a:t>
            </a:r>
            <a:endParaRPr lang="en-US" altLang="ja-JP" sz="1800" b="0" dirty="0">
              <a:solidFill>
                <a:srgbClr val="000000"/>
              </a:solidFill>
              <a:latin typeface="Arial"/>
              <a:hlinkClick r:id="rId2"/>
            </a:endParaRPr>
          </a:p>
          <a:p>
            <a:pPr marL="536575" lvl="1" indent="-268288"/>
            <a:r>
              <a:rPr lang="ja-JP" altLang="en-US" sz="1800" b="0" dirty="0">
                <a:solidFill>
                  <a:srgbClr val="000000"/>
                </a:solidFill>
                <a:latin typeface="Arial"/>
                <a:hlinkClick r:id="rId2"/>
              </a:rPr>
              <a:t>Conventio</a:t>
            </a:r>
            <a:r>
              <a:rPr lang="en-US" altLang="ja-JP" sz="1800" b="0" dirty="0">
                <a:solidFill>
                  <a:srgbClr val="000000"/>
                </a:solidFill>
                <a:latin typeface="Arial"/>
                <a:hlinkClick r:id="rId2"/>
              </a:rPr>
              <a:t>n on the Wiki</a:t>
            </a:r>
            <a:endParaRPr lang="en-US" altLang="ja-JP" sz="1800" b="0" dirty="0">
              <a:solidFill>
                <a:srgbClr val="000000"/>
              </a:solidFill>
              <a:latin typeface="Arial"/>
            </a:endParaRPr>
          </a:p>
          <a:p>
            <a:pPr marL="536575" lvl="1" indent="-268288"/>
            <a:r>
              <a:rPr lang="en-US" altLang="ja-JP" sz="1800" b="0" dirty="0">
                <a:solidFill>
                  <a:srgbClr val="000000"/>
                </a:solidFill>
                <a:latin typeface="Arial"/>
                <a:hlinkClick r:id="rId3"/>
              </a:rPr>
              <a:t>GIRO inputs/outputs d</a:t>
            </a:r>
            <a:r>
              <a:rPr lang="ja-JP" altLang="en-US" sz="1800" b="0" dirty="0">
                <a:solidFill>
                  <a:srgbClr val="000000"/>
                </a:solidFill>
                <a:latin typeface="Arial"/>
                <a:hlinkClick r:id="rId3"/>
              </a:rPr>
              <a:t>ocument</a:t>
            </a:r>
            <a:r>
              <a:rPr lang="en-US" altLang="ja-JP" sz="1800" b="0" dirty="0" err="1">
                <a:solidFill>
                  <a:srgbClr val="000000"/>
                </a:solidFill>
                <a:latin typeface="Arial"/>
                <a:hlinkClick r:id="rId3"/>
              </a:rPr>
              <a:t>ation</a:t>
            </a:r>
            <a:endParaRPr lang="ja-JP" altLang="en-US" sz="1800" b="0" dirty="0">
              <a:solidFill>
                <a:srgbClr val="000000"/>
              </a:solidFill>
              <a:latin typeface="Arial"/>
            </a:endParaRPr>
          </a:p>
        </p:txBody>
      </p:sp>
      <p:pic>
        <p:nvPicPr>
          <p:cNvPr id="3" name="図 2">
            <a:extLst>
              <a:ext uri="{FF2B5EF4-FFF2-40B4-BE49-F238E27FC236}">
                <a16:creationId xmlns:a16="http://schemas.microsoft.com/office/drawing/2014/main" id="{27FB4C3F-4639-4134-86A1-2FEE6036DBD1}"/>
              </a:ext>
            </a:extLst>
          </p:cNvPr>
          <p:cNvPicPr>
            <a:picLocks noChangeAspect="1"/>
          </p:cNvPicPr>
          <p:nvPr/>
        </p:nvPicPr>
        <p:blipFill>
          <a:blip r:embed="rId4"/>
          <a:stretch>
            <a:fillRect/>
          </a:stretch>
        </p:blipFill>
        <p:spPr>
          <a:xfrm>
            <a:off x="5310809" y="1464176"/>
            <a:ext cx="3841143" cy="4365824"/>
          </a:xfrm>
          <a:prstGeom prst="rect">
            <a:avLst/>
          </a:prstGeom>
          <a:ln>
            <a:solidFill>
              <a:schemeClr val="tx1">
                <a:lumMod val="50000"/>
                <a:lumOff val="50000"/>
              </a:schemeClr>
            </a:solidFill>
          </a:ln>
        </p:spPr>
      </p:pic>
    </p:spTree>
    <p:extLst>
      <p:ext uri="{BB962C8B-B14F-4D97-AF65-F5344CB8AC3E}">
        <p14:creationId xmlns:p14="http://schemas.microsoft.com/office/powerpoint/2010/main" val="2421294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DDA9068-C5EB-407D-97DE-697C47F9C65B}"/>
              </a:ext>
            </a:extLst>
          </p:cNvPr>
          <p:cNvSpPr>
            <a:spLocks noGrp="1"/>
          </p:cNvSpPr>
          <p:nvPr>
            <p:ph type="sldNum" sz="quarter" idx="10"/>
          </p:nvPr>
        </p:nvSpPr>
        <p:spPr/>
        <p:txBody>
          <a:bodyPr/>
          <a:lstStyle/>
          <a:p>
            <a:pPr>
              <a:defRPr/>
            </a:pPr>
            <a:fld id="{63F3BB8C-0C0C-4EAB-9830-DC513CDAB615}" type="slidenum">
              <a:rPr lang="en-US" b="0">
                <a:solidFill>
                  <a:srgbClr val="000000"/>
                </a:solidFill>
                <a:latin typeface="Arial" charset="0"/>
              </a:rPr>
              <a:pPr>
                <a:defRPr/>
              </a:pPr>
              <a:t>16</a:t>
            </a:fld>
            <a:endParaRPr lang="en-US" b="0">
              <a:solidFill>
                <a:srgbClr val="000000"/>
              </a:solidFill>
              <a:latin typeface="Arial" charset="0"/>
            </a:endParaRPr>
          </a:p>
        </p:txBody>
      </p:sp>
      <p:sp>
        <p:nvSpPr>
          <p:cNvPr id="3" name="Title 1">
            <a:extLst>
              <a:ext uri="{FF2B5EF4-FFF2-40B4-BE49-F238E27FC236}">
                <a16:creationId xmlns:a16="http://schemas.microsoft.com/office/drawing/2014/main" id="{A6EB635B-EBBB-47E8-8C03-6F6E03A95707}"/>
              </a:ext>
            </a:extLst>
          </p:cNvPr>
          <p:cNvSpPr txBox="1">
            <a:spLocks/>
          </p:cNvSpPr>
          <p:nvPr/>
        </p:nvSpPr>
        <p:spPr>
          <a:xfrm>
            <a:off x="3988268" y="183684"/>
            <a:ext cx="5016616" cy="811762"/>
          </a:xfrm>
          <a:prstGeom prst="rect">
            <a:avLst/>
          </a:prstGeom>
          <a:no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2800" kern="0" dirty="0">
                <a:solidFill>
                  <a:srgbClr val="000000"/>
                </a:solidFill>
                <a:latin typeface="Arial"/>
              </a:rPr>
              <a:t>Recent requirements for new GSICS deliverables</a:t>
            </a:r>
          </a:p>
        </p:txBody>
      </p:sp>
      <p:sp>
        <p:nvSpPr>
          <p:cNvPr id="4" name="Content Placeholder 2">
            <a:extLst>
              <a:ext uri="{FF2B5EF4-FFF2-40B4-BE49-F238E27FC236}">
                <a16:creationId xmlns:a16="http://schemas.microsoft.com/office/drawing/2014/main" id="{95061F78-5D1C-488F-B8A4-BD51136A31D4}"/>
              </a:ext>
            </a:extLst>
          </p:cNvPr>
          <p:cNvSpPr txBox="1">
            <a:spLocks/>
          </p:cNvSpPr>
          <p:nvPr/>
        </p:nvSpPr>
        <p:spPr>
          <a:xfrm>
            <a:off x="670255" y="1509437"/>
            <a:ext cx="8670189" cy="4506795"/>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2438" indent="-452438">
              <a:lnSpc>
                <a:spcPct val="120000"/>
              </a:lnSpc>
            </a:pPr>
            <a:r>
              <a:rPr lang="en-GB" sz="2200" b="0" kern="0" dirty="0">
                <a:solidFill>
                  <a:srgbClr val="000000"/>
                </a:solidFill>
                <a:latin typeface="Arial"/>
              </a:rPr>
              <a:t>Proposed deliverables by CMA at 2018 GSICS Annual Meeting</a:t>
            </a:r>
          </a:p>
          <a:p>
            <a:pPr marL="852488" lvl="1" indent="-452438">
              <a:lnSpc>
                <a:spcPct val="120000"/>
              </a:lnSpc>
            </a:pPr>
            <a:r>
              <a:rPr lang="en-GB" sz="2000" b="0" kern="0" dirty="0">
                <a:solidFill>
                  <a:srgbClr val="000000"/>
                </a:solidFill>
                <a:latin typeface="Arial"/>
              </a:rPr>
              <a:t>L1 subsets over </a:t>
            </a:r>
            <a:r>
              <a:rPr lang="en-GB" sz="2000" b="0" kern="0" dirty="0">
                <a:solidFill>
                  <a:srgbClr val="0000FF"/>
                </a:solidFill>
                <a:latin typeface="Arial"/>
              </a:rPr>
              <a:t>PICS</a:t>
            </a:r>
          </a:p>
          <a:p>
            <a:pPr marL="852488" lvl="1" indent="-452438">
              <a:lnSpc>
                <a:spcPct val="120000"/>
              </a:lnSpc>
            </a:pPr>
            <a:r>
              <a:rPr lang="en-GB" sz="2000" b="0" kern="0" dirty="0">
                <a:solidFill>
                  <a:srgbClr val="0000FF"/>
                </a:solidFill>
                <a:latin typeface="Arial"/>
              </a:rPr>
              <a:t>SNO Prediction </a:t>
            </a:r>
            <a:r>
              <a:rPr lang="en-GB" sz="2000" b="0" kern="0" dirty="0">
                <a:solidFill>
                  <a:srgbClr val="000000"/>
                </a:solidFill>
                <a:latin typeface="Arial"/>
              </a:rPr>
              <a:t>Table</a:t>
            </a:r>
          </a:p>
          <a:p>
            <a:pPr marL="852488" lvl="1" indent="-452438">
              <a:lnSpc>
                <a:spcPct val="120000"/>
              </a:lnSpc>
            </a:pPr>
            <a:r>
              <a:rPr lang="en-GB" sz="2000" b="0" kern="0" dirty="0">
                <a:solidFill>
                  <a:srgbClr val="0000FF"/>
                </a:solidFill>
                <a:latin typeface="Arial"/>
              </a:rPr>
              <a:t>Increase of reference instruments L1 </a:t>
            </a:r>
            <a:r>
              <a:rPr lang="en-GB" sz="2000" b="0" kern="0" dirty="0">
                <a:solidFill>
                  <a:srgbClr val="000000"/>
                </a:solidFill>
                <a:latin typeface="Arial"/>
              </a:rPr>
              <a:t>data to be shared within GSICS community</a:t>
            </a:r>
          </a:p>
          <a:p>
            <a:pPr marL="452438" indent="-452438">
              <a:lnSpc>
                <a:spcPct val="120000"/>
              </a:lnSpc>
            </a:pPr>
            <a:r>
              <a:rPr lang="en-US" sz="2200" b="0" kern="0" dirty="0">
                <a:solidFill>
                  <a:srgbClr val="000000"/>
                </a:solidFill>
                <a:latin typeface="Arial"/>
              </a:rPr>
              <a:t>Requirements for data generation/provision</a:t>
            </a:r>
          </a:p>
          <a:p>
            <a:pPr marL="852488" lvl="1" indent="-452438">
              <a:lnSpc>
                <a:spcPct val="120000"/>
              </a:lnSpc>
            </a:pPr>
            <a:r>
              <a:rPr lang="en-US" sz="2000" b="0" kern="0" dirty="0">
                <a:solidFill>
                  <a:srgbClr val="000000"/>
                </a:solidFill>
                <a:latin typeface="Arial"/>
              </a:rPr>
              <a:t>Near real-time generation by instrument operators</a:t>
            </a:r>
          </a:p>
          <a:p>
            <a:pPr marL="852488" lvl="1" indent="-452438">
              <a:lnSpc>
                <a:spcPct val="120000"/>
              </a:lnSpc>
            </a:pPr>
            <a:r>
              <a:rPr lang="en-US" sz="2000" b="0" kern="0" dirty="0">
                <a:solidFill>
                  <a:srgbClr val="000000"/>
                </a:solidFill>
                <a:latin typeface="Arial"/>
              </a:rPr>
              <a:t>New GSICS Conventions for the deliverables</a:t>
            </a:r>
          </a:p>
          <a:p>
            <a:pPr marL="852488" lvl="1" indent="-452438">
              <a:lnSpc>
                <a:spcPct val="120000"/>
              </a:lnSpc>
            </a:pPr>
            <a:r>
              <a:rPr lang="en-US" sz="2000" b="0" kern="0" dirty="0">
                <a:solidFill>
                  <a:srgbClr val="000000"/>
                </a:solidFill>
                <a:latin typeface="Arial"/>
              </a:rPr>
              <a:t>Notification of data readiness</a:t>
            </a:r>
          </a:p>
        </p:txBody>
      </p:sp>
    </p:spTree>
    <p:extLst>
      <p:ext uri="{BB962C8B-B14F-4D97-AF65-F5344CB8AC3E}">
        <p14:creationId xmlns:p14="http://schemas.microsoft.com/office/powerpoint/2010/main" val="2045332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What kinds of L1 Data sharing</a:t>
            </a:r>
            <a:endParaRPr lang="zh-CN" altLang="en-US" dirty="0"/>
          </a:p>
        </p:txBody>
      </p:sp>
      <p:sp>
        <p:nvSpPr>
          <p:cNvPr id="3" name="内容占位符 2"/>
          <p:cNvSpPr>
            <a:spLocks noGrp="1"/>
          </p:cNvSpPr>
          <p:nvPr>
            <p:ph idx="1"/>
          </p:nvPr>
        </p:nvSpPr>
        <p:spPr>
          <a:xfrm>
            <a:off x="504191" y="1600200"/>
            <a:ext cx="8938895" cy="4526280"/>
          </a:xfrm>
        </p:spPr>
        <p:txBody>
          <a:bodyPr>
            <a:normAutofit/>
          </a:bodyPr>
          <a:lstStyle/>
          <a:p>
            <a:r>
              <a:rPr lang="en-US" altLang="zh-CN" b="1" dirty="0"/>
              <a:t>PICS(Pseudo Invariant Calibration Site)  granule L1</a:t>
            </a:r>
          </a:p>
          <a:p>
            <a:pPr lvl="1"/>
            <a:r>
              <a:rPr lang="en-US" altLang="zh-CN" sz="2400" dirty="0">
                <a:solidFill>
                  <a:srgbClr val="FF0000"/>
                </a:solidFill>
                <a:sym typeface="+mn-ea"/>
              </a:rPr>
              <a:t>Reference-</a:t>
            </a:r>
            <a:r>
              <a:rPr lang="en-US" altLang="zh-CN" sz="2400" dirty="0">
                <a:solidFill>
                  <a:srgbClr val="FF0000"/>
                </a:solidFill>
              </a:rPr>
              <a:t>MODIS, VIIRS, GOME-2</a:t>
            </a:r>
            <a:r>
              <a:rPr lang="en-US" altLang="zh-CN" sz="2400" dirty="0"/>
              <a:t>, SCIAMACHY, Hyperion</a:t>
            </a:r>
          </a:p>
          <a:p>
            <a:pPr lvl="1"/>
            <a:r>
              <a:rPr lang="en-US" altLang="zh-CN" sz="2400" dirty="0">
                <a:solidFill>
                  <a:srgbClr val="1313F3"/>
                </a:solidFill>
              </a:rPr>
              <a:t>Each agency payloads</a:t>
            </a:r>
            <a:r>
              <a:rPr lang="en-US" altLang="zh-CN" sz="2400" dirty="0"/>
              <a:t>, such as FY3/MERSI, MERIS</a:t>
            </a:r>
          </a:p>
          <a:p>
            <a:endParaRPr lang="zh-CN" altLang="en-US" dirty="0"/>
          </a:p>
        </p:txBody>
      </p:sp>
      <p:pic>
        <p:nvPicPr>
          <p:cNvPr id="44" name="图片 43"/>
          <p:cNvPicPr>
            <a:picLocks noChangeAspect="1"/>
          </p:cNvPicPr>
          <p:nvPr/>
        </p:nvPicPr>
        <p:blipFill rotWithShape="1">
          <a:blip r:embed="rId2">
            <a:extLst>
              <a:ext uri="{28A0092B-C50C-407E-A947-70E740481C1C}">
                <a14:useLocalDpi xmlns:a14="http://schemas.microsoft.com/office/drawing/2010/main" val="0"/>
              </a:ext>
            </a:extLst>
          </a:blip>
          <a:srcRect l="4087" t="18368" r="17185" b="21725"/>
          <a:stretch>
            <a:fillRect/>
          </a:stretch>
        </p:blipFill>
        <p:spPr>
          <a:xfrm>
            <a:off x="232537" y="3493450"/>
            <a:ext cx="5251189" cy="2675709"/>
          </a:xfrm>
          <a:prstGeom prst="rect">
            <a:avLst/>
          </a:prstGeom>
        </p:spPr>
      </p:pic>
      <p:pic>
        <p:nvPicPr>
          <p:cNvPr id="5" name="图片 4" descr="D@V80Y3WGLT2(GJF7Q$RIK6"/>
          <p:cNvPicPr>
            <a:picLocks noChangeAspect="1"/>
          </p:cNvPicPr>
          <p:nvPr/>
        </p:nvPicPr>
        <p:blipFill>
          <a:blip r:embed="rId3"/>
          <a:stretch>
            <a:fillRect/>
          </a:stretch>
        </p:blipFill>
        <p:spPr>
          <a:xfrm>
            <a:off x="6463666" y="3289936"/>
            <a:ext cx="2604135" cy="3368675"/>
          </a:xfrm>
          <a:prstGeom prst="rect">
            <a:avLst/>
          </a:prstGeom>
        </p:spPr>
      </p:pic>
      <p:grpSp>
        <p:nvGrpSpPr>
          <p:cNvPr id="8" name="组合 7"/>
          <p:cNvGrpSpPr/>
          <p:nvPr/>
        </p:nvGrpSpPr>
        <p:grpSpPr>
          <a:xfrm>
            <a:off x="5204460" y="3163570"/>
            <a:ext cx="5114290" cy="3495040"/>
            <a:chOff x="7596" y="4982"/>
            <a:chExt cx="8054" cy="5504"/>
          </a:xfrm>
        </p:grpSpPr>
        <p:pic>
          <p:nvPicPr>
            <p:cNvPr id="6" name="图片 5"/>
            <p:cNvPicPr>
              <a:picLocks noChangeAspect="1"/>
            </p:cNvPicPr>
            <p:nvPr/>
          </p:nvPicPr>
          <p:blipFill>
            <a:blip r:embed="rId4"/>
            <a:stretch>
              <a:fillRect/>
            </a:stretch>
          </p:blipFill>
          <p:spPr>
            <a:xfrm>
              <a:off x="7596" y="4982"/>
              <a:ext cx="8054" cy="5504"/>
            </a:xfrm>
            <a:prstGeom prst="rect">
              <a:avLst/>
            </a:prstGeom>
          </p:spPr>
        </p:pic>
        <p:sp>
          <p:nvSpPr>
            <p:cNvPr id="7" name="文本框 6"/>
            <p:cNvSpPr txBox="1"/>
            <p:nvPr/>
          </p:nvSpPr>
          <p:spPr>
            <a:xfrm>
              <a:off x="10521" y="9441"/>
              <a:ext cx="2802" cy="628"/>
            </a:xfrm>
            <a:prstGeom prst="rect">
              <a:avLst/>
            </a:prstGeom>
            <a:solidFill>
              <a:schemeClr val="accent1"/>
            </a:solidFill>
          </p:spPr>
          <p:txBody>
            <a:bodyPr wrap="square" rtlCol="0">
              <a:spAutoFit/>
            </a:bodyPr>
            <a:lstStyle/>
            <a:p>
              <a:pPr fontAlgn="auto">
                <a:spcBef>
                  <a:spcPts val="0"/>
                </a:spcBef>
                <a:spcAft>
                  <a:spcPts val="0"/>
                </a:spcAft>
                <a:defRPr/>
              </a:pPr>
              <a:r>
                <a:rPr lang="en-US" altLang="zh-CN" sz="2000">
                  <a:solidFill>
                    <a:prstClr val="black"/>
                  </a:solidFill>
                  <a:latin typeface="Calibri"/>
                  <a:ea typeface="宋体" panose="02010600030101010101" pitchFamily="2" charset="-122"/>
                </a:rPr>
                <a:t>File size: </a:t>
              </a:r>
              <a:r>
                <a:rPr lang="en-US" altLang="zh-CN" sz="2000">
                  <a:solidFill>
                    <a:prstClr val="black"/>
                  </a:solidFill>
                  <a:latin typeface="Calibri"/>
                  <a:ea typeface="宋体" panose="02010600030101010101" pitchFamily="2" charset="-122"/>
                  <a:sym typeface="+mn-ea"/>
                </a:rPr>
                <a:t>1.5M</a:t>
              </a:r>
              <a:r>
                <a:rPr lang="en-US" altLang="zh-CN" sz="1800" b="0">
                  <a:solidFill>
                    <a:prstClr val="black"/>
                  </a:solidFill>
                  <a:latin typeface="Calibri"/>
                  <a:ea typeface="宋体" panose="02010600030101010101" pitchFamily="2" charset="-122"/>
                  <a:sym typeface="+mn-ea"/>
                </a:rPr>
                <a:t> </a:t>
              </a:r>
              <a:endParaRPr lang="en-US" altLang="zh-CN" sz="1800" b="0">
                <a:solidFill>
                  <a:prstClr val="black"/>
                </a:solidFill>
                <a:latin typeface="Calibri"/>
                <a:ea typeface="宋体" panose="02010600030101010101" pitchFamily="2" charset="-122"/>
              </a:endParaRPr>
            </a:p>
          </p:txBody>
        </p:sp>
      </p:grpSp>
      <p:sp>
        <p:nvSpPr>
          <p:cNvPr id="9" name="テキスト ボックス 8">
            <a:extLst>
              <a:ext uri="{FF2B5EF4-FFF2-40B4-BE49-F238E27FC236}">
                <a16:creationId xmlns:a16="http://schemas.microsoft.com/office/drawing/2014/main" id="{A313A799-50D6-4DAB-8AE8-CC93592899CB}"/>
              </a:ext>
            </a:extLst>
          </p:cNvPr>
          <p:cNvSpPr txBox="1"/>
          <p:nvPr/>
        </p:nvSpPr>
        <p:spPr>
          <a:xfrm>
            <a:off x="7501990" y="104707"/>
            <a:ext cx="1930337" cy="461665"/>
          </a:xfrm>
          <a:prstGeom prst="rect">
            <a:avLst/>
          </a:prstGeom>
          <a:noFill/>
        </p:spPr>
        <p:txBody>
          <a:bodyPr wrap="none" rtlCol="0">
            <a:spAutoFit/>
          </a:bodyPr>
          <a:lstStyle/>
          <a:p>
            <a:pPr>
              <a:defRPr/>
            </a:pPr>
            <a:r>
              <a:rPr kumimoji="1" lang="en-US" altLang="ja-JP" sz="2400" b="0" dirty="0">
                <a:solidFill>
                  <a:srgbClr val="FF0000"/>
                </a:solidFill>
                <a:latin typeface="Arial" charset="0"/>
                <a:ea typeface="ＭＳ Ｐゴシック" panose="020B0600070205080204" pitchFamily="50" charset="-128"/>
              </a:rPr>
              <a:t>Chen (2018)</a:t>
            </a:r>
            <a:endParaRPr kumimoji="1" lang="ja-JP" altLang="en-US" sz="2400" b="0" dirty="0">
              <a:solidFill>
                <a:srgbClr val="FF0000"/>
              </a:solidFill>
              <a:latin typeface="Arial" charset="0"/>
              <a:ea typeface="ＭＳ Ｐゴシック" panose="020B0600070205080204" pitchFamily="50" charset="-128"/>
            </a:endParaRPr>
          </a:p>
        </p:txBody>
      </p:sp>
    </p:spTree>
    <p:extLst>
      <p:ext uri="{BB962C8B-B14F-4D97-AF65-F5344CB8AC3E}">
        <p14:creationId xmlns:p14="http://schemas.microsoft.com/office/powerpoint/2010/main" val="381294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838200" y="1600201"/>
            <a:ext cx="8229600" cy="4525963"/>
          </a:xfrm>
        </p:spPr>
        <p:txBody>
          <a:bodyPr/>
          <a:lstStyle/>
          <a:p>
            <a:r>
              <a:rPr lang="en-US" altLang="zh-CN"/>
              <a:t>SNO Prediction Timetable</a:t>
            </a:r>
          </a:p>
        </p:txBody>
      </p:sp>
      <p:pic>
        <p:nvPicPr>
          <p:cNvPr id="6" name="图片 5"/>
          <p:cNvPicPr>
            <a:picLocks noChangeAspect="1"/>
          </p:cNvPicPr>
          <p:nvPr/>
        </p:nvPicPr>
        <p:blipFill>
          <a:blip r:embed="rId2"/>
          <a:stretch>
            <a:fillRect/>
          </a:stretch>
        </p:blipFill>
        <p:spPr>
          <a:xfrm>
            <a:off x="429896" y="2491106"/>
            <a:ext cx="4512945" cy="3635375"/>
          </a:xfrm>
          <a:prstGeom prst="rect">
            <a:avLst/>
          </a:prstGeom>
        </p:spPr>
      </p:pic>
      <p:pic>
        <p:nvPicPr>
          <p:cNvPr id="7" name="图片 6"/>
          <p:cNvPicPr>
            <a:picLocks noChangeAspect="1"/>
          </p:cNvPicPr>
          <p:nvPr/>
        </p:nvPicPr>
        <p:blipFill>
          <a:blip r:embed="rId3"/>
          <a:stretch>
            <a:fillRect/>
          </a:stretch>
        </p:blipFill>
        <p:spPr>
          <a:xfrm>
            <a:off x="5024121" y="2352676"/>
            <a:ext cx="4610735" cy="3987165"/>
          </a:xfrm>
          <a:prstGeom prst="rect">
            <a:avLst/>
          </a:prstGeom>
        </p:spPr>
      </p:pic>
      <p:sp>
        <p:nvSpPr>
          <p:cNvPr id="8" name="テキスト ボックス 7">
            <a:extLst>
              <a:ext uri="{FF2B5EF4-FFF2-40B4-BE49-F238E27FC236}">
                <a16:creationId xmlns:a16="http://schemas.microsoft.com/office/drawing/2014/main" id="{A79A3431-8823-46D3-8D86-559E32160A26}"/>
              </a:ext>
            </a:extLst>
          </p:cNvPr>
          <p:cNvSpPr txBox="1"/>
          <p:nvPr/>
        </p:nvSpPr>
        <p:spPr>
          <a:xfrm>
            <a:off x="7501990" y="104707"/>
            <a:ext cx="1930337" cy="461665"/>
          </a:xfrm>
          <a:prstGeom prst="rect">
            <a:avLst/>
          </a:prstGeom>
          <a:noFill/>
        </p:spPr>
        <p:txBody>
          <a:bodyPr wrap="none" rtlCol="0">
            <a:spAutoFit/>
          </a:bodyPr>
          <a:lstStyle/>
          <a:p>
            <a:pPr>
              <a:defRPr/>
            </a:pPr>
            <a:r>
              <a:rPr kumimoji="1" lang="en-US" altLang="ja-JP" sz="2400" b="0" dirty="0">
                <a:solidFill>
                  <a:srgbClr val="FF0000"/>
                </a:solidFill>
                <a:latin typeface="Arial" charset="0"/>
                <a:ea typeface="ＭＳ Ｐゴシック" panose="020B0600070205080204" pitchFamily="50" charset="-128"/>
              </a:rPr>
              <a:t>Chen (2018)</a:t>
            </a:r>
            <a:endParaRPr kumimoji="1" lang="ja-JP" altLang="en-US" sz="2400" b="0" dirty="0">
              <a:solidFill>
                <a:srgbClr val="FF0000"/>
              </a:solidFill>
              <a:latin typeface="Arial" charset="0"/>
              <a:ea typeface="ＭＳ Ｐゴシック" panose="020B0600070205080204" pitchFamily="50" charset="-128"/>
            </a:endParaRPr>
          </a:p>
        </p:txBody>
      </p:sp>
    </p:spTree>
    <p:extLst>
      <p:ext uri="{BB962C8B-B14F-4D97-AF65-F5344CB8AC3E}">
        <p14:creationId xmlns:p14="http://schemas.microsoft.com/office/powerpoint/2010/main" val="2208013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normAutofit/>
          </a:bodyPr>
          <a:lstStyle/>
          <a:p>
            <a:r>
              <a:rPr lang="en-US" altLang="zh-CN" b="1" dirty="0">
                <a:sym typeface="+mn-ea"/>
              </a:rPr>
              <a:t>SNO Reference instruments L1B data</a:t>
            </a:r>
            <a:endParaRPr lang="en-US" altLang="zh-CN" b="1" dirty="0"/>
          </a:p>
          <a:p>
            <a:pPr lvl="1"/>
            <a:r>
              <a:rPr lang="en-US" altLang="zh-CN" sz="3200" dirty="0">
                <a:sym typeface="+mn-ea"/>
              </a:rPr>
              <a:t>Hyper-spectral : IASI, </a:t>
            </a:r>
            <a:r>
              <a:rPr lang="en-US" altLang="zh-CN" sz="3200" dirty="0" err="1">
                <a:sym typeface="+mn-ea"/>
              </a:rPr>
              <a:t>CrIS</a:t>
            </a:r>
            <a:r>
              <a:rPr lang="en-US" altLang="zh-CN" sz="3200" dirty="0">
                <a:sym typeface="+mn-ea"/>
              </a:rPr>
              <a:t>, GOME-2, </a:t>
            </a:r>
            <a:r>
              <a:rPr lang="en-US" altLang="zh-CN" sz="3200" dirty="0">
                <a:solidFill>
                  <a:schemeClr val="tx1">
                    <a:lumMod val="65000"/>
                    <a:lumOff val="35000"/>
                  </a:schemeClr>
                </a:solidFill>
                <a:sym typeface="+mn-ea"/>
              </a:rPr>
              <a:t>HIRAS(FY-3D)</a:t>
            </a:r>
            <a:endParaRPr lang="en-US" altLang="zh-CN" sz="3200" dirty="0">
              <a:solidFill>
                <a:schemeClr val="tx1">
                  <a:lumMod val="65000"/>
                  <a:lumOff val="35000"/>
                </a:schemeClr>
              </a:solidFill>
            </a:endParaRPr>
          </a:p>
          <a:p>
            <a:pPr lvl="1"/>
            <a:r>
              <a:rPr lang="en-US" altLang="zh-CN" sz="3200" dirty="0">
                <a:sym typeface="+mn-ea"/>
              </a:rPr>
              <a:t>Imager: MODIS, VIIRS</a:t>
            </a:r>
            <a:endParaRPr lang="en-US" altLang="zh-CN" sz="3200" dirty="0"/>
          </a:p>
          <a:p>
            <a:pPr lvl="1"/>
            <a:r>
              <a:rPr lang="en-US" altLang="zh-CN" sz="3200" dirty="0">
                <a:sym typeface="+mn-ea"/>
              </a:rPr>
              <a:t>Sounder : ATMS, AMSR-E, GMI, HIRS</a:t>
            </a:r>
            <a:endParaRPr lang="en-US" altLang="zh-CN" sz="3200" dirty="0"/>
          </a:p>
          <a:p>
            <a:pPr lvl="1"/>
            <a:endParaRPr lang="en-US" altLang="zh-CN" sz="3200" dirty="0"/>
          </a:p>
          <a:p>
            <a:endParaRPr lang="zh-CN" altLang="en-US"/>
          </a:p>
        </p:txBody>
      </p:sp>
      <p:sp>
        <p:nvSpPr>
          <p:cNvPr id="4" name="テキスト ボックス 3">
            <a:extLst>
              <a:ext uri="{FF2B5EF4-FFF2-40B4-BE49-F238E27FC236}">
                <a16:creationId xmlns:a16="http://schemas.microsoft.com/office/drawing/2014/main" id="{78766A4A-5FE0-484E-B9C3-36B916ABD285}"/>
              </a:ext>
            </a:extLst>
          </p:cNvPr>
          <p:cNvSpPr txBox="1"/>
          <p:nvPr/>
        </p:nvSpPr>
        <p:spPr>
          <a:xfrm>
            <a:off x="7501990" y="104707"/>
            <a:ext cx="1930337" cy="461665"/>
          </a:xfrm>
          <a:prstGeom prst="rect">
            <a:avLst/>
          </a:prstGeom>
          <a:noFill/>
        </p:spPr>
        <p:txBody>
          <a:bodyPr wrap="none" rtlCol="0">
            <a:spAutoFit/>
          </a:bodyPr>
          <a:lstStyle/>
          <a:p>
            <a:pPr>
              <a:defRPr/>
            </a:pPr>
            <a:r>
              <a:rPr kumimoji="1" lang="en-US" altLang="ja-JP" sz="2400" b="0" dirty="0">
                <a:solidFill>
                  <a:srgbClr val="FF0000"/>
                </a:solidFill>
                <a:latin typeface="Arial" charset="0"/>
                <a:ea typeface="ＭＳ Ｐゴシック" panose="020B0600070205080204" pitchFamily="50" charset="-128"/>
              </a:rPr>
              <a:t>Chen (2018)</a:t>
            </a:r>
            <a:endParaRPr kumimoji="1" lang="ja-JP" altLang="en-US" sz="2400" b="0" dirty="0">
              <a:solidFill>
                <a:srgbClr val="FF0000"/>
              </a:solidFill>
              <a:latin typeface="Arial" charset="0"/>
              <a:ea typeface="ＭＳ Ｐゴシック" panose="020B0600070205080204" pitchFamily="50" charset="-128"/>
            </a:endParaRPr>
          </a:p>
        </p:txBody>
      </p:sp>
    </p:spTree>
    <p:extLst>
      <p:ext uri="{BB962C8B-B14F-4D97-AF65-F5344CB8AC3E}">
        <p14:creationId xmlns:p14="http://schemas.microsoft.com/office/powerpoint/2010/main" val="3954377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r>
              <a:rPr lang="en-US" dirty="0"/>
              <a:t>“The scientific results and conclusions, as well as any views or opinions expressed herein, are those of the author(s) and do not necessarily reflect the views of NOAA or the Department of Commerce."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b="0">
                <a:solidFill>
                  <a:srgbClr val="000000"/>
                </a:solidFill>
                <a:latin typeface="Arial" charset="0"/>
              </a:rPr>
              <a:pPr>
                <a:defRPr/>
              </a:pPr>
              <a:t>20</a:t>
            </a:fld>
            <a:endParaRPr lang="en-US" b="0">
              <a:solidFill>
                <a:srgbClr val="000000"/>
              </a:solidFill>
              <a:latin typeface="Arial" charset="0"/>
            </a:endParaRPr>
          </a:p>
        </p:txBody>
      </p:sp>
      <p:sp>
        <p:nvSpPr>
          <p:cNvPr id="3" name="Title 1"/>
          <p:cNvSpPr txBox="1">
            <a:spLocks/>
          </p:cNvSpPr>
          <p:nvPr/>
        </p:nvSpPr>
        <p:spPr>
          <a:xfrm>
            <a:off x="3609392" y="407600"/>
            <a:ext cx="4587323" cy="53605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3200" kern="0" dirty="0">
                <a:solidFill>
                  <a:srgbClr val="000000"/>
                </a:solidFill>
                <a:latin typeface="Arial"/>
              </a:rPr>
              <a:t>Discussion</a:t>
            </a:r>
          </a:p>
        </p:txBody>
      </p:sp>
      <p:sp>
        <p:nvSpPr>
          <p:cNvPr id="4" name="Content Placeholder 2"/>
          <p:cNvSpPr txBox="1">
            <a:spLocks/>
          </p:cNvSpPr>
          <p:nvPr/>
        </p:nvSpPr>
        <p:spPr>
          <a:xfrm>
            <a:off x="552809" y="1366824"/>
            <a:ext cx="8854745" cy="4506795"/>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2438" indent="-452438">
              <a:lnSpc>
                <a:spcPct val="110000"/>
              </a:lnSpc>
            </a:pPr>
            <a:r>
              <a:rPr lang="en-GB" sz="2400" b="0" kern="0" dirty="0">
                <a:solidFill>
                  <a:srgbClr val="000000"/>
                </a:solidFill>
                <a:latin typeface="Arial"/>
              </a:rPr>
              <a:t>GDWG needs GRWG thoughts on new deliverables to be available on GSICS Collaboration Servers</a:t>
            </a:r>
          </a:p>
          <a:p>
            <a:pPr marL="804863" lvl="1" indent="-404813">
              <a:lnSpc>
                <a:spcPct val="110000"/>
              </a:lnSpc>
            </a:pPr>
            <a:r>
              <a:rPr lang="en-GB" sz="2200" b="0" kern="0" dirty="0">
                <a:solidFill>
                  <a:srgbClr val="000000"/>
                </a:solidFill>
                <a:latin typeface="Arial"/>
              </a:rPr>
              <a:t>Other agencies / </a:t>
            </a:r>
            <a:r>
              <a:rPr lang="en-GB" sz="2200" b="0" kern="0" dirty="0">
                <a:solidFill>
                  <a:srgbClr val="0000FF"/>
                </a:solidFill>
                <a:latin typeface="Arial"/>
              </a:rPr>
              <a:t>GRWG</a:t>
            </a:r>
            <a:r>
              <a:rPr lang="en-GB" sz="2200" b="0" kern="0" dirty="0">
                <a:solidFill>
                  <a:srgbClr val="000000"/>
                </a:solidFill>
                <a:latin typeface="Arial"/>
              </a:rPr>
              <a:t> also have similar/other requirements?</a:t>
            </a:r>
          </a:p>
          <a:p>
            <a:pPr marL="804863" lvl="1" indent="-404813">
              <a:lnSpc>
                <a:spcPct val="110000"/>
              </a:lnSpc>
            </a:pPr>
            <a:r>
              <a:rPr lang="en-GB" sz="2200" b="0" kern="0" dirty="0">
                <a:solidFill>
                  <a:srgbClr val="000000"/>
                </a:solidFill>
                <a:latin typeface="Arial"/>
              </a:rPr>
              <a:t>Practical collaboration (feasibility study): to be discussed at GDWG session</a:t>
            </a:r>
          </a:p>
          <a:p>
            <a:pPr marL="452438" indent="-452438">
              <a:lnSpc>
                <a:spcPct val="110000"/>
              </a:lnSpc>
            </a:pPr>
            <a:r>
              <a:rPr lang="en-GB" sz="2400" b="0" kern="0" dirty="0">
                <a:solidFill>
                  <a:srgbClr val="000000"/>
                </a:solidFill>
                <a:latin typeface="Arial"/>
              </a:rPr>
              <a:t>Issues at GDWG</a:t>
            </a:r>
          </a:p>
          <a:p>
            <a:pPr marL="808038" indent="-355600">
              <a:lnSpc>
                <a:spcPct val="110000"/>
              </a:lnSpc>
              <a:buClr>
                <a:srgbClr val="006600"/>
              </a:buClr>
              <a:buFont typeface="Wingdings" panose="05000000000000000000" pitchFamily="2" charset="2"/>
              <a:buChar char="§"/>
            </a:pPr>
            <a:r>
              <a:rPr lang="en-GB" sz="2200" b="0" kern="0" dirty="0">
                <a:solidFill>
                  <a:srgbClr val="000000"/>
                </a:solidFill>
                <a:latin typeface="Arial"/>
              </a:rPr>
              <a:t>GDWG roles</a:t>
            </a:r>
          </a:p>
          <a:p>
            <a:pPr marL="1208088" lvl="1" indent="-355600">
              <a:lnSpc>
                <a:spcPct val="110000"/>
              </a:lnSpc>
              <a:buFont typeface="Wingdings" panose="05000000000000000000" pitchFamily="2" charset="2"/>
              <a:buChar char="Ø"/>
            </a:pPr>
            <a:r>
              <a:rPr lang="en-GB" sz="2000" b="0" kern="0" dirty="0">
                <a:solidFill>
                  <a:srgbClr val="000000"/>
                </a:solidFill>
                <a:latin typeface="Arial"/>
              </a:rPr>
              <a:t>To specify and agree to the configuration and guidelines</a:t>
            </a:r>
          </a:p>
          <a:p>
            <a:pPr marL="808038" indent="-355600">
              <a:lnSpc>
                <a:spcPct val="110000"/>
              </a:lnSpc>
              <a:buClr>
                <a:srgbClr val="006600"/>
              </a:buClr>
              <a:buFont typeface="Wingdings" panose="05000000000000000000" pitchFamily="2" charset="2"/>
              <a:buChar char="§"/>
            </a:pPr>
            <a:r>
              <a:rPr lang="en-GB" sz="2200" b="0" kern="0" dirty="0">
                <a:solidFill>
                  <a:srgbClr val="000000"/>
                </a:solidFill>
                <a:latin typeface="Arial"/>
              </a:rPr>
              <a:t>Limited resources</a:t>
            </a:r>
          </a:p>
          <a:p>
            <a:pPr marL="1208088" lvl="1" indent="-355600">
              <a:lnSpc>
                <a:spcPct val="110000"/>
              </a:lnSpc>
              <a:buFont typeface="Wingdings" panose="05000000000000000000" pitchFamily="2" charset="2"/>
              <a:buChar char="Ø"/>
            </a:pPr>
            <a:r>
              <a:rPr lang="en-GB" sz="2000" b="0" kern="0" dirty="0">
                <a:solidFill>
                  <a:srgbClr val="000000"/>
                </a:solidFill>
                <a:latin typeface="Arial"/>
              </a:rPr>
              <a:t>Supports by GSICS agency are needed for realize the proposal</a:t>
            </a:r>
          </a:p>
        </p:txBody>
      </p:sp>
    </p:spTree>
    <p:extLst>
      <p:ext uri="{BB962C8B-B14F-4D97-AF65-F5344CB8AC3E}">
        <p14:creationId xmlns:p14="http://schemas.microsoft.com/office/powerpoint/2010/main" val="1578456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p:txBody>
          <a:bodyPr/>
          <a:lstStyle/>
          <a:p>
            <a:pPr>
              <a:defRPr/>
            </a:pPr>
            <a:fld id="{63F3BB8C-0C0C-4EAB-9830-DC513CDAB615}" type="slidenum">
              <a:rPr lang="en-US" smtClean="0"/>
              <a:pPr>
                <a:defRPr/>
              </a:pPr>
              <a:t>21</a:t>
            </a:fld>
            <a:endParaRPr lang="en-US"/>
          </a:p>
        </p:txBody>
      </p:sp>
      <p:sp>
        <p:nvSpPr>
          <p:cNvPr id="3" name="Title 1"/>
          <p:cNvSpPr txBox="1">
            <a:spLocks/>
          </p:cNvSpPr>
          <p:nvPr/>
        </p:nvSpPr>
        <p:spPr>
          <a:xfrm>
            <a:off x="2425485" y="369100"/>
            <a:ext cx="4587323" cy="53605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GB" sz="3200" kern="0" dirty="0"/>
              <a:t>Discussion</a:t>
            </a:r>
          </a:p>
        </p:txBody>
      </p:sp>
      <p:sp>
        <p:nvSpPr>
          <p:cNvPr id="4" name="Content Placeholder 2"/>
          <p:cNvSpPr txBox="1">
            <a:spLocks/>
          </p:cNvSpPr>
          <p:nvPr/>
        </p:nvSpPr>
        <p:spPr>
          <a:xfrm>
            <a:off x="269421" y="1123269"/>
            <a:ext cx="9323613" cy="4506795"/>
          </a:xfrm>
          <a:prstGeom prst="rect">
            <a:avLst/>
          </a:prstGeom>
        </p:spPr>
        <p:txBody>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2438" indent="-452438">
              <a:lnSpc>
                <a:spcPct val="110000"/>
              </a:lnSpc>
            </a:pPr>
            <a:r>
              <a:rPr lang="en-GB" sz="2400" kern="0" dirty="0"/>
              <a:t>A GSICS Deliverable </a:t>
            </a:r>
            <a:r>
              <a:rPr lang="en-GB" sz="2400" kern="0" dirty="0">
                <a:solidFill>
                  <a:srgbClr val="3333FF"/>
                </a:solidFill>
              </a:rPr>
              <a:t>acceptance matrix </a:t>
            </a:r>
            <a:r>
              <a:rPr lang="en-GB" sz="2400" kern="0" dirty="0"/>
              <a:t>has been proposed</a:t>
            </a:r>
          </a:p>
          <a:p>
            <a:pPr marL="452438" indent="-452438">
              <a:lnSpc>
                <a:spcPct val="110000"/>
              </a:lnSpc>
            </a:pPr>
            <a:r>
              <a:rPr lang="en-GB" sz="2400" kern="0" dirty="0"/>
              <a:t>Four entities have been submitted to GCC to be designated as GSICS Deliverables</a:t>
            </a:r>
          </a:p>
          <a:p>
            <a:pPr marL="452438" indent="-452438">
              <a:lnSpc>
                <a:spcPct val="110000"/>
              </a:lnSpc>
            </a:pPr>
            <a:r>
              <a:rPr lang="en-GB" sz="2400" kern="0" dirty="0"/>
              <a:t>GDWG needs GRWG thoughts on new deliverables to be available on GSICS Collaboration Servers</a:t>
            </a:r>
          </a:p>
          <a:p>
            <a:pPr marL="804863" lvl="1" indent="-404813">
              <a:lnSpc>
                <a:spcPct val="110000"/>
              </a:lnSpc>
            </a:pPr>
            <a:r>
              <a:rPr lang="en-GB" sz="2200" kern="0" dirty="0"/>
              <a:t>Other agencies / </a:t>
            </a:r>
            <a:r>
              <a:rPr lang="en-GB" sz="2200" kern="0" dirty="0">
                <a:solidFill>
                  <a:srgbClr val="0000FF"/>
                </a:solidFill>
              </a:rPr>
              <a:t>GRWG</a:t>
            </a:r>
            <a:r>
              <a:rPr lang="en-GB" sz="2200" kern="0" dirty="0"/>
              <a:t> also have similar/other requirements?</a:t>
            </a:r>
          </a:p>
          <a:p>
            <a:pPr marL="804863" lvl="1" indent="-404813">
              <a:lnSpc>
                <a:spcPct val="110000"/>
              </a:lnSpc>
            </a:pPr>
            <a:r>
              <a:rPr lang="en-GB" sz="2200" kern="0" dirty="0"/>
              <a:t>Practical collaboration: to be discussed at GDWG session</a:t>
            </a:r>
          </a:p>
          <a:p>
            <a:pPr marL="452438" indent="-452438">
              <a:lnSpc>
                <a:spcPct val="110000"/>
              </a:lnSpc>
            </a:pPr>
            <a:r>
              <a:rPr lang="en-GB" sz="2400" kern="0" dirty="0"/>
              <a:t>GDWG issues for upgrading GSICS Collaboration Server</a:t>
            </a:r>
          </a:p>
          <a:p>
            <a:pPr marL="808038" indent="-355600">
              <a:lnSpc>
                <a:spcPct val="110000"/>
              </a:lnSpc>
              <a:buClr>
                <a:srgbClr val="006600"/>
              </a:buClr>
              <a:buFont typeface="Wingdings" panose="05000000000000000000" pitchFamily="2" charset="2"/>
              <a:buChar char="§"/>
            </a:pPr>
            <a:r>
              <a:rPr lang="en-GB" sz="2200" kern="0" dirty="0"/>
              <a:t>GDWG roles: t</a:t>
            </a:r>
            <a:r>
              <a:rPr lang="en-GB" sz="2000" kern="0" dirty="0"/>
              <a:t>o specify and agree to the configuration and guidelines</a:t>
            </a:r>
          </a:p>
          <a:p>
            <a:pPr marL="808038" indent="-355600">
              <a:lnSpc>
                <a:spcPct val="110000"/>
              </a:lnSpc>
              <a:buClr>
                <a:srgbClr val="006600"/>
              </a:buClr>
              <a:buFont typeface="Wingdings" panose="05000000000000000000" pitchFamily="2" charset="2"/>
              <a:buChar char="§"/>
            </a:pPr>
            <a:r>
              <a:rPr lang="en-GB" sz="2200" kern="0" dirty="0"/>
              <a:t>Limited resources: actual s</a:t>
            </a:r>
            <a:r>
              <a:rPr lang="en-GB" sz="2000" kern="0" dirty="0"/>
              <a:t>upports by GSICS agency are needed for realize the proposals</a:t>
            </a:r>
          </a:p>
        </p:txBody>
      </p:sp>
    </p:spTree>
    <p:extLst>
      <p:ext uri="{BB962C8B-B14F-4D97-AF65-F5344CB8AC3E}">
        <p14:creationId xmlns:p14="http://schemas.microsoft.com/office/powerpoint/2010/main" val="1237384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F3BB8C-0C0C-4EAB-9830-DC513CDAB615}" type="slidenum">
              <a:rPr kumimoji="0" lang="en-US" sz="8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テキスト ボックス 2"/>
          <p:cNvSpPr txBox="1"/>
          <p:nvPr/>
        </p:nvSpPr>
        <p:spPr>
          <a:xfrm>
            <a:off x="2433384" y="2794149"/>
            <a:ext cx="5294347"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5400" b="1" i="0" u="none" strike="noStrike" kern="1200" cap="none" spc="0" normalizeH="0" baseline="0" noProof="0" dirty="0">
                <a:ln>
                  <a:noFill/>
                </a:ln>
                <a:solidFill>
                  <a:srgbClr val="000000"/>
                </a:solidFill>
                <a:effectLst/>
                <a:uLnTx/>
                <a:uFillTx/>
                <a:latin typeface="Arial" charset="0"/>
                <a:ea typeface="+mn-ea"/>
                <a:cs typeface="+mn-cs"/>
              </a:rPr>
              <a:t>Backup Slides</a:t>
            </a:r>
          </a:p>
        </p:txBody>
      </p:sp>
    </p:spTree>
    <p:extLst>
      <p:ext uri="{BB962C8B-B14F-4D97-AF65-F5344CB8AC3E}">
        <p14:creationId xmlns:p14="http://schemas.microsoft.com/office/powerpoint/2010/main" val="1728658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Background</a:t>
            </a:r>
            <a:endParaRPr lang="zh-CN" altLang="en-US" dirty="0"/>
          </a:p>
        </p:txBody>
      </p:sp>
      <p:sp>
        <p:nvSpPr>
          <p:cNvPr id="3" name="内容占位符 2"/>
          <p:cNvSpPr>
            <a:spLocks noGrp="1"/>
          </p:cNvSpPr>
          <p:nvPr>
            <p:ph idx="1"/>
          </p:nvPr>
        </p:nvSpPr>
        <p:spPr/>
        <p:txBody>
          <a:bodyPr>
            <a:normAutofit fontScale="92500" lnSpcReduction="10000"/>
          </a:bodyPr>
          <a:lstStyle/>
          <a:p>
            <a:r>
              <a:rPr lang="en-US" altLang="zh-CN" sz="1800" dirty="0"/>
              <a:t>Traditional way of GSICS  L1 data acquirement for reference instrument is </a:t>
            </a:r>
            <a:r>
              <a:rPr lang="en-US" altLang="zh-CN" sz="1800" b="1" dirty="0"/>
              <a:t>public website order and downloading </a:t>
            </a:r>
            <a:r>
              <a:rPr lang="en-US" altLang="zh-CN" sz="1800" dirty="0"/>
              <a:t>in general when these reference data is not provided by </a:t>
            </a:r>
            <a:r>
              <a:rPr lang="en-US" altLang="zh-CN" sz="1800" dirty="0" err="1"/>
              <a:t>theirselves</a:t>
            </a:r>
            <a:r>
              <a:rPr lang="en-US" altLang="zh-CN" sz="1800" dirty="0"/>
              <a:t>. This leads to </a:t>
            </a:r>
            <a:r>
              <a:rPr lang="en-US" altLang="zh-CN" sz="1800" b="1" dirty="0"/>
              <a:t>heavy time delay and operational instability and even frequently restricted</a:t>
            </a:r>
            <a:r>
              <a:rPr lang="en-US" altLang="zh-CN" sz="1800" dirty="0"/>
              <a:t> because of security consideration and internet bandwidth occupation.</a:t>
            </a:r>
          </a:p>
          <a:p>
            <a:endParaRPr lang="en-US" altLang="zh-CN" sz="1800" dirty="0"/>
          </a:p>
          <a:p>
            <a:r>
              <a:rPr lang="en-US" altLang="zh-CN" sz="1800" dirty="0"/>
              <a:t>Three THREDDS severs in CMA, EUMETSAT and NOAA were setting down and </a:t>
            </a:r>
            <a:r>
              <a:rPr lang="en-US" altLang="zh-CN" sz="1800" b="1" dirty="0"/>
              <a:t>provide the opportunity to share more data </a:t>
            </a:r>
            <a:r>
              <a:rPr lang="en-US" altLang="zh-CN" sz="1800" dirty="0"/>
              <a:t>for GSICS operation, especially these data of their own reference instruments and target sensors for other GPRCs.</a:t>
            </a:r>
          </a:p>
          <a:p>
            <a:endParaRPr lang="en-US" altLang="zh-CN" sz="1800" dirty="0"/>
          </a:p>
          <a:p>
            <a:r>
              <a:rPr lang="en-US" altLang="zh-CN" sz="1800" dirty="0"/>
              <a:t>Current status of </a:t>
            </a:r>
            <a:r>
              <a:rPr lang="en-US" altLang="zh-CN" sz="1800" b="1" dirty="0"/>
              <a:t>isolated data acquirement way </a:t>
            </a:r>
            <a:r>
              <a:rPr lang="en-US" altLang="zh-CN" sz="1800" dirty="0"/>
              <a:t>in all GPRCs under GSICS community  reveals weak organization, little collaboration, large unbalance  between all GPRCs. This is </a:t>
            </a:r>
            <a:r>
              <a:rPr lang="en-US" sz="1800" dirty="0"/>
              <a:t>disadvantageous </a:t>
            </a:r>
            <a:r>
              <a:rPr lang="en-US" altLang="zh-CN" sz="1800" dirty="0"/>
              <a:t> to strengthen our voice and </a:t>
            </a:r>
            <a:r>
              <a:rPr lang="en-US" sz="1800" dirty="0"/>
              <a:t>authority in EOS.</a:t>
            </a:r>
          </a:p>
          <a:p>
            <a:endParaRPr lang="en-US" altLang="zh-CN" sz="1800" dirty="0"/>
          </a:p>
          <a:p>
            <a:r>
              <a:rPr lang="en-US" altLang="zh-CN" sz="1800" dirty="0"/>
              <a:t>EUMETSAT GDWG have done a </a:t>
            </a:r>
            <a:r>
              <a:rPr lang="en-US" altLang="zh-CN" sz="1800" b="1" dirty="0"/>
              <a:t>good demonstration in L1 sharing</a:t>
            </a:r>
            <a:r>
              <a:rPr lang="en-US" altLang="zh-CN" sz="1800" dirty="0"/>
              <a:t> for CMA GSICS operation in L1 IASI.nc (for FY-2-IASI)  requirement and is testing the provision of GOME-2 for FY-2 VIS inter-calibration.</a:t>
            </a:r>
            <a:endParaRPr lang="zh-CN" altLang="en-US" sz="1800" dirty="0"/>
          </a:p>
        </p:txBody>
      </p:sp>
      <p:sp>
        <p:nvSpPr>
          <p:cNvPr id="4" name="テキスト ボックス 3">
            <a:extLst>
              <a:ext uri="{FF2B5EF4-FFF2-40B4-BE49-F238E27FC236}">
                <a16:creationId xmlns:a16="http://schemas.microsoft.com/office/drawing/2014/main" id="{47518E39-3B84-4598-A697-8F8EDAA9C954}"/>
              </a:ext>
            </a:extLst>
          </p:cNvPr>
          <p:cNvSpPr txBox="1"/>
          <p:nvPr/>
        </p:nvSpPr>
        <p:spPr>
          <a:xfrm>
            <a:off x="7501990" y="104707"/>
            <a:ext cx="193033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Chen (2018)</a:t>
            </a:r>
            <a:endParaRPr kumimoji="1" lang="ja-JP" altLang="en-US" sz="2400" b="0"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p:txBody>
      </p:sp>
    </p:spTree>
    <p:extLst>
      <p:ext uri="{BB962C8B-B14F-4D97-AF65-F5344CB8AC3E}">
        <p14:creationId xmlns:p14="http://schemas.microsoft.com/office/powerpoint/2010/main" val="304367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Scope of GSICS L1 sharing</a:t>
            </a:r>
            <a:endParaRPr lang="zh-CN" altLang="en-US" dirty="0"/>
          </a:p>
        </p:txBody>
      </p:sp>
      <p:sp>
        <p:nvSpPr>
          <p:cNvPr id="3" name="内容占位符 2"/>
          <p:cNvSpPr>
            <a:spLocks noGrp="1"/>
          </p:cNvSpPr>
          <p:nvPr>
            <p:ph idx="1"/>
          </p:nvPr>
        </p:nvSpPr>
        <p:spPr/>
        <p:txBody>
          <a:bodyPr>
            <a:normAutofit fontScale="70000" lnSpcReduction="20000"/>
          </a:bodyPr>
          <a:lstStyle/>
          <a:p>
            <a:r>
              <a:rPr lang="en-US" altLang="zh-CN" dirty="0"/>
              <a:t>Reduce the time delay of GSICS operational processing based on L1 public website order procedure (2~3 days</a:t>
            </a:r>
            <a:r>
              <a:rPr lang="en-US" altLang="zh-CN" dirty="0">
                <a:sym typeface="Wingdings" panose="05000000000000000000" pitchFamily="2" charset="2"/>
              </a:rPr>
              <a:t>1day</a:t>
            </a:r>
            <a:r>
              <a:rPr lang="en-US" altLang="zh-CN" dirty="0"/>
              <a:t>) between different agencies and also reduce data volume transfer(by crop)</a:t>
            </a:r>
          </a:p>
          <a:p>
            <a:endParaRPr lang="en-US" altLang="zh-CN" dirty="0"/>
          </a:p>
          <a:p>
            <a:r>
              <a:rPr lang="en-US" altLang="zh-CN" dirty="0"/>
              <a:t>Keep operation stability of GEO-LEO and LEO-LEO GSICS processing in all GPRCs, especially NRTC products</a:t>
            </a:r>
          </a:p>
          <a:p>
            <a:endParaRPr lang="en-US" altLang="zh-CN" dirty="0"/>
          </a:p>
          <a:p>
            <a:r>
              <a:rPr lang="en-US" altLang="zh-CN" dirty="0"/>
              <a:t>Push GEO-GEO comparison such as FY-2-MTSAT/</a:t>
            </a:r>
            <a:r>
              <a:rPr lang="en-US" altLang="zh-CN" dirty="0" err="1"/>
              <a:t>Himawari</a:t>
            </a:r>
            <a:r>
              <a:rPr lang="en-US" altLang="zh-CN" dirty="0"/>
              <a:t>, FY-2-MSG , MSG-GOES for long term </a:t>
            </a:r>
          </a:p>
          <a:p>
            <a:endParaRPr lang="en-US" altLang="zh-CN" dirty="0"/>
          </a:p>
          <a:p>
            <a:r>
              <a:rPr lang="en-US" altLang="zh-CN" dirty="0"/>
              <a:t>VIS/NIR Inter-calibration and reference transfer based on global PICS sites (desert, snow and barren ocean)</a:t>
            </a:r>
          </a:p>
          <a:p>
            <a:endParaRPr lang="en-US" altLang="zh-CN" dirty="0"/>
          </a:p>
          <a:p>
            <a:r>
              <a:rPr lang="en-US" altLang="zh-CN" dirty="0"/>
              <a:t>Support other GSICS researches such as SBAF, BRDF</a:t>
            </a:r>
            <a:endParaRPr lang="zh-CN" altLang="en-US" dirty="0"/>
          </a:p>
        </p:txBody>
      </p:sp>
      <p:sp>
        <p:nvSpPr>
          <p:cNvPr id="4" name="テキスト ボックス 3">
            <a:extLst>
              <a:ext uri="{FF2B5EF4-FFF2-40B4-BE49-F238E27FC236}">
                <a16:creationId xmlns:a16="http://schemas.microsoft.com/office/drawing/2014/main" id="{61DC6F2A-D81C-4BE9-A58D-543F8C7BAC5F}"/>
              </a:ext>
            </a:extLst>
          </p:cNvPr>
          <p:cNvSpPr txBox="1"/>
          <p:nvPr/>
        </p:nvSpPr>
        <p:spPr>
          <a:xfrm>
            <a:off x="7501990" y="128983"/>
            <a:ext cx="193033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Chen (2018)</a:t>
            </a:r>
            <a:endParaRPr kumimoji="1" lang="ja-JP" altLang="en-US" sz="2400" b="0"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p:txBody>
      </p:sp>
    </p:spTree>
    <p:extLst>
      <p:ext uri="{BB962C8B-B14F-4D97-AF65-F5344CB8AC3E}">
        <p14:creationId xmlns:p14="http://schemas.microsoft.com/office/powerpoint/2010/main" val="57449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Provision and setting</a:t>
            </a:r>
            <a:endParaRPr lang="zh-CN" altLang="en-US" dirty="0"/>
          </a:p>
        </p:txBody>
      </p:sp>
      <p:sp>
        <p:nvSpPr>
          <p:cNvPr id="3" name="内容占位符 2"/>
          <p:cNvSpPr>
            <a:spLocks noGrp="1"/>
          </p:cNvSpPr>
          <p:nvPr>
            <p:ph idx="1"/>
          </p:nvPr>
        </p:nvSpPr>
        <p:spPr/>
        <p:txBody>
          <a:bodyPr>
            <a:noAutofit/>
          </a:bodyPr>
          <a:lstStyle/>
          <a:p>
            <a:r>
              <a:rPr lang="en-US" altLang="zh-CN" sz="2400" dirty="0"/>
              <a:t>L1 Data generation automatically by instrument operator</a:t>
            </a:r>
          </a:p>
          <a:p>
            <a:r>
              <a:rPr lang="en-US" altLang="zh-CN" sz="2400" dirty="0"/>
              <a:t>ROI Regional or Granule for spatial coverage for cutting data volume</a:t>
            </a:r>
          </a:p>
          <a:p>
            <a:r>
              <a:rPr lang="en-US" altLang="zh-CN" sz="2400" dirty="0"/>
              <a:t>Format and name following GSICS convention : HDF, </a:t>
            </a:r>
            <a:r>
              <a:rPr lang="en-US" altLang="zh-CN" sz="2400" dirty="0" err="1"/>
              <a:t>NetCDF</a:t>
            </a:r>
            <a:endParaRPr lang="en-US" altLang="zh-CN" sz="2400" dirty="0"/>
          </a:p>
          <a:p>
            <a:r>
              <a:rPr lang="en-US" altLang="zh-CN" sz="2400" dirty="0"/>
              <a:t>Time delay: Near real time</a:t>
            </a:r>
          </a:p>
          <a:p>
            <a:r>
              <a:rPr lang="en-US" altLang="zh-CN" sz="2400" dirty="0"/>
              <a:t>Ready Notification </a:t>
            </a:r>
          </a:p>
          <a:p>
            <a:r>
              <a:rPr lang="en-US" altLang="zh-CN" sz="2400" dirty="0"/>
              <a:t>User feedback to the instrument operator or GCC</a:t>
            </a:r>
            <a:endParaRPr lang="zh-CN" altLang="en-US" sz="2400" dirty="0"/>
          </a:p>
        </p:txBody>
      </p:sp>
      <p:sp>
        <p:nvSpPr>
          <p:cNvPr id="4" name="テキスト ボックス 3">
            <a:extLst>
              <a:ext uri="{FF2B5EF4-FFF2-40B4-BE49-F238E27FC236}">
                <a16:creationId xmlns:a16="http://schemas.microsoft.com/office/drawing/2014/main" id="{28B9A9D4-DA96-4790-ACE6-4CBC861C3B32}"/>
              </a:ext>
            </a:extLst>
          </p:cNvPr>
          <p:cNvSpPr txBox="1"/>
          <p:nvPr/>
        </p:nvSpPr>
        <p:spPr>
          <a:xfrm>
            <a:off x="7501990" y="104707"/>
            <a:ext cx="193033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Chen (2018)</a:t>
            </a:r>
            <a:endParaRPr kumimoji="1" lang="ja-JP" altLang="en-US" sz="2400" b="0"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p:txBody>
      </p:sp>
    </p:spTree>
    <p:extLst>
      <p:ext uri="{BB962C8B-B14F-4D97-AF65-F5344CB8AC3E}">
        <p14:creationId xmlns:p14="http://schemas.microsoft.com/office/powerpoint/2010/main" val="1770246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Current Status of GSICS THREDDS severs</a:t>
            </a:r>
            <a:endParaRPr lang="zh-CN" altLang="en-US" dirty="0"/>
          </a:p>
        </p:txBody>
      </p:sp>
      <p:sp>
        <p:nvSpPr>
          <p:cNvPr id="3" name="内容占位符 2"/>
          <p:cNvSpPr>
            <a:spLocks noGrp="1"/>
          </p:cNvSpPr>
          <p:nvPr>
            <p:ph idx="1"/>
          </p:nvPr>
        </p:nvSpPr>
        <p:spPr>
          <a:xfrm>
            <a:off x="848544" y="1484785"/>
            <a:ext cx="8136904" cy="4525963"/>
          </a:xfrm>
        </p:spPr>
        <p:txBody>
          <a:bodyPr/>
          <a:lstStyle/>
          <a:p>
            <a:r>
              <a:rPr lang="en-US" altLang="zh-CN" dirty="0"/>
              <a:t>3 Collaboration Servers available</a:t>
            </a:r>
          </a:p>
          <a:p>
            <a:endParaRPr lang="en-US" altLang="zh-CN" dirty="0"/>
          </a:p>
          <a:p>
            <a:endParaRPr lang="en-US" altLang="zh-CN" dirty="0"/>
          </a:p>
          <a:p>
            <a:endParaRPr lang="zh-CN"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6696" y="3573017"/>
            <a:ext cx="5125392" cy="2858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表格 3"/>
          <p:cNvGraphicFramePr>
            <a:graphicFrameLocks noGrp="1"/>
          </p:cNvGraphicFramePr>
          <p:nvPr/>
        </p:nvGraphicFramePr>
        <p:xfrm>
          <a:off x="1136576" y="2132856"/>
          <a:ext cx="7920880" cy="1306576"/>
        </p:xfrm>
        <a:graphic>
          <a:graphicData uri="http://schemas.openxmlformats.org/drawingml/2006/table">
            <a:tbl>
              <a:tblPr firstRow="1" firstCol="1" bandRow="1">
                <a:tableStyleId>{5C22544A-7EE6-4342-B048-85BDC9FD1C3A}</a:tableStyleId>
              </a:tblPr>
              <a:tblGrid>
                <a:gridCol w="3240360">
                  <a:extLst>
                    <a:ext uri="{9D8B030D-6E8A-4147-A177-3AD203B41FA5}">
                      <a16:colId xmlns:a16="http://schemas.microsoft.com/office/drawing/2014/main" val="20000"/>
                    </a:ext>
                  </a:extLst>
                </a:gridCol>
                <a:gridCol w="4680520">
                  <a:extLst>
                    <a:ext uri="{9D8B030D-6E8A-4147-A177-3AD203B41FA5}">
                      <a16:colId xmlns:a16="http://schemas.microsoft.com/office/drawing/2014/main" val="20001"/>
                    </a:ext>
                  </a:extLst>
                </a:gridCol>
              </a:tblGrid>
              <a:tr h="0">
                <a:tc>
                  <a:txBody>
                    <a:bodyPr/>
                    <a:lstStyle/>
                    <a:p>
                      <a:pPr algn="just">
                        <a:lnSpc>
                          <a:spcPct val="150000"/>
                        </a:lnSpc>
                        <a:spcAft>
                          <a:spcPts val="0"/>
                        </a:spcAft>
                      </a:pPr>
                      <a:r>
                        <a:rPr lang="en-GB" sz="1600" dirty="0">
                          <a:effectLst/>
                        </a:rPr>
                        <a:t>GSICS Collaboration Server</a:t>
                      </a:r>
                      <a:endParaRPr lang="zh-CN" sz="1600" dirty="0">
                        <a:effectLst/>
                        <a:latin typeface="Times New Roman" panose="02020603050405020304"/>
                        <a:ea typeface="宋体" panose="02010600030101010101" pitchFamily="2" charset="-122"/>
                      </a:endParaRPr>
                    </a:p>
                  </a:txBody>
                  <a:tcPr marL="68580" marR="68580" marT="0" marB="0"/>
                </a:tc>
                <a:tc>
                  <a:txBody>
                    <a:bodyPr/>
                    <a:lstStyle/>
                    <a:p>
                      <a:pPr algn="just">
                        <a:lnSpc>
                          <a:spcPct val="150000"/>
                        </a:lnSpc>
                        <a:spcAft>
                          <a:spcPts val="0"/>
                        </a:spcAft>
                      </a:pPr>
                      <a:r>
                        <a:rPr lang="en-GB" sz="1600">
                          <a:effectLst/>
                        </a:rPr>
                        <a:t>Server URL</a:t>
                      </a:r>
                      <a:endParaRPr lang="zh-CN" sz="1600">
                        <a:effectLst/>
                        <a:latin typeface="Times New Roman" panose="02020603050405020304"/>
                        <a:ea typeface="宋体" panose="02010600030101010101" pitchFamily="2" charset="-122"/>
                      </a:endParaRPr>
                    </a:p>
                  </a:txBody>
                  <a:tcPr marL="68580" marR="68580" marT="0" marB="0"/>
                </a:tc>
                <a:extLst>
                  <a:ext uri="{0D108BD9-81ED-4DB2-BD59-A6C34878D82A}">
                    <a16:rowId xmlns:a16="http://schemas.microsoft.com/office/drawing/2014/main" val="10000"/>
                  </a:ext>
                </a:extLst>
              </a:tr>
              <a:tr h="0">
                <a:tc>
                  <a:txBody>
                    <a:bodyPr/>
                    <a:lstStyle/>
                    <a:p>
                      <a:pPr algn="just">
                        <a:lnSpc>
                          <a:spcPct val="150000"/>
                        </a:lnSpc>
                        <a:spcAft>
                          <a:spcPts val="0"/>
                        </a:spcAft>
                      </a:pPr>
                      <a:r>
                        <a:rPr lang="en-GB" sz="1600" dirty="0">
                          <a:effectLst/>
                        </a:rPr>
                        <a:t>EUMETSAT GSICS Server (Europe)</a:t>
                      </a:r>
                      <a:endParaRPr lang="zh-CN" sz="1600" dirty="0">
                        <a:effectLst/>
                        <a:latin typeface="Times New Roman" panose="02020603050405020304"/>
                        <a:ea typeface="宋体" panose="02010600030101010101" pitchFamily="2" charset="-122"/>
                      </a:endParaRPr>
                    </a:p>
                  </a:txBody>
                  <a:tcPr marL="68580" marR="68580" marT="0" marB="0"/>
                </a:tc>
                <a:tc>
                  <a:txBody>
                    <a:bodyPr/>
                    <a:lstStyle/>
                    <a:p>
                      <a:pPr algn="just">
                        <a:lnSpc>
                          <a:spcPct val="150000"/>
                        </a:lnSpc>
                        <a:spcAft>
                          <a:spcPts val="0"/>
                        </a:spcAft>
                      </a:pPr>
                      <a:r>
                        <a:rPr lang="en-GB" sz="1600">
                          <a:effectLst/>
                        </a:rPr>
                        <a:t>http://gsics.eumetsat.int/thredds/catalog.html</a:t>
                      </a:r>
                      <a:endParaRPr lang="zh-CN" sz="1600">
                        <a:effectLst/>
                        <a:latin typeface="Times New Roman" panose="02020603050405020304"/>
                        <a:ea typeface="宋体" panose="02010600030101010101" pitchFamily="2" charset="-122"/>
                      </a:endParaRPr>
                    </a:p>
                  </a:txBody>
                  <a:tcPr marL="68580" marR="68580" marT="0" marB="0"/>
                </a:tc>
                <a:extLst>
                  <a:ext uri="{0D108BD9-81ED-4DB2-BD59-A6C34878D82A}">
                    <a16:rowId xmlns:a16="http://schemas.microsoft.com/office/drawing/2014/main" val="10001"/>
                  </a:ext>
                </a:extLst>
              </a:tr>
              <a:tr h="0">
                <a:tc>
                  <a:txBody>
                    <a:bodyPr/>
                    <a:lstStyle/>
                    <a:p>
                      <a:pPr algn="just">
                        <a:lnSpc>
                          <a:spcPct val="150000"/>
                        </a:lnSpc>
                        <a:spcAft>
                          <a:spcPts val="0"/>
                        </a:spcAft>
                      </a:pPr>
                      <a:r>
                        <a:rPr lang="en-GB" sz="1600" dirty="0">
                          <a:effectLst/>
                        </a:rPr>
                        <a:t>NOAA GSICS Server (Americas)</a:t>
                      </a:r>
                      <a:endParaRPr lang="zh-CN" sz="1600" dirty="0">
                        <a:effectLst/>
                        <a:latin typeface="Times New Roman" panose="02020603050405020304"/>
                        <a:ea typeface="宋体" panose="02010600030101010101" pitchFamily="2" charset="-122"/>
                      </a:endParaRPr>
                    </a:p>
                  </a:txBody>
                  <a:tcPr marL="68580" marR="68580" marT="0" marB="0"/>
                </a:tc>
                <a:tc>
                  <a:txBody>
                    <a:bodyPr/>
                    <a:lstStyle/>
                    <a:p>
                      <a:pPr algn="just">
                        <a:lnSpc>
                          <a:spcPct val="150000"/>
                        </a:lnSpc>
                        <a:spcAft>
                          <a:spcPts val="0"/>
                        </a:spcAft>
                      </a:pPr>
                      <a:r>
                        <a:rPr lang="en-GB" sz="1600">
                          <a:effectLst/>
                        </a:rPr>
                        <a:t>http://gsics.nesdis.noaa.gov/thredds/catalog.html</a:t>
                      </a:r>
                      <a:endParaRPr lang="zh-CN" sz="1600">
                        <a:effectLst/>
                        <a:latin typeface="Times New Roman" panose="02020603050405020304"/>
                        <a:ea typeface="宋体" panose="02010600030101010101" pitchFamily="2" charset="-122"/>
                      </a:endParaRPr>
                    </a:p>
                  </a:txBody>
                  <a:tcPr marL="68580" marR="68580" marT="0" marB="0"/>
                </a:tc>
                <a:extLst>
                  <a:ext uri="{0D108BD9-81ED-4DB2-BD59-A6C34878D82A}">
                    <a16:rowId xmlns:a16="http://schemas.microsoft.com/office/drawing/2014/main" val="10002"/>
                  </a:ext>
                </a:extLst>
              </a:tr>
              <a:tr h="0">
                <a:tc>
                  <a:txBody>
                    <a:bodyPr/>
                    <a:lstStyle/>
                    <a:p>
                      <a:pPr algn="just">
                        <a:lnSpc>
                          <a:spcPct val="150000"/>
                        </a:lnSpc>
                        <a:spcAft>
                          <a:spcPts val="0"/>
                        </a:spcAft>
                      </a:pPr>
                      <a:r>
                        <a:rPr lang="en-GB" sz="1600" dirty="0">
                          <a:effectLst/>
                        </a:rPr>
                        <a:t>CMA GSICS Server (Asia)</a:t>
                      </a:r>
                      <a:endParaRPr lang="zh-CN" sz="1600" dirty="0">
                        <a:effectLst/>
                        <a:latin typeface="Times New Roman" panose="02020603050405020304"/>
                        <a:ea typeface="宋体" panose="02010600030101010101" pitchFamily="2" charset="-122"/>
                      </a:endParaRPr>
                    </a:p>
                  </a:txBody>
                  <a:tcPr marL="68580" marR="68580" marT="0" marB="0"/>
                </a:tc>
                <a:tc>
                  <a:txBody>
                    <a:bodyPr/>
                    <a:lstStyle/>
                    <a:p>
                      <a:pPr algn="just">
                        <a:lnSpc>
                          <a:spcPct val="150000"/>
                        </a:lnSpc>
                        <a:spcAft>
                          <a:spcPts val="0"/>
                        </a:spcAft>
                      </a:pPr>
                      <a:r>
                        <a:rPr lang="en-GB" sz="1600" dirty="0">
                          <a:effectLst/>
                        </a:rPr>
                        <a:t>http://gsics.nsmc.cma.gov.cn/thredds/catalog.html</a:t>
                      </a:r>
                      <a:endParaRPr lang="zh-CN" sz="1600" dirty="0">
                        <a:effectLst/>
                        <a:latin typeface="Times New Roman" panose="02020603050405020304"/>
                        <a:ea typeface="宋体" panose="02010600030101010101" pitchFamily="2" charset="-122"/>
                      </a:endParaRPr>
                    </a:p>
                  </a:txBody>
                  <a:tcPr marL="68580" marR="68580" marT="0" marB="0"/>
                </a:tc>
                <a:extLst>
                  <a:ext uri="{0D108BD9-81ED-4DB2-BD59-A6C34878D82A}">
                    <a16:rowId xmlns:a16="http://schemas.microsoft.com/office/drawing/2014/main" val="10003"/>
                  </a:ext>
                </a:extLst>
              </a:tr>
            </a:tbl>
          </a:graphicData>
        </a:graphic>
      </p:graphicFrame>
      <p:sp>
        <p:nvSpPr>
          <p:cNvPr id="6" name="テキスト ボックス 5">
            <a:extLst>
              <a:ext uri="{FF2B5EF4-FFF2-40B4-BE49-F238E27FC236}">
                <a16:creationId xmlns:a16="http://schemas.microsoft.com/office/drawing/2014/main" id="{F9E8540E-8D36-4469-BAE4-9FE7A0CBEFF4}"/>
              </a:ext>
            </a:extLst>
          </p:cNvPr>
          <p:cNvSpPr txBox="1"/>
          <p:nvPr/>
        </p:nvSpPr>
        <p:spPr>
          <a:xfrm>
            <a:off x="7501990" y="104707"/>
            <a:ext cx="193033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Chen (2018)</a:t>
            </a:r>
            <a:endParaRPr kumimoji="1" lang="ja-JP" altLang="en-US" sz="2400" b="0"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p:txBody>
      </p:sp>
    </p:spTree>
    <p:extLst>
      <p:ext uri="{BB962C8B-B14F-4D97-AF65-F5344CB8AC3E}">
        <p14:creationId xmlns:p14="http://schemas.microsoft.com/office/powerpoint/2010/main" val="2114556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EUMETSAT L1 Source Data For CMA</a:t>
            </a:r>
            <a:endParaRPr lang="zh-CN" altLang="en-US" dirty="0"/>
          </a:p>
        </p:txBody>
      </p:sp>
      <p:sp>
        <p:nvSpPr>
          <p:cNvPr id="3" name="内容占位符 2"/>
          <p:cNvSpPr>
            <a:spLocks noGrp="1"/>
          </p:cNvSpPr>
          <p:nvPr>
            <p:ph idx="1"/>
          </p:nvPr>
        </p:nvSpPr>
        <p:spPr>
          <a:xfrm>
            <a:off x="920552" y="1567334"/>
            <a:ext cx="3898304" cy="4525963"/>
          </a:xfrm>
        </p:spPr>
        <p:txBody>
          <a:bodyPr>
            <a:normAutofit/>
          </a:bodyPr>
          <a:lstStyle/>
          <a:p>
            <a:r>
              <a:rPr lang="en-US" altLang="zh-CN" sz="2400" dirty="0"/>
              <a:t>Satellite: </a:t>
            </a:r>
            <a:r>
              <a:rPr lang="en-US" altLang="zh-CN" sz="2400" dirty="0" err="1"/>
              <a:t>MetopA</a:t>
            </a:r>
            <a:r>
              <a:rPr lang="en-US" altLang="zh-CN" sz="2400" dirty="0"/>
              <a:t> </a:t>
            </a:r>
            <a:r>
              <a:rPr lang="en-US" altLang="zh-CN" sz="2400" dirty="0" err="1"/>
              <a:t>MetopB</a:t>
            </a:r>
            <a:endParaRPr lang="en-US" altLang="zh-CN" sz="2400" dirty="0"/>
          </a:p>
          <a:p>
            <a:r>
              <a:rPr lang="en-US" altLang="zh-CN" sz="2400" dirty="0"/>
              <a:t>Instrument: IASA</a:t>
            </a:r>
            <a:r>
              <a:rPr lang="zh-CN" altLang="en-US" sz="2400" dirty="0"/>
              <a:t> </a:t>
            </a:r>
            <a:r>
              <a:rPr lang="en-US" altLang="zh-CN" sz="2400" dirty="0"/>
              <a:t>GOME</a:t>
            </a:r>
          </a:p>
          <a:p>
            <a:r>
              <a:rPr lang="en-US" altLang="zh-CN" sz="2400" dirty="0"/>
              <a:t>Server: EUMETSAT GSICS </a:t>
            </a:r>
            <a:r>
              <a:rPr lang="en-US" altLang="zh-CN" sz="2400" dirty="0" err="1"/>
              <a:t>Thredds</a:t>
            </a:r>
            <a:endParaRPr lang="en-US" altLang="zh-CN" sz="2400" dirty="0"/>
          </a:p>
          <a:p>
            <a:r>
              <a:rPr lang="en-US" altLang="zh-CN" sz="2400" dirty="0"/>
              <a:t>Timeline: Near real time</a:t>
            </a:r>
          </a:p>
          <a:p>
            <a:r>
              <a:rPr lang="en-US" altLang="zh-CN" sz="2400" dirty="0"/>
              <a:t>Spatial: Cropped for FY-2 </a:t>
            </a:r>
          </a:p>
          <a:p>
            <a:r>
              <a:rPr lang="en-US" altLang="zh-CN" sz="2400" dirty="0"/>
              <a:t>Format:</a:t>
            </a:r>
          </a:p>
          <a:p>
            <a:pPr lvl="1"/>
            <a:r>
              <a:rPr lang="en-US" altLang="zh-CN" sz="2000" dirty="0"/>
              <a:t> IASA: </a:t>
            </a:r>
            <a:r>
              <a:rPr lang="en-US" altLang="zh-CN" sz="2000" dirty="0" err="1"/>
              <a:t>NetCDF</a:t>
            </a:r>
            <a:endParaRPr lang="en-US" altLang="zh-CN" sz="2000" dirty="0"/>
          </a:p>
          <a:p>
            <a:pPr lvl="1"/>
            <a:r>
              <a:rPr lang="en-US" altLang="zh-CN" sz="2000" dirty="0"/>
              <a:t>GOME: HDF 5.0</a:t>
            </a:r>
          </a:p>
          <a:p>
            <a:pPr lvl="2"/>
            <a:r>
              <a:rPr lang="en-US" altLang="zh-CN" sz="1600" dirty="0"/>
              <a:t>GOME NC demo data is being investigated by CMA now </a:t>
            </a:r>
          </a:p>
          <a:p>
            <a:pPr lvl="1"/>
            <a:endParaRPr lang="zh-CN" altLang="en-US" sz="20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17" r="23739"/>
          <a:stretch>
            <a:fillRect/>
          </a:stretch>
        </p:blipFill>
        <p:spPr bwMode="auto">
          <a:xfrm>
            <a:off x="4807426" y="1640006"/>
            <a:ext cx="4332194" cy="2867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4953000" y="5500702"/>
            <a:ext cx="4572000" cy="92333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1313F3"/>
                </a:solidFill>
                <a:effectLst>
                  <a:outerShdw blurRad="38100" dist="38100" dir="2700000" algn="tl">
                    <a:srgbClr val="000000">
                      <a:alpha val="43137"/>
                    </a:srgbClr>
                  </a:outerShdw>
                </a:effectLst>
                <a:uLnTx/>
                <a:uFillTx/>
                <a:latin typeface="Calibri"/>
                <a:ea typeface="宋体" panose="02010600030101010101" pitchFamily="2" charset="-122"/>
                <a:cs typeface="+mn-cs"/>
              </a:rPr>
              <a:t>We hope IASI and GOME-2 is also provided  for FY-3 SNO collocation in the next step instead of our order from CLASS.</a:t>
            </a:r>
            <a:endParaRPr kumimoji="0" lang="zh-CN" altLang="en-US" sz="1800" b="0" i="0" u="none" strike="noStrike" kern="1200" cap="none" spc="0" normalizeH="0" baseline="0" noProof="0" dirty="0">
              <a:ln>
                <a:noFill/>
              </a:ln>
              <a:solidFill>
                <a:srgbClr val="1313F3"/>
              </a:solidFill>
              <a:effectLst>
                <a:outerShdw blurRad="38100" dist="38100" dir="2700000" algn="tl">
                  <a:srgbClr val="000000">
                    <a:alpha val="43137"/>
                  </a:srgbClr>
                </a:outerShdw>
              </a:effectLst>
              <a:uLnTx/>
              <a:uFillTx/>
              <a:latin typeface="Calibri"/>
              <a:ea typeface="宋体" panose="02010600030101010101" pitchFamily="2" charset="-122"/>
              <a:cs typeface="+mn-cs"/>
            </a:endParaRPr>
          </a:p>
        </p:txBody>
      </p:sp>
      <p:sp>
        <p:nvSpPr>
          <p:cNvPr id="6" name="テキスト ボックス 5">
            <a:extLst>
              <a:ext uri="{FF2B5EF4-FFF2-40B4-BE49-F238E27FC236}">
                <a16:creationId xmlns:a16="http://schemas.microsoft.com/office/drawing/2014/main" id="{B5FBF569-A102-4DC4-881E-4D19D79072B0}"/>
              </a:ext>
            </a:extLst>
          </p:cNvPr>
          <p:cNvSpPr txBox="1"/>
          <p:nvPr/>
        </p:nvSpPr>
        <p:spPr>
          <a:xfrm>
            <a:off x="7501990" y="104707"/>
            <a:ext cx="193033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rPr>
              <a:t>Chen (2018)</a:t>
            </a:r>
            <a:endParaRPr kumimoji="1" lang="ja-JP" altLang="en-US" sz="2400" b="0" i="0" u="none" strike="noStrike" kern="1200" cap="none" spc="0" normalizeH="0" baseline="0" noProof="0" dirty="0">
              <a:ln>
                <a:noFill/>
              </a:ln>
              <a:solidFill>
                <a:srgbClr val="FF0000"/>
              </a:solidFill>
              <a:effectLst/>
              <a:uLnTx/>
              <a:uFillTx/>
              <a:latin typeface="Arial" charset="0"/>
              <a:ea typeface="ＭＳ Ｐゴシック" panose="020B0600070205080204" pitchFamily="50" charset="-128"/>
              <a:cs typeface="+mn-cs"/>
            </a:endParaRPr>
          </a:p>
        </p:txBody>
      </p:sp>
    </p:spTree>
    <p:extLst>
      <p:ext uri="{BB962C8B-B14F-4D97-AF65-F5344CB8AC3E}">
        <p14:creationId xmlns:p14="http://schemas.microsoft.com/office/powerpoint/2010/main" val="925885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slides</a:t>
            </a:r>
          </a:p>
        </p:txBody>
      </p:sp>
      <p:sp>
        <p:nvSpPr>
          <p:cNvPr id="3" name="Content Placeholder 2"/>
          <p:cNvSpPr>
            <a:spLocks noGrp="1"/>
          </p:cNvSpPr>
          <p:nvPr>
            <p:ph idx="1"/>
          </p:nvPr>
        </p:nvSpPr>
        <p:spPr>
          <a:xfrm>
            <a:off x="3780941" y="3212029"/>
            <a:ext cx="2108415" cy="755538"/>
          </a:xfrm>
        </p:spPr>
        <p:txBody>
          <a:bodyPr/>
          <a:lstStyle/>
          <a:p>
            <a:pPr>
              <a:buNone/>
            </a:pPr>
            <a:r>
              <a:rPr lang="en-US" dirty="0"/>
              <a:t>THANK YOU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for Instrument Landing Pages</a:t>
            </a:r>
          </a:p>
        </p:txBody>
      </p:sp>
      <p:sp>
        <p:nvSpPr>
          <p:cNvPr id="3" name="Content Placeholder 2"/>
          <p:cNvSpPr>
            <a:spLocks noGrp="1"/>
          </p:cNvSpPr>
          <p:nvPr>
            <p:ph idx="1"/>
          </p:nvPr>
        </p:nvSpPr>
        <p:spPr/>
        <p:txBody>
          <a:bodyPr/>
          <a:lstStyle/>
          <a:p>
            <a:r>
              <a:rPr lang="en-US" b="0" dirty="0"/>
              <a:t>Instrument Specification (documents on instruments baseline physical basis of measurements and calibration)</a:t>
            </a:r>
          </a:p>
          <a:p>
            <a:r>
              <a:rPr lang="en-US" b="0" dirty="0"/>
              <a:t>Instrument Events (databases or documents with calibration related events)</a:t>
            </a:r>
          </a:p>
          <a:p>
            <a:r>
              <a:rPr lang="en-US" b="0" dirty="0"/>
              <a:t>Instrument Monitoring (databases or documents following the state of the instrument and any degradation of changes)</a:t>
            </a:r>
          </a:p>
          <a:p>
            <a:r>
              <a:rPr lang="en-US" b="0" dirty="0"/>
              <a:t>Data Outages (databases or documents with instrument outage periods)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011" y="1321071"/>
            <a:ext cx="8226792" cy="3491561"/>
          </a:xfrm>
        </p:spPr>
        <p:txBody>
          <a:bodyPr/>
          <a:lstStyle/>
          <a:p>
            <a:r>
              <a:rPr lang="en-US" sz="1800" dirty="0"/>
              <a:t>Introduction</a:t>
            </a:r>
          </a:p>
          <a:p>
            <a:pPr lvl="1"/>
            <a:r>
              <a:rPr lang="en-US" sz="1400" dirty="0"/>
              <a:t>What can be a GSICS deliverable</a:t>
            </a:r>
          </a:p>
          <a:p>
            <a:r>
              <a:rPr lang="en-US" sz="1800" dirty="0"/>
              <a:t>Proposed Deliverable Acceptance Matrix</a:t>
            </a:r>
          </a:p>
          <a:p>
            <a:pPr lvl="1"/>
            <a:r>
              <a:rPr lang="en-US" sz="1400" dirty="0"/>
              <a:t>Deliverables submitted for acceptance</a:t>
            </a:r>
          </a:p>
          <a:p>
            <a:r>
              <a:rPr lang="en-US" sz="1800" dirty="0"/>
              <a:t>Existing entities on Collaboration server </a:t>
            </a:r>
          </a:p>
          <a:p>
            <a:pPr marL="457200" lvl="1" indent="0">
              <a:buNone/>
            </a:pPr>
            <a:r>
              <a:rPr lang="en-GB" altLang="ja-JP" sz="1100" dirty="0"/>
              <a:t>          Several GSICS deliverables are available on GSICS Collaboration Server</a:t>
            </a:r>
          </a:p>
          <a:p>
            <a:pPr marL="1262063" lvl="3" indent="-268288">
              <a:lnSpc>
                <a:spcPct val="120000"/>
              </a:lnSpc>
              <a:buClr>
                <a:srgbClr val="006600"/>
              </a:buClr>
              <a:buFont typeface="Wingdings" panose="05000000000000000000" pitchFamily="2" charset="2"/>
              <a:buChar char="Ø"/>
            </a:pPr>
            <a:r>
              <a:rPr lang="en-GB" altLang="ja-JP" sz="1100" dirty="0"/>
              <a:t>Source dataset, intermediate data, GSICS products</a:t>
            </a:r>
          </a:p>
          <a:p>
            <a:pPr marL="1027113" lvl="2" indent="-266700">
              <a:lnSpc>
                <a:spcPct val="120000"/>
              </a:lnSpc>
            </a:pPr>
            <a:r>
              <a:rPr lang="en-GB" altLang="ja-JP" sz="1100" dirty="0"/>
              <a:t>SRF (Spectral Response Function) </a:t>
            </a:r>
            <a:r>
              <a:rPr lang="en-GB" altLang="ja-JP" sz="1100" dirty="0" err="1"/>
              <a:t>netCDF</a:t>
            </a:r>
            <a:endParaRPr lang="en-GB" altLang="ja-JP" sz="1100" dirty="0"/>
          </a:p>
          <a:p>
            <a:pPr marL="1204913" lvl="2" indent="-268288">
              <a:lnSpc>
                <a:spcPct val="120000"/>
              </a:lnSpc>
              <a:buFont typeface="Wingdings" panose="05000000000000000000" pitchFamily="2" charset="2"/>
              <a:buChar char="Ø"/>
            </a:pPr>
            <a:r>
              <a:rPr lang="en-GB" sz="1100" dirty="0"/>
              <a:t>GSICS Convention was agreed in 2018</a:t>
            </a:r>
          </a:p>
          <a:p>
            <a:pPr marL="1027113" lvl="2" indent="-266700">
              <a:lnSpc>
                <a:spcPct val="120000"/>
              </a:lnSpc>
            </a:pPr>
            <a:r>
              <a:rPr lang="en-GB" sz="1100" dirty="0"/>
              <a:t>Recent requirements for new deliverables </a:t>
            </a:r>
          </a:p>
          <a:p>
            <a:pPr marL="1262063" lvl="3" indent="-268288">
              <a:lnSpc>
                <a:spcPct val="120000"/>
              </a:lnSpc>
              <a:buClr>
                <a:srgbClr val="006600"/>
              </a:buClr>
              <a:buFont typeface="Wingdings" panose="05000000000000000000" pitchFamily="2" charset="2"/>
              <a:buChar char="Ø"/>
            </a:pPr>
            <a:r>
              <a:rPr lang="en-GB" sz="1100" dirty="0"/>
              <a:t>Subset of PICS (Pseudo Invariant Calibration Sites), SNO (Simultaneous Nadir Overpass) prediction</a:t>
            </a:r>
          </a:p>
          <a:p>
            <a:r>
              <a:rPr lang="en-US" sz="1800" dirty="0"/>
              <a:t>Summary and discussion</a:t>
            </a:r>
          </a:p>
        </p:txBody>
      </p:sp>
      <p:sp>
        <p:nvSpPr>
          <p:cNvPr id="4" name="Title 1"/>
          <p:cNvSpPr>
            <a:spLocks noGrp="1"/>
          </p:cNvSpPr>
          <p:nvPr>
            <p:ph type="title"/>
          </p:nvPr>
        </p:nvSpPr>
        <p:spPr>
          <a:xfrm>
            <a:off x="495300" y="0"/>
            <a:ext cx="8915400" cy="954087"/>
          </a:xfrm>
        </p:spPr>
        <p:style>
          <a:lnRef idx="0">
            <a:schemeClr val="accent3"/>
          </a:lnRef>
          <a:fillRef idx="3">
            <a:schemeClr val="accent3"/>
          </a:fillRef>
          <a:effectRef idx="3">
            <a:schemeClr val="accent3"/>
          </a:effectRef>
          <a:fontRef idx="minor">
            <a:schemeClr val="lt1"/>
          </a:fontRef>
        </p:style>
        <p:txBody>
          <a:bodyPr>
            <a:normAutofit/>
          </a:bodyPr>
          <a:lstStyle/>
          <a:p>
            <a:r>
              <a:rPr lang="en-US" sz="4000" b="1" dirty="0">
                <a:latin typeface="Arial" pitchFamily="34" charset="0"/>
                <a:cs typeface="Arial" pitchFamily="34" charset="0"/>
              </a:rPr>
              <a:t>Contents</a:t>
            </a:r>
          </a:p>
        </p:txBody>
      </p:sp>
      <p:sp>
        <p:nvSpPr>
          <p:cNvPr id="7" name="Rectangle 6"/>
          <p:cNvSpPr/>
          <p:nvPr/>
        </p:nvSpPr>
        <p:spPr>
          <a:xfrm>
            <a:off x="0" y="5689410"/>
            <a:ext cx="9660956" cy="978729"/>
          </a:xfrm>
          <a:prstGeom prst="rect">
            <a:avLst/>
          </a:prstGeom>
          <a:solidFill>
            <a:schemeClr val="bg1">
              <a:lumMod val="85000"/>
            </a:schemeClr>
          </a:solidFill>
        </p:spPr>
        <p:txBody>
          <a:bodyPr wrap="square">
            <a:spAutoFit/>
          </a:bodyPr>
          <a:lstStyle/>
          <a:p>
            <a:pPr marL="392113" indent="-392113">
              <a:lnSpc>
                <a:spcPct val="120000"/>
              </a:lnSpc>
            </a:pPr>
            <a:r>
              <a:rPr lang="en-GB" sz="1200" dirty="0">
                <a:solidFill>
                  <a:schemeClr val="tx1"/>
                </a:solidFill>
              </a:rPr>
              <a:t>Purpose of this talk</a:t>
            </a:r>
          </a:p>
          <a:p>
            <a:pPr marL="623888" lvl="1" indent="-269875">
              <a:lnSpc>
                <a:spcPct val="120000"/>
              </a:lnSpc>
            </a:pPr>
            <a:r>
              <a:rPr lang="en-GB" sz="1200" b="0" dirty="0">
                <a:solidFill>
                  <a:schemeClr val="tx1"/>
                </a:solidFill>
              </a:rPr>
              <a:t>To introduce existing deliverables and recent GRWG requirements</a:t>
            </a:r>
          </a:p>
          <a:p>
            <a:pPr marL="623888" lvl="1" indent="-269875">
              <a:lnSpc>
                <a:spcPct val="120000"/>
              </a:lnSpc>
            </a:pPr>
            <a:r>
              <a:rPr lang="en-GB" sz="1200" b="0" dirty="0">
                <a:solidFill>
                  <a:schemeClr val="tx1"/>
                </a:solidFill>
              </a:rPr>
              <a:t>To get GRWG feedbacks for inputs of practical discussions at GDWG session</a:t>
            </a:r>
          </a:p>
          <a:p>
            <a:pPr marL="896938" lvl="1" indent="-268288">
              <a:lnSpc>
                <a:spcPct val="120000"/>
              </a:lnSpc>
              <a:buFont typeface="Wingdings" panose="05000000000000000000" pitchFamily="2" charset="2"/>
              <a:buChar char="Ø"/>
            </a:pPr>
            <a:r>
              <a:rPr lang="en-GB" sz="1200" b="0" dirty="0">
                <a:solidFill>
                  <a:schemeClr val="tx1"/>
                </a:solidFill>
              </a:rPr>
              <a:t>What we can collaborate to upgrade Collaboration Servers</a:t>
            </a:r>
          </a:p>
        </p:txBody>
      </p:sp>
    </p:spTree>
    <p:extLst>
      <p:ext uri="{BB962C8B-B14F-4D97-AF65-F5344CB8AC3E}">
        <p14:creationId xmlns:p14="http://schemas.microsoft.com/office/powerpoint/2010/main" val="3348880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1228" y="707876"/>
          <a:ext cx="9468462" cy="5978301"/>
        </p:xfrm>
        <a:graphic>
          <a:graphicData uri="http://schemas.openxmlformats.org/drawingml/2006/table">
            <a:tbl>
              <a:tblPr/>
              <a:tblGrid>
                <a:gridCol w="1887791">
                  <a:extLst>
                    <a:ext uri="{9D8B030D-6E8A-4147-A177-3AD203B41FA5}">
                      <a16:colId xmlns:a16="http://schemas.microsoft.com/office/drawing/2014/main" val="20000"/>
                    </a:ext>
                  </a:extLst>
                </a:gridCol>
                <a:gridCol w="3642852">
                  <a:extLst>
                    <a:ext uri="{9D8B030D-6E8A-4147-A177-3AD203B41FA5}">
                      <a16:colId xmlns:a16="http://schemas.microsoft.com/office/drawing/2014/main" val="20001"/>
                    </a:ext>
                  </a:extLst>
                </a:gridCol>
                <a:gridCol w="3937819">
                  <a:extLst>
                    <a:ext uri="{9D8B030D-6E8A-4147-A177-3AD203B41FA5}">
                      <a16:colId xmlns:a16="http://schemas.microsoft.com/office/drawing/2014/main" val="20002"/>
                    </a:ext>
                  </a:extLst>
                </a:gridCol>
              </a:tblGrid>
              <a:tr h="179573">
                <a:tc>
                  <a:txBody>
                    <a:bodyPr/>
                    <a:lstStyle/>
                    <a:p>
                      <a:pPr marL="0" marR="0">
                        <a:lnSpc>
                          <a:spcPct val="100000"/>
                        </a:lnSpc>
                        <a:spcBef>
                          <a:spcPts val="0"/>
                        </a:spcBef>
                        <a:spcAft>
                          <a:spcPts val="0"/>
                        </a:spcAft>
                      </a:pPr>
                      <a:r>
                        <a:rPr lang="en-US" sz="1400" dirty="0">
                          <a:latin typeface="Calibri"/>
                          <a:ea typeface="Calibri"/>
                          <a:cs typeface="Times New Roman"/>
                        </a:rPr>
                        <a:t>GCC presentation</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400">
                          <a:latin typeface="Calibri"/>
                          <a:ea typeface="Calibri"/>
                          <a:cs typeface="Times New Roman"/>
                        </a:rPr>
                        <a:t>GSICS-FOR</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400">
                          <a:latin typeface="Calibri"/>
                          <a:ea typeface="Calibri"/>
                          <a:cs typeface="Times New Roman"/>
                        </a:rPr>
                        <a:t>Possible revision</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97865">
                <a:tc>
                  <a:txBody>
                    <a:bodyPr/>
                    <a:lstStyle/>
                    <a:p>
                      <a:pPr marL="0" marR="0">
                        <a:lnSpc>
                          <a:spcPct val="100000"/>
                        </a:lnSpc>
                        <a:spcBef>
                          <a:spcPts val="0"/>
                        </a:spcBef>
                        <a:spcAft>
                          <a:spcPts val="0"/>
                        </a:spcAft>
                      </a:pPr>
                      <a:r>
                        <a:rPr lang="en-US" sz="1400" dirty="0">
                          <a:latin typeface="Calibri"/>
                          <a:ea typeface="Calibri"/>
                          <a:cs typeface="Times New Roman"/>
                        </a:rPr>
                        <a:t>Various GSICS Products</a:t>
                      </a:r>
                    </a:p>
                    <a:p>
                      <a:pPr marL="0" marR="0">
                        <a:lnSpc>
                          <a:spcPct val="100000"/>
                        </a:lnSpc>
                        <a:spcBef>
                          <a:spcPts val="0"/>
                        </a:spcBef>
                        <a:spcAft>
                          <a:spcPts val="0"/>
                        </a:spcAft>
                      </a:pPr>
                      <a:r>
                        <a:rPr lang="en-US" sz="1400" dirty="0">
                          <a:latin typeface="Calibri"/>
                          <a:ea typeface="Calibri"/>
                          <a:cs typeface="Times New Roman"/>
                        </a:rPr>
                        <a:t>But only some of them are subject to a  product acceptance procedure</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400" dirty="0">
                          <a:latin typeface="Calibri"/>
                          <a:ea typeface="Calibri"/>
                          <a:cs typeface="Times New Roman"/>
                        </a:rPr>
                        <a:t>Various GSICS Deliverables</a:t>
                      </a:r>
                    </a:p>
                    <a:p>
                      <a:pPr marL="0" marR="0">
                        <a:lnSpc>
                          <a:spcPct val="100000"/>
                        </a:lnSpc>
                        <a:spcBef>
                          <a:spcPts val="0"/>
                        </a:spcBef>
                        <a:spcAft>
                          <a:spcPts val="0"/>
                        </a:spcAft>
                      </a:pPr>
                      <a:r>
                        <a:rPr lang="en-US" sz="1400" dirty="0">
                          <a:latin typeface="Calibri"/>
                          <a:ea typeface="Calibri"/>
                          <a:cs typeface="Times New Roman"/>
                        </a:rPr>
                        <a:t>But only some of them are called “Products”. </a:t>
                      </a:r>
                    </a:p>
                    <a:p>
                      <a:pPr marL="0" marR="0">
                        <a:lnSpc>
                          <a:spcPct val="100000"/>
                        </a:lnSpc>
                        <a:spcBef>
                          <a:spcPts val="0"/>
                        </a:spcBef>
                        <a:spcAft>
                          <a:spcPts val="0"/>
                        </a:spcAft>
                      </a:pPr>
                      <a:r>
                        <a:rPr lang="en-US" sz="1400" dirty="0">
                          <a:latin typeface="Calibri"/>
                          <a:ea typeface="Calibri"/>
                          <a:cs typeface="Times New Roman"/>
                        </a:rPr>
                        <a:t>All Products are subject to Product acceptance procedure</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400">
                          <a:latin typeface="Calibri"/>
                          <a:ea typeface="Calibri"/>
                          <a:cs typeface="Times New Roman"/>
                        </a:rPr>
                        <a:t>Various GSICS Deliverables.</a:t>
                      </a:r>
                    </a:p>
                    <a:p>
                      <a:pPr marL="0" marR="0">
                        <a:lnSpc>
                          <a:spcPct val="100000"/>
                        </a:lnSpc>
                        <a:spcBef>
                          <a:spcPts val="0"/>
                        </a:spcBef>
                        <a:spcAft>
                          <a:spcPts val="0"/>
                        </a:spcAft>
                      </a:pPr>
                      <a:r>
                        <a:rPr lang="en-US" sz="1400">
                          <a:latin typeface="Calibri"/>
                          <a:ea typeface="Calibri"/>
                          <a:cs typeface="Times New Roman"/>
                        </a:rPr>
                        <a:t>Including “GSICS Products” which are routine corrections generated in accordance with GSICS-certified methods.</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33403">
                <a:tc rowSpan="2">
                  <a:txBody>
                    <a:bodyPr/>
                    <a:lstStyle/>
                    <a:p>
                      <a:pPr marL="0" marR="0">
                        <a:lnSpc>
                          <a:spcPct val="100000"/>
                        </a:lnSpc>
                        <a:spcBef>
                          <a:spcPts val="0"/>
                        </a:spcBef>
                        <a:spcAft>
                          <a:spcPts val="0"/>
                        </a:spcAft>
                      </a:pPr>
                      <a:r>
                        <a:rPr lang="en-US" sz="1400" dirty="0">
                          <a:latin typeface="Calibri"/>
                          <a:ea typeface="Calibri"/>
                          <a:cs typeface="Times New Roman"/>
                        </a:rPr>
                        <a:t>Corrections and well determined methods</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400" dirty="0">
                          <a:latin typeface="Calibri"/>
                          <a:ea typeface="Calibri"/>
                          <a:cs typeface="Times New Roman"/>
                        </a:rPr>
                        <a:t>- The corrections (e.g. regression coefficients) delivered to satellite data users  are “Products”.</a:t>
                      </a:r>
                      <a:br>
                        <a:rPr lang="en-US" sz="1400" dirty="0">
                          <a:latin typeface="Calibri"/>
                          <a:ea typeface="Calibri"/>
                          <a:cs typeface="Times New Roman"/>
                        </a:rPr>
                      </a:br>
                      <a:r>
                        <a:rPr lang="en-US" sz="1400" dirty="0">
                          <a:latin typeface="Calibri"/>
                          <a:ea typeface="Calibri"/>
                          <a:cs typeface="Times New Roman"/>
                        </a:rPr>
                        <a:t>either NRT or wrongly named “reanalysis” </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400" dirty="0">
                          <a:latin typeface="Calibri"/>
                          <a:ea typeface="Calibri"/>
                          <a:cs typeface="Times New Roman"/>
                        </a:rPr>
                        <a:t>Products are routine corrections applicable to calibration coefficients (regression coefficients and ancillary information TBD) either in NRT, or delayed (centered time-averaging window)  using certified algorithms.</a:t>
                      </a:r>
                    </a:p>
                    <a:p>
                      <a:pPr marL="0" marR="0">
                        <a:lnSpc>
                          <a:spcPct val="100000"/>
                        </a:lnSpc>
                        <a:spcBef>
                          <a:spcPts val="0"/>
                        </a:spcBef>
                        <a:spcAft>
                          <a:spcPts val="0"/>
                        </a:spcAft>
                      </a:pPr>
                      <a:r>
                        <a:rPr lang="en-US" sz="1400" dirty="0">
                          <a:latin typeface="Calibri"/>
                          <a:ea typeface="Calibri"/>
                          <a:cs typeface="Times New Roman"/>
                        </a:rPr>
                        <a:t>Products could also include corrected calibration coefficients (correction already applied)</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38719">
                <a:tc vMerge="1">
                  <a:txBody>
                    <a:bodyPr/>
                    <a:lstStyle/>
                    <a:p>
                      <a:endParaRPr lang="en-US"/>
                    </a:p>
                  </a:txBody>
                  <a:tcPr/>
                </a:tc>
                <a:tc>
                  <a:txBody>
                    <a:bodyPr/>
                    <a:lstStyle/>
                    <a:p>
                      <a:pPr marL="0" marR="0">
                        <a:lnSpc>
                          <a:spcPct val="100000"/>
                        </a:lnSpc>
                        <a:spcBef>
                          <a:spcPts val="0"/>
                        </a:spcBef>
                        <a:spcAft>
                          <a:spcPts val="0"/>
                        </a:spcAft>
                      </a:pPr>
                      <a:r>
                        <a:rPr lang="en-US" sz="1400">
                          <a:latin typeface="Calibri"/>
                          <a:ea typeface="Calibri"/>
                          <a:cs typeface="Times New Roman"/>
                        </a:rPr>
                        <a:t>- The methods to generate these NRT corrections (ATBDs) are mainly internal deliverable.</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endParaRPr lang="en-US" sz="1400" dirty="0">
                        <a:latin typeface="Calibri"/>
                        <a:ea typeface="Calibri"/>
                        <a:cs typeface="Times New Roman"/>
                      </a:endParaRPr>
                    </a:p>
                    <a:p>
                      <a:pPr marL="0" marR="0">
                        <a:lnSpc>
                          <a:spcPct val="100000"/>
                        </a:lnSpc>
                        <a:spcBef>
                          <a:spcPts val="0"/>
                        </a:spcBef>
                        <a:spcAft>
                          <a:spcPts val="0"/>
                        </a:spcAft>
                      </a:pPr>
                      <a:r>
                        <a:rPr lang="en-US" sz="1400" dirty="0">
                          <a:latin typeface="Calibri"/>
                          <a:ea typeface="Calibri"/>
                          <a:cs typeface="Times New Roman"/>
                        </a:rPr>
                        <a:t>Certified algorithms applicable:</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3"/>
                  </a:ext>
                </a:extLst>
              </a:tr>
              <a:tr h="1077437">
                <a:tc>
                  <a:txBody>
                    <a:bodyPr/>
                    <a:lstStyle/>
                    <a:p>
                      <a:pPr marL="0" marR="0">
                        <a:lnSpc>
                          <a:spcPct val="100000"/>
                        </a:lnSpc>
                        <a:spcBef>
                          <a:spcPts val="0"/>
                        </a:spcBef>
                        <a:spcAft>
                          <a:spcPts val="0"/>
                        </a:spcAft>
                      </a:pPr>
                      <a:r>
                        <a:rPr lang="en-US" sz="1400">
                          <a:latin typeface="Calibri"/>
                          <a:ea typeface="Calibri"/>
                          <a:cs typeface="Times New Roman"/>
                        </a:rPr>
                        <a:t>FCDRs, ECV</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400">
                          <a:latin typeface="Calibri"/>
                          <a:ea typeface="Calibri"/>
                          <a:cs typeface="Times New Roman"/>
                        </a:rPr>
                        <a:t>Algorithms to generate FCDRs </a:t>
                      </a:r>
                      <a:br>
                        <a:rPr lang="en-US" sz="1400">
                          <a:latin typeface="Calibri"/>
                          <a:ea typeface="Calibri"/>
                          <a:cs typeface="Times New Roman"/>
                        </a:rPr>
                      </a:br>
                      <a:r>
                        <a:rPr lang="en-US" sz="1400">
                          <a:latin typeface="Calibri"/>
                          <a:ea typeface="Calibri"/>
                          <a:cs typeface="Times New Roman"/>
                        </a:rPr>
                        <a:t>(EP-15 clarified that FCDR are not GSICS products. Generating a FCDR from historical data requires another level of effort – close to archeology !)</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400" dirty="0">
                          <a:latin typeface="Calibri"/>
                          <a:ea typeface="Calibri"/>
                          <a:cs typeface="Times New Roman"/>
                        </a:rPr>
                        <a:t>- by climate users for archive reprocessing to generate FCDRs</a:t>
                      </a:r>
                    </a:p>
                    <a:p>
                      <a:pPr marL="0" marR="0">
                        <a:lnSpc>
                          <a:spcPct val="100000"/>
                        </a:lnSpc>
                        <a:spcBef>
                          <a:spcPts val="0"/>
                        </a:spcBef>
                        <a:spcAft>
                          <a:spcPts val="0"/>
                        </a:spcAft>
                      </a:pPr>
                      <a:r>
                        <a:rPr lang="en-US" sz="1400" dirty="0">
                          <a:latin typeface="Calibri"/>
                          <a:ea typeface="Calibri"/>
                          <a:cs typeface="Times New Roman"/>
                        </a:rPr>
                        <a:t>- by sat operators to generate the GSICS NRT or delayed products</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9573">
                <a:tc>
                  <a:txBody>
                    <a:bodyPr/>
                    <a:lstStyle/>
                    <a:p>
                      <a:pPr marL="0" marR="0">
                        <a:lnSpc>
                          <a:spcPct val="100000"/>
                        </a:lnSpc>
                        <a:spcBef>
                          <a:spcPts val="0"/>
                        </a:spcBef>
                        <a:spcAft>
                          <a:spcPts val="0"/>
                        </a:spcAft>
                      </a:pPr>
                      <a:r>
                        <a:rPr lang="en-US" sz="1400">
                          <a:latin typeface="Calibri"/>
                          <a:ea typeface="Calibri"/>
                          <a:cs typeface="Times New Roman"/>
                        </a:rPr>
                        <a:t>Databases</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rowSpan="3">
                  <a:txBody>
                    <a:bodyPr/>
                    <a:lstStyle/>
                    <a:p>
                      <a:pPr marL="0" marR="0">
                        <a:lnSpc>
                          <a:spcPct val="100000"/>
                        </a:lnSpc>
                        <a:spcBef>
                          <a:spcPts val="0"/>
                        </a:spcBef>
                        <a:spcAft>
                          <a:spcPts val="0"/>
                        </a:spcAft>
                      </a:pPr>
                      <a:r>
                        <a:rPr lang="en-US" sz="1400">
                          <a:latin typeface="Calibri"/>
                          <a:ea typeface="Calibri"/>
                          <a:cs typeface="Times New Roman"/>
                        </a:rPr>
                        <a:t>For the purpose of high-level communication I suggest we merge these 3 deliverables in a broad category</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400">
                          <a:latin typeface="Calibri"/>
                          <a:ea typeface="Calibri"/>
                          <a:cs typeface="Times New Roman"/>
                        </a:rPr>
                        <a:t>Databases,</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5"/>
                  </a:ext>
                </a:extLst>
              </a:tr>
              <a:tr h="179573">
                <a:tc>
                  <a:txBody>
                    <a:bodyPr/>
                    <a:lstStyle/>
                    <a:p>
                      <a:pPr marL="0" marR="0">
                        <a:lnSpc>
                          <a:spcPct val="100000"/>
                        </a:lnSpc>
                        <a:spcBef>
                          <a:spcPts val="0"/>
                        </a:spcBef>
                        <a:spcAft>
                          <a:spcPts val="0"/>
                        </a:spcAft>
                      </a:pPr>
                      <a:r>
                        <a:rPr lang="en-US" sz="1400">
                          <a:latin typeface="Calibri"/>
                          <a:ea typeface="Calibri"/>
                          <a:cs typeface="Times New Roman"/>
                        </a:rPr>
                        <a:t>References</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pPr marL="0" marR="0">
                        <a:lnSpc>
                          <a:spcPct val="100000"/>
                        </a:lnSpc>
                        <a:spcBef>
                          <a:spcPts val="0"/>
                        </a:spcBef>
                        <a:spcAft>
                          <a:spcPts val="0"/>
                        </a:spcAft>
                      </a:pPr>
                      <a:r>
                        <a:rPr lang="en-US" sz="1400">
                          <a:latin typeface="Calibri"/>
                          <a:ea typeface="Calibri"/>
                          <a:cs typeface="Times New Roman"/>
                        </a:rPr>
                        <a:t>References,</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6"/>
                  </a:ext>
                </a:extLst>
              </a:tr>
              <a:tr h="359145">
                <a:tc>
                  <a:txBody>
                    <a:bodyPr/>
                    <a:lstStyle/>
                    <a:p>
                      <a:pPr marL="0" marR="0">
                        <a:lnSpc>
                          <a:spcPct val="100000"/>
                        </a:lnSpc>
                        <a:spcBef>
                          <a:spcPts val="0"/>
                        </a:spcBef>
                        <a:spcAft>
                          <a:spcPts val="0"/>
                        </a:spcAft>
                      </a:pPr>
                      <a:r>
                        <a:rPr lang="en-US" sz="1400">
                          <a:latin typeface="Calibri"/>
                          <a:ea typeface="Calibri"/>
                          <a:cs typeface="Times New Roman"/>
                        </a:rPr>
                        <a:t>Tools</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pPr marL="0" marR="0">
                        <a:lnSpc>
                          <a:spcPct val="100000"/>
                        </a:lnSpc>
                        <a:spcBef>
                          <a:spcPts val="0"/>
                        </a:spcBef>
                        <a:spcAft>
                          <a:spcPts val="0"/>
                        </a:spcAft>
                      </a:pPr>
                      <a:r>
                        <a:rPr lang="en-US" sz="1400">
                          <a:latin typeface="Calibri"/>
                          <a:ea typeface="Calibri"/>
                          <a:cs typeface="Times New Roman"/>
                        </a:rPr>
                        <a:t>and tools </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79573">
                <a:tc>
                  <a:txBody>
                    <a:bodyPr/>
                    <a:lstStyle/>
                    <a:p>
                      <a:pPr marL="0" marR="0">
                        <a:lnSpc>
                          <a:spcPct val="100000"/>
                        </a:lnSpc>
                        <a:spcBef>
                          <a:spcPts val="0"/>
                        </a:spcBef>
                        <a:spcAft>
                          <a:spcPts val="0"/>
                        </a:spcAft>
                      </a:pPr>
                      <a:r>
                        <a:rPr lang="en-US" sz="1400">
                          <a:latin typeface="Calibri"/>
                          <a:ea typeface="Calibri"/>
                          <a:cs typeface="Times New Roman"/>
                        </a:rPr>
                        <a:t>Documentation</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400">
                          <a:latin typeface="Calibri"/>
                          <a:ea typeface="Calibri"/>
                          <a:cs typeface="Times New Roman"/>
                        </a:rPr>
                        <a:t>Documentation</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400">
                          <a:latin typeface="Calibri"/>
                          <a:ea typeface="Calibri"/>
                          <a:cs typeface="Times New Roman"/>
                        </a:rPr>
                        <a:t>Documentation</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718292">
                <a:tc>
                  <a:txBody>
                    <a:bodyPr/>
                    <a:lstStyle/>
                    <a:p>
                      <a:pPr marL="0" marR="0">
                        <a:lnSpc>
                          <a:spcPct val="100000"/>
                        </a:lnSpc>
                        <a:spcBef>
                          <a:spcPts val="0"/>
                        </a:spcBef>
                        <a:spcAft>
                          <a:spcPts val="0"/>
                        </a:spcAft>
                      </a:pPr>
                      <a:r>
                        <a:rPr lang="en-US" sz="1400">
                          <a:latin typeface="Calibri"/>
                          <a:ea typeface="Calibri"/>
                          <a:cs typeface="Times New Roman"/>
                        </a:rPr>
                        <a:t>RTM</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r>
                        <a:rPr lang="en-US" sz="1400">
                          <a:latin typeface="Calibri"/>
                          <a:ea typeface="Calibri"/>
                          <a:cs typeface="Times New Roman"/>
                        </a:rPr>
                        <a:t>RTMs are beyond the role of GSICS. The agreed Vision recommended partnership with the RTM community.</a:t>
                      </a: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a:txBody>
                    <a:bodyPr/>
                    <a:lstStyle/>
                    <a:p>
                      <a:pPr marL="0" marR="0">
                        <a:lnSpc>
                          <a:spcPct val="100000"/>
                        </a:lnSpc>
                        <a:spcBef>
                          <a:spcPts val="0"/>
                        </a:spcBef>
                        <a:spcAft>
                          <a:spcPts val="0"/>
                        </a:spcAft>
                      </a:pPr>
                      <a:endParaRPr lang="en-US" sz="1400" dirty="0">
                        <a:latin typeface="Calibri"/>
                        <a:ea typeface="Calibri"/>
                        <a:cs typeface="Times New Roman"/>
                      </a:endParaRPr>
                    </a:p>
                  </a:txBody>
                  <a:tcPr marL="46001" marR="46001"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025" name="Rectangle 1"/>
          <p:cNvSpPr>
            <a:spLocks noChangeArrowheads="1"/>
          </p:cNvSpPr>
          <p:nvPr/>
        </p:nvSpPr>
        <p:spPr bwMode="auto">
          <a:xfrm>
            <a:off x="0" y="0"/>
            <a:ext cx="9906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5" name="Title 1"/>
          <p:cNvSpPr>
            <a:spLocks noGrp="1"/>
          </p:cNvSpPr>
          <p:nvPr>
            <p:ph type="title"/>
          </p:nvPr>
        </p:nvSpPr>
        <p:spPr>
          <a:xfrm>
            <a:off x="0" y="31743"/>
            <a:ext cx="9906000" cy="654058"/>
          </a:xfrm>
        </p:spPr>
        <p:txBody>
          <a:bodyPr/>
          <a:lstStyle/>
          <a:p>
            <a:r>
              <a:rPr lang="en-US" dirty="0"/>
              <a:t>Jerome’s Matrix to map GCC presentation to FOR document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49961" y="1108113"/>
            <a:ext cx="8626432" cy="5216813"/>
          </a:xfrm>
          <a:prstGeom prst="rect">
            <a:avLst/>
          </a:prstGeom>
        </p:spPr>
        <p:txBody>
          <a:bodyPr wrap="square">
            <a:spAutoFit/>
          </a:bodyPr>
          <a:lstStyle/>
          <a:p>
            <a:r>
              <a:rPr lang="en-US" sz="1800" b="0" dirty="0">
                <a:solidFill>
                  <a:schemeClr val="tx1"/>
                </a:solidFill>
                <a:latin typeface="Arial" pitchFamily="34" charset="0"/>
                <a:cs typeface="Arial" pitchFamily="34" charset="0"/>
              </a:rPr>
              <a:t>With the calibration community  developing innovating algorithms and using newer data sets in GSICS it was important to give a GSICS stamp of acceptance to these entities. GSICS EP placed actions on GCC to identify entities as GSICS deliverables and propose an acceptance matrix  </a:t>
            </a:r>
          </a:p>
          <a:p>
            <a:endParaRPr lang="en-US" sz="1800" dirty="0">
              <a:solidFill>
                <a:schemeClr val="tx1"/>
              </a:solidFill>
              <a:latin typeface="Arial" pitchFamily="34" charset="0"/>
              <a:cs typeface="Arial" pitchFamily="34" charset="0"/>
            </a:endParaRPr>
          </a:p>
          <a:p>
            <a:r>
              <a:rPr lang="en-US" sz="1800" dirty="0">
                <a:solidFill>
                  <a:schemeClr val="tx1"/>
                </a:solidFill>
                <a:latin typeface="Arial" pitchFamily="34" charset="0"/>
                <a:cs typeface="Arial" pitchFamily="34" charset="0"/>
              </a:rPr>
              <a:t>                                          </a:t>
            </a:r>
          </a:p>
          <a:p>
            <a:pPr>
              <a:lnSpc>
                <a:spcPct val="150000"/>
              </a:lnSpc>
            </a:pPr>
            <a:r>
              <a:rPr lang="en-US" sz="1800" u="sng" dirty="0">
                <a:solidFill>
                  <a:schemeClr val="tx1"/>
                </a:solidFill>
                <a:latin typeface="Arial" pitchFamily="34" charset="0"/>
                <a:cs typeface="Arial" pitchFamily="34" charset="0"/>
              </a:rPr>
              <a:t>Actions from EP-16</a:t>
            </a:r>
          </a:p>
          <a:p>
            <a:pPr algn="just">
              <a:lnSpc>
                <a:spcPct val="150000"/>
              </a:lnSpc>
            </a:pPr>
            <a:r>
              <a:rPr lang="en-US" sz="1800" dirty="0">
                <a:solidFill>
                  <a:schemeClr val="tx1"/>
                </a:solidFill>
                <a:latin typeface="Arial" pitchFamily="34" charset="0"/>
                <a:cs typeface="Arial" pitchFamily="34" charset="0"/>
              </a:rPr>
              <a:t>Action: </a:t>
            </a:r>
            <a:r>
              <a:rPr lang="en-US" sz="1800" dirty="0">
                <a:solidFill>
                  <a:schemeClr val="tx1"/>
                </a:solidFill>
              </a:rPr>
              <a:t>a) </a:t>
            </a:r>
            <a:r>
              <a:rPr lang="en-US" sz="1600" dirty="0">
                <a:solidFill>
                  <a:srgbClr val="7030A0"/>
                </a:solidFill>
                <a:latin typeface="Arial" panose="020B0604020202020204" pitchFamily="34" charset="0"/>
                <a:cs typeface="Arial" panose="020B0604020202020204" pitchFamily="34" charset="0"/>
              </a:rPr>
              <a:t>GCC to finalize the high-level categorization of GSICS holdings and deliverables, ensuring that actual or planned products can be mapped to these categories, indicating a target audience, delivery or access mode; </a:t>
            </a:r>
          </a:p>
          <a:p>
            <a:pPr algn="just">
              <a:lnSpc>
                <a:spcPct val="150000"/>
              </a:lnSpc>
            </a:pPr>
            <a:br>
              <a:rPr lang="en-US" sz="1600" dirty="0">
                <a:solidFill>
                  <a:srgbClr val="7030A0"/>
                </a:solidFill>
                <a:latin typeface="Arial" panose="020B0604020202020204" pitchFamily="34" charset="0"/>
                <a:cs typeface="Arial" panose="020B0604020202020204" pitchFamily="34" charset="0"/>
              </a:rPr>
            </a:br>
            <a:r>
              <a:rPr lang="en-US" sz="1800" dirty="0">
                <a:solidFill>
                  <a:schemeClr val="tx1"/>
                </a:solidFill>
              </a:rPr>
              <a:t>Action: b) </a:t>
            </a:r>
            <a:r>
              <a:rPr lang="en-US" sz="1600" dirty="0">
                <a:solidFill>
                  <a:srgbClr val="7030A0"/>
                </a:solidFill>
                <a:latin typeface="Arial" panose="020B0604020202020204" pitchFamily="34" charset="0"/>
                <a:cs typeface="Arial" pitchFamily="34" charset="0"/>
              </a:rPr>
              <a:t>GCC to propose appropriate review/acceptance mechanisms for each category of GSICS products (with a distinction between acceptance of the algorithms, and acceptance of the production of calibration coefficients or calibrated radiances).</a:t>
            </a:r>
          </a:p>
          <a:p>
            <a:pPr algn="just">
              <a:lnSpc>
                <a:spcPct val="150000"/>
              </a:lnSpc>
            </a:pPr>
            <a:endParaRPr lang="en-US" sz="1600" dirty="0">
              <a:solidFill>
                <a:schemeClr val="tx1"/>
              </a:solidFill>
              <a:latin typeface="Arial" pitchFamily="34" charset="0"/>
              <a:cs typeface="Arial" pitchFamily="34" charset="0"/>
            </a:endParaRPr>
          </a:p>
        </p:txBody>
      </p:sp>
      <p:sp>
        <p:nvSpPr>
          <p:cNvPr id="4" name="Title 1"/>
          <p:cNvSpPr>
            <a:spLocks noGrp="1"/>
          </p:cNvSpPr>
          <p:nvPr>
            <p:ph type="title"/>
          </p:nvPr>
        </p:nvSpPr>
        <p:spPr>
          <a:xfrm>
            <a:off x="605477" y="178130"/>
            <a:ext cx="8915400" cy="766762"/>
          </a:xfrm>
        </p:spPr>
        <p:style>
          <a:lnRef idx="0">
            <a:schemeClr val="accent3"/>
          </a:lnRef>
          <a:fillRef idx="3">
            <a:schemeClr val="accent3"/>
          </a:fillRef>
          <a:effectRef idx="3">
            <a:schemeClr val="accent3"/>
          </a:effectRef>
          <a:fontRef idx="minor">
            <a:schemeClr val="lt1"/>
          </a:fontRef>
        </p:style>
        <p:txBody>
          <a:bodyPr>
            <a:normAutofit/>
          </a:bodyPr>
          <a:lstStyle/>
          <a:p>
            <a:r>
              <a:rPr lang="en-US" sz="4000" b="1" dirty="0">
                <a:latin typeface="Arial" pitchFamily="34" charset="0"/>
                <a:cs typeface="Arial" pitchFamily="34" charset="0"/>
              </a:rPr>
              <a:t>Introduction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30798"/>
            <a:ext cx="8915400" cy="954087"/>
          </a:xfrm>
        </p:spPr>
        <p:txBody>
          <a:bodyPr/>
          <a:lstStyle/>
          <a:p>
            <a:r>
              <a:rPr lang="en-US" dirty="0"/>
              <a:t>What can be a GSICS Deliverable</a:t>
            </a:r>
          </a:p>
        </p:txBody>
      </p:sp>
      <p:sp>
        <p:nvSpPr>
          <p:cNvPr id="3" name="Content Placeholder 2"/>
          <p:cNvSpPr>
            <a:spLocks noGrp="1"/>
          </p:cNvSpPr>
          <p:nvPr>
            <p:ph idx="1"/>
          </p:nvPr>
        </p:nvSpPr>
        <p:spPr>
          <a:xfrm>
            <a:off x="598714" y="2803293"/>
            <a:ext cx="8915400" cy="3428604"/>
          </a:xfrm>
          <a:solidFill>
            <a:schemeClr val="bg1">
              <a:lumMod val="85000"/>
            </a:schemeClr>
          </a:solidFill>
        </p:spPr>
        <p:txBody>
          <a:bodyPr/>
          <a:lstStyle/>
          <a:p>
            <a:pPr lvl="0"/>
            <a:r>
              <a:rPr lang="en-US" sz="1800" dirty="0"/>
              <a:t>Core products</a:t>
            </a:r>
          </a:p>
          <a:p>
            <a:pPr lvl="1"/>
            <a:r>
              <a:rPr lang="en-US" sz="1800" dirty="0"/>
              <a:t>Subject to GPPA (Stamp of Approval)</a:t>
            </a:r>
          </a:p>
          <a:p>
            <a:r>
              <a:rPr lang="en-US" sz="1800" dirty="0"/>
              <a:t>Models and data sets </a:t>
            </a:r>
          </a:p>
          <a:p>
            <a:pPr lvl="1"/>
            <a:r>
              <a:rPr lang="en-US" sz="1800" dirty="0"/>
              <a:t>These should be reviewed by GSICS prior to recommendation for use. </a:t>
            </a:r>
          </a:p>
          <a:p>
            <a:pPr lvl="0"/>
            <a:r>
              <a:rPr lang="en-US" sz="1800" dirty="0"/>
              <a:t>Tools</a:t>
            </a:r>
          </a:p>
          <a:p>
            <a:pPr lvl="1"/>
            <a:r>
              <a:rPr lang="en-US" sz="1800" dirty="0"/>
              <a:t>These are made available because GSICS members find them useful. </a:t>
            </a:r>
          </a:p>
          <a:p>
            <a:pPr lvl="0"/>
            <a:r>
              <a:rPr lang="en-US" sz="1800" dirty="0"/>
              <a:t>GSICS Documents</a:t>
            </a:r>
          </a:p>
          <a:p>
            <a:pPr lvl="1"/>
            <a:r>
              <a:rPr lang="en-US" sz="1800" dirty="0"/>
              <a:t>These are related to products, protocol and procedures.</a:t>
            </a:r>
          </a:p>
          <a:p>
            <a:pPr lvl="0"/>
            <a:r>
              <a:rPr lang="en-US" sz="1800" dirty="0"/>
              <a:t>GPRC and OSCAR Documents and Resources</a:t>
            </a:r>
          </a:p>
          <a:p>
            <a:pPr lvl="1"/>
            <a:r>
              <a:rPr lang="en-US" sz="1800" dirty="0"/>
              <a:t>GSICS Disclaimer for external website content.</a:t>
            </a:r>
          </a:p>
          <a:p>
            <a:endParaRPr lang="en-US" sz="1800" dirty="0"/>
          </a:p>
        </p:txBody>
      </p:sp>
      <p:sp>
        <p:nvSpPr>
          <p:cNvPr id="5" name="Rectangle 4">
            <a:hlinkClick r:id="rId2"/>
          </p:cNvPr>
          <p:cNvSpPr/>
          <p:nvPr/>
        </p:nvSpPr>
        <p:spPr>
          <a:xfrm>
            <a:off x="0" y="6488668"/>
            <a:ext cx="7533774" cy="369332"/>
          </a:xfrm>
          <a:prstGeom prst="rect">
            <a:avLst/>
          </a:prstGeom>
        </p:spPr>
        <p:txBody>
          <a:bodyPr wrap="square">
            <a:spAutoFit/>
          </a:bodyPr>
          <a:lstStyle/>
          <a:p>
            <a:r>
              <a:rPr lang="en-US" dirty="0">
                <a:solidFill>
                  <a:schemeClr val="tx1"/>
                </a:solidFill>
              </a:rPr>
              <a:t>Reference: Larry Talk</a:t>
            </a:r>
          </a:p>
          <a:p>
            <a:r>
              <a:rPr lang="en-US" dirty="0">
                <a:solidFill>
                  <a:schemeClr val="tx1"/>
                </a:solidFill>
              </a:rPr>
              <a:t>http://www.wmo.int/pages/prog/sat/meetings/linkedfiles/GSICS-EP-17_Doc_10_Categorization-acceptance-V10.pptx</a:t>
            </a:r>
          </a:p>
        </p:txBody>
      </p:sp>
      <p:sp>
        <p:nvSpPr>
          <p:cNvPr id="7" name="TextBox 6"/>
          <p:cNvSpPr txBox="1"/>
          <p:nvPr/>
        </p:nvSpPr>
        <p:spPr>
          <a:xfrm>
            <a:off x="-38501" y="1133113"/>
            <a:ext cx="9552615" cy="523220"/>
          </a:xfrm>
          <a:prstGeom prst="rect">
            <a:avLst/>
          </a:prstGeom>
          <a:noFill/>
        </p:spPr>
        <p:txBody>
          <a:bodyPr wrap="none" rtlCol="0">
            <a:spAutoFit/>
          </a:bodyPr>
          <a:lstStyle/>
          <a:p>
            <a:r>
              <a:rPr lang="en-US" sz="1400" dirty="0">
                <a:solidFill>
                  <a:schemeClr val="tx2"/>
                </a:solidFill>
              </a:rPr>
              <a:t>Classical GSICS Products </a:t>
            </a:r>
            <a:r>
              <a:rPr lang="en-US" sz="1400" dirty="0">
                <a:solidFill>
                  <a:schemeClr val="bg1">
                    <a:lumMod val="50000"/>
                  </a:schemeClr>
                </a:solidFill>
              </a:rPr>
              <a:t>are Correction products made by inter-comparing two instruments using SNO.</a:t>
            </a:r>
          </a:p>
          <a:p>
            <a:r>
              <a:rPr lang="en-US" sz="1400" dirty="0">
                <a:solidFill>
                  <a:schemeClr val="bg1">
                    <a:lumMod val="50000"/>
                  </a:schemeClr>
                </a:solidFill>
              </a:rPr>
              <a:t>Undergo GPPA ( inherited from QA4EO) and follow GSICS meta data format </a:t>
            </a:r>
          </a:p>
        </p:txBody>
      </p:sp>
      <p:sp>
        <p:nvSpPr>
          <p:cNvPr id="8" name="TextBox 7"/>
          <p:cNvSpPr txBox="1"/>
          <p:nvPr/>
        </p:nvSpPr>
        <p:spPr>
          <a:xfrm>
            <a:off x="1" y="2005527"/>
            <a:ext cx="9410700" cy="523220"/>
          </a:xfrm>
          <a:prstGeom prst="rect">
            <a:avLst/>
          </a:prstGeom>
          <a:noFill/>
        </p:spPr>
        <p:txBody>
          <a:bodyPr wrap="square" rtlCol="0">
            <a:spAutoFit/>
          </a:bodyPr>
          <a:lstStyle/>
          <a:p>
            <a:r>
              <a:rPr lang="en-US" sz="1400" dirty="0">
                <a:solidFill>
                  <a:schemeClr val="tx2"/>
                </a:solidFill>
              </a:rPr>
              <a:t>GSICS Deliverables </a:t>
            </a:r>
            <a:r>
              <a:rPr lang="en-US" sz="1400" dirty="0">
                <a:solidFill>
                  <a:schemeClr val="bg1">
                    <a:lumMod val="50000"/>
                  </a:schemeClr>
                </a:solidFill>
              </a:rPr>
              <a:t>are entities that GSICS members find useful in achieving their instrument monitoring goals.  Some of the examples are stated below. </a:t>
            </a:r>
          </a:p>
        </p:txBody>
      </p:sp>
    </p:spTree>
    <p:extLst>
      <p:ext uri="{BB962C8B-B14F-4D97-AF65-F5344CB8AC3E}">
        <p14:creationId xmlns:p14="http://schemas.microsoft.com/office/powerpoint/2010/main" val="4150163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Acceptance Matrix and Decision Process</a:t>
            </a:r>
          </a:p>
        </p:txBody>
      </p:sp>
      <p:sp>
        <p:nvSpPr>
          <p:cNvPr id="4" name="Rectangle 1"/>
          <p:cNvSpPr>
            <a:spLocks noChangeArrowheads="1"/>
          </p:cNvSpPr>
          <p:nvPr/>
        </p:nvSpPr>
        <p:spPr bwMode="auto">
          <a:xfrm>
            <a:off x="0" y="3865789"/>
            <a:ext cx="5410201" cy="286232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solidFill>
                  <a:schemeClr val="tx1"/>
                </a:solidFill>
                <a:latin typeface="Times New Roman" panose="02020603050405020304" pitchFamily="18" charset="0"/>
                <a:cs typeface="Times New Roman" panose="02020603050405020304" pitchFamily="18" charset="0"/>
              </a:rPr>
              <a:t>Hyperspectral Reference Radiance in </a:t>
            </a:r>
            <a:r>
              <a:rPr lang="en-US" altLang="en-US" sz="1200" b="0" dirty="0" err="1">
                <a:solidFill>
                  <a:schemeClr val="tx1"/>
                </a:solidFill>
                <a:latin typeface="Times New Roman" panose="02020603050405020304" pitchFamily="18" charset="0"/>
                <a:cs typeface="Times New Roman" panose="02020603050405020304" pitchFamily="18" charset="0"/>
              </a:rPr>
              <a:t>NetCDF</a:t>
            </a:r>
            <a:r>
              <a:rPr lang="en-US" altLang="en-US" sz="1200" b="0" dirty="0">
                <a:solidFill>
                  <a:schemeClr val="tx1"/>
                </a:solidFill>
                <a:latin typeface="Times New Roman" panose="02020603050405020304" pitchFamily="18" charset="0"/>
                <a:cs typeface="Times New Roman" panose="02020603050405020304" pitchFamily="18" charset="0"/>
              </a:rPr>
              <a:t> format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By</a:t>
            </a:r>
            <a:r>
              <a:rPr kumimoji="0" lang="en-US" altLang="en-US" sz="1200" b="0" i="1"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Masaya Takahashi (JMA)</a:t>
            </a:r>
            <a:b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1200" b="0" i="0" u="none" strike="noStrike" cap="none" normalizeH="0" baseline="0" dirty="0">
                <a:ln>
                  <a:noFill/>
                </a:ln>
                <a:solidFill>
                  <a:srgbClr val="1155CC"/>
                </a:solidFill>
                <a:effectLst/>
                <a:latin typeface="Times New Roman" panose="02020603050405020304" pitchFamily="18" charset="0"/>
                <a:cs typeface="Times New Roman" panose="02020603050405020304" pitchFamily="18" charset="0"/>
                <a:hlinkClick r:id="rId3"/>
              </a:rPr>
              <a:t>http://gsics.atmos.umd.edu/bin/view/Home/LEOnetCDFSourcedataset</a:t>
            </a:r>
            <a:endParaRPr kumimoji="0" lang="en-US" altLang="en-US" sz="1200" b="0" i="0" u="none" strike="noStrike" cap="none" normalizeH="0" baseline="0" dirty="0">
              <a:ln>
                <a:noFill/>
              </a:ln>
              <a:solidFill>
                <a:srgbClr val="1155CC"/>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GEO-LEO Intermediate</a:t>
            </a:r>
            <a:r>
              <a:rPr kumimoji="0" lang="en-US" altLang="en-US" sz="12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 Collocation (</a:t>
            </a:r>
            <a:r>
              <a:rPr kumimoji="0" lang="en-US" altLang="en-US" sz="1200" b="0" i="0" u="none" strike="noStrike" cap="none" normalizeH="0" dirty="0" err="1">
                <a:ln>
                  <a:noFill/>
                </a:ln>
                <a:solidFill>
                  <a:schemeClr val="tx1"/>
                </a:solidFill>
                <a:effectLst/>
                <a:latin typeface="Times New Roman" panose="02020603050405020304" pitchFamily="18" charset="0"/>
                <a:cs typeface="Times New Roman" panose="02020603050405020304" pitchFamily="18" charset="0"/>
              </a:rPr>
              <a:t>Himawari</a:t>
            </a:r>
            <a:r>
              <a:rPr kumimoji="0" lang="en-US" altLang="en-US" sz="1200" b="0" i="0" u="none" strike="noStrike" cap="none" normalizeH="0" dirty="0">
                <a:ln>
                  <a:noFill/>
                </a:ln>
                <a:solidFill>
                  <a:schemeClr val="tx1"/>
                </a:solidFill>
                <a:effectLst/>
                <a:latin typeface="Times New Roman" panose="02020603050405020304" pitchFamily="18" charset="0"/>
                <a:cs typeface="Times New Roman" panose="02020603050405020304" pitchFamily="18" charset="0"/>
              </a:rPr>
              <a:t>/MTSAT V Hyperspectral)</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i="1" baseline="0" dirty="0">
                <a:solidFill>
                  <a:schemeClr val="tx1"/>
                </a:solidFill>
                <a:latin typeface="Times New Roman" panose="02020603050405020304" pitchFamily="18" charset="0"/>
                <a:cs typeface="Times New Roman" panose="02020603050405020304" pitchFamily="18" charset="0"/>
              </a:rPr>
              <a:t>By</a:t>
            </a:r>
            <a:r>
              <a:rPr lang="en-US" altLang="en-US" sz="1200" b="0" i="1" dirty="0">
                <a:solidFill>
                  <a:schemeClr val="tx1"/>
                </a:solidFill>
                <a:latin typeface="Times New Roman" panose="02020603050405020304" pitchFamily="18" charset="0"/>
                <a:cs typeface="Times New Roman" panose="02020603050405020304" pitchFamily="18" charset="0"/>
              </a:rPr>
              <a:t> Masaya Takahashi (JMA)</a:t>
            </a:r>
            <a:endPar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55CC"/>
                </a:solidFill>
                <a:effectLst/>
                <a:latin typeface="Times New Roman" panose="02020603050405020304" pitchFamily="18" charset="0"/>
                <a:cs typeface="Times New Roman" panose="02020603050405020304" pitchFamily="18" charset="0"/>
                <a:hlinkClick r:id="rId4"/>
              </a:rPr>
              <a:t>http://gsics.atmos.umd.edu/bin/view/Home/GEOLEOIRCollocationIntermediatedata</a:t>
            </a:r>
            <a:b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SRF for GIRO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i="1" dirty="0">
                <a:solidFill>
                  <a:schemeClr val="tx1"/>
                </a:solidFill>
                <a:latin typeface="Times New Roman" panose="02020603050405020304" pitchFamily="18" charset="0"/>
                <a:cs typeface="Times New Roman" panose="02020603050405020304" pitchFamily="18" charset="0"/>
              </a:rPr>
              <a:t>By Masaya Takahashi (JMA)</a:t>
            </a:r>
            <a:endParaRPr kumimoji="0" lang="en-US" altLang="en-US" sz="12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155CC"/>
                </a:solidFill>
                <a:effectLst/>
                <a:latin typeface="Times New Roman" panose="02020603050405020304" pitchFamily="18" charset="0"/>
                <a:cs typeface="Times New Roman" panose="02020603050405020304" pitchFamily="18" charset="0"/>
                <a:hlinkClick r:id="rId5"/>
              </a:rPr>
              <a:t>http://gsics.atmos.umd.edu/bin/view/Home/SRFnetCDF</a:t>
            </a:r>
            <a:r>
              <a:rPr kumimoji="0" lang="en-US" altLang="en-US"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b="0" dirty="0">
              <a:solidFill>
                <a:schemeClr val="tx1"/>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dirty="0">
                <a:solidFill>
                  <a:schemeClr val="tx1"/>
                </a:solidFill>
                <a:latin typeface="Times New Roman" panose="02020603050405020304" pitchFamily="18" charset="0"/>
                <a:cs typeface="Times New Roman" panose="02020603050405020304" pitchFamily="18" charset="0"/>
              </a:rPr>
              <a:t>Level 1C Inter-Calibration Tables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0" i="1" dirty="0">
                <a:solidFill>
                  <a:schemeClr val="tx1"/>
                </a:solidFill>
                <a:latin typeface="Times New Roman" panose="02020603050405020304" pitchFamily="18" charset="0"/>
                <a:cs typeface="Times New Roman" panose="02020603050405020304" pitchFamily="18" charset="0"/>
              </a:rPr>
              <a:t>By Wes Berg ( CSU) and Racheal </a:t>
            </a:r>
            <a:r>
              <a:rPr lang="en-US" altLang="en-US" sz="1200" b="0" i="1" dirty="0" err="1">
                <a:solidFill>
                  <a:schemeClr val="tx1"/>
                </a:solidFill>
                <a:latin typeface="Times New Roman" panose="02020603050405020304" pitchFamily="18" charset="0"/>
                <a:cs typeface="Times New Roman" panose="02020603050405020304" pitchFamily="18" charset="0"/>
              </a:rPr>
              <a:t>Kroodsma</a:t>
            </a:r>
            <a:r>
              <a:rPr lang="en-US" altLang="en-US" sz="1200" b="0" i="1" dirty="0">
                <a:solidFill>
                  <a:schemeClr val="tx1"/>
                </a:solidFill>
                <a:latin typeface="Times New Roman" panose="02020603050405020304" pitchFamily="18" charset="0"/>
                <a:cs typeface="Times New Roman" panose="02020603050405020304" pitchFamily="18" charset="0"/>
              </a:rPr>
              <a:t> (NASA)</a:t>
            </a:r>
          </a:p>
          <a:p>
            <a:pPr lvl="0" eaLnBrk="0" hangingPunct="0"/>
            <a:r>
              <a:rPr lang="en-US" altLang="en-US" sz="1200" b="0" dirty="0">
                <a:solidFill>
                  <a:schemeClr val="tx1"/>
                </a:solidFill>
                <a:latin typeface="Times New Roman" panose="02020603050405020304" pitchFamily="18" charset="0"/>
                <a:cs typeface="Times New Roman" panose="02020603050405020304" pitchFamily="18" charset="0"/>
                <a:hlinkClick r:id="rId6"/>
              </a:rPr>
              <a:t>http://gsics.atmos.umd.edu/bin/view/Development/Microwave-Deliverable</a:t>
            </a:r>
            <a:endParaRPr lang="en-US" altLang="en-US" sz="1200" b="0" dirty="0">
              <a:solidFill>
                <a:schemeClr val="tx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200151" y="1152111"/>
            <a:ext cx="7323364" cy="1708160"/>
          </a:xfrm>
          <a:prstGeom prst="rect">
            <a:avLst/>
          </a:prstGeom>
        </p:spPr>
        <p:txBody>
          <a:bodyPr wrap="square">
            <a:spAutoFit/>
          </a:bodyPr>
          <a:lstStyle/>
          <a:p>
            <a:pPr marL="342900" indent="-342900">
              <a:buFont typeface="+mj-lt"/>
              <a:buAutoNum type="arabicPeriod"/>
            </a:pPr>
            <a:r>
              <a:rPr lang="en-US" sz="1500" b="0" dirty="0">
                <a:solidFill>
                  <a:srgbClr val="222222"/>
                </a:solidFill>
                <a:latin typeface="Times New Roman" panose="02020603050405020304" pitchFamily="18" charset="0"/>
                <a:cs typeface="Times New Roman" panose="02020603050405020304" pitchFamily="18" charset="0"/>
              </a:rPr>
              <a:t>Objective of the Deliverable ( </a:t>
            </a:r>
            <a:r>
              <a:rPr lang="en-US" sz="1500" b="0" dirty="0" err="1">
                <a:solidFill>
                  <a:srgbClr val="222222"/>
                </a:solidFill>
                <a:latin typeface="Times New Roman" panose="02020603050405020304" pitchFamily="18" charset="0"/>
                <a:cs typeface="Times New Roman" panose="02020603050405020304" pitchFamily="18" charset="0"/>
              </a:rPr>
              <a:t>e.g</a:t>
            </a:r>
            <a:r>
              <a:rPr lang="en-US" sz="1500" b="0" dirty="0">
                <a:solidFill>
                  <a:srgbClr val="222222"/>
                </a:solidFill>
                <a:latin typeface="Times New Roman" panose="02020603050405020304" pitchFamily="18" charset="0"/>
                <a:cs typeface="Times New Roman" panose="02020603050405020304" pitchFamily="18" charset="0"/>
              </a:rPr>
              <a:t> why the Group/Subgroup/Community needs it </a:t>
            </a:r>
            <a:r>
              <a:rPr lang="en-US" sz="1500" b="0" dirty="0" err="1">
                <a:solidFill>
                  <a:srgbClr val="222222"/>
                </a:solidFill>
                <a:latin typeface="Times New Roman" panose="02020603050405020304" pitchFamily="18" charset="0"/>
                <a:cs typeface="Times New Roman" panose="02020603050405020304" pitchFamily="18" charset="0"/>
              </a:rPr>
              <a:t>etc</a:t>
            </a:r>
            <a:r>
              <a:rPr lang="en-US" sz="1500" b="0" dirty="0">
                <a:solidFill>
                  <a:srgbClr val="222222"/>
                </a:solidFill>
                <a:latin typeface="Times New Roman" panose="02020603050405020304" pitchFamily="18" charset="0"/>
                <a:cs typeface="Times New Roman" panose="02020603050405020304" pitchFamily="18" charset="0"/>
              </a:rPr>
              <a:t>)</a:t>
            </a:r>
            <a:endParaRPr lang="en-US" sz="15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500" b="0" dirty="0">
                <a:solidFill>
                  <a:srgbClr val="222222"/>
                </a:solidFill>
                <a:latin typeface="Times New Roman" panose="02020603050405020304" pitchFamily="18" charset="0"/>
                <a:cs typeface="Times New Roman" panose="02020603050405020304" pitchFamily="18" charset="0"/>
              </a:rPr>
              <a:t>How it was created</a:t>
            </a:r>
            <a:endParaRPr lang="en-US" sz="15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500" b="0" dirty="0">
                <a:solidFill>
                  <a:srgbClr val="222222"/>
                </a:solidFill>
                <a:latin typeface="Times New Roman" panose="02020603050405020304" pitchFamily="18" charset="0"/>
                <a:cs typeface="Times New Roman" panose="02020603050405020304" pitchFamily="18" charset="0"/>
              </a:rPr>
              <a:t>How to use it </a:t>
            </a:r>
          </a:p>
          <a:p>
            <a:pPr marL="342900" indent="-342900">
              <a:buFont typeface="+mj-lt"/>
              <a:buAutoNum type="arabicPeriod"/>
            </a:pPr>
            <a:r>
              <a:rPr lang="en-US" sz="1500" b="0" dirty="0">
                <a:solidFill>
                  <a:srgbClr val="222222"/>
                </a:solidFill>
                <a:latin typeface="Times New Roman" panose="02020603050405020304" pitchFamily="18" charset="0"/>
                <a:cs typeface="Times New Roman" panose="02020603050405020304" pitchFamily="18" charset="0"/>
              </a:rPr>
              <a:t>Method of access (http download link and contacts)</a:t>
            </a:r>
            <a:endParaRPr lang="en-US" sz="15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1500" b="0" dirty="0">
                <a:solidFill>
                  <a:srgbClr val="222222"/>
                </a:solidFill>
                <a:latin typeface="Times New Roman" panose="02020603050405020304" pitchFamily="18" charset="0"/>
                <a:cs typeface="Times New Roman" panose="02020603050405020304" pitchFamily="18" charset="0"/>
              </a:rPr>
              <a:t>References: Publications, websites etc.</a:t>
            </a:r>
          </a:p>
          <a:p>
            <a:r>
              <a:rPr lang="en-US" sz="1500" b="0" dirty="0">
                <a:solidFill>
                  <a:srgbClr val="222222"/>
                </a:solidFill>
                <a:latin typeface="Times New Roman" panose="02020603050405020304" pitchFamily="18" charset="0"/>
                <a:cs typeface="Times New Roman" panose="02020603050405020304" pitchFamily="18" charset="0"/>
              </a:rPr>
              <a:t>If applicable Quality , Uncertainty Traceability to Standards</a:t>
            </a:r>
          </a:p>
          <a:p>
            <a:endParaRPr lang="en-US" sz="15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7"/>
          <a:stretch>
            <a:fillRect/>
          </a:stretch>
        </p:blipFill>
        <p:spPr>
          <a:xfrm>
            <a:off x="6560003" y="3560989"/>
            <a:ext cx="2962275" cy="1543050"/>
          </a:xfrm>
          <a:prstGeom prst="rect">
            <a:avLst/>
          </a:prstGeom>
        </p:spPr>
      </p:pic>
      <p:sp>
        <p:nvSpPr>
          <p:cNvPr id="7" name="Right Arrow 6"/>
          <p:cNvSpPr/>
          <p:nvPr/>
        </p:nvSpPr>
        <p:spPr>
          <a:xfrm>
            <a:off x="5676390" y="4528457"/>
            <a:ext cx="718457" cy="337457"/>
          </a:xfrm>
          <a:prstGeom prst="rightArrow">
            <a:avLst>
              <a:gd name="adj1" fmla="val 6212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5400000">
            <a:off x="2073050" y="3193886"/>
            <a:ext cx="774243" cy="489857"/>
          </a:xfrm>
          <a:prstGeom prst="rightArrow">
            <a:avLst>
              <a:gd name="adj1" fmla="val 6212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Apply</a:t>
            </a:r>
          </a:p>
        </p:txBody>
      </p:sp>
      <p:sp>
        <p:nvSpPr>
          <p:cNvPr id="9" name="Right Arrow 8"/>
          <p:cNvSpPr/>
          <p:nvPr/>
        </p:nvSpPr>
        <p:spPr>
          <a:xfrm rot="5400000">
            <a:off x="7681910" y="5543549"/>
            <a:ext cx="718457" cy="337457"/>
          </a:xfrm>
          <a:prstGeom prst="rightArrow">
            <a:avLst>
              <a:gd name="adj1" fmla="val 6212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36946" y="6107862"/>
            <a:ext cx="1734911" cy="489653"/>
          </a:xfrm>
          <a:prstGeom prst="rect">
            <a:avLst/>
          </a:prstGeom>
          <a:solidFill>
            <a:schemeClr val="accent2"/>
          </a:solidFill>
        </p:spPr>
        <p:txBody>
          <a:bodyPr wrap="square" rtlCol="0">
            <a:spAutoFit/>
          </a:bodyPr>
          <a:lstStyle/>
          <a:p>
            <a:r>
              <a:rPr lang="en-US" sz="1200" dirty="0">
                <a:latin typeface="Sitka Banner" panose="02000505000000020004" pitchFamily="2" charset="0"/>
              </a:rPr>
              <a:t>Decision by GCC </a:t>
            </a:r>
            <a:r>
              <a:rPr lang="en-US" sz="1400" dirty="0">
                <a:latin typeface="Sitka Banner" panose="02000505000000020004" pitchFamily="2" charset="0"/>
              </a:rPr>
              <a:t>Director</a:t>
            </a:r>
            <a:r>
              <a:rPr lang="en-US" sz="1200" dirty="0">
                <a:latin typeface="Sitka Banner" panose="02000505000000020004" pitchFamily="2" charset="0"/>
              </a:rPr>
              <a:t> with GSICS EP</a:t>
            </a:r>
          </a:p>
        </p:txBody>
      </p:sp>
      <p:sp>
        <p:nvSpPr>
          <p:cNvPr id="11" name="TextBox 10"/>
          <p:cNvSpPr txBox="1"/>
          <p:nvPr/>
        </p:nvSpPr>
        <p:spPr>
          <a:xfrm>
            <a:off x="7072991" y="4891384"/>
            <a:ext cx="2273754" cy="461665"/>
          </a:xfrm>
          <a:prstGeom prst="rect">
            <a:avLst/>
          </a:prstGeom>
          <a:noFill/>
        </p:spPr>
        <p:txBody>
          <a:bodyPr wrap="square" rtlCol="0">
            <a:spAutoFit/>
          </a:bodyPr>
          <a:lstStyle/>
          <a:p>
            <a:r>
              <a:rPr lang="en-US" sz="1200" dirty="0">
                <a:solidFill>
                  <a:schemeClr val="tx1"/>
                </a:solidFill>
                <a:latin typeface="Sitka Banner" panose="02000505000000020004" pitchFamily="2" charset="0"/>
              </a:rPr>
              <a:t>Discussion in the Subgroup and recommendations generated</a:t>
            </a:r>
          </a:p>
        </p:txBody>
      </p:sp>
    </p:spTree>
    <p:extLst>
      <p:ext uri="{BB962C8B-B14F-4D97-AF65-F5344CB8AC3E}">
        <p14:creationId xmlns:p14="http://schemas.microsoft.com/office/powerpoint/2010/main" val="3421026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0"/>
          </p:nvPr>
        </p:nvSpPr>
        <p:spPr>
          <a:noFill/>
        </p:spPr>
        <p:txBody>
          <a:bodyPr/>
          <a:lstStyle/>
          <a:p>
            <a:fld id="{7C66A421-960F-40DF-BDE6-CED4FB09D906}" type="slidenum">
              <a:rPr lang="en-US" b="0">
                <a:solidFill>
                  <a:srgbClr val="000000"/>
                </a:solidFill>
                <a:latin typeface="Arial" charset="0"/>
              </a:rPr>
              <a:pPr/>
              <a:t>7</a:t>
            </a:fld>
            <a:endParaRPr lang="en-US" b="0">
              <a:solidFill>
                <a:srgbClr val="000000"/>
              </a:solidFill>
              <a:latin typeface="Arial" charset="0"/>
            </a:endParaRPr>
          </a:p>
        </p:txBody>
      </p:sp>
      <p:sp>
        <p:nvSpPr>
          <p:cNvPr id="2051" name="Rectangle 2"/>
          <p:cNvSpPr>
            <a:spLocks noGrp="1" noChangeArrowheads="1"/>
          </p:cNvSpPr>
          <p:nvPr>
            <p:ph type="ctrTitle"/>
          </p:nvPr>
        </p:nvSpPr>
        <p:spPr bwMode="auto">
          <a:xfrm>
            <a:off x="1509835" y="1864069"/>
            <a:ext cx="7121546" cy="1659812"/>
          </a:xfrm>
          <a:noFill/>
          <a:ln>
            <a:miter lim="800000"/>
            <a:headEnd/>
            <a:tailEnd/>
          </a:ln>
        </p:spPr>
        <p:txBody>
          <a:bodyPr vert="horz" wrap="square" lIns="91440" tIns="45720" rIns="91440" bIns="45720" numCol="1" anchor="t" anchorCtr="0" compatLnSpc="1">
            <a:prstTxWarp prst="textNoShape">
              <a:avLst/>
            </a:prstTxWarp>
          </a:bodyPr>
          <a:lstStyle/>
          <a:p>
            <a:r>
              <a:rPr lang="en-US" sz="3200" b="1" dirty="0">
                <a:solidFill>
                  <a:schemeClr val="tx1"/>
                </a:solidFill>
              </a:rPr>
              <a:t>GSICS Server Upgrade - Requirements for New Deliverables</a:t>
            </a:r>
            <a:endParaRPr lang="en-US" sz="2800" b="1" i="1" dirty="0">
              <a:solidFill>
                <a:schemeClr val="tx1"/>
              </a:solidFill>
            </a:endParaRPr>
          </a:p>
        </p:txBody>
      </p:sp>
      <p:sp>
        <p:nvSpPr>
          <p:cNvPr id="2052" name="Rectangle 3"/>
          <p:cNvSpPr>
            <a:spLocks noGrp="1" noChangeArrowheads="1"/>
          </p:cNvSpPr>
          <p:nvPr>
            <p:ph type="subTitle" idx="1"/>
          </p:nvPr>
        </p:nvSpPr>
        <p:spPr>
          <a:xfrm>
            <a:off x="1234787" y="4408716"/>
            <a:ext cx="7396595" cy="1736204"/>
          </a:xfrm>
        </p:spPr>
        <p:txBody>
          <a:bodyPr/>
          <a:lstStyle/>
          <a:p>
            <a:pPr eaLnBrk="1" hangingPunct="1"/>
            <a:r>
              <a:rPr lang="en-US" altLang="zh-CN" sz="2800" b="1" dirty="0">
                <a:latin typeface="+mj-lt"/>
                <a:ea typeface="+mj-ea"/>
                <a:cs typeface="+mj-cs"/>
              </a:rPr>
              <a:t>Masaya Takahashi</a:t>
            </a:r>
          </a:p>
          <a:p>
            <a:pPr eaLnBrk="1" hangingPunct="1"/>
            <a:r>
              <a:rPr lang="en-US" altLang="zh-CN" sz="2800" dirty="0">
                <a:latin typeface="+mj-lt"/>
                <a:ea typeface="+mj-ea"/>
                <a:cs typeface="+mj-cs"/>
              </a:rPr>
              <a:t>Japan Meteorological Agency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600061" y="326572"/>
            <a:ext cx="5673013" cy="811762"/>
          </a:xfrm>
        </p:spPr>
        <p:txBody>
          <a:bodyPr/>
          <a:lstStyle/>
          <a:p>
            <a:r>
              <a:rPr lang="en-GB" sz="2800" b="1" dirty="0"/>
              <a:t>Overview and Purpose</a:t>
            </a:r>
          </a:p>
        </p:txBody>
      </p:sp>
      <p:sp>
        <p:nvSpPr>
          <p:cNvPr id="3" name="Content Placeholder 2"/>
          <p:cNvSpPr>
            <a:spLocks noGrp="1"/>
          </p:cNvSpPr>
          <p:nvPr>
            <p:ph idx="1"/>
          </p:nvPr>
        </p:nvSpPr>
        <p:spPr>
          <a:xfrm>
            <a:off x="646265" y="1322388"/>
            <a:ext cx="8752901" cy="3904131"/>
          </a:xfrm>
        </p:spPr>
        <p:txBody>
          <a:bodyPr/>
          <a:lstStyle/>
          <a:p>
            <a:pPr marL="392113" indent="-392113">
              <a:lnSpc>
                <a:spcPct val="120000"/>
              </a:lnSpc>
            </a:pPr>
            <a:r>
              <a:rPr lang="en-GB" sz="2400" dirty="0"/>
              <a:t>Overview</a:t>
            </a:r>
          </a:p>
          <a:p>
            <a:pPr marL="627063" lvl="1" indent="-266700">
              <a:lnSpc>
                <a:spcPct val="120000"/>
              </a:lnSpc>
            </a:pPr>
            <a:r>
              <a:rPr lang="en-GB" altLang="ja-JP" sz="1800" dirty="0"/>
              <a:t>Several GSICS deliverables are available on GSICS Collaboration Server</a:t>
            </a:r>
          </a:p>
          <a:p>
            <a:pPr marL="804863" lvl="2" indent="-268288">
              <a:lnSpc>
                <a:spcPct val="120000"/>
              </a:lnSpc>
              <a:buClr>
                <a:srgbClr val="006600"/>
              </a:buClr>
              <a:buFont typeface="Wingdings" panose="05000000000000000000" pitchFamily="2" charset="2"/>
              <a:buChar char="Ø"/>
            </a:pPr>
            <a:r>
              <a:rPr lang="en-GB" altLang="ja-JP" sz="1600" dirty="0"/>
              <a:t>Source dataset, intermediate data, GSICS products</a:t>
            </a:r>
          </a:p>
          <a:p>
            <a:pPr marL="627063" lvl="1" indent="-266700">
              <a:lnSpc>
                <a:spcPct val="120000"/>
              </a:lnSpc>
            </a:pPr>
            <a:r>
              <a:rPr lang="en-GB" altLang="ja-JP" sz="1800" dirty="0"/>
              <a:t>SRF (Spectral Response Function) </a:t>
            </a:r>
            <a:r>
              <a:rPr lang="en-GB" altLang="ja-JP" sz="1800" dirty="0" err="1"/>
              <a:t>netCDF</a:t>
            </a:r>
            <a:endParaRPr lang="en-GB" altLang="ja-JP" sz="1800" dirty="0"/>
          </a:p>
          <a:p>
            <a:pPr marL="804863" lvl="1" indent="-268288">
              <a:lnSpc>
                <a:spcPct val="120000"/>
              </a:lnSpc>
              <a:buFont typeface="Wingdings" panose="05000000000000000000" pitchFamily="2" charset="2"/>
              <a:buChar char="Ø"/>
            </a:pPr>
            <a:r>
              <a:rPr lang="en-GB" sz="1600" dirty="0"/>
              <a:t>GSICS Convention was agreed in 2018</a:t>
            </a:r>
          </a:p>
          <a:p>
            <a:pPr marL="627063" lvl="1" indent="-266700">
              <a:lnSpc>
                <a:spcPct val="120000"/>
              </a:lnSpc>
            </a:pPr>
            <a:r>
              <a:rPr lang="en-GB" sz="1800" dirty="0"/>
              <a:t>Recent requirements for new deliverables </a:t>
            </a:r>
          </a:p>
          <a:p>
            <a:pPr marL="804863" lvl="2" indent="-268288">
              <a:lnSpc>
                <a:spcPct val="120000"/>
              </a:lnSpc>
              <a:buClr>
                <a:srgbClr val="006600"/>
              </a:buClr>
              <a:buFont typeface="Wingdings" panose="05000000000000000000" pitchFamily="2" charset="2"/>
              <a:buChar char="Ø"/>
            </a:pPr>
            <a:r>
              <a:rPr lang="en-GB" sz="1600" dirty="0"/>
              <a:t>Subset of PICS (Pseudo Invariant Calibration Sites), SNO (Simultaneous Nadir Overpass) prediction</a:t>
            </a:r>
          </a:p>
          <a:p>
            <a:pPr marL="392113" indent="-392113">
              <a:lnSpc>
                <a:spcPct val="120000"/>
              </a:lnSpc>
            </a:pPr>
            <a:r>
              <a:rPr lang="en-GB" sz="2400" dirty="0"/>
              <a:t>Purpose of this talk</a:t>
            </a:r>
            <a:endParaRPr lang="en-GB" sz="1050" dirty="0"/>
          </a:p>
          <a:p>
            <a:pPr marL="623888" lvl="1" indent="-269875">
              <a:lnSpc>
                <a:spcPct val="120000"/>
              </a:lnSpc>
            </a:pPr>
            <a:r>
              <a:rPr lang="en-GB" sz="1800" dirty="0"/>
              <a:t>To introduce existing deliverables and recent GRWG requirements</a:t>
            </a:r>
          </a:p>
          <a:p>
            <a:pPr marL="623888" lvl="1" indent="-269875">
              <a:lnSpc>
                <a:spcPct val="120000"/>
              </a:lnSpc>
            </a:pPr>
            <a:r>
              <a:rPr lang="en-GB" sz="1800" dirty="0"/>
              <a:t>To get GRWG feedbacks for inputs of practical discussions at GDWG session</a:t>
            </a:r>
          </a:p>
          <a:p>
            <a:pPr marL="896938" lvl="1" indent="-268288">
              <a:lnSpc>
                <a:spcPct val="120000"/>
              </a:lnSpc>
              <a:buFont typeface="Wingdings" panose="05000000000000000000" pitchFamily="2" charset="2"/>
              <a:buChar char="Ø"/>
            </a:pPr>
            <a:r>
              <a:rPr lang="en-GB" sz="1600" dirty="0"/>
              <a:t>What we can collaborate to upgrade Collaboration Servers</a:t>
            </a:r>
          </a:p>
        </p:txBody>
      </p:sp>
      <p:sp>
        <p:nvSpPr>
          <p:cNvPr id="4" name="Slide Number Placeholder 3"/>
          <p:cNvSpPr>
            <a:spLocks noGrp="1"/>
          </p:cNvSpPr>
          <p:nvPr>
            <p:ph type="sldNum" sz="quarter" idx="10"/>
          </p:nvPr>
        </p:nvSpPr>
        <p:spPr/>
        <p:txBody>
          <a:bodyPr/>
          <a:lstStyle/>
          <a:p>
            <a:pPr>
              <a:defRPr/>
            </a:pPr>
            <a:fld id="{DA28AC38-E0E8-49D7-B2FE-71FD7C42C09E}" type="slidenum">
              <a:rPr lang="en-US" b="0">
                <a:solidFill>
                  <a:srgbClr val="000000"/>
                </a:solidFill>
                <a:latin typeface="Arial" charset="0"/>
              </a:rPr>
              <a:pPr>
                <a:defRPr/>
              </a:pPr>
              <a:t>8</a:t>
            </a:fld>
            <a:endParaRPr lang="en-US" b="0">
              <a:solidFill>
                <a:srgbClr val="000000"/>
              </a:solidFill>
              <a:latin typeface="Arial" charset="0"/>
            </a:endParaRPr>
          </a:p>
        </p:txBody>
      </p:sp>
    </p:spTree>
    <p:extLst>
      <p:ext uri="{BB962C8B-B14F-4D97-AF65-F5344CB8AC3E}">
        <p14:creationId xmlns:p14="http://schemas.microsoft.com/office/powerpoint/2010/main" val="286484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pPr>
              <a:defRPr/>
            </a:pPr>
            <a:fld id="{63F3BB8C-0C0C-4EAB-9830-DC513CDAB615}" type="slidenum">
              <a:rPr lang="en-US" b="0">
                <a:solidFill>
                  <a:srgbClr val="000000"/>
                </a:solidFill>
                <a:latin typeface="Arial" charset="0"/>
              </a:rPr>
              <a:pPr>
                <a:defRPr/>
              </a:pPr>
              <a:t>9</a:t>
            </a:fld>
            <a:endParaRPr lang="en-US" b="0">
              <a:solidFill>
                <a:srgbClr val="000000"/>
              </a:solidFill>
              <a:latin typeface="Arial" charset="0"/>
            </a:endParaRPr>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891441" y="2633206"/>
            <a:ext cx="2459360" cy="3416361"/>
          </a:xfrm>
          <a:prstGeom prst="rect">
            <a:avLst/>
          </a:prstGeom>
          <a:ln>
            <a:solidFill>
              <a:schemeClr val="bg2"/>
            </a:solidFill>
          </a:ln>
        </p:spPr>
      </p:pic>
      <p:sp>
        <p:nvSpPr>
          <p:cNvPr id="5" name="正方形/長方形 4"/>
          <p:cNvSpPr/>
          <p:nvPr/>
        </p:nvSpPr>
        <p:spPr>
          <a:xfrm>
            <a:off x="3848962" y="334378"/>
            <a:ext cx="5295039" cy="707886"/>
          </a:xfrm>
          <a:prstGeom prst="rect">
            <a:avLst/>
          </a:prstGeom>
        </p:spPr>
        <p:txBody>
          <a:bodyPr wrap="none">
            <a:spAutoFit/>
          </a:bodyPr>
          <a:lstStyle/>
          <a:p>
            <a:pPr algn="ctr"/>
            <a:r>
              <a:rPr lang="en-US" altLang="ja-JP" sz="2400" dirty="0">
                <a:solidFill>
                  <a:srgbClr val="000000"/>
                </a:solidFill>
                <a:latin typeface="Arial" charset="0"/>
              </a:rPr>
              <a:t>4 broad type of GSICS deliverables</a:t>
            </a:r>
          </a:p>
          <a:p>
            <a:pPr algn="ctr"/>
            <a:r>
              <a:rPr lang="en-US" altLang="ja-JP" sz="1600" b="0" dirty="0">
                <a:solidFill>
                  <a:srgbClr val="000000"/>
                </a:solidFill>
                <a:latin typeface="Arial" charset="0"/>
              </a:rPr>
              <a:t>(Section#5 of GSICS-RD003)</a:t>
            </a:r>
            <a:endParaRPr lang="ja-JP" altLang="ja-JP" sz="1600" b="0" dirty="0">
              <a:solidFill>
                <a:srgbClr val="000000"/>
              </a:solidFill>
              <a:latin typeface="Arial" charset="0"/>
            </a:endParaRPr>
          </a:p>
        </p:txBody>
      </p:sp>
      <p:sp>
        <p:nvSpPr>
          <p:cNvPr id="6" name="Content Placeholder 2"/>
          <p:cNvSpPr txBox="1">
            <a:spLocks/>
          </p:cNvSpPr>
          <p:nvPr/>
        </p:nvSpPr>
        <p:spPr bwMode="auto">
          <a:xfrm>
            <a:off x="567569" y="1380498"/>
            <a:ext cx="8618376" cy="17318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65113" indent="-265113">
              <a:lnSpc>
                <a:spcPct val="120000"/>
              </a:lnSpc>
            </a:pPr>
            <a:r>
              <a:rPr lang="en-US" altLang="ja-JP" sz="2000" b="0" dirty="0">
                <a:solidFill>
                  <a:srgbClr val="000000"/>
                </a:solidFill>
                <a:latin typeface="Arial"/>
              </a:rPr>
              <a:t>GSICS Products</a:t>
            </a:r>
          </a:p>
          <a:p>
            <a:pPr marL="541338" lvl="1" indent="-276225">
              <a:lnSpc>
                <a:spcPct val="120000"/>
              </a:lnSpc>
            </a:pPr>
            <a:r>
              <a:rPr lang="en-US" altLang="ja-JP" sz="1800" b="0" dirty="0">
                <a:solidFill>
                  <a:srgbClr val="000000"/>
                </a:solidFill>
                <a:latin typeface="Arial"/>
              </a:rPr>
              <a:t>Inter-calibration of space-based instruments with GSICS references, and resulting calibration adjustments (</a:t>
            </a:r>
            <a:r>
              <a:rPr lang="en-US" altLang="ja-JP" sz="1800" b="0" i="1" dirty="0">
                <a:solidFill>
                  <a:srgbClr val="000000"/>
                </a:solidFill>
                <a:latin typeface="Arial"/>
              </a:rPr>
              <a:t>GSICS Correction</a:t>
            </a:r>
            <a:r>
              <a:rPr lang="en-US" altLang="ja-JP" sz="1800" b="0" dirty="0">
                <a:solidFill>
                  <a:srgbClr val="000000"/>
                </a:solidFill>
                <a:latin typeface="Arial"/>
              </a:rPr>
              <a:t>)</a:t>
            </a:r>
          </a:p>
        </p:txBody>
      </p:sp>
      <p:sp>
        <p:nvSpPr>
          <p:cNvPr id="7" name="Content Placeholder 2">
            <a:extLst>
              <a:ext uri="{FF2B5EF4-FFF2-40B4-BE49-F238E27FC236}">
                <a16:creationId xmlns:a16="http://schemas.microsoft.com/office/drawing/2014/main" id="{7BAE8748-86E1-45F6-9A47-27189B8393B8}"/>
              </a:ext>
            </a:extLst>
          </p:cNvPr>
          <p:cNvSpPr txBox="1">
            <a:spLocks/>
          </p:cNvSpPr>
          <p:nvPr/>
        </p:nvSpPr>
        <p:spPr bwMode="auto">
          <a:xfrm>
            <a:off x="573017" y="2507371"/>
            <a:ext cx="6233950" cy="34163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0000"/>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65113" indent="-265113">
              <a:lnSpc>
                <a:spcPct val="120000"/>
              </a:lnSpc>
            </a:pPr>
            <a:r>
              <a:rPr lang="en-GB" altLang="ja-JP" sz="2000" b="0" kern="0" dirty="0">
                <a:solidFill>
                  <a:srgbClr val="000000"/>
                </a:solidFill>
                <a:latin typeface="Arial"/>
              </a:rPr>
              <a:t>Documentation</a:t>
            </a:r>
          </a:p>
          <a:p>
            <a:pPr marL="541338" lvl="1" indent="-276225">
              <a:lnSpc>
                <a:spcPct val="120000"/>
              </a:lnSpc>
            </a:pPr>
            <a:r>
              <a:rPr lang="en-US" altLang="ja-JP" sz="1800" b="0" kern="0" dirty="0">
                <a:solidFill>
                  <a:srgbClr val="000000"/>
                </a:solidFill>
                <a:latin typeface="Arial"/>
              </a:rPr>
              <a:t>GSICS High-level documents, Inter-calibration ATBDs</a:t>
            </a:r>
          </a:p>
          <a:p>
            <a:pPr marL="265113" indent="-265113">
              <a:lnSpc>
                <a:spcPct val="120000"/>
              </a:lnSpc>
            </a:pPr>
            <a:r>
              <a:rPr lang="en-US" altLang="ja-JP" sz="2000" b="0" kern="0" dirty="0">
                <a:solidFill>
                  <a:srgbClr val="000000"/>
                </a:solidFill>
                <a:latin typeface="Arial"/>
              </a:rPr>
              <a:t>Best practices/standard procedures</a:t>
            </a:r>
          </a:p>
          <a:p>
            <a:pPr marL="541338" lvl="1" indent="-276225">
              <a:lnSpc>
                <a:spcPct val="120000"/>
              </a:lnSpc>
            </a:pPr>
            <a:r>
              <a:rPr lang="en-US" altLang="ja-JP" sz="1800" b="0" kern="0" dirty="0">
                <a:solidFill>
                  <a:srgbClr val="000000"/>
                </a:solidFill>
                <a:latin typeface="Arial"/>
              </a:rPr>
              <a:t>Inter-calibration algorithms, data and metadata convention</a:t>
            </a:r>
          </a:p>
          <a:p>
            <a:pPr marL="265113" indent="-265113">
              <a:lnSpc>
                <a:spcPct val="120000"/>
              </a:lnSpc>
            </a:pPr>
            <a:r>
              <a:rPr lang="en-GB" sz="2000" b="0" kern="0" dirty="0">
                <a:solidFill>
                  <a:srgbClr val="000000"/>
                </a:solidFill>
                <a:latin typeface="Arial"/>
              </a:rPr>
              <a:t>Measurement references and tools</a:t>
            </a:r>
          </a:p>
          <a:p>
            <a:pPr marL="541338" lvl="1" indent="-276225">
              <a:lnSpc>
                <a:spcPct val="120000"/>
              </a:lnSpc>
            </a:pPr>
            <a:r>
              <a:rPr lang="en-US" sz="1800" b="0" kern="0" dirty="0">
                <a:solidFill>
                  <a:srgbClr val="000000"/>
                </a:solidFill>
                <a:latin typeface="Arial"/>
              </a:rPr>
              <a:t>Calibration references</a:t>
            </a:r>
          </a:p>
          <a:p>
            <a:pPr marL="541338" lvl="1" indent="-276225">
              <a:lnSpc>
                <a:spcPct val="120000"/>
              </a:lnSpc>
            </a:pPr>
            <a:r>
              <a:rPr lang="en-US" sz="1800" b="0" kern="0" dirty="0">
                <a:solidFill>
                  <a:srgbClr val="000000"/>
                </a:solidFill>
                <a:latin typeface="Arial"/>
              </a:rPr>
              <a:t>Software modules, datasets, infrastructure elements to support GSICS activities</a:t>
            </a:r>
          </a:p>
        </p:txBody>
      </p:sp>
    </p:spTree>
    <p:extLst>
      <p:ext uri="{BB962C8B-B14F-4D97-AF65-F5344CB8AC3E}">
        <p14:creationId xmlns:p14="http://schemas.microsoft.com/office/powerpoint/2010/main" val="1384281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251754</TotalTime>
  <Words>2096</Words>
  <Application>Microsoft Office PowerPoint</Application>
  <PresentationFormat>A4 210 x 297 mm</PresentationFormat>
  <Paragraphs>309</Paragraphs>
  <Slides>30</Slides>
  <Notes>6</Notes>
  <HiddenSlides>1</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30</vt:i4>
      </vt:variant>
    </vt:vector>
  </HeadingPairs>
  <TitlesOfParts>
    <vt:vector size="40" baseType="lpstr">
      <vt:lpstr>Arial</vt:lpstr>
      <vt:lpstr>Calibri</vt:lpstr>
      <vt:lpstr>Helvetica</vt:lpstr>
      <vt:lpstr>Sitka Banner</vt:lpstr>
      <vt:lpstr>Tahoma</vt:lpstr>
      <vt:lpstr>Times New Roman</vt:lpstr>
      <vt:lpstr>Wingdings</vt:lpstr>
      <vt:lpstr>Office Theme</vt:lpstr>
      <vt:lpstr>Default Design</vt:lpstr>
      <vt:lpstr>Office 主题</vt:lpstr>
      <vt:lpstr> Deliverables and their acceptance criterion  Document</vt:lpstr>
      <vt:lpstr>Disclaimer</vt:lpstr>
      <vt:lpstr>Contents</vt:lpstr>
      <vt:lpstr>Introduction</vt:lpstr>
      <vt:lpstr>What can be a GSICS Deliverable</vt:lpstr>
      <vt:lpstr>Proposed Acceptance Matrix and Decision Process</vt:lpstr>
      <vt:lpstr>GSICS Server Upgrade - Requirements for New Deliverables</vt:lpstr>
      <vt:lpstr>Overview and Purpose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What kinds of L1 Data sharing</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Background</vt:lpstr>
      <vt:lpstr>Scope of GSICS L1 sharing</vt:lpstr>
      <vt:lpstr>Provision and setting</vt:lpstr>
      <vt:lpstr>Current Status of GSICS THREDDS severs</vt:lpstr>
      <vt:lpstr>EUMETSAT L1 Source Data For CMA</vt:lpstr>
      <vt:lpstr>Background slides</vt:lpstr>
      <vt:lpstr>Content for Instrument Landing Pages</vt:lpstr>
      <vt:lpstr>Jerome’s Matrix to map GCC presentation to FOR document</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MtScat</cp:lastModifiedBy>
  <cp:revision>4651</cp:revision>
  <cp:lastPrinted>2006-03-06T14:11:17Z</cp:lastPrinted>
  <dcterms:created xsi:type="dcterms:W3CDTF">2010-09-10T00:53:07Z</dcterms:created>
  <dcterms:modified xsi:type="dcterms:W3CDTF">2019-03-05T10:01:54Z</dcterms:modified>
</cp:coreProperties>
</file>