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714" r:id="rId3"/>
    <p:sldId id="784" r:id="rId4"/>
    <p:sldId id="806" r:id="rId5"/>
    <p:sldId id="802" r:id="rId6"/>
    <p:sldId id="807" r:id="rId7"/>
    <p:sldId id="803" r:id="rId8"/>
    <p:sldId id="808" r:id="rId9"/>
    <p:sldId id="809" r:id="rId10"/>
    <p:sldId id="810" r:id="rId11"/>
    <p:sldId id="811" r:id="rId12"/>
    <p:sldId id="796" r:id="rId13"/>
    <p:sldId id="797" r:id="rId14"/>
    <p:sldId id="798" r:id="rId15"/>
    <p:sldId id="788" r:id="rId16"/>
    <p:sldId id="793" r:id="rId17"/>
    <p:sldId id="794" r:id="rId18"/>
    <p:sldId id="795" r:id="rId19"/>
    <p:sldId id="799" r:id="rId20"/>
    <p:sldId id="800" r:id="rId21"/>
    <p:sldId id="801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tScat" initials="M" lastIdx="5" clrIdx="0">
    <p:extLst>
      <p:ext uri="{19B8F6BF-5375-455C-9EA6-DF929625EA0E}">
        <p15:presenceInfo xmlns:p15="http://schemas.microsoft.com/office/powerpoint/2012/main" userId="MtSc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FFFF"/>
    <a:srgbClr val="3333FF"/>
    <a:srgbClr val="339933"/>
    <a:srgbClr val="333333"/>
    <a:srgbClr val="008000"/>
    <a:srgbClr val="5F5F5F"/>
    <a:srgbClr val="CC33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3" autoAdjust="0"/>
    <p:restoredTop sz="94223" autoAdjust="0"/>
  </p:normalViewPr>
  <p:slideViewPr>
    <p:cSldViewPr snapToGrid="0">
      <p:cViewPr varScale="1">
        <p:scale>
          <a:sx n="69" d="100"/>
          <a:sy n="69" d="100"/>
        </p:scale>
        <p:origin x="120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8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7037-F5AB-4234-8B75-84F7F4C5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CA05-B660-4EEB-890E-A679DF02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546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页脚占位符 4"/>
          <p:cNvSpPr txBox="1"/>
          <p:nvPr userDrawn="1"/>
        </p:nvSpPr>
        <p:spPr>
          <a:xfrm>
            <a:off x="3124200" y="6357958"/>
            <a:ext cx="2876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313F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1313F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GSICS 2018 Annual meeting, March, 2018 Shanghai, China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1313F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弧形 9"/>
          <p:cNvSpPr/>
          <p:nvPr userDrawn="1"/>
        </p:nvSpPr>
        <p:spPr>
          <a:xfrm>
            <a:off x="1785918" y="1142984"/>
            <a:ext cx="5500726" cy="428628"/>
          </a:xfrm>
          <a:prstGeom prst="arc">
            <a:avLst>
              <a:gd name="adj1" fmla="val 10731585"/>
              <a:gd name="adj2" fmla="val 74291"/>
            </a:avLst>
          </a:prstGeom>
          <a:ln w="38100">
            <a:solidFill>
              <a:srgbClr val="131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1289907" cy="523883"/>
          </a:xfrm>
          <a:prstGeom prst="rect">
            <a:avLst/>
          </a:prstGeom>
          <a:noFill/>
          <a:ln w="9525" cap="flat">
            <a:noFill/>
            <a:round/>
          </a:ln>
          <a:effectLst/>
        </p:spPr>
      </p:pic>
    </p:spTree>
    <p:extLst>
      <p:ext uri="{BB962C8B-B14F-4D97-AF65-F5344CB8AC3E}">
        <p14:creationId xmlns:p14="http://schemas.microsoft.com/office/powerpoint/2010/main" val="2883209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125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171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044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002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693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2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470" y="274646"/>
            <a:ext cx="5449330" cy="7509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6" y="1180072"/>
            <a:ext cx="8563233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042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557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61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3AD7-A00B-4A91-9B8B-0BA01B14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3E82-9912-4669-9E99-52402885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47E33C82-C2A6-478E-8FB2-E20C8DB4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400808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altLang="ja-JP" sz="1000" b="1" dirty="0"/>
              <a:t>2019 GRWG/GDWG Annual Meeting, 4-8</a:t>
            </a:r>
            <a:r>
              <a:rPr lang="it-IT" altLang="ja-JP" sz="1000" b="1" baseline="0" dirty="0"/>
              <a:t> March 2019, Frascati, Italy</a:t>
            </a:r>
            <a:endParaRPr lang="en-US" altLang="ja-JP" sz="1000" b="1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3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313F3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2019/3/3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43240" y="6356350"/>
            <a:ext cx="2876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313F3"/>
                </a:solidFill>
              </a:defRPr>
            </a:lvl1pPr>
          </a:lstStyle>
          <a:p>
            <a:r>
              <a:rPr lang="en-US" altLang="zh-CN" dirty="0"/>
              <a:t>GSICS 2015 Annual meeting, March, 2015 New Deli, India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571472" y="6357958"/>
            <a:ext cx="8143932" cy="1588"/>
          </a:xfrm>
          <a:prstGeom prst="line">
            <a:avLst/>
          </a:prstGeom>
          <a:ln w="28575">
            <a:solidFill>
              <a:srgbClr val="131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15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eumetsat.int/thredds/catalog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NetcdfConvention#Collocation_Dat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sics.eumetsat.int/thredds/jmaIntermediate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sics.atmos.umd.edu/bin/view/Development/NetcdfConvention#Collocation_Dat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pub/Development/LunarWorkArea/GSICS_ROLO_HighLevDescript_IODefinition.pdf" TargetMode="External"/><Relationship Id="rId2" Type="http://schemas.openxmlformats.org/officeDocument/2006/relationships/hyperlink" Target="http://gsics.atmos.umd.edu/bin/view/Development/SrfNcdfConventio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66A421-960F-40DF-BDE6-CED4FB09D90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128835" y="1864069"/>
            <a:ext cx="7121546" cy="1659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GSICS Server Upgrade - Requirements for New Deliverables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3786" y="4408716"/>
            <a:ext cx="7396595" cy="1736204"/>
          </a:xfrm>
        </p:spPr>
        <p:txBody>
          <a:bodyPr/>
          <a:lstStyle/>
          <a:p>
            <a:pPr eaLnBrk="1" hangingPunct="1"/>
            <a:r>
              <a:rPr lang="en-US" altLang="zh-CN" sz="2800" b="1" dirty="0">
                <a:latin typeface="+mj-lt"/>
                <a:ea typeface="+mj-ea"/>
                <a:cs typeface="+mj-cs"/>
              </a:rPr>
              <a:t>Masaya Takahashi</a:t>
            </a:r>
          </a:p>
          <a:p>
            <a:pPr eaLnBrk="1" hangingPunct="1"/>
            <a:r>
              <a:rPr lang="en-US" altLang="zh-CN" sz="2800" dirty="0">
                <a:latin typeface="+mj-lt"/>
                <a:ea typeface="+mj-ea"/>
                <a:cs typeface="+mj-cs"/>
              </a:rPr>
              <a:t>Japan Meteorological Agency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DDA9068-C5EB-407D-97DE-697C47F9C6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EB635B-EBBB-47E8-8C03-6F6E03A95707}"/>
              </a:ext>
            </a:extLst>
          </p:cNvPr>
          <p:cNvSpPr txBox="1">
            <a:spLocks/>
          </p:cNvSpPr>
          <p:nvPr/>
        </p:nvSpPr>
        <p:spPr>
          <a:xfrm>
            <a:off x="3607268" y="183684"/>
            <a:ext cx="5016616" cy="811762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b="1" kern="0" dirty="0"/>
              <a:t>Recent requirements for new GSICS deliverables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061F78-5D1C-488F-B8A4-BD51136A31D4}"/>
              </a:ext>
            </a:extLst>
          </p:cNvPr>
          <p:cNvSpPr txBox="1">
            <a:spLocks/>
          </p:cNvSpPr>
          <p:nvPr/>
        </p:nvSpPr>
        <p:spPr>
          <a:xfrm>
            <a:off x="289254" y="1509436"/>
            <a:ext cx="8670189" cy="45067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2438" indent="-452438">
              <a:lnSpc>
                <a:spcPct val="120000"/>
              </a:lnSpc>
            </a:pPr>
            <a:r>
              <a:rPr lang="en-GB" sz="2200" kern="0" dirty="0"/>
              <a:t>Proposed deliverables by CMA at 2018 GSICS Annual Meeting</a:t>
            </a:r>
          </a:p>
          <a:p>
            <a:pPr marL="852488" lvl="1" indent="-452438">
              <a:lnSpc>
                <a:spcPct val="120000"/>
              </a:lnSpc>
            </a:pPr>
            <a:r>
              <a:rPr lang="en-GB" sz="2000" kern="0" dirty="0"/>
              <a:t>L1 subsets over </a:t>
            </a:r>
            <a:r>
              <a:rPr lang="en-GB" sz="2000" kern="0" dirty="0">
                <a:solidFill>
                  <a:srgbClr val="0000FF"/>
                </a:solidFill>
              </a:rPr>
              <a:t>PICS</a:t>
            </a:r>
          </a:p>
          <a:p>
            <a:pPr marL="852488" lvl="1" indent="-452438">
              <a:lnSpc>
                <a:spcPct val="120000"/>
              </a:lnSpc>
            </a:pPr>
            <a:r>
              <a:rPr lang="en-GB" sz="2000" kern="0" dirty="0">
                <a:solidFill>
                  <a:srgbClr val="0000FF"/>
                </a:solidFill>
              </a:rPr>
              <a:t>SNO Prediction </a:t>
            </a:r>
            <a:r>
              <a:rPr lang="en-GB" sz="2000" kern="0" dirty="0"/>
              <a:t>Table</a:t>
            </a:r>
          </a:p>
          <a:p>
            <a:pPr marL="852488" lvl="1" indent="-452438">
              <a:lnSpc>
                <a:spcPct val="120000"/>
              </a:lnSpc>
            </a:pPr>
            <a:r>
              <a:rPr lang="en-GB" sz="2000" kern="0" dirty="0">
                <a:solidFill>
                  <a:srgbClr val="0000FF"/>
                </a:solidFill>
              </a:rPr>
              <a:t>Increase of reference instruments L1 </a:t>
            </a:r>
            <a:r>
              <a:rPr lang="en-GB" sz="2000" kern="0" dirty="0"/>
              <a:t>data to be shared within GSICS community</a:t>
            </a:r>
          </a:p>
          <a:p>
            <a:pPr marL="452438" indent="-452438">
              <a:lnSpc>
                <a:spcPct val="120000"/>
              </a:lnSpc>
            </a:pPr>
            <a:r>
              <a:rPr lang="en-US" sz="2200" kern="0" dirty="0"/>
              <a:t>Requirements for data generation/provision</a:t>
            </a:r>
          </a:p>
          <a:p>
            <a:pPr marL="852488" lvl="1" indent="-452438">
              <a:lnSpc>
                <a:spcPct val="120000"/>
              </a:lnSpc>
            </a:pPr>
            <a:r>
              <a:rPr lang="en-US" sz="2000" kern="0" dirty="0"/>
              <a:t>Near real-time generation by instrument operators</a:t>
            </a:r>
          </a:p>
          <a:p>
            <a:pPr marL="852488" lvl="1" indent="-452438">
              <a:lnSpc>
                <a:spcPct val="120000"/>
              </a:lnSpc>
            </a:pPr>
            <a:r>
              <a:rPr lang="en-US" sz="2000" kern="0" dirty="0"/>
              <a:t>New GSICS Conventions for the deliverables</a:t>
            </a:r>
          </a:p>
          <a:p>
            <a:pPr marL="852488" lvl="1" indent="-452438">
              <a:lnSpc>
                <a:spcPct val="120000"/>
              </a:lnSpc>
            </a:pPr>
            <a:r>
              <a:rPr lang="en-US" sz="2000" kern="0" dirty="0"/>
              <a:t>Notification of data readiness</a:t>
            </a:r>
          </a:p>
        </p:txBody>
      </p:sp>
    </p:spTree>
    <p:extLst>
      <p:ext uri="{BB962C8B-B14F-4D97-AF65-F5344CB8AC3E}">
        <p14:creationId xmlns:p14="http://schemas.microsoft.com/office/powerpoint/2010/main" val="204533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kinds of L1 Data sharing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3190" y="1600200"/>
            <a:ext cx="8938895" cy="4526280"/>
          </a:xfrm>
        </p:spPr>
        <p:txBody>
          <a:bodyPr>
            <a:normAutofit/>
          </a:bodyPr>
          <a:lstStyle/>
          <a:p>
            <a:r>
              <a:rPr lang="en-US" altLang="zh-CN" b="1" dirty="0"/>
              <a:t>PICS(Pseudo Invariant Calibration Site)  granule L1</a:t>
            </a:r>
          </a:p>
          <a:p>
            <a:pPr lvl="1"/>
            <a:r>
              <a:rPr lang="en-US" altLang="zh-CN" sz="2400" dirty="0">
                <a:solidFill>
                  <a:srgbClr val="FF0000"/>
                </a:solidFill>
                <a:sym typeface="+mn-ea"/>
              </a:rPr>
              <a:t>Reference-</a:t>
            </a:r>
            <a:r>
              <a:rPr lang="en-US" altLang="zh-CN" sz="2400" dirty="0">
                <a:solidFill>
                  <a:srgbClr val="FF0000"/>
                </a:solidFill>
              </a:rPr>
              <a:t>MODIS, VIIRS, GOME-2</a:t>
            </a:r>
            <a:r>
              <a:rPr lang="en-US" altLang="zh-CN" sz="2400" dirty="0"/>
              <a:t>, SCIAMACHY, Hyperion</a:t>
            </a:r>
          </a:p>
          <a:p>
            <a:pPr lvl="1"/>
            <a:r>
              <a:rPr lang="en-US" altLang="zh-CN" sz="2400" dirty="0">
                <a:solidFill>
                  <a:srgbClr val="1313F3"/>
                </a:solidFill>
              </a:rPr>
              <a:t>Each agency payloads</a:t>
            </a:r>
            <a:r>
              <a:rPr lang="en-US" altLang="zh-CN" sz="2400" dirty="0"/>
              <a:t>, such as FY3/MERSI, MERIS</a:t>
            </a:r>
          </a:p>
          <a:p>
            <a:endParaRPr lang="zh-CN" altLang="en-US" dirty="0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" t="18368" r="17185" b="21725"/>
          <a:stretch>
            <a:fillRect/>
          </a:stretch>
        </p:blipFill>
        <p:spPr>
          <a:xfrm>
            <a:off x="-148464" y="3493449"/>
            <a:ext cx="5251189" cy="2675709"/>
          </a:xfrm>
          <a:prstGeom prst="rect">
            <a:avLst/>
          </a:prstGeom>
        </p:spPr>
      </p:pic>
      <p:pic>
        <p:nvPicPr>
          <p:cNvPr id="5" name="图片 4" descr="D@V80Y3WGLT2(GJF7Q$RIK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665" y="3289935"/>
            <a:ext cx="2604135" cy="336867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823460" y="3163570"/>
            <a:ext cx="5114290" cy="3495040"/>
            <a:chOff x="7596" y="4982"/>
            <a:chExt cx="8054" cy="550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96" y="4982"/>
              <a:ext cx="8054" cy="550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0521" y="9441"/>
              <a:ext cx="2802" cy="62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File size: 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  <a:sym typeface="+mn-ea"/>
                </a:rPr>
                <a:t>1.5M</a:t>
              </a: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  <a:sym typeface="+mn-ea"/>
                </a:rPr>
                <a:t> 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313A799-50D6-4DAB-8AE8-CC93592899CB}"/>
              </a:ext>
            </a:extLst>
          </p:cNvPr>
          <p:cNvSpPr txBox="1"/>
          <p:nvPr/>
        </p:nvSpPr>
        <p:spPr>
          <a:xfrm>
            <a:off x="7120989" y="104706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Chen (2018)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94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CN"/>
              <a:t>SNO Prediction Timetable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" y="2491105"/>
            <a:ext cx="4512945" cy="3635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120" y="2352675"/>
            <a:ext cx="4610735" cy="398716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9A3431-8823-46D3-8D86-559E32160A26}"/>
              </a:ext>
            </a:extLst>
          </p:cNvPr>
          <p:cNvSpPr txBox="1"/>
          <p:nvPr/>
        </p:nvSpPr>
        <p:spPr>
          <a:xfrm>
            <a:off x="7120989" y="104706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Chen (2018)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013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sym typeface="+mn-ea"/>
              </a:rPr>
              <a:t>SNO Reference instruments L1B data</a:t>
            </a:r>
            <a:endParaRPr lang="en-US" altLang="zh-CN" sz="3200" b="1" dirty="0"/>
          </a:p>
          <a:p>
            <a:pPr lvl="1"/>
            <a:r>
              <a:rPr lang="en-US" altLang="zh-CN" sz="3200" dirty="0">
                <a:sym typeface="+mn-ea"/>
              </a:rPr>
              <a:t>Hyper-spectral : IASI, </a:t>
            </a:r>
            <a:r>
              <a:rPr lang="en-US" altLang="zh-CN" sz="3200" dirty="0" err="1">
                <a:sym typeface="+mn-ea"/>
              </a:rPr>
              <a:t>CrIS</a:t>
            </a:r>
            <a:r>
              <a:rPr lang="en-US" altLang="zh-CN" sz="3200" dirty="0">
                <a:sym typeface="+mn-ea"/>
              </a:rPr>
              <a:t>, GOME-2, 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HIRAS(FY-3D)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altLang="zh-CN" sz="3200" dirty="0">
                <a:sym typeface="+mn-ea"/>
              </a:rPr>
              <a:t>Imager: MODIS, VIIRS</a:t>
            </a:r>
            <a:endParaRPr lang="en-US" altLang="zh-CN" sz="3200" dirty="0"/>
          </a:p>
          <a:p>
            <a:pPr lvl="1"/>
            <a:r>
              <a:rPr lang="en-US" altLang="zh-CN" sz="3200" dirty="0">
                <a:sym typeface="+mn-ea"/>
              </a:rPr>
              <a:t>Sounder : ATMS, AMSR-E, GMI, HIRS</a:t>
            </a:r>
            <a:endParaRPr lang="en-US" altLang="zh-CN" sz="3200" dirty="0"/>
          </a:p>
          <a:p>
            <a:pPr lvl="1"/>
            <a:endParaRPr lang="en-US" altLang="zh-CN" sz="3200" dirty="0"/>
          </a:p>
          <a:p>
            <a:endParaRPr lang="zh-CN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766A4A-5FE0-484E-B9C3-36B916ABD285}"/>
              </a:ext>
            </a:extLst>
          </p:cNvPr>
          <p:cNvSpPr txBox="1"/>
          <p:nvPr/>
        </p:nvSpPr>
        <p:spPr>
          <a:xfrm>
            <a:off x="7120989" y="104706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Chen (2018)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377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28391" y="407600"/>
            <a:ext cx="4587323" cy="5360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200" b="1" kern="0" dirty="0"/>
              <a:t>Discussion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1808" y="1366823"/>
            <a:ext cx="8854745" cy="45067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2438" indent="-452438">
              <a:lnSpc>
                <a:spcPct val="110000"/>
              </a:lnSpc>
            </a:pPr>
            <a:r>
              <a:rPr lang="en-GB" sz="2400" kern="0" dirty="0"/>
              <a:t>GDWG needs GRWG thoughts on new deliverables to be available on GSICS Collaboration Servers</a:t>
            </a:r>
          </a:p>
          <a:p>
            <a:pPr marL="804863" lvl="1" indent="-404813">
              <a:lnSpc>
                <a:spcPct val="110000"/>
              </a:lnSpc>
            </a:pPr>
            <a:r>
              <a:rPr lang="en-GB" sz="2200" kern="0" dirty="0"/>
              <a:t>Other agencies / </a:t>
            </a:r>
            <a:r>
              <a:rPr lang="en-GB" sz="2200" kern="0" dirty="0">
                <a:solidFill>
                  <a:srgbClr val="0000FF"/>
                </a:solidFill>
              </a:rPr>
              <a:t>GRWG</a:t>
            </a:r>
            <a:r>
              <a:rPr lang="en-GB" sz="2200" kern="0" dirty="0"/>
              <a:t> also have similar/other requirements?</a:t>
            </a:r>
          </a:p>
          <a:p>
            <a:pPr marL="804863" lvl="1" indent="-404813">
              <a:lnSpc>
                <a:spcPct val="110000"/>
              </a:lnSpc>
            </a:pPr>
            <a:r>
              <a:rPr lang="en-GB" sz="2200" kern="0" dirty="0"/>
              <a:t>Practical collaboration (feasibility study): to be discussed at GDWG session</a:t>
            </a:r>
          </a:p>
          <a:p>
            <a:pPr marL="452438" indent="-452438">
              <a:lnSpc>
                <a:spcPct val="110000"/>
              </a:lnSpc>
            </a:pPr>
            <a:r>
              <a:rPr lang="en-GB" sz="2400" kern="0" dirty="0"/>
              <a:t>Issues at GDWG</a:t>
            </a:r>
          </a:p>
          <a:p>
            <a:pPr marL="808038" indent="-355600">
              <a:lnSpc>
                <a:spcPct val="110000"/>
              </a:lnSpc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GB" sz="2200" kern="0" dirty="0"/>
              <a:t>GDWG roles</a:t>
            </a:r>
          </a:p>
          <a:p>
            <a:pPr marL="1208088" lvl="1" indent="-3556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2000" kern="0" dirty="0"/>
              <a:t>To specify and agree to the configuration and guidelines</a:t>
            </a:r>
          </a:p>
          <a:p>
            <a:pPr marL="808038" indent="-355600">
              <a:lnSpc>
                <a:spcPct val="110000"/>
              </a:lnSpc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GB" sz="2200" kern="0" dirty="0"/>
              <a:t>Limited resources</a:t>
            </a:r>
          </a:p>
          <a:p>
            <a:pPr marL="1208088" lvl="1" indent="-3556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2000" kern="0" dirty="0"/>
              <a:t>Supports by GSICS agency are needed for realize the proposal</a:t>
            </a:r>
          </a:p>
        </p:txBody>
      </p:sp>
    </p:spTree>
    <p:extLst>
      <p:ext uri="{BB962C8B-B14F-4D97-AF65-F5344CB8AC3E}">
        <p14:creationId xmlns:p14="http://schemas.microsoft.com/office/powerpoint/2010/main" val="1578456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52383" y="2794149"/>
            <a:ext cx="5294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487548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sz="1800" dirty="0"/>
              <a:t>Traditional way of GSICS  L1 data acquirement for reference instrument is </a:t>
            </a:r>
            <a:r>
              <a:rPr lang="en-US" altLang="zh-CN" sz="1800" b="1" dirty="0"/>
              <a:t>public website order and downloading </a:t>
            </a:r>
            <a:r>
              <a:rPr lang="en-US" altLang="zh-CN" sz="1800" dirty="0"/>
              <a:t>in general when these reference data is not provided by </a:t>
            </a:r>
            <a:r>
              <a:rPr lang="en-US" altLang="zh-CN" sz="1800" dirty="0" err="1"/>
              <a:t>theirselves</a:t>
            </a:r>
            <a:r>
              <a:rPr lang="en-US" altLang="zh-CN" sz="1800" dirty="0"/>
              <a:t>. This leads to </a:t>
            </a:r>
            <a:r>
              <a:rPr lang="en-US" altLang="zh-CN" sz="1800" b="1" dirty="0"/>
              <a:t>heavy time delay and operational instability and even frequently restricted</a:t>
            </a:r>
            <a:r>
              <a:rPr lang="en-US" altLang="zh-CN" sz="1800" dirty="0"/>
              <a:t> because of security consideration and internet bandwidth occupation.</a:t>
            </a:r>
          </a:p>
          <a:p>
            <a:endParaRPr lang="en-US" altLang="zh-CN" sz="1800" dirty="0"/>
          </a:p>
          <a:p>
            <a:r>
              <a:rPr lang="en-US" altLang="zh-CN" sz="1800" dirty="0"/>
              <a:t>Three THREDDS severs in CMA, EUMETSAT and NOAA were setting down and </a:t>
            </a:r>
            <a:r>
              <a:rPr lang="en-US" altLang="zh-CN" sz="1800" b="1" dirty="0"/>
              <a:t>provide the opportunity to share more data </a:t>
            </a:r>
            <a:r>
              <a:rPr lang="en-US" altLang="zh-CN" sz="1800" dirty="0"/>
              <a:t>for GSICS operation, especially these data of their own reference instruments and target sensors for other GPRCs.</a:t>
            </a:r>
          </a:p>
          <a:p>
            <a:endParaRPr lang="en-US" altLang="zh-CN" sz="1800" dirty="0"/>
          </a:p>
          <a:p>
            <a:r>
              <a:rPr lang="en-US" altLang="zh-CN" sz="1800" dirty="0"/>
              <a:t>Current status of </a:t>
            </a:r>
            <a:r>
              <a:rPr lang="en-US" altLang="zh-CN" sz="1800" b="1" dirty="0"/>
              <a:t>isolated data acquirement way </a:t>
            </a:r>
            <a:r>
              <a:rPr lang="en-US" altLang="zh-CN" sz="1800" dirty="0"/>
              <a:t>in all GPRCs under GSICS community  reveals weak organization, little collaboration, large unbalance  between all GPRCs. This is </a:t>
            </a:r>
            <a:r>
              <a:rPr lang="en-US" sz="1800" dirty="0"/>
              <a:t>disadvantageous </a:t>
            </a:r>
            <a:r>
              <a:rPr lang="en-US" altLang="zh-CN" sz="1800" dirty="0"/>
              <a:t> to strengthen our voice and </a:t>
            </a:r>
            <a:r>
              <a:rPr lang="en-US" sz="1800" dirty="0"/>
              <a:t>authority in EOS.</a:t>
            </a:r>
          </a:p>
          <a:p>
            <a:endParaRPr lang="en-US" altLang="zh-CN" sz="1800" dirty="0"/>
          </a:p>
          <a:p>
            <a:r>
              <a:rPr lang="en-US" altLang="zh-CN" sz="1800" dirty="0"/>
              <a:t>EUMETSAT GDWG have done a </a:t>
            </a:r>
            <a:r>
              <a:rPr lang="en-US" altLang="zh-CN" sz="1800" b="1" dirty="0"/>
              <a:t>good demonstration in L1 sharing</a:t>
            </a:r>
            <a:r>
              <a:rPr lang="en-US" altLang="zh-CN" sz="1800" dirty="0"/>
              <a:t> for CMA GSICS operation in L1 IASI.nc (for FY-2-IASI)  requirement and is testing the provision of GOME-2 for FY-2 VIS inter-calibration.</a:t>
            </a:r>
            <a:endParaRPr lang="zh-CN" altLang="en-US" sz="1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518E39-3B84-4598-A697-8F8EDAA9C954}"/>
              </a:ext>
            </a:extLst>
          </p:cNvPr>
          <p:cNvSpPr txBox="1"/>
          <p:nvPr/>
        </p:nvSpPr>
        <p:spPr>
          <a:xfrm>
            <a:off x="7120989" y="104706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Chen (2018)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29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Scope of GSICS L1 sharing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/>
              <a:t>Reduce the time delay of GSICS operational processing based on L1 public website order procedure (2~3 days</a:t>
            </a:r>
            <a:r>
              <a:rPr lang="en-US" altLang="zh-CN" dirty="0">
                <a:sym typeface="Wingdings" panose="05000000000000000000" pitchFamily="2" charset="2"/>
              </a:rPr>
              <a:t>1day</a:t>
            </a:r>
            <a:r>
              <a:rPr lang="en-US" altLang="zh-CN" dirty="0"/>
              <a:t>) between different agencies and also reduce data volume transfer(by crop)</a:t>
            </a:r>
          </a:p>
          <a:p>
            <a:endParaRPr lang="en-US" altLang="zh-CN" dirty="0"/>
          </a:p>
          <a:p>
            <a:r>
              <a:rPr lang="en-US" altLang="zh-CN" dirty="0"/>
              <a:t>Keep operation stability of GEO-LEO and LEO-LEO GSICS processing in all GPRCs, especially NRTC products</a:t>
            </a:r>
          </a:p>
          <a:p>
            <a:endParaRPr lang="en-US" altLang="zh-CN" dirty="0"/>
          </a:p>
          <a:p>
            <a:r>
              <a:rPr lang="en-US" altLang="zh-CN" dirty="0"/>
              <a:t>Push GEO-GEO comparison such as FY-2-MTSAT/</a:t>
            </a:r>
            <a:r>
              <a:rPr lang="en-US" altLang="zh-CN" dirty="0" err="1"/>
              <a:t>Himawari</a:t>
            </a:r>
            <a:r>
              <a:rPr lang="en-US" altLang="zh-CN" dirty="0"/>
              <a:t>, FY-2-MSG , MSG-GOES for long term </a:t>
            </a:r>
          </a:p>
          <a:p>
            <a:endParaRPr lang="en-US" altLang="zh-CN" dirty="0"/>
          </a:p>
          <a:p>
            <a:r>
              <a:rPr lang="en-US" altLang="zh-CN" dirty="0"/>
              <a:t>VIS/NIR Inter-calibration and reference transfer based on global PICS sites (desert, snow and barren ocean)</a:t>
            </a:r>
          </a:p>
          <a:p>
            <a:endParaRPr lang="en-US" altLang="zh-CN" dirty="0"/>
          </a:p>
          <a:p>
            <a:r>
              <a:rPr lang="en-US" altLang="zh-CN" dirty="0"/>
              <a:t>Support other GSICS researches such as SBAF, BRDF</a:t>
            </a:r>
            <a:endParaRPr lang="zh-CN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DC6F2A-D81C-4BE9-A58D-543F8C7BAC5F}"/>
              </a:ext>
            </a:extLst>
          </p:cNvPr>
          <p:cNvSpPr txBox="1"/>
          <p:nvPr/>
        </p:nvSpPr>
        <p:spPr>
          <a:xfrm>
            <a:off x="7120989" y="128982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Chen (2018)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24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Provision and setting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/>
              <a:t>L1 Data generation automatically by instrument operator</a:t>
            </a:r>
          </a:p>
          <a:p>
            <a:r>
              <a:rPr lang="en-US" altLang="zh-CN" sz="2400" dirty="0"/>
              <a:t>ROI Regional or Granule for spatial coverage for cutting data volume</a:t>
            </a:r>
          </a:p>
          <a:p>
            <a:r>
              <a:rPr lang="en-US" altLang="zh-CN" sz="2400" dirty="0"/>
              <a:t>Format and name following GSICS convention : HDF, </a:t>
            </a:r>
            <a:r>
              <a:rPr lang="en-US" altLang="zh-CN" sz="2400" dirty="0" err="1"/>
              <a:t>NetCDF</a:t>
            </a:r>
            <a:endParaRPr lang="en-US" altLang="zh-CN" sz="2400" dirty="0"/>
          </a:p>
          <a:p>
            <a:r>
              <a:rPr lang="en-US" altLang="zh-CN" sz="2400" dirty="0"/>
              <a:t>Time delay: Near real time</a:t>
            </a:r>
          </a:p>
          <a:p>
            <a:r>
              <a:rPr lang="en-US" altLang="zh-CN" sz="2400" dirty="0"/>
              <a:t>Ready Notification </a:t>
            </a:r>
          </a:p>
          <a:p>
            <a:r>
              <a:rPr lang="en-US" altLang="zh-CN" sz="2400" dirty="0"/>
              <a:t>User feedback to the instrument operator or GCC</a:t>
            </a:r>
            <a:endParaRPr lang="zh-CN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8B9A9D4-DA96-4790-ACE6-4CBC861C3B32}"/>
              </a:ext>
            </a:extLst>
          </p:cNvPr>
          <p:cNvSpPr txBox="1"/>
          <p:nvPr/>
        </p:nvSpPr>
        <p:spPr>
          <a:xfrm>
            <a:off x="7120989" y="104706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Chen (2018)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39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Current Status of GSICS THREDDS severs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4525963"/>
          </a:xfrm>
        </p:spPr>
        <p:txBody>
          <a:bodyPr/>
          <a:lstStyle/>
          <a:p>
            <a:r>
              <a:rPr lang="en-US" altLang="zh-CN" dirty="0"/>
              <a:t>3 Collaboration Servers available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5125392" cy="285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55576" y="2132856"/>
          <a:ext cx="7920880" cy="1306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GSICS Collaboration Server</a:t>
                      </a:r>
                      <a:endParaRPr lang="zh-CN" sz="16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Server URL</a:t>
                      </a:r>
                      <a:endParaRPr lang="zh-CN" sz="16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EUMETSAT GSICS Server (Europe)</a:t>
                      </a:r>
                      <a:endParaRPr lang="zh-CN" sz="16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http://gsics.eumetsat.int/thredds/catalog.html</a:t>
                      </a:r>
                      <a:endParaRPr lang="zh-CN" sz="16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NOAA GSICS Server (Americas)</a:t>
                      </a:r>
                      <a:endParaRPr lang="zh-CN" sz="16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http://gsics.nesdis.noaa.gov/thredds/catalog.html</a:t>
                      </a:r>
                      <a:endParaRPr lang="zh-CN" sz="16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CMA GSICS Server (Asia)</a:t>
                      </a:r>
                      <a:endParaRPr lang="zh-CN" sz="16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http://gsics.nsmc.cma.gov.cn/thredds/catalog.html</a:t>
                      </a:r>
                      <a:endParaRPr lang="zh-CN" sz="16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E8540E-8D36-4469-BAE4-9FE7A0CBEFF4}"/>
              </a:ext>
            </a:extLst>
          </p:cNvPr>
          <p:cNvSpPr txBox="1"/>
          <p:nvPr/>
        </p:nvSpPr>
        <p:spPr>
          <a:xfrm>
            <a:off x="7120989" y="104706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Chen (2018)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9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0" y="326572"/>
            <a:ext cx="5673013" cy="811762"/>
          </a:xfrm>
        </p:spPr>
        <p:txBody>
          <a:bodyPr/>
          <a:lstStyle/>
          <a:p>
            <a:r>
              <a:rPr lang="en-GB" sz="2800" b="1" dirty="0"/>
              <a:t>Overview and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264" y="1322387"/>
            <a:ext cx="8752901" cy="3904131"/>
          </a:xfrm>
        </p:spPr>
        <p:txBody>
          <a:bodyPr/>
          <a:lstStyle/>
          <a:p>
            <a:pPr marL="392113" indent="-392113">
              <a:lnSpc>
                <a:spcPct val="120000"/>
              </a:lnSpc>
            </a:pPr>
            <a:r>
              <a:rPr lang="en-GB" sz="2400" dirty="0"/>
              <a:t>Overview</a:t>
            </a:r>
          </a:p>
          <a:p>
            <a:pPr marL="627063" lvl="1" indent="-266700">
              <a:lnSpc>
                <a:spcPct val="120000"/>
              </a:lnSpc>
            </a:pPr>
            <a:r>
              <a:rPr lang="en-GB" altLang="ja-JP" sz="1800" dirty="0"/>
              <a:t>Several GSICS deliverables are available on GSICS Collaboration Server</a:t>
            </a:r>
          </a:p>
          <a:p>
            <a:pPr marL="804863" lvl="2" indent="-268288">
              <a:lnSpc>
                <a:spcPct val="12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GB" altLang="ja-JP" sz="1600" dirty="0"/>
              <a:t>Source dataset, intermediate data, GSICS products</a:t>
            </a:r>
          </a:p>
          <a:p>
            <a:pPr marL="627063" lvl="1" indent="-266700">
              <a:lnSpc>
                <a:spcPct val="120000"/>
              </a:lnSpc>
            </a:pPr>
            <a:r>
              <a:rPr lang="en-GB" altLang="ja-JP" sz="1800" dirty="0"/>
              <a:t>SRF (Spectral Response Function) </a:t>
            </a:r>
            <a:r>
              <a:rPr lang="en-GB" altLang="ja-JP" sz="1800" dirty="0" err="1"/>
              <a:t>netCDF</a:t>
            </a:r>
            <a:endParaRPr lang="en-GB" altLang="ja-JP" sz="1800" dirty="0"/>
          </a:p>
          <a:p>
            <a:pPr marL="804863" lvl="1" indent="-268288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600" dirty="0"/>
              <a:t>GSICS Convention was agreed in 2018</a:t>
            </a:r>
          </a:p>
          <a:p>
            <a:pPr marL="627063" lvl="1" indent="-266700">
              <a:lnSpc>
                <a:spcPct val="120000"/>
              </a:lnSpc>
            </a:pPr>
            <a:r>
              <a:rPr lang="en-GB" sz="1800" dirty="0"/>
              <a:t>Recent requirements for new deliverables </a:t>
            </a:r>
          </a:p>
          <a:p>
            <a:pPr marL="804863" lvl="2" indent="-268288">
              <a:lnSpc>
                <a:spcPct val="12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Subset of PICS (Pseudo Invariant Calibration Sites), SNO (Simultaneous Nadir Overpass) prediction</a:t>
            </a:r>
          </a:p>
          <a:p>
            <a:pPr marL="392113" indent="-392113">
              <a:lnSpc>
                <a:spcPct val="120000"/>
              </a:lnSpc>
            </a:pPr>
            <a:r>
              <a:rPr lang="en-GB" sz="2400" dirty="0"/>
              <a:t>Purpose of this talk</a:t>
            </a:r>
            <a:endParaRPr lang="en-GB" sz="1050" dirty="0"/>
          </a:p>
          <a:p>
            <a:pPr marL="623888" lvl="1" indent="-269875">
              <a:lnSpc>
                <a:spcPct val="120000"/>
              </a:lnSpc>
            </a:pPr>
            <a:r>
              <a:rPr lang="en-GB" sz="1800" dirty="0"/>
              <a:t>To introduce existing deliverables and recent GRWG requirements</a:t>
            </a:r>
          </a:p>
          <a:p>
            <a:pPr marL="623888" lvl="1" indent="-269875">
              <a:lnSpc>
                <a:spcPct val="120000"/>
              </a:lnSpc>
            </a:pPr>
            <a:r>
              <a:rPr lang="en-GB" sz="1800" dirty="0"/>
              <a:t>To get GRWG feedbacks for inputs of practical discussions at GDWG session</a:t>
            </a:r>
          </a:p>
          <a:p>
            <a:pPr marL="896938" lvl="1" indent="-268288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600" dirty="0"/>
              <a:t>What we can collaborate to upgrade Collaboration Servers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49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EUMETSAT L1 Source Data For CMA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567333"/>
            <a:ext cx="3898304" cy="45259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Satellite: </a:t>
            </a:r>
            <a:r>
              <a:rPr lang="en-US" altLang="zh-CN" sz="2400" dirty="0" err="1"/>
              <a:t>MetopA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MetopB</a:t>
            </a:r>
            <a:endParaRPr lang="en-US" altLang="zh-CN" sz="2400" dirty="0"/>
          </a:p>
          <a:p>
            <a:r>
              <a:rPr lang="en-US" altLang="zh-CN" sz="2400" dirty="0"/>
              <a:t>Instrument: IASA</a:t>
            </a:r>
            <a:r>
              <a:rPr lang="zh-CN" altLang="en-US" sz="2400" dirty="0"/>
              <a:t> </a:t>
            </a:r>
            <a:r>
              <a:rPr lang="en-US" altLang="zh-CN" sz="2400" dirty="0"/>
              <a:t>GOME</a:t>
            </a:r>
          </a:p>
          <a:p>
            <a:r>
              <a:rPr lang="en-US" altLang="zh-CN" sz="2400" dirty="0"/>
              <a:t>Server: EUMETSAT GSICS </a:t>
            </a:r>
            <a:r>
              <a:rPr lang="en-US" altLang="zh-CN" sz="2400" dirty="0" err="1"/>
              <a:t>Thredds</a:t>
            </a:r>
            <a:endParaRPr lang="en-US" altLang="zh-CN" sz="2400" dirty="0"/>
          </a:p>
          <a:p>
            <a:r>
              <a:rPr lang="en-US" altLang="zh-CN" sz="2400" dirty="0"/>
              <a:t>Timeline: Near real time</a:t>
            </a:r>
          </a:p>
          <a:p>
            <a:r>
              <a:rPr lang="en-US" altLang="zh-CN" sz="2400" dirty="0"/>
              <a:t>Spatial: Cropped for FY-2 </a:t>
            </a:r>
          </a:p>
          <a:p>
            <a:r>
              <a:rPr lang="en-US" altLang="zh-CN" sz="2400" dirty="0"/>
              <a:t>Format:</a:t>
            </a:r>
          </a:p>
          <a:p>
            <a:pPr lvl="1"/>
            <a:r>
              <a:rPr lang="en-US" altLang="zh-CN" sz="2000" dirty="0"/>
              <a:t> IASA: </a:t>
            </a:r>
            <a:r>
              <a:rPr lang="en-US" altLang="zh-CN" sz="2000" dirty="0" err="1"/>
              <a:t>NetCDF</a:t>
            </a:r>
            <a:endParaRPr lang="en-US" altLang="zh-CN" sz="2000" dirty="0"/>
          </a:p>
          <a:p>
            <a:pPr lvl="1"/>
            <a:r>
              <a:rPr lang="en-US" altLang="zh-CN" sz="2000" dirty="0"/>
              <a:t>GOME: HDF 5.0</a:t>
            </a:r>
          </a:p>
          <a:p>
            <a:pPr lvl="2"/>
            <a:r>
              <a:rPr lang="en-US" altLang="zh-CN" sz="1600" dirty="0"/>
              <a:t>GOME NC demo data is being investigated by CMA now </a:t>
            </a:r>
          </a:p>
          <a:p>
            <a:pPr lvl="1"/>
            <a:endParaRPr lang="zh-CN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7" r="23739"/>
          <a:stretch>
            <a:fillRect/>
          </a:stretch>
        </p:blipFill>
        <p:spPr bwMode="auto">
          <a:xfrm>
            <a:off x="4426426" y="1640006"/>
            <a:ext cx="4332194" cy="286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572000" y="5500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31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We hope IASI and GOME-2 is also provided  for FY-3 SNO collocation in the next step instead of our order from CLASS.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313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5FBF569-A102-4DC4-881E-4D19D79072B0}"/>
              </a:ext>
            </a:extLst>
          </p:cNvPr>
          <p:cNvSpPr txBox="1"/>
          <p:nvPr/>
        </p:nvSpPr>
        <p:spPr>
          <a:xfrm>
            <a:off x="7120989" y="104706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Chen (2018)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6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0441" y="2633205"/>
            <a:ext cx="2459360" cy="341636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正方形/長方形 4"/>
          <p:cNvSpPr/>
          <p:nvPr/>
        </p:nvSpPr>
        <p:spPr>
          <a:xfrm>
            <a:off x="3467961" y="334378"/>
            <a:ext cx="5295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ja-JP" sz="2400" b="1" dirty="0"/>
              <a:t>4 broad type of GSICS deliverables</a:t>
            </a:r>
          </a:p>
          <a:p>
            <a:pPr lvl="0" algn="ctr"/>
            <a:r>
              <a:rPr lang="en-US" altLang="ja-JP" sz="1600" dirty="0"/>
              <a:t>(Section#5 of GSICS-RD003)</a:t>
            </a:r>
            <a:endParaRPr lang="ja-JP" altLang="ja-JP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6569" y="1380497"/>
            <a:ext cx="8618376" cy="173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3" indent="-265113">
              <a:lnSpc>
                <a:spcPct val="120000"/>
              </a:lnSpc>
            </a:pPr>
            <a:r>
              <a:rPr lang="en-US" altLang="ja-JP" sz="2000" dirty="0"/>
              <a:t>GSICS Products</a:t>
            </a:r>
          </a:p>
          <a:p>
            <a:pPr marL="541338" lvl="1" indent="-276225">
              <a:lnSpc>
                <a:spcPct val="120000"/>
              </a:lnSpc>
            </a:pPr>
            <a:r>
              <a:rPr lang="en-US" altLang="ja-JP" sz="1800" dirty="0"/>
              <a:t>Inter-calibration of space-based instruments with GSICS references, and resulting calibration adjustments (</a:t>
            </a:r>
            <a:r>
              <a:rPr lang="en-US" altLang="ja-JP" sz="1800" i="1" dirty="0"/>
              <a:t>GSICS Correction</a:t>
            </a:r>
            <a:r>
              <a:rPr lang="en-US" altLang="ja-JP" sz="1800" dirty="0"/>
              <a:t>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AE8748-86E1-45F6-9A47-27189B8393B8}"/>
              </a:ext>
            </a:extLst>
          </p:cNvPr>
          <p:cNvSpPr txBox="1">
            <a:spLocks/>
          </p:cNvSpPr>
          <p:nvPr/>
        </p:nvSpPr>
        <p:spPr bwMode="auto">
          <a:xfrm>
            <a:off x="192017" y="2507370"/>
            <a:ext cx="6233950" cy="341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3" indent="-265113">
              <a:lnSpc>
                <a:spcPct val="120000"/>
              </a:lnSpc>
            </a:pPr>
            <a:r>
              <a:rPr lang="en-GB" altLang="ja-JP" sz="2000" kern="0" dirty="0"/>
              <a:t>Documentation</a:t>
            </a:r>
          </a:p>
          <a:p>
            <a:pPr marL="541338" lvl="1" indent="-276225">
              <a:lnSpc>
                <a:spcPct val="120000"/>
              </a:lnSpc>
            </a:pPr>
            <a:r>
              <a:rPr lang="en-US" altLang="ja-JP" sz="1800" kern="0" dirty="0"/>
              <a:t>GSICS High-level documents, Inter-calibration ATBDs</a:t>
            </a:r>
          </a:p>
          <a:p>
            <a:pPr marL="265113" indent="-265113">
              <a:lnSpc>
                <a:spcPct val="120000"/>
              </a:lnSpc>
            </a:pPr>
            <a:r>
              <a:rPr lang="en-US" altLang="ja-JP" sz="2000" kern="0" dirty="0"/>
              <a:t>Best practices/standard procedures</a:t>
            </a:r>
          </a:p>
          <a:p>
            <a:pPr marL="541338" lvl="1" indent="-276225">
              <a:lnSpc>
                <a:spcPct val="120000"/>
              </a:lnSpc>
            </a:pPr>
            <a:r>
              <a:rPr lang="en-US" altLang="ja-JP" sz="1800" kern="0" dirty="0"/>
              <a:t>Inter-calibration algorithms, data and metadata convention</a:t>
            </a:r>
          </a:p>
          <a:p>
            <a:pPr marL="265113" indent="-265113">
              <a:lnSpc>
                <a:spcPct val="120000"/>
              </a:lnSpc>
            </a:pPr>
            <a:r>
              <a:rPr lang="en-GB" sz="2000" kern="0" dirty="0"/>
              <a:t>Measurement references and tools</a:t>
            </a:r>
          </a:p>
          <a:p>
            <a:pPr marL="541338" lvl="1" indent="-276225">
              <a:lnSpc>
                <a:spcPct val="120000"/>
              </a:lnSpc>
            </a:pPr>
            <a:r>
              <a:rPr lang="en-US" sz="1800" kern="0" dirty="0"/>
              <a:t>Calibration references</a:t>
            </a:r>
          </a:p>
          <a:p>
            <a:pPr marL="541338" lvl="1" indent="-276225">
              <a:lnSpc>
                <a:spcPct val="120000"/>
              </a:lnSpc>
            </a:pPr>
            <a:r>
              <a:rPr lang="en-US" sz="1800" kern="0" dirty="0"/>
              <a:t>Software modules, datasets, infrastructure elements to support GSICS activities</a:t>
            </a:r>
          </a:p>
        </p:txBody>
      </p:sp>
    </p:spTree>
    <p:extLst>
      <p:ext uri="{BB962C8B-B14F-4D97-AF65-F5344CB8AC3E}">
        <p14:creationId xmlns:p14="http://schemas.microsoft.com/office/powerpoint/2010/main" val="138428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正方形/長方形 3"/>
          <p:cNvSpPr/>
          <p:nvPr/>
        </p:nvSpPr>
        <p:spPr>
          <a:xfrm>
            <a:off x="596979" y="1679291"/>
            <a:ext cx="8018515" cy="3251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lphaUcParenR"/>
            </a:pPr>
            <a:r>
              <a:rPr lang="ja-JP" altLang="en-US" sz="2800" dirty="0"/>
              <a:t>LEO L1 netCDF (</a:t>
            </a:r>
            <a:r>
              <a:rPr lang="en-US" altLang="ja-JP" sz="2800" dirty="0"/>
              <a:t>s</a:t>
            </a:r>
            <a:r>
              <a:rPr lang="ja-JP" altLang="en-US" sz="2800" dirty="0"/>
              <a:t>ource datase</a:t>
            </a:r>
            <a:r>
              <a:rPr lang="en-US" altLang="ja-JP" sz="2800" dirty="0"/>
              <a:t>t)</a:t>
            </a:r>
          </a:p>
          <a:p>
            <a:pPr marL="514350" indent="-514350">
              <a:lnSpc>
                <a:spcPct val="130000"/>
              </a:lnSpc>
              <a:buFont typeface="+mj-lt"/>
              <a:buAutoNum type="alphaUcParenR"/>
            </a:pPr>
            <a:r>
              <a:rPr lang="en-US" altLang="ja-JP" sz="2800" dirty="0"/>
              <a:t>GEO-LEO-IR Collocation </a:t>
            </a:r>
            <a:r>
              <a:rPr lang="en-US" altLang="ja-JP" sz="2800" dirty="0" err="1"/>
              <a:t>netCDF</a:t>
            </a:r>
            <a:r>
              <a:rPr lang="en-US" altLang="ja-JP" sz="2800" dirty="0"/>
              <a:t> (intermediate data) </a:t>
            </a:r>
          </a:p>
          <a:p>
            <a:pPr marL="514350" indent="-514350">
              <a:lnSpc>
                <a:spcPct val="130000"/>
              </a:lnSpc>
              <a:buFont typeface="+mj-lt"/>
              <a:buAutoNum type="alphaUcParenR"/>
            </a:pPr>
            <a:r>
              <a:rPr lang="en-US" altLang="ja-JP" sz="2800" dirty="0"/>
              <a:t>GSICS Products</a:t>
            </a:r>
          </a:p>
          <a:p>
            <a:pPr marL="514350" indent="-514350">
              <a:lnSpc>
                <a:spcPct val="130000"/>
              </a:lnSpc>
              <a:buFont typeface="+mj-lt"/>
              <a:buAutoNum type="alphaUcParenR"/>
            </a:pPr>
            <a:r>
              <a:rPr lang="en-US" altLang="ja-JP" sz="2800" dirty="0"/>
              <a:t>SRF </a:t>
            </a:r>
            <a:r>
              <a:rPr lang="en-US" altLang="ja-JP" sz="2800" dirty="0" err="1"/>
              <a:t>netCDF</a:t>
            </a:r>
            <a:endParaRPr lang="en-US" altLang="ja-JP" sz="2800" dirty="0"/>
          </a:p>
          <a:p>
            <a:pPr marL="804863" lvl="1" indent="-3476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/>
              <a:t>Currently several data available on the Wiki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508DDA-68EC-47F4-9957-A257C907E7E3}"/>
              </a:ext>
            </a:extLst>
          </p:cNvPr>
          <p:cNvSpPr txBox="1">
            <a:spLocks/>
          </p:cNvSpPr>
          <p:nvPr/>
        </p:nvSpPr>
        <p:spPr>
          <a:xfrm>
            <a:off x="3772734" y="250796"/>
            <a:ext cx="5119597" cy="811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b="1" kern="0" dirty="0"/>
              <a:t>GSICS deliverables on GSICS Collaboration Servers</a:t>
            </a:r>
          </a:p>
        </p:txBody>
      </p:sp>
    </p:spTree>
    <p:extLst>
      <p:ext uri="{BB962C8B-B14F-4D97-AF65-F5344CB8AC3E}">
        <p14:creationId xmlns:p14="http://schemas.microsoft.com/office/powerpoint/2010/main" val="197537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4A1893-EA99-4031-93F0-ACC085ADA9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C7938D0-7226-4361-82EA-1EC89685D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690" b="17569"/>
          <a:stretch/>
        </p:blipFill>
        <p:spPr>
          <a:xfrm>
            <a:off x="369115" y="220478"/>
            <a:ext cx="6803471" cy="586108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7E46637-6163-4943-A03F-FFBEE54B0443}"/>
              </a:ext>
            </a:extLst>
          </p:cNvPr>
          <p:cNvSpPr txBox="1">
            <a:spLocks/>
          </p:cNvSpPr>
          <p:nvPr/>
        </p:nvSpPr>
        <p:spPr>
          <a:xfrm>
            <a:off x="3772734" y="250796"/>
            <a:ext cx="5119597" cy="81176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b="1" kern="0" dirty="0"/>
              <a:t>GSICS deliverables on GSICS Collaboration Servers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BC2789-0F82-486B-B9AE-1E2DB4D8CA63}"/>
              </a:ext>
            </a:extLst>
          </p:cNvPr>
          <p:cNvSpPr/>
          <p:nvPr/>
        </p:nvSpPr>
        <p:spPr>
          <a:xfrm>
            <a:off x="612396" y="1744910"/>
            <a:ext cx="2474753" cy="35233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09B81F4-D2F4-4CAD-89E4-65C1F589A72E}"/>
              </a:ext>
            </a:extLst>
          </p:cNvPr>
          <p:cNvSpPr/>
          <p:nvPr/>
        </p:nvSpPr>
        <p:spPr>
          <a:xfrm>
            <a:off x="622183" y="3843558"/>
            <a:ext cx="2474753" cy="35233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A8F007E-041C-4A6E-A793-ACE1F8751101}"/>
              </a:ext>
            </a:extLst>
          </p:cNvPr>
          <p:cNvSpPr/>
          <p:nvPr/>
        </p:nvSpPr>
        <p:spPr>
          <a:xfrm>
            <a:off x="631970" y="4843247"/>
            <a:ext cx="2474753" cy="35233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48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8DD027C-CD72-4434-A8EA-8ED1882FC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294"/>
          <a:stretch/>
        </p:blipFill>
        <p:spPr>
          <a:xfrm>
            <a:off x="3554232" y="3972684"/>
            <a:ext cx="5272298" cy="1965987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BEC934-2C9C-4B10-9BD3-63A0C4BBCE73}"/>
              </a:ext>
            </a:extLst>
          </p:cNvPr>
          <p:cNvSpPr txBox="1">
            <a:spLocks/>
          </p:cNvSpPr>
          <p:nvPr/>
        </p:nvSpPr>
        <p:spPr>
          <a:xfrm>
            <a:off x="3839846" y="183684"/>
            <a:ext cx="5119597" cy="81176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b="1" kern="0" dirty="0"/>
              <a:t>GSICS deliverables:</a:t>
            </a:r>
          </a:p>
          <a:p>
            <a:r>
              <a:rPr lang="en-GB" sz="2800" b="1" kern="0" dirty="0"/>
              <a:t>A) LEO L1 </a:t>
            </a:r>
            <a:r>
              <a:rPr lang="en-GB" sz="2800" b="1" kern="0" dirty="0" err="1"/>
              <a:t>netCDF</a:t>
            </a:r>
            <a:endParaRPr lang="en-GB" sz="2800" b="1" kern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2C94D7-F799-4783-A5C9-0A4CBD40DC43}"/>
              </a:ext>
            </a:extLst>
          </p:cNvPr>
          <p:cNvSpPr txBox="1">
            <a:spLocks/>
          </p:cNvSpPr>
          <p:nvPr/>
        </p:nvSpPr>
        <p:spPr bwMode="auto">
          <a:xfrm>
            <a:off x="381662" y="1314699"/>
            <a:ext cx="8285259" cy="276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3" indent="-265113">
              <a:lnSpc>
                <a:spcPct val="110000"/>
              </a:lnSpc>
            </a:pPr>
            <a:r>
              <a:rPr lang="en-US" altLang="ja-JP" sz="2000" dirty="0"/>
              <a:t>Objective</a:t>
            </a:r>
          </a:p>
          <a:p>
            <a:pPr marL="536575" lvl="1" indent="-268288">
              <a:lnSpc>
                <a:spcPct val="110000"/>
              </a:lnSpc>
            </a:pPr>
            <a:r>
              <a:rPr lang="en-US" altLang="ja-JP" sz="1800" dirty="0"/>
              <a:t>Several GSICS agencies need reference LEO L1 subset for their GEO-LEO collocation to generate GSICS products</a:t>
            </a:r>
          </a:p>
          <a:p>
            <a:pPr marL="265113" indent="-265113">
              <a:lnSpc>
                <a:spcPct val="110000"/>
              </a:lnSpc>
            </a:pPr>
            <a:r>
              <a:rPr lang="en-US" altLang="ja-JP" sz="2000" dirty="0"/>
              <a:t>How it was created</a:t>
            </a:r>
          </a:p>
          <a:p>
            <a:pPr marL="536575" lvl="1" indent="-268288">
              <a:lnSpc>
                <a:spcPct val="110000"/>
              </a:lnSpc>
            </a:pPr>
            <a:r>
              <a:rPr lang="en-US" altLang="ja-JP" sz="1800" dirty="0"/>
              <a:t>Instruments operator (e.g. IASI L1C by EUMETSAT) creates </a:t>
            </a:r>
            <a:r>
              <a:rPr lang="en-US" altLang="ja-JP" sz="1800" dirty="0" err="1"/>
              <a:t>netCDFs</a:t>
            </a:r>
            <a:r>
              <a:rPr lang="en-US" altLang="ja-JP" sz="1800" dirty="0"/>
              <a:t> and makes it available on GSICS Collaboration Server based on user requests</a:t>
            </a:r>
          </a:p>
          <a:p>
            <a:pPr marL="265113" indent="-265113">
              <a:lnSpc>
                <a:spcPct val="110000"/>
              </a:lnSpc>
            </a:pPr>
            <a:r>
              <a:rPr lang="en-US" altLang="ja-JP" sz="2000" dirty="0"/>
              <a:t>How to use it</a:t>
            </a:r>
          </a:p>
          <a:p>
            <a:pPr marL="536575" lvl="1" indent="-268288">
              <a:lnSpc>
                <a:spcPct val="110000"/>
              </a:lnSpc>
            </a:pPr>
            <a:r>
              <a:rPr lang="en-US" altLang="ja-JP" sz="1800" dirty="0"/>
              <a:t>Input (source) of ATBD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46C0ED-286F-4015-B599-5C8FA9F75F04}"/>
              </a:ext>
            </a:extLst>
          </p:cNvPr>
          <p:cNvSpPr txBox="1">
            <a:spLocks/>
          </p:cNvSpPr>
          <p:nvPr/>
        </p:nvSpPr>
        <p:spPr bwMode="auto">
          <a:xfrm>
            <a:off x="381662" y="4334662"/>
            <a:ext cx="2855103" cy="13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3" indent="-265113">
              <a:lnSpc>
                <a:spcPct val="110000"/>
              </a:lnSpc>
            </a:pPr>
            <a:r>
              <a:rPr lang="en-US" altLang="ja-JP" sz="2000" dirty="0"/>
              <a:t>References</a:t>
            </a:r>
          </a:p>
          <a:p>
            <a:pPr marL="536575" lvl="1" indent="-268288">
              <a:lnSpc>
                <a:spcPct val="110000"/>
              </a:lnSpc>
            </a:pPr>
            <a:r>
              <a:rPr lang="en-US" altLang="ja-JP" sz="1800" dirty="0">
                <a:hlinkClick r:id="rId3"/>
              </a:rPr>
              <a:t>EUMETSAT GSICS Collaboration Server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417727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BC4744F-32C2-447D-8CA4-13D48B01D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9" t="-929" b="29109"/>
          <a:stretch/>
        </p:blipFill>
        <p:spPr>
          <a:xfrm>
            <a:off x="3605205" y="4288563"/>
            <a:ext cx="5247861" cy="1801412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BEC934-2C9C-4B10-9BD3-63A0C4BBCE73}"/>
              </a:ext>
            </a:extLst>
          </p:cNvPr>
          <p:cNvSpPr txBox="1">
            <a:spLocks/>
          </p:cNvSpPr>
          <p:nvPr/>
        </p:nvSpPr>
        <p:spPr>
          <a:xfrm>
            <a:off x="3196206" y="183684"/>
            <a:ext cx="5763237" cy="811762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b="1" kern="0" dirty="0"/>
              <a:t>GSICS deliverables:</a:t>
            </a:r>
          </a:p>
          <a:p>
            <a:r>
              <a:rPr lang="en-GB" sz="2800" b="1" kern="0" dirty="0"/>
              <a:t>B) GEO-LEO Collocation </a:t>
            </a:r>
            <a:r>
              <a:rPr lang="en-GB" sz="2800" b="1" kern="0" dirty="0" err="1"/>
              <a:t>netCDF</a:t>
            </a:r>
            <a:endParaRPr lang="en-GB" sz="2800" b="1" kern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2C94D7-F799-4783-A5C9-0A4CBD40DC43}"/>
              </a:ext>
            </a:extLst>
          </p:cNvPr>
          <p:cNvSpPr txBox="1">
            <a:spLocks/>
          </p:cNvSpPr>
          <p:nvPr/>
        </p:nvSpPr>
        <p:spPr bwMode="auto">
          <a:xfrm>
            <a:off x="381663" y="1314700"/>
            <a:ext cx="8762337" cy="25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3" indent="-265113">
              <a:lnSpc>
                <a:spcPct val="110000"/>
              </a:lnSpc>
            </a:pPr>
            <a:r>
              <a:rPr lang="en-US" altLang="ja-JP" sz="2000" dirty="0"/>
              <a:t>Objective</a:t>
            </a:r>
          </a:p>
          <a:p>
            <a:pPr marL="536575" lvl="1" indent="-268288">
              <a:lnSpc>
                <a:spcPct val="110000"/>
              </a:lnSpc>
            </a:pPr>
            <a:r>
              <a:rPr lang="en-US" altLang="ja-JP" sz="1800" dirty="0"/>
              <a:t>GSICS agencies use the files to generate GSICS Corrections</a:t>
            </a:r>
          </a:p>
          <a:p>
            <a:pPr marL="265113" indent="-265113">
              <a:lnSpc>
                <a:spcPct val="110000"/>
              </a:lnSpc>
            </a:pPr>
            <a:r>
              <a:rPr lang="en-US" altLang="ja-JP" sz="2000" dirty="0"/>
              <a:t>How it was created</a:t>
            </a:r>
          </a:p>
          <a:p>
            <a:pPr marL="536575" lvl="1" indent="-268288">
              <a:lnSpc>
                <a:spcPct val="110000"/>
              </a:lnSpc>
            </a:pPr>
            <a:r>
              <a:rPr lang="en-US" altLang="ja-JP" sz="1800" dirty="0"/>
              <a:t>Producers of GSICS Products (e.g. JMA)</a:t>
            </a:r>
          </a:p>
          <a:p>
            <a:pPr marL="265113" indent="-265113">
              <a:lnSpc>
                <a:spcPct val="110000"/>
              </a:lnSpc>
            </a:pPr>
            <a:r>
              <a:rPr lang="en-US" altLang="ja-JP" sz="2000" dirty="0"/>
              <a:t>How to use it</a:t>
            </a:r>
          </a:p>
          <a:p>
            <a:pPr marL="536575" lvl="1" indent="-268288">
              <a:lnSpc>
                <a:spcPct val="110000"/>
              </a:lnSpc>
            </a:pPr>
            <a:r>
              <a:rPr lang="en-US" altLang="ja-JP" sz="1800" dirty="0"/>
              <a:t>Intermediate data for ATBD</a:t>
            </a:r>
          </a:p>
          <a:p>
            <a:pPr marL="536575" lvl="1" indent="-268288">
              <a:lnSpc>
                <a:spcPct val="110000"/>
              </a:lnSpc>
            </a:pPr>
            <a:r>
              <a:rPr lang="en-US" altLang="ja-JP" sz="1800" dirty="0"/>
              <a:t>Maybe useful for users to replicate the products or use it for their own research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BFDA541-B3A7-46BC-84BF-A9703E8879B1}"/>
              </a:ext>
            </a:extLst>
          </p:cNvPr>
          <p:cNvSpPr/>
          <p:nvPr/>
        </p:nvSpPr>
        <p:spPr>
          <a:xfrm>
            <a:off x="4890506" y="6337567"/>
            <a:ext cx="3654352" cy="450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1" indent="-176213">
              <a:lnSpc>
                <a:spcPct val="110000"/>
              </a:lnSpc>
            </a:pPr>
            <a:r>
              <a:rPr lang="en-US" altLang="ja-JP" sz="1100" baseline="30000" dirty="0"/>
              <a:t>1 </a:t>
            </a:r>
            <a:r>
              <a:rPr lang="en-US" altLang="ja-JP" sz="1100" dirty="0"/>
              <a:t>Data transfer was tentatively stopped in 2018 due to FTP connection: root causes are under investigation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10A94E-DC6F-4F43-8106-E177B16D3CCF}"/>
              </a:ext>
            </a:extLst>
          </p:cNvPr>
          <p:cNvSpPr txBox="1">
            <a:spLocks/>
          </p:cNvSpPr>
          <p:nvPr/>
        </p:nvSpPr>
        <p:spPr bwMode="auto">
          <a:xfrm>
            <a:off x="381000" y="3942329"/>
            <a:ext cx="3072493" cy="161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3" indent="-265113">
              <a:lnSpc>
                <a:spcPct val="110000"/>
              </a:lnSpc>
            </a:pPr>
            <a:r>
              <a:rPr lang="en-US" altLang="ja-JP" sz="2000" dirty="0"/>
              <a:t>References</a:t>
            </a:r>
          </a:p>
          <a:p>
            <a:pPr marL="536575" lvl="1" indent="-268288">
              <a:lnSpc>
                <a:spcPct val="110000"/>
              </a:lnSpc>
            </a:pPr>
            <a:r>
              <a:rPr lang="en-US" altLang="ja-JP" sz="1800" dirty="0">
                <a:hlinkClick r:id="rId3"/>
              </a:rPr>
              <a:t>GSICS Convention (template) on the Wiki</a:t>
            </a:r>
            <a:r>
              <a:rPr lang="en-US" altLang="ja-JP" sz="1800" dirty="0"/>
              <a:t> </a:t>
            </a:r>
          </a:p>
          <a:p>
            <a:pPr marL="536575" lvl="1" indent="-268288">
              <a:lnSpc>
                <a:spcPct val="110000"/>
              </a:lnSpc>
            </a:pPr>
            <a:r>
              <a:rPr lang="en-US" altLang="ja-JP" sz="1800" dirty="0"/>
              <a:t>Data: </a:t>
            </a:r>
            <a:r>
              <a:rPr lang="en-US" altLang="ja-JP" sz="1800" dirty="0">
                <a:hlinkClick r:id="rId4"/>
              </a:rPr>
              <a:t>example of JMA's data</a:t>
            </a:r>
            <a:r>
              <a:rPr lang="en-US" altLang="ja-JP" sz="1800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362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BEC934-2C9C-4B10-9BD3-63A0C4BBCE73}"/>
              </a:ext>
            </a:extLst>
          </p:cNvPr>
          <p:cNvSpPr txBox="1">
            <a:spLocks/>
          </p:cNvSpPr>
          <p:nvPr/>
        </p:nvSpPr>
        <p:spPr>
          <a:xfrm>
            <a:off x="3196206" y="183684"/>
            <a:ext cx="5763237" cy="811762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b="1" kern="0" dirty="0"/>
              <a:t>GSICS deliverables:</a:t>
            </a:r>
          </a:p>
          <a:p>
            <a:r>
              <a:rPr lang="en-GB" sz="2800" b="1" kern="0" dirty="0"/>
              <a:t>C) GSICS Correction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2C94D7-F799-4783-A5C9-0A4CBD40DC43}"/>
              </a:ext>
            </a:extLst>
          </p:cNvPr>
          <p:cNvSpPr txBox="1">
            <a:spLocks/>
          </p:cNvSpPr>
          <p:nvPr/>
        </p:nvSpPr>
        <p:spPr bwMode="auto">
          <a:xfrm>
            <a:off x="287812" y="1322650"/>
            <a:ext cx="8652207" cy="440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3" indent="-265113">
              <a:lnSpc>
                <a:spcPct val="110000"/>
              </a:lnSpc>
            </a:pPr>
            <a:r>
              <a:rPr lang="en-US" altLang="ja-JP" sz="2000" dirty="0"/>
              <a:t>Objective</a:t>
            </a:r>
          </a:p>
          <a:p>
            <a:pPr marL="536575" lvl="1" indent="-268288">
              <a:lnSpc>
                <a:spcPct val="110000"/>
              </a:lnSpc>
            </a:pPr>
            <a:r>
              <a:rPr lang="en-US" altLang="ja-JP" sz="1800" dirty="0"/>
              <a:t>GSICS agencies inter-calibrate in-orbit instruments to monitor the performance and to provide correction coefficients for satellite data users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05F430D-A0F7-44F6-9187-2A73744A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0195" y="4268082"/>
            <a:ext cx="3689434" cy="197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7771486-2804-4F2A-9060-18D0F4BEF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059" y="2613644"/>
            <a:ext cx="3917658" cy="14987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3838D6-7D14-4477-94B4-F1007BC4E397}"/>
              </a:ext>
            </a:extLst>
          </p:cNvPr>
          <p:cNvSpPr txBox="1">
            <a:spLocks/>
          </p:cNvSpPr>
          <p:nvPr/>
        </p:nvSpPr>
        <p:spPr bwMode="auto">
          <a:xfrm>
            <a:off x="267589" y="2387172"/>
            <a:ext cx="5226342" cy="333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3" indent="-265113">
              <a:lnSpc>
                <a:spcPct val="110000"/>
              </a:lnSpc>
            </a:pPr>
            <a:r>
              <a:rPr lang="en-US" altLang="ja-JP" sz="2000" dirty="0"/>
              <a:t>How it was created</a:t>
            </a:r>
          </a:p>
          <a:p>
            <a:pPr marL="536575" lvl="1" indent="-268288">
              <a:lnSpc>
                <a:spcPct val="110000"/>
              </a:lnSpc>
            </a:pPr>
            <a:r>
              <a:rPr lang="en-US" altLang="ja-JP" sz="1800" dirty="0"/>
              <a:t>Producers of GSICS Products (routinely) create/upload to Collaboration Server</a:t>
            </a:r>
          </a:p>
          <a:p>
            <a:pPr marL="265113" indent="-265113">
              <a:lnSpc>
                <a:spcPct val="110000"/>
              </a:lnSpc>
            </a:pPr>
            <a:r>
              <a:rPr lang="en-US" altLang="ja-JP" sz="2000" dirty="0"/>
              <a:t>How to use it</a:t>
            </a:r>
          </a:p>
          <a:p>
            <a:pPr marL="536575" lvl="1" indent="-268288">
              <a:lnSpc>
                <a:spcPct val="110000"/>
              </a:lnSpc>
            </a:pPr>
            <a:r>
              <a:rPr lang="en-US" altLang="ja-JP" sz="1800" dirty="0"/>
              <a:t>Monitoring biases on Plotting Tool</a:t>
            </a:r>
          </a:p>
          <a:p>
            <a:pPr marL="536575" lvl="1" indent="-268288">
              <a:lnSpc>
                <a:spcPct val="110000"/>
              </a:lnSpc>
            </a:pPr>
            <a:r>
              <a:rPr lang="en-US" altLang="ja-JP" sz="1800" dirty="0"/>
              <a:t>Applying the correction to operational L1</a:t>
            </a:r>
          </a:p>
          <a:p>
            <a:pPr marL="265113" indent="-265113">
              <a:lnSpc>
                <a:spcPct val="110000"/>
              </a:lnSpc>
            </a:pPr>
            <a:r>
              <a:rPr lang="en-US" altLang="ja-JP" sz="2000" dirty="0"/>
              <a:t>References</a:t>
            </a:r>
          </a:p>
          <a:p>
            <a:pPr marL="536575" lvl="1" indent="-268288">
              <a:lnSpc>
                <a:spcPct val="110000"/>
              </a:lnSpc>
            </a:pPr>
            <a:r>
              <a:rPr lang="en-US" altLang="ja-JP" sz="1800" dirty="0">
                <a:hlinkClick r:id="rId4"/>
              </a:rPr>
              <a:t>Convention</a:t>
            </a:r>
            <a:r>
              <a:rPr lang="en-US" altLang="ja-JP" sz="1800" dirty="0"/>
              <a:t>, ATBDs, User Guides on the Wiki and each producer’s website</a:t>
            </a:r>
            <a:endParaRPr lang="en-US" altLang="ja-JP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93924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BEC934-2C9C-4B10-9BD3-63A0C4BBCE73}"/>
              </a:ext>
            </a:extLst>
          </p:cNvPr>
          <p:cNvSpPr txBox="1">
            <a:spLocks/>
          </p:cNvSpPr>
          <p:nvPr/>
        </p:nvSpPr>
        <p:spPr>
          <a:xfrm>
            <a:off x="3196206" y="183684"/>
            <a:ext cx="5763237" cy="811762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b="1" kern="0" dirty="0"/>
              <a:t>GSICS deliverables:</a:t>
            </a:r>
          </a:p>
          <a:p>
            <a:r>
              <a:rPr lang="en-GB" sz="2800" b="1" kern="0" dirty="0"/>
              <a:t>D) SRF </a:t>
            </a:r>
            <a:r>
              <a:rPr lang="en-GB" sz="2800" b="1" kern="0" dirty="0" err="1"/>
              <a:t>netCDF</a:t>
            </a:r>
            <a:endParaRPr lang="en-GB" sz="2800" b="1" kern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2C94D7-F799-4783-A5C9-0A4CBD40DC43}"/>
              </a:ext>
            </a:extLst>
          </p:cNvPr>
          <p:cNvSpPr txBox="1">
            <a:spLocks/>
          </p:cNvSpPr>
          <p:nvPr/>
        </p:nvSpPr>
        <p:spPr bwMode="auto">
          <a:xfrm>
            <a:off x="217602" y="1338552"/>
            <a:ext cx="4704255" cy="440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ja-JP" altLang="en-US" sz="2000" dirty="0"/>
              <a:t>Objective</a:t>
            </a:r>
            <a:endParaRPr lang="en-US" altLang="ja-JP" sz="2000" dirty="0"/>
          </a:p>
          <a:p>
            <a:pPr marL="536575" lvl="1" indent="-268288"/>
            <a:r>
              <a:rPr lang="ja-JP" altLang="en-US" sz="1800" dirty="0"/>
              <a:t>To support GSICS activities such as Lunar Calibration using GIR</a:t>
            </a:r>
            <a:r>
              <a:rPr lang="en-US" altLang="ja-JP" sz="1800" dirty="0"/>
              <a:t>O</a:t>
            </a:r>
            <a:endParaRPr lang="ja-JP" altLang="en-US" sz="1800" dirty="0"/>
          </a:p>
          <a:p>
            <a:r>
              <a:rPr lang="ja-JP" altLang="en-US" sz="2000" dirty="0"/>
              <a:t>How it was created</a:t>
            </a:r>
          </a:p>
          <a:p>
            <a:pPr marL="536575" lvl="1" indent="-268288"/>
            <a:r>
              <a:rPr lang="ja-JP" altLang="en-US" sz="1800" dirty="0"/>
              <a:t>GDWG Chair has created based on users‘ requests </a:t>
            </a:r>
            <a:r>
              <a:rPr lang="en-US" altLang="ja-JP" sz="1800" dirty="0"/>
              <a:t>so far</a:t>
            </a:r>
          </a:p>
          <a:p>
            <a:pPr marL="536575" lvl="1" indent="-268288"/>
            <a:r>
              <a:rPr lang="en-US" altLang="ja-JP" sz="1800" dirty="0"/>
              <a:t>U</a:t>
            </a:r>
            <a:r>
              <a:rPr lang="ja-JP" altLang="en-US" sz="1800" dirty="0"/>
              <a:t>sers </a:t>
            </a:r>
            <a:r>
              <a:rPr lang="en-US" altLang="ja-JP" sz="1800" dirty="0"/>
              <a:t>can </a:t>
            </a:r>
            <a:r>
              <a:rPr lang="ja-JP" altLang="en-US" sz="1800" dirty="0"/>
              <a:t>also generate </a:t>
            </a:r>
            <a:r>
              <a:rPr lang="en-US" altLang="ja-JP" sz="1800" dirty="0"/>
              <a:t>it </a:t>
            </a:r>
            <a:r>
              <a:rPr lang="ja-JP" altLang="en-US" sz="1800" dirty="0"/>
              <a:t>by referring Convention or </a:t>
            </a:r>
            <a:r>
              <a:rPr lang="en-US" altLang="ja-JP" sz="1800" dirty="0"/>
              <a:t>relevant </a:t>
            </a:r>
            <a:r>
              <a:rPr lang="ja-JP" altLang="en-US" sz="1800" dirty="0"/>
              <a:t>document</a:t>
            </a:r>
            <a:endParaRPr lang="ja-JP" altLang="en-US" sz="1600" dirty="0"/>
          </a:p>
          <a:p>
            <a:r>
              <a:rPr lang="ja-JP" altLang="en-US" sz="2000" dirty="0"/>
              <a:t>How to use it</a:t>
            </a:r>
          </a:p>
          <a:p>
            <a:pPr marL="536575" lvl="1" indent="-268288"/>
            <a:r>
              <a:rPr lang="en-US" altLang="ja-JP" sz="1800" dirty="0"/>
              <a:t>Up to users (one application is </a:t>
            </a:r>
            <a:r>
              <a:rPr lang="ja-JP" altLang="en-US" sz="1800" dirty="0"/>
              <a:t>GIRO</a:t>
            </a:r>
            <a:r>
              <a:rPr lang="en-US" altLang="ja-JP" sz="1800" dirty="0"/>
              <a:t>)</a:t>
            </a:r>
            <a:r>
              <a:rPr lang="ja-JP" altLang="en-US" sz="1800" dirty="0"/>
              <a:t> </a:t>
            </a:r>
          </a:p>
          <a:p>
            <a:r>
              <a:rPr lang="ja-JP" altLang="en-US" sz="2000" dirty="0"/>
              <a:t>References</a:t>
            </a:r>
          </a:p>
          <a:p>
            <a:pPr marL="536575" lvl="1" indent="-268288"/>
            <a:r>
              <a:rPr lang="en-US" altLang="ja-JP" sz="1800" dirty="0"/>
              <a:t>Data available on the Wiki</a:t>
            </a:r>
            <a:endParaRPr lang="en-US" altLang="ja-JP" sz="1800" dirty="0">
              <a:hlinkClick r:id="rId2"/>
            </a:endParaRPr>
          </a:p>
          <a:p>
            <a:pPr marL="536575" lvl="1" indent="-268288"/>
            <a:r>
              <a:rPr lang="ja-JP" altLang="en-US" sz="1800" dirty="0">
                <a:hlinkClick r:id="rId2"/>
              </a:rPr>
              <a:t>Conventio</a:t>
            </a:r>
            <a:r>
              <a:rPr lang="en-US" altLang="ja-JP" sz="1800" dirty="0">
                <a:hlinkClick r:id="rId2"/>
              </a:rPr>
              <a:t>n on the Wiki</a:t>
            </a:r>
            <a:endParaRPr lang="en-US" altLang="ja-JP" sz="1800" dirty="0"/>
          </a:p>
          <a:p>
            <a:pPr marL="536575" lvl="1" indent="-268288"/>
            <a:r>
              <a:rPr lang="en-US" altLang="ja-JP" sz="1800" dirty="0">
                <a:hlinkClick r:id="rId3"/>
              </a:rPr>
              <a:t>GIRO inputs/outputs d</a:t>
            </a:r>
            <a:r>
              <a:rPr lang="ja-JP" altLang="en-US" sz="1800" dirty="0">
                <a:hlinkClick r:id="rId3"/>
              </a:rPr>
              <a:t>ocument</a:t>
            </a:r>
            <a:r>
              <a:rPr lang="en-US" altLang="ja-JP" sz="1800" dirty="0" err="1">
                <a:hlinkClick r:id="rId3"/>
              </a:rPr>
              <a:t>ation</a:t>
            </a:r>
            <a:endParaRPr lang="ja-JP" altLang="en-US" sz="1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FB4C3F-4639-4134-86A1-2FEE6036D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808" y="1464176"/>
            <a:ext cx="3841143" cy="43658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212945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32324</TotalTime>
  <Words>1211</Words>
  <Application>Microsoft Office PowerPoint</Application>
  <PresentationFormat>画面に合わせる (4:3)</PresentationFormat>
  <Paragraphs>178</Paragraphs>
  <Slides>20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Default Design</vt:lpstr>
      <vt:lpstr>Office 主题</vt:lpstr>
      <vt:lpstr>GSICS Server Upgrade - Requirements for New Deliverables</vt:lpstr>
      <vt:lpstr>Overview and Purpose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What kinds of L1 Data sharing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Background</vt:lpstr>
      <vt:lpstr>Scope of GSICS L1 sharing</vt:lpstr>
      <vt:lpstr>Provision and setting</vt:lpstr>
      <vt:lpstr>Current Status of GSICS THREDDS severs</vt:lpstr>
      <vt:lpstr>EUMETSAT L1 Source Data For CMA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MtScat</cp:lastModifiedBy>
  <cp:revision>1027</cp:revision>
  <dcterms:created xsi:type="dcterms:W3CDTF">2004-06-10T15:46:18Z</dcterms:created>
  <dcterms:modified xsi:type="dcterms:W3CDTF">2019-03-03T06:29:10Z</dcterms:modified>
</cp:coreProperties>
</file>