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7"/>
  </p:notesMasterIdLst>
  <p:handoutMasterIdLst>
    <p:handoutMasterId r:id="rId28"/>
  </p:handoutMasterIdLst>
  <p:sldIdLst>
    <p:sldId id="589" r:id="rId2"/>
    <p:sldId id="592" r:id="rId3"/>
    <p:sldId id="674" r:id="rId4"/>
    <p:sldId id="672" r:id="rId5"/>
    <p:sldId id="670" r:id="rId6"/>
    <p:sldId id="669" r:id="rId7"/>
    <p:sldId id="675" r:id="rId8"/>
    <p:sldId id="676" r:id="rId9"/>
    <p:sldId id="677" r:id="rId10"/>
    <p:sldId id="679" r:id="rId11"/>
    <p:sldId id="678" r:id="rId12"/>
    <p:sldId id="680" r:id="rId13"/>
    <p:sldId id="682" r:id="rId14"/>
    <p:sldId id="683" r:id="rId15"/>
    <p:sldId id="673" r:id="rId16"/>
    <p:sldId id="691" r:id="rId17"/>
    <p:sldId id="686" r:id="rId18"/>
    <p:sldId id="689" r:id="rId19"/>
    <p:sldId id="687" r:id="rId20"/>
    <p:sldId id="688" r:id="rId21"/>
    <p:sldId id="659" r:id="rId22"/>
    <p:sldId id="684" r:id="rId23"/>
    <p:sldId id="692" r:id="rId24"/>
    <p:sldId id="648" r:id="rId25"/>
    <p:sldId id="681" r:id="rId26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B5E2"/>
    <a:srgbClr val="EFB3AB"/>
    <a:srgbClr val="F3C5BF"/>
    <a:srgbClr val="00FF00"/>
    <a:srgbClr val="FE5000"/>
    <a:srgbClr val="00CC00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118" d="100"/>
          <a:sy n="118" d="100"/>
        </p:scale>
        <p:origin x="126" y="31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presProps.xml" Type="http://schemas.openxmlformats.org/officeDocument/2006/relationships/presProps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tableStyles.xml" Type="http://schemas.openxmlformats.org/officeDocument/2006/relationships/tableStyles" Id="rId32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handoutMasters/handoutMaster1.xml" Type="http://schemas.openxmlformats.org/officeDocument/2006/relationships/handoutMaster" Id="rId28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theme/theme1.xml" Type="http://schemas.openxmlformats.org/officeDocument/2006/relationships/theme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notesMasters/notesMaster1.xml" Type="http://schemas.openxmlformats.org/officeDocument/2006/relationships/notesMaster" Id="rId27"></Relationship><Relationship Target="viewProps.xml" Type="http://schemas.openxmlformats.org/officeDocument/2006/relationships/viewProps" Id="rId30"></Relationship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46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47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b-NO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EUM/RSP/VWG/19/1058215, v1 Draft, 15 February 2019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24268" y="2617249"/>
            <a:ext cx="4775685" cy="249439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</a:t>
            </a:r>
          </a:p>
          <a:p>
            <a:pPr lvl="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collaboration with</a:t>
            </a: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Burini, M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De Bartolomei,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Fougnie, O. Hautecoeur, T. Hewison, E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Kwiatkowska, B. Viticchie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713678" y="1101600"/>
            <a:ext cx="8966723" cy="1321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S3B OLCI Lunar Observations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 - oversampling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3070" r="3689" b="1486"/>
          <a:stretch/>
        </p:blipFill>
        <p:spPr>
          <a:xfrm>
            <a:off x="82276" y="942724"/>
            <a:ext cx="5727340" cy="354550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7169" y="3180170"/>
            <a:ext cx="4880679" cy="70788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t-BR" sz="2000" dirty="0" smtClean="0"/>
              <a:t>Inter-band variability peak-to-peak ~1.5%</a:t>
            </a:r>
          </a:p>
          <a:p>
            <a:pPr marL="0" indent="0">
              <a:buNone/>
            </a:pPr>
            <a:r>
              <a:rPr lang="pt-BR" sz="2000" dirty="0" smtClean="0"/>
              <a:t>(excluding Oa21)</a:t>
            </a:r>
            <a:endParaRPr lang="en-GB" sz="2400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4887589" y="2641588"/>
            <a:ext cx="493615" cy="36092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Arrow Connector 9"/>
          <p:cNvCxnSpPr>
            <a:stCxn id="22" idx="1"/>
            <a:endCxn id="8" idx="6"/>
          </p:cNvCxnSpPr>
          <p:nvPr/>
        </p:nvCxnSpPr>
        <p:spPr bwMode="auto">
          <a:xfrm flipH="1" flipV="1">
            <a:off x="5381204" y="2822049"/>
            <a:ext cx="1027686" cy="5733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6408890" y="1381344"/>
            <a:ext cx="3315709" cy="2892876"/>
            <a:chOff x="6603098" y="1656472"/>
            <a:chExt cx="3315709" cy="289287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0" t="43186" r="28417" b="23068"/>
            <a:stretch/>
          </p:blipFill>
          <p:spPr>
            <a:xfrm>
              <a:off x="6603098" y="1656472"/>
              <a:ext cx="1699327" cy="28928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t="43186" r="69541" b="23068"/>
            <a:stretch/>
          </p:blipFill>
          <p:spPr>
            <a:xfrm>
              <a:off x="8310520" y="1656472"/>
              <a:ext cx="1608287" cy="2892876"/>
            </a:xfrm>
            <a:prstGeom prst="rect">
              <a:avLst/>
            </a:prstGeom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700916" y="4466950"/>
            <a:ext cx="2912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0" kern="0" dirty="0" smtClean="0"/>
              <a:t>Band 21 (without and with enhanced contrast)</a:t>
            </a:r>
            <a:endParaRPr lang="pt-BR" sz="2000" b="0" kern="0" dirty="0" smtClean="0">
              <a:sym typeface="Wingdings" panose="05000000000000000000" pitchFamily="2" charset="2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71596" y="4729675"/>
            <a:ext cx="59482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pt-BR" sz="2000" b="0" kern="0" dirty="0" smtClean="0"/>
              <a:t>Very clean (not perfect) signal for Bands 1 to 20</a:t>
            </a:r>
          </a:p>
          <a:p>
            <a:endParaRPr lang="pt-BR" sz="2000" b="0" kern="0" dirty="0" smtClean="0"/>
          </a:p>
          <a:p>
            <a:r>
              <a:rPr lang="pt-BR" sz="2000" b="0" kern="0" dirty="0" smtClean="0">
                <a:sym typeface="Wingdings" panose="05000000000000000000" pitchFamily="2" charset="2"/>
              </a:rPr>
              <a:t>Band 21 shows clearly the limitation of the method</a:t>
            </a:r>
            <a:endParaRPr lang="en-GB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403610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88" y="1466975"/>
            <a:ext cx="8583133" cy="3650230"/>
          </a:xfrm>
        </p:spPr>
        <p:txBody>
          <a:bodyPr>
            <a:spAutoFit/>
          </a:bodyPr>
          <a:lstStyle/>
          <a:p>
            <a:r>
              <a:rPr lang="pt-BR" sz="2000" dirty="0" smtClean="0"/>
              <a:t>Acquisition time for the Moon = interpolation of the time to the central moon acquisition (~5:22UTC)</a:t>
            </a:r>
          </a:p>
          <a:p>
            <a:endParaRPr lang="pt-BR" sz="2000" dirty="0" smtClean="0"/>
          </a:p>
          <a:p>
            <a:r>
              <a:rPr lang="pt-BR" sz="2000" dirty="0" smtClean="0"/>
              <a:t>Satellite position calculated at that time, using orbit propagation </a:t>
            </a:r>
            <a:r>
              <a:rPr lang="pt-BR" sz="2000" dirty="0" smtClean="0">
                <a:sym typeface="Wingdings" panose="05000000000000000000" pitchFamily="2" charset="2"/>
              </a:rPr>
              <a:t> J2000 reference frame</a:t>
            </a:r>
          </a:p>
          <a:p>
            <a:endParaRPr lang="pt-BR" sz="2000" dirty="0" smtClean="0">
              <a:sym typeface="Wingdings" panose="05000000000000000000" pitchFamily="2" charset="2"/>
            </a:endParaRPr>
          </a:p>
          <a:p>
            <a:r>
              <a:rPr lang="pt-BR" sz="2000" dirty="0" smtClean="0">
                <a:sym typeface="Wingdings" panose="05000000000000000000" pitchFamily="2" charset="2"/>
              </a:rPr>
              <a:t>Spectral response functions: 2 cases</a:t>
            </a:r>
          </a:p>
          <a:p>
            <a:pPr lvl="1"/>
            <a:r>
              <a:rPr lang="pt-BR" sz="1800" dirty="0" smtClean="0">
                <a:sym typeface="Wingdings" panose="05000000000000000000" pitchFamily="2" charset="2"/>
              </a:rPr>
              <a:t>Mean SRF</a:t>
            </a:r>
          </a:p>
          <a:p>
            <a:pPr lvl="1"/>
            <a:r>
              <a:rPr lang="pt-BR" sz="1800" dirty="0" smtClean="0">
                <a:sym typeface="Wingdings" panose="05000000000000000000" pitchFamily="2" charset="2"/>
              </a:rPr>
              <a:t>SRF for camera 4, detector at the Moon center</a:t>
            </a:r>
          </a:p>
          <a:p>
            <a:pPr lvl="1"/>
            <a:endParaRPr lang="pt-BR" sz="2000" dirty="0" smtClean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463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635" b="3734"/>
          <a:stretch/>
        </p:blipFill>
        <p:spPr>
          <a:xfrm>
            <a:off x="2477511" y="668689"/>
            <a:ext cx="7428489" cy="618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65" y="3301679"/>
            <a:ext cx="382516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</a:rPr>
              <a:t>Full set </a:t>
            </a:r>
            <a:r>
              <a:rPr lang="en-GB" sz="1800" dirty="0">
                <a:solidFill>
                  <a:srgbClr val="FF0000"/>
                </a:solidFill>
              </a:rPr>
              <a:t>e</a:t>
            </a:r>
            <a:r>
              <a:rPr lang="en-GB" sz="1800" dirty="0" smtClean="0">
                <a:solidFill>
                  <a:srgbClr val="FF0000"/>
                </a:solidFill>
              </a:rPr>
              <a:t>nvelop </a:t>
            </a:r>
            <a:r>
              <a:rPr lang="en-GB" sz="1800" dirty="0" smtClean="0">
                <a:solidFill>
                  <a:srgbClr val="00FF00"/>
                </a:solidFill>
              </a:rPr>
              <a:t>for camera 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Channel SRF (all cameras)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SRF “sensing” the Moon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FB3AB"/>
                </a:solidFill>
              </a:rPr>
              <a:t>Set of SRF for the </a:t>
            </a:r>
            <a:r>
              <a:rPr lang="en-GB" sz="1800" dirty="0" err="1" smtClean="0">
                <a:solidFill>
                  <a:srgbClr val="EFB3AB"/>
                </a:solidFill>
              </a:rPr>
              <a:t>imagette</a:t>
            </a:r>
            <a:endParaRPr lang="en-GB" sz="1800" dirty="0">
              <a:solidFill>
                <a:srgbClr val="EFB3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0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OLCI vs GIRO irradiance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3504" r="3745" b="1770"/>
          <a:stretch/>
        </p:blipFill>
        <p:spPr>
          <a:xfrm>
            <a:off x="0" y="854075"/>
            <a:ext cx="8941699" cy="54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OLCI vs GIRO irradiance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3504" r="3745" b="1770"/>
          <a:stretch/>
        </p:blipFill>
        <p:spPr>
          <a:xfrm>
            <a:off x="1" y="854077"/>
            <a:ext cx="6706196" cy="4060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3706" b="1540"/>
          <a:stretch/>
        </p:blipFill>
        <p:spPr>
          <a:xfrm>
            <a:off x="3794036" y="2919108"/>
            <a:ext cx="6111964" cy="393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010" y="3419856"/>
            <a:ext cx="2414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bias</a:t>
            </a:r>
            <a:endParaRPr lang="en-GB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4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MODIS and Pleiades vs “ROLO”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56" y="3738658"/>
            <a:ext cx="7116544" cy="31193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10986" y="5874976"/>
            <a:ext cx="4869749" cy="5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0" kern="0" dirty="0" smtClean="0">
                <a:solidFill>
                  <a:srgbClr val="FF0000"/>
                </a:solidFill>
              </a:rPr>
              <a:t>X. </a:t>
            </a:r>
            <a:r>
              <a:rPr lang="en-US" sz="1600" b="0" kern="0" dirty="0" err="1" smtClean="0">
                <a:solidFill>
                  <a:srgbClr val="FF0000"/>
                </a:solidFill>
              </a:rPr>
              <a:t>Xiong</a:t>
            </a:r>
            <a:r>
              <a:rPr lang="en-US" sz="1600" b="0" kern="0" dirty="0" smtClean="0">
                <a:solidFill>
                  <a:srgbClr val="FF0000"/>
                </a:solidFill>
              </a:rPr>
              <a:t> et al., SPIE Proceedings Vol. 9241,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3706" b="1540"/>
          <a:stretch/>
        </p:blipFill>
        <p:spPr>
          <a:xfrm>
            <a:off x="0" y="732694"/>
            <a:ext cx="5238826" cy="337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5817" y="1682126"/>
            <a:ext cx="4398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 larger biases than observed for MODIS and PLEIADES</a:t>
            </a:r>
            <a:endParaRPr lang="en-GB" sz="3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1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MODIS and Pleiades vs “ROLO”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0" y="1132354"/>
            <a:ext cx="8897078" cy="38997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28335" y="5032145"/>
            <a:ext cx="3956671" cy="48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300" kern="0" dirty="0">
                <a:solidFill>
                  <a:srgbClr val="FF0000"/>
                </a:solidFill>
              </a:rPr>
              <a:t>X. </a:t>
            </a:r>
            <a:r>
              <a:rPr lang="en-US" sz="1300" kern="0" dirty="0" err="1">
                <a:solidFill>
                  <a:srgbClr val="FF0000"/>
                </a:solidFill>
              </a:rPr>
              <a:t>Xiong</a:t>
            </a:r>
            <a:r>
              <a:rPr lang="en-US" sz="1300" kern="0" dirty="0">
                <a:solidFill>
                  <a:srgbClr val="FF0000"/>
                </a:solidFill>
              </a:rPr>
              <a:t> et al., SPIE Proceedings Vol. 9241, 2014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29208" b="1540"/>
          <a:stretch/>
        </p:blipFill>
        <p:spPr>
          <a:xfrm>
            <a:off x="1493520" y="1240771"/>
            <a:ext cx="7520940" cy="3401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436" y="5515263"/>
            <a:ext cx="4895354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38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Slightly larger biases than observed for MODIS and PLEIADES</a:t>
            </a:r>
          </a:p>
        </p:txBody>
      </p:sp>
    </p:spTree>
    <p:extLst>
      <p:ext uri="{BB962C8B-B14F-4D97-AF65-F5344CB8AC3E}">
        <p14:creationId xmlns:p14="http://schemas.microsoft.com/office/powerpoint/2010/main" val="124975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46988"/>
            <a:ext cx="9525000" cy="5715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OLCI vs GIRO </a:t>
            </a:r>
            <a:r>
              <a:rPr lang="en-GB" dirty="0" smtClean="0"/>
              <a:t>normalised irradiance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94562" y="3789796"/>
            <a:ext cx="2460378" cy="8617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OLCI observation</a:t>
            </a:r>
          </a:p>
          <a:p>
            <a:endParaRPr lang="en-GB" sz="1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GIRO simulation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46988"/>
            <a:ext cx="9525000" cy="5715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OLCI vs GIRO </a:t>
            </a:r>
            <a:r>
              <a:rPr lang="en-GB" dirty="0" smtClean="0"/>
              <a:t>normalised irradiance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2843784" y="1783080"/>
            <a:ext cx="1078992" cy="612648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956048" y="2712720"/>
            <a:ext cx="841248" cy="6126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1521146">
            <a:off x="7050024" y="4238459"/>
            <a:ext cx="1697736" cy="612648"/>
          </a:xfrm>
          <a:prstGeom prst="ellipse">
            <a:avLst/>
          </a:prstGeom>
          <a:noFill/>
          <a:ln w="28575" cap="flat" cmpd="sng" algn="ctr">
            <a:solidFill>
              <a:srgbClr val="00B5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3" name="Straight Arrow Connector 2"/>
          <p:cNvCxnSpPr>
            <a:endCxn id="7" idx="7"/>
          </p:cNvCxnSpPr>
          <p:nvPr/>
        </p:nvCxnSpPr>
        <p:spPr bwMode="auto">
          <a:xfrm flipH="1">
            <a:off x="5674098" y="2313432"/>
            <a:ext cx="470670" cy="489008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144768" y="1564731"/>
            <a:ext cx="246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GIRO drops down whereas OLCI has a smooth behaviour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6127" y="4874884"/>
            <a:ext cx="328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5E2"/>
                </a:solidFill>
              </a:rPr>
              <a:t>Significant difference with a change in convexity for the GIRO, not seen with OLCI</a:t>
            </a:r>
            <a:endParaRPr lang="en-GB" sz="1600" dirty="0">
              <a:solidFill>
                <a:srgbClr val="00B5E2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  <a:endCxn id="8" idx="3"/>
          </p:cNvCxnSpPr>
          <p:nvPr/>
        </p:nvCxnSpPr>
        <p:spPr bwMode="auto">
          <a:xfrm flipV="1">
            <a:off x="5259001" y="4483512"/>
            <a:ext cx="2004713" cy="391372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B5E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153091" y="2787100"/>
            <a:ext cx="246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Flatter spectral behaviour for OLCI</a:t>
            </a:r>
            <a:endParaRPr lang="en-GB" sz="1600" dirty="0">
              <a:solidFill>
                <a:srgbClr val="FFC000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  <a:endCxn id="6" idx="4"/>
          </p:cNvCxnSpPr>
          <p:nvPr/>
        </p:nvCxnSpPr>
        <p:spPr bwMode="auto">
          <a:xfrm flipV="1">
            <a:off x="3383280" y="2395728"/>
            <a:ext cx="0" cy="391372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494562" y="3789796"/>
            <a:ext cx="2460378" cy="8617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OLCI observation</a:t>
            </a:r>
          </a:p>
          <a:p>
            <a:endParaRPr lang="en-GB" sz="1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GIRO simulation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OLCI vs GIRO </a:t>
            </a:r>
            <a:r>
              <a:rPr lang="en-GB" dirty="0" smtClean="0"/>
              <a:t>normalised irradiance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923544"/>
            <a:ext cx="9906000" cy="5934456"/>
            <a:chOff x="0" y="923544"/>
            <a:chExt cx="9906000" cy="5934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1"/>
            <a:stretch/>
          </p:blipFill>
          <p:spPr>
            <a:xfrm>
              <a:off x="0" y="923544"/>
              <a:ext cx="9906000" cy="5934456"/>
            </a:xfrm>
            <a:prstGeom prst="rect">
              <a:avLst/>
            </a:prstGeom>
          </p:spPr>
        </p:pic>
        <p:sp>
          <p:nvSpPr>
            <p:cNvPr id="5" name="Diamond 4"/>
            <p:cNvSpPr/>
            <p:nvPr/>
          </p:nvSpPr>
          <p:spPr bwMode="auto">
            <a:xfrm>
              <a:off x="7597081" y="3671316"/>
              <a:ext cx="219456" cy="219456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08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OLCI : some basics…</a:t>
            </a:r>
            <a:endParaRPr lang="en-GB" dirty="0"/>
          </a:p>
        </p:txBody>
      </p:sp>
      <p:pic>
        <p:nvPicPr>
          <p:cNvPr id="367618" name="Picture 2" descr="https://sentinel.esa.int/image/image_gallery?uuid=c73b2d94-144a-4671-9c87-5f0bfcbaab90&amp;groupId=247904&amp;t=135358797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976149"/>
            <a:ext cx="453771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9942" y="3210152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84" y="4435783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sentinel.esa.int/documents/247904/322304/instrument+Layout/52345f2c-0819-4801-8c12-0284a0282a5f?version=1.0&amp;t=1438009415914&amp;imagePreview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 r="3014" b="10740"/>
          <a:stretch/>
        </p:blipFill>
        <p:spPr bwMode="auto">
          <a:xfrm>
            <a:off x="3682046" y="3578447"/>
            <a:ext cx="6223954" cy="32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838" y="1536232"/>
            <a:ext cx="3239727" cy="594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Across track = 740 detectors</a:t>
            </a:r>
          </a:p>
        </p:txBody>
      </p:sp>
    </p:spTree>
    <p:extLst>
      <p:ext uri="{BB962C8B-B14F-4D97-AF65-F5344CB8AC3E}">
        <p14:creationId xmlns:p14="http://schemas.microsoft.com/office/powerpoint/2010/main" val="326615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OLCI vs GIRO </a:t>
            </a:r>
            <a:r>
              <a:rPr lang="en-GB" dirty="0" smtClean="0"/>
              <a:t>normalised irradiance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854075"/>
            <a:ext cx="9906000" cy="5894959"/>
            <a:chOff x="0" y="854075"/>
            <a:chExt cx="9906000" cy="58949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"/>
            <a:stretch/>
          </p:blipFill>
          <p:spPr>
            <a:xfrm>
              <a:off x="0" y="854075"/>
              <a:ext cx="9906000" cy="5894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4" t="5865" r="3187" b="48228"/>
            <a:stretch/>
          </p:blipFill>
          <p:spPr>
            <a:xfrm>
              <a:off x="7173507" y="3063443"/>
              <a:ext cx="2093976" cy="2834640"/>
            </a:xfrm>
            <a:prstGeom prst="rect">
              <a:avLst/>
            </a:prstGeom>
          </p:spPr>
        </p:pic>
        <p:sp>
          <p:nvSpPr>
            <p:cNvPr id="8" name="Diamond 7"/>
            <p:cNvSpPr/>
            <p:nvPr/>
          </p:nvSpPr>
          <p:spPr bwMode="auto">
            <a:xfrm>
              <a:off x="7265307" y="5686308"/>
              <a:ext cx="219456" cy="219456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22958" r="29270" b="28637"/>
          <a:stretch/>
        </p:blipFill>
        <p:spPr>
          <a:xfrm>
            <a:off x="2184844" y="3091300"/>
            <a:ext cx="3475701" cy="2535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4882896" y="1595311"/>
            <a:ext cx="841248" cy="6126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Arrow Connector 9"/>
          <p:cNvCxnSpPr>
            <a:stCxn id="2" idx="0"/>
            <a:endCxn id="9" idx="3"/>
          </p:cNvCxnSpPr>
          <p:nvPr/>
        </p:nvCxnSpPr>
        <p:spPr bwMode="auto">
          <a:xfrm flipV="1">
            <a:off x="3922695" y="2118239"/>
            <a:ext cx="1083399" cy="973061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92505" y="4372606"/>
            <a:ext cx="246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GIRO drops down whereas OLCI has a smooth behaviour </a:t>
            </a:r>
            <a:r>
              <a:rPr lang="en-GB" sz="1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also observed in SCIA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907261">
            <a:off x="6599137" y="2246764"/>
            <a:ext cx="1645618" cy="612648"/>
          </a:xfrm>
          <a:prstGeom prst="ellipse">
            <a:avLst/>
          </a:prstGeom>
          <a:noFill/>
          <a:ln w="28575" cap="flat" cmpd="sng" algn="ctr">
            <a:solidFill>
              <a:srgbClr val="00B5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0495" y="1141690"/>
            <a:ext cx="130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5E2"/>
                </a:solidFill>
              </a:rPr>
              <a:t>GIRO and SCIA in agreement</a:t>
            </a:r>
            <a:endParaRPr lang="en-GB" sz="1600" dirty="0">
              <a:solidFill>
                <a:srgbClr val="00B5E2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2" idx="7"/>
          </p:cNvCxnSpPr>
          <p:nvPr/>
        </p:nvCxnSpPr>
        <p:spPr bwMode="auto">
          <a:xfrm flipH="1">
            <a:off x="8040119" y="1972687"/>
            <a:ext cx="832292" cy="523068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B5E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60950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way forward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0567" y="907150"/>
            <a:ext cx="9280403" cy="5546134"/>
          </a:xfrm>
        </p:spPr>
        <p:txBody>
          <a:bodyPr wrap="square">
            <a:spAutoFit/>
          </a:bodyPr>
          <a:lstStyle/>
          <a:p>
            <a:r>
              <a:rPr lang="en-GB" sz="2000" dirty="0" smtClean="0">
                <a:sym typeface="Wingdings" panose="05000000000000000000" pitchFamily="2" charset="2"/>
              </a:rPr>
              <a:t>Good quality of the acquisitions</a:t>
            </a:r>
          </a:p>
          <a:p>
            <a:endParaRPr lang="en-GB" sz="1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Some spectral behaviours  may require further investigations </a:t>
            </a:r>
          </a:p>
          <a:p>
            <a:endParaRPr lang="en-GB" sz="1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Results for Oa21 not understood yet</a:t>
            </a:r>
          </a:p>
          <a:p>
            <a:endParaRPr lang="en-GB" sz="1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Reducing the uncertainties on the measurements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Oversampling factor  ellipse fitting shows some variability + does not work for Oa21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What about the </a:t>
            </a:r>
            <a:r>
              <a:rPr lang="en-GB" sz="1800" dirty="0" err="1" smtClean="0">
                <a:sym typeface="Wingdings" panose="05000000000000000000" pitchFamily="2" charset="2"/>
              </a:rPr>
              <a:t>straylight</a:t>
            </a:r>
            <a:r>
              <a:rPr lang="en-GB" sz="1800" dirty="0" smtClean="0">
                <a:sym typeface="Wingdings" panose="05000000000000000000" pitchFamily="2" charset="2"/>
              </a:rPr>
              <a:t> corrections + offset levels ?  Image reprocessing?</a:t>
            </a:r>
          </a:p>
          <a:p>
            <a:endParaRPr lang="en-GB" sz="1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Uncertainties on the GIRO simulations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SRFs used by the GIRO (first assessment show a limited impact, but varies from band to band)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Reflectance spectrum smoothing mechanism: investigation on the internal GIRO mechanics to check the model behaviour for very narrow SRFs (Oa13 at 2.5nm, Oa14 at 3.75nm and Oa15 at 2.5nm).</a:t>
            </a:r>
          </a:p>
          <a:p>
            <a:pPr lvl="1"/>
            <a:endParaRPr lang="en-GB" sz="1000" dirty="0" smtClean="0">
              <a:sym typeface="Wingdings" panose="05000000000000000000" pitchFamily="2" charset="2"/>
            </a:endParaRPr>
          </a:p>
          <a:p>
            <a:pPr marL="0" indent="-33750">
              <a:buNone/>
            </a:pPr>
            <a:r>
              <a:rPr lang="en-GB" sz="2200" dirty="0">
                <a:solidFill>
                  <a:srgbClr val="00B050"/>
                </a:solidFill>
                <a:sym typeface="Wingdings" panose="05000000000000000000" pitchFamily="2" charset="2"/>
              </a:rPr>
              <a:t>OLCI QWG </a:t>
            </a:r>
            <a:r>
              <a:rPr lang="en-GB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recommended performing more lunar observations with S3A and S3B for all cameras (29-30 Nov 2018).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06224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SLSTR?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8" y="991466"/>
            <a:ext cx="2857500" cy="285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3108" y="1114905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S1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4" y="998538"/>
            <a:ext cx="2857500" cy="2857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73962" y="1114905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S2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0" y="991466"/>
            <a:ext cx="2857500" cy="285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06985" y="1114905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S3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8" y="3867586"/>
            <a:ext cx="2857500" cy="2857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3108" y="4046626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S4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86" y="3867586"/>
            <a:ext cx="2857500" cy="2857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3962" y="4046625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S5</a:t>
            </a:r>
            <a:endParaRPr lang="en-GB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0" y="3867586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019" y="103871"/>
            <a:ext cx="40332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Applicability of the method to SLSTR data still to be assessed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1215" y="4038258"/>
            <a:ext cx="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S6</a:t>
            </a:r>
            <a:endParaRPr lang="en-GB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8" y="2515466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4" y="2515466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0" y="2524776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8" y="5391586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4" y="5381058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0" y="5381058"/>
            <a:ext cx="1333500" cy="13335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8512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" y="1053313"/>
            <a:ext cx="8572500" cy="5715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What about SLSTR</a:t>
            </a:r>
            <a:r>
              <a:rPr lang="en-GB" dirty="0" smtClean="0"/>
              <a:t>? Just a simple try…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2453640"/>
            <a:ext cx="9447213" cy="3419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Thank you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7826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1062" b="3599"/>
          <a:stretch/>
        </p:blipFill>
        <p:spPr>
          <a:xfrm>
            <a:off x="2008174" y="246807"/>
            <a:ext cx="7897826" cy="6611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794" y="2103930"/>
            <a:ext cx="32044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0" dirty="0" err="1" smtClean="0">
                <a:solidFill>
                  <a:schemeClr val="accent5">
                    <a:lumMod val="50000"/>
                  </a:schemeClr>
                </a:solidFill>
              </a:rPr>
              <a:t>Werhli</a:t>
            </a:r>
            <a:r>
              <a:rPr lang="en-GB" sz="1800" b="0" dirty="0" smtClean="0">
                <a:solidFill>
                  <a:schemeClr val="accent5">
                    <a:lumMod val="50000"/>
                  </a:schemeClr>
                </a:solidFill>
              </a:rPr>
              <a:t> Spectrum as implemented in the GIRO</a:t>
            </a:r>
            <a:endParaRPr lang="en-GB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OLCI : some basics…</a:t>
            </a:r>
            <a:endParaRPr lang="en-GB" dirty="0"/>
          </a:p>
        </p:txBody>
      </p:sp>
      <p:pic>
        <p:nvPicPr>
          <p:cNvPr id="367618" name="Picture 2" descr="https://sentinel.esa.int/image/image_gallery?uuid=c73b2d94-144a-4671-9c87-5f0bfcbaab90&amp;groupId=247904&amp;t=135358797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976149"/>
            <a:ext cx="453771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9942" y="3210152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84" y="4435783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sentinel.esa.int/documents/247904/322304/instrument+Layout/52345f2c-0819-4801-8c12-0284a0282a5f?version=1.0&amp;t=1438009415914&amp;imagePreview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 r="3014" b="10740"/>
          <a:stretch/>
        </p:blipFill>
        <p:spPr bwMode="auto">
          <a:xfrm>
            <a:off x="3682046" y="3578447"/>
            <a:ext cx="6223954" cy="32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838" y="1536232"/>
            <a:ext cx="3239727" cy="594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Across track = 740 detectors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474" y="4817635"/>
            <a:ext cx="7204430" cy="1702037"/>
            <a:chOff x="878866" y="4817635"/>
            <a:chExt cx="7204430" cy="1702037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878866" y="4817635"/>
              <a:ext cx="3239695" cy="59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52000" indent="-252000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•"/>
                <a:defRPr sz="36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0" kern="0" dirty="0" smtClean="0">
                  <a:solidFill>
                    <a:srgbClr val="FF0000"/>
                  </a:solidFill>
                </a:rPr>
                <a:t>Imaging CCD = Spatial x Spectral content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831336" y="5212080"/>
              <a:ext cx="4251960" cy="905256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78866" y="5723803"/>
              <a:ext cx="2952470" cy="79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52000" indent="-252000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•"/>
                <a:defRPr sz="36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0" kern="0" dirty="0" smtClean="0">
                  <a:solidFill>
                    <a:srgbClr val="FF0000"/>
                  </a:solidFill>
                </a:rPr>
                <a:t>Digital processing </a:t>
              </a:r>
              <a:r>
                <a:rPr lang="en-US" sz="1600" b="0" kern="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 21 bands (+ 1 smear band) over the spatial dimension</a:t>
              </a:r>
              <a:endParaRPr lang="en-US" sz="1600" b="0" kern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1348008" y="5366248"/>
              <a:ext cx="215757" cy="34841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93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OLCI : some basics…</a:t>
            </a:r>
            <a:endParaRPr lang="en-GB" dirty="0"/>
          </a:p>
        </p:txBody>
      </p:sp>
      <p:pic>
        <p:nvPicPr>
          <p:cNvPr id="367618" name="Picture 2" descr="https://sentinel.esa.int/image/image_gallery?uuid=c73b2d94-144a-4671-9c87-5f0bfcbaab90&amp;groupId=247904&amp;t=135358797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976149"/>
            <a:ext cx="453771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05" y="2985135"/>
            <a:ext cx="5827395" cy="387286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19949" y="5933571"/>
            <a:ext cx="2335366" cy="594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Cyan = MERIS heritage</a:t>
            </a:r>
          </a:p>
          <a:p>
            <a:pPr marL="0" indent="0">
              <a:buNone/>
            </a:pPr>
            <a:r>
              <a:rPr lang="en-US" sz="1600" dirty="0" smtClean="0"/>
              <a:t>Yellow = new bands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9942" y="2747645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84" y="4435783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OLCI : some basics…</a:t>
            </a:r>
            <a:endParaRPr lang="en-GB" dirty="0"/>
          </a:p>
        </p:txBody>
      </p:sp>
      <p:pic>
        <p:nvPicPr>
          <p:cNvPr id="367618" name="Picture 2" descr="https://sentinel.esa.int/image/image_gallery?uuid=c73b2d94-144a-4671-9c87-5f0bfcbaab90&amp;groupId=247904&amp;t=135358797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" y="976149"/>
            <a:ext cx="453771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05" y="2985135"/>
            <a:ext cx="5827395" cy="387286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19949" y="5933571"/>
            <a:ext cx="2335366" cy="594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Cyan = MERIS heritage</a:t>
            </a:r>
          </a:p>
          <a:p>
            <a:pPr marL="0" indent="0">
              <a:buNone/>
            </a:pPr>
            <a:r>
              <a:rPr lang="en-US" sz="1600" dirty="0" smtClean="0"/>
              <a:t>Yellow = new bands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119812" y="3067329"/>
            <a:ext cx="667820" cy="7854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Arrow Connector 5"/>
          <p:cNvCxnSpPr>
            <a:stCxn id="14" idx="0"/>
          </p:cNvCxnSpPr>
          <p:nvPr/>
        </p:nvCxnSpPr>
        <p:spPr bwMode="auto">
          <a:xfrm flipV="1">
            <a:off x="1578852" y="3554858"/>
            <a:ext cx="702011" cy="1149554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1169" y="4704412"/>
            <a:ext cx="2335366" cy="5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0" kern="0" dirty="0" smtClean="0">
                <a:solidFill>
                  <a:srgbClr val="FF0000"/>
                </a:solidFill>
              </a:rPr>
              <a:t>Only camera to see the Moon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419147" y="5164604"/>
            <a:ext cx="667820" cy="7854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60123" y="5265222"/>
            <a:ext cx="1934909" cy="4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0" kern="0" dirty="0" smtClean="0">
                <a:solidFill>
                  <a:srgbClr val="FF0000"/>
                </a:solidFill>
              </a:rPr>
              <a:t>Very narrow bands</a:t>
            </a:r>
          </a:p>
        </p:txBody>
      </p:sp>
      <p:cxnSp>
        <p:nvCxnSpPr>
          <p:cNvPr id="17" name="Straight Arrow Connector 16"/>
          <p:cNvCxnSpPr>
            <a:stCxn id="16" idx="3"/>
            <a:endCxn id="15" idx="2"/>
          </p:cNvCxnSpPr>
          <p:nvPr/>
        </p:nvCxnSpPr>
        <p:spPr bwMode="auto">
          <a:xfrm>
            <a:off x="3795032" y="5472672"/>
            <a:ext cx="1624115" cy="84673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179942" y="2747645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84" y="4435783"/>
            <a:ext cx="172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Source : ESA web site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3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Moon observation with S3B OLCI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992188"/>
            <a:ext cx="6771098" cy="539115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Manoeuvre performed on July 27, 2018</a:t>
            </a:r>
          </a:p>
          <a:p>
            <a:endParaRPr lang="en-GB" sz="2800" dirty="0" smtClean="0"/>
          </a:p>
          <a:p>
            <a:r>
              <a:rPr lang="en-GB" sz="2800" dirty="0" smtClean="0"/>
              <a:t>Purpose: </a:t>
            </a:r>
          </a:p>
          <a:p>
            <a:pPr lvl="1"/>
            <a:r>
              <a:rPr lang="en-GB" sz="2400" dirty="0" err="1" smtClean="0"/>
              <a:t>Straylight</a:t>
            </a:r>
            <a:r>
              <a:rPr lang="en-GB" sz="2400" dirty="0" smtClean="0"/>
              <a:t> correction analysis (ESA / ACRI)</a:t>
            </a:r>
          </a:p>
          <a:p>
            <a:pPr lvl="1"/>
            <a:r>
              <a:rPr lang="en-GB" sz="2400" dirty="0" smtClean="0"/>
              <a:t>Moon calibration (EUMETSAT)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r>
              <a:rPr lang="en-GB" sz="2800" dirty="0" smtClean="0"/>
              <a:t>Acquisition </a:t>
            </a:r>
            <a:r>
              <a:rPr lang="en-GB" sz="2800" dirty="0" smtClean="0">
                <a:sym typeface="Wingdings" panose="05000000000000000000" pitchFamily="2" charset="2"/>
              </a:rPr>
              <a:t></a:t>
            </a:r>
            <a:r>
              <a:rPr lang="en-GB" sz="2800" dirty="0" smtClean="0"/>
              <a:t> between ~5:20 UTC and ~5:25 UTC</a:t>
            </a:r>
          </a:p>
          <a:p>
            <a:endParaRPr lang="en-GB" sz="2800" dirty="0" smtClean="0"/>
          </a:p>
          <a:p>
            <a:r>
              <a:rPr lang="en-GB" sz="2800" dirty="0" smtClean="0"/>
              <a:t>Moon phase : -6.46 degrees</a:t>
            </a:r>
          </a:p>
          <a:p>
            <a:endParaRPr lang="en-GB" sz="2800" dirty="0" smtClean="0"/>
          </a:p>
          <a:p>
            <a:r>
              <a:rPr lang="en-GB" sz="2800" dirty="0" smtClean="0"/>
              <a:t>Viewing camera  = Camera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r="59925"/>
          <a:stretch/>
        </p:blipFill>
        <p:spPr>
          <a:xfrm>
            <a:off x="6993293" y="1080085"/>
            <a:ext cx="2748323" cy="5490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4029" y="6203321"/>
            <a:ext cx="268798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Extract from the original image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0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</a:t>
            </a:r>
            <a:endParaRPr lang="en-GB" dirty="0"/>
          </a:p>
        </p:txBody>
      </p:sp>
      <p:sp>
        <p:nvSpPr>
          <p:cNvPr id="32" name="Arc 31"/>
          <p:cNvSpPr/>
          <p:nvPr/>
        </p:nvSpPr>
        <p:spPr bwMode="auto">
          <a:xfrm rot="10103578">
            <a:off x="7697804" y="2713343"/>
            <a:ext cx="1850459" cy="1723961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8512" y="2981321"/>
            <a:ext cx="8518821" cy="3044575"/>
            <a:chOff x="1048512" y="2981321"/>
            <a:chExt cx="8518821" cy="3044575"/>
          </a:xfrm>
        </p:grpSpPr>
        <p:grpSp>
          <p:nvGrpSpPr>
            <p:cNvPr id="17" name="Group 16"/>
            <p:cNvGrpSpPr/>
            <p:nvPr/>
          </p:nvGrpSpPr>
          <p:grpSpPr>
            <a:xfrm>
              <a:off x="1048512" y="3337560"/>
              <a:ext cx="7882128" cy="2688336"/>
              <a:chOff x="-551688" y="3337560"/>
              <a:chExt cx="7882128" cy="268833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13232" y="5437632"/>
                <a:ext cx="6617208" cy="588264"/>
                <a:chOff x="713232" y="4687824"/>
                <a:chExt cx="6617208" cy="588264"/>
              </a:xfrm>
            </p:grpSpPr>
            <p:sp>
              <p:nvSpPr>
                <p:cNvPr id="5" name="Flowchart: Data 4"/>
                <p:cNvSpPr/>
                <p:nvPr/>
              </p:nvSpPr>
              <p:spPr bwMode="auto">
                <a:xfrm>
                  <a:off x="713232" y="4690872"/>
                  <a:ext cx="1572768" cy="585216"/>
                </a:xfrm>
                <a:prstGeom prst="flowChartInputOutput">
                  <a:avLst/>
                </a:prstGeom>
                <a:noFill/>
                <a:ln w="381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" name="Flowchart: Data 5"/>
                <p:cNvSpPr/>
                <p:nvPr/>
              </p:nvSpPr>
              <p:spPr bwMode="auto">
                <a:xfrm>
                  <a:off x="1972056" y="4690872"/>
                  <a:ext cx="1572768" cy="585216"/>
                </a:xfrm>
                <a:prstGeom prst="flowChartInputOutput">
                  <a:avLst/>
                </a:prstGeom>
                <a:noFill/>
                <a:ln w="381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" name="Flowchart: Data 6"/>
                <p:cNvSpPr/>
                <p:nvPr/>
              </p:nvSpPr>
              <p:spPr bwMode="auto">
                <a:xfrm>
                  <a:off x="3240024" y="4687824"/>
                  <a:ext cx="1572768" cy="585216"/>
                </a:xfrm>
                <a:prstGeom prst="flowChartInputOutput">
                  <a:avLst/>
                </a:prstGeom>
                <a:noFill/>
                <a:ln w="381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" name="Flowchart: Data 7"/>
                <p:cNvSpPr/>
                <p:nvPr/>
              </p:nvSpPr>
              <p:spPr bwMode="auto">
                <a:xfrm>
                  <a:off x="4501896" y="4687824"/>
                  <a:ext cx="1572768" cy="585216"/>
                </a:xfrm>
                <a:prstGeom prst="flowChartInputOutput">
                  <a:avLst/>
                </a:prstGeom>
                <a:noFill/>
                <a:ln w="381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9" name="Flowchart: Data 8"/>
                <p:cNvSpPr/>
                <p:nvPr/>
              </p:nvSpPr>
              <p:spPr bwMode="auto">
                <a:xfrm>
                  <a:off x="5757672" y="4687824"/>
                  <a:ext cx="1572768" cy="585216"/>
                </a:xfrm>
                <a:prstGeom prst="flowChartInputOutput">
                  <a:avLst/>
                </a:prstGeom>
                <a:noFill/>
                <a:ln w="381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cxnSp>
            <p:nvCxnSpPr>
              <p:cNvPr id="12" name="Straight Connector 11"/>
              <p:cNvCxnSpPr>
                <a:stCxn id="5" idx="2"/>
                <a:endCxn id="9" idx="5"/>
              </p:cNvCxnSpPr>
              <p:nvPr/>
            </p:nvCxnSpPr>
            <p:spPr bwMode="auto">
              <a:xfrm flipV="1">
                <a:off x="870509" y="5730240"/>
                <a:ext cx="6302654" cy="3048"/>
              </a:xfrm>
              <a:prstGeom prst="line">
                <a:avLst/>
              </a:prstGeom>
              <a:solidFill>
                <a:schemeClr val="bg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9" idx="5"/>
              </p:cNvCxnSpPr>
              <p:nvPr/>
            </p:nvCxnSpPr>
            <p:spPr bwMode="auto">
              <a:xfrm flipV="1">
                <a:off x="7173163" y="3337560"/>
                <a:ext cx="60077" cy="2392680"/>
              </a:xfrm>
              <a:prstGeom prst="line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Flowchart: Data 15"/>
              <p:cNvSpPr/>
              <p:nvPr/>
            </p:nvSpPr>
            <p:spPr bwMode="auto">
              <a:xfrm>
                <a:off x="-551688" y="5437632"/>
                <a:ext cx="1572768" cy="585216"/>
              </a:xfrm>
              <a:prstGeom prst="flowChartInputOutput">
                <a:avLst/>
              </a:prstGeom>
              <a:noFill/>
              <a:ln w="381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6" idx="2"/>
            </p:cNvCxnSpPr>
            <p:nvPr/>
          </p:nvCxnSpPr>
          <p:spPr bwMode="auto">
            <a:xfrm flipV="1">
              <a:off x="3729533" y="3328416"/>
              <a:ext cx="5085283" cy="2404872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" idx="5"/>
            </p:cNvCxnSpPr>
            <p:nvPr/>
          </p:nvCxnSpPr>
          <p:spPr bwMode="auto">
            <a:xfrm flipV="1">
              <a:off x="2464003" y="3334512"/>
              <a:ext cx="6350813" cy="2395728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7637899" y="4103767"/>
              <a:ext cx="536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GB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77536" y="3814207"/>
              <a:ext cx="915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F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GB" sz="2400" baseline="-25000" dirty="0" smtClean="0">
                  <a:solidFill>
                    <a:srgbClr val="FF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en-GB" sz="24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rc 30"/>
            <p:cNvSpPr/>
            <p:nvPr/>
          </p:nvSpPr>
          <p:spPr bwMode="auto">
            <a:xfrm rot="10103578">
              <a:off x="8206773" y="2981321"/>
              <a:ext cx="980885" cy="1043980"/>
            </a:xfrm>
            <a:prstGeom prst="arc">
              <a:avLst/>
            </a:prstGeom>
            <a:noFill/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3886810" y="3334512"/>
              <a:ext cx="4928006" cy="2124178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597529" y="3331464"/>
              <a:ext cx="5235911" cy="2688336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Arc 38"/>
            <p:cNvSpPr/>
            <p:nvPr/>
          </p:nvSpPr>
          <p:spPr bwMode="auto">
            <a:xfrm rot="10103578">
              <a:off x="6106112" y="3874611"/>
              <a:ext cx="980885" cy="1043980"/>
            </a:xfrm>
            <a:prstGeom prst="arc">
              <a:avLst>
                <a:gd name="adj1" fmla="val 19980743"/>
                <a:gd name="adj2" fmla="val 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38539" y="4656116"/>
              <a:ext cx="536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GB" sz="2400" baseline="-25000" dirty="0" smtClean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93372" y="3786609"/>
              <a:ext cx="573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tx1">
                      <a:lumMod val="75000"/>
                    </a:schemeClr>
                  </a:solidFill>
                </a:rPr>
                <a:t>f</a:t>
              </a:r>
              <a:endParaRPr lang="en-GB" sz="28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88" y="989547"/>
                <a:ext cx="9447213" cy="53911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400" dirty="0" smtClean="0"/>
                  <a:t>Irradiance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𝑂𝑆𝐹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GB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GB" sz="800" dirty="0" smtClean="0"/>
              </a:p>
              <a:p>
                <a:pPr marL="0" indent="0">
                  <a:buNone/>
                </a:pPr>
                <a:endParaRPr lang="en-GB" sz="800" dirty="0"/>
              </a:p>
              <a:p>
                <a:r>
                  <a:rPr lang="en-GB" sz="2400" dirty="0" err="1" smtClean="0"/>
                  <a:t>i</a:t>
                </a:r>
                <a:r>
                  <a:rPr lang="en-GB" sz="2400" dirty="0" smtClean="0"/>
                  <a:t> 	= lines (along track)</a:t>
                </a:r>
              </a:p>
              <a:p>
                <a:r>
                  <a:rPr lang="en-GB" sz="2400" dirty="0" smtClean="0"/>
                  <a:t>d 	= detector index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/>
                  <a:t>	= solid angle for each </a:t>
                </a:r>
                <a:r>
                  <a:rPr lang="en-GB" sz="2400" dirty="0" smtClean="0"/>
                  <a:t>detector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 = (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- 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) . 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GB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 smtClean="0"/>
                  <a:t>	= radiance</a:t>
                </a:r>
              </a:p>
              <a:p>
                <a:r>
                  <a:rPr lang="en-GB" sz="2400" dirty="0" smtClean="0"/>
                  <a:t>OSF	= oversampling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88" y="989547"/>
                <a:ext cx="9447213" cy="5391150"/>
              </a:xfrm>
              <a:blipFill>
                <a:blip r:embed="rId2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0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5120" r="2912" b="1920"/>
          <a:stretch/>
        </p:blipFill>
        <p:spPr>
          <a:xfrm>
            <a:off x="3150870" y="2873502"/>
            <a:ext cx="6755130" cy="3984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88" y="989547"/>
                <a:ext cx="9447213" cy="53911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400" dirty="0" smtClean="0"/>
                  <a:t>Irradiance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𝑂𝑆𝐹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GB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GB" sz="800" dirty="0" smtClean="0"/>
              </a:p>
              <a:p>
                <a:pPr marL="0" indent="0">
                  <a:buNone/>
                </a:pPr>
                <a:endParaRPr lang="en-GB" sz="800" dirty="0"/>
              </a:p>
              <a:p>
                <a:r>
                  <a:rPr lang="en-GB" sz="2400" dirty="0" err="1" smtClean="0"/>
                  <a:t>i</a:t>
                </a:r>
                <a:r>
                  <a:rPr lang="en-GB" sz="2400" dirty="0" smtClean="0"/>
                  <a:t> 	= lines (along track)</a:t>
                </a:r>
              </a:p>
              <a:p>
                <a:r>
                  <a:rPr lang="en-GB" sz="2400" dirty="0" smtClean="0"/>
                  <a:t>d 	= detector index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/>
                  <a:t>	= solid angle for each </a:t>
                </a:r>
                <a:r>
                  <a:rPr lang="en-GB" sz="2400" dirty="0" smtClean="0"/>
                  <a:t>detector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 = (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- 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en-GB" sz="2400" dirty="0">
                    <a:solidFill>
                      <a:schemeClr val="tx1">
                        <a:lumMod val="75000"/>
                      </a:schemeClr>
                    </a:solidFill>
                  </a:rPr>
                  <a:t>) . </a:t>
                </a:r>
                <a:r>
                  <a:rPr lang="el-GR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GB" sz="2400" baseline="-25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GB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 smtClean="0"/>
                  <a:t>	= radiance</a:t>
                </a:r>
              </a:p>
              <a:p>
                <a:r>
                  <a:rPr lang="en-GB" sz="2400" dirty="0" smtClean="0"/>
                  <a:t>OSF	= oversampling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88" y="989547"/>
                <a:ext cx="9447213" cy="5391150"/>
              </a:xfrm>
              <a:blipFill>
                <a:blip r:embed="rId3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43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preparation for the GIRO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88" y="989547"/>
            <a:ext cx="5978247" cy="53911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Oversampling = ellipse fitting + </a:t>
            </a:r>
            <a:r>
              <a:rPr lang="pt-BR" sz="2400" dirty="0" smtClean="0">
                <a:sym typeface="Wingdings" panose="05000000000000000000" pitchFamily="2" charset="2"/>
              </a:rPr>
              <a:t>axis ratio (</a:t>
            </a:r>
            <a:r>
              <a:rPr lang="pt-BR" sz="2400" dirty="0" smtClean="0"/>
              <a:t>moon </a:t>
            </a:r>
            <a:r>
              <a:rPr lang="pt-BR" sz="2400" dirty="0"/>
              <a:t>is assumed </a:t>
            </a:r>
            <a:r>
              <a:rPr lang="pt-BR" sz="2400" dirty="0" smtClean="0"/>
              <a:t>round)</a:t>
            </a:r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Not ideal but ok for first-order assessment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Proper calculation needed using integration time + acquisition geometry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42006" r="65939" b="20826"/>
          <a:stretch/>
        </p:blipFill>
        <p:spPr>
          <a:xfrm>
            <a:off x="6408516" y="1238073"/>
            <a:ext cx="3115475" cy="424830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8516" y="5516430"/>
            <a:ext cx="2912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0" kern="0" dirty="0" smtClean="0"/>
              <a:t>Example: Band 1</a:t>
            </a:r>
            <a:endParaRPr lang="pt-BR" sz="2000" b="0" kern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202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5014</TotalTime>
  <Words>729</Words>
  <Application>Microsoft Office PowerPoint</Application>
  <PresentationFormat>A4 Paper (210x297 mm)</PresentationFormat>
  <Paragraphs>139</Paragraphs>
  <Slides>25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OLCI : some basics…</vt:lpstr>
      <vt:lpstr>OLCI : some basics…</vt:lpstr>
      <vt:lpstr>OLCI : some basics…</vt:lpstr>
      <vt:lpstr>OLCI : some basics…</vt:lpstr>
      <vt:lpstr>Moon observation with S3B OLCI</vt:lpstr>
      <vt:lpstr>Data preparation for the GIRO</vt:lpstr>
      <vt:lpstr>Data preparation for the GIRO</vt:lpstr>
      <vt:lpstr>Data preparation for the GIRO</vt:lpstr>
      <vt:lpstr>Data preparation for the GIRO - oversampling</vt:lpstr>
      <vt:lpstr>Data preparation for the GIRO</vt:lpstr>
      <vt:lpstr>Data preparation for the GIRO</vt:lpstr>
      <vt:lpstr>Results – OLCI vs GIRO irradiance</vt:lpstr>
      <vt:lpstr>Results – OLCI vs GIRO irradiance</vt:lpstr>
      <vt:lpstr>MODIS and Pleiades vs “ROLO”</vt:lpstr>
      <vt:lpstr>MODIS and Pleiades vs “ROLO”</vt:lpstr>
      <vt:lpstr>Results – OLCI vs GIRO normalised irradiance</vt:lpstr>
      <vt:lpstr>Results – OLCI vs GIRO normalised irradiance</vt:lpstr>
      <vt:lpstr>Results – OLCI vs GIRO normalised irradiance</vt:lpstr>
      <vt:lpstr>Results – OLCI vs GIRO normalised irradiance</vt:lpstr>
      <vt:lpstr>Conclusions and way forward</vt:lpstr>
      <vt:lpstr>What about SLSTR? </vt:lpstr>
      <vt:lpstr>What about SLSTR? Just a simple try… 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173</cp:revision>
  <cp:lastPrinted>2006-03-06T14:11:17Z</cp:lastPrinted>
  <dcterms:created xsi:type="dcterms:W3CDTF">2018-09-13T12:54:23Z</dcterms:created>
  <dcterms:modified xsi:type="dcterms:W3CDTF">2019-02-22T16:59:11Z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1058215</vt:lpwstr>
  </property>
  <property fmtid="{D5CDD505-2E9C-101B-9397-08002B2CF9AE}" pid="13" name="DM_DOCNAME">
    <vt:lpwstr>Wagner_S3B_OLCI_Lunar_observations_GSICS2019</vt:lpwstr>
  </property>
  <property fmtid="{D5CDD505-2E9C-101B-9397-08002B2CF9AE}" pid="14" name="DM_AUTHOR">
    <vt:lpwstr>Sebastien Wagner</vt:lpwstr>
  </property>
  <property fmtid="{D5CDD505-2E9C-101B-9397-08002B2CF9AE}" pid="15" name="DM_E_DOC_NO">
    <vt:lpwstr>EUM/RSP/VWG/19/1058215</vt:lpwstr>
  </property>
  <property fmtid="{D5CDD505-2E9C-101B-9397-08002B2CF9AE}" pid="16" name="DM_E_VER_NO">
    <vt:lpwstr>1</vt:lpwstr>
  </property>
  <property fmtid="{D5CDD505-2E9C-101B-9397-08002B2CF9AE}" pid="17" name="DM_E_ISS_DATE">
    <vt:lpwstr>15 February 2019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