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565" r:id="rId2"/>
    <p:sldId id="537" r:id="rId3"/>
    <p:sldId id="567" r:id="rId4"/>
    <p:sldId id="538" r:id="rId5"/>
    <p:sldId id="574" r:id="rId6"/>
    <p:sldId id="571" r:id="rId7"/>
    <p:sldId id="572" r:id="rId8"/>
    <p:sldId id="573" r:id="rId9"/>
    <p:sldId id="566" r:id="rId10"/>
    <p:sldId id="540" r:id="rId11"/>
    <p:sldId id="541" r:id="rId12"/>
    <p:sldId id="542" r:id="rId13"/>
    <p:sldId id="543" r:id="rId14"/>
    <p:sldId id="544" r:id="rId15"/>
    <p:sldId id="545" r:id="rId16"/>
    <p:sldId id="546" r:id="rId17"/>
    <p:sldId id="547" r:id="rId18"/>
    <p:sldId id="548" r:id="rId19"/>
    <p:sldId id="549" r:id="rId20"/>
    <p:sldId id="550" r:id="rId21"/>
    <p:sldId id="551" r:id="rId22"/>
    <p:sldId id="552" r:id="rId23"/>
    <p:sldId id="553" r:id="rId24"/>
    <p:sldId id="554" r:id="rId25"/>
    <p:sldId id="555" r:id="rId26"/>
    <p:sldId id="556" r:id="rId27"/>
    <p:sldId id="568" r:id="rId28"/>
    <p:sldId id="569" r:id="rId29"/>
    <p:sldId id="57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758" autoAdjust="0"/>
    <p:restoredTop sz="93979" autoAdjust="0"/>
  </p:normalViewPr>
  <p:slideViewPr>
    <p:cSldViewPr>
      <p:cViewPr>
        <p:scale>
          <a:sx n="50" d="100"/>
          <a:sy n="50" d="100"/>
        </p:scale>
        <p:origin x="31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2640" y="28"/>
      </p:cViewPr>
      <p:guideLst/>
    </p:cSldViewPr>
  </p:notesViewPr>
  <p:gridSpacing cx="38100" cy="381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808E1E-1226-49A9-AA14-E2515D386EB8}" type="datetimeFigureOut">
              <a:rPr lang="en-US" smtClean="0"/>
              <a:t>3/3/2019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879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6B2F85-C26D-40D0-92D3-6614C1961CA3}" type="datetimeFigureOut">
              <a:rPr lang="en-US" smtClean="0"/>
              <a:t>3/3/2019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DE290-1744-4517-8622-DD5D114E36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681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87A1-1EB5-41D4-AC55-B4C48C091D5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406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DE290-1744-4517-8622-DD5D114E366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274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DE290-1744-4517-8622-DD5D114E366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672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2019-03-06 Fracati Italy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GSICS Working Group Annual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C26B-BF53-4AE8-86A9-0CB676573B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795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2019-03-06 Fracati Italy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GSICS Working Group Annual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C26B-BF53-4AE8-86A9-0CB676573B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993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2019-03-06 Fracati Italy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GSICS Working Group Annual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C26B-BF53-4AE8-86A9-0CB676573B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611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66700"/>
            <a:ext cx="8458200" cy="914857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9250" indent="-349250">
              <a:buFont typeface="Wingdings" panose="05000000000000000000" pitchFamily="2" charset="2"/>
              <a:buChar char="v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85800" indent="-336550">
              <a:buFont typeface="Wingdings" panose="05000000000000000000" pitchFamily="2" charset="2"/>
              <a:buChar char="Ø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buFont typeface="Courier New" panose="02070309020205020404" pitchFamily="49" charset="0"/>
              <a:buChar char="o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buFont typeface="Wingdings" panose="05000000000000000000" pitchFamily="2" charset="2"/>
              <a:buChar char="ü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2019-03-06 Fracati Italy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GSICS Working Group Annual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C26B-BF53-4AE8-86A9-0CB676573B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867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2019-03-06 Fracati Italy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GSICS Working Group Annual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C26B-BF53-4AE8-86A9-0CB676573B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747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2019-03-06 Fracati Italy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GSICS Working Group Annual Meeting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C26B-BF53-4AE8-86A9-0CB676573B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194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2019-03-06 Fracati Italy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GSICS Working Group Annual Meeting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C26B-BF53-4AE8-86A9-0CB676573B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9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2019-03-06 Fracati Italy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GSICS Working Group Annual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C26B-BF53-4AE8-86A9-0CB676573B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683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2019-03-06 Fracati Italy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GSICS Working Group Annual Meeting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C26B-BF53-4AE8-86A9-0CB676573B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080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2019-03-06 Fracati Italy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GSICS Working Group Annual Meeting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C26B-BF53-4AE8-86A9-0CB676573B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780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2019-03-06 Fracati Italy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GSICS Working Group Annual Meeting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C26B-BF53-4AE8-86A9-0CB676573B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182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75831"/>
            <a:ext cx="10515600" cy="9148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2019-03-06 Fracati Italy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GSICS Working Group Annual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BC26B-BF53-4AE8-86A9-0CB676573B8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C:\Users\miu\Dropbox\gsics_WG_logo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0500" y="245838"/>
            <a:ext cx="2743200" cy="7012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9382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699022"/>
            <a:ext cx="10058400" cy="179070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Update of Modulation Transfer Function (MTF) Evaluation Using Lunar Measurements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95700"/>
            <a:ext cx="9144000" cy="2857500"/>
          </a:xfrm>
        </p:spPr>
        <p:txBody>
          <a:bodyPr>
            <a:normAutofit/>
          </a:bodyPr>
          <a:lstStyle/>
          <a:p>
            <a:endParaRPr lang="en-US" sz="1900" dirty="0" smtClean="0"/>
          </a:p>
          <a:p>
            <a:r>
              <a:rPr lang="en-US" sz="2600" dirty="0" smtClean="0"/>
              <a:t>X. Wu</a:t>
            </a:r>
            <a:endParaRPr lang="en-US" sz="2600" dirty="0"/>
          </a:p>
          <a:p>
            <a:r>
              <a:rPr lang="en-US" sz="2600" dirty="0" smtClean="0"/>
              <a:t>2019-03-06</a:t>
            </a: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340400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altLang="en-US" sz="44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NOAA’s Method</a:t>
            </a:r>
            <a:endParaRPr lang="en-US" sz="4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7700" y="1336668"/>
            <a:ext cx="10934700" cy="486457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Fit to a Fermi function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i="1" dirty="0" smtClean="0"/>
              <a:t>b</a:t>
            </a:r>
            <a:r>
              <a:rPr lang="en-US" dirty="0" smtClean="0"/>
              <a:t> is the edge location): 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381" y="2850884"/>
            <a:ext cx="3980212" cy="2985159"/>
          </a:xfrm>
          <a:prstGeom prst="rect">
            <a:avLst/>
          </a:prstGeom>
        </p:spPr>
      </p:pic>
      <p:graphicFrame>
        <p:nvGraphicFramePr>
          <p:cNvPr id="6" name="Content Placeholder 3"/>
          <p:cNvGraphicFramePr>
            <a:graphicFrameLocks noChangeAspect="1"/>
          </p:cNvGraphicFramePr>
          <p:nvPr>
            <p:extLst/>
          </p:nvPr>
        </p:nvGraphicFramePr>
        <p:xfrm>
          <a:off x="7433285" y="1238976"/>
          <a:ext cx="4273517" cy="11826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4" imgW="2247840" imgH="622080" progId="Equation.3">
                  <p:embed/>
                </p:oleObj>
              </mc:Choice>
              <mc:Fallback>
                <p:oleObj name="Equation" r:id="rId4" imgW="2247840" imgH="622080" progId="Equation.3">
                  <p:embed/>
                  <p:pic>
                    <p:nvPicPr>
                      <p:cNvPr id="6" name="Content Placeholder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33285" y="1238976"/>
                        <a:ext cx="4273517" cy="11826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CC397-7E36-4EE7-890F-F4B8B52FF98E}" type="slidenum">
              <a:rPr lang="en-US" smtClean="0"/>
              <a:t>10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2019-03-06 Fracati Italy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GSICS Working Group Annual Meeting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433286" y="5893462"/>
            <a:ext cx="4191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A. P. Tzannes and J. M. Mooney, 1995; Choi et al., 2014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662" y="1994612"/>
            <a:ext cx="3257248" cy="24429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323" y="2114449"/>
            <a:ext cx="2972021" cy="22290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589" y="4201130"/>
            <a:ext cx="2930774" cy="21980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342" y="4183020"/>
            <a:ext cx="2934002" cy="220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73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Users\XShao\Documents\NOAA\GOES-R\MTF\FIgs\AHI_OF_1\fig_AHI_B01_MTF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65"/>
          <a:stretch/>
        </p:blipFill>
        <p:spPr bwMode="auto">
          <a:xfrm>
            <a:off x="1524000" y="1905000"/>
            <a:ext cx="5562600" cy="373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00400" y="1905000"/>
            <a:ext cx="114300" cy="1295400"/>
          </a:xfrm>
          <a:prstGeom prst="rect">
            <a:avLst/>
          </a:prstGeom>
          <a:solidFill>
            <a:srgbClr val="FFFF00">
              <a:alpha val="38039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639674" y="1295401"/>
            <a:ext cx="494272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>
                <a:cs typeface="Times New Roman" pitchFamily="18" charset="0"/>
              </a:rPr>
              <a:t>Normalization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Align the multiple background-to-Moon transition proﬁles at sub-pixel level along the scan-direction.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/>
              <a:t>Sliding piecewise 2</a:t>
            </a:r>
            <a:r>
              <a:rPr lang="en-US" altLang="en-US" sz="2000" baseline="30000" dirty="0"/>
              <a:t>nd</a:t>
            </a:r>
            <a:r>
              <a:rPr lang="en-US" altLang="en-US" sz="2000" dirty="0"/>
              <a:t> order polynomial filtering applied to ensemble of edge data</a:t>
            </a:r>
            <a:endParaRPr lang="en-US" altLang="en-US" sz="2000" dirty="0"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Differentiated to form the line spread function.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Apply Fourier transformation to the line spread function to derive MTF.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MTF at sub-Nyquist frequencies for imaging sensors </a:t>
            </a:r>
            <a:r>
              <a:rPr lang="en-US" sz="2000" dirty="0">
                <a:cs typeface="Times New Roman" pitchFamily="18" charset="0"/>
              </a:rPr>
              <a:t> (taking into account  of Sensor specific oversampling factor)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CC397-7E36-4EE7-890F-F4B8B52FF98E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2019-03-06 Fracati Italy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GSICS Working Group Annual Meeting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895600" y="266700"/>
            <a:ext cx="8458200" cy="9148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>
              <a:spcBef>
                <a:spcPct val="0"/>
              </a:spcBef>
            </a:pPr>
            <a:r>
              <a:rPr lang="en-US" sz="4400" dirty="0"/>
              <a:t>Lunar MTF Method</a:t>
            </a:r>
            <a:endParaRPr lang="en-US" sz="4400" b="1" kern="0" dirty="0">
              <a:solidFill>
                <a:sysClr val="windowText" lastClr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14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CC397-7E36-4EE7-890F-F4B8B52FF98E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2019-03-06 Fracati Italy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GSICS Working Group Annual Meeting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762000" y="1528673"/>
          <a:ext cx="1051560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val="1912770806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028937566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21629880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760863490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880562480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42181069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728451235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4896906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Instrument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Center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l-GR" sz="1800" baseline="0" dirty="0" smtClean="0"/>
                        <a:t>λ</a:t>
                      </a:r>
                      <a:r>
                        <a:rPr lang="en-US" sz="1800" baseline="0" dirty="0" smtClean="0"/>
                        <a:t>(um)</a:t>
                      </a:r>
                      <a:endParaRPr lang="en-US" sz="1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Phase (deg.)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P1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P2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P3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P4</a:t>
                      </a:r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8940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AHI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2015-08-01 03:00:30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0.64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9.85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0.845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0.600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0.393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0.198</a:t>
                      </a:r>
                      <a:endParaRPr lang="en-US" sz="1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5512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ABI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2017-02-11 19:12:28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0.64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9.75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0.939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0.788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0.590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0.396</a:t>
                      </a:r>
                      <a:endParaRPr lang="en-US" sz="1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0652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KMA</a:t>
                      </a:r>
                      <a:r>
                        <a:rPr lang="en-US" sz="1600" b="1" baseline="0" dirty="0" smtClean="0"/>
                        <a:t> MI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2016-11-13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dirty="0" smtClean="0"/>
                        <a:t>01:13:33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0.675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-22.09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0.926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0.791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0.607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0.399</a:t>
                      </a:r>
                      <a:endParaRPr lang="en-US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5366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GOES-15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2010-09-24 19:11:00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0.63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16.49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0.945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0.835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0.675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0.461</a:t>
                      </a:r>
                      <a:endParaRPr lang="en-US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4848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SEVIRI-9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2017-02-12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dirty="0" smtClean="0"/>
                        <a:t>12:11:49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0.6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18.45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0.919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0.664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0.297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0.027</a:t>
                      </a:r>
                      <a:endParaRPr lang="en-US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8311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CMA FY-2G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2015-04-03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dirty="0" smtClean="0"/>
                        <a:t>03:01:06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0.5-0.75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-15.10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0.734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0.348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0.148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0.140</a:t>
                      </a:r>
                      <a:endParaRPr lang="en-US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4028760"/>
                  </a:ext>
                </a:extLst>
              </a:tr>
            </a:tbl>
          </a:graphicData>
        </a:graphic>
      </p:graphicFrame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and Discussions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85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CC397-7E36-4EE7-890F-F4B8B52FF98E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2019-03-06 Fracati Italy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GSICS Working Group Annual Meeting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762000" y="1528673"/>
          <a:ext cx="1051560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val="1912770806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028937566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21629880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760863490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880562480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42181069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728451235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4896906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Instrument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Center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l-GR" sz="1800" baseline="0" dirty="0" smtClean="0"/>
                        <a:t>λ</a:t>
                      </a:r>
                      <a:r>
                        <a:rPr lang="en-US" sz="1800" baseline="0" dirty="0" smtClean="0"/>
                        <a:t>(um)</a:t>
                      </a:r>
                      <a:endParaRPr lang="en-US" sz="1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Phase (deg.)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P1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P2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P3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P4</a:t>
                      </a:r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8940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AHI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2015-08-01 03:00:30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0.64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9.85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0.845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0.600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0.393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0.198</a:t>
                      </a:r>
                      <a:endParaRPr lang="en-US" sz="1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5512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ABI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2017-02-11 19:12:28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0.64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9.75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0.939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0.788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0.590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0.396</a:t>
                      </a:r>
                      <a:endParaRPr lang="en-US" sz="1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0652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KMA</a:t>
                      </a:r>
                      <a:r>
                        <a:rPr lang="en-US" sz="1600" b="1" baseline="0" dirty="0" smtClean="0"/>
                        <a:t> MI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2016-11-13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dirty="0" smtClean="0"/>
                        <a:t>01:13:33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0.675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-22.09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0.926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0.791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0.607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0.399</a:t>
                      </a:r>
                      <a:endParaRPr lang="en-US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5366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GOES-15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2010-09-24 19:11:00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0.63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16.49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0.945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0.835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0.675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0.461</a:t>
                      </a:r>
                      <a:endParaRPr lang="en-US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4848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SEVIRI-9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2017-02-12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dirty="0" smtClean="0"/>
                        <a:t>12:11:49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0.6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18.45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0.919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0.664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0.297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0.027</a:t>
                      </a:r>
                      <a:endParaRPr lang="en-US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8311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CMA FY-2G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2015-04-03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dirty="0" smtClean="0"/>
                        <a:t>03:01:06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0.5-0.75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-15.10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0.734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0.348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0.148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0.140</a:t>
                      </a:r>
                      <a:endParaRPr lang="en-US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4028760"/>
                  </a:ext>
                </a:extLst>
              </a:tr>
            </a:tbl>
          </a:graphicData>
        </a:graphic>
      </p:graphicFrame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and Discussions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7200900" y="1006703"/>
            <a:ext cx="1409700" cy="55245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399111" y="2239396"/>
            <a:ext cx="3777155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ABI &amp; AHI should be more similar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28246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CC397-7E36-4EE7-890F-F4B8B52FF98E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2019-03-06 Fracati Italy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GSICS Working Group Annual Meeting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762000" y="1528673"/>
          <a:ext cx="1051560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val="1912770806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028937566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21629880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760863490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880562480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42181069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728451235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4896906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Instrument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Center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l-GR" sz="1800" baseline="0" dirty="0" smtClean="0"/>
                        <a:t>λ</a:t>
                      </a:r>
                      <a:r>
                        <a:rPr lang="en-US" sz="1800" baseline="0" dirty="0" smtClean="0"/>
                        <a:t>(um)</a:t>
                      </a:r>
                      <a:endParaRPr lang="en-US" sz="1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Phase (deg.)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P1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P2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P3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P4</a:t>
                      </a:r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8940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AHI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2015-08-01 03:00:30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0.64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9.85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0.845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0.600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0.393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0.198</a:t>
                      </a:r>
                      <a:endParaRPr lang="en-US" sz="1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5512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ABI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2017-02-11 19:12:28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0.64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9.75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0.939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0.788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0.590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0.396</a:t>
                      </a:r>
                      <a:endParaRPr lang="en-US" sz="1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0652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KMA</a:t>
                      </a:r>
                      <a:r>
                        <a:rPr lang="en-US" sz="1600" b="1" baseline="0" dirty="0" smtClean="0"/>
                        <a:t> MI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2016-11-13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dirty="0" smtClean="0"/>
                        <a:t>01:13:33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0.675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-22.09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0.926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0.791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0.607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0.399</a:t>
                      </a:r>
                      <a:endParaRPr lang="en-US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5366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GOES-15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2010-09-24 19:11:00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0.63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16.49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0.945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0.835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0.675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0.461</a:t>
                      </a:r>
                      <a:endParaRPr lang="en-US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4848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SEVIRI-9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2017-02-12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dirty="0" smtClean="0"/>
                        <a:t>12:11:49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0.6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18.45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0.919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0.664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0.297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0.027</a:t>
                      </a:r>
                      <a:endParaRPr lang="en-US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8311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CMA FY-2G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2015-04-03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dirty="0" smtClean="0"/>
                        <a:t>03:01:06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0.5-0.75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-15.10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0.734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0.348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0.148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0.140</a:t>
                      </a:r>
                      <a:endParaRPr lang="en-US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4028760"/>
                  </a:ext>
                </a:extLst>
              </a:tr>
            </a:tbl>
          </a:graphicData>
        </a:graphic>
      </p:graphicFrame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and Discussions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2019300" y="1028701"/>
            <a:ext cx="1409700" cy="55245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581400" y="2895600"/>
            <a:ext cx="3777155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A brand new Imager vs. an aged MI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85461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CC397-7E36-4EE7-890F-F4B8B52FF98E}" type="slidenum">
              <a:rPr lang="en-US" smtClean="0"/>
              <a:t>15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2019-03-06 Fracati Italy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GSICS Working Group Annual Meeting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762000" y="1528673"/>
          <a:ext cx="1051560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val="1912770806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028937566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21629880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760863490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880562480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42181069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728451235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4896906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Instrument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Center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l-GR" sz="1800" baseline="0" dirty="0" smtClean="0"/>
                        <a:t>λ</a:t>
                      </a:r>
                      <a:r>
                        <a:rPr lang="en-US" sz="1800" baseline="0" dirty="0" smtClean="0"/>
                        <a:t>(um)</a:t>
                      </a:r>
                      <a:endParaRPr lang="en-US" sz="1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Phase (deg.)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P1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P2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P3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P4</a:t>
                      </a:r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8940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AHI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2015-08-01 03:00:30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0.64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9.85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0.845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0.600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0.393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0.198</a:t>
                      </a:r>
                      <a:endParaRPr lang="en-US" sz="1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5512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ABI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2017-02-11 19:12:28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0.64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9.75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0.939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0.788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0.590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0.396</a:t>
                      </a:r>
                      <a:endParaRPr lang="en-US" sz="1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0652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KMA</a:t>
                      </a:r>
                      <a:r>
                        <a:rPr lang="en-US" sz="1600" b="1" baseline="0" dirty="0" smtClean="0"/>
                        <a:t> MI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2016-11-13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dirty="0" smtClean="0"/>
                        <a:t>01:13:33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0.675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-22.09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0.926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0.791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0.607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0.399</a:t>
                      </a:r>
                      <a:endParaRPr lang="en-US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5366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GOES-15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2010-09-24 19:11:00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0.63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16.49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0.945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0.835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0.675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0.461</a:t>
                      </a:r>
                      <a:endParaRPr lang="en-US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4848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SEVIRI-9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2017-02-12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dirty="0" smtClean="0"/>
                        <a:t>12:11:49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0.6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18.45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0.919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0.664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0.297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0.027</a:t>
                      </a:r>
                      <a:endParaRPr lang="en-US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8311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CMA FY-2G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2015-04-03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dirty="0" smtClean="0"/>
                        <a:t>03:01:06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0.5-0.75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-15.10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0.734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0.348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0.148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0.140</a:t>
                      </a:r>
                      <a:endParaRPr lang="en-US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4028760"/>
                  </a:ext>
                </a:extLst>
              </a:tr>
            </a:tbl>
          </a:graphicData>
        </a:graphic>
      </p:graphicFrame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and Discussions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4686300" y="1028701"/>
            <a:ext cx="1409700" cy="55245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72510" y="2889031"/>
            <a:ext cx="3777155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Difficult to compare visually.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95262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12" t="11504" r="7573" b="56758"/>
          <a:stretch/>
        </p:blipFill>
        <p:spPr bwMode="auto">
          <a:xfrm>
            <a:off x="1843214" y="2090847"/>
            <a:ext cx="2537718" cy="1469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52814" y="1661901"/>
            <a:ext cx="1572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KMA COMS MI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92" t="13966" r="15475" b="59772"/>
          <a:stretch/>
        </p:blipFill>
        <p:spPr bwMode="auto">
          <a:xfrm>
            <a:off x="1981200" y="4356243"/>
            <a:ext cx="2286000" cy="1437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34747" y="3974068"/>
            <a:ext cx="1003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GOES-15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71" t="9965" r="9857" b="52502"/>
          <a:stretch/>
        </p:blipFill>
        <p:spPr bwMode="auto">
          <a:xfrm>
            <a:off x="4648201" y="1881645"/>
            <a:ext cx="2418849" cy="1887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5343242" y="1633090"/>
            <a:ext cx="981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SEVIRI-9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82" t="11556" r="12620" b="53031"/>
          <a:stretch/>
        </p:blipFill>
        <p:spPr bwMode="auto">
          <a:xfrm>
            <a:off x="4724400" y="4113410"/>
            <a:ext cx="2286000" cy="1971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09030" y="3769253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FY-2G</a:t>
            </a:r>
          </a:p>
        </p:txBody>
      </p:sp>
      <p:pic>
        <p:nvPicPr>
          <p:cNvPr id="11" name="Picture 2" descr="C:\Users\XShao\Documents\NOAA\GOES-R\MTF\FIgs\AHI_OF_1\fig_AHI_B02_MTF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36" t="11436" r="13191" b="52184"/>
          <a:stretch/>
        </p:blipFill>
        <p:spPr bwMode="auto">
          <a:xfrm>
            <a:off x="7543801" y="1890232"/>
            <a:ext cx="2126751" cy="199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807376" y="1511482"/>
            <a:ext cx="1793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HIMAWARI-8 AHI</a:t>
            </a:r>
          </a:p>
        </p:txBody>
      </p:sp>
      <p:pic>
        <p:nvPicPr>
          <p:cNvPr id="13" name="Picture 2" descr="C:\Users\XShao\Documents\NOAA\GOES-R\MTF\FIgs\ABI_20170712\fig_ABI_B01_MTF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89" t="10322" r="10641" b="52744"/>
          <a:stretch/>
        </p:blipFill>
        <p:spPr bwMode="auto">
          <a:xfrm>
            <a:off x="7450841" y="4021704"/>
            <a:ext cx="2506895" cy="202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018363" y="3769253"/>
            <a:ext cx="1371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GOES-16 ABI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CC397-7E36-4EE7-890F-F4B8B52FF98E}" type="slidenum">
              <a:rPr lang="en-US" smtClean="0"/>
              <a:t>16</a:t>
            </a:fld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2019-03-06 Fracati Italy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GSICS Working Group Annual Meeting</a:t>
            </a:r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Metric to Quantify Imaging Quality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73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CC397-7E36-4EE7-890F-F4B8B52FF98E}" type="slidenum">
              <a:rPr lang="en-US" smtClean="0"/>
              <a:t>17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2019-03-06 Fracati Italy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GSICS Working Group Annual Meeting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762000" y="1528673"/>
          <a:ext cx="1051560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val="1912770806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028937566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21629880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760863490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880562480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42181069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728451235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4896906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Instrument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Center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l-GR" sz="1800" baseline="0" dirty="0" smtClean="0"/>
                        <a:t>λ</a:t>
                      </a:r>
                      <a:r>
                        <a:rPr lang="en-US" sz="1800" baseline="0" dirty="0" smtClean="0"/>
                        <a:t>(um)</a:t>
                      </a:r>
                      <a:endParaRPr lang="en-US" sz="1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Phase (deg.)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P1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P2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P3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P4</a:t>
                      </a:r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8940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AHI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2015-08-01 03:00:30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0.64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9.85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0.845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0.600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0.393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0.198</a:t>
                      </a:r>
                      <a:endParaRPr lang="en-US" sz="1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5512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ABI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2017-02-11 19:12:28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0.64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9.75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0.939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0.788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0.590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0.396</a:t>
                      </a:r>
                      <a:endParaRPr lang="en-US" sz="1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0652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KMA</a:t>
                      </a:r>
                      <a:r>
                        <a:rPr lang="en-US" sz="1600" b="1" baseline="0" dirty="0" smtClean="0"/>
                        <a:t> MI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2016-11-13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dirty="0" smtClean="0"/>
                        <a:t>01:13:33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0.675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-22.09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0.926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0.791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0.607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0.399</a:t>
                      </a:r>
                      <a:endParaRPr lang="en-US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5366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GOES-15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2010-09-24 19:11:00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0.63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16.49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0.945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0.835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0.675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0.461</a:t>
                      </a:r>
                      <a:endParaRPr lang="en-US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4848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SEVIRI-9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2017-02-12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dirty="0" smtClean="0"/>
                        <a:t>12:11:49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0.6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18.45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0.919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0.664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0.297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0.027</a:t>
                      </a:r>
                      <a:endParaRPr lang="en-US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8311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CMA FY-2G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2015-04-03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dirty="0" smtClean="0"/>
                        <a:t>03:01:06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0.5-0.75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-15.10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0.734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0.348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0.148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0.140</a:t>
                      </a:r>
                      <a:endParaRPr lang="en-US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4028760"/>
                  </a:ext>
                </a:extLst>
              </a:tr>
            </a:tbl>
          </a:graphicData>
        </a:graphic>
      </p:graphicFrame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and Discussions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 rot="5400000">
            <a:off x="8270036" y="-912064"/>
            <a:ext cx="643027" cy="55245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150022" y="2171700"/>
            <a:ext cx="3777155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Single parameter? Which one?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24305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CC397-7E36-4EE7-890F-F4B8B52FF98E}" type="slidenum">
              <a:rPr lang="en-US" smtClean="0"/>
              <a:t>18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2019-03-06 Fracati Italy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GSICS Working Group Annual Meeting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762000" y="1528673"/>
          <a:ext cx="1051560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val="1912770806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028937566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21629880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760863490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880562480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42181069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728451235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4896906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Instrument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Center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l-GR" sz="1800" baseline="0" dirty="0" smtClean="0"/>
                        <a:t>λ</a:t>
                      </a:r>
                      <a:r>
                        <a:rPr lang="en-US" sz="1800" baseline="0" dirty="0" smtClean="0"/>
                        <a:t>(um)</a:t>
                      </a:r>
                      <a:endParaRPr lang="en-US" sz="1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Phase (deg.)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P1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P2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P3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P4</a:t>
                      </a:r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8940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AHI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2015-08-01 03:00:30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0.64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9.85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0.845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0.600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0.393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0.198</a:t>
                      </a:r>
                      <a:endParaRPr lang="en-US" sz="1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5512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ABI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2017-02-11 19:12:28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0.64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9.75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0.939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0.788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0.590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0.396</a:t>
                      </a:r>
                      <a:endParaRPr lang="en-US" sz="1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0652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KMA</a:t>
                      </a:r>
                      <a:r>
                        <a:rPr lang="en-US" sz="1600" b="1" baseline="0" dirty="0" smtClean="0"/>
                        <a:t> MI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2016-11-13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dirty="0" smtClean="0"/>
                        <a:t>01:13:33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0.675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-22.09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0.926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0.791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0.607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0.399</a:t>
                      </a:r>
                      <a:endParaRPr lang="en-US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5366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GOES-15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2010-09-24 19:11:00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0.63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16.49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0.945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0.835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0.675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0.461</a:t>
                      </a:r>
                      <a:endParaRPr lang="en-US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4848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SEVIRI-9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2017-02-12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dirty="0" smtClean="0"/>
                        <a:t>12:11:49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0.6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18.45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0.919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0.664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0.297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0.027</a:t>
                      </a:r>
                      <a:endParaRPr lang="en-US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8311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CMA FY-2G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2015-04-03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dirty="0" smtClean="0"/>
                        <a:t>03:01:06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0.5-0.75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-15.10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0.734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0.348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0.148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0.140</a:t>
                      </a:r>
                      <a:endParaRPr lang="en-US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4028760"/>
                  </a:ext>
                </a:extLst>
              </a:tr>
            </a:tbl>
          </a:graphicData>
        </a:graphic>
      </p:graphicFrame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and Discussions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2019300" y="1028701"/>
            <a:ext cx="1409700" cy="55245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581400" y="2895600"/>
            <a:ext cx="3777155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A brand new Imager vs. an aged MI</a:t>
            </a:r>
            <a:endParaRPr lang="en-US" sz="5400" dirty="0"/>
          </a:p>
        </p:txBody>
      </p:sp>
      <p:sp>
        <p:nvSpPr>
          <p:cNvPr id="15" name="Oval 14"/>
          <p:cNvSpPr/>
          <p:nvPr/>
        </p:nvSpPr>
        <p:spPr>
          <a:xfrm>
            <a:off x="7200900" y="1006703"/>
            <a:ext cx="1409700" cy="55245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4686300" y="1028701"/>
            <a:ext cx="1409700" cy="55245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 rot="5400000">
            <a:off x="8270036" y="-912064"/>
            <a:ext cx="643027" cy="55245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72510" y="2889031"/>
            <a:ext cx="3777155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Difficult to compare visually.</a:t>
            </a:r>
            <a:endParaRPr lang="en-US" sz="5400" dirty="0"/>
          </a:p>
        </p:txBody>
      </p:sp>
      <p:sp>
        <p:nvSpPr>
          <p:cNvPr id="19" name="TextBox 18"/>
          <p:cNvSpPr txBox="1"/>
          <p:nvPr/>
        </p:nvSpPr>
        <p:spPr>
          <a:xfrm>
            <a:off x="3399111" y="2239396"/>
            <a:ext cx="3777155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ABI &amp; AHI should be more similar</a:t>
            </a:r>
            <a:endParaRPr lang="en-US" sz="5400" dirty="0"/>
          </a:p>
        </p:txBody>
      </p:sp>
      <p:sp>
        <p:nvSpPr>
          <p:cNvPr id="20" name="TextBox 19"/>
          <p:cNvSpPr txBox="1"/>
          <p:nvPr/>
        </p:nvSpPr>
        <p:spPr>
          <a:xfrm>
            <a:off x="1398532" y="3768953"/>
            <a:ext cx="3777155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Single parameter? Which one?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3861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AHI B01 (Oversampling Factor = 1) </a:t>
            </a:r>
            <a:endParaRPr lang="en-US" dirty="0"/>
          </a:p>
        </p:txBody>
      </p:sp>
      <p:pic>
        <p:nvPicPr>
          <p:cNvPr id="47106" name="Picture 2" descr="C:\Users\XShao\Documents\NOAA\GOES-R\MTF\FIgs\AHI_OF_1\fig_AHI_B01_MT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181557"/>
            <a:ext cx="7315200" cy="533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CC397-7E36-4EE7-890F-F4B8B52FF98E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2019-03-06 Fracati Italy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GSICS Working Group Annual Meeting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1646238"/>
            <a:ext cx="4114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Unintuitively, MTF for the 0.5km channel (AHI B03 &amp; ABI B02) is worse than the 1km channel.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979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66700"/>
            <a:ext cx="8686800" cy="914857"/>
          </a:xfrm>
        </p:spPr>
        <p:txBody>
          <a:bodyPr>
            <a:normAutofit/>
          </a:bodyPr>
          <a:lstStyle/>
          <a:p>
            <a:r>
              <a:rPr lang="en-US" dirty="0" smtClean="0"/>
              <a:t>Needs, Opportunity, Issues, and GSICS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Evaluate the imaging quality </a:t>
            </a:r>
            <a:r>
              <a:rPr lang="en-US" dirty="0"/>
              <a:t>of </a:t>
            </a:r>
            <a:r>
              <a:rPr lang="en-US" dirty="0" smtClean="0"/>
              <a:t>satellite instrument.</a:t>
            </a:r>
            <a:endParaRPr lang="en-US" dirty="0"/>
          </a:p>
          <a:p>
            <a:pPr lvl="1"/>
            <a:r>
              <a:rPr lang="en-US" dirty="0"/>
              <a:t>In addition to radiometric, geometric, and spectral calibration.</a:t>
            </a:r>
          </a:p>
          <a:p>
            <a:pPr lvl="1"/>
            <a:r>
              <a:rPr lang="en-US" dirty="0" smtClean="0"/>
              <a:t>For users</a:t>
            </a:r>
            <a:r>
              <a:rPr lang="en-US" dirty="0"/>
              <a:t>, instrument vendors, calibration specialists, satellite operators, program managers, among others.</a:t>
            </a:r>
          </a:p>
          <a:p>
            <a:r>
              <a:rPr lang="en-US" dirty="0"/>
              <a:t>Modulation Transfer Function (MTF) of the sharp </a:t>
            </a:r>
            <a:r>
              <a:rPr lang="en-US" dirty="0" smtClean="0"/>
              <a:t>lunar edge is </a:t>
            </a:r>
            <a:r>
              <a:rPr lang="en-US" dirty="0"/>
              <a:t>a nearly ideal and widely available target for such evaluation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Results have not been comparable</a:t>
            </a:r>
          </a:p>
          <a:p>
            <a:pPr lvl="1"/>
            <a:r>
              <a:rPr lang="en-US" dirty="0" smtClean="0"/>
              <a:t>Different methods for common process, e.g., LSF =&gt; ESF.</a:t>
            </a:r>
            <a:endParaRPr lang="en-US" dirty="0"/>
          </a:p>
          <a:p>
            <a:pPr lvl="1"/>
            <a:r>
              <a:rPr lang="en-US" dirty="0" smtClean="0"/>
              <a:t>Instrument-specific idiosyncrasy, e.g., overlapping.</a:t>
            </a:r>
          </a:p>
          <a:p>
            <a:r>
              <a:rPr lang="en-US" dirty="0" smtClean="0"/>
              <a:t>GSICS is the right place for such coordinated effort.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2019-03-06 Fracati Italy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GSICS Working Group Annual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C26B-BF53-4AE8-86A9-0CB676573B8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79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AHI B02 (Oversampling Factor = 1) </a:t>
            </a:r>
            <a:endParaRPr lang="en-US" dirty="0"/>
          </a:p>
        </p:txBody>
      </p:sp>
      <p:pic>
        <p:nvPicPr>
          <p:cNvPr id="5" name="Picture 2" descr="C:\Users\XShao\Documents\NOAA\GOES-R\MTF\FIgs\AHI_OF_1\fig_AHI_B02_MT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181557"/>
            <a:ext cx="7315200" cy="533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CC397-7E36-4EE7-890F-F4B8B52FF98E}" type="slidenum">
              <a:rPr lang="en-US" smtClean="0"/>
              <a:t>20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2019-03-06 Fracati Italy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GSICS Working Group Annual Meeting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1646238"/>
            <a:ext cx="4114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Unintuitively, MTF for the 0.5km channel (AHI B03 &amp; ABI B02) is worse than the 1km channel.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1253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AHI B03 (Oversampling Factor = 1) </a:t>
            </a:r>
            <a:endParaRPr lang="en-US" dirty="0"/>
          </a:p>
        </p:txBody>
      </p:sp>
      <p:pic>
        <p:nvPicPr>
          <p:cNvPr id="49154" name="Picture 2" descr="C:\Users\XShao\Documents\NOAA\GOES-R\MTF\FIgs\AHI_OF_1\fig_AHI_B03_MT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181557"/>
            <a:ext cx="7315200" cy="533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CC397-7E36-4EE7-890F-F4B8B52FF98E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2019-03-06 Fracati Italy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GSICS Working Group Annual Meeting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1646238"/>
            <a:ext cx="4114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Unintuitively, MTF for the 0.5km channel (AHI B03 &amp; ABI B02) is worse than the 1km channel.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9500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XShao\Documents\NOAA\GOES-R\MTF\FIgs\ABI_20170712\fig_ABI_B01_MT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143001"/>
            <a:ext cx="73152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CC397-7E36-4EE7-890F-F4B8B52FF98E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2019-03-06 Fracati Italy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GSICS Working Group Annual Meeting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1646238"/>
            <a:ext cx="4114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Unintuitively, MTF for the 0.5km channel (AHI B03 &amp; ABI B02) is worse than the 1km channel.</a:t>
            </a:r>
            <a:endParaRPr lang="en-US" sz="4000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ABI CH01 (</a:t>
            </a:r>
            <a:r>
              <a:rPr lang="en-US" dirty="0" smtClean="0"/>
              <a:t>2017-07-12)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45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XShao\Documents\NOAA\GOES-R\MTF\FIgs\ABI_20170712\fig_ABI_B02_MT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143001"/>
            <a:ext cx="73152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CC397-7E36-4EE7-890F-F4B8B52FF98E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2019-03-06 Fracati Italy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GSICS Working Group Annual Meeting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1646238"/>
            <a:ext cx="4114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Unintuitively, MTF for the 0.5km channel (AHI B03 &amp; ABI B02) is worse than the 1km channel.</a:t>
            </a:r>
            <a:endParaRPr lang="en-US" sz="40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ABI CH02 (2017-07-12)</a:t>
            </a:r>
          </a:p>
        </p:txBody>
      </p:sp>
    </p:spTree>
    <p:extLst>
      <p:ext uri="{BB962C8B-B14F-4D97-AF65-F5344CB8AC3E}">
        <p14:creationId xmlns:p14="http://schemas.microsoft.com/office/powerpoint/2010/main" val="311951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XShao\Documents\NOAA\GOES-R\MTF\FIgs\ABI_20170712\fig_ABI_B03_MT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143000"/>
            <a:ext cx="73152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CC397-7E36-4EE7-890F-F4B8B52FF98E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2019-03-06 Fracati Italy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GSICS Working Group Annual Meeting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1646238"/>
            <a:ext cx="4114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Unintuitively, MTF for the 0.5km channel (AHI B03 &amp; ABI B02) is worse than the 1km channel.</a:t>
            </a:r>
            <a:endParaRPr lang="en-US" sz="40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ABI CH03 (2017-07-12)</a:t>
            </a:r>
          </a:p>
        </p:txBody>
      </p:sp>
    </p:spTree>
    <p:extLst>
      <p:ext uri="{BB962C8B-B14F-4D97-AF65-F5344CB8AC3E}">
        <p14:creationId xmlns:p14="http://schemas.microsoft.com/office/powerpoint/2010/main" val="288856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CMA Calculation on FY-2G</a:t>
            </a:r>
            <a:endParaRPr lang="en-US" dirty="0"/>
          </a:p>
        </p:txBody>
      </p:sp>
      <p:pic>
        <p:nvPicPr>
          <p:cNvPr id="46082" name="Picture 2" descr="C:\Users\XShao\Documents\NOAA\GOES-R\MTF\FY2\FY2G-201504030301_MTF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181557"/>
            <a:ext cx="7353300" cy="525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CC397-7E36-4EE7-890F-F4B8B52FF98E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2019-03-06 Fracati Italy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GSICS Working Group Annual Meeting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04850" y="1181557"/>
            <a:ext cx="41529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Have received some results.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Have not received algorithm.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Suggest other agencies to critique NOAA’s method based on their experience.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2184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1181557"/>
            <a:ext cx="7314906" cy="5255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CC397-7E36-4EE7-890F-F4B8B52FF98E}" type="slidenum">
              <a:rPr lang="en-US" smtClean="0"/>
              <a:t>26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2019-03-06 Fracati Italy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GSICS Working Group Annual Meeting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895600" y="266700"/>
            <a:ext cx="8458200" cy="914857"/>
          </a:xfrm>
        </p:spPr>
        <p:txBody>
          <a:bodyPr>
            <a:normAutofit/>
          </a:bodyPr>
          <a:lstStyle/>
          <a:p>
            <a:pPr algn="ctr"/>
            <a:r>
              <a:rPr lang="en-GB" altLang="en-US" sz="3600" dirty="0"/>
              <a:t>MSG-1 SEVIRI HRV in EW </a:t>
            </a:r>
            <a:r>
              <a:rPr lang="en-GB" altLang="en-US" sz="3600" dirty="0" smtClean="0"/>
              <a:t>(by </a:t>
            </a:r>
            <a:r>
              <a:rPr lang="en-GB" altLang="en-US" sz="3600" dirty="0"/>
              <a:t>EUMETSAT)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704850" y="1181557"/>
            <a:ext cx="41529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Have received some results.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Have not received algorithm.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Suggest other agencies to critique NOAA’s method based on their experience.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7590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Path Forward (1/3)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Fundamentals: Sampling, Oversampling, and Resampling.</a:t>
            </a:r>
          </a:p>
          <a:p>
            <a:r>
              <a:rPr lang="en-US" dirty="0" smtClean="0"/>
              <a:t>The algorithm should account for spatial resolution.</a:t>
            </a:r>
          </a:p>
          <a:p>
            <a:pPr lvl="1"/>
            <a:r>
              <a:rPr lang="en-US" dirty="0" smtClean="0"/>
              <a:t>In addition to (or instead of) frequency relative to “sampling grids”.</a:t>
            </a:r>
          </a:p>
          <a:p>
            <a:pPr lvl="1"/>
            <a:r>
              <a:rPr lang="en-US" dirty="0" smtClean="0"/>
              <a:t>Would be a </a:t>
            </a:r>
            <a:r>
              <a:rPr lang="en-US" dirty="0"/>
              <a:t>more useful </a:t>
            </a:r>
            <a:r>
              <a:rPr lang="en-US" dirty="0" smtClean="0"/>
              <a:t>tool, even if no </a:t>
            </a:r>
            <a:r>
              <a:rPr lang="en-US" dirty="0"/>
              <a:t>longer </a:t>
            </a:r>
            <a:r>
              <a:rPr lang="en-US" dirty="0" smtClean="0"/>
              <a:t>MTF.</a:t>
            </a:r>
            <a:endParaRPr lang="en-US" dirty="0"/>
          </a:p>
          <a:p>
            <a:r>
              <a:rPr lang="en-US" dirty="0" smtClean="0"/>
              <a:t>Oversampling: Scaling the grid before deriving ESF.</a:t>
            </a:r>
          </a:p>
          <a:p>
            <a:pPr lvl="1"/>
            <a:r>
              <a:rPr lang="en-US" dirty="0" smtClean="0"/>
              <a:t>Oversampling may have uncertainty, however it’s determined.</a:t>
            </a:r>
          </a:p>
          <a:p>
            <a:pPr lvl="1"/>
            <a:r>
              <a:rPr lang="en-US" dirty="0" smtClean="0"/>
              <a:t>Its propagation to MTF should be estimated, but perhaps nearly negligible.</a:t>
            </a:r>
          </a:p>
          <a:p>
            <a:r>
              <a:rPr lang="en-US" dirty="0" smtClean="0"/>
              <a:t>Resampling: Fully resample the lunar measurements before deriving ESF.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CC397-7E36-4EE7-890F-F4B8B52FF98E}" type="slidenum">
              <a:rPr lang="en-US" smtClean="0"/>
              <a:t>27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2019-03-06 Fracati Italy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GSICS Working Group Annual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57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Path Forward (2/3)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Other Details of the Algorithm Under Development:</a:t>
            </a:r>
          </a:p>
          <a:p>
            <a:r>
              <a:rPr lang="en-US" dirty="0" smtClean="0"/>
              <a:t>Coordinate acquisition on the same day?</a:t>
            </a:r>
          </a:p>
          <a:p>
            <a:r>
              <a:rPr lang="en-US" dirty="0" smtClean="0"/>
              <a:t>Restrictions </a:t>
            </a:r>
            <a:r>
              <a:rPr lang="en-US" dirty="0"/>
              <a:t>on lunar phase (waning/waxing) and latitude?</a:t>
            </a:r>
          </a:p>
          <a:p>
            <a:r>
              <a:rPr lang="en-US" dirty="0" smtClean="0"/>
              <a:t>Fermi function? </a:t>
            </a:r>
          </a:p>
          <a:p>
            <a:r>
              <a:rPr lang="en-US" dirty="0" smtClean="0"/>
              <a:t>ESF: </a:t>
            </a:r>
            <a:r>
              <a:rPr lang="en-US" dirty="0"/>
              <a:t>P</a:t>
            </a:r>
            <a:r>
              <a:rPr lang="en-US" altLang="en-US" dirty="0" smtClean="0"/>
              <a:t>iecewise </a:t>
            </a:r>
            <a:r>
              <a:rPr lang="en-US" altLang="en-US" dirty="0"/>
              <a:t>2</a:t>
            </a:r>
            <a:r>
              <a:rPr lang="en-US" altLang="en-US" baseline="30000" dirty="0"/>
              <a:t>nd</a:t>
            </a:r>
            <a:r>
              <a:rPr lang="en-US" altLang="en-US" dirty="0"/>
              <a:t> order polynomial etc</a:t>
            </a:r>
            <a:r>
              <a:rPr lang="en-US" altLang="en-US" dirty="0" smtClean="0"/>
              <a:t>.</a:t>
            </a:r>
          </a:p>
          <a:p>
            <a:r>
              <a:rPr lang="en-US" dirty="0" smtClean="0"/>
              <a:t>LSF: Padded 0 for those 3 pixels away from edge </a:t>
            </a:r>
            <a:r>
              <a:rPr lang="en-US" altLang="en-US" dirty="0" smtClean="0"/>
              <a:t>etc.</a:t>
            </a:r>
          </a:p>
          <a:p>
            <a:r>
              <a:rPr lang="en-US" altLang="en-US" dirty="0" smtClean="0"/>
              <a:t>MTF: Consideration for FFT?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CC397-7E36-4EE7-890F-F4B8B52FF98E}" type="slidenum">
              <a:rPr lang="en-US" smtClean="0"/>
              <a:t>28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2019-03-06 Fracati Italy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GSICS Working Group Annual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95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Path Forward (3/3)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Metric to Evaluate MTF:</a:t>
            </a:r>
          </a:p>
          <a:p>
            <a:r>
              <a:rPr lang="en-US" dirty="0" smtClean="0"/>
              <a:t>Single parameter is preferred.</a:t>
            </a:r>
          </a:p>
          <a:p>
            <a:r>
              <a:rPr lang="en-US" dirty="0" smtClean="0"/>
              <a:t>It is desirable to cut </a:t>
            </a:r>
            <a:r>
              <a:rPr lang="en-US" dirty="0"/>
              <a:t>off frequencies above the Nyquist to </a:t>
            </a:r>
            <a:r>
              <a:rPr lang="en-US" dirty="0" smtClean="0"/>
              <a:t>minimize aliasing while </a:t>
            </a:r>
            <a:r>
              <a:rPr lang="en-US" dirty="0"/>
              <a:t>maintaining a reasonably flat MTF up </a:t>
            </a:r>
            <a:r>
              <a:rPr lang="en-US" dirty="0" smtClean="0"/>
              <a:t>to the Nyquist. </a:t>
            </a:r>
            <a:endParaRPr lang="en-US" dirty="0"/>
          </a:p>
          <a:p>
            <a:pPr lvl="1"/>
            <a:r>
              <a:rPr lang="en-US" dirty="0" smtClean="0"/>
              <a:t>Some (such as AHI/ABI) does that explicitly via resampling with sinc function.</a:t>
            </a:r>
          </a:p>
          <a:p>
            <a:pPr lvl="1"/>
            <a:r>
              <a:rPr lang="en-US" dirty="0" smtClean="0"/>
              <a:t>Ideally MTF near Nyquist should approach 0.</a:t>
            </a:r>
          </a:p>
          <a:p>
            <a:r>
              <a:rPr lang="en-US" dirty="0" smtClean="0"/>
              <a:t>Because of other constraints and data noise etc., any algorithm is rarely optimal for every cases.</a:t>
            </a:r>
          </a:p>
          <a:p>
            <a:r>
              <a:rPr lang="en-US" dirty="0" smtClean="0"/>
              <a:t>Perhaps MTF at Nyquist = 1 is neither desirable nor reliable.</a:t>
            </a:r>
          </a:p>
          <a:p>
            <a:r>
              <a:rPr lang="en-US" dirty="0" smtClean="0"/>
              <a:t>Recommend MTF at Nyquist = 0.5.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CC397-7E36-4EE7-890F-F4B8B52FF98E}" type="slidenum">
              <a:rPr lang="en-US" smtClean="0"/>
              <a:t>29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2019-03-06 Fracati Italy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GSICS Working Group Annual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1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Participants recognized </a:t>
            </a:r>
            <a:r>
              <a:rPr lang="en-US" dirty="0" smtClean="0"/>
              <a:t>the importance </a:t>
            </a:r>
            <a:r>
              <a:rPr lang="en-US" dirty="0" smtClean="0"/>
              <a:t>of and </a:t>
            </a:r>
            <a:r>
              <a:rPr lang="en-US" dirty="0" smtClean="0"/>
              <a:t>expressed </a:t>
            </a:r>
            <a:r>
              <a:rPr lang="en-US" dirty="0" smtClean="0"/>
              <a:t>interest </a:t>
            </a:r>
            <a:r>
              <a:rPr lang="en-US" dirty="0"/>
              <a:t>in </a:t>
            </a:r>
            <a:r>
              <a:rPr lang="en-US" dirty="0" smtClean="0"/>
              <a:t>evaluating the imaging quality of satellite instruments. </a:t>
            </a:r>
          </a:p>
          <a:p>
            <a:r>
              <a:rPr lang="en-US" dirty="0" smtClean="0"/>
              <a:t>GSICS </a:t>
            </a:r>
            <a:r>
              <a:rPr lang="en-US" dirty="0" smtClean="0"/>
              <a:t>to recommend </a:t>
            </a:r>
            <a:r>
              <a:rPr lang="en-US" dirty="0" smtClean="0"/>
              <a:t>method(s) to compute the </a:t>
            </a:r>
            <a:r>
              <a:rPr lang="en-US" dirty="0"/>
              <a:t>MTF based on </a:t>
            </a:r>
            <a:r>
              <a:rPr lang="en-US" dirty="0" smtClean="0"/>
              <a:t>lunar measurements that are applicable for all sensors and channels.</a:t>
            </a:r>
          </a:p>
          <a:p>
            <a:r>
              <a:rPr lang="en-US" dirty="0" smtClean="0"/>
              <a:t>GSICS </a:t>
            </a:r>
            <a:r>
              <a:rPr lang="en-US" dirty="0" smtClean="0"/>
              <a:t>to reach </a:t>
            </a:r>
            <a:r>
              <a:rPr lang="en-US" dirty="0" smtClean="0"/>
              <a:t>out to the relevant expertise in other community such as WGCV of CEOS.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2019-03-06 Fracati Italy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GSICS Working Group Annual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C26B-BF53-4AE8-86A9-0CB676573B8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51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Plan and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Collected </a:t>
            </a:r>
            <a:r>
              <a:rPr lang="en-US" sz="3200" dirty="0" smtClean="0"/>
              <a:t>lunar </a:t>
            </a:r>
            <a:r>
              <a:rPr lang="en-US" sz="3200" dirty="0" smtClean="0"/>
              <a:t>images </a:t>
            </a:r>
            <a:r>
              <a:rPr lang="en-US" sz="3200" dirty="0" smtClean="0"/>
              <a:t>by each </a:t>
            </a:r>
            <a:r>
              <a:rPr lang="en-US" sz="3200" dirty="0" smtClean="0"/>
              <a:t>instruments:</a:t>
            </a:r>
          </a:p>
          <a:p>
            <a:pPr lvl="1"/>
            <a:r>
              <a:rPr lang="en-US" sz="2800" dirty="0" smtClean="0"/>
              <a:t>Currently 6: ABI </a:t>
            </a:r>
            <a:r>
              <a:rPr lang="en-US" sz="2800" dirty="0"/>
              <a:t>on GOES-16, AHI on Himawari-8, Imager on GOES-15, MI on COMS, Imager on FY-2, </a:t>
            </a:r>
            <a:r>
              <a:rPr lang="en-US" sz="2800" dirty="0" smtClean="0"/>
              <a:t>and SEVIRI </a:t>
            </a:r>
            <a:r>
              <a:rPr lang="en-US" sz="2800" dirty="0"/>
              <a:t>on </a:t>
            </a:r>
            <a:r>
              <a:rPr lang="en-US" sz="2800" dirty="0" smtClean="0"/>
              <a:t>METEOSAT-9. 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Derive MTF with </a:t>
            </a:r>
            <a:r>
              <a:rPr lang="en-US" sz="3200" dirty="0" smtClean="0"/>
              <a:t>one </a:t>
            </a:r>
            <a:r>
              <a:rPr lang="en-US" sz="3200" dirty="0"/>
              <a:t>method </a:t>
            </a:r>
            <a:r>
              <a:rPr lang="en-US" sz="3200" dirty="0" smtClean="0"/>
              <a:t>(NOAA) for </a:t>
            </a:r>
            <a:r>
              <a:rPr lang="en-US" sz="3200" dirty="0"/>
              <a:t>all </a:t>
            </a:r>
            <a:r>
              <a:rPr lang="en-US" sz="3200" dirty="0" smtClean="0"/>
              <a:t>instruments. </a:t>
            </a:r>
            <a:r>
              <a:rPr lang="en-US" sz="2800" dirty="0" smtClean="0"/>
              <a:t>Results are somehow but not always satisfactory: </a:t>
            </a:r>
          </a:p>
          <a:p>
            <a:pPr lvl="1"/>
            <a:r>
              <a:rPr lang="en-US" sz="2800" dirty="0" smtClean="0"/>
              <a:t>ABI is too different from AHI, and both are worse than MI &amp; Imager;</a:t>
            </a:r>
          </a:p>
          <a:p>
            <a:pPr lvl="1"/>
            <a:r>
              <a:rPr lang="en-US" sz="2800" dirty="0" smtClean="0"/>
              <a:t>New MI is worse than old Imager; and</a:t>
            </a:r>
          </a:p>
          <a:p>
            <a:pPr lvl="1"/>
            <a:r>
              <a:rPr lang="en-US" sz="2800" dirty="0" smtClean="0"/>
              <a:t>0.5km channel is worse than 1km channel.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Derive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MTF with as many different 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methods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(agency) as possible for 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same instrument</a:t>
            </a:r>
          </a:p>
          <a:p>
            <a:pPr lvl="1"/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Compare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differences in methods, tradeoffs, and results.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2019-03-06 Fracati Italy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GSICS Working Group Annual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C26B-BF53-4AE8-86A9-0CB676573B8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42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Problems and Proposal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en-US" sz="3200" dirty="0" smtClean="0"/>
              <a:t>Key personnel (X. Shao) was busy and later left ABI </a:t>
            </a:r>
            <a:r>
              <a:rPr lang="en-US" sz="3200" dirty="0" smtClean="0"/>
              <a:t>team.</a:t>
            </a:r>
          </a:p>
          <a:p>
            <a:pPr marL="457200" indent="-457200"/>
            <a:r>
              <a:rPr lang="en-US" sz="3200" dirty="0" smtClean="0"/>
              <a:t>Not high priority for NOAA at present.</a:t>
            </a:r>
          </a:p>
          <a:p>
            <a:pPr marL="793750" lvl="1" indent="-457200"/>
            <a:r>
              <a:rPr lang="en-US" sz="2800" dirty="0" smtClean="0"/>
              <a:t>may not be able to move forward alone.</a:t>
            </a:r>
          </a:p>
          <a:p>
            <a:pPr marL="457200" indent="-457200"/>
            <a:r>
              <a:rPr lang="en-US" sz="3200" dirty="0" smtClean="0"/>
              <a:t>Seek members (at least one more) to the team.</a:t>
            </a:r>
          </a:p>
          <a:p>
            <a:pPr marL="793750" lvl="1" indent="-457200"/>
            <a:r>
              <a:rPr lang="en-US" sz="2800" dirty="0" smtClean="0"/>
              <a:t>Member is expected to be active and become a co-author.</a:t>
            </a:r>
          </a:p>
          <a:p>
            <a:pPr marL="793750" lvl="1" indent="-457200"/>
            <a:r>
              <a:rPr lang="en-US" sz="2800" dirty="0" smtClean="0"/>
              <a:t>Observers will be kept informed.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2019-03-06 Fracati Italy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GSICS Working Group Annual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C26B-BF53-4AE8-86A9-0CB676573B8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39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81557"/>
            <a:ext cx="10515600" cy="499540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NOAA to distribute the lunar data collected from various agencies. (</a:t>
            </a:r>
            <a:r>
              <a:rPr lang="en-US" b="1" dirty="0" smtClean="0">
                <a:solidFill>
                  <a:srgbClr val="009900"/>
                </a:solidFill>
              </a:rPr>
              <a:t>Done</a:t>
            </a:r>
            <a:r>
              <a:rPr lang="en-US" dirty="0" smtClean="0"/>
              <a:t>)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Agency to re-affirm Member or Observer of </a:t>
            </a:r>
            <a:r>
              <a:rPr lang="en-US" dirty="0"/>
              <a:t>the GSICS </a:t>
            </a:r>
            <a:r>
              <a:rPr lang="en-US" dirty="0" smtClean="0"/>
              <a:t>Lunar </a:t>
            </a:r>
            <a:r>
              <a:rPr lang="en-US" dirty="0"/>
              <a:t>MTF </a:t>
            </a:r>
            <a:r>
              <a:rPr lang="en-US" dirty="0" smtClean="0"/>
              <a:t>Task Team (</a:t>
            </a:r>
            <a:r>
              <a:rPr lang="en-US" b="1" dirty="0" smtClean="0">
                <a:solidFill>
                  <a:srgbClr val="000099"/>
                </a:solidFill>
              </a:rPr>
              <a:t>next page</a:t>
            </a:r>
            <a:r>
              <a:rPr lang="en-US" dirty="0" smtClean="0"/>
              <a:t>).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NOAA to </a:t>
            </a:r>
            <a:r>
              <a:rPr lang="en-US" dirty="0" smtClean="0"/>
              <a:t>seek inputs from the Task Team via a questionnaires. (</a:t>
            </a:r>
            <a:r>
              <a:rPr lang="en-US" b="1" dirty="0">
                <a:solidFill>
                  <a:srgbClr val="000099"/>
                </a:solidFill>
              </a:rPr>
              <a:t>next page</a:t>
            </a:r>
            <a:r>
              <a:rPr lang="en-US" dirty="0" smtClean="0"/>
              <a:t>).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NOAA </a:t>
            </a:r>
            <a:r>
              <a:rPr lang="en-US" dirty="0"/>
              <a:t>to reach </a:t>
            </a:r>
            <a:r>
              <a:rPr lang="en-US" dirty="0" smtClean="0"/>
              <a:t>out to </a:t>
            </a:r>
            <a:r>
              <a:rPr lang="en-US" dirty="0" smtClean="0"/>
              <a:t>CEOS/IVOS </a:t>
            </a:r>
            <a:r>
              <a:rPr lang="en-US" dirty="0"/>
              <a:t>for knowledge and </a:t>
            </a:r>
            <a:r>
              <a:rPr lang="en-US" dirty="0" smtClean="0"/>
              <a:t>consultation </a:t>
            </a:r>
            <a:r>
              <a:rPr lang="en-US" dirty="0"/>
              <a:t>of MTF </a:t>
            </a:r>
            <a:r>
              <a:rPr lang="en-US" dirty="0" smtClean="0"/>
              <a:t>experience and analysis. (</a:t>
            </a:r>
            <a:r>
              <a:rPr lang="en-US" altLang="zh-CN" b="1" dirty="0" smtClean="0">
                <a:solidFill>
                  <a:srgbClr val="000099"/>
                </a:solidFill>
              </a:rPr>
              <a:t>Seeking suggestion in </a:t>
            </a:r>
            <a:r>
              <a:rPr lang="en-US" altLang="zh-CN" b="1" dirty="0" smtClean="0">
                <a:solidFill>
                  <a:srgbClr val="000099"/>
                </a:solidFill>
              </a:rPr>
              <a:t>questionnaire</a:t>
            </a:r>
            <a:r>
              <a:rPr lang="en-US" dirty="0" smtClean="0"/>
              <a:t>).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Members to identify technical path forward.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2019-03-06 Fracati Italy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GSICS Working Group Annual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C26B-BF53-4AE8-86A9-0CB676573B8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18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66700"/>
            <a:ext cx="10934700" cy="1558925"/>
          </a:xfrm>
        </p:spPr>
        <p:txBody>
          <a:bodyPr>
            <a:normAutofit/>
          </a:bodyPr>
          <a:lstStyle/>
          <a:p>
            <a:r>
              <a:rPr lang="en-US" dirty="0" smtClean="0"/>
              <a:t>Lunar MTF </a:t>
            </a:r>
            <a:r>
              <a:rPr lang="en-US" dirty="0" smtClean="0"/>
              <a:t>Task Team</a:t>
            </a:r>
            <a:br>
              <a:rPr lang="en-US" dirty="0" smtClean="0"/>
            </a:br>
            <a:r>
              <a:rPr lang="en-US" sz="3600" dirty="0" smtClean="0"/>
              <a:t>Members are co-authors</a:t>
            </a:r>
            <a:r>
              <a:rPr lang="en-US" sz="3600" dirty="0"/>
              <a:t>.</a:t>
            </a:r>
            <a:r>
              <a:rPr lang="en-US" sz="3600" dirty="0" smtClean="0"/>
              <a:t> Observers are informed</a:t>
            </a:r>
            <a:endParaRPr lang="en-US" sz="28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9851631"/>
              </p:ext>
            </p:extLst>
          </p:nvPr>
        </p:nvGraphicFramePr>
        <p:xfrm>
          <a:off x="838200" y="1825625"/>
          <a:ext cx="10515600" cy="402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301197353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580808624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1382004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Agency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Member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Observer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259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Lin Chen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7336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ESA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Ignacio Torralba </a:t>
                      </a:r>
                      <a:r>
                        <a:rPr lang="es-ES" sz="2400" dirty="0" err="1" smtClean="0"/>
                        <a:t>Elipe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57671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EUMETSAT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Claude </a:t>
                      </a:r>
                      <a:r>
                        <a:rPr lang="en-US" sz="2400" dirty="0" err="1" smtClean="0"/>
                        <a:t>Ledez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7535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JMA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Masaya Takahashi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5663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KMA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/>
                        <a:t>Dohyeong</a:t>
                      </a:r>
                      <a:r>
                        <a:rPr lang="en-US" sz="2400" dirty="0" smtClean="0"/>
                        <a:t> Kim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7243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NASA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Lawrence Ong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0858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NOAA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strike="sngStrike" dirty="0" smtClean="0"/>
                        <a:t>Xi Shao </a:t>
                      </a:r>
                      <a:r>
                        <a:rPr lang="en-US" altLang="zh-CN" sz="2400" dirty="0" smtClean="0"/>
                        <a:t>Fred Wu (interim)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9512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4029101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2019-03-06 Fracati Italy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GSICS Working Group Annual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C26B-BF53-4AE8-86A9-0CB676573B8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10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Lunar MTF Questionnaire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81557"/>
            <a:ext cx="10515600" cy="499540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Draft questionnaire.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Is </a:t>
            </a:r>
            <a:r>
              <a:rPr lang="en-US" dirty="0"/>
              <a:t>a standardized Lunar MTF evaluation beneficial to your instrument? Please identify the instrument and illustrate </a:t>
            </a:r>
            <a:r>
              <a:rPr lang="en-US" dirty="0" smtClean="0"/>
              <a:t>the impacts.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</a:t>
            </a:r>
            <a:r>
              <a:rPr lang="en-US" dirty="0"/>
              <a:t>is the expected GSICS Role in Lunar MTF </a:t>
            </a:r>
            <a:r>
              <a:rPr lang="en-US" dirty="0" smtClean="0"/>
              <a:t>development?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Please </a:t>
            </a:r>
            <a:r>
              <a:rPr lang="en-US" dirty="0" smtClean="0"/>
              <a:t>describe </a:t>
            </a:r>
            <a:r>
              <a:rPr lang="en-US" dirty="0" smtClean="0"/>
              <a:t>the lunar </a:t>
            </a:r>
            <a:r>
              <a:rPr lang="en-US" dirty="0"/>
              <a:t>MTF </a:t>
            </a:r>
            <a:r>
              <a:rPr lang="en-US" dirty="0" smtClean="0"/>
              <a:t>algorithm(s) </a:t>
            </a:r>
            <a:r>
              <a:rPr lang="en-US" dirty="0" smtClean="0"/>
              <a:t>used or planned at </a:t>
            </a:r>
            <a:r>
              <a:rPr lang="en-US" dirty="0"/>
              <a:t>your </a:t>
            </a:r>
            <a:r>
              <a:rPr lang="en-US" dirty="0" smtClean="0"/>
              <a:t>agency.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Please suggest ways to reach out for lunar MTF expertise – publications, persons, organizations (CEOS), meetings.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Please suggest steps to develop GSICS lunar MTF.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Plan </a:t>
            </a:r>
            <a:r>
              <a:rPr lang="en-US" dirty="0"/>
              <a:t>for quick response (say end of March). </a:t>
            </a:r>
            <a:endParaRPr lang="en-US" dirty="0" smtClean="0"/>
          </a:p>
          <a:p>
            <a:r>
              <a:rPr lang="en-US" dirty="0" smtClean="0"/>
              <a:t>Don’t </a:t>
            </a:r>
            <a:r>
              <a:rPr lang="en-US" dirty="0"/>
              <a:t>have to answer </a:t>
            </a:r>
            <a:r>
              <a:rPr lang="en-US" dirty="0" smtClean="0"/>
              <a:t>all questions. </a:t>
            </a:r>
          </a:p>
          <a:p>
            <a:r>
              <a:rPr lang="en-US" dirty="0" smtClean="0"/>
              <a:t>Don’t </a:t>
            </a:r>
            <a:r>
              <a:rPr lang="en-US" dirty="0"/>
              <a:t>have to answer if not interested or can’t participate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2019-03-06 Fracati Italy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GSICS Working Group Annual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C26B-BF53-4AE8-86A9-0CB676573B8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06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2019-03-06 Fracati Italy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GSICS Working Group Annual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C26B-BF53-4AE8-86A9-0CB676573B8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15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17912</TotalTime>
  <Words>1928</Words>
  <Application>Microsoft Office PowerPoint</Application>
  <PresentationFormat>Widescreen</PresentationFormat>
  <Paragraphs>570</Paragraphs>
  <Slides>29</Slides>
  <Notes>3</Notes>
  <HiddenSlides>2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宋体</vt:lpstr>
      <vt:lpstr>Arial</vt:lpstr>
      <vt:lpstr>Calibri</vt:lpstr>
      <vt:lpstr>Calibri Light</vt:lpstr>
      <vt:lpstr>Courier New</vt:lpstr>
      <vt:lpstr>Times New Roman</vt:lpstr>
      <vt:lpstr>Wingdings</vt:lpstr>
      <vt:lpstr>Office Theme</vt:lpstr>
      <vt:lpstr>Equation</vt:lpstr>
      <vt:lpstr>Update of Modulation Transfer Function (MTF) Evaluation Using Lunar Measurements</vt:lpstr>
      <vt:lpstr>Needs, Opportunity, Issues, and GSICS</vt:lpstr>
      <vt:lpstr>Overall Conclusions</vt:lpstr>
      <vt:lpstr>Plan and Progress</vt:lpstr>
      <vt:lpstr>Problems and Proposal</vt:lpstr>
      <vt:lpstr>Action Items</vt:lpstr>
      <vt:lpstr>Lunar MTF Task Team Members are co-authors. Observers are informed</vt:lpstr>
      <vt:lpstr>Lunar MTF Questionnaire</vt:lpstr>
      <vt:lpstr>BACKUP SLIDES</vt:lpstr>
      <vt:lpstr>NOAA’s Method</vt:lpstr>
      <vt:lpstr>PowerPoint Presentation</vt:lpstr>
      <vt:lpstr>Results and Discussions</vt:lpstr>
      <vt:lpstr>Results and Discussions</vt:lpstr>
      <vt:lpstr>Results and Discussions</vt:lpstr>
      <vt:lpstr>Results and Discussions</vt:lpstr>
      <vt:lpstr>Metric to Quantify Imaging Quality</vt:lpstr>
      <vt:lpstr>Results and Discussions</vt:lpstr>
      <vt:lpstr>Results and Discussions</vt:lpstr>
      <vt:lpstr>AHI B01 (Oversampling Factor = 1) </vt:lpstr>
      <vt:lpstr>AHI B02 (Oversampling Factor = 1) </vt:lpstr>
      <vt:lpstr>AHI B03 (Oversampling Factor = 1) </vt:lpstr>
      <vt:lpstr>ABI CH01 (2017-07-12)</vt:lpstr>
      <vt:lpstr>ABI CH02 (2017-07-12)</vt:lpstr>
      <vt:lpstr>ABI CH03 (2017-07-12)</vt:lpstr>
      <vt:lpstr>CMA Calculation on FY-2G</vt:lpstr>
      <vt:lpstr>MSG-1 SEVIRI HRV in EW (by EUMETSAT)</vt:lpstr>
      <vt:lpstr>Path Forward (1/3)</vt:lpstr>
      <vt:lpstr>Path Forward (2/3)</vt:lpstr>
      <vt:lpstr>Path Forward (3/3)</vt:lpstr>
    </vt:vector>
  </TitlesOfParts>
  <Company>DOC\NOAA\NESDIS\OACIO-S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MTF</dc:title>
  <dc:creator>Xiangqian Wu</dc:creator>
  <cp:lastModifiedBy>Xiangqian Wu</cp:lastModifiedBy>
  <cp:revision>140</cp:revision>
  <dcterms:created xsi:type="dcterms:W3CDTF">2018-03-07T21:34:25Z</dcterms:created>
  <dcterms:modified xsi:type="dcterms:W3CDTF">2019-03-05T23:26:53Z</dcterms:modified>
</cp:coreProperties>
</file>