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31" r:id="rId2"/>
    <p:sldId id="471" r:id="rId3"/>
    <p:sldId id="478" r:id="rId4"/>
    <p:sldId id="382" r:id="rId5"/>
    <p:sldId id="392" r:id="rId6"/>
    <p:sldId id="391" r:id="rId7"/>
    <p:sldId id="479" r:id="rId8"/>
    <p:sldId id="274" r:id="rId9"/>
    <p:sldId id="473" r:id="rId10"/>
    <p:sldId id="452" r:id="rId11"/>
    <p:sldId id="480" r:id="rId12"/>
    <p:sldId id="315" r:id="rId13"/>
    <p:sldId id="481" r:id="rId14"/>
    <p:sldId id="458" r:id="rId15"/>
    <p:sldId id="459" r:id="rId16"/>
    <p:sldId id="477" r:id="rId17"/>
    <p:sldId id="482" r:id="rId18"/>
    <p:sldId id="276" r:id="rId19"/>
    <p:sldId id="269" r:id="rId20"/>
    <p:sldId id="270" r:id="rId21"/>
    <p:sldId id="277" r:id="rId22"/>
    <p:sldId id="283" r:id="rId23"/>
    <p:sldId id="272" r:id="rId24"/>
    <p:sldId id="468" r:id="rId25"/>
  </p:sldIdLst>
  <p:sldSz cx="9144000" cy="6858000" type="screen4x3"/>
  <p:notesSz cx="6934200" cy="9220200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01" autoAdjust="0"/>
    <p:restoredTop sz="93117" autoAdjust="0"/>
  </p:normalViewPr>
  <p:slideViewPr>
    <p:cSldViewPr>
      <p:cViewPr varScale="1">
        <p:scale>
          <a:sx n="74" d="100"/>
          <a:sy n="74" d="100"/>
        </p:scale>
        <p:origin x="184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50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ngfang.yu\Documents\FangfangYu\GOES-16\Moon\moon_irradiance_201701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ysClr val="windowText" lastClr="000000"/>
                </a:solidFill>
              </a:rPr>
              <a:t>Lunar Band</a:t>
            </a:r>
            <a:r>
              <a:rPr lang="en-US" sz="1800" baseline="0" dirty="0">
                <a:solidFill>
                  <a:sysClr val="windowText" lastClr="000000"/>
                </a:solidFill>
              </a:rPr>
              <a:t> to Band Inter-Calibration</a:t>
            </a:r>
            <a:endParaRPr lang="en-US" sz="18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936976136749532"/>
          <c:y val="0.10132861145530672"/>
          <c:w val="0.85095671989006216"/>
          <c:h val="0.78090502003823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Sheet1!$I$51</c:f>
              <c:strCache>
                <c:ptCount val="1"/>
                <c:pt idx="0">
                  <c:v>AHI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93-4AF4-B096-2648758B49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1.28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93-4AF4-B096-2648758B49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0.43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93-4AF4-B096-2648758B491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0.15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93-4AF4-B096-2648758B49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(Sheet1!$K$52,Sheet1!$M$52,Sheet1!$N$52,Sheet1!$O$52,Sheet1!$P$52)</c:f>
                <c:numCache>
                  <c:formatCode>General</c:formatCode>
                  <c:ptCount val="5"/>
                  <c:pt idx="0">
                    <c:v>0.14799999999999999</c:v>
                  </c:pt>
                  <c:pt idx="1">
                    <c:v>0.157</c:v>
                  </c:pt>
                  <c:pt idx="2">
                    <c:v>0</c:v>
                  </c:pt>
                  <c:pt idx="3">
                    <c:v>2.2700000000000001E-2</c:v>
                  </c:pt>
                  <c:pt idx="4">
                    <c:v>8.0000000000000002E-3</c:v>
                  </c:pt>
                </c:numCache>
              </c:numRef>
            </c:plus>
            <c:minus>
              <c:numRef>
                <c:f>(Sheet1!$K$52,Sheet1!$M$52,Sheet1!$N$52,Sheet1!$O$52,Sheet1!$P$52)</c:f>
                <c:numCache>
                  <c:formatCode>General</c:formatCode>
                  <c:ptCount val="5"/>
                  <c:pt idx="0">
                    <c:v>0.14799999999999999</c:v>
                  </c:pt>
                  <c:pt idx="1">
                    <c:v>0.157</c:v>
                  </c:pt>
                  <c:pt idx="2">
                    <c:v>0</c:v>
                  </c:pt>
                  <c:pt idx="3">
                    <c:v>2.2700000000000001E-2</c:v>
                  </c:pt>
                  <c:pt idx="4">
                    <c:v>8.0000000000000002E-3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(Sheet1!$K$50,Sheet1!$M$50,Sheet1!$N$50,Sheet1!$O$50,Sheet1!$P$50)</c:f>
              <c:strCache>
                <c:ptCount val="5"/>
                <c:pt idx="0">
                  <c:v>B047</c:v>
                </c:pt>
                <c:pt idx="1">
                  <c:v>B064</c:v>
                </c:pt>
                <c:pt idx="2">
                  <c:v>B087</c:v>
                </c:pt>
                <c:pt idx="3">
                  <c:v>B161</c:v>
                </c:pt>
                <c:pt idx="4">
                  <c:v>B223</c:v>
                </c:pt>
              </c:strCache>
            </c:strRef>
          </c:cat>
          <c:val>
            <c:numRef>
              <c:f>(Sheet1!$K$51,Sheet1!$M$51,Sheet1!$N$51,Sheet1!$O$51,Sheet1!$P$51)</c:f>
              <c:numCache>
                <c:formatCode>General</c:formatCode>
                <c:ptCount val="5"/>
                <c:pt idx="0">
                  <c:v>1.1245000000000001</c:v>
                </c:pt>
                <c:pt idx="1">
                  <c:v>1.2837000000000001</c:v>
                </c:pt>
                <c:pt idx="2">
                  <c:v>1</c:v>
                </c:pt>
                <c:pt idx="3">
                  <c:v>0.43169999999999997</c:v>
                </c:pt>
                <c:pt idx="4">
                  <c:v>0.1537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7-4117-B7AA-0FB9CBC33DF9}"/>
            </c:ext>
          </c:extLst>
        </c:ser>
        <c:ser>
          <c:idx val="1"/>
          <c:order val="1"/>
          <c:tx>
            <c:strRef>
              <c:f>Sheet1!$I$54</c:f>
              <c:strCache>
                <c:ptCount val="1"/>
                <c:pt idx="0">
                  <c:v>ABI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(Sheet1!$K$50,Sheet1!$M$50,Sheet1!$N$50,Sheet1!$O$50,Sheet1!$P$50)</c:f>
              <c:strCache>
                <c:ptCount val="5"/>
                <c:pt idx="0">
                  <c:v>B047</c:v>
                </c:pt>
                <c:pt idx="1">
                  <c:v>B064</c:v>
                </c:pt>
                <c:pt idx="2">
                  <c:v>B087</c:v>
                </c:pt>
                <c:pt idx="3">
                  <c:v>B161</c:v>
                </c:pt>
                <c:pt idx="4">
                  <c:v>B223</c:v>
                </c:pt>
              </c:strCache>
            </c:strRef>
          </c:cat>
          <c:val>
            <c:numRef>
              <c:f>(Sheet1!$K$54,Sheet1!$L$54,Sheet1!$M$54,Sheet1!$O$54,Sheet1!$P$54)</c:f>
              <c:numCache>
                <c:formatCode>0.00</c:formatCode>
                <c:ptCount val="5"/>
                <c:pt idx="0">
                  <c:v>1.22</c:v>
                </c:pt>
                <c:pt idx="1">
                  <c:v>1.5169999999999999</c:v>
                </c:pt>
                <c:pt idx="2">
                  <c:v>1</c:v>
                </c:pt>
                <c:pt idx="3">
                  <c:v>0.41832999999999998</c:v>
                </c:pt>
                <c:pt idx="4">
                  <c:v>0.1807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7-4117-B7AA-0FB9CBC33D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7481136"/>
        <c:axId val="167480304"/>
      </c:barChart>
      <c:catAx>
        <c:axId val="167481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ysClr val="windowText" lastClr="000000"/>
                    </a:solidFill>
                  </a:rPr>
                  <a:t>ABI/AHI VNIR Bands</a:t>
                </a:r>
              </a:p>
            </c:rich>
          </c:tx>
          <c:layout>
            <c:manualLayout>
              <c:xMode val="edge"/>
              <c:yMode val="edge"/>
              <c:x val="0.43039842382279897"/>
              <c:y val="0.951255676373786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480304"/>
        <c:crosses val="autoZero"/>
        <c:auto val="1"/>
        <c:lblAlgn val="ctr"/>
        <c:lblOffset val="100"/>
        <c:noMultiLvlLbl val="0"/>
      </c:catAx>
      <c:valAx>
        <c:axId val="16748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>
                    <a:solidFill>
                      <a:sysClr val="windowText" lastClr="000000"/>
                    </a:solidFill>
                  </a:rPr>
                  <a:t> Irradiance</a:t>
                </a:r>
                <a:r>
                  <a:rPr lang="en-US" sz="1800" b="1" baseline="0" dirty="0">
                    <a:solidFill>
                      <a:sysClr val="windowText" lastClr="000000"/>
                    </a:solidFill>
                  </a:rPr>
                  <a:t> Ratio to B03</a:t>
                </a:r>
                <a:endParaRPr lang="en-US" sz="1800" b="1" dirty="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48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465614829728449"/>
          <c:y val="0.38271591051118609"/>
          <c:w val="0.25745942036990899"/>
          <c:h val="0.167254718160229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>
                <a:uFillTx/>
              </a:defRPr>
            </a:lvl1pPr>
          </a:lstStyle>
          <a:p>
            <a:fld id="{7EBA6011-D5A5-40A0-9816-BFBBCCF49726}" type="datetimeFigureOut">
              <a:rPr lang="en-US" smtClean="0">
                <a:uFillTx/>
              </a:rPr>
              <a:pPr/>
              <a:t>3/5/2019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>
                <a:uFillTx/>
              </a:defRPr>
            </a:lvl1pPr>
          </a:lstStyle>
          <a:p>
            <a:fld id="{0A449434-C1C9-452B-B57D-20BDB57FE6F7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54944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>
                <a:uFillTx/>
              </a:defRPr>
            </a:lvl1pPr>
          </a:lstStyle>
          <a:p>
            <a:fld id="{72B6586B-7F00-4A07-9179-BDE2E7749057}" type="datetimeFigureOut">
              <a:rPr lang="en-US" smtClean="0">
                <a:uFillTx/>
              </a:rPr>
              <a:pPr/>
              <a:t>3/5/2019</a:t>
            </a:fld>
            <a:endParaRPr lang="en-US">
              <a:uFillTx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2301" tIns="46151" rIns="92301" bIns="46151" rtlCol="0" anchor="ctr"/>
          <a:lstStyle/>
          <a:p>
            <a:endParaRPr lang="en-US">
              <a:uFillTx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1" tIns="46151" rIns="92301" bIns="46151" rtlCol="0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>
                <a:uFillTx/>
              </a:defRPr>
            </a:lvl1pPr>
          </a:lstStyle>
          <a:p>
            <a:fld id="{0D06836A-E74D-4296-99F3-8D1D9C87C1E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513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6836A-E74D-4296-99F3-8D1D9C87C1EF}" type="slidenum">
              <a:rPr lang="en-US" smtClean="0">
                <a:uFillTx/>
              </a:rPr>
              <a:pPr/>
              <a:t>2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42400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6836A-E74D-4296-99F3-8D1D9C87C1EF}" type="slidenum">
              <a:rPr lang="en-US" smtClean="0">
                <a:uFillTx/>
              </a:rPr>
              <a:pPr/>
              <a:t>3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09950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6836A-E74D-4296-99F3-8D1D9C87C1EF}" type="slidenum">
              <a:rPr lang="en-US" smtClean="0">
                <a:uFillTx/>
              </a:rPr>
              <a:pPr/>
              <a:t>7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98249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6836A-E74D-4296-99F3-8D1D9C87C1EF}" type="slidenum">
              <a:rPr lang="en-US" smtClean="0">
                <a:uFillTx/>
              </a:rPr>
              <a:pPr/>
              <a:t>9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39724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6836A-E74D-4296-99F3-8D1D9C87C1EF}" type="slidenum">
              <a:rPr lang="en-US" smtClean="0">
                <a:uFillTx/>
              </a:rPr>
              <a:pPr/>
              <a:t>11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2700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6836A-E74D-4296-99F3-8D1D9C87C1EF}" type="slidenum">
              <a:rPr lang="en-US" smtClean="0">
                <a:uFillTx/>
              </a:rPr>
              <a:pPr/>
              <a:t>13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22914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6836A-E74D-4296-99F3-8D1D9C87C1EF}" type="slidenum">
              <a:rPr lang="en-US" smtClean="0">
                <a:uFillTx/>
              </a:rPr>
              <a:pPr/>
              <a:t>17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8617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/>
          </p:cNvSpPr>
          <p:nvPr/>
        </p:nvSpPr>
        <p:spPr>
          <a:xfrm>
            <a:off x="4082" y="1312508"/>
            <a:ext cx="86868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  <a:latin typeface="Arial Unicode MS" panose="020B0604020202020204" pitchFamily="34" charset="-12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4082" y="1138772"/>
            <a:ext cx="8686800" cy="45719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2209800"/>
            <a:ext cx="5943600" cy="109174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200" b="1" cap="all">
                <a:solidFill>
                  <a:schemeClr val="tx1"/>
                </a:solidFill>
                <a:uFillTx/>
                <a:latin typeface="Calibri" panose="020F0502020204030204" pitchFamily="34" charset="0"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66800"/>
            <a:ext cx="8229600" cy="5486400"/>
          </a:xfrm>
          <a:prstGeom prst="rect">
            <a:avLst/>
          </a:prstGeom>
        </p:spPr>
        <p:txBody>
          <a:bodyPr/>
          <a:lstStyle>
            <a:lvl1pPr>
              <a:defRPr sz="2400" b="1">
                <a:uFillTx/>
                <a:latin typeface="Calibri" panose="020F0502020204030204" pitchFamily="34" charset="0"/>
              </a:defRPr>
            </a:lvl1pPr>
            <a:lvl2pPr>
              <a:defRPr sz="2000" b="1">
                <a:uFillTx/>
                <a:latin typeface="Calibri" panose="020F0502020204030204" pitchFamily="34" charset="0"/>
              </a:defRPr>
            </a:lvl2pPr>
            <a:lvl3pPr>
              <a:defRPr sz="1600" b="1">
                <a:uFillTx/>
                <a:latin typeface="Calibri" panose="020F0502020204030204" pitchFamily="34" charset="0"/>
              </a:defRPr>
            </a:lvl3pPr>
            <a:lvl4pPr>
              <a:defRPr sz="1200">
                <a:uFillTx/>
                <a:latin typeface="Calibri" panose="020F0502020204030204" pitchFamily="34" charset="0"/>
              </a:defRPr>
            </a:lvl4pPr>
            <a:lvl5pPr>
              <a:defRPr sz="1600">
                <a:uFillTx/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0" y="914400"/>
            <a:ext cx="8686800" cy="18288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  <a:latin typeface="Arial Unicode MS" panose="020B0604020202020204" pitchFamily="34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925497" cy="49307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2800" b="1">
                <a:solidFill>
                  <a:srgbClr val="002060"/>
                </a:solidFill>
                <a:uFillTx/>
                <a:latin typeface="Calibri" panose="020F0502020204030204" pitchFamily="34" charset="0"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>
          <a:xfrm>
            <a:off x="0" y="6627168"/>
            <a:ext cx="8686800" cy="230832"/>
          </a:xfrm>
          <a:prstGeom prst="rect">
            <a:avLst/>
          </a:prstGeom>
          <a:solidFill>
            <a:srgbClr val="0594C9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  <a:latin typeface="Arial Unicode MS" panose="020B0604020202020204" pitchFamily="34" charset="-128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8686799" y="6627168"/>
            <a:ext cx="457201" cy="2308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fld id="{4DB7EEFB-DC97-42DD-BFAE-B03C0AA10059}" type="slidenum">
              <a:rPr lang="en-US" sz="1000" b="0" smtClean="0">
                <a:solidFill>
                  <a:srgbClr val="0594C9"/>
                </a:solidFill>
                <a:uFillTx/>
                <a:latin typeface="Calibri" panose="020F0502020204030204" pitchFamily="34" charset="0"/>
                <a:cs typeface="Arial Unicode MS" panose="020B0604020202020204" pitchFamily="34" charset="-128"/>
              </a:rPr>
              <a:pPr algn="ctr"/>
              <a:t>‹#›</a:t>
            </a:fld>
            <a:endParaRPr lang="en-US" sz="1000" b="0" dirty="0">
              <a:solidFill>
                <a:srgbClr val="0594C9"/>
              </a:solidFill>
              <a:uFillTx/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-1" y="6627168"/>
            <a:ext cx="8686799" cy="2308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900" b="1" baseline="0" dirty="0">
                <a:solidFill>
                  <a:schemeClr val="bg1"/>
                </a:solidFill>
                <a:uFillTx/>
                <a:latin typeface="Calibri" panose="020F0502020204030204" pitchFamily="34" charset="0"/>
              </a:rPr>
              <a:t>GSICS Annual Meeting 2019,  March4-8, </a:t>
            </a:r>
            <a:r>
              <a:rPr lang="en-US" sz="900" b="1" baseline="0" dirty="0" err="1">
                <a:solidFill>
                  <a:schemeClr val="bg1"/>
                </a:solidFill>
                <a:uFillTx/>
                <a:latin typeface="Calibri" panose="020F0502020204030204" pitchFamily="34" charset="0"/>
              </a:rPr>
              <a:t>Frascati</a:t>
            </a:r>
            <a:r>
              <a:rPr lang="en-US" sz="900" b="1" baseline="0" dirty="0">
                <a:solidFill>
                  <a:schemeClr val="bg1"/>
                </a:solidFill>
                <a:uFillTx/>
                <a:latin typeface="Calibri" panose="020F0502020204030204" pitchFamily="34" charset="0"/>
              </a:rPr>
              <a:t>, Italy</a:t>
            </a:r>
            <a:endParaRPr lang="en-US" sz="900" dirty="0">
              <a:solidFill>
                <a:schemeClr val="bg1"/>
              </a:solidFill>
              <a:uFillTx/>
              <a:latin typeface="Calibri" panose="020F0502020204030204" pitchFamily="34" charset="0"/>
            </a:endParaRPr>
          </a:p>
        </p:txBody>
      </p:sp>
      <p:pic>
        <p:nvPicPr>
          <p:cNvPr id="6" name="Picture 96" descr="NOAA 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685800" cy="70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Image result for GSICS logo small"/>
          <p:cNvSpPr>
            <a:spLocks noChangeAspect="1" noChangeArrowheads="1"/>
          </p:cNvSpPr>
          <p:nvPr userDrawn="1"/>
        </p:nvSpPr>
        <p:spPr bwMode="auto">
          <a:xfrm>
            <a:off x="2590800" y="990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gsics.atmos.umd.edu/pub/Development/Logos/GSICS180px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07598" cy="57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38223"/>
            <a:ext cx="6324600" cy="1676400"/>
          </a:xfrm>
        </p:spPr>
        <p:txBody>
          <a:bodyPr/>
          <a:lstStyle/>
          <a:p>
            <a:r>
              <a:rPr lang="en-US" dirty="0"/>
              <a:t>goes-16/17 </a:t>
            </a:r>
            <a:r>
              <a:rPr lang="en-US" dirty="0" err="1"/>
              <a:t>abi</a:t>
            </a:r>
            <a:r>
              <a:rPr lang="en-US" dirty="0"/>
              <a:t> lunar calibration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3689880"/>
            <a:ext cx="57150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Fangfang Yu, </a:t>
            </a:r>
            <a:r>
              <a:rPr lang="en-US" dirty="0" err="1"/>
              <a:t>Xiangqian</a:t>
            </a:r>
            <a:r>
              <a:rPr lang="en-US" dirty="0"/>
              <a:t> Wu, Xi Shao, Haifeng Qian, </a:t>
            </a:r>
            <a:r>
              <a:rPr lang="en-US" dirty="0" err="1"/>
              <a:t>Hyelim</a:t>
            </a:r>
            <a:r>
              <a:rPr lang="en-US" dirty="0"/>
              <a:t> </a:t>
            </a:r>
            <a:r>
              <a:rPr lang="en-US" dirty="0" err="1"/>
              <a:t>Yoo</a:t>
            </a:r>
            <a:r>
              <a:rPr lang="en-US" dirty="0"/>
              <a:t> and </a:t>
            </a:r>
            <a:r>
              <a:rPr lang="en-US" dirty="0" err="1"/>
              <a:t>Zhipeng</a:t>
            </a:r>
            <a:r>
              <a:rPr lang="en-US" dirty="0"/>
              <a:t> Wang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5105400"/>
            <a:ext cx="2424574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/>
              <a:t>NOAA/NESDIS/STAR</a:t>
            </a:r>
          </a:p>
        </p:txBody>
      </p:sp>
    </p:spTree>
    <p:extLst>
      <p:ext uri="{BB962C8B-B14F-4D97-AF65-F5344CB8AC3E}">
        <p14:creationId xmlns:p14="http://schemas.microsoft.com/office/powerpoint/2010/main" val="1470079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714" y="971427"/>
            <a:ext cx="1587376" cy="1587376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BED86C1-CB99-4405-8974-6EBE7AC2F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443329"/>
              </p:ext>
            </p:extLst>
          </p:nvPr>
        </p:nvGraphicFramePr>
        <p:xfrm>
          <a:off x="228600" y="1752600"/>
          <a:ext cx="7096664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6DEA3C6-DC02-4F93-920B-3DE272D60A12}"/>
              </a:ext>
            </a:extLst>
          </p:cNvPr>
          <p:cNvSpPr txBox="1"/>
          <p:nvPr/>
        </p:nvSpPr>
        <p:spPr>
          <a:xfrm>
            <a:off x="3408861" y="3091934"/>
            <a:ext cx="232627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/>
              <a:t>B03 as the reference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73BAF2-73B5-4B84-8203-DFC4491B8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6925497" cy="493078"/>
          </a:xfrm>
        </p:spPr>
        <p:txBody>
          <a:bodyPr>
            <a:normAutofit/>
          </a:bodyPr>
          <a:lstStyle/>
          <a:p>
            <a:r>
              <a:rPr lang="en-US" dirty="0"/>
              <a:t>Band-to-Band Inter-Calibration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7E5D62-5E92-4D3C-AD39-63919B512524}"/>
              </a:ext>
            </a:extLst>
          </p:cNvPr>
          <p:cNvSpPr txBox="1"/>
          <p:nvPr/>
        </p:nvSpPr>
        <p:spPr>
          <a:xfrm>
            <a:off x="345833" y="967114"/>
            <a:ext cx="692549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Band-to-band inter-calibration to confirm the GEO-LEO inter-calibration results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239B603-6AD5-47EC-B76B-E036E96B300A}"/>
              </a:ext>
            </a:extLst>
          </p:cNvPr>
          <p:cNvSpPr/>
          <p:nvPr/>
        </p:nvSpPr>
        <p:spPr>
          <a:xfrm>
            <a:off x="2438400" y="1905000"/>
            <a:ext cx="12192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97F9E-A49B-4052-8B83-AD2BA7C517A5}"/>
              </a:ext>
            </a:extLst>
          </p:cNvPr>
          <p:cNvSpPr txBox="1"/>
          <p:nvPr/>
        </p:nvSpPr>
        <p:spPr>
          <a:xfrm>
            <a:off x="3637625" y="2221468"/>
            <a:ext cx="3124200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dirty="0"/>
              <a:t>Confirmed that ABI B02 is over calibrated as shown with the GEO-LEO Ray-matching result</a:t>
            </a:r>
          </a:p>
        </p:txBody>
      </p:sp>
    </p:spTree>
    <p:extLst>
      <p:ext uri="{BB962C8B-B14F-4D97-AF65-F5344CB8AC3E}">
        <p14:creationId xmlns:p14="http://schemas.microsoft.com/office/powerpoint/2010/main" val="390057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B8B878-26AE-43A1-80C3-CFC3C092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Lunar North-South Scans (NSS), only collected in PLT/PLPT period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crosstalk, blooming, out-of-band response, detector response uniformity, etc. (2017 lunar calibration workshop)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MTF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Nominal scan lunar images 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Crosstalk, ghosting, blooming (2017 lunar calibration workshop)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MTF (Fred, 4f)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IR:  band-to-band non-linearity response comparison (an application example: B07 Bias at cold scenes, 7u)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Validation of the BDS index implementation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Lunar band-to-band inter-calibration</a:t>
            </a:r>
          </a:p>
          <a:p>
            <a:pPr lvl="1"/>
            <a:r>
              <a:rPr lang="en-US" dirty="0"/>
              <a:t>Validation of response versus scan-angle (RVS) for the VNIR bands</a:t>
            </a:r>
          </a:p>
          <a:p>
            <a:pPr lvl="2"/>
            <a:r>
              <a:rPr lang="en-US" dirty="0"/>
              <a:t>G16 and G17 have the similar results/patterns. Use G16 ABI as an example.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Validation of the solar calibration results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Anomaly investigation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182A34-DA3E-4249-A63E-3D765D2BC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G16/17 ABI Lunar Calibration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228912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22" y="237876"/>
            <a:ext cx="8001000" cy="493078"/>
          </a:xfrm>
        </p:spPr>
        <p:txBody>
          <a:bodyPr/>
          <a:lstStyle/>
          <a:p>
            <a:r>
              <a:rPr lang="en-US" dirty="0"/>
              <a:t>Normalized Irradiance Ratio – G16 RVS Validation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8" y="1129918"/>
            <a:ext cx="6437439" cy="47057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C92CFC-D429-494E-860C-EBB75C38C3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32" y="851336"/>
            <a:ext cx="1354668" cy="12192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0DA431-7643-47AF-A5FC-29DA032740B5}"/>
              </a:ext>
            </a:extLst>
          </p:cNvPr>
          <p:cNvSpPr txBox="1"/>
          <p:nvPr/>
        </p:nvSpPr>
        <p:spPr>
          <a:xfrm>
            <a:off x="228600" y="987623"/>
            <a:ext cx="876300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b="1" dirty="0"/>
              <a:t>G16 spatial response uniformity at the EW direction meets the requirement for all the 6 VNIR bands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98C3CC-CDCF-4F28-AACC-4510552A561A}"/>
              </a:ext>
            </a:extLst>
          </p:cNvPr>
          <p:cNvSpPr txBox="1"/>
          <p:nvPr/>
        </p:nvSpPr>
        <p:spPr>
          <a:xfrm>
            <a:off x="6781800" y="6400800"/>
            <a:ext cx="173932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400" dirty="0"/>
              <a:t>Yu et al. SPIE 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23B66-BB70-471E-B0CF-06FEEF3A14BE}"/>
              </a:ext>
            </a:extLst>
          </p:cNvPr>
          <p:cNvSpPr txBox="1"/>
          <p:nvPr/>
        </p:nvSpPr>
        <p:spPr>
          <a:xfrm>
            <a:off x="138652" y="5982316"/>
            <a:ext cx="778614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dirty="0"/>
              <a:t>GS was not stable for the solar calibration during the G16 early PLT/PLPT period.  These lunar images were re-processed with the GOES-R CWG in-house radiometric calibration package.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55D401-6FEE-4972-A6DA-98DCD7BE7AC4}"/>
              </a:ext>
            </a:extLst>
          </p:cNvPr>
          <p:cNvCxnSpPr>
            <a:cxnSpLocks/>
          </p:cNvCxnSpPr>
          <p:nvPr/>
        </p:nvCxnSpPr>
        <p:spPr>
          <a:xfrm flipV="1">
            <a:off x="1066800" y="1981200"/>
            <a:ext cx="6096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E55D3DB-5A9D-455E-8A75-04ABFEA9EC98}"/>
              </a:ext>
            </a:extLst>
          </p:cNvPr>
          <p:cNvSpPr txBox="1"/>
          <p:nvPr/>
        </p:nvSpPr>
        <p:spPr>
          <a:xfrm>
            <a:off x="138653" y="2070537"/>
            <a:ext cx="153774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Very small variation (~1-2 count) in the space-look. </a:t>
            </a:r>
          </a:p>
        </p:txBody>
      </p:sp>
    </p:spTree>
    <p:extLst>
      <p:ext uri="{BB962C8B-B14F-4D97-AF65-F5344CB8AC3E}">
        <p14:creationId xmlns:p14="http://schemas.microsoft.com/office/powerpoint/2010/main" val="766820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B8B878-26AE-43A1-80C3-CFC3C092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Lunar North-South Scans (NSS), only collected in PLT/PLPT period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crosstalk, blooming, out-of-band response, detector response uniformity, etc. (2017 lunar calibration workshop)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MTF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Nominal scan lunar images 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Crosstalk, ghosting, blooming (2017 lunar calibration workshop)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MTF (Fred, 4f)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IR:  band-to-band non-linearity response comparison (an application example: B07 Bias at cold scenes, 7u)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Validation of the BDS index implementation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Lunar band-to-band inter-calibration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Validation of response versus scan-angle (RVS) for the VNIR bands</a:t>
            </a:r>
          </a:p>
          <a:p>
            <a:pPr lvl="1"/>
            <a:r>
              <a:rPr lang="en-US" dirty="0"/>
              <a:t>Validation of the solar calibration results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Anomaly investigation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182A34-DA3E-4249-A63E-3D765D2BC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G16/17 ABI Lunar Data Analyses Activities</a:t>
            </a:r>
          </a:p>
        </p:txBody>
      </p:sp>
    </p:spTree>
    <p:extLst>
      <p:ext uri="{BB962C8B-B14F-4D97-AF65-F5344CB8AC3E}">
        <p14:creationId xmlns:p14="http://schemas.microsoft.com/office/powerpoint/2010/main" val="2762892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06CC46-FA74-4115-9A52-250F6B5C4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19" y="1066800"/>
            <a:ext cx="7472962" cy="54864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FAF9060-8FE0-48C0-AFDC-3E3D3A024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Lunar Trending for G16 ABI VNIR Bands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0933AE-6EA4-4380-B385-9B0EE9B8854B}"/>
              </a:ext>
            </a:extLst>
          </p:cNvPr>
          <p:cNvSpPr/>
          <p:nvPr/>
        </p:nvSpPr>
        <p:spPr>
          <a:xfrm>
            <a:off x="1066800" y="1524000"/>
            <a:ext cx="22860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0949BB-9FF2-4D34-9C92-3CE3EFDB1AC5}"/>
              </a:ext>
            </a:extLst>
          </p:cNvPr>
          <p:cNvSpPr/>
          <p:nvPr/>
        </p:nvSpPr>
        <p:spPr>
          <a:xfrm>
            <a:off x="4572000" y="1600200"/>
            <a:ext cx="22860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C84B3D5-2513-400A-B956-2E146E227A53}"/>
              </a:ext>
            </a:extLst>
          </p:cNvPr>
          <p:cNvSpPr/>
          <p:nvPr/>
        </p:nvSpPr>
        <p:spPr>
          <a:xfrm>
            <a:off x="1040921" y="3462068"/>
            <a:ext cx="22860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259B9B-5210-4E2A-8DDB-399004229F34}"/>
              </a:ext>
            </a:extLst>
          </p:cNvPr>
          <p:cNvSpPr/>
          <p:nvPr/>
        </p:nvSpPr>
        <p:spPr>
          <a:xfrm>
            <a:off x="4661043" y="3441940"/>
            <a:ext cx="22860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F22E26-D8E0-45E4-8E79-C86B08EA0B22}"/>
              </a:ext>
            </a:extLst>
          </p:cNvPr>
          <p:cNvSpPr/>
          <p:nvPr/>
        </p:nvSpPr>
        <p:spPr>
          <a:xfrm>
            <a:off x="885840" y="5323936"/>
            <a:ext cx="22860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EB97A0-AA30-4B25-B653-ADC396063AC5}"/>
              </a:ext>
            </a:extLst>
          </p:cNvPr>
          <p:cNvSpPr/>
          <p:nvPr/>
        </p:nvSpPr>
        <p:spPr>
          <a:xfrm>
            <a:off x="4691235" y="5344064"/>
            <a:ext cx="22860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BA49A1-9497-4CB7-883E-5B5F77CF2122}"/>
              </a:ext>
            </a:extLst>
          </p:cNvPr>
          <p:cNvSpPr txBox="1"/>
          <p:nvPr/>
        </p:nvSpPr>
        <p:spPr>
          <a:xfrm>
            <a:off x="36262" y="4198189"/>
            <a:ext cx="3493264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b="1" dirty="0"/>
              <a:t>Unstable VNIR ground system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1624D5-3B6D-4E03-89B5-6AFB65E83445}"/>
              </a:ext>
            </a:extLst>
          </p:cNvPr>
          <p:cNvCxnSpPr/>
          <p:nvPr/>
        </p:nvCxnSpPr>
        <p:spPr>
          <a:xfrm flipV="1">
            <a:off x="885840" y="1752600"/>
            <a:ext cx="866760" cy="2438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1895B6-16A6-4A32-8D55-CFBD86FD9DF6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1038240" y="1795322"/>
            <a:ext cx="3868537" cy="2548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DEE12DC-E5A4-467F-81EF-E1ED4692B93D}"/>
              </a:ext>
            </a:extLst>
          </p:cNvPr>
          <p:cNvCxnSpPr>
            <a:cxnSpLocks/>
          </p:cNvCxnSpPr>
          <p:nvPr/>
        </p:nvCxnSpPr>
        <p:spPr>
          <a:xfrm flipV="1">
            <a:off x="1038240" y="3697857"/>
            <a:ext cx="429883" cy="645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26BEFB-B77B-4177-965A-F45447CBE5B8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1355883" y="3637062"/>
            <a:ext cx="3639937" cy="6790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C884847-D4E0-4C3E-9160-750B195B712D}"/>
              </a:ext>
            </a:extLst>
          </p:cNvPr>
          <p:cNvCxnSpPr>
            <a:cxnSpLocks/>
          </p:cNvCxnSpPr>
          <p:nvPr/>
        </p:nvCxnSpPr>
        <p:spPr>
          <a:xfrm>
            <a:off x="1190640" y="4495801"/>
            <a:ext cx="277483" cy="8008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DDF7F6F-20D3-49F8-B31F-D0A790AEA066}"/>
              </a:ext>
            </a:extLst>
          </p:cNvPr>
          <p:cNvCxnSpPr>
            <a:cxnSpLocks/>
          </p:cNvCxnSpPr>
          <p:nvPr/>
        </p:nvCxnSpPr>
        <p:spPr>
          <a:xfrm>
            <a:off x="1508283" y="4468484"/>
            <a:ext cx="3398494" cy="8889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88D393A-08E5-48D3-8616-DD72620AB3E9}"/>
              </a:ext>
            </a:extLst>
          </p:cNvPr>
          <p:cNvSpPr txBox="1"/>
          <p:nvPr/>
        </p:nvSpPr>
        <p:spPr>
          <a:xfrm>
            <a:off x="474865" y="790157"/>
            <a:ext cx="418617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Scattering: under investigation, most likely due to the measured irradiance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FA81A64-6B00-4134-AB79-C8BF993E1A5F}"/>
              </a:ext>
            </a:extLst>
          </p:cNvPr>
          <p:cNvCxnSpPr>
            <a:cxnSpLocks/>
          </p:cNvCxnSpPr>
          <p:nvPr/>
        </p:nvCxnSpPr>
        <p:spPr>
          <a:xfrm flipH="1">
            <a:off x="1436635" y="1393825"/>
            <a:ext cx="11165" cy="2063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43A9CD1-FA9D-47A6-AC29-4DF0A2F33259}"/>
              </a:ext>
            </a:extLst>
          </p:cNvPr>
          <p:cNvSpPr txBox="1"/>
          <p:nvPr/>
        </p:nvSpPr>
        <p:spPr>
          <a:xfrm>
            <a:off x="50515" y="6321974"/>
            <a:ext cx="5144357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Lunar irradiance ratio is normalized to the Day1 value</a:t>
            </a:r>
          </a:p>
        </p:txBody>
      </p:sp>
    </p:spTree>
    <p:extLst>
      <p:ext uri="{BB962C8B-B14F-4D97-AF65-F5344CB8AC3E}">
        <p14:creationId xmlns:p14="http://schemas.microsoft.com/office/powerpoint/2010/main" val="1994797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06CC46-FA74-4115-9A52-250F6B5C4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29662"/>
            <a:ext cx="6925497" cy="508446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FAF9060-8FE0-48C0-AFDC-3E3D3A024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Lunar Trending for G16 ABI VNIR Bands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CC887B2-2242-42A4-85F8-48F84D8789C3}"/>
              </a:ext>
            </a:extLst>
          </p:cNvPr>
          <p:cNvCxnSpPr>
            <a:cxnSpLocks/>
          </p:cNvCxnSpPr>
          <p:nvPr/>
        </p:nvCxnSpPr>
        <p:spPr>
          <a:xfrm flipH="1">
            <a:off x="7075218" y="4572000"/>
            <a:ext cx="556083" cy="7801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D76966D-E79A-4903-9130-00B1C5EA7CA5}"/>
              </a:ext>
            </a:extLst>
          </p:cNvPr>
          <p:cNvSpPr txBox="1"/>
          <p:nvPr/>
        </p:nvSpPr>
        <p:spPr>
          <a:xfrm>
            <a:off x="7631301" y="3734749"/>
            <a:ext cx="1455977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Phase angle dependent GIRO results?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ECAD1E2-AF7B-42C8-9DE4-ECFD8B899868}"/>
              </a:ext>
            </a:extLst>
          </p:cNvPr>
          <p:cNvCxnSpPr>
            <a:cxnSpLocks/>
          </p:cNvCxnSpPr>
          <p:nvPr/>
        </p:nvCxnSpPr>
        <p:spPr>
          <a:xfrm>
            <a:off x="4800600" y="4935078"/>
            <a:ext cx="1207817" cy="4754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A5EE7DE-E16F-46E5-8900-5EF576587161}"/>
              </a:ext>
            </a:extLst>
          </p:cNvPr>
          <p:cNvCxnSpPr>
            <a:cxnSpLocks/>
          </p:cNvCxnSpPr>
          <p:nvPr/>
        </p:nvCxnSpPr>
        <p:spPr>
          <a:xfrm flipH="1">
            <a:off x="2666784" y="4724400"/>
            <a:ext cx="899001" cy="4213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3877F4F-49E6-4177-B186-E5743E2E93E3}"/>
              </a:ext>
            </a:extLst>
          </p:cNvPr>
          <p:cNvSpPr txBox="1"/>
          <p:nvPr/>
        </p:nvSpPr>
        <p:spPr>
          <a:xfrm>
            <a:off x="3588789" y="4508018"/>
            <a:ext cx="218914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Seasonal variation?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0F67F4-27C8-43AD-A345-6D24EFEFB0BB}"/>
              </a:ext>
            </a:extLst>
          </p:cNvPr>
          <p:cNvSpPr txBox="1"/>
          <p:nvPr/>
        </p:nvSpPr>
        <p:spPr>
          <a:xfrm>
            <a:off x="304800" y="6095440"/>
            <a:ext cx="7189789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B04/B05/B06 show the impact of phase angle dependent GIRO irradiance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B05 and B06 seem to have seasonal variation of the ratio.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06EABB-B549-4384-B639-ADEA04947105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6989749" y="3571896"/>
            <a:ext cx="641552" cy="7630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11E142-ABEB-4ECF-8225-DB70E11F4342}"/>
              </a:ext>
            </a:extLst>
          </p:cNvPr>
          <p:cNvCxnSpPr>
            <a:cxnSpLocks/>
          </p:cNvCxnSpPr>
          <p:nvPr/>
        </p:nvCxnSpPr>
        <p:spPr>
          <a:xfrm flipH="1">
            <a:off x="3352800" y="4487314"/>
            <a:ext cx="4430901" cy="854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998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7EF223-BC59-43CC-8592-2798AA47A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GOES-16 ABI VNIR ground system is in general stable since the L1B data became operational in Dec. 2018.</a:t>
            </a:r>
          </a:p>
          <a:p>
            <a:pPr lvl="1"/>
            <a:r>
              <a:rPr lang="en-US" dirty="0"/>
              <a:t>There was only GS anomaly in late Jan. 2019</a:t>
            </a:r>
          </a:p>
          <a:p>
            <a:pPr lvl="1"/>
            <a:r>
              <a:rPr lang="en-US" dirty="0"/>
              <a:t>This anomaly didn’t affect the lunar calibration – no lunar image collected during this period</a:t>
            </a:r>
          </a:p>
          <a:p>
            <a:r>
              <a:rPr lang="en-US" dirty="0"/>
              <a:t>ABI Calibration Event Log: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800" dirty="0"/>
              <a:t>https://www.star.nesdis.noaa.gov/GOESCal/goes_SatelliteAnomalies.php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1BC6B9-3730-4CEF-8A12-A2EBB06B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G16 ABI VNIR L1B Data after Dec.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69C13-492F-4CC9-AA48-BF9DB59B7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30" y="3396232"/>
            <a:ext cx="7239000" cy="318428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13D860-2B2A-42F6-BED5-F00D615A67D7}"/>
              </a:ext>
            </a:extLst>
          </p:cNvPr>
          <p:cNvCxnSpPr/>
          <p:nvPr/>
        </p:nvCxnSpPr>
        <p:spPr>
          <a:xfrm>
            <a:off x="1174630" y="5410200"/>
            <a:ext cx="457200" cy="15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4D24A90-19E0-4A92-9450-E03D26DDF7ED}"/>
              </a:ext>
            </a:extLst>
          </p:cNvPr>
          <p:cNvSpPr txBox="1"/>
          <p:nvPr/>
        </p:nvSpPr>
        <p:spPr>
          <a:xfrm>
            <a:off x="304800" y="4724400"/>
            <a:ext cx="478432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lunar images collected during this GS anomaly period</a:t>
            </a:r>
          </a:p>
        </p:txBody>
      </p:sp>
    </p:spTree>
    <p:extLst>
      <p:ext uri="{BB962C8B-B14F-4D97-AF65-F5344CB8AC3E}">
        <p14:creationId xmlns:p14="http://schemas.microsoft.com/office/powerpoint/2010/main" val="2246985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B8B878-26AE-43A1-80C3-CFC3C092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Lunar North-South Scans (NSS), only collected in PLT/PLPT period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crosstalk, blooming, out-of-band response, detector response uniformity, etc. (2017 lunar calibration workshop)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MTF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Nominal scan lunar images 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Crosstalk, ghosting, blooming (2017 lunar calibration workshop)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MTF (Fred, 4f)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IR:  band-to-band non-linearity response comparison (an application example: B07 Bias at cold scenes, 7u)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Validation of the BDS index implementation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Lunar band-to-band inter-calibration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Validation of response versus scan-angle (RVS) for the VNIR bands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Validation of the solar calibration results</a:t>
            </a:r>
          </a:p>
          <a:p>
            <a:pPr lvl="1"/>
            <a:r>
              <a:rPr lang="en-US" dirty="0"/>
              <a:t>Anomaly investigation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182A34-DA3E-4249-A63E-3D765D2BC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G16/17 ABI Lunar Calibration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1424672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13617D19-C1AE-42D9-9E4A-976CCC273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8" y="2950686"/>
            <a:ext cx="5317125" cy="341851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549211" y="1066800"/>
            <a:ext cx="3667645" cy="3194818"/>
            <a:chOff x="6261071" y="1032893"/>
            <a:chExt cx="2747100" cy="2190274"/>
          </a:xfrm>
        </p:grpSpPr>
        <p:grpSp>
          <p:nvGrpSpPr>
            <p:cNvPr id="7" name="Group 6"/>
            <p:cNvGrpSpPr/>
            <p:nvPr/>
          </p:nvGrpSpPr>
          <p:grpSpPr>
            <a:xfrm>
              <a:off x="6261071" y="1032893"/>
              <a:ext cx="2475673" cy="1555386"/>
              <a:chOff x="6476236" y="365127"/>
              <a:chExt cx="2772333" cy="217848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236" y="365127"/>
                <a:ext cx="2772333" cy="2178487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>
              <a:xfrm flipH="1" flipV="1">
                <a:off x="8074112" y="1699952"/>
                <a:ext cx="9049" cy="31491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7347198" y="2002275"/>
                <a:ext cx="9444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08/31/2018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 flipV="1">
                <a:off x="8566506" y="1639078"/>
                <a:ext cx="9144" cy="36319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8162938" y="1987406"/>
                <a:ext cx="944489" cy="27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10/17/2018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367752" y="2737367"/>
              <a:ext cx="2640419" cy="485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Time series of solar calibration gain ratio to pre-launch values.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G17 B03 Gain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38" y="939143"/>
            <a:ext cx="5886424" cy="2764645"/>
          </a:xfrm>
        </p:spPr>
        <p:txBody>
          <a:bodyPr>
            <a:normAutofit/>
          </a:bodyPr>
          <a:lstStyle/>
          <a:p>
            <a:r>
              <a:rPr lang="en-US" sz="2400" dirty="0"/>
              <a:t>G17 ABI B03 displays strong seasonal variation of solar calibration gain values</a:t>
            </a:r>
          </a:p>
          <a:p>
            <a:pPr lvl="1"/>
            <a:r>
              <a:rPr lang="en-US" sz="2000" dirty="0"/>
              <a:t>Observed with both CWG and GS results</a:t>
            </a:r>
          </a:p>
          <a:p>
            <a:pPr lvl="1"/>
            <a:r>
              <a:rPr lang="en-US" sz="2000" dirty="0"/>
              <a:t>Also shown in the other bands, to less degree with different patterns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153995" y="6198565"/>
            <a:ext cx="57824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https://www.star.nesdis.noaa.gov/GOESCal/G17_ABI_Solar_Cal_static.php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A84028-B2FF-404E-AD23-76B4F6B3A06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EC845-5855-44FC-965A-6B35AAA9FFAE}"/>
              </a:ext>
            </a:extLst>
          </p:cNvPr>
          <p:cNvSpPr txBox="1"/>
          <p:nvPr/>
        </p:nvSpPr>
        <p:spPr>
          <a:xfrm>
            <a:off x="990601" y="4409707"/>
            <a:ext cx="3157948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dirty="0"/>
              <a:t>GS at G17 VNIR B1/B4/B6 bands seems not stable yet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BFABA9-3FF0-4170-ADE3-B9126960B494}"/>
              </a:ext>
            </a:extLst>
          </p:cNvPr>
          <p:cNvCxnSpPr>
            <a:cxnSpLocks/>
          </p:cNvCxnSpPr>
          <p:nvPr/>
        </p:nvCxnSpPr>
        <p:spPr>
          <a:xfrm flipH="1" flipV="1">
            <a:off x="1279202" y="3985960"/>
            <a:ext cx="549598" cy="4931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17A7388-E636-4F6E-88A4-A1D00CC2A803}"/>
              </a:ext>
            </a:extLst>
          </p:cNvPr>
          <p:cNvCxnSpPr>
            <a:cxnSpLocks/>
          </p:cNvCxnSpPr>
          <p:nvPr/>
        </p:nvCxnSpPr>
        <p:spPr>
          <a:xfrm flipH="1">
            <a:off x="1697453" y="4902830"/>
            <a:ext cx="131347" cy="134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3477407-3D9D-4575-944C-84F31735911F}"/>
              </a:ext>
            </a:extLst>
          </p:cNvPr>
          <p:cNvCxnSpPr>
            <a:cxnSpLocks/>
          </p:cNvCxnSpPr>
          <p:nvPr/>
        </p:nvCxnSpPr>
        <p:spPr>
          <a:xfrm>
            <a:off x="3886200" y="4702094"/>
            <a:ext cx="1447800" cy="2678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298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Relative Stable L1B Radiance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42" y="1146445"/>
            <a:ext cx="8154686" cy="942218"/>
          </a:xfrm>
        </p:spPr>
        <p:txBody>
          <a:bodyPr>
            <a:normAutofit/>
          </a:bodyPr>
          <a:lstStyle/>
          <a:p>
            <a:r>
              <a:rPr lang="en-US" sz="2400" dirty="0"/>
              <a:t>Post-launch calibration results indicated that the radiometric calibration accuracy of this channel is stable.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b="0" dirty="0"/>
          </a:p>
        </p:txBody>
      </p:sp>
      <p:grpSp>
        <p:nvGrpSpPr>
          <p:cNvPr id="20" name="Group 19"/>
          <p:cNvGrpSpPr/>
          <p:nvPr/>
        </p:nvGrpSpPr>
        <p:grpSpPr>
          <a:xfrm>
            <a:off x="5347552" y="2999761"/>
            <a:ext cx="3321056" cy="1809703"/>
            <a:chOff x="202879" y="2736336"/>
            <a:chExt cx="3184052" cy="10339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0665" y="2736336"/>
              <a:ext cx="2849539" cy="95092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02879" y="3620162"/>
              <a:ext cx="3184052" cy="150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*to be combined with GEO-LEO and lunar trending results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33175" y="2661207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Time-series of Uyuni desert reflectance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A84028-B2FF-404E-AD23-76B4F6B3A06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5066CA97-83E4-4FF2-A3BF-A1BC821A3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89937"/>
            <a:ext cx="5118340" cy="25591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AE8BC5-E811-4847-82F2-D3F1650AD267}"/>
              </a:ext>
            </a:extLst>
          </p:cNvPr>
          <p:cNvSpPr txBox="1"/>
          <p:nvPr/>
        </p:nvSpPr>
        <p:spPr>
          <a:xfrm>
            <a:off x="990600" y="5631670"/>
            <a:ext cx="73152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GEO-LEO (ABI vs. VIIRS), lunar trending and the time-series of desert reflectance show that the G17 B03 L1B data is stable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C5F943-609E-4568-8B58-BD5BE9B7E2C8}"/>
              </a:ext>
            </a:extLst>
          </p:cNvPr>
          <p:cNvSpPr txBox="1"/>
          <p:nvPr/>
        </p:nvSpPr>
        <p:spPr>
          <a:xfrm>
            <a:off x="430355" y="2414986"/>
            <a:ext cx="4949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Time-series of combined GEO-LEO (ABI vs. VIIRS, ray-matching) and lunar trending results  </a:t>
            </a:r>
          </a:p>
        </p:txBody>
      </p:sp>
    </p:spTree>
    <p:extLst>
      <p:ext uri="{BB962C8B-B14F-4D97-AF65-F5344CB8AC3E}">
        <p14:creationId xmlns:p14="http://schemas.microsoft.com/office/powerpoint/2010/main" val="364948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B8B878-26AE-43A1-80C3-CFC3C092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/>
          <a:lstStyle/>
          <a:p>
            <a:r>
              <a:rPr lang="en-US" dirty="0"/>
              <a:t>Lunar North-South Scans (NSS), only collected in PLT/PLPT period</a:t>
            </a:r>
          </a:p>
          <a:p>
            <a:pPr lvl="1"/>
            <a:r>
              <a:rPr lang="en-US" dirty="0"/>
              <a:t>crosstalk, blooming, out-of-band response, detector response uniformity, etc. (2017 lunar calibration workshop)</a:t>
            </a:r>
          </a:p>
          <a:p>
            <a:pPr lvl="1"/>
            <a:r>
              <a:rPr lang="en-US" dirty="0"/>
              <a:t>MTF</a:t>
            </a:r>
          </a:p>
          <a:p>
            <a:r>
              <a:rPr lang="en-US" dirty="0"/>
              <a:t>Nominal scan lunar images </a:t>
            </a:r>
          </a:p>
          <a:p>
            <a:pPr lvl="1"/>
            <a:r>
              <a:rPr lang="en-US" dirty="0"/>
              <a:t>Crosstalk, ghosting, blooming etc. (2017 lunar calibration workshop)</a:t>
            </a:r>
          </a:p>
          <a:p>
            <a:pPr lvl="1"/>
            <a:r>
              <a:rPr lang="en-US" dirty="0"/>
              <a:t>MTF (Fred, 4f)</a:t>
            </a:r>
          </a:p>
          <a:p>
            <a:pPr lvl="1"/>
            <a:r>
              <a:rPr lang="en-US" dirty="0"/>
              <a:t>IR:  band-to-band non-linearity response comparison (an application example: B07 Bias at cold scenes, 7u)</a:t>
            </a:r>
          </a:p>
          <a:p>
            <a:pPr lvl="1"/>
            <a:r>
              <a:rPr lang="en-US" dirty="0"/>
              <a:t>Validation of the BDS index implementation</a:t>
            </a:r>
          </a:p>
          <a:p>
            <a:pPr lvl="1"/>
            <a:r>
              <a:rPr lang="en-US" dirty="0"/>
              <a:t>Lunar band-to-band inter-calibration</a:t>
            </a:r>
          </a:p>
          <a:p>
            <a:pPr lvl="1"/>
            <a:r>
              <a:rPr lang="en-US" dirty="0"/>
              <a:t>Validation of response versus scan-angle (RVS) for the VNIR bands</a:t>
            </a:r>
          </a:p>
          <a:p>
            <a:pPr lvl="1"/>
            <a:r>
              <a:rPr lang="en-US" dirty="0"/>
              <a:t>Lunar calibration to validate the solar calibration results</a:t>
            </a:r>
          </a:p>
          <a:p>
            <a:pPr lvl="1"/>
            <a:r>
              <a:rPr lang="en-US" dirty="0"/>
              <a:t>Anomaly investigation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182A34-DA3E-4249-A63E-3D765D2BC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G16/17 ABI Lunar Calibration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770301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F730F12-C6BA-41B9-A151-2DEA22A7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84" y="3798516"/>
            <a:ext cx="5513832" cy="2756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966" y="203761"/>
            <a:ext cx="7886700" cy="754373"/>
          </a:xfrm>
        </p:spPr>
        <p:txBody>
          <a:bodyPr>
            <a:normAutofit/>
          </a:bodyPr>
          <a:lstStyle/>
          <a:p>
            <a:r>
              <a:rPr lang="en-US" dirty="0"/>
              <a:t>Anomaly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9499"/>
            <a:ext cx="8534400" cy="27667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GIRO (ROLO) model has good relative calibration accuracy at 0.86um (ABI B03) when the absolute phase angles are within 5 and 60 degrees.</a:t>
            </a:r>
          </a:p>
          <a:p>
            <a:r>
              <a:rPr lang="en-US" dirty="0"/>
              <a:t>Re-process the lunar data by applying the Day1 solar calibration coefficients</a:t>
            </a:r>
          </a:p>
          <a:p>
            <a:pPr lvl="1"/>
            <a:r>
              <a:rPr lang="en-US" dirty="0"/>
              <a:t>To separate the instrument performance from the solar diffuser calibration </a:t>
            </a:r>
          </a:p>
          <a:p>
            <a:r>
              <a:rPr lang="en-US" dirty="0"/>
              <a:t>G17 ABI B03 experience apparent instrument performance variation</a:t>
            </a:r>
          </a:p>
          <a:p>
            <a:pPr lvl="1"/>
            <a:r>
              <a:rPr lang="en-US" dirty="0"/>
              <a:t>Is it VNIR FPM temperature dependent?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583D9C-6897-44BA-91BB-19098214009C}"/>
              </a:ext>
            </a:extLst>
          </p:cNvPr>
          <p:cNvSpPr txBox="1"/>
          <p:nvPr/>
        </p:nvSpPr>
        <p:spPr>
          <a:xfrm>
            <a:off x="152400" y="6400800"/>
            <a:ext cx="906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Time-series of normalized lunar sim/ reprocessed </a:t>
            </a:r>
            <a:r>
              <a:rPr lang="en-US" sz="1100" dirty="0" err="1"/>
              <a:t>obs</a:t>
            </a:r>
            <a:r>
              <a:rPr lang="en-US" sz="1100" dirty="0"/>
              <a:t> irradiance ratio and solar cal. gain ratio between in-orbit and pre-launch values</a:t>
            </a:r>
          </a:p>
        </p:txBody>
      </p:sp>
    </p:spTree>
    <p:extLst>
      <p:ext uri="{BB962C8B-B14F-4D97-AF65-F5344CB8AC3E}">
        <p14:creationId xmlns:p14="http://schemas.microsoft.com/office/powerpoint/2010/main" val="136532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Relationship </a:t>
            </a:r>
            <a:r>
              <a:rPr lang="en-US" dirty="0"/>
              <a:t>between</a:t>
            </a:r>
            <a:r>
              <a:rPr lang="en-US" sz="2800" b="1" dirty="0"/>
              <a:t> VNIR FPM Temp and B03 Solar Cal. Coefficients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A84028-B2FF-404E-AD23-76B4F6B3A06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61632"/>
            <a:ext cx="5266221" cy="44708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4682" y="5716682"/>
            <a:ext cx="779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Strong negative correlation between VNIR FPM Temp and Gain. </a:t>
            </a:r>
          </a:p>
        </p:txBody>
      </p:sp>
    </p:spTree>
    <p:extLst>
      <p:ext uri="{BB962C8B-B14F-4D97-AF65-F5344CB8AC3E}">
        <p14:creationId xmlns:p14="http://schemas.microsoft.com/office/powerpoint/2010/main" val="3274459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Relationship </a:t>
            </a:r>
            <a:r>
              <a:rPr lang="en-US" dirty="0"/>
              <a:t>between</a:t>
            </a:r>
            <a:r>
              <a:rPr lang="en-US" sz="2800" b="1" dirty="0"/>
              <a:t> VNIR FPM Temp and Gains for all the Detectors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A84028-B2FF-404E-AD23-76B4F6B3A06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1" y="1230984"/>
            <a:ext cx="8265952" cy="456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12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417" y="4455561"/>
            <a:ext cx="5950112" cy="2114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the Anomaly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28355"/>
            <a:ext cx="8610600" cy="4058228"/>
          </a:xfrm>
        </p:spPr>
        <p:txBody>
          <a:bodyPr>
            <a:normAutofit/>
          </a:bodyPr>
          <a:lstStyle/>
          <a:p>
            <a:r>
              <a:rPr lang="en-US" dirty="0"/>
              <a:t>Possible diurnal and day-to-day radiometric calibration accuracy variations</a:t>
            </a:r>
          </a:p>
          <a:p>
            <a:pPr lvl="1"/>
            <a:r>
              <a:rPr lang="en-US" dirty="0"/>
              <a:t>Up to 2-3K VNIR FPM temperature variation in the day-time in the eclipse season, which may result in ~0.7-1.0% change in radiance at G17 B03</a:t>
            </a:r>
          </a:p>
          <a:p>
            <a:r>
              <a:rPr lang="en-US" dirty="0"/>
              <a:t>One option to mitigate the impact is to schedule more solar calibration events, especially within the eclipse seasons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77083" y="464664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10/17/2018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252281" y="4273420"/>
            <a:ext cx="0" cy="2435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84459" y="4173892"/>
            <a:ext cx="15546" cy="2534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321972" y="4457993"/>
            <a:ext cx="281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75164" y="4455560"/>
            <a:ext cx="4092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16438" y="427342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09296" y="4148884"/>
            <a:ext cx="144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SSP daytime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~2-3K difference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51707" y="3971125"/>
            <a:ext cx="665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5pmSLT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92427" y="4032085"/>
            <a:ext cx="659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8amSLT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A84028-B2FF-404E-AD23-76B4F6B3A06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32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01A8D8-7382-4E85-829D-71211D186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4800600"/>
          </a:xfrm>
        </p:spPr>
        <p:txBody>
          <a:bodyPr/>
          <a:lstStyle/>
          <a:p>
            <a:r>
              <a:rPr lang="en-US" dirty="0"/>
              <a:t>Lunar images are very valuable to validate the solar cal. results, better understand instrument performance, and improve the calibration accuracy</a:t>
            </a:r>
          </a:p>
          <a:p>
            <a:pPr marL="457200" lvl="1" indent="0">
              <a:buNone/>
            </a:pPr>
            <a:endParaRPr lang="en-US" dirty="0"/>
          </a:p>
          <a:p>
            <a:pPr marL="285750" indent="-285750"/>
            <a:r>
              <a:rPr lang="en-US" dirty="0"/>
              <a:t>B04/B05/B06 show the impact of phase angle dependent GIRO irradiance</a:t>
            </a:r>
          </a:p>
          <a:p>
            <a:pPr marL="685800" lvl="1"/>
            <a:r>
              <a:rPr lang="en-US" dirty="0"/>
              <a:t>New version of GIRO/ROLO to reduce the impact?</a:t>
            </a:r>
          </a:p>
          <a:p>
            <a:pPr marL="685800" lvl="1"/>
            <a:endParaRPr lang="en-US" dirty="0"/>
          </a:p>
          <a:p>
            <a:pPr marL="285750" indent="-285750"/>
            <a:r>
              <a:rPr lang="en-US" dirty="0"/>
              <a:t>G16 ABI B05 and B06 lunar calibration results seem to have seasonal variation</a:t>
            </a:r>
          </a:p>
          <a:p>
            <a:pPr marL="685800" lvl="1"/>
            <a:r>
              <a:rPr lang="en-US" dirty="0"/>
              <a:t>Will work with JMA with the AHI-8 lunar data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D2C122-4DC5-4019-97D8-631C45B1B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3629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B8B878-26AE-43A1-80C3-CFC3C092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Lunar North-South Scans (NSS), only collected in PLT/PLPT period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crosstalk, blooming, out-of-band response, detector response uniformity, etc. (2017 lunar calibration workshop)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MTF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Nominal scan lunar images 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Crosstalk, ghosting, blooming (2017 lunar calibration workshop)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MTF (Fred, 4f)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IR:  band-to-band non-linearity response comparison (an application example: B07 Bias at cold scenes, 7u)</a:t>
            </a:r>
          </a:p>
          <a:p>
            <a:pPr lvl="1"/>
            <a:r>
              <a:rPr lang="en-US" dirty="0"/>
              <a:t>Validation of the BDS index implementation</a:t>
            </a:r>
          </a:p>
          <a:p>
            <a:pPr lvl="1"/>
            <a:r>
              <a:rPr lang="en-US" dirty="0"/>
              <a:t>Lunar band-to-band inter-calibration</a:t>
            </a:r>
          </a:p>
          <a:p>
            <a:pPr lvl="1"/>
            <a:r>
              <a:rPr lang="en-US" dirty="0"/>
              <a:t>Validation of response versus scan-angle (RVS) for the VNIR bands</a:t>
            </a:r>
          </a:p>
          <a:p>
            <a:pPr lvl="1"/>
            <a:r>
              <a:rPr lang="en-US" dirty="0"/>
              <a:t>Lunar calibration to validate the solar calibration results</a:t>
            </a:r>
          </a:p>
          <a:p>
            <a:pPr lvl="1"/>
            <a:r>
              <a:rPr lang="en-US" dirty="0"/>
              <a:t>Anomaly investigation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182A34-DA3E-4249-A63E-3D765D2BC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G16/17 ABI Lunar Calibration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96543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ABI Nominal Scan Lunar Image Collections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7102"/>
            <a:ext cx="3913166" cy="5257800"/>
          </a:xfrm>
        </p:spPr>
        <p:txBody>
          <a:bodyPr/>
          <a:lstStyle/>
          <a:p>
            <a:r>
              <a:rPr lang="en-US" dirty="0"/>
              <a:t>ABI lunar images are collected with the MESO scans</a:t>
            </a:r>
          </a:p>
          <a:p>
            <a:r>
              <a:rPr lang="en-US" dirty="0"/>
              <a:t>Each MESO scan consists of two swaths</a:t>
            </a:r>
          </a:p>
          <a:p>
            <a:r>
              <a:rPr lang="en-US" dirty="0"/>
              <a:t>The Moon is scanned with one of the two swaths</a:t>
            </a:r>
          </a:p>
          <a:p>
            <a:r>
              <a:rPr lang="en-US" dirty="0"/>
              <a:t>ABI Moon data is in Level1Alpha format – calibrated but not navigated </a:t>
            </a:r>
            <a:r>
              <a:rPr lang="en-US" dirty="0" err="1"/>
              <a:t>datas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62E326-3D4E-4230-940F-B935701198D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7400" y="1221318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ABI Mode 3 timeline </a:t>
            </a:r>
          </a:p>
        </p:txBody>
      </p:sp>
      <p:pic>
        <p:nvPicPr>
          <p:cNvPr id="7" name="Content Placeholder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30829"/>
            <a:ext cx="3913166" cy="23040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370366" y="4088590"/>
          <a:ext cx="4572000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Band</a:t>
                      </a:r>
                      <a:r>
                        <a:rPr lang="en-US" sz="1200" baseline="0" dirty="0"/>
                        <a:t> 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Central Wavelength (µm)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EW ASD</a:t>
                      </a:r>
                    </a:p>
                    <a:p>
                      <a:pPr algn="ctr"/>
                      <a:r>
                        <a:rPr lang="en-US" sz="1200" dirty="0"/>
                        <a:t>(µrad)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NS ASD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(µrad)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Columns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53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Normal Lunar Image Collections:</a:t>
            </a:r>
            <a:br>
              <a:rPr lang="en-US" dirty="0"/>
            </a:br>
            <a:r>
              <a:rPr lang="en-US" dirty="0"/>
              <a:t> Chasing and Trending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83" y="1066800"/>
            <a:ext cx="5671609" cy="5257800"/>
          </a:xfrm>
        </p:spPr>
        <p:txBody>
          <a:bodyPr>
            <a:normAutofit/>
          </a:bodyPr>
          <a:lstStyle/>
          <a:p>
            <a:r>
              <a:rPr lang="en-US" dirty="0"/>
              <a:t>Chasing:</a:t>
            </a:r>
          </a:p>
          <a:p>
            <a:pPr lvl="1"/>
            <a:r>
              <a:rPr lang="en-US" dirty="0"/>
              <a:t>ABI consecutively scans the Moon as it transits across the space within the Field of Regard (FOR).  </a:t>
            </a:r>
          </a:p>
          <a:p>
            <a:pPr lvl="1"/>
            <a:r>
              <a:rPr lang="en-US" dirty="0"/>
              <a:t>The data is mainly used for the Response vs. Scan-angle (RVS) study, as well as trending analysis.  </a:t>
            </a:r>
          </a:p>
          <a:p>
            <a:pPr lvl="1"/>
            <a:r>
              <a:rPr lang="en-US" dirty="0"/>
              <a:t>Only conducted during the PLT/PLPT periods.</a:t>
            </a:r>
          </a:p>
          <a:p>
            <a:r>
              <a:rPr lang="en-US" dirty="0"/>
              <a:t>Trending:</a:t>
            </a:r>
          </a:p>
          <a:p>
            <a:pPr lvl="1"/>
            <a:r>
              <a:rPr lang="en-US" dirty="0"/>
              <a:t>Conducted 2-4 times per month through the operational mission life.</a:t>
            </a:r>
          </a:p>
          <a:p>
            <a:pPr lvl="1"/>
            <a:r>
              <a:rPr lang="en-US" dirty="0"/>
              <a:t>Absolute phase angles in general within 5 and 60 degrees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62E326-3D4E-4230-940F-B935701198D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172200" y="1935730"/>
            <a:ext cx="2819400" cy="2941070"/>
            <a:chOff x="6176934" y="3770982"/>
            <a:chExt cx="2743200" cy="2797982"/>
          </a:xfrm>
        </p:grpSpPr>
        <p:pic>
          <p:nvPicPr>
            <p:cNvPr id="10" name="Picture 2" descr="Image result for earth picture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268" y="4031707"/>
              <a:ext cx="2276531" cy="2276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6176934" y="3770982"/>
              <a:ext cx="2743200" cy="279798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6889892" y="2133600"/>
            <a:ext cx="1339708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92570" y="3352800"/>
            <a:ext cx="284430" cy="603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86800" y="3352800"/>
            <a:ext cx="284430" cy="603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24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GOES-16 ABI Lunar Images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0" y="1039273"/>
            <a:ext cx="2587193" cy="218617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62E326-3D4E-4230-940F-B935701198D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13658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B01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538" y="1064168"/>
            <a:ext cx="2438400" cy="22250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0061" y="11430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B02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078468"/>
            <a:ext cx="2550220" cy="21549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1200" y="107846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B03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6" y="3778807"/>
            <a:ext cx="2645301" cy="24601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75" y="3813372"/>
            <a:ext cx="2705325" cy="2416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772522"/>
            <a:ext cx="2642419" cy="24574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381337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B04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29027" y="386917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B05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71710" y="386917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B06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00917" y="6290230"/>
            <a:ext cx="246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Phase angle ≈ 15 degree</a:t>
            </a:r>
          </a:p>
        </p:txBody>
      </p:sp>
    </p:spTree>
    <p:extLst>
      <p:ext uri="{BB962C8B-B14F-4D97-AF65-F5344CB8AC3E}">
        <p14:creationId xmlns:p14="http://schemas.microsoft.com/office/powerpoint/2010/main" val="29565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B8B878-26AE-43A1-80C3-CFC3C092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Lunar North-South Scans (NSS), only collected in PLT/PLPT period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crosstalk, blooming, out-of-band response, detector response uniformity, etc. (2017 lunar calibration workshop)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MTF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Nominal scan lunar images 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Crosstalk, ghosting, blooming (2017 lunar calibration workshop)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MTF (Fred, 4f)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IR:  band-to-band non-linearity response comparison (an application example: B07 Bias at cold scenes, 7u)</a:t>
            </a:r>
          </a:p>
          <a:p>
            <a:pPr lvl="1"/>
            <a:r>
              <a:rPr lang="en-US" dirty="0"/>
              <a:t>Validation of the BDS index implementation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Lunar band-to-band inter-calibration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Validation of response versus scan-angle (RVS) for the VNIR bands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Lunar calibration to validate the solar calibration results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Anomaly investigation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182A34-DA3E-4249-A63E-3D765D2BC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G16/17 ABI Lunar Calibration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415157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1400" y="381000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Band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21366"/>
            <a:ext cx="32766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690294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Before Shifting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3C2F5B-C6FE-40DA-85F5-EA8718F7C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21366"/>
            <a:ext cx="4373030" cy="40567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32CFF9-8738-4FD2-AC5A-90293BEF76E3}"/>
              </a:ext>
            </a:extLst>
          </p:cNvPr>
          <p:cNvSpPr/>
          <p:nvPr/>
        </p:nvSpPr>
        <p:spPr>
          <a:xfrm>
            <a:off x="4267200" y="15834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After BDS relative detector position (RDP) shifting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85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B8B878-26AE-43A1-80C3-CFC3C092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Lunar North-South Scans (NSS), only collected in PLT/PLPT period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crosstalk, blooming, out-of-band response, detector response uniformity, etc. (2017 lunar calibration workshop)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MTF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Nominal scan lunar images 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Crosstalk, ghosting, blooming (2017 lunar calibration workshop)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MTF (Fred, 4f)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IR:  band-to-band non-linearity response comparison (an application example: B07 Bias at cold scenes, 7u)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Validation of the BDS index implementation</a:t>
            </a:r>
          </a:p>
          <a:p>
            <a:pPr lvl="1"/>
            <a:r>
              <a:rPr lang="en-US" dirty="0"/>
              <a:t>Lunar band-to-band inter-calibration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Validation of response versus scan-angle (RVS) for the VNIR bands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Validation of the solar calibration results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Anomaly investigation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182A34-DA3E-4249-A63E-3D765D2BC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G16/17 ABI Lunar Calibration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3393998242"/>
      </p:ext>
    </p:extLst>
  </p:cSld>
  <p:clrMapOvr>
    <a:masterClrMapping/>
  </p:clrMapOvr>
</p:sld>
</file>

<file path=ppt/theme/theme1.xml><?xml version="1.0" encoding="utf-8"?>
<a:theme xmlns:a="http://schemas.openxmlformats.org/drawingml/2006/main" name="JPSS_Powerpoint_Custom_Template_v1-ARI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JPSS_Powerpoint_Custom_Template_v1-ARIAL</Template>
  <TotalTime>13574</TotalTime>
  <Words>1709</Words>
  <Application>Microsoft Office PowerPoint</Application>
  <PresentationFormat>On-screen Show (4:3)</PresentationFormat>
  <Paragraphs>256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 Unicode MS</vt:lpstr>
      <vt:lpstr>Arial</vt:lpstr>
      <vt:lpstr>Calibri</vt:lpstr>
      <vt:lpstr>JPSS_Powerpoint_Custom_Template_v1-ARIAL</vt:lpstr>
      <vt:lpstr>goes-16/17 abi lunar calibration</vt:lpstr>
      <vt:lpstr>G16/17 ABI Lunar Calibration Activities</vt:lpstr>
      <vt:lpstr>G16/17 ABI Lunar Calibration Activities</vt:lpstr>
      <vt:lpstr>ABI Nominal Scan Lunar Image Collections</vt:lpstr>
      <vt:lpstr>Normal Lunar Image Collections:  Chasing and Trending</vt:lpstr>
      <vt:lpstr>GOES-16 ABI Lunar Images</vt:lpstr>
      <vt:lpstr>G16/17 ABI Lunar Calibration Activities</vt:lpstr>
      <vt:lpstr>PowerPoint Presentation</vt:lpstr>
      <vt:lpstr>G16/17 ABI Lunar Calibration Activities</vt:lpstr>
      <vt:lpstr>Band-to-Band Inter-Calibration</vt:lpstr>
      <vt:lpstr>G16/17 ABI Lunar Calibration Activities</vt:lpstr>
      <vt:lpstr>Normalized Irradiance Ratio – G16 RVS Validation</vt:lpstr>
      <vt:lpstr>G16/17 ABI Lunar Data Analyses Activities</vt:lpstr>
      <vt:lpstr>Lunar Trending for G16 ABI VNIR Bands</vt:lpstr>
      <vt:lpstr>Lunar Trending for G16 ABI VNIR Bands</vt:lpstr>
      <vt:lpstr>G16 ABI VNIR L1B Data after Dec. 2018</vt:lpstr>
      <vt:lpstr>G16/17 ABI Lunar Calibration Activities</vt:lpstr>
      <vt:lpstr>G17 B03 Gain Variation</vt:lpstr>
      <vt:lpstr>Relative Stable L1B Radiance</vt:lpstr>
      <vt:lpstr>Anomaly Investigation</vt:lpstr>
      <vt:lpstr>Relationship between VNIR FPM Temp and B03 Solar Cal. Coefficients</vt:lpstr>
      <vt:lpstr>Relationship between VNIR FPM Temp and Gains for all the Detectors</vt:lpstr>
      <vt:lpstr>Impacts of the Anomaly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JPSS</dc:creator>
  <cp:lastModifiedBy>fangfang yu</cp:lastModifiedBy>
  <cp:revision>1263</cp:revision>
  <dcterms:created xsi:type="dcterms:W3CDTF">2016-03-18T13:48:59Z</dcterms:created>
  <dcterms:modified xsi:type="dcterms:W3CDTF">2019-03-06T07:28:04Z</dcterms:modified>
</cp:coreProperties>
</file>