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6" r:id="rId3"/>
    <p:sldId id="267" r:id="rId4"/>
    <p:sldId id="270" r:id="rId5"/>
    <p:sldId id="271" r:id="rId6"/>
    <p:sldId id="268" r:id="rId7"/>
    <p:sldId id="269" r:id="rId8"/>
    <p:sldId id="27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7" autoAdjust="0"/>
    <p:restoredTop sz="94901" autoAdjust="0"/>
  </p:normalViewPr>
  <p:slideViewPr>
    <p:cSldViewPr snapToGrid="0" snapToObjects="1">
      <p:cViewPr varScale="1">
        <p:scale>
          <a:sx n="113" d="100"/>
          <a:sy n="113" d="100"/>
        </p:scale>
        <p:origin x="-96" y="-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3BE0313-9AE7-40BC-9FF4-614B1C5A2E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91C3CC4-2000-4920-87D1-E900AF2D5D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CD9FF-BDCD-4DBB-90E9-24A3F6B9D7D1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8CFB0D0-0A72-4216-8B4B-3B2270843B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378A006-F038-4BA6-AA60-460695579A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99390-9AD6-43BE-8514-B6D0C0BD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6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2AA14-AA87-6543-B4AE-12D49A5A6C1C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CB47A-5BAF-5847-8462-8E087781F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7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8599" y="2743200"/>
            <a:ext cx="8686801" cy="182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sz="20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/>
              <a:t>Name</a:t>
            </a:r>
          </a:p>
          <a:p>
            <a:r>
              <a:rPr lang="en-US" dirty="0"/>
              <a:t>venue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Tit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599" y="1005840"/>
            <a:ext cx="8686801" cy="1371600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 algn="l">
              <a:defRPr sz="36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9" y="4562520"/>
            <a:ext cx="1562099" cy="5711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1BFDC3C-0713-4614-AD2E-08A62F02F6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144" userDrawn="1">
          <p15:clr>
            <a:srgbClr val="FBAE40"/>
          </p15:clr>
        </p15:guide>
        <p15:guide id="2" pos="5616" userDrawn="1">
          <p15:clr>
            <a:srgbClr val="FBAE40"/>
          </p15:clr>
        </p15:guide>
        <p15:guide id="3" pos="98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959F99AC-0C6C-44AF-9E4A-362D00ECBB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" b="3333"/>
          <a:stretch/>
        </p:blipFill>
        <p:spPr>
          <a:xfrm>
            <a:off x="0" y="4526280"/>
            <a:ext cx="914400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56651"/>
            <a:ext cx="8686800" cy="63976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1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796413"/>
            <a:ext cx="86868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ubtitle 1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8599" y="868680"/>
            <a:ext cx="8686801" cy="3611880"/>
          </a:xfrm>
          <a:prstGeom prst="rect">
            <a:avLst/>
          </a:prstGeom>
        </p:spPr>
        <p:txBody>
          <a:bodyPr lIns="0" tIns="0" rIns="0" bIns="0"/>
          <a:lstStyle>
            <a:lvl1pPr marL="182880" indent="-182880">
              <a:lnSpc>
                <a:spcPts val="2200"/>
              </a:lnSpc>
              <a:spcBef>
                <a:spcPts val="0"/>
              </a:spcBef>
              <a:buFont typeface="Arial" charset="0"/>
              <a:buChar char="•"/>
              <a:defRPr sz="2000" b="1" i="0" baseline="0">
                <a:latin typeface="Arial" charset="0"/>
                <a:ea typeface="Arial" charset="0"/>
                <a:cs typeface="Arial" charset="0"/>
              </a:defRPr>
            </a:lvl1pPr>
            <a:lvl2pPr marL="640080" indent="-274320">
              <a:lnSpc>
                <a:spcPts val="2000"/>
              </a:lnSpc>
              <a:spcBef>
                <a:spcPts val="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960" indent="-182880">
              <a:lnSpc>
                <a:spcPts val="2000"/>
              </a:lnSpc>
              <a:spcBef>
                <a:spcPts val="0"/>
              </a:spcBef>
              <a:buFont typeface="Arial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7280" indent="-182880">
              <a:lnSpc>
                <a:spcPts val="2000"/>
              </a:lnSpc>
              <a:spcBef>
                <a:spcPts val="0"/>
              </a:spcBef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r>
              <a:rPr lang="en-US" dirty="0"/>
              <a:t>Bullet 1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  <a:p>
            <a:pPr lvl="3"/>
            <a:r>
              <a:rPr lang="en-US" dirty="0"/>
              <a:t>bullet 4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90872"/>
            <a:ext cx="843886" cy="23951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360946D-0B9F-4A3A-B641-F0B6907950EC}"/>
              </a:ext>
            </a:extLst>
          </p:cNvPr>
          <p:cNvSpPr txBox="1"/>
          <p:nvPr userDrawn="1"/>
        </p:nvSpPr>
        <p:spPr>
          <a:xfrm>
            <a:off x="2377440" y="4663440"/>
            <a:ext cx="420624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indent="0" algn="ctr">
              <a:buFont typeface="Arial" charset="0"/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GSICS 2019 Annual Meeting,  Frascati, Italy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342C1AA-31CA-4C5C-93BF-1B2CD3CE7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06" t="6668" r="-106" b="-2"/>
          <a:stretch/>
        </p:blipFill>
        <p:spPr>
          <a:xfrm>
            <a:off x="7772400" y="4526280"/>
            <a:ext cx="137160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7841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144" userDrawn="1">
          <p15:clr>
            <a:srgbClr val="FBAE40"/>
          </p15:clr>
        </p15:guide>
        <p15:guide id="2" pos="56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598" y="2743200"/>
            <a:ext cx="8686801" cy="1828800"/>
          </a:xfrm>
        </p:spPr>
        <p:txBody>
          <a:bodyPr/>
          <a:lstStyle/>
          <a:p>
            <a:r>
              <a:rPr lang="en-US" dirty="0"/>
              <a:t>Tom Stone — USGS, Flagstaff AZ USA</a:t>
            </a:r>
          </a:p>
          <a:p>
            <a:r>
              <a:rPr lang="en-US" dirty="0"/>
              <a:t>GSICS 2019 Annual Meeting</a:t>
            </a:r>
          </a:p>
          <a:p>
            <a:r>
              <a:rPr lang="en-US" dirty="0"/>
              <a:t>06 March 2019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597" y="1005840"/>
            <a:ext cx="8686801" cy="1371600"/>
          </a:xfrm>
        </p:spPr>
        <p:txBody>
          <a:bodyPr/>
          <a:lstStyle/>
          <a:p>
            <a:r>
              <a:rPr lang="en-US" sz="3200" dirty="0"/>
              <a:t>Discussion on</a:t>
            </a:r>
            <a:br>
              <a:rPr lang="en-US" sz="3200" dirty="0"/>
            </a:br>
            <a:r>
              <a:rPr lang="en-US" sz="3200" dirty="0"/>
              <a:t>Solar Spectra for Vis/NIR Calibrations</a:t>
            </a:r>
          </a:p>
        </p:txBody>
      </p:sp>
    </p:spTree>
    <p:extLst>
      <p:ext uri="{BB962C8B-B14F-4D97-AF65-F5344CB8AC3E}">
        <p14:creationId xmlns:p14="http://schemas.microsoft.com/office/powerpoint/2010/main" val="131811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F3E7BBD-0927-4C8A-8A1E-8B844BCD4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097280"/>
            <a:ext cx="4572000" cy="945931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E9804298-4395-454D-8E80-F5FB108B8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9" y="868680"/>
            <a:ext cx="8686801" cy="361188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Example of Vis/NIR sensor reflectance calibration: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spcAft>
                <a:spcPts val="300"/>
              </a:spcAft>
            </a:pPr>
            <a:r>
              <a:rPr lang="en-US" b="0" dirty="0"/>
              <a:t>VIIRS calibration lookup tables (LUTs) contain factors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for each band</a:t>
            </a:r>
          </a:p>
          <a:p>
            <a:pPr lvl="1">
              <a:spcAft>
                <a:spcPts val="2400"/>
              </a:spcAft>
            </a:pPr>
            <a:r>
              <a:rPr lang="en-US" dirty="0"/>
              <a:t>for VIIRS LUTs, the solar irradiance spectrum </a:t>
            </a:r>
            <a:r>
              <a:rPr lang="en-US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used is </a:t>
            </a:r>
            <a:r>
              <a:rPr lang="en-US" dirty="0" err="1"/>
              <a:t>Thuillier</a:t>
            </a:r>
            <a:r>
              <a:rPr lang="en-US" dirty="0"/>
              <a:t> (2003)</a:t>
            </a:r>
          </a:p>
          <a:p>
            <a:pPr marL="0" indent="0">
              <a:buNone/>
            </a:pPr>
            <a:r>
              <a:rPr lang="en-US" dirty="0"/>
              <a:t>ROLO/GIRO lunar model: conversion from disk reflectance to lunar irradiance: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3276F8A-EDE4-437F-BC13-F749ADF4E0A2}"/>
              </a:ext>
            </a:extLst>
          </p:cNvPr>
          <p:cNvSpPr txBox="1"/>
          <p:nvPr/>
        </p:nvSpPr>
        <p:spPr>
          <a:xfrm>
            <a:off x="4572000" y="2103120"/>
            <a:ext cx="3780458" cy="184666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[JPSS VIIRS Radiometric Calibration ATBD (rev C)  Eq. 81]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8D774F1-2D5B-458E-920F-8218C24F32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" b="58253"/>
          <a:stretch/>
        </p:blipFill>
        <p:spPr>
          <a:xfrm>
            <a:off x="1828800" y="3474720"/>
            <a:ext cx="493776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1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Some commonly used solar irradiance models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E9804298-4395-454D-8E80-F5FB108B8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9" y="868680"/>
            <a:ext cx="8686801" cy="361188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u="sng" dirty="0" err="1"/>
              <a:t>Thuillier</a:t>
            </a:r>
            <a:r>
              <a:rPr lang="en-US" dirty="0"/>
              <a:t> 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Solar Physics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214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1-22 (2003)]</a:t>
            </a:r>
          </a:p>
          <a:p>
            <a:pPr>
              <a:spcAft>
                <a:spcPts val="300"/>
              </a:spcAft>
            </a:pPr>
            <a:r>
              <a:rPr lang="en-US" b="0" dirty="0"/>
              <a:t>measurements acquired by </a:t>
            </a:r>
            <a:r>
              <a:rPr lang="en-US" b="0" dirty="0" err="1"/>
              <a:t>SOLar</a:t>
            </a:r>
            <a:r>
              <a:rPr lang="en-US" b="0" dirty="0"/>
              <a:t> </a:t>
            </a:r>
            <a:r>
              <a:rPr lang="en-US" b="0" dirty="0" err="1"/>
              <a:t>SPECtrum</a:t>
            </a:r>
            <a:r>
              <a:rPr lang="en-US" b="0" dirty="0"/>
              <a:t> (SOLSPEC) instrument aboard the U.S. space shuttle 1992-1994</a:t>
            </a:r>
          </a:p>
          <a:p>
            <a:r>
              <a:rPr lang="en-US" b="0" dirty="0"/>
              <a:t>spectrometer lab calibration against high-temperature blackbody at Heidelberg Observatory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mean absolute uncertainty 2-3%</a:t>
            </a:r>
          </a:p>
          <a:p>
            <a:pPr>
              <a:spcAft>
                <a:spcPts val="1200"/>
              </a:spcAft>
            </a:pPr>
            <a:r>
              <a:rPr lang="en-US" b="0" dirty="0"/>
              <a:t>used for reflectance calibrations for VIIRS, Landsat OLI, others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u="sng" dirty="0" err="1"/>
              <a:t>Neckel</a:t>
            </a:r>
            <a:r>
              <a:rPr lang="en-US" u="sng" dirty="0"/>
              <a:t> and Labs</a:t>
            </a:r>
            <a:r>
              <a:rPr lang="en-US" b="0" dirty="0"/>
              <a:t>  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Solar Physics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205-258 (1984)]</a:t>
            </a:r>
          </a:p>
          <a:p>
            <a:pPr>
              <a:spcAft>
                <a:spcPts val="300"/>
              </a:spcAft>
            </a:pP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Kitt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Peak FTS measurements, convolved to 1-2 nm resolution</a:t>
            </a:r>
          </a:p>
          <a:p>
            <a:pPr>
              <a:spcAft>
                <a:spcPts val="300"/>
              </a:spcAft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calibrated against reference lamps, traceable to Heidelberg blackbody</a:t>
            </a:r>
          </a:p>
          <a:p>
            <a:pPr>
              <a:spcAft>
                <a:spcPts val="300"/>
              </a:spcAft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used by MODIS,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SeaWiFS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, others</a:t>
            </a:r>
          </a:p>
        </p:txBody>
      </p:sp>
    </p:spTree>
    <p:extLst>
      <p:ext uri="{BB962C8B-B14F-4D97-AF65-F5344CB8AC3E}">
        <p14:creationId xmlns:p14="http://schemas.microsoft.com/office/powerpoint/2010/main" val="331527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Some commonly used solar irradiance models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E9804298-4395-454D-8E80-F5FB108B8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9" y="868680"/>
            <a:ext cx="8686801" cy="361188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err="1"/>
              <a:t>Wehrli</a:t>
            </a:r>
            <a:r>
              <a:rPr lang="en-US" b="0" dirty="0"/>
              <a:t> (1985)  PMOD publication 615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ftp://ftp.pmodwrc.ch/pub/publications/pmod615.asc</a:t>
            </a:r>
          </a:p>
          <a:p>
            <a:r>
              <a:rPr lang="en-US" b="0" dirty="0"/>
              <a:t>composite of earlier measurement data: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200-310 nm:  Brasseur and Simon,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JGR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7343 (1981)</a:t>
            </a:r>
          </a:p>
          <a:p>
            <a:pPr lvl="1"/>
            <a:r>
              <a:rPr lang="en-US" b="0" dirty="0"/>
              <a:t>310-330 nm:  Griffin and Pearson, 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Optics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2215 (1969)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330-869 nm: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Neckel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Labs,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Solar Physics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90, 205-258 (1984)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870 nm to IR:  Smith and Gottlieb, 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Sci. Rev.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,771 (1974)</a:t>
            </a: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used by ROLO (and GIRO) to convert lunar disk reflectance to irradiance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required for consistency with ROLO model construction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56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Some commonly used solar irradiance models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E9804298-4395-454D-8E80-F5FB108B8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9" y="868680"/>
            <a:ext cx="8686801" cy="361188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err="1">
                <a:latin typeface="Arial" panose="020B0604020202020204" pitchFamily="34" charset="0"/>
                <a:cs typeface="Arial" panose="020B0604020202020204" pitchFamily="34" charset="0"/>
              </a:rPr>
              <a:t>Kurucz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irradiance (2005, revised 2010)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http://kurucz.harvard.edu/sun/irradiance2005/</a:t>
            </a:r>
          </a:p>
          <a:p>
            <a:pPr>
              <a:spcAft>
                <a:spcPts val="300"/>
              </a:spcAft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high resolution (1 cm</a:t>
            </a:r>
            <a:r>
              <a:rPr lang="en-US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Kitt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Peak FTS 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Kurucz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</a:t>
            </a:r>
            <a:r>
              <a:rPr 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Solar Flux Atlas from 296 to 1300 nm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National Solar Observatory, Sunspot New Mexico, 240 pp. (1984)]</a:t>
            </a:r>
          </a:p>
          <a:p>
            <a:pPr>
              <a:spcAft>
                <a:spcPts val="1800"/>
              </a:spcAft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resolution reduced and scaled to 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Thuillier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(2003)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MODTRAN</a:t>
            </a: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several built-in spectra, plus user-defined option</a:t>
            </a:r>
          </a:p>
          <a:p>
            <a:pPr lvl="1"/>
            <a:r>
              <a:rPr lang="en-US" dirty="0" err="1"/>
              <a:t>Kurucz</a:t>
            </a:r>
            <a:endParaRPr lang="en-US" dirty="0"/>
          </a:p>
          <a:p>
            <a:pPr lvl="1"/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Kurucz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re-calibrated by K. Chance (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ChKur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dirty="0" err="1"/>
              <a:t>ChKur</a:t>
            </a:r>
            <a:r>
              <a:rPr lang="en-US" dirty="0"/>
              <a:t> supplemented by SSBUV measurements by </a:t>
            </a:r>
            <a:r>
              <a:rPr lang="en-US" dirty="0" err="1"/>
              <a:t>Cebula</a:t>
            </a:r>
            <a:r>
              <a:rPr lang="en-US" dirty="0"/>
              <a:t> (</a:t>
            </a:r>
            <a:r>
              <a:rPr lang="en-US" dirty="0" err="1"/>
              <a:t>CebChKur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Kurucz</a:t>
            </a:r>
            <a:r>
              <a:rPr lang="en-US" dirty="0"/>
              <a:t>/</a:t>
            </a:r>
            <a:r>
              <a:rPr lang="en-US" dirty="0" err="1"/>
              <a:t>Thuillier</a:t>
            </a:r>
            <a:r>
              <a:rPr lang="en-US" dirty="0"/>
              <a:t> (</a:t>
            </a:r>
            <a:r>
              <a:rPr lang="en-US" dirty="0" err="1"/>
              <a:t>ThKur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281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763C43B-A9E9-43D0-A6C3-1F0DE0E9E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22960"/>
            <a:ext cx="5120640" cy="36561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</a:t>
            </a:r>
            <a:r>
              <a:rPr lang="en-US" dirty="0" err="1"/>
              <a:t>Thuillier</a:t>
            </a:r>
            <a:r>
              <a:rPr lang="en-US" dirty="0"/>
              <a:t> and </a:t>
            </a:r>
            <a:r>
              <a:rPr lang="en-US" dirty="0" err="1"/>
              <a:t>Wehrli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3D59D96-F6AA-468E-B7D3-AB9B6C9B6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60" y="1097280"/>
            <a:ext cx="5303520" cy="265176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1AA0D087-AA52-42C1-B791-30AF5BD9B2D7}"/>
              </a:ext>
            </a:extLst>
          </p:cNvPr>
          <p:cNvCxnSpPr/>
          <p:nvPr/>
        </p:nvCxnSpPr>
        <p:spPr>
          <a:xfrm flipV="1">
            <a:off x="1930400" y="1297354"/>
            <a:ext cx="1805354" cy="12348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FDC32B07-6ACF-4396-A738-39E13B6C7380}"/>
              </a:ext>
            </a:extLst>
          </p:cNvPr>
          <p:cNvCxnSpPr>
            <a:cxnSpLocks/>
          </p:cNvCxnSpPr>
          <p:nvPr/>
        </p:nvCxnSpPr>
        <p:spPr>
          <a:xfrm flipV="1">
            <a:off x="2879387" y="3394953"/>
            <a:ext cx="856367" cy="778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B2C58EF-47CB-4C96-BF17-7F78C922203E}"/>
              </a:ext>
            </a:extLst>
          </p:cNvPr>
          <p:cNvSpPr txBox="1"/>
          <p:nvPr/>
        </p:nvSpPr>
        <p:spPr>
          <a:xfrm>
            <a:off x="5486400" y="3840480"/>
            <a:ext cx="3566160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influence on ROLO/GIRO analysis for spectrometer instruments!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BFEAB88-4F2C-4CBD-AC42-77BDB53F179F}"/>
              </a:ext>
            </a:extLst>
          </p:cNvPr>
          <p:cNvCxnSpPr/>
          <p:nvPr/>
        </p:nvCxnSpPr>
        <p:spPr>
          <a:xfrm flipH="1" flipV="1">
            <a:off x="5017477" y="2258646"/>
            <a:ext cx="468923" cy="15818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179505D9-8A2D-49C8-BF5F-FAADE9C877DD}"/>
              </a:ext>
            </a:extLst>
          </p:cNvPr>
          <p:cNvCxnSpPr>
            <a:cxnSpLocks/>
          </p:cNvCxnSpPr>
          <p:nvPr/>
        </p:nvCxnSpPr>
        <p:spPr>
          <a:xfrm flipV="1">
            <a:off x="5577840" y="2751015"/>
            <a:ext cx="640080" cy="10894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00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solar spectral irradiance composite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E9804298-4395-454D-8E80-F5FB108B8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8" y="868680"/>
            <a:ext cx="8869680" cy="361188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SOLID</a:t>
            </a:r>
            <a:r>
              <a:rPr lang="en-US" dirty="0"/>
              <a:t> </a:t>
            </a:r>
            <a:r>
              <a:rPr lang="en-US" b="0" dirty="0"/>
              <a:t>— First European Comprehensive Solar Irradiance Data Exploitation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http://projects.pmodwrc.ch/solid/</a:t>
            </a:r>
            <a:endParaRPr lang="en-US" b="0" dirty="0"/>
          </a:p>
          <a:p>
            <a:r>
              <a:rPr lang="en-US" b="0" dirty="0"/>
              <a:t>combination of datasets from &gt;20 instruments/missions</a:t>
            </a:r>
          </a:p>
          <a:p>
            <a:pPr lvl="1"/>
            <a:r>
              <a:rPr lang="en-US" b="0" dirty="0"/>
              <a:t>wavelengths from EUV through shortwave IR</a:t>
            </a:r>
          </a:p>
          <a:p>
            <a:pPr lvl="1"/>
            <a:r>
              <a:rPr lang="en-US" dirty="0"/>
              <a:t>missions from 1970s (NIMBUS-7 SBUV) to 2015 (SORCE SIM)</a:t>
            </a:r>
          </a:p>
          <a:p>
            <a:pPr lvl="1"/>
            <a:r>
              <a:rPr lang="en-US" b="0" dirty="0" err="1"/>
              <a:t>Schöll</a:t>
            </a:r>
            <a:r>
              <a:rPr lang="en-US" b="0" dirty="0"/>
              <a:t> et al., 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Space Weather Space </a:t>
            </a:r>
            <a:r>
              <a:rPr lang="en-US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A14 (2016)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www.swsc-journal.org/articles/swsc/pdf/2016/01/swsc150020.pdf</a:t>
            </a:r>
          </a:p>
          <a:p>
            <a:r>
              <a:rPr lang="en-US" b="0" dirty="0"/>
              <a:t>time-dependent SSI model, data available from PMOD: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ftp://ftp.pmodwrc.ch/pub/projects/SOLID/database/composite_published</a:t>
            </a:r>
          </a:p>
          <a:p>
            <a:r>
              <a:rPr lang="en-US" b="0" dirty="0"/>
              <a:t>endorsed by CEOS-IVOS</a:t>
            </a:r>
          </a:p>
          <a:p>
            <a:pPr lvl="2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4162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E9804298-4395-454D-8E80-F5FB108B8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9" y="868680"/>
            <a:ext cx="8686801" cy="361188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b="0" dirty="0" smtClean="0"/>
              <a:t>Calibration inter-consistency requires using a common </a:t>
            </a:r>
            <a:r>
              <a:rPr lang="en-US" b="0" dirty="0"/>
              <a:t>solar spectrum</a:t>
            </a:r>
          </a:p>
          <a:p>
            <a:pPr>
              <a:spcAft>
                <a:spcPts val="300"/>
              </a:spcAft>
            </a:pPr>
            <a:r>
              <a:rPr lang="en-US" b="0" dirty="0"/>
              <a:t>for LUT approach, tables must be built using a static solar model</a:t>
            </a:r>
          </a:p>
          <a:p>
            <a:r>
              <a:rPr lang="en-US" b="0" dirty="0"/>
              <a:t>TSIS can provide SI-traceable SSI as a near-</a:t>
            </a:r>
            <a:r>
              <a:rPr lang="en-US" b="0" dirty="0" err="1"/>
              <a:t>realtime</a:t>
            </a:r>
            <a:r>
              <a:rPr lang="en-US" b="0" dirty="0"/>
              <a:t> data stream</a:t>
            </a:r>
          </a:p>
          <a:p>
            <a:pPr lvl="1"/>
            <a:r>
              <a:rPr lang="en-US" dirty="0"/>
              <a:t>enables using the solar irradiance incident upon the calibrator (solar diffuser, vicarious ground site, DCC, Moon) at the time of calibration observations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a different paradigm than LUTs — </a:t>
            </a:r>
            <a:r>
              <a:rPr lang="en-US" u="sng" dirty="0"/>
              <a:t>will it be adopted?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TSIS </a:t>
            </a:r>
            <a:r>
              <a:rPr lang="en-US" dirty="0" smtClean="0"/>
              <a:t>can validate </a:t>
            </a:r>
            <a:r>
              <a:rPr lang="en-US" dirty="0"/>
              <a:t>a </a:t>
            </a:r>
            <a:r>
              <a:rPr lang="en-US" dirty="0" smtClean="0"/>
              <a:t>static solar model </a:t>
            </a:r>
            <a:r>
              <a:rPr lang="en-US" dirty="0"/>
              <a:t>— </a:t>
            </a:r>
            <a:r>
              <a:rPr lang="en-US" u="sng" dirty="0"/>
              <a:t>which solar activity to use?</a:t>
            </a:r>
          </a:p>
          <a:p>
            <a:r>
              <a:rPr lang="en-US" b="0" dirty="0"/>
              <a:t>for spectrometers or hyperspectral instruments, need higher spectral resolution than </a:t>
            </a:r>
            <a:r>
              <a:rPr lang="en-US" b="0" dirty="0" err="1"/>
              <a:t>Thuillier</a:t>
            </a:r>
            <a:endParaRPr lang="en-US" b="0" dirty="0"/>
          </a:p>
          <a:p>
            <a:pPr lvl="1">
              <a:spcAft>
                <a:spcPts val="600"/>
              </a:spcAft>
            </a:pPr>
            <a:r>
              <a:rPr lang="en-US" dirty="0"/>
              <a:t>ROLO approach:  reduced resolution </a:t>
            </a:r>
            <a:r>
              <a:rPr lang="en-US" dirty="0" err="1"/>
              <a:t>Kurucz</a:t>
            </a:r>
            <a:r>
              <a:rPr lang="en-US" dirty="0"/>
              <a:t>, scaled to </a:t>
            </a:r>
            <a:r>
              <a:rPr lang="en-US" dirty="0" err="1"/>
              <a:t>Wehrli</a:t>
            </a:r>
            <a:r>
              <a:rPr lang="en-US" dirty="0"/>
              <a:t> (similar method to </a:t>
            </a:r>
            <a:r>
              <a:rPr lang="en-US" dirty="0" err="1"/>
              <a:t>Kurucz</a:t>
            </a:r>
            <a:r>
              <a:rPr lang="en-US" dirty="0"/>
              <a:t> 2005 irradiance spectrum)</a:t>
            </a:r>
            <a:endParaRPr lang="en-US" b="0" dirty="0"/>
          </a:p>
          <a:p>
            <a:r>
              <a:rPr lang="en-US" b="0" dirty="0"/>
              <a:t>Should GSICS endorse a recommended solar spectrum for Vis/NIR </a:t>
            </a:r>
            <a:r>
              <a:rPr lang="en-US" b="0" dirty="0" err="1"/>
              <a:t>cal</a:t>
            </a:r>
            <a:r>
              <a:rPr lang="en-US" b="0" dirty="0"/>
              <a:t>?</a:t>
            </a: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47E7BF2E-8C2D-44AC-A984-15845BC6A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6651"/>
            <a:ext cx="8778240" cy="639762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2400" dirty="0"/>
              <a:t>Discussion:                                                           considerations for calibration inter-consistency</a:t>
            </a:r>
          </a:p>
        </p:txBody>
      </p:sp>
    </p:spTree>
    <p:extLst>
      <p:ext uri="{BB962C8B-B14F-4D97-AF65-F5344CB8AC3E}">
        <p14:creationId xmlns:p14="http://schemas.microsoft.com/office/powerpoint/2010/main" val="331847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lIns="0" tIns="0" rIns="0" bIns="0"/>
      <a:lstStyle>
        <a:defPPr marL="342900" indent="-342900">
          <a:buFont typeface="Arial" charset="0"/>
          <a:buChar char="•"/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9328</TotalTime>
  <Words>600</Words>
  <Application>Microsoft Office PowerPoint</Application>
  <PresentationFormat>On-screen Show (16:9)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Discussion on Solar Spectra for Vis/NIR Calibrations</vt:lpstr>
      <vt:lpstr>PowerPoint Presentation</vt:lpstr>
      <vt:lpstr>Some commonly used solar irradiance models </vt:lpstr>
      <vt:lpstr>Some commonly used solar irradiance models </vt:lpstr>
      <vt:lpstr>Some commonly used solar irradiance models </vt:lpstr>
      <vt:lpstr>Differences between Thuillier and Wehrli</vt:lpstr>
      <vt:lpstr>A new solar spectral irradiance composite</vt:lpstr>
      <vt:lpstr>Discussion:                                                           considerations for calibration inter-consistency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Tom</cp:lastModifiedBy>
  <cp:revision>137</cp:revision>
  <dcterms:created xsi:type="dcterms:W3CDTF">2015-03-10T12:14:06Z</dcterms:created>
  <dcterms:modified xsi:type="dcterms:W3CDTF">2019-03-06T09:39:27Z</dcterms:modified>
</cp:coreProperties>
</file>