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24"/>
  </p:notesMasterIdLst>
  <p:handoutMasterIdLst>
    <p:handoutMasterId r:id="rId25"/>
  </p:handoutMasterIdLst>
  <p:sldIdLst>
    <p:sldId id="868" r:id="rId2"/>
    <p:sldId id="883" r:id="rId3"/>
    <p:sldId id="902" r:id="rId4"/>
    <p:sldId id="872" r:id="rId5"/>
    <p:sldId id="900" r:id="rId6"/>
    <p:sldId id="880" r:id="rId7"/>
    <p:sldId id="881" r:id="rId8"/>
    <p:sldId id="901" r:id="rId9"/>
    <p:sldId id="903" r:id="rId10"/>
    <p:sldId id="899" r:id="rId11"/>
    <p:sldId id="893" r:id="rId12"/>
    <p:sldId id="896" r:id="rId13"/>
    <p:sldId id="888" r:id="rId14"/>
    <p:sldId id="891" r:id="rId15"/>
    <p:sldId id="889" r:id="rId16"/>
    <p:sldId id="890" r:id="rId17"/>
    <p:sldId id="904" r:id="rId18"/>
    <p:sldId id="898" r:id="rId19"/>
    <p:sldId id="759" r:id="rId20"/>
    <p:sldId id="905" r:id="rId21"/>
    <p:sldId id="907" r:id="rId22"/>
    <p:sldId id="906" r:id="rId23"/>
  </p:sldIdLst>
  <p:sldSz cx="9144000" cy="6858000" type="screen4x3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6A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85" autoAdjust="0"/>
    <p:restoredTop sz="88761" autoAdjust="0"/>
  </p:normalViewPr>
  <p:slideViewPr>
    <p:cSldViewPr snapToGrid="0" snapToObjects="1" showGuides="1">
      <p:cViewPr varScale="1">
        <p:scale>
          <a:sx n="60" d="100"/>
          <a:sy n="60" d="100"/>
        </p:scale>
        <p:origin x="124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160086" cy="365636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944" y="0"/>
            <a:ext cx="4160086" cy="365636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300"/>
            </a:lvl1pPr>
          </a:lstStyle>
          <a:p>
            <a:fld id="{E6BE962C-A69F-4E2A-B52A-B5E0AB9803B8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948318"/>
            <a:ext cx="4160086" cy="365636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944" y="6948318"/>
            <a:ext cx="4160086" cy="365636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300"/>
            </a:lvl1pPr>
          </a:lstStyle>
          <a:p>
            <a:fld id="{C3E56A17-EFBB-4F9F-A0CA-1392AD3D0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42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60521" cy="365760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9" y="0"/>
            <a:ext cx="4160521" cy="365760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300"/>
            </a:lvl1pPr>
          </a:lstStyle>
          <a:p>
            <a:fld id="{816FB0CF-5528-C744-A119-58E52B5EA66C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50" tIns="48325" rIns="96650" bIns="483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948171"/>
            <a:ext cx="4160521" cy="365760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9" y="6948171"/>
            <a:ext cx="4160521" cy="365760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3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4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22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61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1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0555" y="976745"/>
            <a:ext cx="8666018" cy="551613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A8BF-0100-4C63-A75F-8BB47EEBF1DE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| </a:t>
            </a:r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AC26D-3560-4F9A-9DB9-8CCF07FB9C1D}" type="datetime1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7669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| </a:t>
            </a:r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887413"/>
          </a:xfrm>
          <a:prstGeom prst="rect">
            <a:avLst/>
          </a:prstGeom>
          <a:gradFill rotWithShape="0">
            <a:gsLst>
              <a:gs pos="0">
                <a:srgbClr val="5487B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pic>
        <p:nvPicPr>
          <p:cNvPr id="4098" name="Picture 2" descr="C:\nsun\NOAA-Transparent-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50" y="11112"/>
            <a:ext cx="830898" cy="830898"/>
          </a:xfrm>
          <a:prstGeom prst="rect">
            <a:avLst/>
          </a:prstGeom>
          <a:noFill/>
        </p:spPr>
      </p:pic>
      <p:pic>
        <p:nvPicPr>
          <p:cNvPr id="1026" name="Picture 2" descr="C:\nsun\Working\Document\STAR\STAR.LOGO.Transparent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282232" y="11638"/>
            <a:ext cx="839037" cy="84124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692" y="1529204"/>
            <a:ext cx="6527564" cy="1790700"/>
          </a:xfrm>
        </p:spPr>
        <p:txBody>
          <a:bodyPr>
            <a:normAutofit fontScale="90000"/>
          </a:bodyPr>
          <a:lstStyle/>
          <a:p>
            <a:r>
              <a:rPr lang="en-US" sz="3750" dirty="0"/>
              <a:t>Suomi-NPP VIIRS Reprocessing and Calibration Improvements in </a:t>
            </a:r>
            <a:br>
              <a:rPr lang="en-US" sz="3750" dirty="0"/>
            </a:br>
            <a:r>
              <a:rPr lang="en-US" sz="3750" dirty="0"/>
              <a:t>VNIR Bands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692" y="5392098"/>
            <a:ext cx="6858000" cy="124182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GSICS Annual Meeting</a:t>
            </a:r>
          </a:p>
          <a:p>
            <a:r>
              <a:rPr lang="en-US" sz="2400" dirty="0"/>
              <a:t>March 06, 2019</a:t>
            </a:r>
          </a:p>
          <a:p>
            <a:r>
              <a:rPr lang="en-US" sz="2400" dirty="0"/>
              <a:t>Frascati, Italy</a:t>
            </a:r>
          </a:p>
        </p:txBody>
      </p:sp>
      <p:sp>
        <p:nvSpPr>
          <p:cNvPr id="4" name="Shape 35"/>
          <p:cNvSpPr txBox="1">
            <a:spLocks/>
          </p:cNvSpPr>
          <p:nvPr/>
        </p:nvSpPr>
        <p:spPr>
          <a:xfrm>
            <a:off x="0" y="3138684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buClr>
                <a:srgbClr val="888888"/>
              </a:buClr>
              <a:buSzPct val="25000"/>
            </a:pPr>
            <a:endParaRPr lang="en-US" sz="20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400"/>
              </a:spcBef>
              <a:buClr>
                <a:srgbClr val="888888"/>
              </a:buClr>
              <a:buSzPct val="25000"/>
            </a:pPr>
            <a:r>
              <a:rPr lang="en-US" sz="24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Sirish Uprety, </a:t>
            </a:r>
            <a:r>
              <a:rPr lang="en-US" sz="2400" dirty="0" err="1">
                <a:solidFill>
                  <a:schemeClr val="tx1"/>
                </a:solidFill>
                <a:ea typeface="Calibri"/>
                <a:cs typeface="Calibri"/>
                <a:sym typeface="Calibri"/>
              </a:rPr>
              <a:t>Changyong</a:t>
            </a:r>
            <a:r>
              <a:rPr lang="en-US" sz="24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 Cao, </a:t>
            </a:r>
            <a:r>
              <a:rPr lang="en-US" sz="2400" dirty="0" err="1">
                <a:solidFill>
                  <a:schemeClr val="tx1"/>
                </a:solidFill>
                <a:ea typeface="Calibri"/>
                <a:cs typeface="Calibri"/>
                <a:sym typeface="Calibri"/>
              </a:rPr>
              <a:t>Wenhui</a:t>
            </a:r>
            <a:r>
              <a:rPr lang="en-US" sz="24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 Wang, Xi Shao, Bin Zhang, </a:t>
            </a:r>
            <a:r>
              <a:rPr lang="en-US" sz="2400" dirty="0" err="1">
                <a:solidFill>
                  <a:schemeClr val="tx1"/>
                </a:solidFill>
                <a:ea typeface="Calibri"/>
                <a:cs typeface="Calibri"/>
                <a:sym typeface="Calibri"/>
              </a:rPr>
              <a:t>Slawomir</a:t>
            </a:r>
            <a:r>
              <a:rPr lang="en-US" sz="24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Calibri"/>
                <a:cs typeface="Calibri"/>
                <a:sym typeface="Calibri"/>
              </a:rPr>
              <a:t>Blonski</a:t>
            </a:r>
            <a:r>
              <a:rPr lang="en-US" sz="24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tx1"/>
                </a:solidFill>
                <a:ea typeface="Calibri"/>
                <a:cs typeface="Calibri"/>
                <a:sym typeface="Calibri"/>
              </a:rPr>
              <a:t>Taeyoung</a:t>
            </a:r>
            <a:r>
              <a:rPr lang="en-US" sz="24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 Choi</a:t>
            </a:r>
            <a:endParaRPr lang="en-US" sz="20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400"/>
              </a:spcBef>
              <a:buClr>
                <a:srgbClr val="888888"/>
              </a:buClr>
              <a:buSzPct val="25000"/>
            </a:pP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With contributions from </a:t>
            </a:r>
          </a:p>
          <a:p>
            <a:pPr>
              <a:spcBef>
                <a:spcPts val="400"/>
              </a:spcBef>
              <a:buClr>
                <a:srgbClr val="888888"/>
              </a:buClr>
              <a:buSzPct val="25000"/>
            </a:pP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STAR OC Team: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  <a:sym typeface="Calibri"/>
              </a:rPr>
              <a:t>Junqiang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 Sun</a:t>
            </a:r>
          </a:p>
          <a:p>
            <a:pPr>
              <a:spcBef>
                <a:spcPts val="400"/>
              </a:spcBef>
              <a:buClr>
                <a:srgbClr val="888888"/>
              </a:buClr>
              <a:buSzPct val="25000"/>
            </a:pPr>
            <a:endParaRPr lang="en-US" sz="20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21659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34950" indent="-234950"/>
            <a:r>
              <a:rPr lang="en-US" b="0" dirty="0"/>
              <a:t>S-NPP VIIRS V2 Reprocessing Improvements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4"/>
            <a:ext cx="8666018" cy="588125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STAR Kalman Filter</a:t>
            </a:r>
          </a:p>
          <a:p>
            <a:pPr lvl="2"/>
            <a:r>
              <a:rPr lang="en-US" dirty="0"/>
              <a:t>Uses Lunar/DCC/SNO; future AI capabilities</a:t>
            </a:r>
          </a:p>
          <a:p>
            <a:pPr lvl="2"/>
            <a:r>
              <a:rPr lang="en-US" dirty="0"/>
              <a:t>Provides </a:t>
            </a:r>
            <a:r>
              <a:rPr lang="en-US" dirty="0" err="1"/>
              <a:t>longterm</a:t>
            </a:r>
            <a:r>
              <a:rPr lang="en-US" dirty="0"/>
              <a:t> degradation correction for VNIR Bands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cs typeface="Times New Roman" panose="02020603050405020304" pitchFamily="18" charset="0"/>
              </a:rPr>
              <a:t>STAR Surface Roughness-induced Rayleigh Scattering (SRRS) Model</a:t>
            </a:r>
          </a:p>
          <a:p>
            <a:pPr lvl="2"/>
            <a:r>
              <a:rPr lang="en-US" dirty="0" err="1"/>
              <a:t>longterm</a:t>
            </a:r>
            <a:r>
              <a:rPr lang="en-US" dirty="0"/>
              <a:t> degradation correction for SWIR bands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Other Improvements</a:t>
            </a:r>
            <a:endParaRPr lang="en-US" sz="2800" dirty="0"/>
          </a:p>
          <a:p>
            <a:pPr lvl="2"/>
            <a:r>
              <a:rPr lang="en-US" dirty="0"/>
              <a:t>Improved RSBAUTOCAL F-factors </a:t>
            </a:r>
          </a:p>
          <a:p>
            <a:pPr lvl="3"/>
            <a:r>
              <a:rPr lang="en-US" dirty="0"/>
              <a:t>re-analyzed SD/SDSM screen and BRDF LUTs (annual oscillation removed + further smoothing) </a:t>
            </a:r>
          </a:p>
          <a:p>
            <a:pPr lvl="2"/>
            <a:r>
              <a:rPr lang="en-US" dirty="0"/>
              <a:t>Used </a:t>
            </a:r>
            <a:r>
              <a:rPr lang="en-US" dirty="0" err="1"/>
              <a:t>Thuillier</a:t>
            </a:r>
            <a:r>
              <a:rPr lang="en-US" dirty="0"/>
              <a:t> (2002) solar spectrum, consistent with NOAA-20</a:t>
            </a:r>
          </a:p>
          <a:p>
            <a:pPr lvl="3"/>
            <a:r>
              <a:rPr lang="en-US" dirty="0"/>
              <a:t>Changes radiance</a:t>
            </a:r>
          </a:p>
          <a:p>
            <a:pPr lvl="2"/>
            <a:r>
              <a:rPr lang="en-US" dirty="0"/>
              <a:t>Updated OC F-factor based bias correction (V2)</a:t>
            </a:r>
          </a:p>
          <a:p>
            <a:pPr lvl="2"/>
            <a:r>
              <a:rPr lang="en-US" dirty="0"/>
              <a:t>Constant bias correction  M5/M7 (V1/V2)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2042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66"/>
            <a:ext cx="8229600" cy="822960"/>
          </a:xfrm>
        </p:spPr>
        <p:txBody>
          <a:bodyPr>
            <a:noAutofit/>
          </a:bodyPr>
          <a:lstStyle/>
          <a:p>
            <a:r>
              <a:rPr lang="en-US" b="0" dirty="0"/>
              <a:t>Baseline Calibration Improvements</a:t>
            </a:r>
            <a:br>
              <a:rPr lang="en-US" b="0" dirty="0"/>
            </a:br>
            <a:r>
              <a:rPr lang="en-US" b="0" dirty="0"/>
              <a:t>(SD F-Factors)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02790" y="966003"/>
            <a:ext cx="91541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dirty="0"/>
              <a:t>Baseline SDRs are generated using RSBAUTOCAL F-factors based on re-analyzed SD/SDSM screen and BRDF LUTs 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dirty="0"/>
              <a:t>Annual oscillation removed  +  further smoothed with moving window averaging filter. 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dirty="0"/>
              <a:t>Version 2  baseline SDRs show smaller annual cycles and less degradations.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571500" indent="-342900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3" y="2325874"/>
            <a:ext cx="3916894" cy="2162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3" y="4540886"/>
            <a:ext cx="3842192" cy="213455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33825" y="2512685"/>
            <a:ext cx="4823075" cy="3925869"/>
            <a:chOff x="1919926" y="131822"/>
            <a:chExt cx="8361575" cy="628655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E6058F-B2A2-4D30-A7AE-DF362FCE6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19926" y="131822"/>
              <a:ext cx="8352148" cy="345838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3DA605-C777-441C-899D-2A9505897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9353" y="2996785"/>
              <a:ext cx="8352148" cy="342159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7472533" y="2752727"/>
            <a:ext cx="105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Version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72533" y="4433818"/>
            <a:ext cx="105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Version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9568" y="6043800"/>
            <a:ext cx="193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M01 DCC Trend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05D87-98BC-4FBD-8295-1D57C071F9E9}"/>
              </a:ext>
            </a:extLst>
          </p:cNvPr>
          <p:cNvSpPr txBox="1"/>
          <p:nvPr/>
        </p:nvSpPr>
        <p:spPr>
          <a:xfrm>
            <a:off x="4202950" y="2186977"/>
            <a:ext cx="455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Bias relative to AQUA MODIS, Bias= (V-M)*100%/M</a:t>
            </a:r>
          </a:p>
        </p:txBody>
      </p:sp>
    </p:spTree>
    <p:extLst>
      <p:ext uri="{BB962C8B-B14F-4D97-AF65-F5344CB8AC3E}">
        <p14:creationId xmlns:p14="http://schemas.microsoft.com/office/powerpoint/2010/main" val="51780178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9656" y="2024430"/>
            <a:ext cx="1676400" cy="1371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Kalman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553" y="2293990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DCC Time Series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553" y="1655098"/>
            <a:ext cx="2069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RSB</a:t>
            </a:r>
            <a:r>
              <a:rPr lang="en-US" altLang="zh-CN" dirty="0" err="1"/>
              <a:t>AutoCal</a:t>
            </a:r>
            <a:r>
              <a:rPr lang="en-US" altLang="zh-CN" dirty="0"/>
              <a:t> F Factor</a:t>
            </a:r>
          </a:p>
          <a:p>
            <a:r>
              <a:rPr lang="en-US" dirty="0"/>
              <a:t>(Solar diffuser </a:t>
            </a:r>
            <a:r>
              <a:rPr lang="en-US" dirty="0" err="1"/>
              <a:t>cal</a:t>
            </a:r>
            <a:r>
              <a:rPr lang="en-US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8133" y="2147378"/>
            <a:ext cx="1429820" cy="1104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AI based Forecasting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7553" y="2607855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Lunar F Time Series</a:t>
            </a:r>
          </a:p>
        </p:txBody>
      </p: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2437415" y="1978264"/>
            <a:ext cx="632241" cy="3518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</p:cNvCxnSpPr>
          <p:nvPr/>
        </p:nvCxnSpPr>
        <p:spPr>
          <a:xfrm>
            <a:off x="2071866" y="2478656"/>
            <a:ext cx="99779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>
            <a:off x="2373230" y="2792521"/>
            <a:ext cx="69642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302698" y="2980279"/>
            <a:ext cx="766958" cy="1366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767460" y="2627103"/>
            <a:ext cx="118409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00300" y="2328231"/>
            <a:ext cx="1211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Estimated  F-Factor Time Series</a:t>
            </a:r>
          </a:p>
        </p:txBody>
      </p:sp>
      <p:cxnSp>
        <p:nvCxnSpPr>
          <p:cNvPr id="26" name="Straight Arrow Connector 25"/>
          <p:cNvCxnSpPr>
            <a:stCxn id="7" idx="3"/>
          </p:cNvCxnSpPr>
          <p:nvPr/>
        </p:nvCxnSpPr>
        <p:spPr>
          <a:xfrm>
            <a:off x="7377953" y="2699418"/>
            <a:ext cx="914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13886" y="1715428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Future plan</a:t>
            </a:r>
          </a:p>
        </p:txBody>
      </p:sp>
      <p:cxnSp>
        <p:nvCxnSpPr>
          <p:cNvPr id="29" name="Elbow Connector 28"/>
          <p:cNvCxnSpPr>
            <a:stCxn id="7" idx="2"/>
            <a:endCxn id="4" idx="2"/>
          </p:cNvCxnSpPr>
          <p:nvPr/>
        </p:nvCxnSpPr>
        <p:spPr>
          <a:xfrm rot="5400000">
            <a:off x="5213428" y="1945887"/>
            <a:ext cx="144045" cy="2755187"/>
          </a:xfrm>
          <a:prstGeom prst="bentConnector3">
            <a:avLst>
              <a:gd name="adj1" fmla="val 51547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95155" y="3621356"/>
            <a:ext cx="1984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Validation Prediction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100781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Kalman</a:t>
            </a:r>
            <a:r>
              <a:rPr lang="en-US" sz="2200" dirty="0"/>
              <a:t> Filter for Improved F-factor</a:t>
            </a:r>
          </a:p>
          <a:p>
            <a:pPr algn="ctr"/>
            <a:r>
              <a:rPr lang="en-US" sz="2200" dirty="0"/>
              <a:t>(Reprocessing Version 2)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8255" y="2941805"/>
            <a:ext cx="181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SNOx</a:t>
            </a:r>
            <a:r>
              <a:rPr lang="en-US" dirty="0"/>
              <a:t> Time Series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48627" y="4320536"/>
            <a:ext cx="8124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Predict up to two weeks ahead of time for correction (used as a scaling factor);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time resolutions (some at irregular interval)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Combine input observations from different sources (</a:t>
            </a:r>
            <a:r>
              <a:rPr lang="en-US" altLang="zh-CN" dirty="0"/>
              <a:t>subject to measurement uncertainty and noise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4950C7-D9D7-4323-8E39-FC3E4320B22C}"/>
              </a:ext>
            </a:extLst>
          </p:cNvPr>
          <p:cNvSpPr txBox="1"/>
          <p:nvPr/>
        </p:nvSpPr>
        <p:spPr>
          <a:xfrm>
            <a:off x="7575986" y="2238732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F-Factor</a:t>
            </a:r>
          </a:p>
        </p:txBody>
      </p:sp>
    </p:spTree>
    <p:extLst>
      <p:ext uri="{BB962C8B-B14F-4D97-AF65-F5344CB8AC3E}">
        <p14:creationId xmlns:p14="http://schemas.microsoft.com/office/powerpoint/2010/main" val="13277925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0" dirty="0" err="1"/>
              <a:t>Kalman</a:t>
            </a:r>
            <a:r>
              <a:rPr lang="en-US" sz="3000" b="0" dirty="0"/>
              <a:t> Filter Based Improved F-Factors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81" y="972579"/>
            <a:ext cx="7213598" cy="53166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4234" y="6334048"/>
            <a:ext cx="7180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RSBAUTOCAL-F</a:t>
            </a:r>
            <a:r>
              <a:rPr lang="en-US" sz="2400" b="1" dirty="0"/>
              <a:t>  </a:t>
            </a:r>
            <a:r>
              <a:rPr lang="en-US" sz="2400" b="1" dirty="0">
                <a:solidFill>
                  <a:srgbClr val="00B050"/>
                </a:solidFill>
              </a:rPr>
              <a:t>DCC-F</a:t>
            </a:r>
            <a:r>
              <a:rPr lang="en-US" sz="2400" b="1" dirty="0"/>
              <a:t>     </a:t>
            </a:r>
            <a:r>
              <a:rPr lang="en-US" sz="2400" b="1" dirty="0" err="1">
                <a:solidFill>
                  <a:srgbClr val="00B0F0"/>
                </a:solidFill>
              </a:rPr>
              <a:t>SNOx</a:t>
            </a:r>
            <a:r>
              <a:rPr lang="en-US" sz="2400" b="1" dirty="0">
                <a:solidFill>
                  <a:srgbClr val="00B0F0"/>
                </a:solidFill>
              </a:rPr>
              <a:t>-F</a:t>
            </a:r>
            <a:r>
              <a:rPr lang="en-US" sz="2400" b="1" dirty="0"/>
              <a:t>      </a:t>
            </a:r>
            <a:r>
              <a:rPr lang="en-US" sz="2400" b="1" dirty="0">
                <a:solidFill>
                  <a:srgbClr val="FF0000"/>
                </a:solidFill>
              </a:rPr>
              <a:t>Lunar-F</a:t>
            </a:r>
            <a:r>
              <a:rPr lang="en-US" sz="2400" b="1" dirty="0"/>
              <a:t>   </a:t>
            </a:r>
            <a:r>
              <a:rPr lang="en-US" sz="2400" b="1" dirty="0" err="1"/>
              <a:t>Kalman</a:t>
            </a:r>
            <a:r>
              <a:rPr lang="en-US" sz="2400" b="1" dirty="0"/>
              <a:t>-F</a:t>
            </a:r>
          </a:p>
        </p:txBody>
      </p:sp>
    </p:spTree>
    <p:extLst>
      <p:ext uri="{BB962C8B-B14F-4D97-AF65-F5344CB8AC3E}">
        <p14:creationId xmlns:p14="http://schemas.microsoft.com/office/powerpoint/2010/main" val="86755619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0" dirty="0"/>
              <a:t>Kalman Filter Based Improved F-Factors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36" y="1088691"/>
            <a:ext cx="7229045" cy="552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6462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/>
              <a:t>SNOx</a:t>
            </a:r>
            <a:r>
              <a:rPr lang="en-US" sz="3200" b="0" dirty="0"/>
              <a:t> Trending (Before and After </a:t>
            </a:r>
            <a:r>
              <a:rPr lang="en-US" sz="3200" b="0" dirty="0" err="1"/>
              <a:t>Kalman</a:t>
            </a:r>
            <a:r>
              <a:rPr lang="en-US" sz="3200" b="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37480" y="5517716"/>
            <a:ext cx="6216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Gray: Before correction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Blue: After correction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6" y="1225525"/>
            <a:ext cx="8936146" cy="4351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6411" y="5963906"/>
            <a:ext cx="8530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M1 shows dip in 2012, could be related to MODIS since this is not observed in DCC trend. Stable to 0.3% using data after 2013 only.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Rest of the bands shows change less than 0.3% with 1-sigma &lt;0.5%.</a:t>
            </a:r>
          </a:p>
        </p:txBody>
      </p:sp>
    </p:spTree>
    <p:extLst>
      <p:ext uri="{BB962C8B-B14F-4D97-AF65-F5344CB8AC3E}">
        <p14:creationId xmlns:p14="http://schemas.microsoft.com/office/powerpoint/2010/main" val="224504234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/>
              <a:t>DCC (Before and After </a:t>
            </a:r>
            <a:r>
              <a:rPr lang="en-US" sz="3200" b="0" dirty="0" err="1"/>
              <a:t>Kalman</a:t>
            </a:r>
            <a:r>
              <a:rPr lang="en-US" sz="3200" b="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48873" y="5275647"/>
            <a:ext cx="6216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6AA06"/>
                </a:solidFill>
              </a:rPr>
              <a:t>Green: Before correction	</a:t>
            </a:r>
            <a:r>
              <a:rPr lang="en-US" sz="2000" dirty="0"/>
              <a:t>Black</a:t>
            </a:r>
            <a:r>
              <a:rPr lang="en-US" sz="2000" dirty="0">
                <a:solidFill>
                  <a:srgbClr val="0000FF"/>
                </a:solidFill>
              </a:rPr>
              <a:t>: </a:t>
            </a:r>
            <a:r>
              <a:rPr lang="en-US" sz="2000" dirty="0"/>
              <a:t>After correction</a:t>
            </a:r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6" y="1476375"/>
            <a:ext cx="8648700" cy="35459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867699"/>
            <a:ext cx="8287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Stability: better than 0.3% for most of the bands over 5 years</a:t>
            </a: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1" y="2763070"/>
            <a:ext cx="193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Stability &lt; 0.1%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9716" y="3172325"/>
            <a:ext cx="193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Stability &lt; 0.1%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1A6D2A-268E-4A5F-9671-A69C2FFB3B81}"/>
              </a:ext>
            </a:extLst>
          </p:cNvPr>
          <p:cNvSpPr txBox="1"/>
          <p:nvPr/>
        </p:nvSpPr>
        <p:spPr>
          <a:xfrm>
            <a:off x="2945215" y="3912784"/>
            <a:ext cx="80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724E32-1C89-4E32-814D-8797C036AFAD}"/>
              </a:ext>
            </a:extLst>
          </p:cNvPr>
          <p:cNvSpPr txBox="1"/>
          <p:nvPr/>
        </p:nvSpPr>
        <p:spPr>
          <a:xfrm>
            <a:off x="2959386" y="2679322"/>
            <a:ext cx="80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83127-8F82-486B-AA86-A328B8C569E4}"/>
              </a:ext>
            </a:extLst>
          </p:cNvPr>
          <p:cNvSpPr txBox="1"/>
          <p:nvPr/>
        </p:nvSpPr>
        <p:spPr>
          <a:xfrm>
            <a:off x="871332" y="4014257"/>
            <a:ext cx="68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295CF5-F21A-43AB-9DE5-9747641B71C2}"/>
              </a:ext>
            </a:extLst>
          </p:cNvPr>
          <p:cNvSpPr txBox="1"/>
          <p:nvPr/>
        </p:nvSpPr>
        <p:spPr>
          <a:xfrm>
            <a:off x="5157367" y="3981991"/>
            <a:ext cx="68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M02</a:t>
            </a:r>
          </a:p>
        </p:txBody>
      </p:sp>
    </p:spTree>
    <p:extLst>
      <p:ext uri="{BB962C8B-B14F-4D97-AF65-F5344CB8AC3E}">
        <p14:creationId xmlns:p14="http://schemas.microsoft.com/office/powerpoint/2010/main" val="3260347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303450-F76F-4C7C-A71D-F2194362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67" y="149735"/>
            <a:ext cx="7886700" cy="570539"/>
          </a:xfrm>
        </p:spPr>
        <p:txBody>
          <a:bodyPr>
            <a:noAutofit/>
          </a:bodyPr>
          <a:lstStyle/>
          <a:p>
            <a:r>
              <a:rPr lang="en-US" sz="3000" dirty="0"/>
              <a:t>SRRS Model For VIIRS SWIR Band Correction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CFAD3-3C4F-4587-AC67-B444E26B5298}"/>
              </a:ext>
            </a:extLst>
          </p:cNvPr>
          <p:cNvSpPr txBox="1"/>
          <p:nvPr/>
        </p:nvSpPr>
        <p:spPr>
          <a:xfrm>
            <a:off x="621567" y="991620"/>
            <a:ext cx="822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NOAA STAR Surface Roughness-induced Rayleigh Scattering (SRRS) 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FEE1B0-0894-4943-A4CD-8418E8C1E2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43"/>
          <a:stretch/>
        </p:blipFill>
        <p:spPr>
          <a:xfrm>
            <a:off x="1329315" y="1592990"/>
            <a:ext cx="3340147" cy="2362882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5988D375-5469-4DB3-AAEB-835AB6B8E6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r="6578"/>
          <a:stretch/>
        </p:blipFill>
        <p:spPr>
          <a:xfrm>
            <a:off x="4774016" y="1481790"/>
            <a:ext cx="2849281" cy="2416712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427B61A0-52F1-4C79-9563-545553D60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582" y="55184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190230C-C7E3-427F-A84C-B0D3489D4F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14758"/>
              </p:ext>
            </p:extLst>
          </p:nvPr>
        </p:nvGraphicFramePr>
        <p:xfrm>
          <a:off x="2547834" y="2042446"/>
          <a:ext cx="2133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5" imgW="2133600" imgH="647700" progId="Equation.DSMT4">
                  <p:embed/>
                </p:oleObj>
              </mc:Choice>
              <mc:Fallback>
                <p:oleObj name="Equation" r:id="rId5" imgW="2133600" imgH="6477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834" y="2042446"/>
                        <a:ext cx="21336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82FA5C3-2D83-41D4-A70A-3C97616E3C60}"/>
              </a:ext>
            </a:extLst>
          </p:cNvPr>
          <p:cNvSpPr txBox="1"/>
          <p:nvPr/>
        </p:nvSpPr>
        <p:spPr>
          <a:xfrm>
            <a:off x="34938" y="3903518"/>
            <a:ext cx="304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Ref: Shao, X.; Cao,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Changyong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; Liu, T.-C. Remote Sensing 2016, 8, 254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103B76-33AA-46E8-8087-952A04486CBA}"/>
              </a:ext>
            </a:extLst>
          </p:cNvPr>
          <p:cNvSpPr txBox="1"/>
          <p:nvPr/>
        </p:nvSpPr>
        <p:spPr>
          <a:xfrm>
            <a:off x="808066" y="6391549"/>
            <a:ext cx="80431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/>
              <a:t>After using SRRS model, excellent stability in SWIR bands, &lt;0.15% change in 5 years.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65A844-B761-48BB-B4D0-9C0A7B5D9E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3276" y="4413566"/>
            <a:ext cx="6257447" cy="19550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9EEE11-48B7-451A-9720-8C481D1C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C6614-A1C0-42CB-813B-E5A8883FFC03}"/>
              </a:ext>
            </a:extLst>
          </p:cNvPr>
          <p:cNvSpPr txBox="1"/>
          <p:nvPr/>
        </p:nvSpPr>
        <p:spPr>
          <a:xfrm>
            <a:off x="-9756" y="5169244"/>
            <a:ext cx="1436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DCC Trends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57559-913E-42E8-BA0A-18150D8DC419}"/>
              </a:ext>
            </a:extLst>
          </p:cNvPr>
          <p:cNvSpPr txBox="1"/>
          <p:nvPr/>
        </p:nvSpPr>
        <p:spPr>
          <a:xfrm>
            <a:off x="2232837" y="4699591"/>
            <a:ext cx="103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Before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6BC544-6BCD-4DF8-AFA9-673B192204BD}"/>
              </a:ext>
            </a:extLst>
          </p:cNvPr>
          <p:cNvSpPr txBox="1"/>
          <p:nvPr/>
        </p:nvSpPr>
        <p:spPr>
          <a:xfrm>
            <a:off x="2360432" y="5610317"/>
            <a:ext cx="103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After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2D393C1-9B93-466E-817B-F8726ED58ED1}"/>
              </a:ext>
            </a:extLst>
          </p:cNvPr>
          <p:cNvSpPr/>
          <p:nvPr/>
        </p:nvSpPr>
        <p:spPr>
          <a:xfrm>
            <a:off x="1121298" y="5186705"/>
            <a:ext cx="191631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647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9"/>
              <p:cNvSpPr>
                <a:spLocks noGrp="1"/>
              </p:cNvSpPr>
              <p:nvPr/>
            </p:nvSpPr>
            <p:spPr>
              <a:xfrm>
                <a:off x="76201" y="960870"/>
                <a:ext cx="9143999" cy="55161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4950" indent="-234950"/>
                <a:r>
                  <a:rPr lang="en-US" sz="1800" b="1" dirty="0">
                    <a:solidFill>
                      <a:prstClr val="black"/>
                    </a:solidFill>
                  </a:rPr>
                  <a:t>RadiometricBiasCorrection (added to HDF file)</a:t>
                </a:r>
              </a:p>
              <a:p>
                <a:pPr lvl="1"/>
                <a:r>
                  <a:rPr lang="en-US" sz="1600" dirty="0">
                    <a:solidFill>
                      <a:prstClr val="black"/>
                    </a:solidFill>
                  </a:rPr>
                  <a:t>4 Elements Array added into H5 Files</a:t>
                </a:r>
              </a:p>
              <a:p>
                <a:pPr lvl="1"/>
                <a:r>
                  <a:rPr lang="en-US" sz="1600" dirty="0">
                    <a:solidFill>
                      <a:prstClr val="black"/>
                    </a:solidFill>
                  </a:rPr>
                  <a:t>Radiance correction from Ocean Color group provided f factor (Calibration Method 1)</a:t>
                </a:r>
              </a:p>
              <a:p>
                <a:pPr lvl="1"/>
                <a:r>
                  <a:rPr lang="en-US" sz="1600" dirty="0">
                    <a:solidFill>
                      <a:prstClr val="black"/>
                    </a:solidFill>
                  </a:rPr>
                  <a:t>Radiance correction from </a:t>
                </a:r>
                <a:r>
                  <a:rPr lang="en-US" sz="1600" dirty="0" err="1">
                    <a:solidFill>
                      <a:prstClr val="black"/>
                    </a:solidFill>
                  </a:rPr>
                  <a:t>Kalman</a:t>
                </a:r>
                <a:r>
                  <a:rPr lang="en-US" sz="1600" dirty="0">
                    <a:solidFill>
                      <a:prstClr val="black"/>
                    </a:solidFill>
                  </a:rPr>
                  <a:t> Filter f-factor by STAR VIIRS SDR Team (Calibration Method 2)</a:t>
                </a:r>
              </a:p>
              <a:p>
                <a:pPr lvl="1"/>
                <a:r>
                  <a:rPr lang="en-US" sz="1600" dirty="0">
                    <a:solidFill>
                      <a:prstClr val="black"/>
                    </a:solidFill>
                  </a:rPr>
                  <a:t>High Gain/Low Gain</a:t>
                </a:r>
              </a:p>
              <a:p>
                <a:pPr marL="457200" lvl="1" indent="0">
                  <a:buNone/>
                </a:pPr>
                <a:r>
                  <a:rPr lang="en-US" sz="1600" dirty="0">
                    <a:solidFill>
                      <a:prstClr val="black"/>
                    </a:solidFill>
                  </a:rPr>
                  <a:t>      RSB Single Gain: I1, I2, I3, M6, M8, M9, M10 and M11; dual gain: M1, M2, M3, M4, M5    </a:t>
                </a:r>
              </a:p>
              <a:p>
                <a:pPr marL="457200" lvl="1" indent="0">
                  <a:buNone/>
                </a:pPr>
                <a:r>
                  <a:rPr lang="en-US" sz="1600" dirty="0">
                    <a:solidFill>
                      <a:prstClr val="black"/>
                    </a:solidFill>
                  </a:rPr>
                  <a:t>      and M7 </a:t>
                </a:r>
              </a:p>
              <a:p>
                <a:pPr lvl="1"/>
                <a:r>
                  <a:rPr lang="en-US" sz="1600" dirty="0">
                    <a:solidFill>
                      <a:prstClr val="black"/>
                    </a:solidFill>
                  </a:rPr>
                  <a:t>Usage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𝐜𝐨𝐫</m:t>
                        </m:r>
                        <m:r>
                          <a:rPr lang="en-US" sz="16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𝒓𝒆𝒄𝒕𝒆𝒅</m:t>
                        </m:r>
                      </m:sub>
                    </m:sSub>
                    <m:r>
                      <a:rPr lang="en-US" sz="1600" b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1600" b="1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r>
                      <a:rPr lang="en-US" sz="1600" b="1">
                        <a:solidFill>
                          <a:prstClr val="black"/>
                        </a:solidFill>
                        <a:latin typeface="Cambria Math"/>
                      </a:rPr>
                      <m:t>[</m:t>
                    </m:r>
                    <m:r>
                      <a:rPr lang="en-US" sz="1600" b="1">
                        <a:solidFill>
                          <a:prstClr val="black"/>
                        </a:solidFill>
                        <a:latin typeface="Cambria Math"/>
                      </a:rPr>
                      <m:t>𝑖</m:t>
                    </m:r>
                    <m:r>
                      <a:rPr lang="en-US" sz="1600" b="1">
                        <a:solidFill>
                          <a:prstClr val="black"/>
                        </a:solidFill>
                        <a:latin typeface="Cambria Math"/>
                      </a:rPr>
                      <m:t>]∙</m:t>
                    </m:r>
                    <m:r>
                      <a:rPr lang="en-US" sz="1600" b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sz="1600" b="1" dirty="0">
                    <a:solidFill>
                      <a:prstClr val="black"/>
                    </a:solidFill>
                  </a:rPr>
                  <a:t>  </a:t>
                </a:r>
              </a:p>
              <a:p>
                <a:pPr marL="914400" lvl="2" indent="0">
                  <a:buNone/>
                </a:pPr>
                <a:r>
                  <a:rPr lang="en-US" sz="1600" dirty="0"/>
                  <a:t>C[i] is one of the 4 elements, R is the baseline radiance in H5 file</a:t>
                </a:r>
              </a:p>
              <a:p>
                <a:pPr marL="914400" lvl="2" indent="0">
                  <a:buNone/>
                </a:pPr>
                <a:r>
                  <a:rPr lang="en-US" sz="1600" dirty="0" err="1"/>
                  <a:t>R</a:t>
                </a:r>
                <a:r>
                  <a:rPr lang="en-US" sz="1800" i="1" baseline="-25000" dirty="0" err="1"/>
                  <a:t>corrected</a:t>
                </a:r>
                <a:r>
                  <a:rPr lang="en-US" sz="1600" dirty="0"/>
                  <a:t> is the bias corrected radiance/reflectance</a:t>
                </a:r>
                <a:endParaRPr lang="en-US" sz="1600" dirty="0">
                  <a:solidFill>
                    <a:srgbClr val="FF0000"/>
                  </a:solidFill>
                </a:endParaRPr>
              </a:p>
              <a:p>
                <a:pPr lvl="2"/>
                <a:endParaRPr lang="en-US" sz="1100" dirty="0">
                  <a:solidFill>
                    <a:srgbClr val="0000FF"/>
                  </a:solidFill>
                </a:endParaRPr>
              </a:p>
              <a:p>
                <a:pPr lvl="2"/>
                <a:endParaRPr lang="en-US" sz="1100" dirty="0">
                  <a:solidFill>
                    <a:srgbClr val="0000FF"/>
                  </a:solidFill>
                </a:endParaRPr>
              </a:p>
              <a:p>
                <a:pPr lvl="1"/>
                <a:endParaRPr lang="en-US" sz="1500" dirty="0">
                  <a:solidFill>
                    <a:srgbClr val="0000FF"/>
                  </a:solidFill>
                </a:endParaRPr>
              </a:p>
              <a:p>
                <a:pPr marL="342900" lvl="1" indent="0">
                  <a:buNone/>
                </a:pPr>
                <a:endParaRPr lang="en-US" sz="1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960870"/>
                <a:ext cx="9143999" cy="5516130"/>
              </a:xfrm>
              <a:prstGeom prst="rect">
                <a:avLst/>
              </a:prstGeom>
              <a:blipFill>
                <a:blip r:embed="rId2"/>
                <a:stretch>
                  <a:fillRect l="-467" t="-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082082"/>
              </p:ext>
            </p:extLst>
          </p:nvPr>
        </p:nvGraphicFramePr>
        <p:xfrm>
          <a:off x="104271" y="4364254"/>
          <a:ext cx="5783183" cy="2391412"/>
        </p:xfrm>
        <a:graphic>
          <a:graphicData uri="http://schemas.openxmlformats.org/drawingml/2006/table">
            <a:tbl>
              <a:tblPr firstRow="1" firstCol="1" bandRow="1"/>
              <a:tblGrid>
                <a:gridCol w="1187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5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2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st</a:t>
                      </a:r>
                      <a:r>
                        <a:rPr lang="en-US" sz="12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Element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Radiance Ratio between Calibration Method 1 and STAR reprocessed High Gain or Single gain values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nd</a:t>
                      </a:r>
                      <a:r>
                        <a:rPr lang="en-US" sz="12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Element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Radiance Ratio between Calibration Method 1 and STAR reprocessed Low Gain values (for dual gain only; or set 1 for single gain)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2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r>
                        <a:rPr lang="en-US" sz="1200" baseline="30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rd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Element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Radiance Ratio between Calibration Method 2 and STAR reprocessed High Gain or Single gain values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2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r>
                        <a:rPr lang="en-US" sz="1200" baseline="30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th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Element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Radiance Ratio between Calibration Method 2 and STAR reprocessed Low Gain values (for dual gain only; or set to 1 for single gain)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95300" y="48658"/>
            <a:ext cx="8305799" cy="6082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defTabSz="914400" rtl="0" eaLnBrk="1" latinLnBrk="0" hangingPunct="1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 b="1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pPr algn="ctr"/>
            <a:r>
              <a:rPr lang="en-US" sz="3200" b="0" dirty="0">
                <a:solidFill>
                  <a:schemeClr val="tx1"/>
                </a:solidFill>
              </a:rPr>
              <a:t>Bias Correction Factors for V2 Reprocessing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994284"/>
              </p:ext>
            </p:extLst>
          </p:nvPr>
        </p:nvGraphicFramePr>
        <p:xfrm>
          <a:off x="5923551" y="4376287"/>
          <a:ext cx="3196384" cy="245363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54804">
                  <a:extLst>
                    <a:ext uri="{9D8B030D-6E8A-4147-A177-3AD203B41FA5}">
                      <a16:colId xmlns:a16="http://schemas.microsoft.com/office/drawing/2014/main" val="3368777629"/>
                    </a:ext>
                  </a:extLst>
                </a:gridCol>
                <a:gridCol w="553772">
                  <a:extLst>
                    <a:ext uri="{9D8B030D-6E8A-4147-A177-3AD203B41FA5}">
                      <a16:colId xmlns:a16="http://schemas.microsoft.com/office/drawing/2014/main" val="869242790"/>
                    </a:ext>
                  </a:extLst>
                </a:gridCol>
                <a:gridCol w="2387808">
                  <a:extLst>
                    <a:ext uri="{9D8B030D-6E8A-4147-A177-3AD203B41FA5}">
                      <a16:colId xmlns:a16="http://schemas.microsoft.com/office/drawing/2014/main" val="3234066703"/>
                    </a:ext>
                  </a:extLst>
                </a:gridCol>
              </a:tblGrid>
              <a:tr h="3190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HG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F-factor</a:t>
                      </a:r>
                      <a:r>
                        <a:rPr lang="en-US" sz="1400" b="1" baseline="0" dirty="0"/>
                        <a:t> ratio using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OC and STAR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742699"/>
                  </a:ext>
                </a:extLst>
              </a:tr>
              <a:tr h="8566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LG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64646"/>
                  </a:ext>
                </a:extLst>
              </a:tr>
              <a:tr h="4002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HG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baseline="0" dirty="0"/>
                        <a:t>STAR VIIRS SDR Team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</a:rPr>
                        <a:t>Kalman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Filter and 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Constant radiometric bias for M5 and M7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444890"/>
                  </a:ext>
                </a:extLst>
              </a:tr>
              <a:tr h="8776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LG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73191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2237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251" y="976743"/>
            <a:ext cx="8245105" cy="4789575"/>
          </a:xfrm>
        </p:spPr>
        <p:txBody>
          <a:bodyPr>
            <a:noAutofit/>
          </a:bodyPr>
          <a:lstStyle/>
          <a:p>
            <a:r>
              <a:rPr lang="en-US" sz="1800" spc="-10" dirty="0">
                <a:latin typeface="Calibri" panose="020F0502020204030204" pitchFamily="34" charset="0"/>
                <a:cs typeface="Calibri" panose="020F0502020204030204" pitchFamily="34" charset="0"/>
              </a:rPr>
              <a:t>After V2 reprocessing, DCC and SNO-x trends for VNIR indicate excellent stability to within 0.3% for most of the bands</a:t>
            </a:r>
          </a:p>
          <a:p>
            <a:r>
              <a:rPr lang="en-US" altLang="zh-CN" sz="1800" dirty="0"/>
              <a:t>RSB baseline SDRs calibrated using improved (removed annual oscillation and smoothed) </a:t>
            </a:r>
            <a:r>
              <a:rPr lang="en-US" sz="1800" spc="-10" dirty="0">
                <a:latin typeface="Calibri" panose="020F0502020204030204" pitchFamily="34" charset="0"/>
                <a:cs typeface="Calibri" panose="020F0502020204030204" pitchFamily="34" charset="0"/>
              </a:rPr>
              <a:t>SD calibration.</a:t>
            </a:r>
          </a:p>
          <a:p>
            <a:r>
              <a:rPr lang="en-US" sz="1800" dirty="0"/>
              <a:t>Radiometric bias correction is provided to users for each granule</a:t>
            </a:r>
            <a:endParaRPr lang="en-US" sz="18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Kalman model derived coefficients (using lunar, DCC, SNO and SD) integrated with M5 and M7 absolute bias for VNIR bands.</a:t>
            </a:r>
          </a:p>
          <a:p>
            <a:pPr lvl="1"/>
            <a:r>
              <a:rPr lang="en-US"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Option to use OC derived gain trends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Roughness-induced Rayleigh Scattering (SRRS) Model for SWIR bands</a:t>
            </a:r>
            <a:endParaRPr lang="en-US" sz="16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spc="-10" dirty="0">
                <a:cs typeface="Calibri" panose="020F0502020204030204" pitchFamily="34" charset="0"/>
              </a:rPr>
              <a:t>As of 2/28/2019, completed VIIRS SDR V2 reprocessing for </a:t>
            </a:r>
            <a:r>
              <a:rPr lang="en-US" sz="1800" dirty="0"/>
              <a:t>2016. </a:t>
            </a:r>
            <a:r>
              <a:rPr lang="en-US" sz="1800" spc="-10" dirty="0">
                <a:cs typeface="Calibri" panose="020F0502020204030204" pitchFamily="34" charset="0"/>
              </a:rPr>
              <a:t>Completion timeline for VIIRS SDR V2 reprocessing for 2012/01-2017/03 is by the end of July (on schedule) </a:t>
            </a:r>
          </a:p>
          <a:p>
            <a:pPr marL="290513" lvl="1" indent="-277813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spc="-10" dirty="0">
                <a:cs typeface="Calibri" panose="020F0502020204030204" pitchFamily="34" charset="0"/>
              </a:rPr>
              <a:t>Version 2 provides the solid basis for further future reprocessing.  In most cases, future reprocessing will be simply based on further improved bias correction without fundamentally reprocessing RDR to SDR.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| </a:t>
            </a:r>
            <a:fld id="{96E36F11-A39A-294D-A59D-6180D50ED29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2474" y="5863946"/>
            <a:ext cx="8024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lvl="1" indent="-28575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0000FF"/>
                </a:solidFill>
              </a:rPr>
              <a:t>V2 reprocessing provides more accurate, stable, and consistent radiometric calibration, meeting all user needs</a:t>
            </a:r>
            <a:endParaRPr lang="en-US" altLang="zh-CN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197" y="1358967"/>
            <a:ext cx="7258956" cy="45979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S-NPP VIIRS Instrument Performance</a:t>
            </a:r>
          </a:p>
          <a:p>
            <a:r>
              <a:rPr lang="en-US" dirty="0"/>
              <a:t>VIIRS V2 Reprocessing Status</a:t>
            </a:r>
          </a:p>
          <a:p>
            <a:r>
              <a:rPr lang="en-US" dirty="0"/>
              <a:t>Issues in operational RSB Calibration</a:t>
            </a:r>
          </a:p>
          <a:p>
            <a:r>
              <a:rPr lang="en-US" dirty="0"/>
              <a:t>Improvements In reprocessed RSB calibration</a:t>
            </a:r>
          </a:p>
          <a:p>
            <a:pPr lvl="1"/>
            <a:r>
              <a:rPr lang="en-US" dirty="0"/>
              <a:t>Improvements in </a:t>
            </a:r>
            <a:r>
              <a:rPr lang="en-US" dirty="0" err="1"/>
              <a:t>RSBAutoCal</a:t>
            </a:r>
            <a:r>
              <a:rPr lang="en-US" dirty="0"/>
              <a:t> F-factor</a:t>
            </a:r>
          </a:p>
          <a:p>
            <a:pPr lvl="1"/>
            <a:r>
              <a:rPr lang="en-US" dirty="0"/>
              <a:t>Kalman Filter for improved gain characterization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NOAA STAR Surface Roughness-induced Rayleigh Scattering (SRRS) Model</a:t>
            </a:r>
            <a:endParaRPr lang="en-US" dirty="0"/>
          </a:p>
          <a:p>
            <a:r>
              <a:rPr lang="en-US" dirty="0"/>
              <a:t>DCC and SNO-x Temporal trends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0936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5DC60-5335-4E91-AB8C-B1C1D662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2892056"/>
            <a:ext cx="8229600" cy="822960"/>
          </a:xfrm>
        </p:spPr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8B193-E510-4C6C-9ECC-2512C302F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9475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5409370-F9C7-4A96-8850-8623FBA46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68"/>
            <a:ext cx="8229600" cy="822960"/>
          </a:xfrm>
        </p:spPr>
        <p:txBody>
          <a:bodyPr>
            <a:normAutofit/>
          </a:bodyPr>
          <a:lstStyle/>
          <a:p>
            <a:r>
              <a:rPr lang="en-US" dirty="0"/>
              <a:t>VIIRS RSB/TEB/DNB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B6B5415F-F419-4BB1-ACDF-AC7ED19A91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98282" y="1857834"/>
          <a:ext cx="7888520" cy="3704765"/>
        </p:xfrm>
        <a:graphic>
          <a:graphicData uri="http://schemas.openxmlformats.org/drawingml/2006/table">
            <a:tbl>
              <a:tblPr/>
              <a:tblGrid>
                <a:gridCol w="985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6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56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64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3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Band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latin typeface="Times New Roman"/>
                          <a:ea typeface="Times New Roman"/>
                          <a:cs typeface="Times New Roman"/>
                        </a:rPr>
                        <a:t>Center</a:t>
                      </a: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 wavelength [um]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Spatial </a:t>
                      </a:r>
                      <a:r>
                        <a:rPr lang="en-GB" sz="1200" dirty="0" err="1">
                          <a:latin typeface="Times New Roman"/>
                          <a:ea typeface="Times New Roman"/>
                          <a:cs typeface="Times New Roman"/>
                        </a:rPr>
                        <a:t>reso</a:t>
                      </a: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. at nadir [m]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Gain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Band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Center wavelength [um]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Spatial reso. at nadir [m]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Gain 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M1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0.412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High/Low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M12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3.70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Single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M2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0.445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High/Low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M13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4.05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High/Low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M3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0.488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High/Low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M14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8.55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Single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M4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0.555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High/Low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M15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10.76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Single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M5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0.672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High/Low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M16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12.01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Single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M6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0.746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Single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I1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0.640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375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Single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M7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0.865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High/Low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I2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0.865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375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Single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M8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1.24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Single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I3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1.61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375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Single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M9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1.38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Single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I4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3.74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375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Single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M10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1.61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Single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I5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11.45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375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Single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M11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2.25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Single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DNB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0.7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H/M/L</a:t>
                      </a:r>
                      <a:r>
                        <a:rPr lang="en-GB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†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733C1F-24A7-4267-8293-977D7628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7669" y="6492875"/>
            <a:ext cx="2133600" cy="365125"/>
          </a:xfrm>
        </p:spPr>
        <p:txBody>
          <a:bodyPr/>
          <a:lstStyle/>
          <a:p>
            <a:fld id="{0366E3C5-DB28-42EA-8850-ED63D32FE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A37A386-8ED1-4B1B-843F-9609F9CB5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731" y="5753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*The shaded area indicates thermal emissive bands.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†</a:t>
            </a: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High, mid, and low gain states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1613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EDD389-A760-4BDE-B0E1-CD4160D6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8772" y="-2499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0" dirty="0"/>
              <a:t>VIIRS SWIR Band Corrected with SRRS Model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F8FC1-CDF6-4E0A-A7E8-42D0D3D7D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25" y="1532834"/>
            <a:ext cx="3719814" cy="2536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EDF793-0279-4B88-B037-A36D0D0403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98"/>
          <a:stretch/>
        </p:blipFill>
        <p:spPr>
          <a:xfrm>
            <a:off x="5009663" y="1686982"/>
            <a:ext cx="3323571" cy="21453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85F1EF-39DD-4069-BE9F-26A7DAD33DA0}"/>
              </a:ext>
            </a:extLst>
          </p:cNvPr>
          <p:cNvSpPr txBox="1"/>
          <p:nvPr/>
        </p:nvSpPr>
        <p:spPr>
          <a:xfrm rot="16200000">
            <a:off x="-465258" y="2521886"/>
            <a:ext cx="2316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Percent Correction Factor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501CDA-C100-46FE-ACD6-E7A12ED148BB}"/>
              </a:ext>
            </a:extLst>
          </p:cNvPr>
          <p:cNvSpPr txBox="1"/>
          <p:nvPr/>
        </p:nvSpPr>
        <p:spPr>
          <a:xfrm rot="16200000">
            <a:off x="3624367" y="2557912"/>
            <a:ext cx="2316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Percent Correction Factor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FAA5FB-74C8-4052-B13F-AA2A8269C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26" y="4007349"/>
            <a:ext cx="3784113" cy="26060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FAB88F-D235-42BD-8716-E09FB89FFFBB}"/>
              </a:ext>
            </a:extLst>
          </p:cNvPr>
          <p:cNvSpPr txBox="1"/>
          <p:nvPr/>
        </p:nvSpPr>
        <p:spPr>
          <a:xfrm rot="16200000">
            <a:off x="36846" y="4990372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DCC Mode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2EC73B-F209-44D5-B7FE-9EC6FD902F1E}"/>
              </a:ext>
            </a:extLst>
          </p:cNvPr>
          <p:cNvSpPr txBox="1"/>
          <p:nvPr/>
        </p:nvSpPr>
        <p:spPr>
          <a:xfrm>
            <a:off x="1932044" y="5443542"/>
            <a:ext cx="2684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Correction</a:t>
            </a:r>
          </a:p>
          <a:p>
            <a:r>
              <a:rPr lang="en-US" dirty="0"/>
              <a:t>Slope &lt; 0.15% over 5 years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44005E-FC28-4AEF-A6C6-362FAC2BBFC4}"/>
              </a:ext>
            </a:extLst>
          </p:cNvPr>
          <p:cNvSpPr txBox="1"/>
          <p:nvPr/>
        </p:nvSpPr>
        <p:spPr>
          <a:xfrm rot="16200000">
            <a:off x="4161775" y="4887733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DCC Mode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F89125-864F-41CC-98C1-1E5966857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481" y="3985343"/>
            <a:ext cx="3598668" cy="23952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94F447-90C7-4EC1-A1C2-96BAF770C823}"/>
              </a:ext>
            </a:extLst>
          </p:cNvPr>
          <p:cNvSpPr txBox="1"/>
          <p:nvPr/>
        </p:nvSpPr>
        <p:spPr>
          <a:xfrm>
            <a:off x="6646819" y="5766706"/>
            <a:ext cx="170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Correction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CC84CF-9BB4-49F6-A739-6F0800D107AF}"/>
              </a:ext>
            </a:extLst>
          </p:cNvPr>
          <p:cNvSpPr/>
          <p:nvPr/>
        </p:nvSpPr>
        <p:spPr>
          <a:xfrm>
            <a:off x="8336760" y="5489707"/>
            <a:ext cx="1644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Slope &lt; 0.1% over 5 years</a:t>
            </a:r>
          </a:p>
        </p:txBody>
      </p:sp>
    </p:spTree>
    <p:extLst>
      <p:ext uri="{BB962C8B-B14F-4D97-AF65-F5344CB8AC3E}">
        <p14:creationId xmlns:p14="http://schemas.microsoft.com/office/powerpoint/2010/main" val="298622918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6726" y="924633"/>
            <a:ext cx="8662738" cy="59333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S-NPP VIIRS was launched on November 28, 2011.</a:t>
            </a:r>
          </a:p>
          <a:p>
            <a:pPr lvl="1"/>
            <a:r>
              <a:rPr lang="en-US" sz="2200" dirty="0"/>
              <a:t>14 Reflective Solar Bands (RSB, I1-I3 and M1-M11) with spectral range from 0.412 </a:t>
            </a:r>
            <a:r>
              <a:rPr lang="en-US" sz="2200" dirty="0">
                <a:sym typeface="Symbol"/>
              </a:rPr>
              <a:t>m </a:t>
            </a:r>
            <a:r>
              <a:rPr lang="en-US" sz="2200" dirty="0"/>
              <a:t>to 2.25</a:t>
            </a:r>
            <a:r>
              <a:rPr lang="en-US" sz="2200" dirty="0">
                <a:sym typeface="Symbol"/>
              </a:rPr>
              <a:t> m</a:t>
            </a:r>
            <a:r>
              <a:rPr lang="en-US" sz="2200" dirty="0"/>
              <a:t>.</a:t>
            </a:r>
          </a:p>
          <a:p>
            <a:pPr lvl="1"/>
            <a:r>
              <a:rPr lang="en-US" sz="2200" dirty="0"/>
              <a:t>More than 7 years of sensor data records (SDR) are available.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S-NPP VIIRS has been performing well since launch</a:t>
            </a:r>
          </a:p>
          <a:p>
            <a:pPr lvl="1"/>
            <a:r>
              <a:rPr lang="en-US" sz="2200" dirty="0"/>
              <a:t>Degradation is slow, RTA mirror degradation has stabilized.</a:t>
            </a:r>
          </a:p>
          <a:p>
            <a:pPr lvl="1"/>
            <a:r>
              <a:rPr lang="en-US" sz="2200" dirty="0"/>
              <a:t>Overall, user feedbacks are very positive.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Reprocessing aims to address remaining issues in the mission-long/life-cycle time series.</a:t>
            </a:r>
          </a:p>
          <a:p>
            <a:pPr lvl="1"/>
            <a:r>
              <a:rPr lang="en-US" sz="2200" dirty="0"/>
              <a:t>Radiometric consistency in the long-term data records.</a:t>
            </a:r>
          </a:p>
          <a:p>
            <a:pPr lvl="1"/>
            <a:r>
              <a:rPr lang="en-US" sz="2200" dirty="0"/>
              <a:t>Resolve major issues, such as</a:t>
            </a:r>
          </a:p>
          <a:p>
            <a:pPr lvl="2"/>
            <a:r>
              <a:rPr lang="en-US" sz="2200" dirty="0"/>
              <a:t>Residual degradation in RSB SDRs after solar calibration.</a:t>
            </a:r>
          </a:p>
          <a:p>
            <a:pPr lvl="2"/>
            <a:r>
              <a:rPr lang="en-US" sz="2200" dirty="0"/>
              <a:t>Bias correction</a:t>
            </a:r>
          </a:p>
        </p:txBody>
      </p:sp>
    </p:spTree>
    <p:extLst>
      <p:ext uri="{BB962C8B-B14F-4D97-AF65-F5344CB8AC3E}">
        <p14:creationId xmlns:p14="http://schemas.microsoft.com/office/powerpoint/2010/main" val="21155227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161" y="-105859"/>
            <a:ext cx="7886700" cy="994172"/>
          </a:xfrm>
        </p:spPr>
        <p:txBody>
          <a:bodyPr/>
          <a:lstStyle/>
          <a:p>
            <a:r>
              <a:rPr lang="en-US" dirty="0"/>
              <a:t>VIIRS Spectral Bands </a:t>
            </a:r>
            <a:r>
              <a:rPr lang="en-US"/>
              <a:t>(RSB)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6571" y="992776"/>
            <a:ext cx="8794698" cy="1894116"/>
          </a:xfrm>
        </p:spPr>
        <p:txBody>
          <a:bodyPr>
            <a:normAutofit/>
          </a:bodyPr>
          <a:lstStyle/>
          <a:p>
            <a:r>
              <a:rPr lang="en-US" sz="2200" dirty="0"/>
              <a:t>11 moderate bands (0.412</a:t>
            </a:r>
            <a:r>
              <a:rPr lang="en-US" sz="2200" dirty="0">
                <a:sym typeface="Symbol"/>
              </a:rPr>
              <a:t>-</a:t>
            </a:r>
            <a:r>
              <a:rPr lang="en-US" sz="2200" dirty="0"/>
              <a:t>2.25</a:t>
            </a:r>
            <a:r>
              <a:rPr lang="en-US" sz="2200" dirty="0">
                <a:sym typeface="Symbol"/>
              </a:rPr>
              <a:t> m</a:t>
            </a:r>
            <a:r>
              <a:rPr lang="en-US" sz="2200" dirty="0"/>
              <a:t>).</a:t>
            </a:r>
          </a:p>
          <a:p>
            <a:r>
              <a:rPr lang="en-US" sz="2200" dirty="0"/>
              <a:t>3 imagery bands</a:t>
            </a:r>
          </a:p>
          <a:p>
            <a:r>
              <a:rPr lang="en-US" sz="2200" dirty="0"/>
              <a:t>1 Day/Night band (DNB)</a:t>
            </a:r>
          </a:p>
          <a:p>
            <a:r>
              <a:rPr lang="en-US" sz="2000" dirty="0"/>
              <a:t>Calibrated using Solar Diffuser (SD) and Solar Diffuser Stability Monitor (SDSM).</a:t>
            </a:r>
          </a:p>
          <a:p>
            <a:endParaRPr lang="en-US" sz="2000" dirty="0"/>
          </a:p>
          <a:p>
            <a:pPr lvl="1"/>
            <a:endParaRPr lang="en-US" sz="135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161" y="2747760"/>
            <a:ext cx="7634189" cy="325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53572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53" y="2923674"/>
            <a:ext cx="8229600" cy="822960"/>
          </a:xfrm>
        </p:spPr>
        <p:txBody>
          <a:bodyPr>
            <a:normAutofit/>
          </a:bodyPr>
          <a:lstStyle/>
          <a:p>
            <a:r>
              <a:rPr lang="en-US" dirty="0"/>
              <a:t>Operational Calibration major Issues and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198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Lunar Calibration Suggests Residual Degradation in Operation Calibration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38866" y="1727162"/>
            <a:ext cx="19479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Divergence between Lunar and Solar calibration indicates residual degradation;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Lunar calibration is likely more stable.  However, lunar measurements are sparse, with 9 data points per year;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As a result, a combination of different validation sources including lunar is needed for near </a:t>
            </a:r>
            <a:r>
              <a:rPr lang="en-US" sz="1350" dirty="0" err="1"/>
              <a:t>realtime</a:t>
            </a:r>
            <a:r>
              <a:rPr lang="en-US" sz="1350" dirty="0"/>
              <a:t> correction of the residual degradation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5584" y="1727161"/>
            <a:ext cx="6257925" cy="4014788"/>
            <a:chOff x="514112" y="1159882"/>
            <a:chExt cx="8343900" cy="535305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12" y="1159882"/>
              <a:ext cx="8343900" cy="535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6961911" y="2348345"/>
              <a:ext cx="10389" cy="1025296"/>
            </a:xfrm>
            <a:prstGeom prst="straightConnector1">
              <a:avLst/>
            </a:prstGeom>
            <a:ln w="571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811240" y="1979013"/>
              <a:ext cx="883228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Lunar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7108" y="3004308"/>
              <a:ext cx="75853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Solar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7200" y="6136968"/>
            <a:ext cx="849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FF"/>
                </a:solidFill>
              </a:rPr>
              <a:t>Use </a:t>
            </a:r>
            <a:r>
              <a:rPr lang="en-US" b="1" dirty="0" err="1">
                <a:solidFill>
                  <a:srgbClr val="0000FF"/>
                </a:solidFill>
              </a:rPr>
              <a:t>Kalman</a:t>
            </a:r>
            <a:r>
              <a:rPr lang="en-US" b="1" dirty="0">
                <a:solidFill>
                  <a:srgbClr val="0000FF"/>
                </a:solidFill>
              </a:rPr>
              <a:t> Filter to achieve improved calibration using SD, lunar, DCC and </a:t>
            </a:r>
            <a:r>
              <a:rPr lang="en-US" b="1" dirty="0" err="1">
                <a:solidFill>
                  <a:srgbClr val="0000FF"/>
                </a:solidFill>
              </a:rPr>
              <a:t>SNOx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160" y="1076406"/>
            <a:ext cx="7750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How to incorporate lunar calibration in VIIRS reprocessing?</a:t>
            </a:r>
          </a:p>
        </p:txBody>
      </p:sp>
    </p:spTree>
    <p:extLst>
      <p:ext uri="{BB962C8B-B14F-4D97-AF65-F5344CB8AC3E}">
        <p14:creationId xmlns:p14="http://schemas.microsoft.com/office/powerpoint/2010/main" val="9669497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Reflective Solar Band (RSB)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1040543"/>
            <a:ext cx="8666018" cy="20458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Resolving inconsistencies due to incremental updates. For example:</a:t>
            </a:r>
          </a:p>
          <a:p>
            <a:pPr lvl="1"/>
            <a:r>
              <a:rPr lang="en-US" dirty="0"/>
              <a:t>In the calibration equation, C0=0 update applied on May 9, 2014.</a:t>
            </a:r>
          </a:p>
          <a:p>
            <a:pPr lvl="2"/>
            <a:r>
              <a:rPr lang="en-US" dirty="0"/>
              <a:t>I3 shows approximately 1% drop.</a:t>
            </a:r>
          </a:p>
          <a:p>
            <a:pPr lvl="1"/>
            <a:r>
              <a:rPr lang="en-US" dirty="0"/>
              <a:t>H-Factor filter update in May 2014 </a:t>
            </a:r>
          </a:p>
          <a:p>
            <a:pPr lvl="2"/>
            <a:r>
              <a:rPr lang="en-US" dirty="0"/>
              <a:t>1-2% increase in blue bands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| </a:t>
            </a:r>
            <a:fld id="{96E36F11-A39A-294D-A59D-6180D50ED29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6919" y="3119515"/>
            <a:ext cx="5548750" cy="351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4533900" y="3225800"/>
            <a:ext cx="0" cy="749300"/>
          </a:xfrm>
          <a:prstGeom prst="straightConnector1">
            <a:avLst/>
          </a:prstGeom>
          <a:ln w="34925">
            <a:solidFill>
              <a:srgbClr val="FF0000">
                <a:alpha val="49000"/>
              </a:srgb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9218CF5-2A76-4D1E-87A5-33C10941730A}"/>
              </a:ext>
            </a:extLst>
          </p:cNvPr>
          <p:cNvSpPr txBox="1"/>
          <p:nvPr/>
        </p:nvSpPr>
        <p:spPr>
          <a:xfrm>
            <a:off x="4338083" y="4420304"/>
            <a:ext cx="15204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C0=0 update</a:t>
            </a:r>
          </a:p>
        </p:txBody>
      </p:sp>
    </p:spTree>
    <p:extLst>
      <p:ext uri="{BB962C8B-B14F-4D97-AF65-F5344CB8AC3E}">
        <p14:creationId xmlns:p14="http://schemas.microsoft.com/office/powerpoint/2010/main" val="42040442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</p:spPr>
        <p:txBody>
          <a:bodyPr>
            <a:normAutofit fontScale="90000"/>
          </a:bodyPr>
          <a:lstStyle/>
          <a:p>
            <a:r>
              <a:rPr lang="en-US" dirty="0"/>
              <a:t>Operational SNPP VIIRS Comparison with AQUA MODIS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7669" y="6492875"/>
            <a:ext cx="2133600" cy="365125"/>
          </a:xfrm>
        </p:spPr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01755" y="913238"/>
            <a:ext cx="255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Applying SBAF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9249" y="901545"/>
            <a:ext cx="255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Applying SBAF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064" y="6508121"/>
            <a:ext cx="72242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Ref: https://ncc.nesdis.noaa.gov/VIIRS/VIIRS_MODIS_Intercomparison.php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753" y="1228145"/>
            <a:ext cx="6136175" cy="52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016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920482"/>
            <a:ext cx="8229600" cy="822960"/>
          </a:xfrm>
        </p:spPr>
        <p:txBody>
          <a:bodyPr>
            <a:normAutofit fontScale="90000"/>
          </a:bodyPr>
          <a:lstStyle/>
          <a:p>
            <a:pPr marL="234950" indent="-234950"/>
            <a:r>
              <a:rPr lang="en-US" b="0" dirty="0"/>
              <a:t>S-NPP VIIRS V2 Reprocessing led calibration Improvements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7082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NPP_FOR.potx</Template>
  <TotalTime>70617</TotalTime>
  <Words>1525</Words>
  <Application>Microsoft Office PowerPoint</Application>
  <PresentationFormat>On-screen Show (4:3)</PresentationFormat>
  <Paragraphs>298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MS PGothic</vt:lpstr>
      <vt:lpstr>SimSun</vt:lpstr>
      <vt:lpstr>SimSun</vt:lpstr>
      <vt:lpstr>Arial</vt:lpstr>
      <vt:lpstr>Calibri</vt:lpstr>
      <vt:lpstr>Cambria Math</vt:lpstr>
      <vt:lpstr>Symbol</vt:lpstr>
      <vt:lpstr>Times New Roman</vt:lpstr>
      <vt:lpstr>Wingdings</vt:lpstr>
      <vt:lpstr>NPP_FOR</vt:lpstr>
      <vt:lpstr>Equation</vt:lpstr>
      <vt:lpstr>Suomi-NPP VIIRS Reprocessing and Calibration Improvements in  VNIR Bands</vt:lpstr>
      <vt:lpstr>Outline</vt:lpstr>
      <vt:lpstr>Background</vt:lpstr>
      <vt:lpstr>VIIRS Spectral Bands (RSB)</vt:lpstr>
      <vt:lpstr>Operational Calibration major Issues and Updates</vt:lpstr>
      <vt:lpstr>Lunar Calibration Suggests Residual Degradation in Operation Calibration</vt:lpstr>
      <vt:lpstr>Reflective Solar Band (RSB) Consistency</vt:lpstr>
      <vt:lpstr>Operational SNPP VIIRS Comparison with AQUA MODIS</vt:lpstr>
      <vt:lpstr>S-NPP VIIRS V2 Reprocessing led calibration Improvements </vt:lpstr>
      <vt:lpstr>S-NPP VIIRS V2 Reprocessing Improvements </vt:lpstr>
      <vt:lpstr>Baseline Calibration Improvements (SD F-Factors)</vt:lpstr>
      <vt:lpstr>PowerPoint Presentation</vt:lpstr>
      <vt:lpstr>Kalman Filter Based Improved F-Factors</vt:lpstr>
      <vt:lpstr>Kalman Filter Based Improved F-Factors</vt:lpstr>
      <vt:lpstr>SNOx Trending (Before and After Kalman)</vt:lpstr>
      <vt:lpstr>DCC (Before and After Kalman)</vt:lpstr>
      <vt:lpstr>SRRS Model For VIIRS SWIR Band Correction </vt:lpstr>
      <vt:lpstr>PowerPoint Presentation</vt:lpstr>
      <vt:lpstr>Summary</vt:lpstr>
      <vt:lpstr>Backup</vt:lpstr>
      <vt:lpstr>VIIRS RSB/TEB/DNB</vt:lpstr>
      <vt:lpstr>VIIRS SWIR Band Corrected with SRRS Model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ICVS-LTM Weekly Instrument Status Update   May 7, 2014</dc:title>
  <dc:creator>Ninghai Sun</dc:creator>
  <cp:lastModifiedBy>sirish uprety</cp:lastModifiedBy>
  <cp:revision>1901</cp:revision>
  <cp:lastPrinted>2017-07-22T19:01:53Z</cp:lastPrinted>
  <dcterms:created xsi:type="dcterms:W3CDTF">2011-10-05T18:31:57Z</dcterms:created>
  <dcterms:modified xsi:type="dcterms:W3CDTF">2019-03-06T11:02:39Z</dcterms:modified>
</cp:coreProperties>
</file>