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4" r:id="rId3"/>
    <p:sldId id="335" r:id="rId4"/>
    <p:sldId id="336" r:id="rId5"/>
    <p:sldId id="264" r:id="rId6"/>
    <p:sldId id="338" r:id="rId7"/>
    <p:sldId id="333" r:id="rId8"/>
    <p:sldId id="341" r:id="rId9"/>
    <p:sldId id="342" r:id="rId10"/>
    <p:sldId id="343" r:id="rId11"/>
    <p:sldId id="339" r:id="rId12"/>
    <p:sldId id="297" r:id="rId13"/>
    <p:sldId id="299" r:id="rId14"/>
    <p:sldId id="306" r:id="rId15"/>
    <p:sldId id="302" r:id="rId16"/>
    <p:sldId id="312" r:id="rId17"/>
    <p:sldId id="346" r:id="rId18"/>
    <p:sldId id="344" r:id="rId19"/>
    <p:sldId id="337" r:id="rId20"/>
    <p:sldId id="295" r:id="rId21"/>
    <p:sldId id="345" r:id="rId22"/>
    <p:sldId id="323" r:id="rId23"/>
    <p:sldId id="296" r:id="rId24"/>
    <p:sldId id="298" r:id="rId25"/>
    <p:sldId id="300" r:id="rId26"/>
    <p:sldId id="317" r:id="rId27"/>
    <p:sldId id="330" r:id="rId28"/>
  </p:sldIdLst>
  <p:sldSz cx="9144000" cy="6858000" type="screen4x3"/>
  <p:notesSz cx="6400800" cy="86868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D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/>
    <p:restoredTop sz="86492" autoAdjust="0"/>
  </p:normalViewPr>
  <p:slideViewPr>
    <p:cSldViewPr snapToGrid="0">
      <p:cViewPr>
        <p:scale>
          <a:sx n="100" d="100"/>
          <a:sy n="100" d="100"/>
        </p:scale>
        <p:origin x="584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notesViewPr>
    <p:cSldViewPr snapToGrid="0">
      <p:cViewPr varScale="1">
        <p:scale>
          <a:sx n="71" d="100"/>
          <a:sy n="71" d="100"/>
        </p:scale>
        <p:origin x="-1044" y="-84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00C915F-B68C-F447-A6EF-C02AB659AB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49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667" tIns="0" rIns="17667" bIns="0" numCol="1" anchor="t" anchorCtr="0" compatLnSpc="1">
            <a:prstTxWarp prst="textNoShape">
              <a:avLst/>
            </a:prstTxWarp>
          </a:bodyPr>
          <a:lstStyle>
            <a:lvl1pPr algn="l" defTabSz="881063">
              <a:defRPr sz="900" i="1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53B06CC-AD55-9A41-9B02-66F83D504D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49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667" tIns="0" rIns="17667" bIns="0" numCol="1" anchor="t" anchorCtr="0" compatLnSpc="1">
            <a:prstTxWarp prst="textNoShape">
              <a:avLst/>
            </a:prstTxWarp>
          </a:bodyPr>
          <a:lstStyle>
            <a:lvl1pPr algn="r" defTabSz="881063">
              <a:defRPr sz="900" i="1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3ACAB1C-223F-4746-B654-34322AE839F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38225" y="658813"/>
            <a:ext cx="432435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AB234A7-002E-094A-965C-606A437FBE9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4075" y="4125913"/>
            <a:ext cx="469265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862" tIns="44167" rIns="86862" bIns="44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84650B99-DAD7-C04E-8609-D5C67203DEF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3413"/>
            <a:ext cx="27749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667" tIns="0" rIns="17667" bIns="0" numCol="1" anchor="b" anchorCtr="0" compatLnSpc="1">
            <a:prstTxWarp prst="textNoShape">
              <a:avLst/>
            </a:prstTxWarp>
          </a:bodyPr>
          <a:lstStyle>
            <a:lvl1pPr algn="l" defTabSz="881063">
              <a:defRPr sz="900" i="1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9266D14F-9D2B-744B-B3E1-FB0DDAE4BD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3413"/>
            <a:ext cx="27749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667" tIns="0" rIns="17667" bIns="0" numCol="1" anchor="b" anchorCtr="0" compatLnSpc="1">
            <a:prstTxWarp prst="textNoShape">
              <a:avLst/>
            </a:prstTxWarp>
          </a:bodyPr>
          <a:lstStyle>
            <a:lvl1pPr algn="r" defTabSz="881063">
              <a:defRPr sz="900" i="1">
                <a:latin typeface="Times New Roman" panose="02020603050405020304" pitchFamily="18" charset="0"/>
              </a:defRPr>
            </a:lvl1pPr>
          </a:lstStyle>
          <a:p>
            <a:fld id="{C08B63E6-9E25-1947-A98F-CC0C99B30B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65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97000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62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B63E6-9E25-1947-A98F-CC0C99B30B7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51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B63E6-9E25-1947-A98F-CC0C99B30B7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56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B63E6-9E25-1947-A98F-CC0C99B30B7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97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B63E6-9E25-1947-A98F-CC0C99B30B7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038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B63E6-9E25-1947-A98F-CC0C99B30B7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534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493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latin typeface="Arial" panose="020B0604020202020204" pitchFamily="34" charset="0"/>
              </a:rPr>
              <a:t>A common standard means it’s easy to intercompare sensors even if the standard itself is not accurate (it has relative accuracy)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B63E6-9E25-1947-A98F-CC0C99B30B7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02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7D50-7780-E744-9D4E-F604A98D2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70377-ABBE-764A-B96A-ABF652F13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91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2E1C-6C46-2747-AF3F-D88D1E37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FA11D-F5CC-9348-B8EC-865EE02C7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63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17950-944B-E04C-8883-08834A647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43713" y="457200"/>
            <a:ext cx="2071687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3D84F-0F2E-444B-A1C4-5F1CDBED4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57200"/>
            <a:ext cx="6062663" cy="5719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88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A971-827C-3D46-8C48-1E2AA0DC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7A869-0ECA-F344-A75E-DC539798F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869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45C1-9E63-C141-8AA9-61392820D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F6730-F987-C94A-9310-0D85E5933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91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F5A75-3D0A-0740-99A1-45CA4873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7261D-E39D-D441-B3FC-DF95864B1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0B728-8377-324E-B437-67E676253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17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E25B-E42C-4844-A905-382E690F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B5124-92C6-DD46-9E72-A1881D995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CB227-235A-6F4B-B166-8241A3BD1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DB48B-DBAA-AE4B-B173-C8E15CB5F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AB860C-0791-D44A-BCE4-C60703CF1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88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FED5-94C5-7845-A22A-4282D9CAC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876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62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190E6-83D1-9542-B3D3-36EA395D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1FDE1-2C6F-B644-AE2C-E61EEBD1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5438A-57A1-F745-8EBA-61E403690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84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4020-CBEA-3D48-9FA8-F217D413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06B6B8-2B2B-774E-8043-FF1A71A16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74C8B-8683-BF48-8C44-36935FCF3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85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648348-DC46-BF4E-B866-9CF051585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7467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2" tIns="46032" rIns="92062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5CF73B24-8AFB-0442-86C5-0C4B132B3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813" y="1343025"/>
            <a:ext cx="86487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Rectangle 19">
            <a:extLst>
              <a:ext uri="{FF2B5EF4-FFF2-40B4-BE49-F238E27FC236}">
                <a16:creationId xmlns:a16="http://schemas.microsoft.com/office/drawing/2014/main" id="{D05739FE-0070-2A48-83FD-FB5D567F1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8600"/>
            <a:ext cx="7486650" cy="282575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99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Text Box 22">
            <a:extLst>
              <a:ext uri="{FF2B5EF4-FFF2-40B4-BE49-F238E27FC236}">
                <a16:creationId xmlns:a16="http://schemas.microsoft.com/office/drawing/2014/main" id="{76B1A0BE-EC7C-A344-AE62-DBDB83C28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50813"/>
            <a:ext cx="8223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700">
              <a:latin typeface="Arial" panose="020B0604020202020204" pitchFamily="34" charset="0"/>
            </a:endParaRPr>
          </a:p>
        </p:txBody>
      </p:sp>
      <p:sp>
        <p:nvSpPr>
          <p:cNvPr id="1075" name="Line 51">
            <a:extLst>
              <a:ext uri="{FF2B5EF4-FFF2-40B4-BE49-F238E27FC236}">
                <a16:creationId xmlns:a16="http://schemas.microsoft.com/office/drawing/2014/main" id="{AF7B442F-57F6-344A-A261-A32D58CAD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438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6" name="Text Box 62">
            <a:extLst>
              <a:ext uri="{FF2B5EF4-FFF2-40B4-BE49-F238E27FC236}">
                <a16:creationId xmlns:a16="http://schemas.microsoft.com/office/drawing/2014/main" id="{D60FAF78-14C2-AC4D-8C62-3EE1FAF9F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581400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097" name="Picture 73" descr="nasa">
            <a:extLst>
              <a:ext uri="{FF2B5EF4-FFF2-40B4-BE49-F238E27FC236}">
                <a16:creationId xmlns:a16="http://schemas.microsoft.com/office/drawing/2014/main" id="{4DAAB636-367E-9D4C-810B-A683CEBCE1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0388"/>
            <a:ext cx="762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1313" indent="-341313" algn="l" rtl="0" eaLnBrk="0" fontAlgn="base" hangingPunct="0">
        <a:spcBef>
          <a:spcPct val="60000"/>
        </a:spcBef>
        <a:spcAft>
          <a:spcPct val="0"/>
        </a:spcAft>
        <a:buSzPct val="70000"/>
        <a:buFont typeface="Wingdings" pitchFamily="2" charset="2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04788" algn="l" rtl="0" eaLnBrk="0" fontAlgn="base" hangingPunct="0">
        <a:spcBef>
          <a:spcPct val="30000"/>
        </a:spcBef>
        <a:spcAft>
          <a:spcPct val="0"/>
        </a:spcAft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214313" algn="l" rtl="0" eaLnBrk="0" fontAlgn="base" hangingPunct="0">
        <a:spcBef>
          <a:spcPct val="30000"/>
        </a:spcBef>
        <a:spcAft>
          <a:spcPct val="0"/>
        </a:spcAft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1788" indent="-231775" algn="l" rtl="0" eaLnBrk="0" fontAlgn="base" hangingPunct="0">
        <a:spcBef>
          <a:spcPct val="3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1497339-6DE7-9E45-9A08-F7298CB11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6705600" cy="793750"/>
          </a:xfrm>
          <a:noFill/>
          <a:ln/>
        </p:spPr>
        <p:txBody>
          <a:bodyPr/>
          <a:lstStyle/>
          <a:p>
            <a:r>
              <a:rPr lang="en-US" altLang="en-US" sz="2400" i="1" dirty="0"/>
              <a:t>Ice Radiance Method for Sensor Monitoring and </a:t>
            </a:r>
            <a:r>
              <a:rPr lang="en-US" altLang="en-US" sz="2400" i="1" dirty="0" err="1"/>
              <a:t>Intercomparison</a:t>
            </a:r>
            <a:endParaRPr lang="en-US" altLang="en-US" sz="2400" dirty="0"/>
          </a:p>
        </p:txBody>
      </p:sp>
      <p:sp>
        <p:nvSpPr>
          <p:cNvPr id="4144" name="Text Box 48">
            <a:extLst>
              <a:ext uri="{FF2B5EF4-FFF2-40B4-BE49-F238E27FC236}">
                <a16:creationId xmlns:a16="http://schemas.microsoft.com/office/drawing/2014/main" id="{108018BC-2D36-F64B-AD50-546573520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76400"/>
            <a:ext cx="670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46" name="Text Box 50">
            <a:extLst>
              <a:ext uri="{FF2B5EF4-FFF2-40B4-BE49-F238E27FC236}">
                <a16:creationId xmlns:a16="http://schemas.microsoft.com/office/drawing/2014/main" id="{F97B6D34-B831-4546-8AB3-5E26A7C26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84455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u="sng" dirty="0">
                <a:solidFill>
                  <a:srgbClr val="009900"/>
                </a:solidFill>
                <a:latin typeface="Verdana" panose="020B0604030504040204" pitchFamily="34" charset="0"/>
              </a:rPr>
              <a:t>Outline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 Justification for using ice surfaces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 The monitoring technique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 TOA reflectance model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 </a:t>
            </a:r>
            <a:r>
              <a:rPr lang="en-US" altLang="en-US" sz="2400" dirty="0" err="1"/>
              <a:t>Intercomparison</a:t>
            </a:r>
            <a:r>
              <a:rPr lang="en-US" altLang="en-US" sz="2400" dirty="0"/>
              <a:t> results for OMI, </a:t>
            </a:r>
            <a:r>
              <a:rPr lang="en-US" altLang="en-US" sz="2400" dirty="0" err="1"/>
              <a:t>TropOMI</a:t>
            </a:r>
            <a:r>
              <a:rPr lang="en-US" altLang="en-US" sz="2400" dirty="0"/>
              <a:t>, MODIS, OMPS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11BE5E-7474-0545-BAB4-6E76999B3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333299"/>
              </p:ext>
            </p:extLst>
          </p:nvPr>
        </p:nvGraphicFramePr>
        <p:xfrm>
          <a:off x="1165412" y="1615758"/>
          <a:ext cx="602428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Glen Jaross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NASA Goddard Space Flight Center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dirty="0"/>
                        <a:t>Jeremy Warner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Science Systems and Applications, Inc.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4C64593-AD0A-3849-8A28-AC9DDEFB29BA}"/>
              </a:ext>
            </a:extLst>
          </p:cNvPr>
          <p:cNvSpPr txBox="1"/>
          <p:nvPr/>
        </p:nvSpPr>
        <p:spPr>
          <a:xfrm>
            <a:off x="-110938" y="6547702"/>
            <a:ext cx="2552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GSICS Meeting – 6 Mar,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36B0012B-9DFD-EB4D-821F-4C37A825E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858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/>
              <a:t>OMPS / Suomi NPP</a:t>
            </a: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41A3B13F-02CF-BD45-80E0-A5F203E07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5410200"/>
            <a:ext cx="4018547" cy="57530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</a:rPr>
              <a:t>Antarctic radiances are entirely consistent with solar calibration results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4208C1-01D3-D345-B2C7-0A45DD5BC3D4}"/>
              </a:ext>
            </a:extLst>
          </p:cNvPr>
          <p:cNvGrpSpPr/>
          <p:nvPr/>
        </p:nvGrpSpPr>
        <p:grpSpPr>
          <a:xfrm>
            <a:off x="7230657" y="5017441"/>
            <a:ext cx="1447800" cy="304800"/>
            <a:chOff x="685800" y="4724400"/>
            <a:chExt cx="1447800" cy="304800"/>
          </a:xfrm>
        </p:grpSpPr>
        <p:sp>
          <p:nvSpPr>
            <p:cNvPr id="114699" name="AutoShape 11">
              <a:extLst>
                <a:ext uri="{FF2B5EF4-FFF2-40B4-BE49-F238E27FC236}">
                  <a16:creationId xmlns:a16="http://schemas.microsoft.com/office/drawing/2014/main" id="{B805D743-854E-9242-A56F-D8F26D1FA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4800600"/>
              <a:ext cx="152400" cy="152400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1" name="Text Box 13">
              <a:extLst>
                <a:ext uri="{FF2B5EF4-FFF2-40B4-BE49-F238E27FC236}">
                  <a16:creationId xmlns:a16="http://schemas.microsoft.com/office/drawing/2014/main" id="{6277FB60-9E87-254F-A3AF-5F7B9C5E7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4724400"/>
              <a:ext cx="1371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b="1" dirty="0"/>
                <a:t>Antarctica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66BB015-F8C6-934B-BC61-A0B0FAE6EC38}"/>
              </a:ext>
            </a:extLst>
          </p:cNvPr>
          <p:cNvSpPr txBox="1"/>
          <p:nvPr/>
        </p:nvSpPr>
        <p:spPr>
          <a:xfrm>
            <a:off x="7277387" y="2607988"/>
            <a:ext cx="1453242" cy="55399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 calibration corrections have been applied to OMPS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30C600-2B4D-304D-AE36-CC0FCA0657F4}"/>
              </a:ext>
            </a:extLst>
          </p:cNvPr>
          <p:cNvSpPr txBox="1"/>
          <p:nvPr/>
        </p:nvSpPr>
        <p:spPr>
          <a:xfrm>
            <a:off x="5219700" y="4178333"/>
            <a:ext cx="1355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</a:t>
            </a:r>
            <a:r>
              <a:rPr lang="en-US" baseline="30000" dirty="0"/>
              <a:t>º</a:t>
            </a:r>
            <a:r>
              <a:rPr lang="en-US" dirty="0"/>
              <a:t> &lt; </a:t>
            </a:r>
            <a:r>
              <a:rPr lang="en-US" dirty="0" err="1"/>
              <a:t>SolZA</a:t>
            </a:r>
            <a:r>
              <a:rPr lang="en-US" dirty="0"/>
              <a:t> &lt; 67</a:t>
            </a:r>
            <a:r>
              <a:rPr lang="en-US" baseline="30000" dirty="0"/>
              <a:t>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D2761B-E8EA-D141-9DD6-218888473E10}"/>
              </a:ext>
            </a:extLst>
          </p:cNvPr>
          <p:cNvSpPr txBox="1"/>
          <p:nvPr/>
        </p:nvSpPr>
        <p:spPr>
          <a:xfrm>
            <a:off x="5305640" y="1822927"/>
            <a:ext cx="126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380 nm, nadir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F7627B-71A4-FE4B-9CC2-72AEF8703200}"/>
              </a:ext>
            </a:extLst>
          </p:cNvPr>
          <p:cNvGrpSpPr/>
          <p:nvPr/>
        </p:nvGrpSpPr>
        <p:grpSpPr>
          <a:xfrm>
            <a:off x="1283230" y="1600200"/>
            <a:ext cx="6004124" cy="3688296"/>
            <a:chOff x="1283230" y="1600200"/>
            <a:chExt cx="6004124" cy="368829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09A7B5A-FF04-BF49-ADA0-D910D813C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9" t="9000" r="8000" b="7001"/>
            <a:stretch/>
          </p:blipFill>
          <p:spPr>
            <a:xfrm>
              <a:off x="1828800" y="1600200"/>
              <a:ext cx="5382354" cy="32004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B9B95F-4959-C84A-A93F-A6A5C765811B}"/>
                </a:ext>
              </a:extLst>
            </p:cNvPr>
            <p:cNvSpPr txBox="1"/>
            <p:nvPr/>
          </p:nvSpPr>
          <p:spPr>
            <a:xfrm>
              <a:off x="4175497" y="5011497"/>
              <a:ext cx="737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YEAR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4B7CAD-92AA-5945-9D2A-446E7672CB2F}"/>
                </a:ext>
              </a:extLst>
            </p:cNvPr>
            <p:cNvSpPr txBox="1"/>
            <p:nvPr/>
          </p:nvSpPr>
          <p:spPr>
            <a:xfrm rot="16200000">
              <a:off x="571498" y="3104046"/>
              <a:ext cx="17004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Normalized Radiance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C43A1A-3474-1C4A-BACE-DD75C09A993A}"/>
                </a:ext>
              </a:extLst>
            </p:cNvPr>
            <p:cNvSpPr txBox="1"/>
            <p:nvPr/>
          </p:nvSpPr>
          <p:spPr>
            <a:xfrm>
              <a:off x="1550894" y="2130704"/>
              <a:ext cx="46616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1.02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00664F-FF14-8442-AA8E-36FC00A1A4B6}"/>
                </a:ext>
              </a:extLst>
            </p:cNvPr>
            <p:cNvSpPr txBox="1"/>
            <p:nvPr/>
          </p:nvSpPr>
          <p:spPr>
            <a:xfrm>
              <a:off x="1543717" y="3347224"/>
              <a:ext cx="48434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1.00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4993BB-B21B-DD44-AFD4-FD6554514E48}"/>
                </a:ext>
              </a:extLst>
            </p:cNvPr>
            <p:cNvSpPr txBox="1"/>
            <p:nvPr/>
          </p:nvSpPr>
          <p:spPr>
            <a:xfrm>
              <a:off x="1568656" y="4527885"/>
              <a:ext cx="46616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0.98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3D2C1D-C216-4243-A780-ECED1D4A4906}"/>
                </a:ext>
              </a:extLst>
            </p:cNvPr>
            <p:cNvSpPr txBox="1"/>
            <p:nvPr/>
          </p:nvSpPr>
          <p:spPr>
            <a:xfrm>
              <a:off x="1801738" y="4715916"/>
              <a:ext cx="50165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2012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9DD56A-8AB5-0445-9B47-EEA5A90DBC11}"/>
                </a:ext>
              </a:extLst>
            </p:cNvPr>
            <p:cNvSpPr txBox="1"/>
            <p:nvPr/>
          </p:nvSpPr>
          <p:spPr>
            <a:xfrm>
              <a:off x="2512458" y="4715916"/>
              <a:ext cx="50165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2013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C14080-EB76-7548-A71B-0C0BBD3FA4F8}"/>
                </a:ext>
              </a:extLst>
            </p:cNvPr>
            <p:cNvSpPr txBox="1"/>
            <p:nvPr/>
          </p:nvSpPr>
          <p:spPr>
            <a:xfrm>
              <a:off x="3202519" y="4715916"/>
              <a:ext cx="50165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2014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2FED7C-1DD3-B14E-A11B-E0D60BE1A654}"/>
                </a:ext>
              </a:extLst>
            </p:cNvPr>
            <p:cNvSpPr txBox="1"/>
            <p:nvPr/>
          </p:nvSpPr>
          <p:spPr>
            <a:xfrm>
              <a:off x="3954440" y="4715916"/>
              <a:ext cx="50165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2015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B2F92A-D8AD-2949-A4DE-5D08F8A23B31}"/>
                </a:ext>
              </a:extLst>
            </p:cNvPr>
            <p:cNvSpPr txBox="1"/>
            <p:nvPr/>
          </p:nvSpPr>
          <p:spPr>
            <a:xfrm>
              <a:off x="4663982" y="4715916"/>
              <a:ext cx="50165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2016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567C81-89FF-A348-9E39-DA03758EC57F}"/>
                </a:ext>
              </a:extLst>
            </p:cNvPr>
            <p:cNvSpPr txBox="1"/>
            <p:nvPr/>
          </p:nvSpPr>
          <p:spPr>
            <a:xfrm>
              <a:off x="5373524" y="4715916"/>
              <a:ext cx="50165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2017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17BACA-3BE9-7F40-AAB4-0018B6298E75}"/>
                </a:ext>
              </a:extLst>
            </p:cNvPr>
            <p:cNvSpPr txBox="1"/>
            <p:nvPr/>
          </p:nvSpPr>
          <p:spPr>
            <a:xfrm>
              <a:off x="6113904" y="4715916"/>
              <a:ext cx="50165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2018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F32217-1498-AF44-ADFD-C0DC13ABD3C8}"/>
                </a:ext>
              </a:extLst>
            </p:cNvPr>
            <p:cNvSpPr txBox="1"/>
            <p:nvPr/>
          </p:nvSpPr>
          <p:spPr>
            <a:xfrm>
              <a:off x="6785701" y="4715916"/>
              <a:ext cx="50165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2019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7B0677E-434B-4B44-AC35-44A23C603EF9}"/>
              </a:ext>
            </a:extLst>
          </p:cNvPr>
          <p:cNvSpPr txBox="1"/>
          <p:nvPr/>
        </p:nvSpPr>
        <p:spPr>
          <a:xfrm>
            <a:off x="5575300" y="1822927"/>
            <a:ext cx="774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360 nm</a:t>
            </a:r>
          </a:p>
        </p:txBody>
      </p:sp>
    </p:spTree>
    <p:extLst>
      <p:ext uri="{BB962C8B-B14F-4D97-AF65-F5344CB8AC3E}">
        <p14:creationId xmlns:p14="http://schemas.microsoft.com/office/powerpoint/2010/main" val="6199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Freeform 3">
            <a:extLst>
              <a:ext uri="{FF2B5EF4-FFF2-40B4-BE49-F238E27FC236}">
                <a16:creationId xmlns:a16="http://schemas.microsoft.com/office/drawing/2014/main" id="{B9EF8B0E-2102-EA47-9A32-4644C73B18D8}"/>
              </a:ext>
            </a:extLst>
          </p:cNvPr>
          <p:cNvSpPr>
            <a:spLocks/>
          </p:cNvSpPr>
          <p:nvPr/>
        </p:nvSpPr>
        <p:spPr bwMode="auto">
          <a:xfrm>
            <a:off x="5715000" y="1752600"/>
            <a:ext cx="1143000" cy="533400"/>
          </a:xfrm>
          <a:custGeom>
            <a:avLst/>
            <a:gdLst>
              <a:gd name="T0" fmla="*/ 0 w 720"/>
              <a:gd name="T1" fmla="*/ 0 h 288"/>
              <a:gd name="T2" fmla="*/ 720 w 720"/>
              <a:gd name="T3" fmla="*/ 0 h 288"/>
              <a:gd name="T4" fmla="*/ 720 w 720"/>
              <a:gd name="T5" fmla="*/ 144 h 288"/>
              <a:gd name="T6" fmla="*/ 336 w 720"/>
              <a:gd name="T7" fmla="*/ 288 h 288"/>
              <a:gd name="T8" fmla="*/ 0 w 720"/>
              <a:gd name="T9" fmla="*/ 288 h 288"/>
              <a:gd name="T10" fmla="*/ 0 w 720"/>
              <a:gd name="T11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288">
                <a:moveTo>
                  <a:pt x="0" y="0"/>
                </a:moveTo>
                <a:lnTo>
                  <a:pt x="720" y="0"/>
                </a:lnTo>
                <a:lnTo>
                  <a:pt x="720" y="144"/>
                </a:lnTo>
                <a:lnTo>
                  <a:pt x="336" y="288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5723" name="Picture 11" descr="C:\ice\TowerInstruments.jpg">
            <a:extLst>
              <a:ext uri="{FF2B5EF4-FFF2-40B4-BE49-F238E27FC236}">
                <a16:creationId xmlns:a16="http://schemas.microsoft.com/office/drawing/2014/main" id="{7CDB7842-4266-964A-BFE9-AB64F9FF8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5" name="Text Box 13">
            <a:extLst>
              <a:ext uri="{FF2B5EF4-FFF2-40B4-BE49-F238E27FC236}">
                <a16:creationId xmlns:a16="http://schemas.microsoft.com/office/drawing/2014/main" id="{186F2D13-3B6E-8045-B7C3-8F2CD1557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502" y="1752600"/>
            <a:ext cx="4845698" cy="16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900" dirty="0"/>
              <a:t>   </a:t>
            </a:r>
            <a:r>
              <a:rPr lang="en-US" altLang="en-US" sz="1400" b="1" dirty="0"/>
              <a:t>Measurements by Warren et al. at Dome C, 2003-2005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1400" b="1" dirty="0"/>
              <a:t>  Spectral BRDF of surface 0.35 – 2.5 </a:t>
            </a:r>
            <a:r>
              <a:rPr lang="en-US" altLang="en-US" sz="1400" b="1" dirty="0">
                <a:sym typeface="Symbol" pitchFamily="2" charset="2"/>
              </a:rPr>
              <a:t></a:t>
            </a:r>
            <a:r>
              <a:rPr lang="en-US" altLang="en-US" sz="1400" b="1" dirty="0"/>
              <a:t>m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1400" b="1" dirty="0"/>
              <a:t>  Solar Zenith Angles 52</a:t>
            </a:r>
            <a:r>
              <a:rPr lang="en-US" altLang="en-US" sz="1400" b="1" dirty="0">
                <a:sym typeface="Symbol" pitchFamily="2" charset="2"/>
              </a:rPr>
              <a:t> - 87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1400" b="1" dirty="0">
                <a:sym typeface="Symbol" pitchFamily="2" charset="2"/>
              </a:rPr>
              <a:t>  Measure spectral transmission of sunlight into snow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1400" b="1" dirty="0">
                <a:sym typeface="Symbol" pitchFamily="2" charset="2"/>
              </a:rPr>
              <a:t>  in </a:t>
            </a:r>
            <a:r>
              <a:rPr lang="en-US" altLang="en-US" sz="1400" b="1" dirty="0"/>
              <a:t>support of radiometric validation for SPOT4 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B9CA094D-629D-0D4A-A2AB-3012190AF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799" y="762000"/>
            <a:ext cx="66138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/>
              <a:t>Validation of Absolute Satellite Radiometry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20139831-8CDF-954C-88AC-BCD3B5B57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85" y="4362061"/>
            <a:ext cx="8536961" cy="23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</a:rPr>
              <a:t>Our Approach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1400" dirty="0">
                <a:latin typeface="Arial" panose="020B0604020202020204" pitchFamily="34" charset="0"/>
              </a:rPr>
              <a:t>Develop a 2</a:t>
            </a:r>
            <a:r>
              <a:rPr lang="en-US" altLang="en-US" sz="1400" dirty="0">
                <a:latin typeface="Arial" panose="020B0604020202020204" pitchFamily="34" charset="0"/>
                <a:sym typeface="Symbol" pitchFamily="2" charset="2"/>
              </a:rPr>
              <a:t></a:t>
            </a:r>
            <a:r>
              <a:rPr lang="en-US" altLang="en-US" sz="1400" dirty="0">
                <a:latin typeface="Arial" panose="020B0604020202020204" pitchFamily="34" charset="0"/>
              </a:rPr>
              <a:t> steradian directional reflectance (BRDF) model for the Antarctic surface (see JGR, </a:t>
            </a:r>
            <a:r>
              <a:rPr lang="en-US" altLang="en-US" sz="1400" u="sng" dirty="0">
                <a:latin typeface="Arial" panose="020B0604020202020204" pitchFamily="34" charset="0"/>
              </a:rPr>
              <a:t>113</a:t>
            </a:r>
            <a:r>
              <a:rPr lang="en-US" altLang="en-US" sz="1400" dirty="0">
                <a:latin typeface="Arial" panose="020B0604020202020204" pitchFamily="34" charset="0"/>
              </a:rPr>
              <a:t>, 2008)</a:t>
            </a:r>
          </a:p>
          <a:p>
            <a:pPr lvl="1">
              <a:spcBef>
                <a:spcPct val="50000"/>
              </a:spcBef>
              <a:buFont typeface="System Font Regular"/>
              <a:buChar char="-"/>
            </a:pPr>
            <a:r>
              <a:rPr lang="en-US" altLang="en-US" sz="1400" dirty="0">
                <a:latin typeface="Arial" panose="020B0604020202020204" pitchFamily="34" charset="0"/>
              </a:rPr>
              <a:t>surface measurements of total hemispheric reflectance measurements; wavelength-dependent</a:t>
            </a:r>
          </a:p>
          <a:p>
            <a:pPr lvl="1">
              <a:spcBef>
                <a:spcPct val="50000"/>
              </a:spcBef>
              <a:buFont typeface="System Font Regular"/>
              <a:buChar char="-"/>
            </a:pPr>
            <a:r>
              <a:rPr lang="en-US" altLang="en-US" sz="1400" dirty="0">
                <a:latin typeface="Arial" panose="020B0604020202020204" pitchFamily="34" charset="0"/>
              </a:rPr>
              <a:t>surface measurements of reflectance anisotropy; independent of wavelength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1400" dirty="0">
                <a:latin typeface="Arial" panose="020B0604020202020204" pitchFamily="34" charset="0"/>
              </a:rPr>
              <a:t>Create a look-up table of sun-normalized Top-of-the-Atmosphere (TOA) radiances for all satellite observing conditions using a radiative transfer model (RTM)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1400" dirty="0">
                <a:latin typeface="Arial" panose="020B0604020202020204" pitchFamily="34" charset="0"/>
              </a:rPr>
              <a:t>Compute ratio between each measurement and table entries; average results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026" descr="brdf">
            <a:extLst>
              <a:ext uri="{FF2B5EF4-FFF2-40B4-BE49-F238E27FC236}">
                <a16:creationId xmlns:a16="http://schemas.microsoft.com/office/drawing/2014/main" id="{898415CA-13DC-AD40-AB6A-092266D72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0" b="5942"/>
          <a:stretch>
            <a:fillRect/>
          </a:stretch>
        </p:blipFill>
        <p:spPr bwMode="auto">
          <a:xfrm>
            <a:off x="5715000" y="1447800"/>
            <a:ext cx="3187700" cy="34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Freeform 1027">
            <a:extLst>
              <a:ext uri="{FF2B5EF4-FFF2-40B4-BE49-F238E27FC236}">
                <a16:creationId xmlns:a16="http://schemas.microsoft.com/office/drawing/2014/main" id="{70F86B53-B4B8-7446-BF80-BA0455CC5F7B}"/>
              </a:ext>
            </a:extLst>
          </p:cNvPr>
          <p:cNvSpPr>
            <a:spLocks/>
          </p:cNvSpPr>
          <p:nvPr/>
        </p:nvSpPr>
        <p:spPr bwMode="auto">
          <a:xfrm>
            <a:off x="5715000" y="1752600"/>
            <a:ext cx="1143000" cy="533400"/>
          </a:xfrm>
          <a:custGeom>
            <a:avLst/>
            <a:gdLst>
              <a:gd name="T0" fmla="*/ 0 w 720"/>
              <a:gd name="T1" fmla="*/ 0 h 288"/>
              <a:gd name="T2" fmla="*/ 720 w 720"/>
              <a:gd name="T3" fmla="*/ 0 h 288"/>
              <a:gd name="T4" fmla="*/ 720 w 720"/>
              <a:gd name="T5" fmla="*/ 144 h 288"/>
              <a:gd name="T6" fmla="*/ 336 w 720"/>
              <a:gd name="T7" fmla="*/ 288 h 288"/>
              <a:gd name="T8" fmla="*/ 0 w 720"/>
              <a:gd name="T9" fmla="*/ 288 h 288"/>
              <a:gd name="T10" fmla="*/ 0 w 720"/>
              <a:gd name="T11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288">
                <a:moveTo>
                  <a:pt x="0" y="0"/>
                </a:moveTo>
                <a:lnTo>
                  <a:pt x="720" y="0"/>
                </a:lnTo>
                <a:lnTo>
                  <a:pt x="720" y="144"/>
                </a:lnTo>
                <a:lnTo>
                  <a:pt x="336" y="288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660" name="Picture 1028" descr="rice">
            <a:extLst>
              <a:ext uri="{FF2B5EF4-FFF2-40B4-BE49-F238E27FC236}">
                <a16:creationId xmlns:a16="http://schemas.microsoft.com/office/drawing/2014/main" id="{13F6D2FD-E607-7F47-97E6-32CD7A536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50" b="40834"/>
          <a:stretch>
            <a:fillRect/>
          </a:stretch>
        </p:blipFill>
        <p:spPr bwMode="auto">
          <a:xfrm>
            <a:off x="1066800" y="2514600"/>
            <a:ext cx="3932238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1029">
            <a:extLst>
              <a:ext uri="{FF2B5EF4-FFF2-40B4-BE49-F238E27FC236}">
                <a16:creationId xmlns:a16="http://schemas.microsoft.com/office/drawing/2014/main" id="{D4B3C8CB-6346-6C47-A29C-C355BA60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953000"/>
            <a:ext cx="2362200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Warren et al. Reflectance anisotropy derived from 1986-1992 data</a:t>
            </a:r>
          </a:p>
        </p:txBody>
      </p:sp>
      <p:sp>
        <p:nvSpPr>
          <p:cNvPr id="70662" name="Text Box 1030">
            <a:extLst>
              <a:ext uri="{FF2B5EF4-FFF2-40B4-BE49-F238E27FC236}">
                <a16:creationId xmlns:a16="http://schemas.microsoft.com/office/drawing/2014/main" id="{C94888B0-87C4-F54B-A617-6116D327B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0"/>
            <a:ext cx="2187575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Spectral Albedo Measuremnts at South Pole, 1986</a:t>
            </a:r>
          </a:p>
        </p:txBody>
      </p:sp>
      <p:sp>
        <p:nvSpPr>
          <p:cNvPr id="70663" name="Text Box 1031">
            <a:extLst>
              <a:ext uri="{FF2B5EF4-FFF2-40B4-BE49-F238E27FC236}">
                <a16:creationId xmlns:a16="http://schemas.microsoft.com/office/drawing/2014/main" id="{6E0E46DD-C114-EE4A-829F-4A38764FB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447800"/>
            <a:ext cx="1236663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ym typeface="Symbol" pitchFamily="2" charset="2"/>
              </a:rPr>
              <a:t> = 600 nm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400">
                <a:sym typeface="Symbol" pitchFamily="2" charset="2"/>
              </a:rPr>
              <a:t>Sol. ZA = 80</a:t>
            </a:r>
            <a:endParaRPr lang="en-US" altLang="en-US"/>
          </a:p>
        </p:txBody>
      </p:sp>
      <p:sp>
        <p:nvSpPr>
          <p:cNvPr id="70664" name="Text Box 1032">
            <a:extLst>
              <a:ext uri="{FF2B5EF4-FFF2-40B4-BE49-F238E27FC236}">
                <a16:creationId xmlns:a16="http://schemas.microsoft.com/office/drawing/2014/main" id="{A4AE882A-F6AA-1E47-97E3-D1FAE2695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91200"/>
            <a:ext cx="2286000" cy="94463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</a:rPr>
              <a:t>BRDF is likely constant: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</a:rPr>
              <a:t> 300-800 nm</a:t>
            </a:r>
          </a:p>
        </p:txBody>
      </p:sp>
      <p:sp>
        <p:nvSpPr>
          <p:cNvPr id="70665" name="Rectangle 1033">
            <a:extLst>
              <a:ext uri="{FF2B5EF4-FFF2-40B4-BE49-F238E27FC236}">
                <a16:creationId xmlns:a16="http://schemas.microsoft.com/office/drawing/2014/main" id="{508D5225-482E-0E49-AD00-543823411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"/>
            <a:ext cx="7467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2" tIns="46032" rIns="92062" bIns="46032" anchor="ctr"/>
          <a:lstStyle>
            <a:lvl1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Surface properties based upon reflectance measurements by Warren et al.</a:t>
            </a:r>
            <a:r>
              <a:rPr lang="en-US" altLang="en-US" sz="1800"/>
              <a:t> </a:t>
            </a:r>
          </a:p>
        </p:txBody>
      </p:sp>
      <p:sp>
        <p:nvSpPr>
          <p:cNvPr id="70666" name="Text Box 1034">
            <a:extLst>
              <a:ext uri="{FF2B5EF4-FFF2-40B4-BE49-F238E27FC236}">
                <a16:creationId xmlns:a16="http://schemas.microsoft.com/office/drawing/2014/main" id="{FAA94B90-416D-9B40-85F1-771DE25D5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250" y="5868144"/>
            <a:ext cx="4061012" cy="79074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</a:rPr>
              <a:t>BRDF derived from parameterization of measured reflectance anisotropy </a:t>
            </a:r>
            <a:r>
              <a:rPr lang="en-US" altLang="en-US" sz="1400" b="1" dirty="0">
                <a:latin typeface="Arial" panose="020B0604020202020204" pitchFamily="34" charset="0"/>
              </a:rPr>
              <a:t>(Warren et al., JGR </a:t>
            </a:r>
            <a:r>
              <a:rPr lang="en-US" altLang="en-US" sz="1400" b="1" u="sng" dirty="0">
                <a:latin typeface="Arial" panose="020B0604020202020204" pitchFamily="34" charset="0"/>
              </a:rPr>
              <a:t>103</a:t>
            </a:r>
            <a:r>
              <a:rPr lang="en-US" altLang="en-US" sz="1400" b="1" dirty="0">
                <a:latin typeface="Arial" panose="020B0604020202020204" pitchFamily="34" charset="0"/>
              </a:rPr>
              <a:t>, E11, 1998)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>
            <a:extLst>
              <a:ext uri="{FF2B5EF4-FFF2-40B4-BE49-F238E27FC236}">
                <a16:creationId xmlns:a16="http://schemas.microsoft.com/office/drawing/2014/main" id="{6772EC3C-C3BE-B846-A8B2-F81D853C9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62000"/>
            <a:ext cx="649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tx2"/>
                </a:solidFill>
              </a:rPr>
              <a:t>Surface BRDF model vs. Solar Zenith Angle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5D9EAA-EEBE-4142-A7C8-BA434CC5F246}"/>
              </a:ext>
            </a:extLst>
          </p:cNvPr>
          <p:cNvGrpSpPr/>
          <p:nvPr/>
        </p:nvGrpSpPr>
        <p:grpSpPr>
          <a:xfrm>
            <a:off x="272813" y="1451139"/>
            <a:ext cx="4191611" cy="2698376"/>
            <a:chOff x="272813" y="1524000"/>
            <a:chExt cx="4191611" cy="26983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CDA17C-5003-6B4B-80E0-46932EDD3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771" r="20904" b="45883"/>
            <a:stretch/>
          </p:blipFill>
          <p:spPr>
            <a:xfrm>
              <a:off x="272813" y="1524000"/>
              <a:ext cx="4191611" cy="2698376"/>
            </a:xfrm>
            <a:prstGeom prst="rect">
              <a:avLst/>
            </a:prstGeom>
          </p:spPr>
        </p:pic>
        <p:sp>
          <p:nvSpPr>
            <p:cNvPr id="72711" name="Text Box 7">
              <a:extLst>
                <a:ext uri="{FF2B5EF4-FFF2-40B4-BE49-F238E27FC236}">
                  <a16:creationId xmlns:a16="http://schemas.microsoft.com/office/drawing/2014/main" id="{42C8884C-7997-4249-9532-B1F5195D5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106" y="1606457"/>
              <a:ext cx="990600" cy="284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/>
                <a:t>SolZA=40</a:t>
              </a:r>
              <a:r>
                <a:rPr lang="en-US" altLang="en-US" sz="1200">
                  <a:sym typeface="Symbol" pitchFamily="2" charset="2"/>
                </a:rPr>
                <a:t></a:t>
              </a:r>
              <a:endParaRPr lang="en-US" altLang="en-US" sz="1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ABAE03F-9060-0643-9885-5DF043633BCA}"/>
              </a:ext>
            </a:extLst>
          </p:cNvPr>
          <p:cNvGrpSpPr/>
          <p:nvPr/>
        </p:nvGrpSpPr>
        <p:grpSpPr>
          <a:xfrm>
            <a:off x="4656553" y="1451139"/>
            <a:ext cx="4164717" cy="2684930"/>
            <a:chOff x="4629659" y="1537446"/>
            <a:chExt cx="4164717" cy="26849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8026B8-328E-994B-B4AB-CA8CEE57E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294" r="21411" b="45555"/>
            <a:stretch/>
          </p:blipFill>
          <p:spPr>
            <a:xfrm>
              <a:off x="4629659" y="1537446"/>
              <a:ext cx="4164717" cy="2684930"/>
            </a:xfrm>
            <a:prstGeom prst="rect">
              <a:avLst/>
            </a:prstGeom>
          </p:spPr>
        </p:pic>
        <p:sp>
          <p:nvSpPr>
            <p:cNvPr id="72713" name="Text Box 9">
              <a:extLst>
                <a:ext uri="{FF2B5EF4-FFF2-40B4-BE49-F238E27FC236}">
                  <a16:creationId xmlns:a16="http://schemas.microsoft.com/office/drawing/2014/main" id="{C685E31B-E217-814B-A64F-FABFAFAC2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1152" y="1606457"/>
              <a:ext cx="990600" cy="284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/>
                <a:t>SolZA=50</a:t>
              </a:r>
              <a:r>
                <a:rPr lang="en-US" altLang="en-US" sz="1200">
                  <a:sym typeface="Symbol" pitchFamily="2" charset="2"/>
                </a:rPr>
                <a:t></a:t>
              </a:r>
              <a:endParaRPr lang="en-US" altLang="en-US" sz="12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D8158-320B-3046-8662-EF131D200169}"/>
              </a:ext>
            </a:extLst>
          </p:cNvPr>
          <p:cNvGrpSpPr/>
          <p:nvPr/>
        </p:nvGrpSpPr>
        <p:grpSpPr>
          <a:xfrm>
            <a:off x="308671" y="4304832"/>
            <a:ext cx="4155753" cy="2545978"/>
            <a:chOff x="308671" y="4180681"/>
            <a:chExt cx="4155753" cy="25459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527C38-55CE-FE4D-BBC8-87BB182A8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425" r="21580" b="47451"/>
            <a:stretch/>
          </p:blipFill>
          <p:spPr>
            <a:xfrm>
              <a:off x="308671" y="4180681"/>
              <a:ext cx="4155753" cy="2545978"/>
            </a:xfrm>
            <a:prstGeom prst="rect">
              <a:avLst/>
            </a:prstGeom>
          </p:spPr>
        </p:pic>
        <p:sp>
          <p:nvSpPr>
            <p:cNvPr id="72712" name="Text Box 8">
              <a:extLst>
                <a:ext uri="{FF2B5EF4-FFF2-40B4-BE49-F238E27FC236}">
                  <a16:creationId xmlns:a16="http://schemas.microsoft.com/office/drawing/2014/main" id="{E1F283E7-3504-B546-81CC-4462BA0F6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106" y="4243013"/>
              <a:ext cx="990600" cy="284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/>
                <a:t>SolZA=60</a:t>
              </a:r>
              <a:r>
                <a:rPr lang="en-US" altLang="en-US" sz="1200">
                  <a:sym typeface="Symbol" pitchFamily="2" charset="2"/>
                </a:rPr>
                <a:t></a:t>
              </a:r>
              <a:endParaRPr lang="en-US" altLang="en-US" sz="12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407F96-FDE9-7B44-944D-6A3E0E8FFCF9}"/>
              </a:ext>
            </a:extLst>
          </p:cNvPr>
          <p:cNvGrpSpPr/>
          <p:nvPr/>
        </p:nvGrpSpPr>
        <p:grpSpPr>
          <a:xfrm>
            <a:off x="4656553" y="3982104"/>
            <a:ext cx="4191611" cy="2868706"/>
            <a:chOff x="4656553" y="4495800"/>
            <a:chExt cx="4191611" cy="286870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D04241-AA57-4448-9E84-5DBDA3301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1111" r="20904" b="47059"/>
            <a:stretch/>
          </p:blipFill>
          <p:spPr>
            <a:xfrm>
              <a:off x="4656553" y="4495800"/>
              <a:ext cx="4191611" cy="2868706"/>
            </a:xfrm>
            <a:prstGeom prst="rect">
              <a:avLst/>
            </a:prstGeom>
          </p:spPr>
        </p:pic>
        <p:sp>
          <p:nvSpPr>
            <p:cNvPr id="72714" name="Text Box 10">
              <a:extLst>
                <a:ext uri="{FF2B5EF4-FFF2-40B4-BE49-F238E27FC236}">
                  <a16:creationId xmlns:a16="http://schemas.microsoft.com/office/drawing/2014/main" id="{5A679660-A961-7448-BD94-7F20CAFF5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6741" y="4863353"/>
              <a:ext cx="990600" cy="284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/>
                <a:t>SolZA=85</a:t>
              </a:r>
              <a:r>
                <a:rPr lang="en-US" altLang="en-US" sz="1200">
                  <a:sym typeface="Symbol" pitchFamily="2" charset="2"/>
                </a:rPr>
                <a:t></a:t>
              </a:r>
              <a:endParaRPr lang="en-US" altLang="en-US" sz="12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1028">
            <a:extLst>
              <a:ext uri="{FF2B5EF4-FFF2-40B4-BE49-F238E27FC236}">
                <a16:creationId xmlns:a16="http://schemas.microsoft.com/office/drawing/2014/main" id="{62070B7B-3970-1242-A522-BED53DBF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743" y="1814326"/>
            <a:ext cx="1828800" cy="8159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</a:rPr>
              <a:t>RTM handles ozone poorly at </a:t>
            </a:r>
            <a:r>
              <a:rPr lang="en-US" altLang="en-US" sz="1600" b="1" dirty="0">
                <a:latin typeface="Arial" panose="020B0604020202020204" pitchFamily="34" charset="0"/>
                <a:sym typeface="Symbol" pitchFamily="2" charset="2"/>
              </a:rPr>
              <a:t> &lt; 330 nm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80901" name="Rectangle 1029">
            <a:extLst>
              <a:ext uri="{FF2B5EF4-FFF2-40B4-BE49-F238E27FC236}">
                <a16:creationId xmlns:a16="http://schemas.microsoft.com/office/drawing/2014/main" id="{E8F8CFE0-FAEC-CA4E-B933-42CE0AF4C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5" y="533400"/>
            <a:ext cx="7737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chemeClr val="tx2"/>
                </a:solidFill>
              </a:rPr>
              <a:t>Comparison between MODIS, OMI, TOMS and model radiances</a:t>
            </a:r>
          </a:p>
        </p:txBody>
      </p:sp>
      <p:sp>
        <p:nvSpPr>
          <p:cNvPr id="80910" name="Text Box 1038">
            <a:extLst>
              <a:ext uri="{FF2B5EF4-FFF2-40B4-BE49-F238E27FC236}">
                <a16:creationId xmlns:a16="http://schemas.microsoft.com/office/drawing/2014/main" id="{EC0453A9-36D1-FC44-B3F8-7D753DA0B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57" y="3138394"/>
            <a:ext cx="1752600" cy="1060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latin typeface="Arial" panose="020B0604020202020204" pitchFamily="34" charset="0"/>
              </a:rPr>
              <a:t>RTM does not include Ring Effect or O</a:t>
            </a:r>
            <a:r>
              <a:rPr lang="en-US" altLang="en-US" sz="1600" b="1" baseline="-25000">
                <a:latin typeface="Arial" panose="020B0604020202020204" pitchFamily="34" charset="0"/>
              </a:rPr>
              <a:t>2</a:t>
            </a:r>
            <a:r>
              <a:rPr lang="en-US" altLang="en-US" sz="1600" b="1">
                <a:latin typeface="Arial" panose="020B0604020202020204" pitchFamily="34" charset="0"/>
              </a:rPr>
              <a:t>-O</a:t>
            </a:r>
            <a:r>
              <a:rPr lang="en-US" altLang="en-US" sz="1600" b="1" baseline="-25000">
                <a:latin typeface="Arial" panose="020B0604020202020204" pitchFamily="34" charset="0"/>
              </a:rPr>
              <a:t>2</a:t>
            </a:r>
            <a:r>
              <a:rPr lang="en-US" altLang="en-US" sz="1600" b="1">
                <a:latin typeface="Arial" panose="020B0604020202020204" pitchFamily="34" charset="0"/>
              </a:rPr>
              <a:t> abs.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197A75-810C-E84F-A4C6-55CC057DF3FF}"/>
              </a:ext>
            </a:extLst>
          </p:cNvPr>
          <p:cNvGrpSpPr/>
          <p:nvPr/>
        </p:nvGrpSpPr>
        <p:grpSpPr>
          <a:xfrm>
            <a:off x="3343835" y="1700070"/>
            <a:ext cx="5800165" cy="3576917"/>
            <a:chOff x="2743200" y="1981200"/>
            <a:chExt cx="6400800" cy="3810000"/>
          </a:xfrm>
        </p:grpSpPr>
        <p:pic>
          <p:nvPicPr>
            <p:cNvPr id="80903" name="Picture 1031" descr="ANT_OPF8_24">
              <a:extLst>
                <a:ext uri="{FF2B5EF4-FFF2-40B4-BE49-F238E27FC236}">
                  <a16:creationId xmlns:a16="http://schemas.microsoft.com/office/drawing/2014/main" id="{F6517EB9-5F5E-AA4F-8C50-DF77C55A0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14244" r="7825" b="10979"/>
            <a:stretch>
              <a:fillRect/>
            </a:stretch>
          </p:blipFill>
          <p:spPr bwMode="auto">
            <a:xfrm>
              <a:off x="2743200" y="1981200"/>
              <a:ext cx="527633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04" name="Text Box 1032">
              <a:extLst>
                <a:ext uri="{FF2B5EF4-FFF2-40B4-BE49-F238E27FC236}">
                  <a16:creationId xmlns:a16="http://schemas.microsoft.com/office/drawing/2014/main" id="{3FE88D23-3361-8841-ABD5-35EAE2FAD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9135" y="3886200"/>
              <a:ext cx="1383957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 dirty="0"/>
                <a:t>OMI / Aura </a:t>
              </a:r>
              <a:r>
                <a:rPr lang="en-US" altLang="en-US" sz="1400" dirty="0"/>
                <a:t>(Collection 2)</a:t>
              </a:r>
              <a:endParaRPr lang="en-US" altLang="en-US" sz="1600" dirty="0"/>
            </a:p>
          </p:txBody>
        </p:sp>
        <p:sp>
          <p:nvSpPr>
            <p:cNvPr id="80905" name="Text Box 1033">
              <a:extLst>
                <a:ext uri="{FF2B5EF4-FFF2-40B4-BE49-F238E27FC236}">
                  <a16:creationId xmlns:a16="http://schemas.microsoft.com/office/drawing/2014/main" id="{82B6E027-77EB-F04F-8735-00F3D6C73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595" y="2253343"/>
              <a:ext cx="1383957" cy="274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rgbClr val="CC0000"/>
                  </a:solidFill>
                </a:rPr>
                <a:t>MODIS / Aqua</a:t>
              </a:r>
            </a:p>
          </p:txBody>
        </p:sp>
        <p:sp>
          <p:nvSpPr>
            <p:cNvPr id="80906" name="Text Box 1034">
              <a:extLst>
                <a:ext uri="{FF2B5EF4-FFF2-40B4-BE49-F238E27FC236}">
                  <a16:creationId xmlns:a16="http://schemas.microsoft.com/office/drawing/2014/main" id="{703F3833-0156-634B-9234-B8A0C9301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8173" y="2344057"/>
              <a:ext cx="1124465" cy="275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accent2"/>
                  </a:solidFill>
                </a:rPr>
                <a:t>TOMS / EP</a:t>
              </a:r>
            </a:p>
          </p:txBody>
        </p:sp>
        <p:sp>
          <p:nvSpPr>
            <p:cNvPr id="80907" name="Line 1035">
              <a:extLst>
                <a:ext uri="{FF2B5EF4-FFF2-40B4-BE49-F238E27FC236}">
                  <a16:creationId xmlns:a16="http://schemas.microsoft.com/office/drawing/2014/main" id="{A9CD7CC0-53E4-E14A-80D3-0ADA11C2D7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500551" y="3704771"/>
              <a:ext cx="605481" cy="63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8" name="Text Box 1036">
              <a:extLst>
                <a:ext uri="{FF2B5EF4-FFF2-40B4-BE49-F238E27FC236}">
                  <a16:creationId xmlns:a16="http://schemas.microsoft.com/office/drawing/2014/main" id="{BCDEF628-1BAF-9143-BBC7-AD31491B2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3038" y="4158343"/>
              <a:ext cx="1210962" cy="566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en-US" sz="1200" b="1"/>
                <a:t>O</a:t>
              </a:r>
              <a:r>
                <a:rPr lang="en-US" altLang="en-US" sz="1200" b="1" baseline="-25000"/>
                <a:t>2</a:t>
              </a:r>
              <a:r>
                <a:rPr lang="en-US" altLang="en-US" sz="1200" b="1"/>
                <a:t>O</a:t>
              </a:r>
              <a:r>
                <a:rPr lang="en-US" altLang="en-US" sz="1200" b="1" baseline="-25000"/>
                <a:t>2</a:t>
              </a:r>
              <a:r>
                <a:rPr lang="en-US" altLang="en-US" sz="1200" b="1"/>
                <a:t> Absorption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6E4510E-B2C5-D74B-90DA-633D60208EC5}"/>
                </a:ext>
              </a:extLst>
            </p:cNvPr>
            <p:cNvCxnSpPr/>
            <p:nvPr/>
          </p:nvCxnSpPr>
          <p:spPr bwMode="auto">
            <a:xfrm>
              <a:off x="3508310" y="2817845"/>
              <a:ext cx="430141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F6822FA-69AF-3548-BFB2-AFC533551E3A}"/>
              </a:ext>
            </a:extLst>
          </p:cNvPr>
          <p:cNvSpPr txBox="1"/>
          <p:nvPr/>
        </p:nvSpPr>
        <p:spPr>
          <a:xfrm>
            <a:off x="4040604" y="5780232"/>
            <a:ext cx="3890865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How do we know this result is correct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B5988-E64B-7146-A384-A1651E7ABEE3}"/>
              </a:ext>
            </a:extLst>
          </p:cNvPr>
          <p:cNvSpPr txBox="1"/>
          <p:nvPr/>
        </p:nvSpPr>
        <p:spPr>
          <a:xfrm>
            <a:off x="5013365" y="1382568"/>
            <a:ext cx="1945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Nadir-view Results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1028">
            <a:extLst>
              <a:ext uri="{FF2B5EF4-FFF2-40B4-BE49-F238E27FC236}">
                <a16:creationId xmlns:a16="http://schemas.microsoft.com/office/drawing/2014/main" id="{3677B10D-F2F0-F445-B4F6-9413FFA06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85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/>
              <a:t>OMI Results vs. Solar Zenith Angle</a:t>
            </a:r>
          </a:p>
        </p:txBody>
      </p:sp>
      <p:sp>
        <p:nvSpPr>
          <p:cNvPr id="76806" name="Text Box 1030">
            <a:extLst>
              <a:ext uri="{FF2B5EF4-FFF2-40B4-BE49-F238E27FC236}">
                <a16:creationId xmlns:a16="http://schemas.microsoft.com/office/drawing/2014/main" id="{312DF3DB-D612-4041-9041-20A536530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579249"/>
            <a:ext cx="3352800" cy="57530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</a:rPr>
              <a:t> Measured – Model difference should be independent of </a:t>
            </a:r>
            <a:r>
              <a:rPr lang="en-US" altLang="en-US" sz="1600" b="1" dirty="0" err="1">
                <a:latin typeface="Arial" panose="020B0604020202020204" pitchFamily="34" charset="0"/>
              </a:rPr>
              <a:t>SolZA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76808" name="Text Box 1032">
            <a:extLst>
              <a:ext uri="{FF2B5EF4-FFF2-40B4-BE49-F238E27FC236}">
                <a16:creationId xmlns:a16="http://schemas.microsoft.com/office/drawing/2014/main" id="{D65FF6D1-278D-7C48-AC8F-BF0A88674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835" y="2590800"/>
            <a:ext cx="3218329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en-US" sz="1600" dirty="0"/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600" dirty="0"/>
              <a:t> </a:t>
            </a:r>
            <a:r>
              <a:rPr lang="en-US" altLang="en-US" sz="1600" b="1" dirty="0"/>
              <a:t>Plot suggests probable radiative transfer errors</a:t>
            </a:r>
          </a:p>
          <a:p>
            <a:pPr lvl="1" algn="l">
              <a:spcBef>
                <a:spcPct val="50000"/>
              </a:spcBef>
              <a:buFontTx/>
              <a:buChar char="–"/>
            </a:pPr>
            <a:r>
              <a:rPr lang="en-US" altLang="en-US" sz="1600" b="1" dirty="0"/>
              <a:t> surface BRDF model</a:t>
            </a:r>
          </a:p>
          <a:p>
            <a:pPr lvl="1" algn="l">
              <a:spcBef>
                <a:spcPct val="50000"/>
              </a:spcBef>
              <a:buFontTx/>
              <a:buChar char="–"/>
            </a:pPr>
            <a:r>
              <a:rPr lang="en-US" altLang="en-US" sz="1600" b="1" dirty="0"/>
              <a:t> treatment of atmosphere</a:t>
            </a:r>
          </a:p>
          <a:p>
            <a:pPr algn="l">
              <a:spcBef>
                <a:spcPct val="50000"/>
              </a:spcBef>
            </a:pPr>
            <a:endParaRPr lang="en-US" altLang="en-US" sz="1600" b="1" dirty="0"/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1600" b="1" dirty="0"/>
              <a:t> Results obtained below </a:t>
            </a:r>
            <a:r>
              <a:rPr lang="en-US" altLang="en-US" sz="1600" b="1" dirty="0" err="1"/>
              <a:t>SolZA</a:t>
            </a:r>
            <a:r>
              <a:rPr lang="en-US" altLang="en-US" sz="1600" b="1" dirty="0"/>
              <a:t> = 70º</a:t>
            </a:r>
            <a:r>
              <a:rPr lang="en-US" altLang="en-US" sz="1600" b="1" dirty="0">
                <a:sym typeface="Symbol" pitchFamily="2" charset="2"/>
              </a:rPr>
              <a:t> fall within a 2.2% uncertainty estimate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5C97B2-22CE-C24C-9849-842D564E789B}"/>
              </a:ext>
            </a:extLst>
          </p:cNvPr>
          <p:cNvGrpSpPr/>
          <p:nvPr/>
        </p:nvGrpSpPr>
        <p:grpSpPr>
          <a:xfrm>
            <a:off x="304800" y="1866900"/>
            <a:ext cx="4572000" cy="3752056"/>
            <a:chOff x="304800" y="2115344"/>
            <a:chExt cx="4572000" cy="3752056"/>
          </a:xfrm>
        </p:grpSpPr>
        <p:sp>
          <p:nvSpPr>
            <p:cNvPr id="76805" name="Text Box 1029">
              <a:extLst>
                <a:ext uri="{FF2B5EF4-FFF2-40B4-BE49-F238E27FC236}">
                  <a16:creationId xmlns:a16="http://schemas.microsoft.com/office/drawing/2014/main" id="{718FFC85-CA8E-A148-9C53-38B15DF62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3763" y="2115344"/>
              <a:ext cx="2223796" cy="54452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82058" tIns="41029" rIns="82058" bIns="41029">
              <a:spAutoFit/>
            </a:bodyPr>
            <a:lstStyle>
              <a:lvl1pPr algn="l" defTabSz="8207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09575" algn="l" defTabSz="8207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20738" algn="l" defTabSz="8207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30313" algn="l" defTabSz="8207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641475" algn="l" defTabSz="8207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 dirty="0">
                  <a:latin typeface="Arial" panose="020B0604020202020204" pitchFamily="34" charset="0"/>
                </a:rPr>
                <a:t>OMI Level 1b </a:t>
              </a:r>
              <a:r>
                <a:rPr lang="en-US" altLang="en-US" sz="1400" b="1" dirty="0">
                  <a:latin typeface="Arial" panose="020B0604020202020204" pitchFamily="34" charset="0"/>
                </a:rPr>
                <a:t>(Coll. 2)</a:t>
              </a:r>
              <a:r>
                <a:rPr lang="en-US" altLang="en-US" sz="1600" b="1" dirty="0">
                  <a:latin typeface="Arial" panose="020B0604020202020204" pitchFamily="34" charset="0"/>
                </a:rPr>
                <a:t> </a:t>
              </a:r>
              <a:r>
                <a:rPr lang="en-US" altLang="en-US" sz="1400" dirty="0">
                  <a:latin typeface="Arial" panose="020B0604020202020204" pitchFamily="34" charset="0"/>
                </a:rPr>
                <a:t>7 Dec – 4 Jan, 2004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pic>
          <p:nvPicPr>
            <p:cNvPr id="76807" name="Picture 1031" descr="ANT_OPF8_22">
              <a:extLst>
                <a:ext uri="{FF2B5EF4-FFF2-40B4-BE49-F238E27FC236}">
                  <a16:creationId xmlns:a16="http://schemas.microsoft.com/office/drawing/2014/main" id="{1B3EDDEB-A199-2D4C-B956-D27326481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12463" r="9201" b="10979"/>
            <a:stretch>
              <a:fillRect/>
            </a:stretch>
          </p:blipFill>
          <p:spPr bwMode="auto">
            <a:xfrm>
              <a:off x="304800" y="2590800"/>
              <a:ext cx="4572000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ine 4">
              <a:extLst>
                <a:ext uri="{FF2B5EF4-FFF2-40B4-BE49-F238E27FC236}">
                  <a16:creationId xmlns:a16="http://schemas.microsoft.com/office/drawing/2014/main" id="{DF778E22-4C5E-3540-AEC7-10282B5BA5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9113" y="2744755"/>
              <a:ext cx="0" cy="398495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A2E05BEF-3FC7-634E-ADA9-59D19AF65D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7250" y="2744755"/>
              <a:ext cx="0" cy="398495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ADE684BA-761B-D440-A69E-3B63B6C858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3599" y="2940844"/>
              <a:ext cx="555514" cy="3159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3FFA13A-0642-E64B-9B40-165C3B93E4E1}"/>
                </a:ext>
              </a:extLst>
            </p:cNvPr>
            <p:cNvSpPr txBox="1"/>
            <p:nvPr/>
          </p:nvSpPr>
          <p:spPr>
            <a:xfrm>
              <a:off x="2657475" y="2771775"/>
              <a:ext cx="13366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Proposed use range (1330 orbit)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8917F3-CFC2-0945-B8EF-58D6A2B5A51B}"/>
              </a:ext>
            </a:extLst>
          </p:cNvPr>
          <p:cNvGrpSpPr/>
          <p:nvPr/>
        </p:nvGrpSpPr>
        <p:grpSpPr>
          <a:xfrm>
            <a:off x="794965" y="1399708"/>
            <a:ext cx="3308972" cy="2759915"/>
            <a:chOff x="382588" y="1570038"/>
            <a:chExt cx="3308972" cy="2759915"/>
          </a:xfrm>
        </p:grpSpPr>
        <p:pic>
          <p:nvPicPr>
            <p:cNvPr id="87042" name="Picture 2" descr="ANT_OPF8_21">
              <a:extLst>
                <a:ext uri="{FF2B5EF4-FFF2-40B4-BE49-F238E27FC236}">
                  <a16:creationId xmlns:a16="http://schemas.microsoft.com/office/drawing/2014/main" id="{2DAF3BF8-9266-2F45-895D-731F25474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12941" r="8545" b="8470"/>
            <a:stretch>
              <a:fillRect/>
            </a:stretch>
          </p:blipFill>
          <p:spPr bwMode="auto">
            <a:xfrm>
              <a:off x="382588" y="1906588"/>
              <a:ext cx="3308972" cy="2423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048" name="Text Box 8">
              <a:extLst>
                <a:ext uri="{FF2B5EF4-FFF2-40B4-BE49-F238E27FC236}">
                  <a16:creationId xmlns:a16="http://schemas.microsoft.com/office/drawing/2014/main" id="{469754B1-EAD9-544E-B403-8FC27100F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700" y="1570038"/>
              <a:ext cx="2362200" cy="336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 dirty="0"/>
                <a:t>62</a:t>
              </a:r>
              <a:r>
                <a:rPr lang="en-US" altLang="en-US" sz="1600" b="1" dirty="0">
                  <a:sym typeface="Symbol" pitchFamily="2" charset="2"/>
                </a:rPr>
                <a:t></a:t>
              </a:r>
              <a:r>
                <a:rPr lang="en-US" altLang="en-US" sz="1600" b="1" dirty="0"/>
                <a:t> &lt; </a:t>
              </a:r>
              <a:r>
                <a:rPr lang="en-US" altLang="en-US" sz="1600" b="1" dirty="0" err="1"/>
                <a:t>SolZA</a:t>
              </a:r>
              <a:r>
                <a:rPr lang="en-US" altLang="en-US" sz="1600" b="1" dirty="0"/>
                <a:t> &lt; 68</a:t>
              </a:r>
              <a:r>
                <a:rPr lang="en-US" altLang="en-US" sz="1600" b="1" dirty="0">
                  <a:sym typeface="Symbol" pitchFamily="2" charset="2"/>
                </a:rPr>
                <a:t>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4548D5B-EE9F-724C-B915-77FF7F8756AF}"/>
              </a:ext>
            </a:extLst>
          </p:cNvPr>
          <p:cNvGrpSpPr/>
          <p:nvPr/>
        </p:nvGrpSpPr>
        <p:grpSpPr>
          <a:xfrm>
            <a:off x="4750049" y="1435893"/>
            <a:ext cx="3406393" cy="2793207"/>
            <a:chOff x="4823207" y="1614534"/>
            <a:chExt cx="3406393" cy="2793207"/>
          </a:xfrm>
        </p:grpSpPr>
        <p:pic>
          <p:nvPicPr>
            <p:cNvPr id="87049" name="Picture 9" descr="ANT_OPF8_25">
              <a:extLst>
                <a:ext uri="{FF2B5EF4-FFF2-40B4-BE49-F238E27FC236}">
                  <a16:creationId xmlns:a16="http://schemas.microsoft.com/office/drawing/2014/main" id="{2DB89130-068C-354E-81D3-5D7421C472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9" t="12117" r="7819" b="7765"/>
            <a:stretch>
              <a:fillRect/>
            </a:stretch>
          </p:blipFill>
          <p:spPr bwMode="auto">
            <a:xfrm>
              <a:off x="4823207" y="1906588"/>
              <a:ext cx="3406393" cy="250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050" name="Text Box 10">
              <a:extLst>
                <a:ext uri="{FF2B5EF4-FFF2-40B4-BE49-F238E27FC236}">
                  <a16:creationId xmlns:a16="http://schemas.microsoft.com/office/drawing/2014/main" id="{E0EBCE40-ADDA-7647-B325-AFC65C7DA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8300" y="1614534"/>
              <a:ext cx="2362200" cy="336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 dirty="0"/>
                <a:t>83</a:t>
              </a:r>
              <a:r>
                <a:rPr lang="en-US" altLang="en-US" sz="1600" b="1" dirty="0">
                  <a:sym typeface="Symbol" pitchFamily="2" charset="2"/>
                </a:rPr>
                <a:t></a:t>
              </a:r>
              <a:r>
                <a:rPr lang="en-US" altLang="en-US" sz="1600" b="1" dirty="0"/>
                <a:t> &lt; </a:t>
              </a:r>
              <a:r>
                <a:rPr lang="en-US" altLang="en-US" sz="1600" b="1" dirty="0" err="1"/>
                <a:t>SolZA</a:t>
              </a:r>
              <a:r>
                <a:rPr lang="en-US" altLang="en-US" sz="1600" b="1" dirty="0"/>
                <a:t> &lt; 86</a:t>
              </a:r>
              <a:r>
                <a:rPr lang="en-US" altLang="en-US" sz="1600" b="1" dirty="0">
                  <a:sym typeface="Symbol" pitchFamily="2" charset="2"/>
                </a:rPr>
                <a:t></a:t>
              </a:r>
            </a:p>
          </p:txBody>
        </p:sp>
      </p:grpSp>
      <p:sp>
        <p:nvSpPr>
          <p:cNvPr id="87052" name="Text Box 12">
            <a:extLst>
              <a:ext uri="{FF2B5EF4-FFF2-40B4-BE49-F238E27FC236}">
                <a16:creationId xmlns:a16="http://schemas.microsoft.com/office/drawing/2014/main" id="{AC207505-E1CB-A545-9040-3535A750A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194" y="4964400"/>
            <a:ext cx="1752600" cy="13139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</a:rPr>
              <a:t>Spectral dependence is consistent with BRDF that is too Lambertian</a:t>
            </a:r>
          </a:p>
        </p:txBody>
      </p:sp>
      <p:sp>
        <p:nvSpPr>
          <p:cNvPr id="87053" name="Text Box 13">
            <a:extLst>
              <a:ext uri="{FF2B5EF4-FFF2-40B4-BE49-F238E27FC236}">
                <a16:creationId xmlns:a16="http://schemas.microsoft.com/office/drawing/2014/main" id="{1A5DD2D4-FD46-F947-9DC0-8040037D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664" y="4946182"/>
            <a:ext cx="1752600" cy="1060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</a:rPr>
              <a:t>Apparent error increases at long </a:t>
            </a:r>
            <a:r>
              <a:rPr lang="en-US" altLang="en-US" sz="1600" b="1" dirty="0">
                <a:latin typeface="Arial" panose="020B0604020202020204" pitchFamily="34" charset="0"/>
                <a:sym typeface="Symbol" pitchFamily="2" charset="2"/>
              </a:rPr>
              <a:t> as predicted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11" name="Text Box 1028">
            <a:extLst>
              <a:ext uri="{FF2B5EF4-FFF2-40B4-BE49-F238E27FC236}">
                <a16:creationId xmlns:a16="http://schemas.microsoft.com/office/drawing/2014/main" id="{6921DB4B-F35B-D740-B719-E9285AB4F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85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/>
              <a:t>OMI Results vs. Solar Zenith Angle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954CE6-025D-9045-9F25-4B1D597C4A69}"/>
              </a:ext>
            </a:extLst>
          </p:cNvPr>
          <p:cNvCxnSpPr/>
          <p:nvPr/>
        </p:nvCxnSpPr>
        <p:spPr bwMode="auto">
          <a:xfrm>
            <a:off x="1214718" y="2544388"/>
            <a:ext cx="281491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BFCC17-C6A7-5E4E-BA9E-7D205FBCF644}"/>
              </a:ext>
            </a:extLst>
          </p:cNvPr>
          <p:cNvCxnSpPr>
            <a:cxnSpLocks/>
          </p:cNvCxnSpPr>
          <p:nvPr/>
        </p:nvCxnSpPr>
        <p:spPr bwMode="auto">
          <a:xfrm>
            <a:off x="5181600" y="2707341"/>
            <a:ext cx="2873188" cy="6080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Group 1040">
            <a:extLst>
              <a:ext uri="{FF2B5EF4-FFF2-40B4-BE49-F238E27FC236}">
                <a16:creationId xmlns:a16="http://schemas.microsoft.com/office/drawing/2014/main" id="{BAFE9401-ED9E-C449-B417-87AAB6BB7724}"/>
              </a:ext>
            </a:extLst>
          </p:cNvPr>
          <p:cNvGrpSpPr>
            <a:grpSpLocks/>
          </p:cNvGrpSpPr>
          <p:nvPr/>
        </p:nvGrpSpPr>
        <p:grpSpPr bwMode="auto">
          <a:xfrm>
            <a:off x="3146285" y="4086309"/>
            <a:ext cx="3007659" cy="2637220"/>
            <a:chOff x="3120" y="1981"/>
            <a:chExt cx="2352" cy="2099"/>
          </a:xfrm>
        </p:grpSpPr>
        <p:pic>
          <p:nvPicPr>
            <p:cNvPr id="19" name="Picture 1032" descr="Lambert-2">
              <a:extLst>
                <a:ext uri="{FF2B5EF4-FFF2-40B4-BE49-F238E27FC236}">
                  <a16:creationId xmlns:a16="http://schemas.microsoft.com/office/drawing/2014/main" id="{0E05E45D-FCE6-FA46-8CEE-B5BC9723A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8" t="12746" r="9091" b="10783"/>
            <a:stretch>
              <a:fillRect/>
            </a:stretch>
          </p:blipFill>
          <p:spPr bwMode="auto">
            <a:xfrm>
              <a:off x="3120" y="2365"/>
              <a:ext cx="2352" cy="1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039">
              <a:extLst>
                <a:ext uri="{FF2B5EF4-FFF2-40B4-BE49-F238E27FC236}">
                  <a16:creationId xmlns:a16="http://schemas.microsoft.com/office/drawing/2014/main" id="{11ACD7CD-7667-D746-A974-A07CECAC0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9" y="1981"/>
              <a:ext cx="2243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b="1" dirty="0"/>
                <a:t>Non-Lambertian / Lambertian Reflectance Ratio (model)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>
            <a:extLst>
              <a:ext uri="{FF2B5EF4-FFF2-40B4-BE49-F238E27FC236}">
                <a16:creationId xmlns:a16="http://schemas.microsoft.com/office/drawing/2014/main" id="{8836113D-889B-C44F-958B-CF13470DC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294" y="5223677"/>
            <a:ext cx="1752600" cy="82152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</a:rPr>
              <a:t>Based on one day of </a:t>
            </a:r>
            <a:r>
              <a:rPr lang="en-US" altLang="en-US" sz="1600" b="1" dirty="0" err="1">
                <a:latin typeface="Arial" panose="020B0604020202020204" pitchFamily="34" charset="0"/>
              </a:rPr>
              <a:t>TropOMI</a:t>
            </a:r>
            <a:r>
              <a:rPr lang="en-US" altLang="en-US" sz="1600" b="1" dirty="0">
                <a:latin typeface="Arial" panose="020B0604020202020204" pitchFamily="34" charset="0"/>
              </a:rPr>
              <a:t> data</a:t>
            </a:r>
          </a:p>
        </p:txBody>
      </p:sp>
      <p:sp>
        <p:nvSpPr>
          <p:cNvPr id="5" name="Text Box 1028">
            <a:extLst>
              <a:ext uri="{FF2B5EF4-FFF2-40B4-BE49-F238E27FC236}">
                <a16:creationId xmlns:a16="http://schemas.microsoft.com/office/drawing/2014/main" id="{3CCA9F8D-C066-AF4F-BF99-148FAB49D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85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 err="1"/>
              <a:t>TropOMI</a:t>
            </a:r>
            <a:r>
              <a:rPr lang="en-US" altLang="en-US" sz="2400" b="1" dirty="0"/>
              <a:t> wavelength-dependent error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3B651609-56CD-C04F-918C-61BDAD5BB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294" y="2531277"/>
            <a:ext cx="1941606" cy="13139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</a:rPr>
              <a:t>Wavelength dependence caused by pre-launch calibration errors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7A69A7-D150-B94D-954B-D27BFD8FB73D}"/>
              </a:ext>
            </a:extLst>
          </p:cNvPr>
          <p:cNvGrpSpPr/>
          <p:nvPr/>
        </p:nvGrpSpPr>
        <p:grpSpPr>
          <a:xfrm>
            <a:off x="783622" y="2103754"/>
            <a:ext cx="5413978" cy="3941446"/>
            <a:chOff x="783622" y="2103754"/>
            <a:chExt cx="5413978" cy="39414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1AF3D9D-7825-3D42-803C-32FC99E830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99" t="7778" r="5639" b="9445"/>
            <a:stretch/>
          </p:blipFill>
          <p:spPr>
            <a:xfrm>
              <a:off x="783622" y="2103754"/>
              <a:ext cx="5413978" cy="394144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F4EC0F-F06D-E04C-B794-CCB945BD65E1}"/>
                </a:ext>
              </a:extLst>
            </p:cNvPr>
            <p:cNvSpPr txBox="1"/>
            <p:nvPr/>
          </p:nvSpPr>
          <p:spPr>
            <a:xfrm>
              <a:off x="4152900" y="3951366"/>
              <a:ext cx="774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 Coll. 3 )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997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00537D-8882-664F-84E0-A238C4A2A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34" t="7483" r="6370" b="51973"/>
          <a:stretch/>
        </p:blipFill>
        <p:spPr>
          <a:xfrm>
            <a:off x="2313991" y="4197054"/>
            <a:ext cx="6475445" cy="22970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CA7EB1-481B-EA42-80E1-6DDB6C41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04" t="49524" r="7211" b="9932"/>
          <a:stretch/>
        </p:blipFill>
        <p:spPr>
          <a:xfrm>
            <a:off x="2351313" y="1539550"/>
            <a:ext cx="6400799" cy="2286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9B014B-247E-584F-83D2-A6D55DD9EF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78" t="62041" r="38646" b="19456"/>
          <a:stretch/>
        </p:blipFill>
        <p:spPr>
          <a:xfrm>
            <a:off x="3871101" y="2237624"/>
            <a:ext cx="2476394" cy="1043275"/>
          </a:xfrm>
          <a:prstGeom prst="rect">
            <a:avLst/>
          </a:prstGeom>
        </p:spPr>
      </p:pic>
      <p:sp>
        <p:nvSpPr>
          <p:cNvPr id="13" name="Text Box 1028">
            <a:extLst>
              <a:ext uri="{FF2B5EF4-FFF2-40B4-BE49-F238E27FC236}">
                <a16:creationId xmlns:a16="http://schemas.microsoft.com/office/drawing/2014/main" id="{2282AA20-F2E4-9C40-B9DA-6FC3D5BD8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85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/>
              <a:t>OMPS / SNPP cross-track dependence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BD793B-AF4B-6749-88B7-F548C785CC60}"/>
              </a:ext>
            </a:extLst>
          </p:cNvPr>
          <p:cNvGrpSpPr/>
          <p:nvPr/>
        </p:nvGrpSpPr>
        <p:grpSpPr>
          <a:xfrm>
            <a:off x="2886636" y="4132359"/>
            <a:ext cx="5468470" cy="2426444"/>
            <a:chOff x="3191436" y="4095072"/>
            <a:chExt cx="4878009" cy="242644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FAB7A34-5E88-1945-92E6-7A391B9AF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49" b="4086"/>
            <a:stretch/>
          </p:blipFill>
          <p:spPr>
            <a:xfrm>
              <a:off x="3191436" y="4095072"/>
              <a:ext cx="4878009" cy="217125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256056-F692-FA42-85E4-304C70628475}"/>
                </a:ext>
              </a:extLst>
            </p:cNvPr>
            <p:cNvSpPr txBox="1"/>
            <p:nvPr/>
          </p:nvSpPr>
          <p:spPr>
            <a:xfrm>
              <a:off x="4867836" y="6275295"/>
              <a:ext cx="20977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Binned Pixel Position</a:t>
              </a:r>
            </a:p>
          </p:txBody>
        </p:sp>
      </p:grpSp>
      <p:sp>
        <p:nvSpPr>
          <p:cNvPr id="17" name="Text Box 13">
            <a:extLst>
              <a:ext uri="{FF2B5EF4-FFF2-40B4-BE49-F238E27FC236}">
                <a16:creationId xmlns:a16="http://schemas.microsoft.com/office/drawing/2014/main" id="{2811C083-D1B2-E44F-8D69-68A7116A0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93" y="2068512"/>
            <a:ext cx="1752600" cy="106774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</a:rPr>
              <a:t>Fine structure is likely from entrance slit roughness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783D61A9-1DA3-6E4A-AA48-179E3D5EB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14" y="4565486"/>
            <a:ext cx="1752600" cy="156018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</a:rPr>
              <a:t>Comparison with other data (Rayleigh scatter method) confirms dependence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3F9E32E4-B4AF-8840-B62C-EAFB6BB93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93" y="4565487"/>
            <a:ext cx="1752600" cy="156018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</a:rPr>
              <a:t>Change in swath dependence consistent with known BRDF error</a:t>
            </a:r>
          </a:p>
        </p:txBody>
      </p:sp>
    </p:spTree>
    <p:extLst>
      <p:ext uri="{BB962C8B-B14F-4D97-AF65-F5344CB8AC3E}">
        <p14:creationId xmlns:p14="http://schemas.microsoft.com/office/powerpoint/2010/main" val="28551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47629647-4A85-C645-90A7-32393FF77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6705600" cy="793750"/>
          </a:xfrm>
          <a:noFill/>
          <a:ln/>
        </p:spPr>
        <p:txBody>
          <a:bodyPr/>
          <a:lstStyle/>
          <a:p>
            <a:r>
              <a:rPr lang="en-US" altLang="en-US" sz="2400"/>
              <a:t>Summary</a:t>
            </a:r>
          </a:p>
        </p:txBody>
      </p:sp>
      <p:sp>
        <p:nvSpPr>
          <p:cNvPr id="113667" name="Text Box 3">
            <a:extLst>
              <a:ext uri="{FF2B5EF4-FFF2-40B4-BE49-F238E27FC236}">
                <a16:creationId xmlns:a16="http://schemas.microsoft.com/office/drawing/2014/main" id="{52D69251-26B5-0942-8DB3-5009BC148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00200"/>
            <a:ext cx="7848600" cy="2505301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60000"/>
              </a:spcBef>
              <a:buSzPct val="70000"/>
              <a:buFont typeface="Wingdings" pitchFamily="2" charset="2"/>
              <a:buChar char="l"/>
            </a:pPr>
            <a:r>
              <a:rPr lang="en-US" altLang="en-US" sz="1600" b="1" dirty="0"/>
              <a:t>  Permanent ice (Antarctica &amp; Greenland) ideal for long-term monitoring (but not short-term)</a:t>
            </a:r>
          </a:p>
          <a:p>
            <a:pPr algn="l">
              <a:spcBef>
                <a:spcPct val="60000"/>
              </a:spcBef>
              <a:buSzPct val="70000"/>
              <a:buFont typeface="Wingdings" pitchFamily="2" charset="2"/>
              <a:buChar char="l"/>
            </a:pPr>
            <a:r>
              <a:rPr lang="en-US" altLang="en-US" sz="1600" b="1" dirty="0"/>
              <a:t>  Model calculations of TOA radiances over Antarctica are good to approximately 2% at solar zenith angles &lt; 70º (best near Dec. 21)</a:t>
            </a:r>
          </a:p>
          <a:p>
            <a:pPr algn="l">
              <a:spcBef>
                <a:spcPct val="60000"/>
              </a:spcBef>
              <a:buSzPct val="70000"/>
              <a:buFont typeface="Wingdings" pitchFamily="2" charset="2"/>
              <a:buChar char="l"/>
            </a:pPr>
            <a:r>
              <a:rPr lang="en-US" altLang="en-US" sz="1600" b="1" dirty="0"/>
              <a:t>  Provides validation of radiometric characteristics of nadir-viewing sensors up to ~750 nm</a:t>
            </a:r>
          </a:p>
          <a:p>
            <a:pPr algn="l">
              <a:spcBef>
                <a:spcPct val="60000"/>
              </a:spcBef>
              <a:buSzPct val="70000"/>
              <a:buFont typeface="Wingdings" pitchFamily="2" charset="2"/>
              <a:buChar char="l"/>
            </a:pPr>
            <a:r>
              <a:rPr lang="en-US" altLang="en-US" sz="1600" b="1" dirty="0"/>
              <a:t>  Wavelength-to-wavelength radiometry is better than 2%, but not useful for absorption spectroscopy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C0955B85-E399-624A-A33D-4FB83FBF0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67517"/>
            <a:ext cx="7682753" cy="2160591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600" b="1" dirty="0"/>
              <a:t>Future Work :</a:t>
            </a:r>
          </a:p>
          <a:p>
            <a:pPr algn="l">
              <a:spcBef>
                <a:spcPct val="60000"/>
              </a:spcBef>
              <a:buSzPct val="70000"/>
              <a:buFont typeface="Wingdings" pitchFamily="2" charset="2"/>
              <a:buChar char="l"/>
            </a:pPr>
            <a:r>
              <a:rPr lang="en-US" altLang="en-US" sz="1600" b="1" dirty="0"/>
              <a:t> Refine BRDF for improved performance at high </a:t>
            </a:r>
            <a:r>
              <a:rPr lang="en-US" altLang="en-US" sz="1600" b="1" dirty="0" err="1"/>
              <a:t>SolZA</a:t>
            </a:r>
            <a:r>
              <a:rPr lang="en-US" altLang="en-US" sz="1600" b="1" dirty="0"/>
              <a:t> and </a:t>
            </a:r>
            <a:r>
              <a:rPr lang="en-US" altLang="en-US" sz="1600" b="1" dirty="0" err="1"/>
              <a:t>SatZA</a:t>
            </a:r>
            <a:endParaRPr lang="en-US" altLang="en-US" sz="1600" b="1" dirty="0"/>
          </a:p>
          <a:p>
            <a:pPr marL="742950" lvl="1" indent="-285750" algn="l">
              <a:spcBef>
                <a:spcPct val="60000"/>
              </a:spcBef>
              <a:buSzPct val="70000"/>
              <a:buFont typeface="System Font Regular"/>
              <a:buChar char="-"/>
            </a:pPr>
            <a:r>
              <a:rPr lang="en-US" altLang="en-US" sz="1600" b="1" dirty="0"/>
              <a:t>extends useful period away from solstice</a:t>
            </a:r>
          </a:p>
          <a:p>
            <a:pPr marL="742950" lvl="1" indent="-285750" algn="l">
              <a:spcBef>
                <a:spcPct val="60000"/>
              </a:spcBef>
              <a:buSzPct val="70000"/>
              <a:buFont typeface="System Font Regular"/>
              <a:buChar char="-"/>
            </a:pPr>
            <a:r>
              <a:rPr lang="en-US" altLang="en-US" sz="1600" b="1" dirty="0"/>
              <a:t>needed for sensor channels that saturate at low </a:t>
            </a:r>
            <a:r>
              <a:rPr lang="en-US" altLang="en-US" sz="1600" b="1" dirty="0" err="1"/>
              <a:t>SolZA</a:t>
            </a:r>
            <a:endParaRPr lang="en-US" altLang="en-US" sz="1600" b="1" dirty="0"/>
          </a:p>
          <a:p>
            <a:pPr marL="742950" lvl="1" indent="-285750" algn="l">
              <a:spcBef>
                <a:spcPct val="60000"/>
              </a:spcBef>
              <a:buSzPct val="70000"/>
              <a:buFont typeface="System Font Regular"/>
              <a:buChar char="-"/>
            </a:pPr>
            <a:r>
              <a:rPr lang="en-US" altLang="en-US" sz="1600" b="1" dirty="0"/>
              <a:t>needed for comparisons with east side of swath - afternoon orbits </a:t>
            </a:r>
            <a:r>
              <a:rPr lang="en-US" altLang="en-US" sz="1400" b="1" dirty="0"/>
              <a:t>(west side for morning orbits)</a:t>
            </a:r>
            <a:endParaRPr lang="en-US" altLang="en-US" sz="1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5730769-F12E-9A4F-9BC9-06C46AE6F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What products benefit most from scene-based calibration ?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36BA3757-3FD3-5E4B-BB38-8124BD36F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l"/>
            </a:pPr>
            <a:r>
              <a:rPr lang="en-US" altLang="en-US" sz="1800" dirty="0"/>
              <a:t>Cloud Fractions (</a:t>
            </a:r>
            <a:r>
              <a:rPr lang="el-GR" altLang="en-US" sz="1800" dirty="0">
                <a:cs typeface="Arial" panose="020B0604020202020204" pitchFamily="34" charset="0"/>
              </a:rPr>
              <a:t>λ</a:t>
            </a:r>
            <a:r>
              <a:rPr lang="en-US" altLang="en-US" sz="1800" dirty="0">
                <a:cs typeface="Arial" panose="020B0604020202020204" pitchFamily="34" charset="0"/>
              </a:rPr>
              <a:t>-independent radiance errors)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cs typeface="Arial" panose="020B0604020202020204" pitchFamily="34" charset="0"/>
              </a:rPr>
              <a:t>Cloud studies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cs typeface="Arial" panose="020B0604020202020204" pitchFamily="34" charset="0"/>
              </a:rPr>
              <a:t>Energy balance and UV irradiance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cs typeface="Arial" panose="020B0604020202020204" pitchFamily="34" charset="0"/>
              </a:rPr>
              <a:t>Cloud height:  errors are directly proportional to cloud fraction (low cloud amounts)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cs typeface="Arial" panose="020B0604020202020204" pitchFamily="34" charset="0"/>
              </a:rPr>
              <a:t>Gas vertical column amounts: Air Mass Factor errors directly related to cloud fraction.  ( 3% - 5% column NO</a:t>
            </a:r>
            <a:r>
              <a:rPr lang="en-US" altLang="en-US" sz="1600" baseline="-25000" dirty="0">
                <a:cs typeface="Arial" panose="020B0604020202020204" pitchFamily="34" charset="0"/>
              </a:rPr>
              <a:t>2</a:t>
            </a:r>
            <a:r>
              <a:rPr lang="en-US" altLang="en-US" sz="1600" dirty="0">
                <a:cs typeface="Arial" panose="020B0604020202020204" pitchFamily="34" charset="0"/>
              </a:rPr>
              <a:t> error per 5% cloud error; low cloud amounts)</a:t>
            </a:r>
          </a:p>
          <a:p>
            <a:pPr>
              <a:buFont typeface="Wingdings" pitchFamily="2" charset="2"/>
              <a:buChar char="l"/>
            </a:pPr>
            <a:r>
              <a:rPr lang="en-US" altLang="en-US" sz="1800" dirty="0">
                <a:cs typeface="Arial" panose="020B0604020202020204" pitchFamily="34" charset="0"/>
              </a:rPr>
              <a:t>Aerosol Properties (</a:t>
            </a:r>
            <a:r>
              <a:rPr lang="el-GR" altLang="en-US" sz="1800" dirty="0">
                <a:cs typeface="Arial" panose="020B0604020202020204" pitchFamily="34" charset="0"/>
              </a:rPr>
              <a:t>λ</a:t>
            </a:r>
            <a:r>
              <a:rPr lang="en-US" altLang="en-US" sz="1800" dirty="0">
                <a:cs typeface="Arial" panose="020B0604020202020204" pitchFamily="34" charset="0"/>
              </a:rPr>
              <a:t>-independent  and </a:t>
            </a:r>
            <a:r>
              <a:rPr lang="el-GR" altLang="en-US" sz="1800" dirty="0">
                <a:cs typeface="Arial" panose="020B0604020202020204" pitchFamily="34" charset="0"/>
              </a:rPr>
              <a:t>λ</a:t>
            </a:r>
            <a:r>
              <a:rPr lang="en-US" altLang="en-US" sz="1800" dirty="0">
                <a:cs typeface="Arial" panose="020B0604020202020204" pitchFamily="34" charset="0"/>
              </a:rPr>
              <a:t>-dependent radiance errors)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cs typeface="Arial" panose="020B0604020202020204" pitchFamily="34" charset="0"/>
              </a:rPr>
              <a:t>0.015 error in single-scatter albedo per 1% radiance error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cs typeface="Arial" panose="020B0604020202020204" pitchFamily="34" charset="0"/>
              </a:rPr>
              <a:t>Optical Depth error 0.06-0.12 per 1%/100 nm </a:t>
            </a:r>
            <a:r>
              <a:rPr lang="el-GR" altLang="en-US" sz="1600" dirty="0">
                <a:cs typeface="Arial" panose="020B0604020202020204" pitchFamily="34" charset="0"/>
              </a:rPr>
              <a:t>λ</a:t>
            </a:r>
            <a:r>
              <a:rPr lang="en-US" altLang="en-US" sz="1600" dirty="0">
                <a:cs typeface="Arial" panose="020B0604020202020204" pitchFamily="34" charset="0"/>
              </a:rPr>
              <a:t>-dependent radiance errors</a:t>
            </a:r>
          </a:p>
          <a:p>
            <a:pPr>
              <a:buFont typeface="Wingdings" pitchFamily="2" charset="2"/>
              <a:buChar char="l"/>
            </a:pPr>
            <a:r>
              <a:rPr lang="en-US" altLang="en-US" sz="1800" dirty="0">
                <a:cs typeface="Arial" panose="020B0604020202020204" pitchFamily="34" charset="0"/>
              </a:rPr>
              <a:t>Other broad spectral dependences, e.g. NDVI</a:t>
            </a:r>
            <a:endParaRPr lang="el-GR" altLang="en-US" sz="1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9444E3BC-6027-7844-8C0D-81B1EB730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Spares</a:t>
            </a:r>
          </a:p>
        </p:txBody>
      </p:sp>
      <p:pic>
        <p:nvPicPr>
          <p:cNvPr id="65539" name="Picture 3" descr="Antarctica_AVHRR_2">
            <a:extLst>
              <a:ext uri="{FF2B5EF4-FFF2-40B4-BE49-F238E27FC236}">
                <a16:creationId xmlns:a16="http://schemas.microsoft.com/office/drawing/2014/main" id="{7614678C-B471-0D41-8C46-65DBFD893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4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6388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>
            <a:extLst>
              <a:ext uri="{FF2B5EF4-FFF2-40B4-BE49-F238E27FC236}">
                <a16:creationId xmlns:a16="http://schemas.microsoft.com/office/drawing/2014/main" id="{6772EC3C-C3BE-B846-A8B2-F81D853C9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495" y="762000"/>
            <a:ext cx="33794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2"/>
                </a:solidFill>
              </a:rPr>
              <a:t>Modified BRDF model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D04241-AA57-4448-9E84-5DBDA3301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1" r="20904" b="47059"/>
          <a:stretch/>
        </p:blipFill>
        <p:spPr>
          <a:xfrm>
            <a:off x="165236" y="2135086"/>
            <a:ext cx="3543606" cy="24252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2E214F-5A38-D640-B5EF-E66AA6043AFC}"/>
              </a:ext>
            </a:extLst>
          </p:cNvPr>
          <p:cNvSpPr txBox="1"/>
          <p:nvPr/>
        </p:nvSpPr>
        <p:spPr>
          <a:xfrm>
            <a:off x="813241" y="1525487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Warren et al. parameterization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55BACD-8669-8345-8A5D-2A6CB7B36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51" r="21411" b="46667"/>
          <a:stretch/>
        </p:blipFill>
        <p:spPr>
          <a:xfrm>
            <a:off x="4532586" y="1857180"/>
            <a:ext cx="3577733" cy="27031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FEE4BD-F2F7-7E4C-AA53-87806425228F}"/>
              </a:ext>
            </a:extLst>
          </p:cNvPr>
          <p:cNvSpPr txBox="1"/>
          <p:nvPr/>
        </p:nvSpPr>
        <p:spPr>
          <a:xfrm>
            <a:off x="5158180" y="1525486"/>
            <a:ext cx="338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Modified “forward” parameterization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36AEDF-5E00-9349-A882-27F9F10126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92" t="12810" r="9656" b="10980"/>
          <a:stretch/>
        </p:blipFill>
        <p:spPr>
          <a:xfrm>
            <a:off x="1274312" y="4991283"/>
            <a:ext cx="2467841" cy="17668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BD3AB4-3ECB-5141-9F6E-855FC325FFDE}"/>
              </a:ext>
            </a:extLst>
          </p:cNvPr>
          <p:cNvSpPr txBox="1"/>
          <p:nvPr/>
        </p:nvSpPr>
        <p:spPr>
          <a:xfrm>
            <a:off x="1353670" y="4739013"/>
            <a:ext cx="2739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MISR / Terra comparison to Warren model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1389145-00B6-8A4C-A9F8-1D780C61D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52342" r="52034" b="3218"/>
          <a:stretch/>
        </p:blipFill>
        <p:spPr bwMode="auto">
          <a:xfrm>
            <a:off x="4706472" y="4954215"/>
            <a:ext cx="2644587" cy="190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17">
            <a:extLst>
              <a:ext uri="{FF2B5EF4-FFF2-40B4-BE49-F238E27FC236}">
                <a16:creationId xmlns:a16="http://schemas.microsoft.com/office/drawing/2014/main" id="{93ED4B1A-2084-7C42-AE57-96698536C657}"/>
              </a:ext>
            </a:extLst>
          </p:cNvPr>
          <p:cNvGrpSpPr>
            <a:grpSpLocks/>
          </p:cNvGrpSpPr>
          <p:nvPr/>
        </p:nvGrpSpPr>
        <p:grpSpPr bwMode="auto">
          <a:xfrm>
            <a:off x="7539037" y="5194021"/>
            <a:ext cx="1544638" cy="1150938"/>
            <a:chOff x="4864" y="2309"/>
            <a:chExt cx="973" cy="725"/>
          </a:xfrm>
        </p:grpSpPr>
        <p:sp>
          <p:nvSpPr>
            <p:cNvPr id="24" name="Line 10">
              <a:extLst>
                <a:ext uri="{FF2B5EF4-FFF2-40B4-BE49-F238E27FC236}">
                  <a16:creationId xmlns:a16="http://schemas.microsoft.com/office/drawing/2014/main" id="{37B20788-935C-6B40-AC2B-B804DE2AA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4" y="2411"/>
              <a:ext cx="26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1">
              <a:extLst>
                <a:ext uri="{FF2B5EF4-FFF2-40B4-BE49-F238E27FC236}">
                  <a16:creationId xmlns:a16="http://schemas.microsoft.com/office/drawing/2014/main" id="{BFC7F2C1-0069-684D-AFF8-C375D1B7B5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4" y="2646"/>
              <a:ext cx="26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2">
              <a:extLst>
                <a:ext uri="{FF2B5EF4-FFF2-40B4-BE49-F238E27FC236}">
                  <a16:creationId xmlns:a16="http://schemas.microsoft.com/office/drawing/2014/main" id="{D99DDB92-1E60-AA47-9B75-BD0F7950B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4" y="2880"/>
              <a:ext cx="2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3">
              <a:extLst>
                <a:ext uri="{FF2B5EF4-FFF2-40B4-BE49-F238E27FC236}">
                  <a16:creationId xmlns:a16="http://schemas.microsoft.com/office/drawing/2014/main" id="{440A770C-E230-0240-9D60-026617C0C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7" y="2309"/>
              <a:ext cx="68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/>
                <a:t>Lambertian</a:t>
              </a: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28E05C15-7190-1C42-B50A-32A7B60F1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3" y="2539"/>
              <a:ext cx="48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/>
                <a:t>Warren</a:t>
              </a:r>
            </a:p>
          </p:txBody>
        </p:sp>
        <p:sp>
          <p:nvSpPr>
            <p:cNvPr id="29" name="Text Box 15">
              <a:extLst>
                <a:ext uri="{FF2B5EF4-FFF2-40B4-BE49-F238E27FC236}">
                  <a16:creationId xmlns:a16="http://schemas.microsoft.com/office/drawing/2014/main" id="{6651CB63-FDAC-C546-86DC-5D56C1DAD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7" y="2726"/>
              <a:ext cx="529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400" dirty="0"/>
                <a:t>Strong</a:t>
              </a:r>
            </a:p>
            <a:p>
              <a:pPr algn="l">
                <a:lnSpc>
                  <a:spcPct val="20000"/>
                </a:lnSpc>
                <a:spcBef>
                  <a:spcPct val="50000"/>
                </a:spcBef>
              </a:pPr>
              <a:r>
                <a:rPr lang="en-US" altLang="en-US" sz="1400" dirty="0"/>
                <a:t>Forward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465ECBB-74F5-8A4D-9777-9577D62F8DE1}"/>
              </a:ext>
            </a:extLst>
          </p:cNvPr>
          <p:cNvSpPr txBox="1"/>
          <p:nvPr/>
        </p:nvSpPr>
        <p:spPr>
          <a:xfrm>
            <a:off x="4658942" y="4739013"/>
            <a:ext cx="3194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TOMS / Meteor3 comparison to three models (𝜙 = 0º)</a:t>
            </a:r>
          </a:p>
        </p:txBody>
      </p:sp>
    </p:spTree>
    <p:extLst>
      <p:ext uri="{BB962C8B-B14F-4D97-AF65-F5344CB8AC3E}">
        <p14:creationId xmlns:p14="http://schemas.microsoft.com/office/powerpoint/2010/main" val="1944417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>
            <a:extLst>
              <a:ext uri="{FF2B5EF4-FFF2-40B4-BE49-F238E27FC236}">
                <a16:creationId xmlns:a16="http://schemas.microsoft.com/office/drawing/2014/main" id="{A3393E45-3049-6D41-A6C5-1FBAA459D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62000"/>
            <a:ext cx="58180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/>
              <a:t>Model TOA Reflectance Error Budget</a:t>
            </a:r>
          </a:p>
        </p:txBody>
      </p:sp>
      <p:graphicFrame>
        <p:nvGraphicFramePr>
          <p:cNvPr id="98384" name="Object 80">
            <a:extLst>
              <a:ext uri="{FF2B5EF4-FFF2-40B4-BE49-F238E27FC236}">
                <a16:creationId xmlns:a16="http://schemas.microsoft.com/office/drawing/2014/main" id="{3D680040-CE7C-4B4F-B89B-966C4D600C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752600"/>
          <a:ext cx="5486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4" name="Document" r:id="rId3" imgW="37338000" imgH="24384000" progId="Word.Document.8">
                  <p:embed/>
                </p:oleObj>
              </mc:Choice>
              <mc:Fallback>
                <p:oleObj name="Document" r:id="rId3" imgW="37338000" imgH="24384000" progId="Word.Document.8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7755" b="37773"/>
                      <a:stretch>
                        <a:fillRect/>
                      </a:stretch>
                    </p:blipFill>
                    <p:spPr bwMode="auto">
                      <a:xfrm>
                        <a:off x="1676400" y="1752600"/>
                        <a:ext cx="54864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85" name="Text Box 81">
            <a:extLst>
              <a:ext uri="{FF2B5EF4-FFF2-40B4-BE49-F238E27FC236}">
                <a16:creationId xmlns:a16="http://schemas.microsoft.com/office/drawing/2014/main" id="{2CAFB81B-BAA3-3C4B-AEE0-02FA2E25B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562600"/>
            <a:ext cx="4038600" cy="6318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latin typeface="Arial" panose="020B0604020202020204" pitchFamily="34" charset="0"/>
              </a:rPr>
              <a:t>Surface BRDF model represents single largest error source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>
            <a:extLst>
              <a:ext uri="{FF2B5EF4-FFF2-40B4-BE49-F238E27FC236}">
                <a16:creationId xmlns:a16="http://schemas.microsoft.com/office/drawing/2014/main" id="{BAD525A6-E03B-0248-ACB9-6B12A99C7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"/>
            <a:ext cx="7467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2" tIns="46032" rIns="92062" bIns="46032" anchor="ctr"/>
          <a:lstStyle>
            <a:lvl1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Developed a 2</a:t>
            </a:r>
            <a:r>
              <a:rPr lang="en-US" altLang="en-US" sz="2000">
                <a:sym typeface="Symbol" pitchFamily="2" charset="2"/>
              </a:rPr>
              <a:t> steradian</a:t>
            </a:r>
            <a:r>
              <a:rPr lang="en-US" altLang="en-US" sz="2000"/>
              <a:t> BRDF model</a:t>
            </a:r>
          </a:p>
        </p:txBody>
      </p:sp>
      <p:grpSp>
        <p:nvGrpSpPr>
          <p:cNvPr id="69653" name="Group 21">
            <a:extLst>
              <a:ext uri="{FF2B5EF4-FFF2-40B4-BE49-F238E27FC236}">
                <a16:creationId xmlns:a16="http://schemas.microsoft.com/office/drawing/2014/main" id="{D443D11D-6C2D-8146-8517-67A7574FF6A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47800"/>
            <a:ext cx="8610600" cy="4989513"/>
            <a:chOff x="240" y="912"/>
            <a:chExt cx="5424" cy="3143"/>
          </a:xfrm>
        </p:grpSpPr>
        <p:sp>
          <p:nvSpPr>
            <p:cNvPr id="69634" name="Text Box 2">
              <a:extLst>
                <a:ext uri="{FF2B5EF4-FFF2-40B4-BE49-F238E27FC236}">
                  <a16:creationId xmlns:a16="http://schemas.microsoft.com/office/drawing/2014/main" id="{193BF13B-1C53-A24C-B869-6ED876124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960"/>
              <a:ext cx="3552" cy="2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rgbClr val="FF3300"/>
                </a:buClr>
                <a:buSzPct val="135000"/>
                <a:buFont typeface="Wingdings" pitchFamily="2" charset="2"/>
                <a:buChar char="v"/>
              </a:pPr>
              <a:r>
                <a:rPr lang="en-US" altLang="en-US" sz="1800"/>
                <a:t>  Existing parameterization from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en-US" sz="1800"/>
                <a:t> 	Warren et al.</a:t>
              </a:r>
            </a:p>
            <a:p>
              <a:pPr algn="l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sz="1800"/>
                <a:t>	J. Geophys. Res., </a:t>
              </a:r>
              <a:r>
                <a:rPr lang="en-US" altLang="en-US" sz="1800" u="sng"/>
                <a:t>103</a:t>
              </a:r>
              <a:r>
                <a:rPr lang="en-US" altLang="en-US" sz="1800"/>
                <a:t>, 1998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en-US" sz="1800"/>
                <a:t>	 </a:t>
              </a:r>
              <a:r>
                <a:rPr lang="en-US" altLang="en-US" sz="2000">
                  <a:sym typeface="Symbol" pitchFamily="2" charset="2"/>
                </a:rPr>
                <a:t></a:t>
              </a:r>
              <a:r>
                <a:rPr lang="en-US" altLang="en-US" sz="2000" baseline="-25000">
                  <a:sym typeface="Symbol" pitchFamily="2" charset="2"/>
                </a:rPr>
                <a:t>s</a:t>
              </a:r>
              <a:r>
                <a:rPr lang="en-US" altLang="en-US" sz="1800">
                  <a:sym typeface="Symbol" pitchFamily="2" charset="2"/>
                </a:rPr>
                <a:t>   50     </a:t>
              </a:r>
              <a:r>
                <a:rPr lang="en-US" altLang="en-US" sz="2000">
                  <a:sym typeface="Symbol" pitchFamily="2" charset="2"/>
                </a:rPr>
                <a:t></a:t>
              </a:r>
              <a:r>
                <a:rPr lang="en-US" altLang="en-US" sz="2000" baseline="-25000">
                  <a:sym typeface="Symbol" pitchFamily="2" charset="2"/>
                </a:rPr>
                <a:t>o</a:t>
              </a:r>
              <a:r>
                <a:rPr lang="en-US" altLang="en-US" sz="2000" b="1">
                  <a:sym typeface="Symbol" pitchFamily="2" charset="2"/>
                </a:rPr>
                <a:t>  </a:t>
              </a:r>
              <a:r>
                <a:rPr lang="en-US" altLang="en-US" sz="1800">
                  <a:sym typeface="Symbol" pitchFamily="2" charset="2"/>
                </a:rPr>
                <a:t>67      all </a:t>
              </a:r>
              <a:r>
                <a:rPr lang="en-US" altLang="en-US" sz="2000">
                  <a:sym typeface="Symbol" pitchFamily="2" charset="2"/>
                </a:rPr>
                <a:t></a:t>
              </a:r>
              <a:endParaRPr lang="en-US" altLang="en-US" sz="2000"/>
            </a:p>
            <a:p>
              <a:pPr algn="l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endParaRPr lang="en-US" altLang="en-US" sz="1800">
                <a:sym typeface="Symbol" pitchFamily="2" charset="2"/>
              </a:endParaRPr>
            </a:p>
            <a:p>
              <a:pPr algn="l">
                <a:lnSpc>
                  <a:spcPct val="50000"/>
                </a:lnSpc>
                <a:spcBef>
                  <a:spcPct val="50000"/>
                </a:spcBef>
                <a:buClr>
                  <a:srgbClr val="FF3300"/>
                </a:buClr>
                <a:buSzPct val="135000"/>
                <a:buFont typeface="Wingdings" pitchFamily="2" charset="2"/>
                <a:buChar char="v"/>
              </a:pPr>
              <a:r>
                <a:rPr lang="en-US" altLang="en-US" sz="1800">
                  <a:sym typeface="Symbol" pitchFamily="2" charset="2"/>
                </a:rPr>
                <a:t>  Extrapolate function for use at  </a:t>
              </a:r>
              <a:r>
                <a:rPr lang="en-US" altLang="en-US" sz="2000">
                  <a:sym typeface="Symbol" pitchFamily="2" charset="2"/>
                </a:rPr>
                <a:t></a:t>
              </a:r>
              <a:r>
                <a:rPr lang="en-US" altLang="en-US" sz="2000" baseline="-25000">
                  <a:sym typeface="Symbol" pitchFamily="2" charset="2"/>
                </a:rPr>
                <a:t>s</a:t>
              </a:r>
              <a:r>
                <a:rPr lang="en-US" altLang="en-US" sz="1800">
                  <a:sym typeface="Symbol" pitchFamily="2" charset="2"/>
                </a:rPr>
                <a:t> &gt; 50</a:t>
              </a:r>
              <a:endParaRPr lang="en-US" altLang="en-US" sz="1800" u="sng"/>
            </a:p>
            <a:p>
              <a:pPr algn="l"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endParaRPr lang="en-US" altLang="en-US" sz="1800">
                <a:sym typeface="Symbol" pitchFamily="2" charset="2"/>
              </a:endParaRPr>
            </a:p>
            <a:p>
              <a:pPr algn="l">
                <a:lnSpc>
                  <a:spcPct val="50000"/>
                </a:lnSpc>
                <a:spcBef>
                  <a:spcPct val="50000"/>
                </a:spcBef>
                <a:buClr>
                  <a:srgbClr val="FF3300"/>
                </a:buClr>
                <a:buSzPct val="135000"/>
                <a:buFont typeface="Wingdings" pitchFamily="2" charset="2"/>
                <a:buChar char="v"/>
              </a:pPr>
              <a:r>
                <a:rPr lang="en-US" altLang="en-US" sz="1800">
                  <a:sym typeface="Symbol" pitchFamily="2" charset="2"/>
                </a:rPr>
                <a:t>  Invoke reciprocity      ( </a:t>
              </a:r>
              <a:r>
                <a:rPr lang="en-US" altLang="en-US" sz="2000">
                  <a:sym typeface="Symbol" pitchFamily="2" charset="2"/>
                </a:rPr>
                <a:t></a:t>
              </a:r>
              <a:r>
                <a:rPr lang="en-US" altLang="en-US" sz="2000" baseline="-25000">
                  <a:sym typeface="Symbol" pitchFamily="2" charset="2"/>
                </a:rPr>
                <a:t>s</a:t>
              </a:r>
              <a:r>
                <a:rPr lang="en-US" altLang="en-US" sz="1800">
                  <a:sym typeface="Symbol" pitchFamily="2" charset="2"/>
                </a:rPr>
                <a:t> &gt; 67   </a:t>
              </a:r>
              <a:r>
                <a:rPr lang="en-US" altLang="en-US" sz="2000">
                  <a:sym typeface="Symbol" pitchFamily="2" charset="2"/>
                </a:rPr>
                <a:t></a:t>
              </a:r>
              <a:r>
                <a:rPr lang="en-US" altLang="en-US" sz="2000" baseline="-25000">
                  <a:sym typeface="Symbol" pitchFamily="2" charset="2"/>
                </a:rPr>
                <a:t>o</a:t>
              </a:r>
              <a:r>
                <a:rPr lang="en-US" altLang="en-US" sz="2000">
                  <a:sym typeface="Symbol" pitchFamily="2" charset="2"/>
                </a:rPr>
                <a:t>&lt;</a:t>
              </a:r>
              <a:r>
                <a:rPr lang="en-US" altLang="en-US" sz="2000" b="1">
                  <a:sym typeface="Symbol" pitchFamily="2" charset="2"/>
                </a:rPr>
                <a:t> </a:t>
              </a:r>
              <a:r>
                <a:rPr lang="en-US" altLang="en-US" sz="1800">
                  <a:sym typeface="Symbol" pitchFamily="2" charset="2"/>
                </a:rPr>
                <a:t>67 )</a:t>
              </a:r>
            </a:p>
            <a:p>
              <a:pPr algn="l">
                <a:lnSpc>
                  <a:spcPct val="50000"/>
                </a:lnSpc>
                <a:spcBef>
                  <a:spcPct val="50000"/>
                </a:spcBef>
              </a:pPr>
              <a:endParaRPr lang="en-US" altLang="en-US" sz="1800">
                <a:sym typeface="Symbol" pitchFamily="2" charset="2"/>
              </a:endParaRPr>
            </a:p>
            <a:p>
              <a:pPr algn="l">
                <a:lnSpc>
                  <a:spcPct val="50000"/>
                </a:lnSpc>
                <a:spcBef>
                  <a:spcPct val="50000"/>
                </a:spcBef>
                <a:buClr>
                  <a:srgbClr val="FF3300"/>
                </a:buClr>
                <a:buSzPct val="135000"/>
                <a:buFont typeface="Wingdings" pitchFamily="2" charset="2"/>
                <a:buChar char="v"/>
              </a:pPr>
              <a:r>
                <a:rPr lang="en-US" altLang="en-US" sz="1800">
                  <a:sym typeface="Symbol" pitchFamily="2" charset="2"/>
                </a:rPr>
                <a:t>  Fill remaining “hole”   ( </a:t>
              </a:r>
              <a:r>
                <a:rPr lang="en-US" altLang="en-US" sz="2000">
                  <a:sym typeface="Symbol" pitchFamily="2" charset="2"/>
                </a:rPr>
                <a:t></a:t>
              </a:r>
              <a:r>
                <a:rPr lang="en-US" altLang="en-US" sz="2000" baseline="-25000">
                  <a:sym typeface="Symbol" pitchFamily="2" charset="2"/>
                </a:rPr>
                <a:t>s</a:t>
              </a:r>
              <a:r>
                <a:rPr lang="en-US" altLang="en-US" sz="1800">
                  <a:sym typeface="Symbol" pitchFamily="2" charset="2"/>
                </a:rPr>
                <a:t> &lt; 67   </a:t>
              </a:r>
              <a:r>
                <a:rPr lang="en-US" altLang="en-US" sz="2000">
                  <a:sym typeface="Symbol" pitchFamily="2" charset="2"/>
                </a:rPr>
                <a:t></a:t>
              </a:r>
              <a:r>
                <a:rPr lang="en-US" altLang="en-US" sz="2000" baseline="-25000">
                  <a:sym typeface="Symbol" pitchFamily="2" charset="2"/>
                </a:rPr>
                <a:t>o</a:t>
              </a:r>
              <a:r>
                <a:rPr lang="en-US" altLang="en-US" sz="2000">
                  <a:sym typeface="Symbol" pitchFamily="2" charset="2"/>
                </a:rPr>
                <a:t>&lt;</a:t>
              </a:r>
              <a:r>
                <a:rPr lang="en-US" altLang="en-US" sz="2000" b="1">
                  <a:sym typeface="Symbol" pitchFamily="2" charset="2"/>
                </a:rPr>
                <a:t> </a:t>
              </a:r>
              <a:r>
                <a:rPr lang="en-US" altLang="en-US" sz="1800">
                  <a:sym typeface="Symbol" pitchFamily="2" charset="2"/>
                </a:rPr>
                <a:t>67 )</a:t>
              </a:r>
            </a:p>
            <a:p>
              <a:pPr lvl="1" algn="l">
                <a:lnSpc>
                  <a:spcPct val="50000"/>
                </a:lnSpc>
                <a:spcBef>
                  <a:spcPct val="50000"/>
                </a:spcBef>
                <a:buFontTx/>
                <a:buChar char="–"/>
              </a:pPr>
              <a:r>
                <a:rPr lang="en-US" altLang="en-US" sz="1800">
                  <a:sym typeface="Symbol" pitchFamily="2" charset="2"/>
                </a:rPr>
                <a:t> </a:t>
              </a:r>
              <a:r>
                <a:rPr lang="en-US" altLang="en-US" sz="1600">
                  <a:sym typeface="Symbol" pitchFamily="2" charset="2"/>
                </a:rPr>
                <a:t>assume </a:t>
              </a:r>
              <a:r>
                <a:rPr lang="en-US" altLang="en-US" sz="1800">
                  <a:sym typeface="Symbol" pitchFamily="2" charset="2"/>
                </a:rPr>
                <a:t> </a:t>
              </a:r>
              <a:r>
                <a:rPr lang="en-US" altLang="en-US" sz="1600">
                  <a:sym typeface="Symbol" pitchFamily="2" charset="2"/>
                </a:rPr>
                <a:t></a:t>
              </a:r>
              <a:r>
                <a:rPr lang="en-US" altLang="en-US" sz="1800">
                  <a:sym typeface="Symbol" pitchFamily="2" charset="2"/>
                </a:rPr>
                <a:t></a:t>
              </a:r>
              <a:r>
                <a:rPr lang="en-US" altLang="en-US" sz="1800" baseline="-25000">
                  <a:sym typeface="Symbol" pitchFamily="2" charset="2"/>
                </a:rPr>
                <a:t>s</a:t>
              </a:r>
              <a:r>
                <a:rPr lang="en-US" altLang="en-US" sz="1800" baseline="30000">
                  <a:sym typeface="Symbol" pitchFamily="2" charset="2"/>
                </a:rPr>
                <a:t>2</a:t>
              </a:r>
              <a:r>
                <a:rPr lang="en-US" altLang="en-US" sz="1800">
                  <a:sym typeface="Symbol" pitchFamily="2" charset="2"/>
                </a:rPr>
                <a:t> </a:t>
              </a:r>
              <a:r>
                <a:rPr lang="en-US" altLang="en-US" sz="1600">
                  <a:sym typeface="Symbol" pitchFamily="2" charset="2"/>
                </a:rPr>
                <a:t>dependence for all </a:t>
              </a:r>
              <a:r>
                <a:rPr lang="en-US" altLang="en-US" sz="1800">
                  <a:sym typeface="Symbol" pitchFamily="2" charset="2"/>
                </a:rPr>
                <a:t></a:t>
              </a:r>
              <a:r>
                <a:rPr lang="en-US" altLang="en-US" sz="1800" baseline="-25000">
                  <a:sym typeface="Symbol" pitchFamily="2" charset="2"/>
                </a:rPr>
                <a:t>o </a:t>
              </a:r>
              <a:r>
                <a:rPr lang="en-US" altLang="en-US" sz="1600">
                  <a:sym typeface="Symbol" pitchFamily="2" charset="2"/>
                </a:rPr>
                <a:t>&lt;</a:t>
              </a:r>
              <a:r>
                <a:rPr lang="en-US" altLang="en-US" sz="1600" b="1">
                  <a:sym typeface="Symbol" pitchFamily="2" charset="2"/>
                </a:rPr>
                <a:t> </a:t>
              </a:r>
              <a:r>
                <a:rPr lang="en-US" altLang="en-US" sz="1600">
                  <a:sym typeface="Symbol" pitchFamily="2" charset="2"/>
                </a:rPr>
                <a:t>67</a:t>
              </a:r>
              <a:endParaRPr lang="en-US" altLang="en-US" sz="1800">
                <a:sym typeface="Symbol" pitchFamily="2" charset="2"/>
              </a:endParaRPr>
            </a:p>
            <a:p>
              <a:pPr lvl="1" algn="l">
                <a:lnSpc>
                  <a:spcPct val="110000"/>
                </a:lnSpc>
                <a:spcBef>
                  <a:spcPct val="50000"/>
                </a:spcBef>
                <a:buFontTx/>
                <a:buChar char="–"/>
              </a:pPr>
              <a:r>
                <a:rPr lang="en-US" altLang="en-US" sz="1800">
                  <a:sym typeface="Symbol" pitchFamily="2" charset="2"/>
                </a:rPr>
                <a:t> </a:t>
              </a:r>
              <a:r>
                <a:rPr lang="en-US" altLang="en-US" sz="1600">
                  <a:sym typeface="Symbol" pitchFamily="2" charset="2"/>
                </a:rPr>
                <a:t>derive </a:t>
              </a:r>
              <a:r>
                <a:rPr lang="en-US" altLang="en-US" sz="1800">
                  <a:sym typeface="Symbol" pitchFamily="2" charset="2"/>
                </a:rPr>
                <a:t> </a:t>
              </a:r>
              <a:r>
                <a:rPr lang="en-US" altLang="en-US" sz="1600">
                  <a:sym typeface="Symbol" pitchFamily="2" charset="2"/>
                </a:rPr>
                <a:t>(</a:t>
              </a:r>
              <a:r>
                <a:rPr lang="en-US" altLang="en-US" sz="1800">
                  <a:sym typeface="Symbol" pitchFamily="2" charset="2"/>
                </a:rPr>
                <a:t></a:t>
              </a:r>
              <a:r>
                <a:rPr lang="en-US" altLang="en-US" sz="1800" baseline="-25000">
                  <a:sym typeface="Symbol" pitchFamily="2" charset="2"/>
                </a:rPr>
                <a:t>s</a:t>
              </a:r>
              <a:r>
                <a:rPr lang="en-US" altLang="en-US" sz="1600">
                  <a:sym typeface="Symbol" pitchFamily="2" charset="2"/>
                </a:rPr>
                <a:t>=0) at each </a:t>
              </a:r>
              <a:r>
                <a:rPr lang="en-US" altLang="en-US" sz="1800">
                  <a:sym typeface="Symbol" pitchFamily="2" charset="2"/>
                </a:rPr>
                <a:t></a:t>
              </a:r>
              <a:r>
                <a:rPr lang="en-US" altLang="en-US" sz="1800" baseline="-25000">
                  <a:sym typeface="Symbol" pitchFamily="2" charset="2"/>
                </a:rPr>
                <a:t>o </a:t>
              </a:r>
              <a:r>
                <a:rPr lang="en-US" altLang="en-US" sz="1600">
                  <a:sym typeface="Symbol" pitchFamily="2" charset="2"/>
                </a:rPr>
                <a:t>&lt;</a:t>
              </a:r>
              <a:r>
                <a:rPr lang="en-US" altLang="en-US" sz="1600" b="1">
                  <a:sym typeface="Symbol" pitchFamily="2" charset="2"/>
                </a:rPr>
                <a:t> </a:t>
              </a:r>
              <a:r>
                <a:rPr lang="en-US" altLang="en-US" sz="1600">
                  <a:sym typeface="Symbol" pitchFamily="2" charset="2"/>
                </a:rPr>
                <a:t>67</a:t>
              </a:r>
              <a:r>
                <a:rPr lang="en-US" altLang="en-US" sz="1800">
                  <a:sym typeface="Symbol" pitchFamily="2" charset="2"/>
                </a:rPr>
                <a:t> </a:t>
              </a:r>
              <a:r>
                <a:rPr lang="en-US" altLang="en-US" sz="1600">
                  <a:sym typeface="Symbol" pitchFamily="2" charset="2"/>
                </a:rPr>
                <a:t>from a quadratic parameterization of observed scattering phase fn. (Warren, et al., ibid)</a:t>
              </a:r>
            </a:p>
          </p:txBody>
        </p:sp>
        <p:grpSp>
          <p:nvGrpSpPr>
            <p:cNvPr id="69636" name="Group 4">
              <a:extLst>
                <a:ext uri="{FF2B5EF4-FFF2-40B4-BE49-F238E27FC236}">
                  <a16:creationId xmlns:a16="http://schemas.microsoft.com/office/drawing/2014/main" id="{3589B098-AE53-FD4A-9AEA-65C1B75CB7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912"/>
              <a:ext cx="2016" cy="1268"/>
              <a:chOff x="2736" y="2160"/>
              <a:chExt cx="2016" cy="1268"/>
            </a:xfrm>
          </p:grpSpPr>
          <p:sp>
            <p:nvSpPr>
              <p:cNvPr id="69637" name="Line 5">
                <a:extLst>
                  <a:ext uri="{FF2B5EF4-FFF2-40B4-BE49-F238E27FC236}">
                    <a16:creationId xmlns:a16="http://schemas.microsoft.com/office/drawing/2014/main" id="{76561B1A-FDC1-DA43-A46A-BAB56104A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3120"/>
                <a:ext cx="20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38" name="Line 6">
                <a:extLst>
                  <a:ext uri="{FF2B5EF4-FFF2-40B4-BE49-F238E27FC236}">
                    <a16:creationId xmlns:a16="http://schemas.microsoft.com/office/drawing/2014/main" id="{30FCF214-C3A3-4448-B92F-2FB4D1BF3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2352"/>
                <a:ext cx="0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39" name="Freeform 7">
                <a:extLst>
                  <a:ext uri="{FF2B5EF4-FFF2-40B4-BE49-F238E27FC236}">
                    <a16:creationId xmlns:a16="http://schemas.microsoft.com/office/drawing/2014/main" id="{64343E1A-EFFC-1648-95FD-72714BE07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2496"/>
                <a:ext cx="1296" cy="288"/>
              </a:xfrm>
              <a:custGeom>
                <a:avLst/>
                <a:gdLst>
                  <a:gd name="T0" fmla="*/ 0 w 1296"/>
                  <a:gd name="T1" fmla="*/ 288 h 288"/>
                  <a:gd name="T2" fmla="*/ 672 w 1296"/>
                  <a:gd name="T3" fmla="*/ 0 h 288"/>
                  <a:gd name="T4" fmla="*/ 1296 w 1296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96" h="288">
                    <a:moveTo>
                      <a:pt x="0" y="288"/>
                    </a:moveTo>
                    <a:cubicBezTo>
                      <a:pt x="228" y="144"/>
                      <a:pt x="456" y="0"/>
                      <a:pt x="672" y="0"/>
                    </a:cubicBezTo>
                    <a:cubicBezTo>
                      <a:pt x="888" y="0"/>
                      <a:pt x="1192" y="240"/>
                      <a:pt x="1296" y="288"/>
                    </a:cubicBez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0" name="Text Box 8">
                <a:extLst>
                  <a:ext uri="{FF2B5EF4-FFF2-40B4-BE49-F238E27FC236}">
                    <a16:creationId xmlns:a16="http://schemas.microsoft.com/office/drawing/2014/main" id="{BA278548-EAE1-964B-8852-B019DBA00B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0" y="3216"/>
                <a:ext cx="32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600" b="1">
                    <a:sym typeface="Symbol" pitchFamily="2" charset="2"/>
                  </a:rPr>
                  <a:t></a:t>
                </a:r>
                <a:r>
                  <a:rPr lang="en-US" altLang="en-US" sz="1600" b="1" baseline="-25000">
                    <a:sym typeface="Symbol" pitchFamily="2" charset="2"/>
                  </a:rPr>
                  <a:t>s</a:t>
                </a:r>
                <a:endParaRPr lang="en-US" altLang="en-US" sz="1600" b="1"/>
              </a:p>
            </p:txBody>
          </p:sp>
          <p:sp>
            <p:nvSpPr>
              <p:cNvPr id="69641" name="Line 9">
                <a:extLst>
                  <a:ext uri="{FF2B5EF4-FFF2-40B4-BE49-F238E27FC236}">
                    <a16:creationId xmlns:a16="http://schemas.microsoft.com/office/drawing/2014/main" id="{A2223E61-5CAC-0943-8256-B17403137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0" y="307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2" name="Line 10">
                <a:extLst>
                  <a:ext uri="{FF2B5EF4-FFF2-40B4-BE49-F238E27FC236}">
                    <a16:creationId xmlns:a16="http://schemas.microsoft.com/office/drawing/2014/main" id="{58C5DB3D-B0FF-7340-8BA8-F8694DEEB6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6" y="307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3" name="Text Box 11">
                <a:extLst>
                  <a:ext uri="{FF2B5EF4-FFF2-40B4-BE49-F238E27FC236}">
                    <a16:creationId xmlns:a16="http://schemas.microsoft.com/office/drawing/2014/main" id="{5D44B33D-BE36-1441-9777-04CFB92642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3216"/>
                <a:ext cx="33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400" b="1"/>
                  <a:t>- 67</a:t>
                </a:r>
              </a:p>
            </p:txBody>
          </p:sp>
          <p:sp>
            <p:nvSpPr>
              <p:cNvPr id="69644" name="Text Box 12">
                <a:extLst>
                  <a:ext uri="{FF2B5EF4-FFF2-40B4-BE49-F238E27FC236}">
                    <a16:creationId xmlns:a16="http://schemas.microsoft.com/office/drawing/2014/main" id="{CA080805-7FE0-6746-B5BB-9D0F6850AA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3216"/>
                <a:ext cx="33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400" b="1"/>
                  <a:t>+ 67</a:t>
                </a:r>
              </a:p>
            </p:txBody>
          </p:sp>
          <p:sp>
            <p:nvSpPr>
              <p:cNvPr id="69645" name="Text Box 13">
                <a:extLst>
                  <a:ext uri="{FF2B5EF4-FFF2-40B4-BE49-F238E27FC236}">
                    <a16:creationId xmlns:a16="http://schemas.microsoft.com/office/drawing/2014/main" id="{3832621C-8857-364B-8EDC-74ACAEEF04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2" y="216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600" b="1">
                    <a:sym typeface="Symbol" pitchFamily="2" charset="2"/>
                  </a:rPr>
                  <a:t></a:t>
                </a:r>
                <a:endParaRPr lang="en-US" altLang="en-US" sz="1600" b="1"/>
              </a:p>
            </p:txBody>
          </p:sp>
        </p:grpSp>
        <p:grpSp>
          <p:nvGrpSpPr>
            <p:cNvPr id="69646" name="Group 14">
              <a:extLst>
                <a:ext uri="{FF2B5EF4-FFF2-40B4-BE49-F238E27FC236}">
                  <a16:creationId xmlns:a16="http://schemas.microsoft.com/office/drawing/2014/main" id="{BBF36D91-A0B4-8044-8DC7-A9D22FE152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" y="2496"/>
              <a:ext cx="1972" cy="1559"/>
              <a:chOff x="3657" y="2496"/>
              <a:chExt cx="1972" cy="1559"/>
            </a:xfrm>
          </p:grpSpPr>
          <p:pic>
            <p:nvPicPr>
              <p:cNvPr id="69647" name="Picture 15" descr="phasefn">
                <a:extLst>
                  <a:ext uri="{FF2B5EF4-FFF2-40B4-BE49-F238E27FC236}">
                    <a16:creationId xmlns:a16="http://schemas.microsoft.com/office/drawing/2014/main" id="{A11726D7-CB63-2447-BABC-6A969132B6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8" b="6279"/>
              <a:stretch>
                <a:fillRect/>
              </a:stretch>
            </p:blipFill>
            <p:spPr bwMode="auto">
              <a:xfrm>
                <a:off x="3888" y="2496"/>
                <a:ext cx="1741" cy="13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648" name="Freeform 16">
                <a:extLst>
                  <a:ext uri="{FF2B5EF4-FFF2-40B4-BE49-F238E27FC236}">
                    <a16:creationId xmlns:a16="http://schemas.microsoft.com/office/drawing/2014/main" id="{4315FDDD-3636-7B45-9C63-60CB93457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1" y="3296"/>
                <a:ext cx="713" cy="110"/>
              </a:xfrm>
              <a:custGeom>
                <a:avLst/>
                <a:gdLst>
                  <a:gd name="T0" fmla="*/ 0 w 864"/>
                  <a:gd name="T1" fmla="*/ 0 h 192"/>
                  <a:gd name="T2" fmla="*/ 384 w 864"/>
                  <a:gd name="T3" fmla="*/ 144 h 192"/>
                  <a:gd name="T4" fmla="*/ 864 w 864"/>
                  <a:gd name="T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4" h="192">
                    <a:moveTo>
                      <a:pt x="0" y="0"/>
                    </a:moveTo>
                    <a:cubicBezTo>
                      <a:pt x="120" y="56"/>
                      <a:pt x="240" y="112"/>
                      <a:pt x="384" y="144"/>
                    </a:cubicBezTo>
                    <a:cubicBezTo>
                      <a:pt x="528" y="176"/>
                      <a:pt x="784" y="184"/>
                      <a:pt x="864" y="192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9" name="Text Box 17">
                <a:extLst>
                  <a:ext uri="{FF2B5EF4-FFF2-40B4-BE49-F238E27FC236}">
                    <a16:creationId xmlns:a16="http://schemas.microsoft.com/office/drawing/2014/main" id="{53B70376-7715-C84D-AE03-D521E0121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27020680">
                <a:off x="3435" y="3006"/>
                <a:ext cx="65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600" b="1">
                    <a:sym typeface="Symbol" pitchFamily="2" charset="2"/>
                  </a:rPr>
                  <a:t> </a:t>
                </a:r>
                <a:r>
                  <a:rPr lang="en-US" altLang="en-US" sz="1400" b="1">
                    <a:sym typeface="Symbol" pitchFamily="2" charset="2"/>
                  </a:rPr>
                  <a:t>(</a:t>
                </a:r>
                <a:r>
                  <a:rPr lang="en-US" altLang="en-US" sz="1400" b="1" baseline="-25000">
                    <a:sym typeface="Symbol" pitchFamily="2" charset="2"/>
                  </a:rPr>
                  <a:t>s</a:t>
                </a:r>
                <a:r>
                  <a:rPr lang="en-US" altLang="en-US" sz="1400" b="1">
                    <a:sym typeface="Symbol" pitchFamily="2" charset="2"/>
                  </a:rPr>
                  <a:t>= 0)</a:t>
                </a:r>
                <a:endParaRPr lang="en-US" altLang="en-US" sz="1400" b="1"/>
              </a:p>
            </p:txBody>
          </p:sp>
          <p:sp>
            <p:nvSpPr>
              <p:cNvPr id="69650" name="Text Box 18">
                <a:extLst>
                  <a:ext uri="{FF2B5EF4-FFF2-40B4-BE49-F238E27FC236}">
                    <a16:creationId xmlns:a16="http://schemas.microsoft.com/office/drawing/2014/main" id="{8F446A41-736E-444E-A8B9-7B7135C82B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0" y="3843"/>
                <a:ext cx="2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600" b="1">
                    <a:sym typeface="Symbol" pitchFamily="2" charset="2"/>
                  </a:rPr>
                  <a:t></a:t>
                </a:r>
                <a:r>
                  <a:rPr lang="en-US" altLang="en-US" sz="1600" b="1" baseline="-25000">
                    <a:sym typeface="Symbol" pitchFamily="2" charset="2"/>
                  </a:rPr>
                  <a:t>o</a:t>
                </a:r>
                <a:endParaRPr lang="en-US" altLang="en-US" sz="1600" b="1"/>
              </a:p>
            </p:txBody>
          </p:sp>
        </p:grpSp>
        <p:sp>
          <p:nvSpPr>
            <p:cNvPr id="69651" name="Line 19">
              <a:extLst>
                <a:ext uri="{FF2B5EF4-FFF2-40B4-BE49-F238E27FC236}">
                  <a16:creationId xmlns:a16="http://schemas.microsoft.com/office/drawing/2014/main" id="{2A28BB65-8A29-8443-A034-4E400CECCC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208"/>
              <a:ext cx="576" cy="864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2" name="Line 20">
              <a:extLst>
                <a:ext uri="{FF2B5EF4-FFF2-40B4-BE49-F238E27FC236}">
                  <a16:creationId xmlns:a16="http://schemas.microsoft.com/office/drawing/2014/main" id="{1D85E970-86A5-F741-84C0-FCFF61BF60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3456"/>
              <a:ext cx="240" cy="0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1027">
            <a:extLst>
              <a:ext uri="{FF2B5EF4-FFF2-40B4-BE49-F238E27FC236}">
                <a16:creationId xmlns:a16="http://schemas.microsoft.com/office/drawing/2014/main" id="{5B3F0FC7-9244-0849-A05D-562706B57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"/>
            <a:ext cx="7467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2" tIns="46032" rIns="92062" bIns="46032" anchor="ctr"/>
          <a:lstStyle>
            <a:lvl1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BRDF is most important at longer wavelengths</a:t>
            </a:r>
          </a:p>
        </p:txBody>
      </p:sp>
      <p:sp>
        <p:nvSpPr>
          <p:cNvPr id="71685" name="Text Box 1029">
            <a:extLst>
              <a:ext uri="{FF2B5EF4-FFF2-40B4-BE49-F238E27FC236}">
                <a16:creationId xmlns:a16="http://schemas.microsoft.com/office/drawing/2014/main" id="{44177404-5CEA-CE4F-B76E-4979CCB7D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38400"/>
            <a:ext cx="325596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Simulated Nadir-scene albedos </a:t>
            </a:r>
          </a:p>
          <a:p>
            <a:pPr>
              <a:spcBef>
                <a:spcPct val="50000"/>
              </a:spcBef>
            </a:pPr>
            <a:r>
              <a:rPr lang="en-US" altLang="en-US" sz="1600" b="1"/>
              <a:t>Solar Zenith Angle = 75</a:t>
            </a:r>
            <a:r>
              <a:rPr lang="en-US" altLang="en-US" sz="1600" b="1">
                <a:sym typeface="Symbol" pitchFamily="2" charset="2"/>
              </a:rPr>
              <a:t></a:t>
            </a:r>
          </a:p>
          <a:p>
            <a:pPr>
              <a:spcBef>
                <a:spcPct val="50000"/>
              </a:spcBef>
            </a:pPr>
            <a:r>
              <a:rPr lang="en-US" altLang="en-US" sz="1600" b="1">
                <a:sym typeface="Symbol" pitchFamily="2" charset="2"/>
              </a:rPr>
              <a:t>Column Ozone = 325 DU</a:t>
            </a:r>
            <a:endParaRPr lang="en-US" altLang="en-US" sz="1600" b="1"/>
          </a:p>
        </p:txBody>
      </p:sp>
      <p:sp>
        <p:nvSpPr>
          <p:cNvPr id="71686" name="Text Box 1030">
            <a:extLst>
              <a:ext uri="{FF2B5EF4-FFF2-40B4-BE49-F238E27FC236}">
                <a16:creationId xmlns:a16="http://schemas.microsoft.com/office/drawing/2014/main" id="{575C3445-8C07-FF4F-9AB9-1C7D420F9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447800"/>
            <a:ext cx="2057400" cy="11826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latin typeface="Arial" panose="020B0604020202020204" pitchFamily="34" charset="0"/>
              </a:rPr>
              <a:t>BRDF plays bigger role as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>
                <a:latin typeface="Arial" panose="020B0604020202020204" pitchFamily="34" charset="0"/>
              </a:rPr>
              <a:t>diffuse / direct ratio decreases</a:t>
            </a:r>
          </a:p>
        </p:txBody>
      </p:sp>
      <p:grpSp>
        <p:nvGrpSpPr>
          <p:cNvPr id="71694" name="Group 1038">
            <a:extLst>
              <a:ext uri="{FF2B5EF4-FFF2-40B4-BE49-F238E27FC236}">
                <a16:creationId xmlns:a16="http://schemas.microsoft.com/office/drawing/2014/main" id="{C8A4E214-DD64-8043-BF27-341B60202123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673475"/>
            <a:ext cx="4114800" cy="2876550"/>
            <a:chOff x="144" y="2314"/>
            <a:chExt cx="2592" cy="1812"/>
          </a:xfrm>
        </p:grpSpPr>
        <p:pic>
          <p:nvPicPr>
            <p:cNvPr id="71687" name="Picture 1031" descr="Lambert-1">
              <a:extLst>
                <a:ext uri="{FF2B5EF4-FFF2-40B4-BE49-F238E27FC236}">
                  <a16:creationId xmlns:a16="http://schemas.microsoft.com/office/drawing/2014/main" id="{979310FA-F7A6-9244-810B-2B000D87C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8" t="12746" r="7576" b="9845"/>
            <a:stretch>
              <a:fillRect/>
            </a:stretch>
          </p:blipFill>
          <p:spPr bwMode="auto">
            <a:xfrm>
              <a:off x="144" y="2314"/>
              <a:ext cx="2592" cy="1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1693" name="Group 1037">
              <a:extLst>
                <a:ext uri="{FF2B5EF4-FFF2-40B4-BE49-F238E27FC236}">
                  <a16:creationId xmlns:a16="http://schemas.microsoft.com/office/drawing/2014/main" id="{D6A7B060-9833-BB45-ACE0-CA492EF52B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3600"/>
              <a:ext cx="960" cy="260"/>
              <a:chOff x="816" y="3600"/>
              <a:chExt cx="960" cy="260"/>
            </a:xfrm>
          </p:grpSpPr>
          <p:sp>
            <p:nvSpPr>
              <p:cNvPr id="71689" name="Text Box 1033">
                <a:extLst>
                  <a:ext uri="{FF2B5EF4-FFF2-40B4-BE49-F238E27FC236}">
                    <a16:creationId xmlns:a16="http://schemas.microsoft.com/office/drawing/2014/main" id="{4F5BDD37-D1F9-5B47-B8F8-CDF1AA6DB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3600"/>
                <a:ext cx="76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altLang="en-US" b="1"/>
                  <a:t>Lambertian</a:t>
                </a:r>
              </a:p>
              <a:p>
                <a:pPr algn="l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altLang="en-US" b="1"/>
                  <a:t>Non-Lambertian</a:t>
                </a:r>
              </a:p>
            </p:txBody>
          </p:sp>
          <p:sp>
            <p:nvSpPr>
              <p:cNvPr id="71690" name="Line 1034">
                <a:extLst>
                  <a:ext uri="{FF2B5EF4-FFF2-40B4-BE49-F238E27FC236}">
                    <a16:creationId xmlns:a16="http://schemas.microsoft.com/office/drawing/2014/main" id="{F62167B3-8FE3-1A46-8CF0-931470560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3653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91" name="Line 1035">
                <a:extLst>
                  <a:ext uri="{FF2B5EF4-FFF2-40B4-BE49-F238E27FC236}">
                    <a16:creationId xmlns:a16="http://schemas.microsoft.com/office/drawing/2014/main" id="{06592239-F92F-6545-B3CE-FF2EF8146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3797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1696" name="Group 1040">
            <a:extLst>
              <a:ext uri="{FF2B5EF4-FFF2-40B4-BE49-F238E27FC236}">
                <a16:creationId xmlns:a16="http://schemas.microsoft.com/office/drawing/2014/main" id="{81C0FFB9-79AF-CF41-8DD3-86BB1463DF6C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3048000"/>
            <a:ext cx="3733800" cy="3352800"/>
            <a:chOff x="3120" y="1968"/>
            <a:chExt cx="2352" cy="2112"/>
          </a:xfrm>
        </p:grpSpPr>
        <p:pic>
          <p:nvPicPr>
            <p:cNvPr id="71688" name="Picture 1032" descr="Lambert-2">
              <a:extLst>
                <a:ext uri="{FF2B5EF4-FFF2-40B4-BE49-F238E27FC236}">
                  <a16:creationId xmlns:a16="http://schemas.microsoft.com/office/drawing/2014/main" id="{F1A256DE-52B0-494A-917B-4460C024D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8" t="12746" r="9091" b="10783"/>
            <a:stretch>
              <a:fillRect/>
            </a:stretch>
          </p:blipFill>
          <p:spPr bwMode="auto">
            <a:xfrm>
              <a:off x="3120" y="2365"/>
              <a:ext cx="2352" cy="1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695" name="Text Box 1039">
              <a:extLst>
                <a:ext uri="{FF2B5EF4-FFF2-40B4-BE49-F238E27FC236}">
                  <a16:creationId xmlns:a16="http://schemas.microsoft.com/office/drawing/2014/main" id="{E3708243-6F4C-AD45-86B5-01D069EA8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968"/>
              <a:ext cx="182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/>
                <a:t>Non-Lambertian / Lambertian Radiance Ratio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026" descr="scandep">
            <a:extLst>
              <a:ext uri="{FF2B5EF4-FFF2-40B4-BE49-F238E27FC236}">
                <a16:creationId xmlns:a16="http://schemas.microsoft.com/office/drawing/2014/main" id="{3D49BB95-B5B4-8F4E-AD2E-D52A1DCC7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 t="10593" r="9412" b="9419"/>
          <a:stretch>
            <a:fillRect/>
          </a:stretch>
        </p:blipFill>
        <p:spPr bwMode="auto">
          <a:xfrm>
            <a:off x="3581400" y="2209800"/>
            <a:ext cx="5181600" cy="40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Rectangle 1027">
            <a:extLst>
              <a:ext uri="{FF2B5EF4-FFF2-40B4-BE49-F238E27FC236}">
                <a16:creationId xmlns:a16="http://schemas.microsoft.com/office/drawing/2014/main" id="{7E00F482-B9E8-1C46-9CAB-64A2B5458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8800"/>
            <a:ext cx="7467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2" tIns="46032" rIns="92062" bIns="46032" anchor="ctr"/>
          <a:lstStyle>
            <a:lvl1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3732" name="Rectangle 1028">
            <a:extLst>
              <a:ext uri="{FF2B5EF4-FFF2-40B4-BE49-F238E27FC236}">
                <a16:creationId xmlns:a16="http://schemas.microsoft.com/office/drawing/2014/main" id="{351E6E8A-62FB-2B4B-A6BE-3A3917D65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685800"/>
            <a:ext cx="7278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chemeClr val="tx2"/>
                </a:solidFill>
              </a:rPr>
              <a:t>X-track dependence is mostly Lambertian near SolZA = 50</a:t>
            </a:r>
            <a:r>
              <a:rPr lang="en-US" altLang="en-US" sz="1800" b="1">
                <a:solidFill>
                  <a:schemeClr val="tx2"/>
                </a:solidFill>
                <a:sym typeface="Symbol" pitchFamily="2" charset="2"/>
              </a:rPr>
              <a:t>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73733" name="Text Box 1029">
            <a:extLst>
              <a:ext uri="{FF2B5EF4-FFF2-40B4-BE49-F238E27FC236}">
                <a16:creationId xmlns:a16="http://schemas.microsoft.com/office/drawing/2014/main" id="{179430C0-0672-2F40-B34F-283580B29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90800"/>
            <a:ext cx="2057400" cy="8159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latin typeface="Arial" panose="020B0604020202020204" pitchFamily="34" charset="0"/>
              </a:rPr>
              <a:t>Results near 50</a:t>
            </a:r>
            <a:r>
              <a:rPr lang="en-US" altLang="en-US" sz="1600" b="1">
                <a:latin typeface="Arial" panose="020B0604020202020204" pitchFamily="34" charset="0"/>
                <a:sym typeface="Symbol" pitchFamily="2" charset="2"/>
              </a:rPr>
              <a:t></a:t>
            </a:r>
            <a:r>
              <a:rPr lang="en-US" altLang="en-US" sz="1600" b="1">
                <a:latin typeface="Arial" panose="020B0604020202020204" pitchFamily="34" charset="0"/>
              </a:rPr>
              <a:t> are least affected by BRDF errors</a:t>
            </a:r>
          </a:p>
        </p:txBody>
      </p:sp>
      <p:sp>
        <p:nvSpPr>
          <p:cNvPr id="73734" name="Rectangle 1030">
            <a:extLst>
              <a:ext uri="{FF2B5EF4-FFF2-40B4-BE49-F238E27FC236}">
                <a16:creationId xmlns:a16="http://schemas.microsoft.com/office/drawing/2014/main" id="{294E62F2-0483-0247-80F7-46E31DD1D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1828800"/>
            <a:ext cx="3824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chemeClr val="tx2"/>
                </a:solidFill>
              </a:rPr>
              <a:t>BRDF surface slices at </a:t>
            </a:r>
            <a:r>
              <a:rPr lang="en-US" altLang="en-US" sz="2000" b="1">
                <a:solidFill>
                  <a:schemeClr val="tx2"/>
                </a:solidFill>
                <a:sym typeface="Symbol" pitchFamily="2" charset="2"/>
              </a:rPr>
              <a:t>  </a:t>
            </a:r>
            <a:r>
              <a:rPr lang="en-US" altLang="en-US" sz="1800" b="1">
                <a:solidFill>
                  <a:schemeClr val="tx2"/>
                </a:solidFill>
                <a:sym typeface="Symbol" pitchFamily="2" charset="2"/>
              </a:rPr>
              <a:t>67</a:t>
            </a:r>
            <a:endParaRPr lang="en-US" altLang="en-US" sz="18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MODISvsOMI1">
            <a:extLst>
              <a:ext uri="{FF2B5EF4-FFF2-40B4-BE49-F238E27FC236}">
                <a16:creationId xmlns:a16="http://schemas.microsoft.com/office/drawing/2014/main" id="{EF5388D6-7045-6044-A693-DAB697A92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7837" r="9167" b="51674"/>
          <a:stretch>
            <a:fillRect/>
          </a:stretch>
        </p:blipFill>
        <p:spPr bwMode="auto">
          <a:xfrm>
            <a:off x="304800" y="1981200"/>
            <a:ext cx="2971800" cy="1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3" name="Picture 3" descr="MODISvsOMI2">
            <a:extLst>
              <a:ext uri="{FF2B5EF4-FFF2-40B4-BE49-F238E27FC236}">
                <a16:creationId xmlns:a16="http://schemas.microsoft.com/office/drawing/2014/main" id="{7BBB0140-F9CC-5244-956D-F612E1879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9143" r="9167" b="9877"/>
          <a:stretch>
            <a:fillRect/>
          </a:stretch>
        </p:blipFill>
        <p:spPr bwMode="auto">
          <a:xfrm>
            <a:off x="3581400" y="1905000"/>
            <a:ext cx="5410200" cy="414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4" name="Text Box 4">
            <a:extLst>
              <a:ext uri="{FF2B5EF4-FFF2-40B4-BE49-F238E27FC236}">
                <a16:creationId xmlns:a16="http://schemas.microsoft.com/office/drawing/2014/main" id="{0484B80B-4CD1-8547-B72C-FBA8273A3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86200"/>
            <a:ext cx="1752600" cy="8159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latin typeface="Arial" panose="020B0604020202020204" pitchFamily="34" charset="0"/>
              </a:rPr>
              <a:t>Same time and geographic location</a:t>
            </a:r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8DABA56E-B9C3-7D46-9D4D-3B2C4F796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75" y="685800"/>
            <a:ext cx="7119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chemeClr val="tx2"/>
                </a:solidFill>
              </a:rPr>
              <a:t>OMI radiances compared directly to MODIS / Aqua band 3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92166" name="Text Box 6">
            <a:extLst>
              <a:ext uri="{FF2B5EF4-FFF2-40B4-BE49-F238E27FC236}">
                <a16:creationId xmlns:a16="http://schemas.microsoft.com/office/drawing/2014/main" id="{64323101-13EC-0E48-87F1-7A97D02E1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53000"/>
            <a:ext cx="1981200" cy="14271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latin typeface="Arial" panose="020B0604020202020204" pitchFamily="34" charset="0"/>
              </a:rPr>
              <a:t>MODIS has broad bandwidth 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>
                <a:latin typeface="Arial" panose="020B0604020202020204" pitchFamily="34" charset="0"/>
              </a:rPr>
              <a:t>(459 &lt; </a:t>
            </a:r>
            <a:r>
              <a:rPr lang="en-US" altLang="en-US" sz="1600" b="1">
                <a:latin typeface="Arial" panose="020B0604020202020204" pitchFamily="34" charset="0"/>
                <a:sym typeface="Symbol" pitchFamily="2" charset="2"/>
              </a:rPr>
              <a:t> &lt; 479 nm) which includes O</a:t>
            </a:r>
            <a:r>
              <a:rPr lang="en-US" altLang="en-US" sz="1600" b="1" baseline="-25000">
                <a:latin typeface="Arial" panose="020B0604020202020204" pitchFamily="34" charset="0"/>
                <a:sym typeface="Symbol" pitchFamily="2" charset="2"/>
              </a:rPr>
              <a:t>2</a:t>
            </a:r>
            <a:r>
              <a:rPr lang="en-US" altLang="en-US" sz="1600" b="1">
                <a:latin typeface="Arial" panose="020B0604020202020204" pitchFamily="34" charset="0"/>
                <a:sym typeface="Symbol" pitchFamily="2" charset="2"/>
              </a:rPr>
              <a:t>-O</a:t>
            </a:r>
            <a:r>
              <a:rPr lang="en-US" altLang="en-US" sz="1600" b="1" baseline="-25000">
                <a:latin typeface="Arial" panose="020B0604020202020204" pitchFamily="34" charset="0"/>
                <a:sym typeface="Symbol" pitchFamily="2" charset="2"/>
              </a:rPr>
              <a:t>2</a:t>
            </a:r>
            <a:r>
              <a:rPr lang="en-US" altLang="en-US" sz="1600" b="1">
                <a:latin typeface="Arial" panose="020B0604020202020204" pitchFamily="34" charset="0"/>
                <a:sym typeface="Symbol" pitchFamily="2" charset="2"/>
              </a:rPr>
              <a:t> absorption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92168" name="Text Box 8">
            <a:extLst>
              <a:ext uri="{FF2B5EF4-FFF2-40B4-BE49-F238E27FC236}">
                <a16:creationId xmlns:a16="http://schemas.microsoft.com/office/drawing/2014/main" id="{FBDB086B-FC32-AB4C-858F-09AA89396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971800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OMI</a:t>
            </a:r>
          </a:p>
        </p:txBody>
      </p:sp>
      <p:sp>
        <p:nvSpPr>
          <p:cNvPr id="92169" name="Line 9">
            <a:extLst>
              <a:ext uri="{FF2B5EF4-FFF2-40B4-BE49-F238E27FC236}">
                <a16:creationId xmlns:a16="http://schemas.microsoft.com/office/drawing/2014/main" id="{75E0F8C1-8D38-6A47-8366-9DFE48E19A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2743200"/>
            <a:ext cx="15240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Text Box 10">
            <a:extLst>
              <a:ext uri="{FF2B5EF4-FFF2-40B4-BE49-F238E27FC236}">
                <a16:creationId xmlns:a16="http://schemas.microsoft.com/office/drawing/2014/main" id="{3E85FE9F-AA4C-C946-9FE0-B850CDA2E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2860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MODIS</a:t>
            </a:r>
          </a:p>
        </p:txBody>
      </p:sp>
      <p:sp>
        <p:nvSpPr>
          <p:cNvPr id="92171" name="Line 11">
            <a:extLst>
              <a:ext uri="{FF2B5EF4-FFF2-40B4-BE49-F238E27FC236}">
                <a16:creationId xmlns:a16="http://schemas.microsoft.com/office/drawing/2014/main" id="{024B3EB1-16CF-9348-806A-91508FB275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2514600"/>
            <a:ext cx="15240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>
            <a:extLst>
              <a:ext uri="{FF2B5EF4-FFF2-40B4-BE49-F238E27FC236}">
                <a16:creationId xmlns:a16="http://schemas.microsoft.com/office/drawing/2014/main" id="{E94C56E5-FDB0-8149-83CB-7A83B2D34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858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/>
              <a:t>Preliminary SCIAMACHY Results</a:t>
            </a:r>
          </a:p>
        </p:txBody>
      </p:sp>
      <p:pic>
        <p:nvPicPr>
          <p:cNvPr id="106500" name="Picture 4" descr="C:\ice\SCIAabs.jpg">
            <a:extLst>
              <a:ext uri="{FF2B5EF4-FFF2-40B4-BE49-F238E27FC236}">
                <a16:creationId xmlns:a16="http://schemas.microsoft.com/office/drawing/2014/main" id="{BC8CFA3E-D802-894C-A9C8-645CA9A84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" t="13078" r="6526" b="10081"/>
          <a:stretch>
            <a:fillRect/>
          </a:stretch>
        </p:blipFill>
        <p:spPr bwMode="auto">
          <a:xfrm>
            <a:off x="609600" y="1524000"/>
            <a:ext cx="5181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1" name="Text Box 5">
            <a:extLst>
              <a:ext uri="{FF2B5EF4-FFF2-40B4-BE49-F238E27FC236}">
                <a16:creationId xmlns:a16="http://schemas.microsoft.com/office/drawing/2014/main" id="{8A671358-95C2-3F41-AEBF-63201FB57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600200"/>
            <a:ext cx="3276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600" b="1"/>
              <a:t>SCIAMACHY Level 1b  ( v5.04 )</a:t>
            </a:r>
          </a:p>
          <a:p>
            <a:pPr algn="l">
              <a:spcBef>
                <a:spcPct val="50000"/>
              </a:spcBef>
            </a:pPr>
            <a:r>
              <a:rPr lang="en-US" altLang="en-US" sz="1600" b="1"/>
              <a:t>18 – 24 Dec., 2004</a:t>
            </a:r>
          </a:p>
          <a:p>
            <a:pPr algn="l">
              <a:spcBef>
                <a:spcPct val="50000"/>
              </a:spcBef>
            </a:pPr>
            <a:r>
              <a:rPr lang="en-US" altLang="en-US" sz="1600" b="1"/>
              <a:t>Provided by R. van Hees, SRON</a:t>
            </a:r>
          </a:p>
        </p:txBody>
      </p:sp>
      <p:sp>
        <p:nvSpPr>
          <p:cNvPr id="106503" name="Text Box 7">
            <a:extLst>
              <a:ext uri="{FF2B5EF4-FFF2-40B4-BE49-F238E27FC236}">
                <a16:creationId xmlns:a16="http://schemas.microsoft.com/office/drawing/2014/main" id="{7B1DB4AD-FB57-754F-A735-53C8886F4A5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790700" y="4762500"/>
            <a:ext cx="53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>
                <a:cs typeface="Arial" panose="020B0604020202020204" pitchFamily="34" charset="0"/>
              </a:rPr>
              <a:t>}</a:t>
            </a:r>
            <a:endParaRPr lang="en-US" altLang="en-US" sz="4400"/>
          </a:p>
        </p:txBody>
      </p:sp>
      <p:sp>
        <p:nvSpPr>
          <p:cNvPr id="106504" name="AutoShape 8">
            <a:extLst>
              <a:ext uri="{FF2B5EF4-FFF2-40B4-BE49-F238E27FC236}">
                <a16:creationId xmlns:a16="http://schemas.microsoft.com/office/drawing/2014/main" id="{31FE01F7-F3ED-CF49-B573-9DDBDF434E2D}"/>
              </a:ext>
            </a:extLst>
          </p:cNvPr>
          <p:cNvSpPr>
            <a:spLocks/>
          </p:cNvSpPr>
          <p:nvPr/>
        </p:nvSpPr>
        <p:spPr bwMode="auto">
          <a:xfrm>
            <a:off x="685800" y="5562600"/>
            <a:ext cx="1222375" cy="838200"/>
          </a:xfrm>
          <a:prstGeom prst="borderCallout1">
            <a:avLst>
              <a:gd name="adj1" fmla="val 13634"/>
              <a:gd name="adj2" fmla="val 106231"/>
              <a:gd name="adj3" fmla="val -37690"/>
              <a:gd name="adj4" fmla="val 1062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1400" b="1"/>
              <a:t>Ozone Absorption ignored</a:t>
            </a:r>
          </a:p>
        </p:txBody>
      </p:sp>
      <p:sp>
        <p:nvSpPr>
          <p:cNvPr id="106505" name="Text Box 9">
            <a:extLst>
              <a:ext uri="{FF2B5EF4-FFF2-40B4-BE49-F238E27FC236}">
                <a16:creationId xmlns:a16="http://schemas.microsoft.com/office/drawing/2014/main" id="{4FC4ACF5-CF9A-DF44-85EF-343B113A6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114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6508" name="AutoShape 12">
            <a:extLst>
              <a:ext uri="{FF2B5EF4-FFF2-40B4-BE49-F238E27FC236}">
                <a16:creationId xmlns:a16="http://schemas.microsoft.com/office/drawing/2014/main" id="{675D801A-4B26-DE40-B385-45D3C985D618}"/>
              </a:ext>
            </a:extLst>
          </p:cNvPr>
          <p:cNvSpPr>
            <a:spLocks/>
          </p:cNvSpPr>
          <p:nvPr/>
        </p:nvSpPr>
        <p:spPr bwMode="auto">
          <a:xfrm>
            <a:off x="3581400" y="5334000"/>
            <a:ext cx="1892300" cy="1233488"/>
          </a:xfrm>
          <a:prstGeom prst="borderCallout1">
            <a:avLst>
              <a:gd name="adj1" fmla="val 9269"/>
              <a:gd name="adj2" fmla="val -4028"/>
              <a:gd name="adj3" fmla="val -197296"/>
              <a:gd name="adj4" fmla="val -27097"/>
            </a:avLst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1400" b="1"/>
              <a:t>Comparison with RTM over Sahara (from G. Tilstra, KNMI)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C7B0C754-E3B2-9144-8481-73C99A51F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Where is scene-based calibration less effective ?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EE529BDB-217B-704B-A4F4-8207EE819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l"/>
            </a:pPr>
            <a:r>
              <a:rPr lang="en-US" altLang="en-US" sz="1800"/>
              <a:t>Spectral fitting algorithms (</a:t>
            </a:r>
            <a:r>
              <a:rPr lang="en-US" altLang="en-US" sz="1800">
                <a:cs typeface="Arial" panose="020B0604020202020204" pitchFamily="34" charset="0"/>
              </a:rPr>
              <a:t>e.g. DOAS)</a:t>
            </a:r>
          </a:p>
          <a:p>
            <a:pPr lvl="1">
              <a:buFontTx/>
              <a:buChar char="–"/>
            </a:pPr>
            <a:r>
              <a:rPr lang="en-US" altLang="en-US" sz="1600">
                <a:cs typeface="Arial" panose="020B0604020202020204" pitchFamily="34" charset="0"/>
              </a:rPr>
              <a:t>Insensitive to low-order-in-</a:t>
            </a:r>
            <a:r>
              <a:rPr lang="el-GR" altLang="en-US" sz="1600">
                <a:cs typeface="Arial" panose="020B0604020202020204" pitchFamily="34" charset="0"/>
              </a:rPr>
              <a:t>λ</a:t>
            </a:r>
            <a:r>
              <a:rPr lang="en-US" altLang="en-US" sz="1600">
                <a:cs typeface="Arial" panose="020B0604020202020204" pitchFamily="34" charset="0"/>
              </a:rPr>
              <a:t> calibration errors</a:t>
            </a:r>
          </a:p>
          <a:p>
            <a:pPr lvl="1">
              <a:buFontTx/>
              <a:buChar char="–"/>
            </a:pPr>
            <a:r>
              <a:rPr lang="en-US" altLang="en-US" sz="1600">
                <a:cs typeface="Arial" panose="020B0604020202020204" pitchFamily="34" charset="0"/>
              </a:rPr>
              <a:t>Conversion from slant to vertical column still sensitive</a:t>
            </a:r>
          </a:p>
          <a:p>
            <a:pPr>
              <a:buFont typeface="Wingdings" pitchFamily="2" charset="2"/>
              <a:buChar char="l"/>
            </a:pPr>
            <a:r>
              <a:rPr lang="en-US" altLang="en-US" sz="1800">
                <a:cs typeface="Arial" panose="020B0604020202020204" pitchFamily="34" charset="0"/>
              </a:rPr>
              <a:t>Gas abundances (slant column)</a:t>
            </a:r>
          </a:p>
          <a:p>
            <a:pPr lvl="1">
              <a:buFontTx/>
              <a:buChar char="–"/>
            </a:pPr>
            <a:r>
              <a:rPr lang="en-US" altLang="en-US" sz="1600">
                <a:cs typeface="Arial" panose="020B0604020202020204" pitchFamily="34" charset="0"/>
              </a:rPr>
              <a:t>Need knowledge of abundance to calculate expected radiances, but gas abundance depends upon calibration</a:t>
            </a:r>
          </a:p>
          <a:p>
            <a:pPr>
              <a:buFont typeface="Wingdings" pitchFamily="2" charset="2"/>
              <a:buChar char="l"/>
            </a:pPr>
            <a:r>
              <a:rPr lang="en-US" altLang="en-US" sz="1800">
                <a:cs typeface="Arial" panose="020B0604020202020204" pitchFamily="34" charset="0"/>
              </a:rPr>
              <a:t>Limb scattering and Occultation</a:t>
            </a:r>
          </a:p>
          <a:p>
            <a:pPr lvl="1">
              <a:buFontTx/>
              <a:buChar char="–"/>
            </a:pPr>
            <a:r>
              <a:rPr lang="en-US" altLang="en-US" sz="1600">
                <a:cs typeface="Arial" panose="020B0604020202020204" pitchFamily="34" charset="0"/>
              </a:rPr>
              <a:t>Normalizing radiances at a reference height nearly eliminates sensitivity to underlying scene reflectance</a:t>
            </a:r>
          </a:p>
          <a:p>
            <a:pPr lvl="1">
              <a:buFontTx/>
              <a:buChar char="–"/>
            </a:pPr>
            <a:r>
              <a:rPr lang="en-US" altLang="en-US" sz="1600">
                <a:cs typeface="Arial" panose="020B0604020202020204" pitchFamily="34" charset="0"/>
              </a:rPr>
              <a:t>Most instruments do not have a nadir view</a:t>
            </a:r>
            <a:endParaRPr lang="el-GR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8" name="Rectangle 2056">
            <a:extLst>
              <a:ext uri="{FF2B5EF4-FFF2-40B4-BE49-F238E27FC236}">
                <a16:creationId xmlns:a16="http://schemas.microsoft.com/office/drawing/2014/main" id="{E0867511-175D-994A-A4DF-9780ECEF3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"/>
            <a:ext cx="7467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2" tIns="46032" rIns="92062" bIns="46032" anchor="ctr"/>
          <a:lstStyle>
            <a:lvl1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/>
              <a:t>East Antarctica is a good radiance calibration target</a:t>
            </a:r>
          </a:p>
        </p:txBody>
      </p:sp>
      <p:sp>
        <p:nvSpPr>
          <p:cNvPr id="112649" name="Text Box 2057">
            <a:extLst>
              <a:ext uri="{FF2B5EF4-FFF2-40B4-BE49-F238E27FC236}">
                <a16:creationId xmlns:a16="http://schemas.microsoft.com/office/drawing/2014/main" id="{3C10464D-548A-3743-AAF9-D87E32E15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29" y="1466581"/>
            <a:ext cx="4895336" cy="30067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u="sng" dirty="0">
                <a:latin typeface="Arial" panose="020B0604020202020204" pitchFamily="34" charset="0"/>
              </a:rPr>
              <a:t>Pros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</a:rPr>
              <a:t> </a:t>
            </a:r>
            <a:r>
              <a:rPr lang="en-US" altLang="en-US" sz="1400" b="1" dirty="0">
                <a:latin typeface="Arial" panose="020B0604020202020204" pitchFamily="34" charset="0"/>
              </a:rPr>
              <a:t>High Reflectance</a:t>
            </a:r>
          </a:p>
          <a:p>
            <a:pPr lvl="1">
              <a:spcBef>
                <a:spcPct val="50000"/>
              </a:spcBef>
              <a:buFontTx/>
              <a:buChar char="&gt;"/>
            </a:pPr>
            <a:r>
              <a:rPr lang="en-US" altLang="en-US" sz="14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>
                <a:latin typeface="Arial" panose="020B0604020202020204" pitchFamily="34" charset="0"/>
              </a:rPr>
              <a:t>high direct / diffuse TOA radiance ratio reduces uncertainty due to atmospheric variations (e.g. aerosols)</a:t>
            </a:r>
          </a:p>
          <a:p>
            <a:pPr lvl="1">
              <a:spcBef>
                <a:spcPct val="50000"/>
              </a:spcBef>
              <a:buFontTx/>
              <a:buChar char="&gt;"/>
            </a:pPr>
            <a:r>
              <a:rPr lang="en-US" altLang="en-US" sz="1200" b="1" dirty="0">
                <a:latin typeface="Arial" panose="020B0604020202020204" pitchFamily="34" charset="0"/>
              </a:rPr>
              <a:t> reduced cloud influence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 b="1" dirty="0">
                <a:latin typeface="Arial" panose="020B0604020202020204" pitchFamily="34" charset="0"/>
              </a:rPr>
              <a:t>  Stable Reflectance (polar vortex keeps ice clean)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400" b="1" dirty="0">
                <a:latin typeface="Arial" panose="020B0604020202020204" pitchFamily="34" charset="0"/>
              </a:rPr>
              <a:t>Low Aerosol Loading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400" b="1" dirty="0">
                <a:latin typeface="Arial" panose="020B0604020202020204" pitchFamily="34" charset="0"/>
              </a:rPr>
              <a:t>Small cloud fractions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400" b="1" dirty="0">
                <a:latin typeface="Arial" panose="020B0604020202020204" pitchFamily="34" charset="0"/>
              </a:rPr>
              <a:t>Uniform reflectance over a large area</a:t>
            </a:r>
          </a:p>
          <a:p>
            <a:pPr marL="581025" lvl="1" indent="-171450">
              <a:spcBef>
                <a:spcPct val="50000"/>
              </a:spcBef>
              <a:buFont typeface="System Font Regular"/>
              <a:buChar char="&gt;"/>
            </a:pPr>
            <a:r>
              <a:rPr lang="en-US" altLang="en-US" sz="1200" b="1" dirty="0">
                <a:latin typeface="Arial" panose="020B0604020202020204" pitchFamily="34" charset="0"/>
              </a:rPr>
              <a:t>excellent statistics</a:t>
            </a:r>
          </a:p>
          <a:p>
            <a:pPr lvl="1">
              <a:spcBef>
                <a:spcPct val="50000"/>
              </a:spcBef>
              <a:buFontTx/>
              <a:buChar char="&gt;"/>
            </a:pPr>
            <a:r>
              <a:rPr lang="en-US" altLang="en-US" sz="1200" b="1" dirty="0">
                <a:latin typeface="Arial" panose="020B0604020202020204" pitchFamily="34" charset="0"/>
              </a:rPr>
              <a:t>  applicable to heritage instruments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E08B47-C519-4E4F-9E35-F982E156A30C}"/>
              </a:ext>
            </a:extLst>
          </p:cNvPr>
          <p:cNvGrpSpPr/>
          <p:nvPr/>
        </p:nvGrpSpPr>
        <p:grpSpPr>
          <a:xfrm>
            <a:off x="5867788" y="1558033"/>
            <a:ext cx="2968903" cy="2746593"/>
            <a:chOff x="5401320" y="1510662"/>
            <a:chExt cx="2968903" cy="2746593"/>
          </a:xfrm>
        </p:grpSpPr>
        <p:pic>
          <p:nvPicPr>
            <p:cNvPr id="112643" name="Picture 2051" descr="EPREF">
              <a:extLst>
                <a:ext uri="{FF2B5EF4-FFF2-40B4-BE49-F238E27FC236}">
                  <a16:creationId xmlns:a16="http://schemas.microsoft.com/office/drawing/2014/main" id="{DDCD7570-951F-B148-B828-91B548349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6" t="19203" r="56389" b="61838"/>
            <a:stretch>
              <a:fillRect/>
            </a:stretch>
          </p:blipFill>
          <p:spPr bwMode="auto">
            <a:xfrm>
              <a:off x="5410200" y="1718684"/>
              <a:ext cx="2438400" cy="2157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45" name="Picture 2053" descr="EPREF">
              <a:extLst>
                <a:ext uri="{FF2B5EF4-FFF2-40B4-BE49-F238E27FC236}">
                  <a16:creationId xmlns:a16="http://schemas.microsoft.com/office/drawing/2014/main" id="{AE8B7FCB-A308-4849-B928-EFADD8C22D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4" t="43933" r="27283" b="51523"/>
            <a:stretch>
              <a:fillRect/>
            </a:stretch>
          </p:blipFill>
          <p:spPr bwMode="auto">
            <a:xfrm>
              <a:off x="5486400" y="3699884"/>
              <a:ext cx="2605088" cy="31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46" name="Text Box 2054">
              <a:extLst>
                <a:ext uri="{FF2B5EF4-FFF2-40B4-BE49-F238E27FC236}">
                  <a16:creationId xmlns:a16="http://schemas.microsoft.com/office/drawing/2014/main" id="{62F61DFC-6EB1-464C-A058-3454C12BF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3332" y="1510662"/>
              <a:ext cx="26670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400" b="1" dirty="0"/>
                <a:t>TOMS / Earth Probe (1996)</a:t>
              </a:r>
            </a:p>
          </p:txBody>
        </p:sp>
        <p:sp>
          <p:nvSpPr>
            <p:cNvPr id="112651" name="Text Box 2059">
              <a:extLst>
                <a:ext uri="{FF2B5EF4-FFF2-40B4-BE49-F238E27FC236}">
                  <a16:creationId xmlns:a16="http://schemas.microsoft.com/office/drawing/2014/main" id="{E5EF06E5-9E28-9147-BED3-B7AB4FC5C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1320" y="3521290"/>
              <a:ext cx="533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/>
                <a:t>90 %</a:t>
              </a:r>
            </a:p>
          </p:txBody>
        </p:sp>
        <p:sp>
          <p:nvSpPr>
            <p:cNvPr id="112652" name="Text Box 2060">
              <a:extLst>
                <a:ext uri="{FF2B5EF4-FFF2-40B4-BE49-F238E27FC236}">
                  <a16:creationId xmlns:a16="http://schemas.microsoft.com/office/drawing/2014/main" id="{ADC99309-BEFF-7840-B75C-0B3192414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4423" y="3521290"/>
              <a:ext cx="6858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/>
                <a:t>100 %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FC40021-E457-4B46-BECD-73F38879E640}"/>
                </a:ext>
              </a:extLst>
            </p:cNvPr>
            <p:cNvSpPr txBox="1"/>
            <p:nvPr/>
          </p:nvSpPr>
          <p:spPr>
            <a:xfrm>
              <a:off x="5734050" y="4011034"/>
              <a:ext cx="20955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b="1" dirty="0"/>
                <a:t>360 nm Lambertian Reflectivity</a:t>
              </a:r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6B2B97C-C5A1-4B45-B71D-A050E68CEE7D}"/>
              </a:ext>
            </a:extLst>
          </p:cNvPr>
          <p:cNvSpPr txBox="1"/>
          <p:nvPr/>
        </p:nvSpPr>
        <p:spPr>
          <a:xfrm>
            <a:off x="450829" y="4670447"/>
            <a:ext cx="6407171" cy="20774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600" b="1" u="sng" dirty="0"/>
              <a:t>Cons</a:t>
            </a:r>
            <a:endParaRPr lang="en-US" altLang="en-US" sz="1800" b="1" u="sng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1400" b="1" dirty="0"/>
              <a:t>  Not totally immune to aerosols</a:t>
            </a:r>
            <a:endParaRPr lang="en-US" sz="1400" b="1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en-US" sz="1400" b="1" dirty="0"/>
              <a:t>Useful range is 330 nm – 800 nm</a:t>
            </a:r>
          </a:p>
          <a:p>
            <a:pPr lvl="1" algn="l">
              <a:spcBef>
                <a:spcPct val="50000"/>
              </a:spcBef>
              <a:buFontTx/>
              <a:buChar char="&gt;"/>
            </a:pPr>
            <a:r>
              <a:rPr lang="en-US" altLang="en-US" sz="1400" b="1" dirty="0"/>
              <a:t> </a:t>
            </a:r>
            <a:r>
              <a:rPr lang="en-US" altLang="en-US" sz="1200" b="1" dirty="0"/>
              <a:t>limited by ozone absorption in atmosphere and water absorption in surface</a:t>
            </a:r>
          </a:p>
          <a:p>
            <a:pPr lvl="1" algn="l">
              <a:spcBef>
                <a:spcPct val="50000"/>
              </a:spcBef>
            </a:pPr>
            <a:endParaRPr lang="en-US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dirty="0"/>
              <a:t>Polar orbiters only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dirty="0"/>
              <a:t>High solar zenith angles magnify small errors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dirty="0"/>
              <a:t>Limited seasonal use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OUNDARY">
            <a:extLst>
              <a:ext uri="{FF2B5EF4-FFF2-40B4-BE49-F238E27FC236}">
                <a16:creationId xmlns:a16="http://schemas.microsoft.com/office/drawing/2014/main" id="{62A88A4B-0DAC-BB4E-AA25-CD90271B7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15149" r="52277" b="58339"/>
          <a:stretch>
            <a:fillRect/>
          </a:stretch>
        </p:blipFill>
        <p:spPr bwMode="auto">
          <a:xfrm>
            <a:off x="1905000" y="1447800"/>
            <a:ext cx="2511425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slope">
            <a:extLst>
              <a:ext uri="{FF2B5EF4-FFF2-40B4-BE49-F238E27FC236}">
                <a16:creationId xmlns:a16="http://schemas.microsoft.com/office/drawing/2014/main" id="{8A97ACBA-C958-8049-8056-1B1DDB9CB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5" t="28270" r="6224" b="25340"/>
          <a:stretch>
            <a:fillRect/>
          </a:stretch>
        </p:blipFill>
        <p:spPr bwMode="auto">
          <a:xfrm>
            <a:off x="5105400" y="1524000"/>
            <a:ext cx="2514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1619DF5F-0366-CC48-9BB9-A8D2F0B4A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4267200"/>
            <a:ext cx="1536700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/>
              <a:t>TOMS Earth Probe</a:t>
            </a:r>
          </a:p>
          <a:p>
            <a:pPr algn="l">
              <a:spcBef>
                <a:spcPct val="50000"/>
              </a:spcBef>
            </a:pPr>
            <a:r>
              <a:rPr lang="en-US" altLang="en-US" sz="1400" b="1" dirty="0"/>
              <a:t> 360 nm Lambert-equiv. Reflectivity (1996)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95227399-826A-2C4A-B7F5-3ABFC0FB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057400"/>
            <a:ext cx="1219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/>
              <a:t>Areas with Slope&lt;0.005 radians</a:t>
            </a:r>
            <a:endParaRPr lang="en-US" altLang="en-US"/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796565CD-7DFA-2A41-B3BB-A60A2FC09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"/>
            <a:ext cx="7467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2" tIns="46032" rIns="92062" bIns="46032" anchor="ctr"/>
          <a:lstStyle>
            <a:lvl1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Data Selection Region</a:t>
            </a:r>
            <a:endParaRPr lang="en-US" altLang="en-US" sz="2000"/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2291B044-0009-164C-8FD2-A367C41DE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309738"/>
            <a:ext cx="2971800" cy="180640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</a:rPr>
              <a:t>Region selected for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</a:rPr>
              <a:t> low surface slope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</a:rPr>
              <a:t> high reflectivity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</a:rPr>
              <a:t> uniformity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</a:rPr>
              <a:t> little cloud cover</a:t>
            </a:r>
          </a:p>
        </p:txBody>
      </p:sp>
      <p:pic>
        <p:nvPicPr>
          <p:cNvPr id="12" name="Picture 2062" descr="C:\Documents and Settings\Glen Jaross\My Documents\EPref-hist.jpg">
            <a:extLst>
              <a:ext uri="{FF2B5EF4-FFF2-40B4-BE49-F238E27FC236}">
                <a16:creationId xmlns:a16="http://schemas.microsoft.com/office/drawing/2014/main" id="{9954D3F3-F34D-EA4D-9A17-0D4ECC3FE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4235450"/>
            <a:ext cx="2895297" cy="195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36B0012B-9DFD-EB4D-821F-4C37A825E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858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Time Dependence of radiometric calibration</a:t>
            </a: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41A3B13F-02CF-BD45-80E0-A5F203E07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5410200"/>
            <a:ext cx="5891893" cy="131396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</a:rPr>
              <a:t>Seasonal Cycle: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</a:rPr>
              <a:t>  Solstice data are from higher latitudes than at other times </a:t>
            </a:r>
            <a:r>
              <a:rPr lang="en-US" altLang="en-US" sz="1400" b="1" dirty="0">
                <a:latin typeface="Arial" panose="020B0604020202020204" pitchFamily="34" charset="0"/>
              </a:rPr>
              <a:t>(clouds more prevalent ?)</a:t>
            </a:r>
            <a:endParaRPr lang="en-US" altLang="en-US" sz="16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</a:rPr>
              <a:t>  Restrict results to near solstice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93318-91D5-DD4D-ADBA-456243711E62}"/>
              </a:ext>
            </a:extLst>
          </p:cNvPr>
          <p:cNvSpPr txBox="1"/>
          <p:nvPr/>
        </p:nvSpPr>
        <p:spPr>
          <a:xfrm>
            <a:off x="492369" y="1676400"/>
            <a:ext cx="3453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spcBef>
                <a:spcPts val="1200"/>
              </a:spcBef>
              <a:buFont typeface="+mj-lt"/>
              <a:buAutoNum type="arabicPeriod"/>
            </a:pPr>
            <a:r>
              <a:rPr lang="en-US" sz="1200" dirty="0"/>
              <a:t>Assume reflected signal depends only on </a:t>
            </a:r>
            <a:r>
              <a:rPr lang="en-US" sz="1200" dirty="0" err="1"/>
              <a:t>SolZA</a:t>
            </a:r>
            <a:r>
              <a:rPr lang="en-US" sz="1200" dirty="0"/>
              <a:t> and </a:t>
            </a:r>
            <a:r>
              <a:rPr lang="en-US" sz="1200" dirty="0" err="1"/>
              <a:t>SatZA</a:t>
            </a:r>
            <a:endParaRPr lang="en-US" sz="1200" dirty="0"/>
          </a:p>
          <a:p>
            <a:pPr marL="228600" indent="-228600" algn="l">
              <a:spcBef>
                <a:spcPts val="1200"/>
              </a:spcBef>
              <a:buFont typeface="+mj-lt"/>
              <a:buAutoNum type="arabicPeriod"/>
            </a:pPr>
            <a:r>
              <a:rPr lang="en-US" sz="1200" dirty="0"/>
              <a:t>Select reference period near solstice and bin signal in </a:t>
            </a:r>
            <a:r>
              <a:rPr lang="en-US" sz="1200" dirty="0" err="1"/>
              <a:t>SolZA</a:t>
            </a:r>
            <a:r>
              <a:rPr lang="en-US" sz="1200" dirty="0"/>
              <a:t> (and in cross-track swath, if applicable)</a:t>
            </a:r>
          </a:p>
          <a:p>
            <a:pPr marL="228600" indent="-228600" algn="l">
              <a:spcBef>
                <a:spcPts val="1200"/>
              </a:spcBef>
              <a:buFont typeface="+mj-lt"/>
              <a:buAutoNum type="arabicPeriod"/>
            </a:pPr>
            <a:r>
              <a:rPr lang="en-US" sz="1200" dirty="0"/>
              <a:t>Likewise bin other periods (daily or weekly) in the data record</a:t>
            </a:r>
          </a:p>
          <a:p>
            <a:pPr marL="228600" indent="-228600" algn="l">
              <a:spcBef>
                <a:spcPts val="1200"/>
              </a:spcBef>
              <a:buFont typeface="+mj-lt"/>
              <a:buAutoNum type="arabicPeriod"/>
            </a:pPr>
            <a:r>
              <a:rPr lang="en-US" sz="1200" dirty="0"/>
              <a:t>Compute mean in each bin and compute ratio to reference bins</a:t>
            </a:r>
          </a:p>
          <a:p>
            <a:pPr marL="228600" indent="-228600" algn="l">
              <a:spcBef>
                <a:spcPts val="1200"/>
              </a:spcBef>
              <a:buFont typeface="+mj-lt"/>
              <a:buAutoNum type="arabicPeriod"/>
            </a:pPr>
            <a:r>
              <a:rPr lang="en-US" sz="1200" dirty="0"/>
              <a:t>Repeat for Greenland (adjust by 1%)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FFB3C6-1874-D14B-962A-1B8D6D4B1AA8}"/>
              </a:ext>
            </a:extLst>
          </p:cNvPr>
          <p:cNvGrpSpPr/>
          <p:nvPr/>
        </p:nvGrpSpPr>
        <p:grpSpPr>
          <a:xfrm>
            <a:off x="4423719" y="1676400"/>
            <a:ext cx="4191000" cy="2587625"/>
            <a:chOff x="4423719" y="1676400"/>
            <a:chExt cx="4191000" cy="2587625"/>
          </a:xfrm>
        </p:grpSpPr>
        <p:pic>
          <p:nvPicPr>
            <p:cNvPr id="114691" name="Picture 3" descr="C:\ice\N7timeser.jpg">
              <a:extLst>
                <a:ext uri="{FF2B5EF4-FFF2-40B4-BE49-F238E27FC236}">
                  <a16:creationId xmlns:a16="http://schemas.microsoft.com/office/drawing/2014/main" id="{EF84E2BF-E2CC-4E41-A493-E99A590105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46" t="15909" r="7843" b="46213"/>
            <a:stretch>
              <a:fillRect/>
            </a:stretch>
          </p:blipFill>
          <p:spPr bwMode="auto">
            <a:xfrm>
              <a:off x="4423719" y="1676400"/>
              <a:ext cx="4191000" cy="258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695" name="Text Box 7">
              <a:extLst>
                <a:ext uri="{FF2B5EF4-FFF2-40B4-BE49-F238E27FC236}">
                  <a16:creationId xmlns:a16="http://schemas.microsoft.com/office/drawing/2014/main" id="{DB5DC615-7B39-2D4F-A58D-1C4A564E5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368" y="1905000"/>
              <a:ext cx="1596407" cy="43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b="1" dirty="0"/>
                <a:t>TOMS / Nimbus 7 </a:t>
              </a:r>
              <a:r>
                <a:rPr lang="en-US" altLang="en-US" sz="1050" b="1" dirty="0"/>
                <a:t>(nadir view, 380 nm)</a:t>
              </a:r>
              <a:endParaRPr lang="en-US" altLang="en-US" sz="1200" b="1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159FA09-7E73-6C44-A5AE-D9FDE018F6DA}"/>
                </a:ext>
              </a:extLst>
            </p:cNvPr>
            <p:cNvGrpSpPr/>
            <p:nvPr/>
          </p:nvGrpSpPr>
          <p:grpSpPr>
            <a:xfrm>
              <a:off x="6864972" y="1950649"/>
              <a:ext cx="1371600" cy="550050"/>
              <a:chOff x="6864972" y="1950649"/>
              <a:chExt cx="1371600" cy="550050"/>
            </a:xfrm>
          </p:grpSpPr>
          <p:sp>
            <p:nvSpPr>
              <p:cNvPr id="114698" name="AutoShape 10">
                <a:extLst>
                  <a:ext uri="{FF2B5EF4-FFF2-40B4-BE49-F238E27FC236}">
                    <a16:creationId xmlns:a16="http://schemas.microsoft.com/office/drawing/2014/main" id="{6A273AB7-082E-C744-8DC5-ADC724AD1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964985" y="2044700"/>
                <a:ext cx="99389" cy="88899"/>
              </a:xfrm>
              <a:prstGeom prst="diamond">
                <a:avLst/>
              </a:prstGeom>
              <a:solidFill>
                <a:srgbClr val="03D007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9" name="AutoShape 11">
                <a:extLst>
                  <a:ext uri="{FF2B5EF4-FFF2-40B4-BE49-F238E27FC236}">
                    <a16:creationId xmlns:a16="http://schemas.microsoft.com/office/drawing/2014/main" id="{B805D743-854E-9242-A56F-D8F26D1FA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4987" y="2324100"/>
                <a:ext cx="76200" cy="76200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0" name="Text Box 12">
                <a:extLst>
                  <a:ext uri="{FF2B5EF4-FFF2-40B4-BE49-F238E27FC236}">
                    <a16:creationId xmlns:a16="http://schemas.microsoft.com/office/drawing/2014/main" id="{6C4191E1-5B5A-FB44-9F4F-6FE100CCE3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4985" y="1950649"/>
                <a:ext cx="1171575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200" b="1" dirty="0"/>
                  <a:t>Greenland</a:t>
                </a:r>
              </a:p>
            </p:txBody>
          </p:sp>
          <p:sp>
            <p:nvSpPr>
              <p:cNvPr id="114701" name="Text Box 13">
                <a:extLst>
                  <a:ext uri="{FF2B5EF4-FFF2-40B4-BE49-F238E27FC236}">
                    <a16:creationId xmlns:a16="http://schemas.microsoft.com/office/drawing/2014/main" id="{6277FB60-9E87-254F-A3AF-5F7B9C5E7D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4972" y="2223700"/>
                <a:ext cx="137160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200" b="1" dirty="0"/>
                  <a:t>Antarctica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F859A1-A9F8-A84F-96D7-25117D9B6E57}"/>
                </a:ext>
              </a:extLst>
            </p:cNvPr>
            <p:cNvSpPr txBox="1"/>
            <p:nvPr/>
          </p:nvSpPr>
          <p:spPr>
            <a:xfrm>
              <a:off x="5524500" y="3052861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×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4719158-6160-9343-93A6-B16BDE726597}"/>
                </a:ext>
              </a:extLst>
            </p:cNvPr>
            <p:cNvCxnSpPr/>
            <p:nvPr/>
          </p:nvCxnSpPr>
          <p:spPr bwMode="auto">
            <a:xfrm flipV="1">
              <a:off x="5638800" y="3360638"/>
              <a:ext cx="0" cy="244208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D0FC1B-0149-9C48-AF23-F6542A2D66F1}"/>
                </a:ext>
              </a:extLst>
            </p:cNvPr>
            <p:cNvSpPr txBox="1"/>
            <p:nvPr/>
          </p:nvSpPr>
          <p:spPr>
            <a:xfrm>
              <a:off x="4741984" y="3647817"/>
              <a:ext cx="17936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Reference Period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3D7252B-CD81-0A43-AD73-BD21C94C3F87}"/>
              </a:ext>
            </a:extLst>
          </p:cNvPr>
          <p:cNvSpPr txBox="1"/>
          <p:nvPr/>
        </p:nvSpPr>
        <p:spPr>
          <a:xfrm rot="16200000">
            <a:off x="3370567" y="2739820"/>
            <a:ext cx="1800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" pitchFamily="2" charset="0"/>
              </a:rPr>
              <a:t>Normalized Radiance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8DAA9C-22FE-9343-96DD-CB87372F5DD7}"/>
              </a:ext>
            </a:extLst>
          </p:cNvPr>
          <p:cNvSpPr txBox="1"/>
          <p:nvPr/>
        </p:nvSpPr>
        <p:spPr>
          <a:xfrm>
            <a:off x="4874079" y="4360477"/>
            <a:ext cx="2090906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Nimbus TOMS was calibrated via a Rayleigh scatter method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98F822-71F7-E24F-830C-15C1C85B203E}"/>
              </a:ext>
            </a:extLst>
          </p:cNvPr>
          <p:cNvGrpSpPr/>
          <p:nvPr/>
        </p:nvGrpSpPr>
        <p:grpSpPr>
          <a:xfrm>
            <a:off x="7736408" y="2700229"/>
            <a:ext cx="966721" cy="2271881"/>
            <a:chOff x="7736408" y="2700229"/>
            <a:chExt cx="966721" cy="227188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11CE6AD-C312-AA4B-94AA-44E6BF142F4C}"/>
                </a:ext>
              </a:extLst>
            </p:cNvPr>
            <p:cNvSpPr/>
            <p:nvPr/>
          </p:nvSpPr>
          <p:spPr bwMode="auto">
            <a:xfrm>
              <a:off x="7736408" y="2700229"/>
              <a:ext cx="500164" cy="1070698"/>
            </a:xfrm>
            <a:prstGeom prst="ellips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6660AC-DE95-1348-85F5-52D1ACFFA318}"/>
                </a:ext>
              </a:extLst>
            </p:cNvPr>
            <p:cNvSpPr txBox="1"/>
            <p:nvPr/>
          </p:nvSpPr>
          <p:spPr>
            <a:xfrm>
              <a:off x="7736408" y="4572000"/>
              <a:ext cx="966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Pinatubo Effect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694A3BC-A0DC-DD43-BFB4-F626433FABDC}"/>
                </a:ext>
              </a:extLst>
            </p:cNvPr>
            <p:cNvCxnSpPr>
              <a:stCxn id="15" idx="4"/>
              <a:endCxn id="16" idx="0"/>
            </p:cNvCxnSpPr>
            <p:nvPr/>
          </p:nvCxnSpPr>
          <p:spPr bwMode="auto">
            <a:xfrm>
              <a:off x="7986490" y="3770927"/>
              <a:ext cx="233279" cy="80107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6" name="Picture 8" descr="HIST">
            <a:extLst>
              <a:ext uri="{FF2B5EF4-FFF2-40B4-BE49-F238E27FC236}">
                <a16:creationId xmlns:a16="http://schemas.microsoft.com/office/drawing/2014/main" id="{A1AC8AED-E363-404B-AFC3-944E754DB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3" t="10605" r="8842" b="45447"/>
          <a:stretch>
            <a:fillRect/>
          </a:stretch>
        </p:blipFill>
        <p:spPr bwMode="auto">
          <a:xfrm>
            <a:off x="5029200" y="4273550"/>
            <a:ext cx="3429000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B9D2282-D5FE-4642-974E-A3931742313C}"/>
              </a:ext>
            </a:extLst>
          </p:cNvPr>
          <p:cNvGrpSpPr/>
          <p:nvPr/>
        </p:nvGrpSpPr>
        <p:grpSpPr>
          <a:xfrm>
            <a:off x="4953000" y="1600200"/>
            <a:ext cx="3495676" cy="3341688"/>
            <a:chOff x="4953000" y="1600200"/>
            <a:chExt cx="3495676" cy="3341688"/>
          </a:xfrm>
        </p:grpSpPr>
        <p:pic>
          <p:nvPicPr>
            <p:cNvPr id="109589" name="Picture 21" descr="C:\ice\gm_357-775.jpg">
              <a:extLst>
                <a:ext uri="{FF2B5EF4-FFF2-40B4-BE49-F238E27FC236}">
                  <a16:creationId xmlns:a16="http://schemas.microsoft.com/office/drawing/2014/main" id="{9168A5E3-8A65-6340-B8BB-26D7626CF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9" t="11769" r="7547" b="9767"/>
            <a:stretch>
              <a:fillRect/>
            </a:stretch>
          </p:blipFill>
          <p:spPr bwMode="auto">
            <a:xfrm>
              <a:off x="4953000" y="1752600"/>
              <a:ext cx="3352800" cy="2481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572" name="Line 4">
              <a:extLst>
                <a:ext uri="{FF2B5EF4-FFF2-40B4-BE49-F238E27FC236}">
                  <a16:creationId xmlns:a16="http://schemas.microsoft.com/office/drawing/2014/main" id="{1ACF0116-C94A-924C-AAD8-44DB6A3757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96200" y="2362200"/>
              <a:ext cx="0" cy="9906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3" name="Line 5">
              <a:extLst>
                <a:ext uri="{FF2B5EF4-FFF2-40B4-BE49-F238E27FC236}">
                  <a16:creationId xmlns:a16="http://schemas.microsoft.com/office/drawing/2014/main" id="{662F0FA3-C5E1-534E-A564-6CEEB3280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15200" y="2362200"/>
              <a:ext cx="0" cy="9906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4" name="Line 6">
              <a:extLst>
                <a:ext uri="{FF2B5EF4-FFF2-40B4-BE49-F238E27FC236}">
                  <a16:creationId xmlns:a16="http://schemas.microsoft.com/office/drawing/2014/main" id="{FB2F0650-AFC0-564C-8C29-D4E599D50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2895600"/>
              <a:ext cx="38100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5" name="Text Box 7">
              <a:extLst>
                <a:ext uri="{FF2B5EF4-FFF2-40B4-BE49-F238E27FC236}">
                  <a16:creationId xmlns:a16="http://schemas.microsoft.com/office/drawing/2014/main" id="{303AF45E-D062-4A40-829E-252702E4EF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1600200"/>
              <a:ext cx="1066800" cy="549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600" b="1">
                  <a:sym typeface="Symbol" pitchFamily="2" charset="2"/>
                </a:rPr>
                <a:t></a:t>
              </a:r>
              <a:r>
                <a:rPr lang="en-US" altLang="en-US" sz="1600" b="1" baseline="-25000">
                  <a:sym typeface="Symbol" pitchFamily="2" charset="2"/>
                </a:rPr>
                <a:t>cloud</a:t>
              </a:r>
              <a:r>
                <a:rPr lang="en-US" altLang="en-US" sz="1400" b="1" baseline="-25000">
                  <a:sym typeface="Symbol" pitchFamily="2" charset="2"/>
                </a:rPr>
                <a:t> </a:t>
              </a:r>
              <a:r>
                <a:rPr lang="en-US" altLang="en-US" sz="1400" b="1">
                  <a:sym typeface="Symbol" pitchFamily="2" charset="2"/>
                </a:rPr>
                <a:t>= 5 at 440 mb</a:t>
              </a:r>
              <a:endParaRPr lang="en-US" altLang="en-US" sz="1400" b="1"/>
            </a:p>
          </p:txBody>
        </p:sp>
        <p:sp>
          <p:nvSpPr>
            <p:cNvPr id="109577" name="Freeform 9">
              <a:extLst>
                <a:ext uri="{FF2B5EF4-FFF2-40B4-BE49-F238E27FC236}">
                  <a16:creationId xmlns:a16="http://schemas.microsoft.com/office/drawing/2014/main" id="{132B79C0-A368-1449-846C-9E1CB8670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163" y="3014663"/>
              <a:ext cx="671513" cy="1927225"/>
            </a:xfrm>
            <a:custGeom>
              <a:avLst/>
              <a:gdLst>
                <a:gd name="T0" fmla="*/ 28 w 423"/>
                <a:gd name="T1" fmla="*/ 0 h 1214"/>
                <a:gd name="T2" fmla="*/ 268 w 423"/>
                <a:gd name="T3" fmla="*/ 169 h 1214"/>
                <a:gd name="T4" fmla="*/ 388 w 423"/>
                <a:gd name="T5" fmla="*/ 325 h 1214"/>
                <a:gd name="T6" fmla="*/ 423 w 423"/>
                <a:gd name="T7" fmla="*/ 473 h 1214"/>
                <a:gd name="T8" fmla="*/ 409 w 423"/>
                <a:gd name="T9" fmla="*/ 614 h 1214"/>
                <a:gd name="T10" fmla="*/ 282 w 423"/>
                <a:gd name="T11" fmla="*/ 833 h 1214"/>
                <a:gd name="T12" fmla="*/ 212 w 423"/>
                <a:gd name="T13" fmla="*/ 889 h 1214"/>
                <a:gd name="T14" fmla="*/ 0 w 423"/>
                <a:gd name="T15" fmla="*/ 1214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3" h="1214">
                  <a:moveTo>
                    <a:pt x="28" y="0"/>
                  </a:moveTo>
                  <a:cubicBezTo>
                    <a:pt x="115" y="22"/>
                    <a:pt x="219" y="95"/>
                    <a:pt x="268" y="169"/>
                  </a:cubicBezTo>
                  <a:cubicBezTo>
                    <a:pt x="303" y="221"/>
                    <a:pt x="367" y="263"/>
                    <a:pt x="388" y="325"/>
                  </a:cubicBezTo>
                  <a:cubicBezTo>
                    <a:pt x="404" y="374"/>
                    <a:pt x="413" y="423"/>
                    <a:pt x="423" y="473"/>
                  </a:cubicBezTo>
                  <a:cubicBezTo>
                    <a:pt x="421" y="505"/>
                    <a:pt x="419" y="574"/>
                    <a:pt x="409" y="614"/>
                  </a:cubicBezTo>
                  <a:cubicBezTo>
                    <a:pt x="388" y="698"/>
                    <a:pt x="338" y="768"/>
                    <a:pt x="282" y="833"/>
                  </a:cubicBezTo>
                  <a:cubicBezTo>
                    <a:pt x="261" y="857"/>
                    <a:pt x="234" y="867"/>
                    <a:pt x="212" y="889"/>
                  </a:cubicBezTo>
                  <a:cubicBezTo>
                    <a:pt x="116" y="983"/>
                    <a:pt x="0" y="1065"/>
                    <a:pt x="0" y="1214"/>
                  </a:cubicBezTo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78" name="Line 10">
            <a:extLst>
              <a:ext uri="{FF2B5EF4-FFF2-40B4-BE49-F238E27FC236}">
                <a16:creationId xmlns:a16="http://schemas.microsoft.com/office/drawing/2014/main" id="{5F8DEADC-7E47-1842-B95C-577156B11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953000"/>
            <a:ext cx="0" cy="152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9" name="Rectangle 11">
            <a:extLst>
              <a:ext uri="{FF2B5EF4-FFF2-40B4-BE49-F238E27FC236}">
                <a16:creationId xmlns:a16="http://schemas.microsoft.com/office/drawing/2014/main" id="{64D72CAB-3AF2-5346-9511-54F59BC18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"/>
            <a:ext cx="7467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2" tIns="46032" rIns="92062" bIns="46032" anchor="ctr"/>
          <a:lstStyle>
            <a:lvl1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Are clouds an issue ?</a:t>
            </a:r>
            <a:endParaRPr lang="en-US" altLang="en-US" sz="2000"/>
          </a:p>
        </p:txBody>
      </p:sp>
      <p:grpSp>
        <p:nvGrpSpPr>
          <p:cNvPr id="109580" name="Group 12">
            <a:extLst>
              <a:ext uri="{FF2B5EF4-FFF2-40B4-BE49-F238E27FC236}">
                <a16:creationId xmlns:a16="http://schemas.microsoft.com/office/drawing/2014/main" id="{46C0E296-8C09-1A44-A98D-473B13953523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925638"/>
            <a:ext cx="1957388" cy="1231900"/>
            <a:chOff x="1488" y="1213"/>
            <a:chExt cx="1233" cy="776"/>
          </a:xfrm>
        </p:grpSpPr>
        <p:sp>
          <p:nvSpPr>
            <p:cNvPr id="109581" name="Text Box 13">
              <a:extLst>
                <a:ext uri="{FF2B5EF4-FFF2-40B4-BE49-F238E27FC236}">
                  <a16:creationId xmlns:a16="http://schemas.microsoft.com/office/drawing/2014/main" id="{1F863E02-FFF1-5146-B560-11630A82D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213"/>
              <a:ext cx="1233" cy="7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b="1"/>
                <a:t>Modeled nadir-scene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b="1"/>
                <a:t>357 mn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 b="1"/>
                <a:t>775 nm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b="1"/>
                <a:t>albedo ratio</a:t>
              </a:r>
              <a:endParaRPr lang="en-US" altLang="en-US" sz="1400"/>
            </a:p>
          </p:txBody>
        </p:sp>
        <p:sp>
          <p:nvSpPr>
            <p:cNvPr id="109582" name="Line 14">
              <a:extLst>
                <a:ext uri="{FF2B5EF4-FFF2-40B4-BE49-F238E27FC236}">
                  <a16:creationId xmlns:a16="http://schemas.microsoft.com/office/drawing/2014/main" id="{B85C22C1-A5FB-3B49-B046-27E1B8D9B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58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83" name="Group 15">
            <a:extLst>
              <a:ext uri="{FF2B5EF4-FFF2-40B4-BE49-F238E27FC236}">
                <a16:creationId xmlns:a16="http://schemas.microsoft.com/office/drawing/2014/main" id="{891790E4-7EB2-8B4F-BD88-72FBF10B21B1}"/>
              </a:ext>
            </a:extLst>
          </p:cNvPr>
          <p:cNvGrpSpPr>
            <a:grpSpLocks/>
          </p:cNvGrpSpPr>
          <p:nvPr/>
        </p:nvGrpSpPr>
        <p:grpSpPr bwMode="auto">
          <a:xfrm>
            <a:off x="1973263" y="4343400"/>
            <a:ext cx="2746375" cy="1231900"/>
            <a:chOff x="1243" y="1213"/>
            <a:chExt cx="1730" cy="776"/>
          </a:xfrm>
        </p:grpSpPr>
        <p:sp>
          <p:nvSpPr>
            <p:cNvPr id="109584" name="Text Box 16">
              <a:extLst>
                <a:ext uri="{FF2B5EF4-FFF2-40B4-BE49-F238E27FC236}">
                  <a16:creationId xmlns:a16="http://schemas.microsoft.com/office/drawing/2014/main" id="{2E84178E-A894-8A47-AFCD-9217999FE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3" y="1213"/>
              <a:ext cx="1730" cy="7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b="1"/>
                <a:t>GOME (Jan. 2000) nadir-scene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b="1"/>
                <a:t>357 mn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 b="1"/>
                <a:t>775 nm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b="1"/>
                <a:t>albedo ratio</a:t>
              </a:r>
              <a:endParaRPr lang="en-US" altLang="en-US" sz="1400"/>
            </a:p>
          </p:txBody>
        </p:sp>
        <p:sp>
          <p:nvSpPr>
            <p:cNvPr id="109585" name="Line 17">
              <a:extLst>
                <a:ext uri="{FF2B5EF4-FFF2-40B4-BE49-F238E27FC236}">
                  <a16:creationId xmlns:a16="http://schemas.microsoft.com/office/drawing/2014/main" id="{531A37C1-1CC4-B94D-8EDC-9FC293A99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58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86" name="Text Box 18">
            <a:extLst>
              <a:ext uri="{FF2B5EF4-FFF2-40B4-BE49-F238E27FC236}">
                <a16:creationId xmlns:a16="http://schemas.microsoft.com/office/drawing/2014/main" id="{72BD50D5-F9BF-114D-9630-A45BB3A91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1219200" cy="13287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latin typeface="Arial" panose="020B0604020202020204" pitchFamily="34" charset="0"/>
              </a:rPr>
              <a:t>Either the cloud model is wrong,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600" b="1">
                <a:latin typeface="Arial" panose="020B0604020202020204" pitchFamily="34" charset="0"/>
              </a:rPr>
              <a:t>or …	</a:t>
            </a:r>
          </a:p>
        </p:txBody>
      </p:sp>
      <p:sp>
        <p:nvSpPr>
          <p:cNvPr id="109587" name="Text Box 19">
            <a:extLst>
              <a:ext uri="{FF2B5EF4-FFF2-40B4-BE49-F238E27FC236}">
                <a16:creationId xmlns:a16="http://schemas.microsoft.com/office/drawing/2014/main" id="{9147AB90-CBC7-8D4D-8317-DE887BFC7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1371600" cy="8159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latin typeface="Arial" panose="020B0604020202020204" pitchFamily="34" charset="0"/>
              </a:rPr>
              <a:t>Clouds are statisticallyunimportant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36B0012B-9DFD-EB4D-821F-4C37A825E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858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/>
              <a:t>TOMS  / Earth Probe</a:t>
            </a: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41A3B13F-02CF-BD45-80E0-A5F203E07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5410200"/>
            <a:ext cx="5214257" cy="57530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</a:rPr>
              <a:t>TOMS / EP experienced anomalous scan mirror degradation affecting solar calibrations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040BE6-A19B-7046-89D8-4A107CE030CF}"/>
              </a:ext>
            </a:extLst>
          </p:cNvPr>
          <p:cNvGrpSpPr/>
          <p:nvPr/>
        </p:nvGrpSpPr>
        <p:grpSpPr>
          <a:xfrm>
            <a:off x="1940378" y="1744662"/>
            <a:ext cx="4049713" cy="2598738"/>
            <a:chOff x="4724400" y="1676400"/>
            <a:chExt cx="4049713" cy="2598738"/>
          </a:xfrm>
        </p:grpSpPr>
        <p:pic>
          <p:nvPicPr>
            <p:cNvPr id="114692" name="Picture 4" descr="C:\ice\EPtimeser.jpg">
              <a:extLst>
                <a:ext uri="{FF2B5EF4-FFF2-40B4-BE49-F238E27FC236}">
                  <a16:creationId xmlns:a16="http://schemas.microsoft.com/office/drawing/2014/main" id="{625ED863-FFA7-F444-9B2E-D287561DC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65" t="15909" r="9764" b="46182"/>
            <a:stretch>
              <a:fillRect/>
            </a:stretch>
          </p:blipFill>
          <p:spPr bwMode="auto">
            <a:xfrm>
              <a:off x="4724400" y="1676400"/>
              <a:ext cx="4049713" cy="2598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696" name="Text Box 8">
              <a:extLst>
                <a:ext uri="{FF2B5EF4-FFF2-40B4-BE49-F238E27FC236}">
                  <a16:creationId xmlns:a16="http://schemas.microsoft.com/office/drawing/2014/main" id="{4DF80FDE-991C-F145-BD95-7EA552214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1828800"/>
              <a:ext cx="188867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b="1" dirty="0"/>
                <a:t>TOMS / Earth Probe 360 nm</a:t>
              </a:r>
            </a:p>
          </p:txBody>
        </p:sp>
      </p:grpSp>
      <p:sp>
        <p:nvSpPr>
          <p:cNvPr id="114698" name="AutoShape 10">
            <a:extLst>
              <a:ext uri="{FF2B5EF4-FFF2-40B4-BE49-F238E27FC236}">
                <a16:creationId xmlns:a16="http://schemas.microsoft.com/office/drawing/2014/main" id="{6A273AB7-082E-C744-8DC5-ADC724AD1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958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9" name="AutoShape 11">
            <a:extLst>
              <a:ext uri="{FF2B5EF4-FFF2-40B4-BE49-F238E27FC236}">
                <a16:creationId xmlns:a16="http://schemas.microsoft.com/office/drawing/2014/main" id="{B805D743-854E-9242-A56F-D8F26D1FA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00600"/>
            <a:ext cx="152400" cy="1524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6C4191E1-5B5A-FB44-9F4F-6FE100CCE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196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Greenland</a:t>
            </a:r>
          </a:p>
        </p:txBody>
      </p:sp>
      <p:sp>
        <p:nvSpPr>
          <p:cNvPr id="114701" name="Text Box 13">
            <a:extLst>
              <a:ext uri="{FF2B5EF4-FFF2-40B4-BE49-F238E27FC236}">
                <a16:creationId xmlns:a16="http://schemas.microsoft.com/office/drawing/2014/main" id="{6277FB60-9E87-254F-A3AF-5F7B9C5E7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244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Antarctica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BB015-F8C6-934B-BC61-A0B0FAE6EC38}"/>
              </a:ext>
            </a:extLst>
          </p:cNvPr>
          <p:cNvSpPr txBox="1"/>
          <p:nvPr/>
        </p:nvSpPr>
        <p:spPr>
          <a:xfrm>
            <a:off x="6531429" y="2351314"/>
            <a:ext cx="1453242" cy="55399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TOMS calibrated using solar diffuser measurements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9494E6-07B0-2F45-AB3A-1A202F098DDE}"/>
              </a:ext>
            </a:extLst>
          </p:cNvPr>
          <p:cNvSpPr txBox="1"/>
          <p:nvPr/>
        </p:nvSpPr>
        <p:spPr>
          <a:xfrm rot="16200000">
            <a:off x="909272" y="2754892"/>
            <a:ext cx="1800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" pitchFamily="2" charset="0"/>
              </a:rPr>
              <a:t>Normalized Radiance</a:t>
            </a:r>
          </a:p>
        </p:txBody>
      </p:sp>
    </p:spTree>
    <p:extLst>
      <p:ext uri="{BB962C8B-B14F-4D97-AF65-F5344CB8AC3E}">
        <p14:creationId xmlns:p14="http://schemas.microsoft.com/office/powerpoint/2010/main" val="420757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36B0012B-9DFD-EB4D-821F-4C37A825E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858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/>
              <a:t>OMI / Aura</a:t>
            </a: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41A3B13F-02CF-BD45-80E0-A5F203E07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94" y="5712278"/>
            <a:ext cx="4054929" cy="57530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algn="l" defTabSz="820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</a:rPr>
              <a:t>OMI experienced blockage in the nadir detector rows starting early 2009</a:t>
            </a:r>
          </a:p>
        </p:txBody>
      </p:sp>
      <p:sp>
        <p:nvSpPr>
          <p:cNvPr id="114698" name="AutoShape 10">
            <a:extLst>
              <a:ext uri="{FF2B5EF4-FFF2-40B4-BE49-F238E27FC236}">
                <a16:creationId xmlns:a16="http://schemas.microsoft.com/office/drawing/2014/main" id="{6A273AB7-082E-C744-8DC5-ADC724AD1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958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9" name="AutoShape 11">
            <a:extLst>
              <a:ext uri="{FF2B5EF4-FFF2-40B4-BE49-F238E27FC236}">
                <a16:creationId xmlns:a16="http://schemas.microsoft.com/office/drawing/2014/main" id="{B805D743-854E-9242-A56F-D8F26D1FA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00600"/>
            <a:ext cx="152400" cy="152400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6C4191E1-5B5A-FB44-9F4F-6FE100CCE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196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Greenland</a:t>
            </a:r>
          </a:p>
        </p:txBody>
      </p:sp>
      <p:sp>
        <p:nvSpPr>
          <p:cNvPr id="114701" name="Text Box 13">
            <a:extLst>
              <a:ext uri="{FF2B5EF4-FFF2-40B4-BE49-F238E27FC236}">
                <a16:creationId xmlns:a16="http://schemas.microsoft.com/office/drawing/2014/main" id="{6277FB60-9E87-254F-A3AF-5F7B9C5E7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244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Antarctica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BB015-F8C6-934B-BC61-A0B0FAE6EC38}"/>
              </a:ext>
            </a:extLst>
          </p:cNvPr>
          <p:cNvSpPr txBox="1"/>
          <p:nvPr/>
        </p:nvSpPr>
        <p:spPr>
          <a:xfrm>
            <a:off x="6090558" y="4580751"/>
            <a:ext cx="1453242" cy="55399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OMI has had no post-launch calibration corrections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C59F0-E7AA-9749-B34C-76FF9390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84" t="14166" r="9156" b="10715"/>
          <a:stretch/>
        </p:blipFill>
        <p:spPr>
          <a:xfrm>
            <a:off x="838200" y="1722664"/>
            <a:ext cx="3332310" cy="2392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C9EF01-A90B-5247-A4BE-982FA9009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0" t="13928" r="10076" b="11905"/>
          <a:stretch/>
        </p:blipFill>
        <p:spPr>
          <a:xfrm>
            <a:off x="5050323" y="1722664"/>
            <a:ext cx="3325184" cy="2392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136F68-F11D-6449-9CFC-B107CDAFBE32}"/>
              </a:ext>
            </a:extLst>
          </p:cNvPr>
          <p:cNvSpPr txBox="1"/>
          <p:nvPr/>
        </p:nvSpPr>
        <p:spPr>
          <a:xfrm>
            <a:off x="4041321" y="3544670"/>
            <a:ext cx="1355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62º &lt; </a:t>
            </a:r>
            <a:r>
              <a:rPr lang="en-US" dirty="0" err="1"/>
              <a:t>SolZA</a:t>
            </a:r>
            <a:r>
              <a:rPr lang="en-US" dirty="0"/>
              <a:t> &lt; 67º</a:t>
            </a:r>
            <a:endParaRPr lang="en-US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747333-C97A-5B4C-B0AD-A02EEDFCCF66}"/>
              </a:ext>
            </a:extLst>
          </p:cNvPr>
          <p:cNvSpPr txBox="1"/>
          <p:nvPr/>
        </p:nvSpPr>
        <p:spPr>
          <a:xfrm>
            <a:off x="7070271" y="1951264"/>
            <a:ext cx="10695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360 nm, nadir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747AB2-78AB-8B44-9D06-B958BF0D81B2}"/>
              </a:ext>
            </a:extLst>
          </p:cNvPr>
          <p:cNvSpPr txBox="1"/>
          <p:nvPr/>
        </p:nvSpPr>
        <p:spPr>
          <a:xfrm>
            <a:off x="2294164" y="1905000"/>
            <a:ext cx="1679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354 nm, West swath edge</a:t>
            </a:r>
          </a:p>
        </p:txBody>
      </p:sp>
    </p:spTree>
    <p:extLst>
      <p:ext uri="{BB962C8B-B14F-4D97-AF65-F5344CB8AC3E}">
        <p14:creationId xmlns:p14="http://schemas.microsoft.com/office/powerpoint/2010/main" val="114752396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14228</TotalTime>
  <Words>1504</Words>
  <Application>Microsoft Macintosh PowerPoint</Application>
  <PresentationFormat>On-screen Show (4:3)</PresentationFormat>
  <Paragraphs>259</Paragraphs>
  <Slides>27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Times New Roman</vt:lpstr>
      <vt:lpstr>Arial</vt:lpstr>
      <vt:lpstr>Wingdings</vt:lpstr>
      <vt:lpstr>Verdana</vt:lpstr>
      <vt:lpstr>Symbol</vt:lpstr>
      <vt:lpstr>Default Design</vt:lpstr>
      <vt:lpstr>Microsoft Word Document</vt:lpstr>
      <vt:lpstr>Ice Radiance Method for Sensor Monitoring and Intercomparison</vt:lpstr>
      <vt:lpstr>What products benefit most from scene-based calibration ?</vt:lpstr>
      <vt:lpstr>Where is scene-based calibration less effective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Pre-launch BSDF Calibrations Using Antarctic Data</dc:title>
  <cp:lastModifiedBy>Jaross</cp:lastModifiedBy>
  <cp:revision>84</cp:revision>
  <dcterms:modified xsi:type="dcterms:W3CDTF">2019-03-06T10:12:41Z</dcterms:modified>
</cp:coreProperties>
</file>