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4"/>
  </p:notesMasterIdLst>
  <p:handoutMasterIdLst>
    <p:handoutMasterId r:id="rId25"/>
  </p:handoutMasterIdLst>
  <p:sldIdLst>
    <p:sldId id="753" r:id="rId2"/>
    <p:sldId id="754" r:id="rId3"/>
    <p:sldId id="872" r:id="rId4"/>
    <p:sldId id="775" r:id="rId5"/>
    <p:sldId id="755" r:id="rId6"/>
    <p:sldId id="756" r:id="rId7"/>
    <p:sldId id="776" r:id="rId8"/>
    <p:sldId id="758" r:id="rId9"/>
    <p:sldId id="759" r:id="rId10"/>
    <p:sldId id="761" r:id="rId11"/>
    <p:sldId id="762" r:id="rId12"/>
    <p:sldId id="763" r:id="rId13"/>
    <p:sldId id="764" r:id="rId14"/>
    <p:sldId id="765" r:id="rId15"/>
    <p:sldId id="766" r:id="rId16"/>
    <p:sldId id="777" r:id="rId17"/>
    <p:sldId id="767" r:id="rId18"/>
    <p:sldId id="768" r:id="rId19"/>
    <p:sldId id="778" r:id="rId20"/>
    <p:sldId id="771" r:id="rId21"/>
    <p:sldId id="773" r:id="rId22"/>
    <p:sldId id="774" r:id="rId23"/>
  </p:sldIdLst>
  <p:sldSz cx="9144000" cy="6858000" type="screen4x3"/>
  <p:notesSz cx="9601200" cy="731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5" autoAdjust="0"/>
    <p:restoredTop sz="88761" autoAdjust="0"/>
  </p:normalViewPr>
  <p:slideViewPr>
    <p:cSldViewPr snapToGrid="0" snapToObjects="1" showGuides="1">
      <p:cViewPr varScale="1">
        <p:scale>
          <a:sx n="60" d="100"/>
          <a:sy n="60" d="100"/>
        </p:scale>
        <p:origin x="12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160086" cy="365636"/>
          </a:xfrm>
          <a:prstGeom prst="rect">
            <a:avLst/>
          </a:prstGeom>
        </p:spPr>
        <p:txBody>
          <a:bodyPr vert="horz" lIns="94736" tIns="47368" rIns="94736" bIns="4736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944" y="0"/>
            <a:ext cx="4160086" cy="365636"/>
          </a:xfrm>
          <a:prstGeom prst="rect">
            <a:avLst/>
          </a:prstGeom>
        </p:spPr>
        <p:txBody>
          <a:bodyPr vert="horz" lIns="94736" tIns="47368" rIns="94736" bIns="47368" rtlCol="0"/>
          <a:lstStyle>
            <a:lvl1pPr algn="r">
              <a:defRPr sz="1300"/>
            </a:lvl1pPr>
          </a:lstStyle>
          <a:p>
            <a:fld id="{E6BE962C-A69F-4E2A-B52A-B5E0AB9803B8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948318"/>
            <a:ext cx="4160086" cy="365636"/>
          </a:xfrm>
          <a:prstGeom prst="rect">
            <a:avLst/>
          </a:prstGeom>
        </p:spPr>
        <p:txBody>
          <a:bodyPr vert="horz" lIns="94736" tIns="47368" rIns="94736" bIns="4736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944" y="6948318"/>
            <a:ext cx="4160086" cy="365636"/>
          </a:xfrm>
          <a:prstGeom prst="rect">
            <a:avLst/>
          </a:prstGeom>
        </p:spPr>
        <p:txBody>
          <a:bodyPr vert="horz" lIns="94736" tIns="47368" rIns="94736" bIns="47368" rtlCol="0" anchor="b"/>
          <a:lstStyle>
            <a:lvl1pPr algn="r">
              <a:defRPr sz="13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42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160521" cy="365760"/>
          </a:xfrm>
          <a:prstGeom prst="rect">
            <a:avLst/>
          </a:prstGeom>
        </p:spPr>
        <p:txBody>
          <a:bodyPr vert="horz" lIns="96650" tIns="48325" rIns="96650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9" y="0"/>
            <a:ext cx="4160521" cy="365760"/>
          </a:xfrm>
          <a:prstGeom prst="rect">
            <a:avLst/>
          </a:prstGeom>
        </p:spPr>
        <p:txBody>
          <a:bodyPr vert="horz" lIns="96650" tIns="48325" rIns="96650" bIns="48325" rtlCol="0"/>
          <a:lstStyle>
            <a:lvl1pPr algn="r">
              <a:defRPr sz="1300"/>
            </a:lvl1pPr>
          </a:lstStyle>
          <a:p>
            <a:fld id="{816FB0CF-5528-C744-A119-58E52B5EA66C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0" tIns="48325" rIns="96650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50" tIns="48325" rIns="96650" bIns="483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948171"/>
            <a:ext cx="4160521" cy="365760"/>
          </a:xfrm>
          <a:prstGeom prst="rect">
            <a:avLst/>
          </a:prstGeom>
        </p:spPr>
        <p:txBody>
          <a:bodyPr vert="horz" lIns="96650" tIns="48325" rIns="96650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9" y="6948171"/>
            <a:ext cx="4160521" cy="365760"/>
          </a:xfrm>
          <a:prstGeom prst="rect">
            <a:avLst/>
          </a:prstGeom>
        </p:spPr>
        <p:txBody>
          <a:bodyPr vert="horz" lIns="96650" tIns="48325" rIns="96650" bIns="48325" rtlCol="0" anchor="b"/>
          <a:lstStyle>
            <a:lvl1pPr algn="r">
              <a:defRPr sz="13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4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D0949-1BB6-4C1C-8210-CBD7CD976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4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53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18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3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0555" y="976745"/>
            <a:ext cx="8666018" cy="5516130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| </a:t>
            </a:r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7669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Page | </a:t>
            </a:r>
            <a:fld id="{96E36F11-A39A-294D-A59D-6180D50ED2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887413"/>
          </a:xfrm>
          <a:prstGeom prst="rect">
            <a:avLst/>
          </a:prstGeom>
          <a:gradFill rotWithShape="0">
            <a:gsLst>
              <a:gs pos="0">
                <a:srgbClr val="5487BD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-108" charset="-128"/>
            </a:endParaRP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4098" name="Picture 2" descr="C:\nsun\NOAA-Transparent-Logo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9050" y="11112"/>
            <a:ext cx="830898" cy="830898"/>
          </a:xfrm>
          <a:prstGeom prst="rect">
            <a:avLst/>
          </a:prstGeom>
          <a:noFill/>
        </p:spPr>
      </p:pic>
      <p:pic>
        <p:nvPicPr>
          <p:cNvPr id="1026" name="Picture 2" descr="C:\nsun\Working\Document\STAR\STAR.LOGO.Transparent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282232" y="11638"/>
            <a:ext cx="839037" cy="84124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cc.nesdis.noaa.gov/VIIRS/VIIRS_MODIS_Intercomparison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-pm.larc.nasa.gov/cgi-bin/site/showdoc?mnemonic=SBA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843" y="1668535"/>
            <a:ext cx="7998367" cy="1790700"/>
          </a:xfrm>
        </p:spPr>
        <p:txBody>
          <a:bodyPr>
            <a:noAutofit/>
          </a:bodyPr>
          <a:lstStyle/>
          <a:p>
            <a:r>
              <a:rPr lang="en-US" sz="4000" dirty="0"/>
              <a:t>Evaluating NOAA-20 and S-NPP VIIRS Radiometric Consistency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2654"/>
            <a:ext cx="6400800" cy="1752600"/>
          </a:xfrm>
        </p:spPr>
        <p:txBody>
          <a:bodyPr>
            <a:normAutofit/>
          </a:bodyPr>
          <a:lstStyle/>
          <a:p>
            <a:r>
              <a:rPr lang="en-US" sz="25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Sirish Uprety and </a:t>
            </a:r>
            <a:r>
              <a:rPr lang="en-US" sz="25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Changyong</a:t>
            </a:r>
            <a:r>
              <a:rPr lang="en-US" sz="25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Cao </a:t>
            </a:r>
          </a:p>
          <a:p>
            <a:r>
              <a:rPr lang="en-US" sz="25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contributions from</a:t>
            </a:r>
          </a:p>
          <a:p>
            <a:r>
              <a:rPr lang="en-US" sz="25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Wenhui</a:t>
            </a:r>
            <a:r>
              <a:rPr lang="en-US" sz="25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Wang, Slawomir </a:t>
            </a:r>
            <a:r>
              <a:rPr lang="en-US" sz="25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Blonski</a:t>
            </a:r>
            <a:r>
              <a:rPr lang="en-US" sz="25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Xi Shao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8EB1A79-C373-49FD-B1EC-C94D78498B74}"/>
              </a:ext>
            </a:extLst>
          </p:cNvPr>
          <p:cNvSpPr txBox="1">
            <a:spLocks/>
          </p:cNvSpPr>
          <p:nvPr/>
        </p:nvSpPr>
        <p:spPr>
          <a:xfrm>
            <a:off x="1286692" y="5392098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GSICS Annual Meeting</a:t>
            </a:r>
          </a:p>
          <a:p>
            <a:r>
              <a:rPr lang="en-US" sz="2400"/>
              <a:t>March 06, 2019</a:t>
            </a:r>
          </a:p>
          <a:p>
            <a:r>
              <a:rPr lang="en-US" sz="2400"/>
              <a:t>Frascati, Italy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27227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NOAA-20 VIIRS </a:t>
            </a:r>
            <a:r>
              <a:rPr lang="en-US" sz="2700" dirty="0"/>
              <a:t>I1 and I2 Bias</a:t>
            </a:r>
            <a:r>
              <a:rPr lang="en-US" sz="2400" dirty="0"/>
              <a:t> (Polar SNO)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330299"/>
            <a:ext cx="7886700" cy="49543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I1 bias is low (-2.5%) compared to I2 (-3.7%)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I2 and M7 have similar RSRs and their bias agree very well.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3" y="1670480"/>
            <a:ext cx="8990787" cy="27300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99542" y="3612770"/>
            <a:ext cx="13837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N20 Bias: ~-2.5%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87547" y="3601340"/>
            <a:ext cx="13837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N20 Bias: ~-3.7%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57BE15-F691-4006-AF15-9A56074ECF1A}"/>
              </a:ext>
            </a:extLst>
          </p:cNvPr>
          <p:cNvSpPr/>
          <p:nvPr/>
        </p:nvSpPr>
        <p:spPr>
          <a:xfrm>
            <a:off x="3137804" y="1766107"/>
            <a:ext cx="727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EFC917-C782-4190-9F9D-210532B63B00}"/>
              </a:ext>
            </a:extLst>
          </p:cNvPr>
          <p:cNvSpPr/>
          <p:nvPr/>
        </p:nvSpPr>
        <p:spPr>
          <a:xfrm>
            <a:off x="7564492" y="1752710"/>
            <a:ext cx="727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I2</a:t>
            </a:r>
          </a:p>
        </p:txBody>
      </p:sp>
    </p:spTree>
    <p:extLst>
      <p:ext uri="{BB962C8B-B14F-4D97-AF65-F5344CB8AC3E}">
        <p14:creationId xmlns:p14="http://schemas.microsoft.com/office/powerpoint/2010/main" val="148483985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071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Evaluating NOAA-20 and S-NPP Consistency using</a:t>
            </a:r>
            <a:br>
              <a:rPr lang="en-US" sz="2700" dirty="0"/>
            </a:br>
            <a:r>
              <a:rPr lang="en-US" sz="2700" dirty="0"/>
              <a:t>Extended SNO (</a:t>
            </a:r>
            <a:r>
              <a:rPr lang="en-US" sz="2700" dirty="0" err="1"/>
              <a:t>SNOx</a:t>
            </a:r>
            <a:r>
              <a:rPr lang="en-US" sz="2700" dirty="0"/>
              <a:t>) over Saharan Desert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8471" y="1482811"/>
            <a:ext cx="5598577" cy="5010064"/>
          </a:xfrm>
        </p:spPr>
        <p:txBody>
          <a:bodyPr>
            <a:noAutofit/>
          </a:bodyPr>
          <a:lstStyle/>
          <a:p>
            <a:r>
              <a:rPr lang="en-US" sz="2000" dirty="0"/>
              <a:t>SNOs extended to low latitude Saharan desert and tropical ocean.</a:t>
            </a:r>
          </a:p>
          <a:p>
            <a:r>
              <a:rPr lang="en-US" sz="2000" dirty="0"/>
              <a:t>Allows instrument comparison over desert sites within few minutes of time difference.</a:t>
            </a:r>
          </a:p>
          <a:p>
            <a:r>
              <a:rPr lang="en-US" sz="2000" dirty="0"/>
              <a:t>Technique is regularly used to monitor S-NPP Bias relative to MODIS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hlinkClick r:id="rId3"/>
              </a:rPr>
              <a:t>https://ncc.nesdis.noaa.gov/VIIRS/VIIRS_MODIS_Intercomparison.php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/>
              <a:t>NOAA-20 VIIRS and AQUA MODIS can be compared using SNO-x.</a:t>
            </a:r>
          </a:p>
          <a:p>
            <a:r>
              <a:rPr lang="en-US" sz="2000" dirty="0"/>
              <a:t>Double differencing needed to evaluate NOAA-20 and S-NPP consistency.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33253" y="6122429"/>
            <a:ext cx="3228641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i="1" dirty="0"/>
              <a:t>SNO-x Ref: Uprety et al. 2013, </a:t>
            </a:r>
            <a:r>
              <a:rPr lang="en-US" sz="1650" i="1" dirty="0" err="1"/>
              <a:t>Jtech</a:t>
            </a:r>
            <a:endParaRPr lang="en-US" sz="165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11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141308" y="2617931"/>
            <a:ext cx="2820586" cy="2102350"/>
            <a:chOff x="4786740" y="4132730"/>
            <a:chExt cx="2680860" cy="2108204"/>
          </a:xfrm>
        </p:grpSpPr>
        <p:grpSp>
          <p:nvGrpSpPr>
            <p:cNvPr id="8" name="Group 7"/>
            <p:cNvGrpSpPr/>
            <p:nvPr/>
          </p:nvGrpSpPr>
          <p:grpSpPr>
            <a:xfrm>
              <a:off x="4786740" y="4132730"/>
              <a:ext cx="2680860" cy="2108204"/>
              <a:chOff x="152400" y="1371600"/>
              <a:chExt cx="5943600" cy="4960126"/>
            </a:xfrm>
          </p:grpSpPr>
          <p:pic>
            <p:nvPicPr>
              <p:cNvPr id="10" name="Picture 4" descr="C:\Users\suprety\Documents\D Drive\CIRA\Presentation\animation1-26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2400" y="1371600"/>
                <a:ext cx="5943600" cy="4960126"/>
              </a:xfrm>
              <a:prstGeom prst="rect">
                <a:avLst/>
              </a:prstGeom>
              <a:noFill/>
            </p:spPr>
          </p:pic>
          <p:sp>
            <p:nvSpPr>
              <p:cNvPr id="11" name="5-Point Star 10"/>
              <p:cNvSpPr/>
              <p:nvPr/>
            </p:nvSpPr>
            <p:spPr>
              <a:xfrm>
                <a:off x="1902868" y="2268415"/>
                <a:ext cx="187569" cy="228600"/>
              </a:xfrm>
              <a:prstGeom prst="star5">
                <a:avLst/>
              </a:prstGeom>
              <a:solidFill>
                <a:schemeClr val="bg1"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181312" y="2095486"/>
                <a:ext cx="1600201" cy="592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SNO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818525" y="5791200"/>
              <a:ext cx="838200" cy="251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Times New Roman" pitchFamily="18" charset="0"/>
                  <a:cs typeface="Times New Roman" pitchFamily="18" charset="0"/>
                </a:rPr>
                <a:t>STK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94391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4719" y="6277314"/>
            <a:ext cx="2057400" cy="273844"/>
          </a:xfrm>
        </p:spPr>
        <p:txBody>
          <a:bodyPr/>
          <a:lstStyle/>
          <a:p>
            <a:fld id="{5EFDD98C-0BDB-496A-81E3-1735F8EB4710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7511" y="5258191"/>
            <a:ext cx="8614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dirty="0"/>
              <a:t>M1-4 bias for NOAA-20 ranges from -1.5% to -3%.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sz="2000" i="1" dirty="0" err="1"/>
              <a:t>SNOx</a:t>
            </a:r>
            <a:r>
              <a:rPr lang="en-US" sz="2000" i="1" dirty="0"/>
              <a:t> bias over Saharan desert consistent with SNO bias over polar region.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3170" y="-38942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M1-4 Bias Trends (Desert </a:t>
            </a:r>
            <a:r>
              <a:rPr lang="en-US" sz="3000" dirty="0" err="1"/>
              <a:t>SNOx</a:t>
            </a:r>
            <a:r>
              <a:rPr lang="en-US" sz="3000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9" y="1177289"/>
            <a:ext cx="9070715" cy="372618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938267" y="1442750"/>
            <a:ext cx="1766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N20 Bias: ~-2.5%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40939" y="3778218"/>
            <a:ext cx="1561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N20 Bias: ~-2.5%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63216" y="3792204"/>
            <a:ext cx="371890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Large SBAF (~-3.2%) increases uncertainty in bias.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32370" y="2234119"/>
            <a:ext cx="1429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N20 Bias: ~-1.5%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52360" y="4115758"/>
            <a:ext cx="1429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N20 Bias: ~-1.5%</a:t>
            </a:r>
          </a:p>
        </p:txBody>
      </p:sp>
    </p:spTree>
    <p:extLst>
      <p:ext uri="{BB962C8B-B14F-4D97-AF65-F5344CB8AC3E}">
        <p14:creationId xmlns:p14="http://schemas.microsoft.com/office/powerpoint/2010/main" val="296925256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7099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M5 and M7 Bias Trends (Desert </a:t>
            </a:r>
            <a:r>
              <a:rPr lang="en-US" sz="3000" dirty="0" err="1"/>
              <a:t>SNOx</a:t>
            </a:r>
            <a:r>
              <a:rPr lang="en-US" sz="30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017" y="1590308"/>
            <a:ext cx="31068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dirty="0"/>
              <a:t>Both M5 and M7 NOAA-20 VIIRS biases are lower than SNPP.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dirty="0"/>
              <a:t>Bias agrees with polar SNO to within 0.5%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2000" b="1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b="1" dirty="0"/>
              <a:t>M5 and M7 suggest large bias because S-NPP VIIRS M5 and M7 are biased high by about 2%.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67177" y="5867985"/>
            <a:ext cx="2057400" cy="273844"/>
          </a:xfrm>
        </p:spPr>
        <p:txBody>
          <a:bodyPr/>
          <a:lstStyle/>
          <a:p>
            <a:fld id="{5EFDD98C-0BDB-496A-81E3-1735F8EB4710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138" y="1191690"/>
            <a:ext cx="5430864" cy="24773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02437" y="2109643"/>
            <a:ext cx="15627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N20 Bias: ~-5%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248" y="3714484"/>
            <a:ext cx="5380754" cy="24584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24518" y="4849338"/>
            <a:ext cx="155148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N20 Bias: ~-4%</a:t>
            </a:r>
          </a:p>
        </p:txBody>
      </p:sp>
    </p:spTree>
    <p:extLst>
      <p:ext uri="{BB962C8B-B14F-4D97-AF65-F5344CB8AC3E}">
        <p14:creationId xmlns:p14="http://schemas.microsoft.com/office/powerpoint/2010/main" val="19103645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77836" y="-52731"/>
            <a:ext cx="7078769" cy="99417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M8 and M10 Bias Trends (Desert </a:t>
            </a:r>
            <a:r>
              <a:rPr lang="en-US" sz="3200" dirty="0" err="1"/>
              <a:t>SNOx</a:t>
            </a:r>
            <a:r>
              <a:rPr lang="en-US" sz="320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993" y="2803167"/>
            <a:ext cx="2597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NOAA-20 VIIRS is lower than SNPP for both M8 (~-3%) and M10 (~-2%).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631" y="1268729"/>
            <a:ext cx="6280982" cy="52843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27165" y="2193946"/>
            <a:ext cx="15627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N20 Bias: ~-3%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13649" y="4846726"/>
            <a:ext cx="15627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N20 Bias: ~-2%</a:t>
            </a:r>
          </a:p>
        </p:txBody>
      </p:sp>
    </p:spTree>
    <p:extLst>
      <p:ext uri="{BB962C8B-B14F-4D97-AF65-F5344CB8AC3E}">
        <p14:creationId xmlns:p14="http://schemas.microsoft.com/office/powerpoint/2010/main" val="130581235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240" y="1466646"/>
            <a:ext cx="3897643" cy="40318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Comparison performed over clear sky tropical ocean using </a:t>
            </a:r>
            <a:r>
              <a:rPr lang="en-US" sz="2200" dirty="0" err="1"/>
              <a:t>SNOx</a:t>
            </a:r>
            <a:r>
              <a:rPr lang="en-US" sz="22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Uses VIIRS high gain only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M1-3 suggest bias on the order of -2% more recently.</a:t>
            </a:r>
          </a:p>
          <a:p>
            <a:pPr>
              <a:spcAft>
                <a:spcPts val="600"/>
              </a:spcAft>
            </a:pPr>
            <a:r>
              <a:rPr lang="en-US" sz="2200" b="1" dirty="0"/>
              <a:t>HG (over ocean) and LG (Polar SNO and Desert </a:t>
            </a:r>
            <a:r>
              <a:rPr lang="en-US" sz="2200" b="1" dirty="0" err="1"/>
              <a:t>SNOx</a:t>
            </a:r>
            <a:r>
              <a:rPr lang="en-US" sz="2200" b="1" dirty="0"/>
              <a:t>) Bias are consistent.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15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97220" y="-53748"/>
            <a:ext cx="6736964" cy="994172"/>
          </a:xfrm>
        </p:spPr>
        <p:txBody>
          <a:bodyPr>
            <a:normAutofit/>
          </a:bodyPr>
          <a:lstStyle/>
          <a:p>
            <a:r>
              <a:rPr lang="en-US" sz="3200" dirty="0"/>
              <a:t>Ocean </a:t>
            </a:r>
            <a:r>
              <a:rPr lang="en-US" sz="3200" dirty="0" err="1"/>
              <a:t>SNOx</a:t>
            </a:r>
            <a:r>
              <a:rPr lang="en-US" sz="3200" dirty="0"/>
              <a:t> (M1-3 Bias Trends 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71" y="918122"/>
            <a:ext cx="4857993" cy="59175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17427" y="2216764"/>
            <a:ext cx="47320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M1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06756" y="4097482"/>
            <a:ext cx="47320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M2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17427" y="5805075"/>
            <a:ext cx="47320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M3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5760" y="1374241"/>
            <a:ext cx="15428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N20 Bias: ~-1.5%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26009" y="3173666"/>
            <a:ext cx="14496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N20 Bias: ~-1.5%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6009" y="4737813"/>
            <a:ext cx="1433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N20 Bias: ~-2.5%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63087" y="1150531"/>
            <a:ext cx="7519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75579302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M6 Comparison over 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68" y="1462243"/>
            <a:ext cx="7465060" cy="329967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2354" y="5029542"/>
            <a:ext cx="7815288" cy="1307463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NOAA-20 agrees with S-NPP to 6-7%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M6 has with larger uncertainty.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Uses VIIRS high gain only over clear sky using </a:t>
            </a:r>
            <a:r>
              <a:rPr lang="en-US" sz="2200" dirty="0" err="1"/>
              <a:t>SNOx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1940773" y="1545976"/>
            <a:ext cx="534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M6</a:t>
            </a:r>
          </a:p>
        </p:txBody>
      </p:sp>
    </p:spTree>
    <p:extLst>
      <p:ext uri="{BB962C8B-B14F-4D97-AF65-F5344CB8AC3E}">
        <p14:creationId xmlns:p14="http://schemas.microsoft.com/office/powerpoint/2010/main" val="298431900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123" y="2374264"/>
            <a:ext cx="7982465" cy="1502492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M5, M7 Bias using Pseudo-invariant Calibration Sites (PICS) Libya 4 Desert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8226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Bias over Libya 4 Relative to OLI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52" y="1430032"/>
            <a:ext cx="7239773" cy="24576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875" y="6111916"/>
            <a:ext cx="8737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Note: Both NOAA-20 and SNPP VIIRS are scaled using SBAF to account spectral difference relative to OLI. </a:t>
            </a:r>
            <a:endParaRPr lang="en-US" sz="1600" dirty="0"/>
          </a:p>
          <a:p>
            <a:endParaRPr lang="en-US" sz="1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18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12997" y="3007737"/>
            <a:ext cx="4733144" cy="3434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</a:rPr>
              <a:t>NOAA-20 Bias:-4.0% at 25° solar zenith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89" y="3453476"/>
            <a:ext cx="7242050" cy="243423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012997" y="5027083"/>
            <a:ext cx="4733144" cy="343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>
                <a:solidFill>
                  <a:srgbClr val="0000FF"/>
                </a:solidFill>
              </a:rPr>
              <a:t>NOAA-20 Bias:-4.5% at 25° solar zenith</a:t>
            </a:r>
          </a:p>
        </p:txBody>
      </p:sp>
    </p:spTree>
    <p:extLst>
      <p:ext uri="{BB962C8B-B14F-4D97-AF65-F5344CB8AC3E}">
        <p14:creationId xmlns:p14="http://schemas.microsoft.com/office/powerpoint/2010/main" val="88887709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FAA597-C668-40F5-8D70-784B9167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03" y="1184993"/>
            <a:ext cx="7550544" cy="47078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3B70FD-C678-430E-AC28-6FABC4AB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8226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Bias over Libya 4 Relative to OLI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79EC0-CCF0-4CDE-8E82-42A23E0F9229}"/>
              </a:ext>
            </a:extLst>
          </p:cNvPr>
          <p:cNvSpPr txBox="1"/>
          <p:nvPr/>
        </p:nvSpPr>
        <p:spPr>
          <a:xfrm>
            <a:off x="222875" y="6111916"/>
            <a:ext cx="8737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Note: Both NOAA-20 and SNPP VIIRS are scaled using SBAF to account spectral difference relative to OLI. </a:t>
            </a:r>
            <a:endParaRPr lang="en-US" sz="1600" dirty="0"/>
          </a:p>
          <a:p>
            <a:endParaRPr lang="en-US" sz="1600" i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3EFA7F-DB0B-4E0E-9431-92043E27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997" y="2826976"/>
            <a:ext cx="4733144" cy="3434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</a:rPr>
              <a:t>NOAA-20 Bias:~-4.0% at 25° solar zenith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9956F7-4707-4482-968B-D1948F723C9C}"/>
              </a:ext>
            </a:extLst>
          </p:cNvPr>
          <p:cNvSpPr txBox="1">
            <a:spLocks/>
          </p:cNvSpPr>
          <p:nvPr/>
        </p:nvSpPr>
        <p:spPr>
          <a:xfrm>
            <a:off x="3012997" y="5027083"/>
            <a:ext cx="4733144" cy="343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>
                <a:solidFill>
                  <a:srgbClr val="0000FF"/>
                </a:solidFill>
              </a:rPr>
              <a:t>NOAA-20 Bias:~-4.5% at 25° solar zenith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034BC1-D5ED-4D89-B14E-D950005A1C1B}"/>
              </a:ext>
            </a:extLst>
          </p:cNvPr>
          <p:cNvSpPr txBox="1"/>
          <p:nvPr/>
        </p:nvSpPr>
        <p:spPr>
          <a:xfrm>
            <a:off x="1939226" y="2659941"/>
            <a:ext cx="62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3DFA6-ADF0-4DC2-9279-8FF1B278B3B1}"/>
              </a:ext>
            </a:extLst>
          </p:cNvPr>
          <p:cNvSpPr txBox="1"/>
          <p:nvPr/>
        </p:nvSpPr>
        <p:spPr>
          <a:xfrm>
            <a:off x="1939226" y="4796250"/>
            <a:ext cx="62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M7</a:t>
            </a:r>
          </a:p>
        </p:txBody>
      </p:sp>
    </p:spTree>
    <p:extLst>
      <p:ext uri="{BB962C8B-B14F-4D97-AF65-F5344CB8AC3E}">
        <p14:creationId xmlns:p14="http://schemas.microsoft.com/office/powerpoint/2010/main" val="224508572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813" y="1250557"/>
            <a:ext cx="8196373" cy="5258033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After successful launch of NOAA-20 in Nov. 18, 2017, VIIRS has gone through extensive calibration and validation.</a:t>
            </a:r>
            <a:endParaRPr lang="en-US" sz="2200" dirty="0"/>
          </a:p>
          <a:p>
            <a:r>
              <a:rPr lang="en-US" sz="2600" dirty="0"/>
              <a:t>To ensure the calibration quality is well within specification, VIIRS radiometric performance needs to be continuously  monitored and independently validated. </a:t>
            </a:r>
          </a:p>
          <a:p>
            <a:r>
              <a:rPr lang="en-US" sz="2600" dirty="0"/>
              <a:t>This study evaluates the radiometric consistency of operational NOAA-20 and S-NPP VIIRS by comparing nadir reflectance using:</a:t>
            </a:r>
          </a:p>
          <a:p>
            <a:pPr lvl="1"/>
            <a:r>
              <a:rPr lang="en-US" b="1" dirty="0"/>
              <a:t>SNO over polar region</a:t>
            </a:r>
          </a:p>
          <a:p>
            <a:pPr lvl="2"/>
            <a:r>
              <a:rPr lang="en-US" dirty="0"/>
              <a:t>SNPP bias relative to MODIS</a:t>
            </a:r>
          </a:p>
          <a:p>
            <a:pPr lvl="2"/>
            <a:r>
              <a:rPr lang="en-US" dirty="0"/>
              <a:t>N20 bias relative to MODIS</a:t>
            </a:r>
          </a:p>
          <a:p>
            <a:pPr lvl="2"/>
            <a:r>
              <a:rPr lang="en-US" dirty="0"/>
              <a:t>Bias between SNPP and N20: Double differencing</a:t>
            </a:r>
          </a:p>
          <a:p>
            <a:pPr lvl="1"/>
            <a:r>
              <a:rPr lang="en-US" b="1" dirty="0"/>
              <a:t>Extended SNO (</a:t>
            </a:r>
            <a:r>
              <a:rPr lang="en-US" b="1" dirty="0" err="1"/>
              <a:t>SNOx</a:t>
            </a:r>
            <a:r>
              <a:rPr lang="en-US" b="1" dirty="0"/>
              <a:t>) over desert and ocean</a:t>
            </a:r>
          </a:p>
          <a:p>
            <a:pPr lvl="2"/>
            <a:r>
              <a:rPr lang="en-US" dirty="0" err="1"/>
              <a:t>SNOx</a:t>
            </a:r>
            <a:r>
              <a:rPr lang="en-US" dirty="0"/>
              <a:t> extended over African desert and tropical ocean</a:t>
            </a:r>
          </a:p>
          <a:p>
            <a:pPr lvl="2"/>
            <a:r>
              <a:rPr lang="en-US" dirty="0"/>
              <a:t>Bias between SNPP and N20: Double differencing (similar to SNO)</a:t>
            </a:r>
          </a:p>
          <a:p>
            <a:pPr lvl="1"/>
            <a:r>
              <a:rPr lang="en-US" b="1" dirty="0"/>
              <a:t>PICS (such as Libya 4)</a:t>
            </a:r>
          </a:p>
          <a:p>
            <a:pPr lvl="2"/>
            <a:r>
              <a:rPr lang="en-US" dirty="0"/>
              <a:t>NOAA-20 and SNPP VIIRS are compared with Landsat OLI</a:t>
            </a:r>
          </a:p>
          <a:p>
            <a:pPr lvl="1"/>
            <a:r>
              <a:rPr lang="en-US" b="1" dirty="0"/>
              <a:t>Deep Convective Cloud (DCC)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54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20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6938" y="-46984"/>
            <a:ext cx="6451772" cy="994172"/>
          </a:xfrm>
        </p:spPr>
        <p:txBody>
          <a:bodyPr>
            <a:normAutofit/>
          </a:bodyPr>
          <a:lstStyle/>
          <a:p>
            <a:pPr algn="ctr"/>
            <a:r>
              <a:rPr lang="en-US" sz="2550" dirty="0"/>
              <a:t>NOAA-20 and S-NPP DCC Ratio </a:t>
            </a:r>
            <a:br>
              <a:rPr lang="en-US" sz="2550" dirty="0"/>
            </a:br>
            <a:r>
              <a:rPr lang="en-US" sz="2550" dirty="0"/>
              <a:t>(VNIR and SWIR Bands)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0443" y="6095791"/>
            <a:ext cx="8080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All NOAA-20 bands are biased low, consistent with previous results.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1299" y="6492875"/>
            <a:ext cx="4404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Courtesy from </a:t>
            </a:r>
            <a:r>
              <a:rPr lang="en-US" sz="1600" i="1" dirty="0" err="1"/>
              <a:t>Wenhui</a:t>
            </a:r>
            <a:r>
              <a:rPr lang="en-US" sz="1600" i="1" dirty="0"/>
              <a:t> Wang, GST@ NOAA/STAR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73" y="1002943"/>
            <a:ext cx="6115169" cy="2547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20" y="3513940"/>
            <a:ext cx="6115169" cy="25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9994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557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5358"/>
            <a:ext cx="8162811" cy="1938213"/>
          </a:xfrm>
        </p:spPr>
        <p:txBody>
          <a:bodyPr>
            <a:noAutofit/>
          </a:bodyPr>
          <a:lstStyle/>
          <a:p>
            <a:r>
              <a:rPr lang="en-US" sz="1800" dirty="0"/>
              <a:t>Study suggests that NOAA-20 VIIRS observed reflectance is consistently lower than S-NPP for all RSB.</a:t>
            </a:r>
          </a:p>
          <a:p>
            <a:r>
              <a:rPr lang="en-US" sz="1800" dirty="0"/>
              <a:t>Larger bias exists for M5 (~-4.5%) and M7 (~-4%) because S-NPP VIIRS M5 and M7 calibration are biased high by ~2%.</a:t>
            </a:r>
          </a:p>
          <a:p>
            <a:r>
              <a:rPr lang="en-US" sz="1800" dirty="0"/>
              <a:t>Results from multiple independent validation methods agree to within 1% for most bands.</a:t>
            </a:r>
          </a:p>
          <a:p>
            <a:r>
              <a:rPr lang="en-US" sz="1800" dirty="0"/>
              <a:t>Root cause is most possibly attributed to prelaunch calibration and investigation ongoing.</a:t>
            </a:r>
          </a:p>
          <a:p>
            <a:r>
              <a:rPr lang="en-US" sz="1800" dirty="0"/>
              <a:t>VIIRS bias will be regularly monitored and reported to the users.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045" y="4539818"/>
            <a:ext cx="5362031" cy="220672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70641" y="5593733"/>
            <a:ext cx="181778" cy="727113"/>
          </a:xfrm>
          <a:prstGeom prst="ellipse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415584" y="5475856"/>
            <a:ext cx="179024" cy="537414"/>
          </a:xfrm>
          <a:prstGeom prst="ellipse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3322558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5169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6723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161" y="-105859"/>
            <a:ext cx="7886700" cy="994172"/>
          </a:xfrm>
        </p:spPr>
        <p:txBody>
          <a:bodyPr/>
          <a:lstStyle/>
          <a:p>
            <a:r>
              <a:rPr lang="en-US" dirty="0"/>
              <a:t>VIIRS Spectral Bands </a:t>
            </a:r>
            <a:r>
              <a:rPr lang="en-US"/>
              <a:t>(RSB)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| </a:t>
            </a:r>
            <a:fld id="{96E36F11-A39A-294D-A59D-6180D50ED29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6571" y="992776"/>
            <a:ext cx="8794698" cy="1314489"/>
          </a:xfrm>
        </p:spPr>
        <p:txBody>
          <a:bodyPr>
            <a:normAutofit/>
          </a:bodyPr>
          <a:lstStyle/>
          <a:p>
            <a:r>
              <a:rPr lang="en-US" sz="1800" dirty="0"/>
              <a:t>11 moderate bands (0.412</a:t>
            </a:r>
            <a:r>
              <a:rPr lang="en-US" sz="1800" dirty="0">
                <a:sym typeface="Symbol"/>
              </a:rPr>
              <a:t>-</a:t>
            </a:r>
            <a:r>
              <a:rPr lang="en-US" sz="1800" dirty="0"/>
              <a:t>2.25</a:t>
            </a:r>
            <a:r>
              <a:rPr lang="en-US" sz="1800" dirty="0">
                <a:sym typeface="Symbol"/>
              </a:rPr>
              <a:t> m</a:t>
            </a:r>
            <a:r>
              <a:rPr lang="en-US" sz="1800" dirty="0"/>
              <a:t>), 3 imagery bands, 1 Day/Night band (DNB)</a:t>
            </a:r>
          </a:p>
          <a:p>
            <a:pPr lvl="1"/>
            <a:endParaRPr lang="en-US" sz="1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CB139D-8284-42CD-9D14-2CE4CBBF5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745512"/>
              </p:ext>
            </p:extLst>
          </p:nvPr>
        </p:nvGraphicFramePr>
        <p:xfrm>
          <a:off x="1882343" y="4622537"/>
          <a:ext cx="5364166" cy="2052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6807">
                  <a:extLst>
                    <a:ext uri="{9D8B030D-6E8A-4147-A177-3AD203B41FA5}">
                      <a16:colId xmlns:a16="http://schemas.microsoft.com/office/drawing/2014/main" val="1852175277"/>
                    </a:ext>
                  </a:extLst>
                </a:gridCol>
                <a:gridCol w="1814943">
                  <a:extLst>
                    <a:ext uri="{9D8B030D-6E8A-4147-A177-3AD203B41FA5}">
                      <a16:colId xmlns:a16="http://schemas.microsoft.com/office/drawing/2014/main" val="3501848144"/>
                    </a:ext>
                  </a:extLst>
                </a:gridCol>
                <a:gridCol w="806642">
                  <a:extLst>
                    <a:ext uri="{9D8B030D-6E8A-4147-A177-3AD203B41FA5}">
                      <a16:colId xmlns:a16="http://schemas.microsoft.com/office/drawing/2014/main" val="2724479562"/>
                    </a:ext>
                  </a:extLst>
                </a:gridCol>
                <a:gridCol w="1915774">
                  <a:extLst>
                    <a:ext uri="{9D8B030D-6E8A-4147-A177-3AD203B41FA5}">
                      <a16:colId xmlns:a16="http://schemas.microsoft.com/office/drawing/2014/main" val="1709153004"/>
                    </a:ext>
                  </a:extLst>
                </a:gridCol>
              </a:tblGrid>
              <a:tr h="15723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VIIRS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MODIS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02102"/>
                  </a:ext>
                </a:extLst>
              </a:tr>
              <a:tr h="157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Wavelength (µm)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Wavelength (µm)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61181053"/>
                  </a:ext>
                </a:extLst>
              </a:tr>
              <a:tr h="157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0.402 - 0.422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0.405 - 0.420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67995486"/>
                  </a:ext>
                </a:extLst>
              </a:tr>
              <a:tr h="157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0.436 - 0.454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0.438 - 0.448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23277514"/>
                  </a:ext>
                </a:extLst>
              </a:tr>
              <a:tr h="157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0.478 - 0.498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0.483 - 0.493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74068812"/>
                  </a:ext>
                </a:extLst>
              </a:tr>
              <a:tr h="157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0.545 - 0.565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0.545 - 0.565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25913426"/>
                  </a:ext>
                </a:extLst>
              </a:tr>
              <a:tr h="3025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M5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0.662 - 0.682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0.600 - 0.680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0.620 - 0.670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7835425"/>
                  </a:ext>
                </a:extLst>
              </a:tr>
              <a:tr h="3025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M7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0.846 - 0.885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0.850 – 0.880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0.841 - 0.876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24336710"/>
                  </a:ext>
                </a:extLst>
              </a:tr>
              <a:tr h="157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1.230 - 1.250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1.230 - 1.250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07071611"/>
                  </a:ext>
                </a:extLst>
              </a:tr>
              <a:tr h="157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1.580 - 1.640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1.628 - 1.652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3431182"/>
                  </a:ext>
                </a:extLst>
              </a:tr>
              <a:tr h="1572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2.225 - 2.275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2.105 - 2.155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3187121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90134E4-5025-4ACA-AD96-D6ED18992FC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40" y="1558756"/>
            <a:ext cx="5183572" cy="2991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35720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Radiance and Reflectance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4" y="1196321"/>
            <a:ext cx="4996035" cy="341067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2805" y="4606993"/>
            <a:ext cx="8608464" cy="2251007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NOAA-20 and S-NPP VIIRS uses different solar models </a:t>
            </a:r>
          </a:p>
          <a:p>
            <a:pPr lvl="1"/>
            <a:r>
              <a:rPr lang="en-US" sz="1700" dirty="0"/>
              <a:t>S-NPP uses </a:t>
            </a:r>
            <a:r>
              <a:rPr lang="en-US" sz="1700" dirty="0" err="1"/>
              <a:t>Kurucz</a:t>
            </a:r>
            <a:r>
              <a:rPr lang="en-US" sz="1700" dirty="0"/>
              <a:t> spectrum (MODTRAN 4.0)</a:t>
            </a:r>
          </a:p>
          <a:p>
            <a:pPr lvl="1"/>
            <a:r>
              <a:rPr lang="en-US" sz="1700" dirty="0"/>
              <a:t>NOAA-20 uses </a:t>
            </a:r>
            <a:r>
              <a:rPr lang="en-US" sz="1700" dirty="0" err="1"/>
              <a:t>Thuillier</a:t>
            </a:r>
            <a:r>
              <a:rPr lang="en-US" sz="1700" dirty="0"/>
              <a:t> solar model.</a:t>
            </a:r>
          </a:p>
          <a:p>
            <a:r>
              <a:rPr lang="en-US" sz="2000" dirty="0"/>
              <a:t>Comparing radiance can result in bias due to differences in solar irradiance model.</a:t>
            </a:r>
          </a:p>
          <a:p>
            <a:pPr lvl="1"/>
            <a:r>
              <a:rPr lang="en-US" sz="1700" dirty="0"/>
              <a:t>Figure indicates bias for most of the bands; M2 suggests large bias of more than 3%.</a:t>
            </a:r>
          </a:p>
          <a:p>
            <a:r>
              <a:rPr lang="en-US" sz="2000" dirty="0"/>
              <a:t>This study compares VIIIRS reflectance products which is independent of solar model.</a:t>
            </a:r>
          </a:p>
        </p:txBody>
      </p:sp>
    </p:spTree>
    <p:extLst>
      <p:ext uri="{BB962C8B-B14F-4D97-AF65-F5344CB8AC3E}">
        <p14:creationId xmlns:p14="http://schemas.microsoft.com/office/powerpoint/2010/main" val="13298623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299" y="-5746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NOAA-20 Spectral Bias Relative to S-NPP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33" y="1173144"/>
            <a:ext cx="3990760" cy="390270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SNPP and N20 RSRs are not identical and can have minor differences.</a:t>
            </a:r>
          </a:p>
          <a:p>
            <a:pPr lvl="1"/>
            <a:r>
              <a:rPr lang="en-US" dirty="0"/>
              <a:t>Results in spectral bias </a:t>
            </a:r>
          </a:p>
          <a:p>
            <a:pPr lvl="1"/>
            <a:r>
              <a:rPr lang="en-US" dirty="0"/>
              <a:t>Spectral Band Adjustment factors (SBAF) used based on </a:t>
            </a:r>
            <a:r>
              <a:rPr lang="en-US" dirty="0" err="1"/>
              <a:t>Sciamachy</a:t>
            </a:r>
            <a:r>
              <a:rPr lang="en-US" dirty="0"/>
              <a:t> </a:t>
            </a:r>
          </a:p>
          <a:p>
            <a:pPr marL="914400" lvl="2" indent="0">
              <a:buNone/>
            </a:pPr>
            <a:r>
              <a:rPr lang="en-US" dirty="0"/>
              <a:t>Ref: NASA Langley tool (</a:t>
            </a:r>
            <a:r>
              <a:rPr lang="en-US" dirty="0">
                <a:hlinkClick r:id="rId2"/>
              </a:rPr>
              <a:t>https://www-pm.larc.nasa.gov/cgi-bin/site/showdoc?mnemonic=SBAF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Spectral bias for all bands are on the order of 1% or less except M4 (desert: ~3.2%).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41019" y="5086965"/>
            <a:ext cx="4408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Spectral Bias= (N20 - SNPP)×100%/SNPP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112968"/>
              </p:ext>
            </p:extLst>
          </p:nvPr>
        </p:nvGraphicFramePr>
        <p:xfrm>
          <a:off x="1001845" y="5418973"/>
          <a:ext cx="7105651" cy="1114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4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8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1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22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27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17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>
                          <a:effectLst/>
                        </a:rPr>
                        <a:t>Target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>
                          <a:effectLst/>
                        </a:rPr>
                        <a:t>M1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>
                          <a:effectLst/>
                        </a:rPr>
                        <a:t>M2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>
                          <a:effectLst/>
                        </a:rPr>
                        <a:t>M3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>
                          <a:effectLst/>
                        </a:rPr>
                        <a:t>M4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>
                          <a:effectLst/>
                        </a:rPr>
                        <a:t>M5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>
                          <a:effectLst/>
                        </a:rPr>
                        <a:t>M7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>
                          <a:effectLst/>
                        </a:rPr>
                        <a:t>M8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>
                          <a:effectLst/>
                        </a:rPr>
                        <a:t>M10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>
                          <a:effectLst/>
                        </a:rPr>
                        <a:t>I1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>
                          <a:effectLst/>
                        </a:rPr>
                        <a:t>I2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0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>
                          <a:effectLst/>
                        </a:rPr>
                        <a:t>South Pole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0.3%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-0.8%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0.2%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-0.4%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0.0% 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0.5% 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0.3%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-0.4%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0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>
                          <a:effectLst/>
                        </a:rPr>
                        <a:t>DCC</a:t>
                      </a:r>
                      <a:endParaRPr lang="en-US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0.0%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0.7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0.2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-0.4%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0.0%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-0.4%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-0.1%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0.7%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0.2%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-0.4%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>
                          <a:effectLst/>
                        </a:rPr>
                        <a:t>Libyan Desert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-1.1%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0.1%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3.2%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0.3%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1.0%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0.1%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0.2%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1.5%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0.8%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93" y="1419789"/>
            <a:ext cx="4874508" cy="2878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F1493F-1AFC-4E34-A95F-3A436355A38F}"/>
              </a:ext>
            </a:extLst>
          </p:cNvPr>
          <p:cNvSpPr/>
          <p:nvPr/>
        </p:nvSpPr>
        <p:spPr>
          <a:xfrm>
            <a:off x="4221124" y="6251942"/>
            <a:ext cx="425302" cy="282839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68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9" y="-61942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Evaluating NOAA-20 and S-NPP Consistency </a:t>
            </a:r>
            <a:br>
              <a:rPr lang="en-US" dirty="0"/>
            </a:br>
            <a:r>
              <a:rPr lang="en-US" dirty="0"/>
              <a:t>using Polar SNOs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63429" y="1249564"/>
            <a:ext cx="7886700" cy="2251194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Both NOAA-20 and SNPP have SNOs with AQUA.</a:t>
            </a:r>
          </a:p>
          <a:p>
            <a:r>
              <a:rPr lang="en-US" sz="2200" dirty="0"/>
              <a:t>Study uses SNOs from both SH and NH.</a:t>
            </a:r>
          </a:p>
          <a:p>
            <a:r>
              <a:rPr lang="en-US" sz="2200" dirty="0"/>
              <a:t>Near identical solar and sensor geometry for both sensors.</a:t>
            </a:r>
          </a:p>
          <a:p>
            <a:r>
              <a:rPr lang="en-US" sz="2200" dirty="0"/>
              <a:t>Double differencing shows the radiometric consistency between SNPP and NOAA-20 VIIRS.</a:t>
            </a:r>
          </a:p>
          <a:p>
            <a:r>
              <a:rPr lang="en-US" sz="2200" dirty="0"/>
              <a:t>VIIRS operational data and AQUA MODIS C6 is used in comparison.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330614" y="3614352"/>
            <a:ext cx="4365554" cy="2878523"/>
            <a:chOff x="437545" y="3509628"/>
            <a:chExt cx="3829655" cy="3195972"/>
          </a:xfrm>
        </p:grpSpPr>
        <p:pic>
          <p:nvPicPr>
            <p:cNvPr id="7" name="Picture 2" descr="C:\Users\suprety\Documents\D Drive\CIRA\Presentation\North Pole animation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7545" y="3509628"/>
              <a:ext cx="3829655" cy="3195972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2220455" y="5070765"/>
              <a:ext cx="152400" cy="152400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15953" y="4770041"/>
              <a:ext cx="1064864" cy="39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Times New Roman" pitchFamily="18" charset="0"/>
                  <a:cs typeface="Times New Roman" pitchFamily="18" charset="0"/>
                </a:rPr>
                <a:t>SNO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72077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55" y="-72005"/>
            <a:ext cx="7886700" cy="994172"/>
          </a:xfrm>
        </p:spPr>
        <p:txBody>
          <a:bodyPr/>
          <a:lstStyle/>
          <a:p>
            <a:r>
              <a:rPr lang="en-US" dirty="0"/>
              <a:t>NOAA-20 VIIRS M1 Bias (Polar SNO)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71" y="5192422"/>
            <a:ext cx="8970797" cy="1065373"/>
          </a:xfrm>
        </p:spPr>
        <p:txBody>
          <a:bodyPr>
            <a:noAutofit/>
          </a:bodyPr>
          <a:lstStyle/>
          <a:p>
            <a:r>
              <a:rPr lang="en-US" sz="2000" dirty="0"/>
              <a:t>Bias trends changing over time. </a:t>
            </a:r>
          </a:p>
          <a:p>
            <a:r>
              <a:rPr lang="en-US" sz="2000" dirty="0"/>
              <a:t>After H-factor update (March 23, 2018), NOAA-20 is lower than S-NPP by ~-2.7%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5803" y="2667691"/>
            <a:ext cx="2051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Red: N20 Bias relative to MODIS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Bias= (V-M)*100%/M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Blue: SNPP Bias relative to MODIS</a:t>
            </a:r>
          </a:p>
          <a:p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675BA-F7D9-41F9-AF16-6DBF7D262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13" y="1599169"/>
            <a:ext cx="5793709" cy="354337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606FEA-34C3-45F8-96B4-26FBEC8790FE}"/>
              </a:ext>
            </a:extLst>
          </p:cNvPr>
          <p:cNvCxnSpPr/>
          <p:nvPr/>
        </p:nvCxnSpPr>
        <p:spPr>
          <a:xfrm>
            <a:off x="7741068" y="3027888"/>
            <a:ext cx="6904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B37A96-0DEE-4CC1-8688-D65829D12B45}"/>
              </a:ext>
            </a:extLst>
          </p:cNvPr>
          <p:cNvCxnSpPr/>
          <p:nvPr/>
        </p:nvCxnSpPr>
        <p:spPr>
          <a:xfrm>
            <a:off x="7742943" y="3763856"/>
            <a:ext cx="6904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519EE9-E212-4527-B1C6-AB1E604B8F21}"/>
              </a:ext>
            </a:extLst>
          </p:cNvPr>
          <p:cNvCxnSpPr/>
          <p:nvPr/>
        </p:nvCxnSpPr>
        <p:spPr>
          <a:xfrm>
            <a:off x="7842254" y="3085763"/>
            <a:ext cx="0" cy="6202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7B3CEBD-312B-49EE-ADB5-24B9AE68576C}"/>
              </a:ext>
            </a:extLst>
          </p:cNvPr>
          <p:cNvSpPr txBox="1"/>
          <p:nvPr/>
        </p:nvSpPr>
        <p:spPr>
          <a:xfrm>
            <a:off x="7860076" y="3044923"/>
            <a:ext cx="1304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Radiometric consistency between N20 and SNPP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EF2292-FC8A-48C3-9DD7-FB1AFFAD3C81}"/>
              </a:ext>
            </a:extLst>
          </p:cNvPr>
          <p:cNvSpPr/>
          <p:nvPr/>
        </p:nvSpPr>
        <p:spPr>
          <a:xfrm>
            <a:off x="6046462" y="1690948"/>
            <a:ext cx="59607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50" b="1" dirty="0"/>
              <a:t>M1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1310E6E-4744-4CF8-87B3-393A6DBC4923}"/>
              </a:ext>
            </a:extLst>
          </p:cNvPr>
          <p:cNvSpPr/>
          <p:nvPr/>
        </p:nvSpPr>
        <p:spPr>
          <a:xfrm>
            <a:off x="6337005" y="4087276"/>
            <a:ext cx="16840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N20 Bias: ~-3%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766C23-5F63-41B7-88E3-A06833292DAA}"/>
              </a:ext>
            </a:extLst>
          </p:cNvPr>
          <p:cNvSpPr txBox="1"/>
          <p:nvPr/>
        </p:nvSpPr>
        <p:spPr>
          <a:xfrm>
            <a:off x="3699807" y="2051036"/>
            <a:ext cx="142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NOAA-20 Drop: H-factor update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1ACF5E1-76E3-4BA1-B34E-3C4EDE94180D}"/>
              </a:ext>
            </a:extLst>
          </p:cNvPr>
          <p:cNvSpPr/>
          <p:nvPr/>
        </p:nvSpPr>
        <p:spPr>
          <a:xfrm>
            <a:off x="3952149" y="2574256"/>
            <a:ext cx="170120" cy="232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455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628650" y="5478729"/>
            <a:ext cx="7886700" cy="6085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NOAA-20 reflectance lower than S-NPP by ~3%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8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48855" y="-72005"/>
            <a:ext cx="7886700" cy="994172"/>
          </a:xfrm>
        </p:spPr>
        <p:txBody>
          <a:bodyPr/>
          <a:lstStyle/>
          <a:p>
            <a:r>
              <a:rPr lang="en-US" dirty="0"/>
              <a:t>NOAA-20 VIIRS M4 Bias (Polar SNO)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6707B-0FF5-44C5-B389-F1EDEAC2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65" y="1201799"/>
            <a:ext cx="6695079" cy="4074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42D140C-AD27-45E3-A480-C378BE8323E4}"/>
              </a:ext>
            </a:extLst>
          </p:cNvPr>
          <p:cNvSpPr/>
          <p:nvPr/>
        </p:nvSpPr>
        <p:spPr>
          <a:xfrm>
            <a:off x="6867639" y="1445442"/>
            <a:ext cx="582211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b="1" dirty="0"/>
              <a:t>M4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81D7E2-6782-4CE3-90B3-469AA3534B99}"/>
              </a:ext>
            </a:extLst>
          </p:cNvPr>
          <p:cNvSpPr/>
          <p:nvPr/>
        </p:nvSpPr>
        <p:spPr>
          <a:xfrm>
            <a:off x="6093656" y="3218520"/>
            <a:ext cx="1463862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/>
              <a:t>N20 Bias: ~-3%</a:t>
            </a:r>
          </a:p>
        </p:txBody>
      </p:sp>
    </p:spTree>
    <p:extLst>
      <p:ext uri="{BB962C8B-B14F-4D97-AF65-F5344CB8AC3E}">
        <p14:creationId xmlns:p14="http://schemas.microsoft.com/office/powerpoint/2010/main" val="329914321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98C-0BDB-496A-81E3-1735F8EB4710}" type="slidenum">
              <a:rPr lang="en-US" smtClean="0"/>
              <a:t>9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8855" y="-72005"/>
            <a:ext cx="7886700" cy="994172"/>
          </a:xfrm>
        </p:spPr>
        <p:txBody>
          <a:bodyPr/>
          <a:lstStyle/>
          <a:p>
            <a:r>
              <a:rPr lang="en-US" dirty="0"/>
              <a:t>NOAA-20 VIIRS M5 and M7 Bias (Polar SNO)</a:t>
            </a: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7472861" y="6747005"/>
            <a:ext cx="1205399" cy="153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FDD98C-0BDB-496A-81E3-1735F8EB471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8854" y="4946935"/>
            <a:ext cx="8229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bias exists for M5 (-5.5%) and M7 (-3.5%) because S-NPP VIIRS M5 and M7 calibration are biased high by ~2%.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1" y="1637689"/>
            <a:ext cx="4551305" cy="27445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16609" y="3564199"/>
            <a:ext cx="3107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N20 Bias: -5%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37804" y="1682681"/>
            <a:ext cx="727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556" y="1664950"/>
            <a:ext cx="4519285" cy="27445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083037" y="1670651"/>
            <a:ext cx="570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59262" y="3569863"/>
            <a:ext cx="282870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N20 Bias: -3.5%</a:t>
            </a:r>
          </a:p>
        </p:txBody>
      </p:sp>
    </p:spTree>
    <p:extLst>
      <p:ext uri="{BB962C8B-B14F-4D97-AF65-F5344CB8AC3E}">
        <p14:creationId xmlns:p14="http://schemas.microsoft.com/office/powerpoint/2010/main" val="31851533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NPP_FOR.potx</Template>
  <TotalTime>53290</TotalTime>
  <Words>1404</Words>
  <Application>Microsoft Office PowerPoint</Application>
  <PresentationFormat>On-screen Show (4:3)</PresentationFormat>
  <Paragraphs>255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MS PGothic</vt:lpstr>
      <vt:lpstr>Arial</vt:lpstr>
      <vt:lpstr>Calibri</vt:lpstr>
      <vt:lpstr>Symbol</vt:lpstr>
      <vt:lpstr>Times New Roman</vt:lpstr>
      <vt:lpstr>Wingdings</vt:lpstr>
      <vt:lpstr>NPP_FOR</vt:lpstr>
      <vt:lpstr>Evaluating NOAA-20 and S-NPP VIIRS Radiometric Consistency</vt:lpstr>
      <vt:lpstr>Background</vt:lpstr>
      <vt:lpstr>VIIRS Spectral Bands (RSB)</vt:lpstr>
      <vt:lpstr>Radiance and Reflectance Comparison</vt:lpstr>
      <vt:lpstr>NOAA-20 Spectral Bias Relative to S-NPP</vt:lpstr>
      <vt:lpstr>Evaluating NOAA-20 and S-NPP Consistency  using Polar SNOs</vt:lpstr>
      <vt:lpstr>NOAA-20 VIIRS M1 Bias (Polar SNO)</vt:lpstr>
      <vt:lpstr>NOAA-20 VIIRS M4 Bias (Polar SNO)</vt:lpstr>
      <vt:lpstr>NOAA-20 VIIRS M5 and M7 Bias (Polar SNO)</vt:lpstr>
      <vt:lpstr>NOAA-20 VIIRS I1 and I2 Bias (Polar SNO)</vt:lpstr>
      <vt:lpstr>Evaluating NOAA-20 and S-NPP Consistency using Extended SNO (SNOx) over Saharan Desert</vt:lpstr>
      <vt:lpstr>M1-4 Bias Trends (Desert SNOx)</vt:lpstr>
      <vt:lpstr>M5 and M7 Bias Trends (Desert SNOx)</vt:lpstr>
      <vt:lpstr>M8 and M10 Bias Trends (Desert SNOx)</vt:lpstr>
      <vt:lpstr>Ocean SNOx (M1-3 Bias Trends )</vt:lpstr>
      <vt:lpstr>M6 Comparison over Ocean</vt:lpstr>
      <vt:lpstr>M5, M7 Bias using Pseudo-invariant Calibration Sites (PICS) Libya 4 Desert Site</vt:lpstr>
      <vt:lpstr>Bias over Libya 4 Relative to OLI</vt:lpstr>
      <vt:lpstr>Bias over Libya 4 Relative to OLI</vt:lpstr>
      <vt:lpstr>NOAA-20 and S-NPP DCC Ratio  (VNIR and SWIR Bands)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ICVS-LTM Weekly Instrument Status Update   May 7, 2014</dc:title>
  <dc:creator>Ninghai Sun</dc:creator>
  <cp:lastModifiedBy>sirish uprety</cp:lastModifiedBy>
  <cp:revision>1881</cp:revision>
  <cp:lastPrinted>2017-07-22T19:01:53Z</cp:lastPrinted>
  <dcterms:created xsi:type="dcterms:W3CDTF">2011-10-05T18:31:57Z</dcterms:created>
  <dcterms:modified xsi:type="dcterms:W3CDTF">2019-03-06T10:12:11Z</dcterms:modified>
</cp:coreProperties>
</file>