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763" r:id="rId1"/>
  </p:sldMasterIdLst>
  <p:notesMasterIdLst>
    <p:notesMasterId r:id="rId21"/>
  </p:notesMasterIdLst>
  <p:sldIdLst>
    <p:sldId id="256" r:id="rId2"/>
    <p:sldId id="271" r:id="rId3"/>
    <p:sldId id="262" r:id="rId4"/>
    <p:sldId id="272" r:id="rId5"/>
    <p:sldId id="264" r:id="rId6"/>
    <p:sldId id="275" r:id="rId7"/>
    <p:sldId id="273" r:id="rId8"/>
    <p:sldId id="270" r:id="rId9"/>
    <p:sldId id="277" r:id="rId10"/>
    <p:sldId id="257" r:id="rId11"/>
    <p:sldId id="259" r:id="rId12"/>
    <p:sldId id="268" r:id="rId13"/>
    <p:sldId id="280" r:id="rId14"/>
    <p:sldId id="260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7" autoAdjust="0"/>
    <p:restoredTop sz="92094" autoAdjust="0"/>
  </p:normalViewPr>
  <p:slideViewPr>
    <p:cSldViewPr snapToGrid="0">
      <p:cViewPr varScale="1">
        <p:scale>
          <a:sx n="111" d="100"/>
          <a:sy n="111" d="100"/>
        </p:scale>
        <p:origin x="15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FEB10-D27A-404A-ADE3-B0A943E34C8D}" type="datetimeFigureOut">
              <a:rPr kumimoji="1" lang="ja-JP" altLang="en-US" smtClean="0"/>
              <a:t>2019/3/1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0C988-F6D9-4361-B755-E32E398250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58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C988-F6D9-4361-B755-E32E398250F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69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C988-F6D9-4361-B755-E32E398250F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9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C988-F6D9-4361-B755-E32E398250F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05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640960" cy="1470025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9287" y="2495327"/>
            <a:ext cx="8645923" cy="223224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pic>
        <p:nvPicPr>
          <p:cNvPr id="1026" name="Picture 2" descr="C:\Users\JMA336D\Desktop\図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8"/>
            <a:ext cx="9144000" cy="68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1097-32C8-4C75-8994-ACA15410FFE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0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93A7D-0330-4C3A-83AE-4327738B20E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320480" cy="54726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4326632" cy="547260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sz="24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sz="1800"/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マスター テキストの書式設定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 </a:t>
            </a: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</a:t>
            </a: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レベル</a:t>
            </a:r>
          </a:p>
          <a:p>
            <a:pPr marL="3429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 </a:t>
            </a: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</a:t>
            </a: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レベル</a:t>
            </a:r>
          </a:p>
          <a:p>
            <a:pPr marL="3429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 </a:t>
            </a: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レベル</a:t>
            </a:r>
          </a:p>
          <a:p>
            <a:pPr marL="342900" marR="0" lvl="4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 </a:t>
            </a: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 </a:t>
            </a: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レベル</a:t>
            </a:r>
            <a:endParaRPr kumimoji="1" lang="ja-JP" altLang="en-US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083AF-9EDA-4FBE-8D91-D3F373E728E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323FE-F4CD-4D1C-A5A7-662AD80E9BB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CC32-1A7C-4106-A592-C86E5025783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6804248" y="0"/>
            <a:ext cx="1008112" cy="1166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" y="-2"/>
            <a:ext cx="6482544" cy="957600"/>
          </a:xfrm>
          <a:prstGeom prst="rect">
            <a:avLst/>
          </a:prstGeom>
          <a:gradFill flip="none" rotWithShape="1">
            <a:gsLst>
              <a:gs pos="62000">
                <a:schemeClr val="tx1"/>
              </a:gs>
              <a:gs pos="10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-3"/>
            <a:ext cx="4968552" cy="26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Meteorological Satellite Center (MSC) of JMA</a:t>
            </a:r>
            <a:endParaRPr lang="ja-JP" altLang="en-US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ea typeface="ＭＳ Ｐゴシック" pitchFamily="50" charset="-128"/>
              <a:cs typeface="Segoe UI" panose="020B0502040204020203" pitchFamily="34" charset="0"/>
            </a:endParaRP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251519" y="958624"/>
            <a:ext cx="8655679" cy="553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25152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400300" y="6492875"/>
            <a:ext cx="4367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dirty="0" smtClean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773599" y="6496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8514042D-A478-451E-911C-7B008393EB7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0" y="6496587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ysumida\Documents\work\20150727_BinforRSTAR\AMS_poster\2750x2750_AHIM08_HAC_FD_2015291_03000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2"/>
          <a:stretch/>
        </p:blipFill>
        <p:spPr bwMode="auto">
          <a:xfrm>
            <a:off x="6482546" y="-3"/>
            <a:ext cx="2661453" cy="9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JMA32E5\デスクトップ\東北大出張\4_ひまわり高頻度観測について\次期ひまわり--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677">
            <a:off x="8724890" y="85913"/>
            <a:ext cx="364619" cy="426245"/>
          </a:xfrm>
          <a:prstGeom prst="rect">
            <a:avLst/>
          </a:prstGeom>
          <a:noFill/>
        </p:spPr>
      </p:pic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251520" y="261610"/>
            <a:ext cx="8655679" cy="6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3850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4" r:id="rId1"/>
    <p:sldLayoutId id="2147485765" r:id="rId2"/>
    <p:sldLayoutId id="2147485766" r:id="rId3"/>
    <p:sldLayoutId id="2147485767" r:id="rId4"/>
    <p:sldLayoutId id="2147485769" r:id="rId5"/>
    <p:sldLayoutId id="2147485770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3200" smtClean="0"/>
              <a:t>Migration Trial from </a:t>
            </a:r>
            <a:r>
              <a:rPr lang="en-US" altLang="ja-JP" sz="3200"/>
              <a:t>MODIS </a:t>
            </a:r>
            <a:r>
              <a:rPr lang="en-US" altLang="ja-JP" sz="3200" smtClean="0"/>
              <a:t>to VIIRS </a:t>
            </a:r>
            <a:br>
              <a:rPr lang="en-US" altLang="ja-JP" sz="3200" smtClean="0"/>
            </a:br>
            <a:r>
              <a:rPr lang="en-US" altLang="ja-JP" sz="3200"/>
              <a:t>o</a:t>
            </a:r>
            <a:r>
              <a:rPr lang="en-US" altLang="ja-JP" sz="3200" smtClean="0"/>
              <a:t>n AHI VIS/NIR RTM Simulation Approach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smtClean="0"/>
              <a:t>† Yusuke YOGO</a:t>
            </a:r>
            <a:endParaRPr lang="en-US" altLang="ja-JP"/>
          </a:p>
          <a:p>
            <a:r>
              <a:rPr lang="en-US" altLang="ja-JP" sz="1800" smtClean="0"/>
              <a:t>Japan Meteorological Agency / </a:t>
            </a:r>
            <a:r>
              <a:rPr lang="en-US" altLang="ja-JP" sz="1800"/>
              <a:t>Meteorological Satellite </a:t>
            </a:r>
            <a:r>
              <a:rPr lang="en-US" altLang="ja-JP" sz="1800" smtClean="0"/>
              <a:t>Center</a:t>
            </a:r>
          </a:p>
          <a:p>
            <a:r>
              <a:rPr lang="en-US" altLang="ja-JP" sz="1800" smtClean="0"/>
              <a:t>† yogo@met.kishou.go.jp</a:t>
            </a:r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25674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smtClean="0"/>
              <a:t>Summary</a:t>
            </a:r>
            <a:endParaRPr kumimoji="1" lang="ja-JP" altLang="en-US" sz="32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1800" smtClean="0"/>
              <a:t>We made a trial to replace Aqua, Terra/MODIS with </a:t>
            </a:r>
            <a:r>
              <a:rPr kumimoji="1" lang="en-US" altLang="ja-JP" sz="1800" b="1" smtClean="0"/>
              <a:t>S-NPP/VIIRS </a:t>
            </a:r>
            <a:br>
              <a:rPr kumimoji="1" lang="en-US" altLang="ja-JP" sz="1800" b="1" smtClean="0"/>
            </a:br>
            <a:r>
              <a:rPr kumimoji="1" lang="en-US" altLang="ja-JP" sz="1800" smtClean="0"/>
              <a:t>on AHI VIS/NIR </a:t>
            </a:r>
            <a:r>
              <a:rPr kumimoji="1" lang="en-US" altLang="ja-JP" sz="1800" b="1" smtClean="0"/>
              <a:t>RTM simulation approach</a:t>
            </a:r>
          </a:p>
          <a:p>
            <a:pPr lvl="1"/>
            <a:r>
              <a:rPr lang="en-US" altLang="ja-JP" sz="1600" smtClean="0"/>
              <a:t>This approach uses 3-channel (VIS, NIR and TIR) cloud retrieval software “CAPCOM”</a:t>
            </a:r>
            <a:endParaRPr kumimoji="1" lang="en-US" altLang="ja-JP" sz="1600" smtClean="0"/>
          </a:p>
          <a:p>
            <a:endParaRPr lang="en-US" altLang="ja-JP" sz="1800" smtClean="0"/>
          </a:p>
          <a:p>
            <a:endParaRPr lang="en-US" altLang="ja-JP" sz="1800"/>
          </a:p>
          <a:p>
            <a:r>
              <a:rPr lang="en-US" altLang="ja-JP" sz="1800" smtClean="0"/>
              <a:t>Choosing </a:t>
            </a:r>
            <a:r>
              <a:rPr kumimoji="1" lang="en-US" altLang="ja-JP" sz="1800" smtClean="0"/>
              <a:t>S-NPP/VIIRS M10 (1.61 μm) as NIR worked well</a:t>
            </a:r>
          </a:p>
          <a:p>
            <a:r>
              <a:rPr kumimoji="1" lang="en-US" altLang="ja-JP" sz="1800" smtClean="0"/>
              <a:t>But M11 and 12 (2.25/3.70 μm) showed over/underestimation against AHI obs</a:t>
            </a:r>
          </a:p>
          <a:p>
            <a:pPr lvl="1"/>
            <a:r>
              <a:rPr lang="en-US" altLang="ja-JP" sz="1600" smtClean="0">
                <a:solidFill>
                  <a:schemeClr val="accent3"/>
                </a:solidFill>
              </a:rPr>
              <a:t>Overestimation</a:t>
            </a:r>
            <a:r>
              <a:rPr lang="en-US" altLang="ja-JP" sz="1600" smtClean="0"/>
              <a:t> was probably caused by </a:t>
            </a:r>
            <a:r>
              <a:rPr lang="en-US" altLang="ja-JP" sz="1600" b="1" smtClean="0">
                <a:solidFill>
                  <a:schemeClr val="accent3"/>
                </a:solidFill>
              </a:rPr>
              <a:t>optical thickness range dependency by </a:t>
            </a:r>
            <a:br>
              <a:rPr lang="en-US" altLang="ja-JP" sz="1600" b="1" smtClean="0">
                <a:solidFill>
                  <a:schemeClr val="accent3"/>
                </a:solidFill>
              </a:rPr>
            </a:br>
            <a:r>
              <a:rPr lang="en-US" altLang="ja-JP" sz="1600" b="1" smtClean="0">
                <a:solidFill>
                  <a:schemeClr val="accent3"/>
                </a:solidFill>
              </a:rPr>
              <a:t>NIR selection </a:t>
            </a:r>
            <a:r>
              <a:rPr lang="en-US" altLang="ja-JP" sz="1600" smtClean="0"/>
              <a:t>and </a:t>
            </a:r>
            <a:r>
              <a:rPr lang="en-US" altLang="ja-JP" sz="1600" b="1" smtClean="0">
                <a:solidFill>
                  <a:schemeClr val="accent3"/>
                </a:solidFill>
              </a:rPr>
              <a:t>“vertical non-uniformity” inside cloud</a:t>
            </a:r>
          </a:p>
          <a:p>
            <a:pPr lvl="1"/>
            <a:r>
              <a:rPr kumimoji="1" lang="en-US" altLang="ja-JP" sz="1600" smtClean="0">
                <a:solidFill>
                  <a:schemeClr val="accent6"/>
                </a:solidFill>
              </a:rPr>
              <a:t>Underestimation</a:t>
            </a:r>
            <a:r>
              <a:rPr kumimoji="1" lang="en-US" altLang="ja-JP" sz="1600" smtClean="0"/>
              <a:t> was </a:t>
            </a:r>
            <a:r>
              <a:rPr lang="en-US" altLang="ja-JP" sz="1600"/>
              <a:t>probably </a:t>
            </a:r>
            <a:r>
              <a:rPr kumimoji="1" lang="en-US" altLang="ja-JP" sz="1600" smtClean="0"/>
              <a:t>caused by wrong detection of </a:t>
            </a:r>
            <a:r>
              <a:rPr kumimoji="1" lang="en-US" altLang="ja-JP" sz="1600" b="1" smtClean="0">
                <a:solidFill>
                  <a:schemeClr val="accent6"/>
                </a:solidFill>
              </a:rPr>
              <a:t>turbid ocean/dust around East/South China Sea</a:t>
            </a:r>
          </a:p>
          <a:p>
            <a:endParaRPr lang="en-US" altLang="ja-JP" sz="1800"/>
          </a:p>
          <a:p>
            <a:endParaRPr lang="en-US" altLang="ja-JP" sz="1800" smtClean="0"/>
          </a:p>
          <a:p>
            <a:r>
              <a:rPr lang="en-US" altLang="ja-JP" sz="1800" smtClean="0"/>
              <a:t>Need to select a NIR channel properly </a:t>
            </a:r>
            <a:br>
              <a:rPr lang="en-US" altLang="ja-JP" sz="1800" smtClean="0"/>
            </a:br>
            <a:r>
              <a:rPr lang="en-US" altLang="ja-JP" sz="1800" i="1" smtClean="0"/>
              <a:t>(Is shortwave NIR like 1.61 μm the best option? Any ideas?)</a:t>
            </a:r>
          </a:p>
          <a:p>
            <a:r>
              <a:rPr lang="en-US" altLang="ja-JP" sz="1800" smtClean="0"/>
              <a:t>Need </a:t>
            </a:r>
            <a:r>
              <a:rPr lang="en-US" altLang="ja-JP" sz="1800"/>
              <a:t>to choose region and/or adjust </a:t>
            </a:r>
            <a:r>
              <a:rPr lang="en-US" altLang="ja-JP" sz="1800" smtClean="0"/>
              <a:t>thresholds to avoid wrong detection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592312" y="4398945"/>
            <a:ext cx="3974092" cy="3619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2592312" y="2000250"/>
            <a:ext cx="3974092" cy="3619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2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smtClean="0"/>
              <a:t>End</a:t>
            </a:r>
            <a:endParaRPr kumimoji="1" lang="ja-JP" altLang="en-US" sz="32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smtClean="0"/>
          </a:p>
          <a:p>
            <a:endParaRPr lang="en-US" altLang="ja-JP" smtClean="0"/>
          </a:p>
          <a:p>
            <a:endParaRPr kumimoji="1" lang="en-US" altLang="ja-JP" smtClean="0"/>
          </a:p>
          <a:p>
            <a:endParaRPr lang="en-US" altLang="ja-JP" smtClean="0"/>
          </a:p>
          <a:p>
            <a:endParaRPr kumimoji="1" lang="en-US" altLang="ja-JP" smtClean="0"/>
          </a:p>
          <a:p>
            <a:endParaRPr lang="en-US" altLang="ja-JP" smtClean="0"/>
          </a:p>
          <a:p>
            <a:r>
              <a:rPr kumimoji="1" lang="en-US" altLang="ja-JP" smtClean="0"/>
              <a:t>Thanks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for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your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attention / Grazie!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References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600"/>
              <a:t>Nakajima, T., and M. Tanaka, 1986: Matrix formulations for the transfer of solar radiation in a plane-parallel scattering atmosphere. J. Quant. Spectrosc. Radiat. Transf., 35, 13–21.</a:t>
            </a:r>
          </a:p>
          <a:p>
            <a:r>
              <a:rPr lang="en-US" altLang="ja-JP" sz="1600" smtClean="0"/>
              <a:t>Nakajima</a:t>
            </a:r>
            <a:r>
              <a:rPr lang="en-US" altLang="ja-JP" sz="1600"/>
              <a:t>, T. Y., and T. Nakajima, 1995: Wide-area determination of cloud microphysical properties from NOAA AVHRR measurements for FIRE and ASTEX regions. J. Atmos. Sci., 52, 4043–4059</a:t>
            </a:r>
            <a:r>
              <a:rPr lang="en-US" altLang="ja-JP" sz="1600" smtClean="0"/>
              <a:t>.</a:t>
            </a:r>
          </a:p>
          <a:p>
            <a:r>
              <a:rPr lang="en-US" altLang="ja-JP" sz="1600"/>
              <a:t>Nakajima, T. Y., K. Suzuki, and G. L. Stephens, 2010: Droplet growth in warm water clouds observed by the A-Train. Part I: Sensitivity analysis of the MODIS-derived cloud droplet sizes. J. Atmos. Sci., 67, 1884–1896.</a:t>
            </a:r>
            <a:endParaRPr kumimoji="1" lang="en-US" altLang="ja-JP" sz="160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smtClean="0"/>
              <a:t>Why we chose those MODIS bands as NIR</a:t>
            </a:r>
            <a:endParaRPr kumimoji="1" lang="ja-JP" altLang="en-US" sz="32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000" smtClean="0"/>
              <a:t>When we started the research (</a:t>
            </a:r>
            <a:r>
              <a:rPr lang="en-US" altLang="ja-JP" sz="2000" smtClean="0"/>
              <a:t>GMS-MTSAT era), </a:t>
            </a:r>
            <a:r>
              <a:rPr kumimoji="1" lang="en-US" altLang="ja-JP" sz="2000" smtClean="0"/>
              <a:t>we chose 3.7 μm as NIR</a:t>
            </a:r>
          </a:p>
          <a:p>
            <a:r>
              <a:rPr lang="en-US" altLang="ja-JP" sz="2000" smtClean="0"/>
              <a:t>We thought it is reasonable to use MODIS NIR of 1.6 and 2.1 μm when we compute about AHI B05 (1.6 μm) and B06 (2.3 </a:t>
            </a:r>
            <a:r>
              <a:rPr lang="en-US" altLang="ja-JP" sz="2000"/>
              <a:t>μm)</a:t>
            </a:r>
            <a:r>
              <a:rPr lang="en-US" altLang="ja-JP" sz="2000" smtClean="0"/>
              <a:t>, respectively</a:t>
            </a:r>
          </a:p>
          <a:p>
            <a:r>
              <a:rPr lang="en-US" altLang="ja-JP" sz="2000" smtClean="0"/>
              <a:t>However Terra/MODIS SD cover and </a:t>
            </a:r>
            <a:r>
              <a:rPr lang="en-US" altLang="ja-JP" sz="2000"/>
              <a:t>Aqua/MODIS 1.6 </a:t>
            </a:r>
            <a:r>
              <a:rPr lang="en-US" altLang="ja-JP" sz="2000" smtClean="0"/>
              <a:t>μm band have some malfunction</a:t>
            </a:r>
          </a:p>
          <a:p>
            <a:r>
              <a:rPr kumimoji="1" lang="en-US" altLang="ja-JP" sz="2000" smtClean="0"/>
              <a:t>Finally we chose Aqua 3.7 μm for B01-04 and Aqua 2.1 μm for B05-06</a:t>
            </a:r>
            <a:endParaRPr kumimoji="1" lang="ja-JP" altLang="en-US" sz="200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234174" y="1587372"/>
            <a:ext cx="4690368" cy="4540378"/>
            <a:chOff x="6651661" y="210850"/>
            <a:chExt cx="4690368" cy="454037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7512" y="210850"/>
              <a:ext cx="4574517" cy="4540378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 rot="16200000">
              <a:off x="6007301" y="2761073"/>
              <a:ext cx="168883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smtClean="0">
                  <a:latin typeface="Segoe UI" panose="020B0502040204020203" pitchFamily="34" charset="0"/>
                  <a:cs typeface="Segoe UI" panose="020B0502040204020203" pitchFamily="34" charset="0"/>
                </a:rPr>
                <a:t>NIR</a:t>
              </a:r>
              <a:r>
                <a:rPr lang="ja-JP" altLang="en-US" sz="2000" smtClean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ja-JP" sz="2000" smtClean="0">
                  <a:latin typeface="Segoe UI" panose="020B0502040204020203" pitchFamily="34" charset="0"/>
                  <a:cs typeface="Segoe UI" panose="020B0502040204020203" pitchFamily="34" charset="0"/>
                </a:rPr>
                <a:t>Radiance</a:t>
              </a:r>
              <a:endParaRPr kumimoji="1" lang="ja-JP" altLang="en-US" sz="20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868968" y="4351118"/>
              <a:ext cx="168883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smtClean="0">
                  <a:latin typeface="Segoe UI" panose="020B0502040204020203" pitchFamily="34" charset="0"/>
                  <a:cs typeface="Segoe UI" panose="020B0502040204020203" pitchFamily="34" charset="0"/>
                </a:rPr>
                <a:t>VIS</a:t>
              </a:r>
              <a:r>
                <a:rPr lang="ja-JP" altLang="en-US" sz="2000" smtClean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ja-JP" sz="2000" smtClean="0">
                  <a:latin typeface="Segoe UI" panose="020B0502040204020203" pitchFamily="34" charset="0"/>
                  <a:cs typeface="Segoe UI" panose="020B0502040204020203" pitchFamily="34" charset="0"/>
                </a:rPr>
                <a:t>Radiance</a:t>
              </a:r>
              <a:endParaRPr kumimoji="1" lang="ja-JP" altLang="en-US" sz="20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右矢印 9"/>
            <p:cNvSpPr/>
            <p:nvPr/>
          </p:nvSpPr>
          <p:spPr>
            <a:xfrm rot="20309238">
              <a:off x="8558565" y="424380"/>
              <a:ext cx="1837291" cy="424099"/>
            </a:xfrm>
            <a:prstGeom prst="rightArrow">
              <a:avLst>
                <a:gd name="adj1" fmla="val 67014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ja-JP" sz="1200" smtClean="0">
                  <a:latin typeface="Segoe UI" panose="020B0502040204020203" pitchFamily="34" charset="0"/>
                  <a:cs typeface="Segoe UI" panose="020B0502040204020203" pitchFamily="34" charset="0"/>
                </a:rPr>
                <a:t>larger Opt. Thickness</a:t>
              </a:r>
              <a:endParaRPr kumimoji="1" lang="ja-JP" altLang="en-US" sz="12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右矢印 10"/>
            <p:cNvSpPr/>
            <p:nvPr/>
          </p:nvSpPr>
          <p:spPr>
            <a:xfrm rot="16200000">
              <a:off x="10094489" y="2051224"/>
              <a:ext cx="1837289" cy="426089"/>
            </a:xfrm>
            <a:prstGeom prst="rightArrow">
              <a:avLst>
                <a:gd name="adj1" fmla="val 67014"/>
                <a:gd name="adj2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rtlCol="0" anchor="ctr"/>
            <a:lstStyle/>
            <a:p>
              <a:pPr algn="ctr"/>
              <a:r>
                <a:rPr lang="en-US" altLang="ja-JP" sz="1200" smtClean="0">
                  <a:latin typeface="Segoe UI" panose="020B0502040204020203" pitchFamily="34" charset="0"/>
                  <a:cs typeface="Segoe UI" panose="020B0502040204020203" pitchFamily="34" charset="0"/>
                </a:rPr>
                <a:t> smaller Eff. Radius</a:t>
              </a:r>
              <a:endParaRPr kumimoji="1" lang="ja-JP" altLang="en-US" sz="12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800">
                <a:solidFill>
                  <a:prstClr val="black"/>
                </a:solidFill>
              </a:rPr>
              <a:t>Adopted </a:t>
            </a:r>
            <a:r>
              <a:rPr lang="en-US" altLang="ja-JP" sz="1800" smtClean="0">
                <a:solidFill>
                  <a:prstClr val="black"/>
                </a:solidFill>
              </a:rPr>
              <a:t>M11 (2.25 </a:t>
            </a:r>
            <a:r>
              <a:rPr lang="en-US" altLang="ja-JP" sz="1800">
                <a:solidFill>
                  <a:prstClr val="black"/>
                </a:solidFill>
              </a:rPr>
              <a:t>μm</a:t>
            </a:r>
            <a:r>
              <a:rPr lang="en-US" altLang="ja-JP" sz="1800" smtClean="0">
                <a:solidFill>
                  <a:prstClr val="black"/>
                </a:solidFill>
              </a:rPr>
              <a:t>) as NIR</a:t>
            </a:r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18" y="1982217"/>
            <a:ext cx="6758880" cy="450592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 rot="16200000">
            <a:off x="516740" y="5200594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31752" y="6208232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77755" y="5724031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B04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M05-M11-M15</a:t>
            </a:r>
            <a:endParaRPr lang="en-US" altLang="ja-JP" sz="800" b="1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2771329" y="5200594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86341" y="6208232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32344" y="5724031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B05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M05-M11-M15</a:t>
            </a:r>
            <a:endParaRPr lang="en-US" altLang="ja-JP" sz="800" b="1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5023011" y="5200595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38023" y="6208233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84026" y="5724032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B06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M05-M11-M15</a:t>
            </a:r>
            <a:endParaRPr lang="en-US" altLang="ja-JP" sz="800" b="1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516741" y="2939197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31753" y="3946835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77756" y="3462634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B01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M05-M11-M15</a:t>
            </a:r>
            <a:endParaRPr lang="en-US" altLang="ja-JP" sz="800" b="1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2771330" y="2939197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786342" y="3946835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32345" y="3462634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B02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M05-M11-M15</a:t>
            </a:r>
            <a:endParaRPr lang="en-US" altLang="ja-JP" sz="800" b="1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5023012" y="2939198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38024" y="3946836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884027" y="3462635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B03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M05-M11-M15</a:t>
            </a:r>
            <a:endParaRPr lang="en-US" altLang="ja-JP" sz="800" b="1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 rot="18855712">
            <a:off x="7341602" y="1889729"/>
            <a:ext cx="940444" cy="584775"/>
            <a:chOff x="7911359" y="1101190"/>
            <a:chExt cx="940444" cy="584775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8154176" y="1101190"/>
              <a:ext cx="697627" cy="584775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800" b="1" smtClean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over-</a:t>
              </a:r>
            </a:p>
            <a:p>
              <a:r>
                <a:rPr lang="en-US" altLang="ja-JP" sz="800" b="1" smtClean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estimation</a:t>
              </a:r>
            </a:p>
            <a:p>
              <a:r>
                <a:rPr lang="en-US" altLang="ja-JP" sz="800" b="1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under-</a:t>
              </a:r>
            </a:p>
            <a:p>
              <a:r>
                <a:rPr lang="en-US" altLang="ja-JP" sz="800" b="1" smtClean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estimation</a:t>
              </a:r>
              <a:endParaRPr lang="ja-JP" altLang="en-US" sz="800" b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右矢印 35"/>
            <p:cNvSpPr/>
            <p:nvPr/>
          </p:nvSpPr>
          <p:spPr>
            <a:xfrm rot="16200000">
              <a:off x="7975856" y="1104911"/>
              <a:ext cx="215359" cy="344353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右矢印 36"/>
            <p:cNvSpPr/>
            <p:nvPr/>
          </p:nvSpPr>
          <p:spPr>
            <a:xfrm rot="5400000">
              <a:off x="7975857" y="1347649"/>
              <a:ext cx="215357" cy="344354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2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z="1800">
                <a:solidFill>
                  <a:prstClr val="black"/>
                </a:solidFill>
              </a:rPr>
              <a:t>Adopted </a:t>
            </a:r>
            <a:r>
              <a:rPr lang="en-US" altLang="ja-JP" sz="1800" smtClean="0">
                <a:solidFill>
                  <a:prstClr val="black"/>
                </a:solidFill>
              </a:rPr>
              <a:t>M12 (3.70 </a:t>
            </a:r>
            <a:r>
              <a:rPr lang="en-US" altLang="ja-JP" sz="1800">
                <a:solidFill>
                  <a:prstClr val="black"/>
                </a:solidFill>
              </a:rPr>
              <a:t>μm) as NIR</a:t>
            </a:r>
            <a:endParaRPr lang="ja-JP" altLang="en-US">
              <a:solidFill>
                <a:prstClr val="black"/>
              </a:solidFill>
            </a:endParaRPr>
          </a:p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コンテンツ プレースホルダ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918" y="1982218"/>
            <a:ext cx="6758880" cy="450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 rot="16200000">
            <a:off x="516740" y="5200594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31752" y="6208232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77755" y="5724031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B04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M05-M12-M15</a:t>
            </a:r>
            <a:endParaRPr lang="en-US" altLang="ja-JP" sz="800" b="1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2771329" y="5200594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86341" y="6208232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32344" y="5724031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B05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M05-M12-M15</a:t>
            </a:r>
            <a:endParaRPr lang="en-US" altLang="ja-JP" sz="800" b="1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5023011" y="5200595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38023" y="6208233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84026" y="5724032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B06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M05-M12-M15</a:t>
            </a:r>
            <a:endParaRPr lang="en-US" altLang="ja-JP" sz="800" b="1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516741" y="2939197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31753" y="3946835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77756" y="3462634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B01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M05-M12-M15</a:t>
            </a:r>
            <a:endParaRPr lang="en-US" altLang="ja-JP" sz="800" b="1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2771330" y="2939197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86342" y="3946835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32345" y="3462634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B02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M05-M12-M15</a:t>
            </a:r>
            <a:endParaRPr lang="en-US" altLang="ja-JP" sz="800" b="1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16200000">
            <a:off x="5023012" y="2939198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38024" y="3946836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84027" y="3462635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B03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M05-M12-M15</a:t>
            </a:r>
            <a:endParaRPr lang="en-US" altLang="ja-JP" sz="800" b="1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 rot="18855712">
            <a:off x="7341602" y="1889729"/>
            <a:ext cx="940444" cy="584775"/>
            <a:chOff x="7911359" y="1101190"/>
            <a:chExt cx="940444" cy="584775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8154176" y="1101190"/>
              <a:ext cx="697627" cy="584775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800" b="1" smtClean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over-</a:t>
              </a:r>
            </a:p>
            <a:p>
              <a:r>
                <a:rPr lang="en-US" altLang="ja-JP" sz="800" b="1" smtClean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estimation</a:t>
              </a:r>
            </a:p>
            <a:p>
              <a:r>
                <a:rPr lang="en-US" altLang="ja-JP" sz="800" b="1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under-</a:t>
              </a:r>
            </a:p>
            <a:p>
              <a:r>
                <a:rPr lang="en-US" altLang="ja-JP" sz="800" b="1" smtClean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estimation</a:t>
              </a:r>
              <a:endParaRPr lang="ja-JP" altLang="en-US" sz="800" b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右矢印 30"/>
            <p:cNvSpPr/>
            <p:nvPr/>
          </p:nvSpPr>
          <p:spPr>
            <a:xfrm rot="16200000">
              <a:off x="7975856" y="1104911"/>
              <a:ext cx="215359" cy="344353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右矢印 31"/>
            <p:cNvSpPr/>
            <p:nvPr/>
          </p:nvSpPr>
          <p:spPr>
            <a:xfrm rot="5400000">
              <a:off x="7975857" y="1347649"/>
              <a:ext cx="215357" cy="344354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3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smtClean="0"/>
              <a:t>Optical Thickness</a:t>
            </a:r>
            <a:endParaRPr kumimoji="1" lang="ja-JP" altLang="en-US" sz="320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089" y="1085850"/>
            <a:ext cx="1501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latin typeface="Segoe UI" panose="020B0502040204020203" pitchFamily="34" charset="0"/>
                <a:cs typeface="Segoe UI" panose="020B0502040204020203" pitchFamily="34" charset="0"/>
              </a:rPr>
              <a:t>where NPP vs Aqua</a:t>
            </a:r>
          </a:p>
          <a:p>
            <a:r>
              <a:rPr kumimoji="1" lang="en-US" altLang="ja-JP" sz="1200" smtClean="0">
                <a:latin typeface="Segoe UI" panose="020B0502040204020203" pitchFamily="34" charset="0"/>
                <a:cs typeface="Segoe UI" panose="020B0502040204020203" pitchFamily="34" charset="0"/>
              </a:rPr>
              <a:t>collocated roughly:</a:t>
            </a:r>
            <a:endParaRPr lang="en-US" altLang="ja-JP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Δlon &lt; 0.01 </a:t>
            </a:r>
            <a:r>
              <a:rPr lang="en-US" altLang="ja-JP" sz="1200" smtClean="0">
                <a:latin typeface="Segoe UI" panose="020B0502040204020203" pitchFamily="34" charset="0"/>
                <a:cs typeface="Segoe UI" panose="020B0502040204020203" pitchFamily="34" charset="0"/>
              </a:rPr>
              <a:t>deg</a:t>
            </a:r>
            <a:endParaRPr lang="en-US" altLang="ja-JP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ja-JP" sz="1200" smtClean="0">
                <a:latin typeface="Segoe UI" panose="020B0502040204020203" pitchFamily="34" charset="0"/>
                <a:cs typeface="Segoe UI" panose="020B0502040204020203" pitchFamily="34" charset="0"/>
              </a:rPr>
              <a:t>Δlat </a:t>
            </a:r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&lt; 0.01 deg</a:t>
            </a:r>
            <a:endParaRPr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ja-JP" sz="1200" smtClean="0">
                <a:latin typeface="Segoe UI" panose="020B0502040204020203" pitchFamily="34" charset="0"/>
                <a:cs typeface="Segoe UI" panose="020B0502040204020203" pitchFamily="34" charset="0"/>
              </a:rPr>
              <a:t>Δt </a:t>
            </a:r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&lt; </a:t>
            </a:r>
            <a:r>
              <a:rPr lang="en-US" altLang="ja-JP" sz="1200" smtClean="0">
                <a:latin typeface="Segoe UI" panose="020B0502040204020203" pitchFamily="34" charset="0"/>
                <a:cs typeface="Segoe UI" panose="020B0502040204020203" pitchFamily="34" charset="0"/>
              </a:rPr>
              <a:t>5 min</a:t>
            </a:r>
            <a:endParaRPr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44" y="958850"/>
            <a:ext cx="5537200" cy="5537200"/>
          </a:xfrm>
        </p:spPr>
      </p:pic>
    </p:spTree>
    <p:extLst>
      <p:ext uri="{BB962C8B-B14F-4D97-AF65-F5344CB8AC3E}">
        <p14:creationId xmlns:p14="http://schemas.microsoft.com/office/powerpoint/2010/main" val="9224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smtClean="0"/>
              <a:t>Effective Radius</a:t>
            </a:r>
            <a:endParaRPr kumimoji="1" lang="ja-JP" altLang="en-US" sz="320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44" y="958850"/>
            <a:ext cx="5537200" cy="5537200"/>
          </a:xfrm>
        </p:spPr>
      </p:pic>
    </p:spTree>
    <p:extLst>
      <p:ext uri="{BB962C8B-B14F-4D97-AF65-F5344CB8AC3E}">
        <p14:creationId xmlns:p14="http://schemas.microsoft.com/office/powerpoint/2010/main" val="193152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smtClean="0"/>
              <a:t>Top Temperature</a:t>
            </a:r>
            <a:endParaRPr kumimoji="1" lang="ja-JP" altLang="en-US" sz="320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44" y="958850"/>
            <a:ext cx="5537200" cy="5537200"/>
          </a:xfrm>
        </p:spPr>
      </p:pic>
    </p:spTree>
    <p:extLst>
      <p:ext uri="{BB962C8B-B14F-4D97-AF65-F5344CB8AC3E}">
        <p14:creationId xmlns:p14="http://schemas.microsoft.com/office/powerpoint/2010/main" val="27126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smtClean="0"/>
              <a:t>JMA’s AHI VIS/NIR Cal. Approaches</a:t>
            </a:r>
            <a:endParaRPr kumimoji="1" lang="ja-JP" altLang="en-US" sz="32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000" smtClean="0">
                <a:solidFill>
                  <a:srgbClr val="FF0000"/>
                </a:solidFill>
              </a:rPr>
              <a:t>RTM simulation approach vs Aqua, Terra/MODIS</a:t>
            </a:r>
          </a:p>
          <a:p>
            <a:pPr lvl="1"/>
            <a:r>
              <a:rPr lang="en-US" altLang="ja-JP" sz="1800">
                <a:solidFill>
                  <a:srgbClr val="FF0000"/>
                </a:solidFill>
              </a:rPr>
              <a:t>Need to migrate to VIIRS</a:t>
            </a:r>
            <a:br>
              <a:rPr lang="en-US" altLang="ja-JP" sz="1800">
                <a:solidFill>
                  <a:srgbClr val="FF0000"/>
                </a:solidFill>
              </a:rPr>
            </a:br>
            <a:r>
              <a:rPr lang="en-US" altLang="ja-JP" sz="1800">
                <a:solidFill>
                  <a:srgbClr val="FF0000"/>
                </a:solidFill>
              </a:rPr>
              <a:t>-&gt; We made a trial to replace Aqua, Terra/MODIS with </a:t>
            </a:r>
            <a:r>
              <a:rPr lang="en-US" altLang="ja-JP" sz="1800" smtClean="0">
                <a:solidFill>
                  <a:srgbClr val="FF0000"/>
                </a:solidFill>
              </a:rPr>
              <a:t>S-NPP/VIIRS</a:t>
            </a:r>
          </a:p>
          <a:p>
            <a:pPr lvl="1"/>
            <a:endParaRPr lang="en-US" altLang="ja-JP" sz="2000" smtClean="0"/>
          </a:p>
          <a:p>
            <a:r>
              <a:rPr lang="en-US" altLang="ja-JP" sz="2000" smtClean="0"/>
              <a:t>“Ray-Matching” method vs S-NPP/VIIRS</a:t>
            </a:r>
          </a:p>
          <a:p>
            <a:endParaRPr lang="en-US" altLang="ja-JP" sz="2000" smtClean="0"/>
          </a:p>
          <a:p>
            <a:r>
              <a:rPr lang="en-US" altLang="ja-JP" sz="2000" smtClean="0"/>
              <a:t>Comparison between Himawari-8 and 9/AHIs</a:t>
            </a:r>
            <a:r>
              <a:rPr lang="ja-JP" altLang="en-US" sz="2000"/>
              <a:t> </a:t>
            </a:r>
            <a:r>
              <a:rPr lang="en-US" altLang="ja-JP" sz="2000" smtClean="0"/>
              <a:t>(or with adjacent GEOs)</a:t>
            </a:r>
          </a:p>
          <a:p>
            <a:endParaRPr lang="en-US" altLang="ja-JP" sz="2000" smtClean="0"/>
          </a:p>
          <a:p>
            <a:r>
              <a:rPr lang="en-US" altLang="ja-JP" sz="2000"/>
              <a:t>Lunar calibration</a:t>
            </a:r>
          </a:p>
          <a:p>
            <a:endParaRPr lang="en-US" altLang="ja-JP" sz="2000" smtClean="0"/>
          </a:p>
          <a:p>
            <a:r>
              <a:rPr lang="en-US" altLang="ja-JP" sz="2000" smtClean="0"/>
              <a:t>DCC method</a:t>
            </a:r>
          </a:p>
          <a:p>
            <a:endParaRPr lang="en-US" altLang="ja-JP" sz="20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smtClean="0"/>
              <a:t>AHI VIS/NIR RTM Approach</a:t>
            </a:r>
            <a:endParaRPr kumimoji="1" lang="ja-JP" altLang="en-US" sz="32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smtClean="0"/>
              <a:t>Procedure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ja-JP" sz="1800" smtClean="0"/>
          </a:p>
          <a:p>
            <a:pPr marL="914400" lvl="1" indent="-457200">
              <a:buFont typeface="+mj-lt"/>
              <a:buAutoNum type="arabicPeriod"/>
            </a:pPr>
            <a:endParaRPr lang="en-US" altLang="ja-JP" sz="1800" smtClean="0"/>
          </a:p>
          <a:p>
            <a:pPr marL="914400" lvl="1" indent="-457200">
              <a:buFont typeface="+mj-lt"/>
              <a:buAutoNum type="arabicPeriod"/>
            </a:pPr>
            <a:endParaRPr lang="en-US" altLang="ja-JP" sz="1800" smtClean="0"/>
          </a:p>
          <a:p>
            <a:pPr marL="914400" lvl="1" indent="-457200">
              <a:buFont typeface="+mj-lt"/>
              <a:buAutoNum type="arabicPeriod"/>
            </a:pPr>
            <a:endParaRPr lang="en-US" altLang="ja-JP" sz="1800"/>
          </a:p>
          <a:p>
            <a:pPr marL="914400" lvl="1" indent="-457200">
              <a:buFont typeface="+mj-lt"/>
              <a:buAutoNum type="arabicPeriod"/>
            </a:pPr>
            <a:endParaRPr lang="en-US" altLang="ja-JP" sz="1800" smtClean="0"/>
          </a:p>
          <a:p>
            <a:pPr marL="914400" lvl="1" indent="-457200">
              <a:buFont typeface="+mj-lt"/>
              <a:buAutoNum type="arabicPeriod"/>
            </a:pPr>
            <a:endParaRPr lang="en-US" altLang="ja-JP" sz="1800"/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1800" smtClean="0"/>
              <a:t>Select </a:t>
            </a:r>
            <a:r>
              <a:rPr lang="en-US" altLang="ja-JP" sz="1800" b="1" smtClean="0">
                <a:solidFill>
                  <a:srgbClr val="FF0000"/>
                </a:solidFill>
              </a:rPr>
              <a:t>liquid water cloud</a:t>
            </a:r>
            <a:r>
              <a:rPr lang="en-US" altLang="ja-JP" sz="1800" b="1" smtClean="0"/>
              <a:t> </a:t>
            </a:r>
            <a:r>
              <a:rPr lang="en-US" altLang="ja-JP" sz="1800" smtClean="0"/>
              <a:t>and </a:t>
            </a:r>
            <a:r>
              <a:rPr lang="en-US" altLang="ja-JP" sz="1800" b="1" smtClean="0"/>
              <a:t>clear-sky ocean </a:t>
            </a:r>
            <a:r>
              <a:rPr lang="en-US" altLang="ja-JP" sz="1800" smtClean="0"/>
              <a:t>areas</a:t>
            </a:r>
          </a:p>
          <a:p>
            <a:pPr lvl="2" indent="-285750"/>
            <a:r>
              <a:rPr lang="en-US" altLang="ja-JP" sz="1800" smtClean="0"/>
              <a:t>Liquid </a:t>
            </a:r>
            <a:r>
              <a:rPr lang="en-US" altLang="ja-JP" sz="1800"/>
              <a:t>water cloud part is inevitable </a:t>
            </a:r>
            <a:r>
              <a:rPr lang="en-US" altLang="ja-JP" sz="1800" smtClean="0">
                <a:solidFill>
                  <a:srgbClr val="FF0000"/>
                </a:solidFill>
              </a:rPr>
              <a:t/>
            </a:r>
            <a:br>
              <a:rPr lang="en-US" altLang="ja-JP" sz="1800" smtClean="0">
                <a:solidFill>
                  <a:srgbClr val="FF0000"/>
                </a:solidFill>
              </a:rPr>
            </a:br>
            <a:r>
              <a:rPr lang="en-US" altLang="ja-JP" sz="1800" smtClean="0"/>
              <a:t>because </a:t>
            </a:r>
            <a:r>
              <a:rPr lang="en-US" altLang="ja-JP" sz="1800"/>
              <a:t>it covers </a:t>
            </a:r>
            <a:r>
              <a:rPr lang="en-US" altLang="ja-JP" sz="1800" b="1">
                <a:solidFill>
                  <a:srgbClr val="FF0000"/>
                </a:solidFill>
              </a:rPr>
              <a:t>wide dynamic range</a:t>
            </a:r>
            <a:endParaRPr lang="en-US" altLang="ja-JP" sz="1800" b="1"/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1800" b="1" smtClean="0"/>
              <a:t>Retrieve parameters</a:t>
            </a:r>
            <a:r>
              <a:rPr lang="ja-JP" altLang="en-US" sz="1800" b="1"/>
              <a:t> </a:t>
            </a:r>
            <a:r>
              <a:rPr lang="en-US" altLang="ja-JP" sz="1800" b="1" smtClean="0"/>
              <a:t>before main calculation </a:t>
            </a: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>from LEO radiance </a:t>
            </a:r>
            <a:endParaRPr lang="en-US" altLang="ja-JP" sz="1800" smtClean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1800"/>
              <a:t>C</a:t>
            </a:r>
            <a:r>
              <a:rPr lang="en-US" altLang="ja-JP" sz="1800" smtClean="0"/>
              <a:t>alculate AHI-equivalent radiance </a:t>
            </a:r>
            <a:br>
              <a:rPr lang="en-US" altLang="ja-JP" sz="1800" smtClean="0"/>
            </a:br>
            <a:r>
              <a:rPr lang="en-US" altLang="ja-JP" sz="1800" smtClean="0"/>
              <a:t>by using </a:t>
            </a:r>
            <a:r>
              <a:rPr lang="en-US" altLang="ja-JP" sz="1800" b="1" smtClean="0"/>
              <a:t>RSTAR</a:t>
            </a:r>
            <a:r>
              <a:rPr lang="en-US" altLang="ja-JP" sz="1800" smtClean="0"/>
              <a:t> (Nakajima and Tanaka, 1986)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1800"/>
              <a:t>C</a:t>
            </a:r>
            <a:r>
              <a:rPr lang="en-US" altLang="ja-JP" sz="1800" smtClean="0"/>
              <a:t>ompare with AHI observations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890843" y="1632765"/>
            <a:ext cx="4917356" cy="1470683"/>
            <a:chOff x="153747" y="3899878"/>
            <a:chExt cx="4917356" cy="1470683"/>
          </a:xfrm>
        </p:grpSpPr>
        <p:sp>
          <p:nvSpPr>
            <p:cNvPr id="6" name="平行四辺形 5"/>
            <p:cNvSpPr/>
            <p:nvPr/>
          </p:nvSpPr>
          <p:spPr>
            <a:xfrm>
              <a:off x="153747" y="3899878"/>
              <a:ext cx="1042774" cy="373250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MODIS L1B </a:t>
              </a:r>
            </a:p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or VIIRS</a:t>
              </a:r>
              <a:r>
                <a:rPr lang="ja-JP" altLang="en-US" sz="1000" b="1">
                  <a:solidFill>
                    <a:schemeClr val="bg1"/>
                  </a:solidFill>
                </a:rPr>
                <a:t> </a:t>
              </a:r>
              <a:r>
                <a:rPr lang="en-US" altLang="ja-JP" sz="1000" b="1" smtClean="0">
                  <a:solidFill>
                    <a:schemeClr val="bg1"/>
                  </a:solidFill>
                </a:rPr>
                <a:t>SDR</a:t>
              </a:r>
              <a:endParaRPr lang="en-US" altLang="ja-JP" sz="1000" b="1">
                <a:solidFill>
                  <a:schemeClr val="bg1"/>
                </a:solidFill>
              </a:endParaRPr>
            </a:p>
          </p:txBody>
        </p:sp>
        <p:sp>
          <p:nvSpPr>
            <p:cNvPr id="7" name="平行四辺形 6"/>
            <p:cNvSpPr/>
            <p:nvPr/>
          </p:nvSpPr>
          <p:spPr>
            <a:xfrm>
              <a:off x="153747" y="4449825"/>
              <a:ext cx="1042774" cy="373250"/>
            </a:xfrm>
            <a:prstGeom prst="parallelogram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“JRA-55”</a:t>
              </a:r>
            </a:p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JMA Re-analysis</a:t>
              </a:r>
              <a:endParaRPr lang="ja-JP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8" name="平行四辺形 7"/>
            <p:cNvSpPr/>
            <p:nvPr/>
          </p:nvSpPr>
          <p:spPr>
            <a:xfrm>
              <a:off x="153747" y="4997311"/>
              <a:ext cx="1042774" cy="373250"/>
            </a:xfrm>
            <a:prstGeom prst="parallelogram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Aura/OMI</a:t>
              </a:r>
            </a:p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Ozone L3</a:t>
              </a:r>
              <a:endParaRPr lang="ja-JP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339591" y="3899878"/>
              <a:ext cx="592453" cy="75834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000" b="1" smtClean="0">
                  <a:solidFill>
                    <a:schemeClr val="tx1"/>
                  </a:solidFill>
                </a:rPr>
                <a:t>“REAP”</a:t>
              </a:r>
            </a:p>
            <a:p>
              <a:pPr algn="ctr"/>
              <a:r>
                <a:rPr lang="en-US" altLang="ja-JP" sz="1000" b="1" smtClean="0">
                  <a:solidFill>
                    <a:schemeClr val="tx1"/>
                  </a:solidFill>
                </a:rPr>
                <a:t>“CAPCOM”</a:t>
              </a:r>
            </a:p>
            <a:p>
              <a:pPr algn="ctr"/>
              <a:r>
                <a:rPr lang="en-US" altLang="ja-JP" sz="1000" b="1" smtClean="0">
                  <a:solidFill>
                    <a:schemeClr val="tx1"/>
                  </a:solidFill>
                </a:rPr>
                <a:t>Retrieval</a:t>
              </a:r>
            </a:p>
            <a:p>
              <a:pPr algn="ctr"/>
              <a:r>
                <a:rPr lang="en-US" altLang="ja-JP" sz="1000" b="1" smtClean="0">
                  <a:solidFill>
                    <a:schemeClr val="tx1"/>
                  </a:solidFill>
                </a:rPr>
                <a:t>Softwares</a:t>
              </a:r>
              <a:endParaRPr lang="ja-JP" altLang="en-US" sz="1000" b="1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840876" y="3899878"/>
              <a:ext cx="566761" cy="1470683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000" b="1" smtClean="0">
                  <a:solidFill>
                    <a:schemeClr val="tx1"/>
                  </a:solidFill>
                </a:rPr>
                <a:t>“RSTAR”</a:t>
              </a:r>
            </a:p>
            <a:p>
              <a:pPr algn="ctr"/>
              <a:r>
                <a:rPr lang="en-US" altLang="ja-JP" sz="1000" b="1" smtClean="0">
                  <a:solidFill>
                    <a:schemeClr val="tx1"/>
                  </a:solidFill>
                </a:rPr>
                <a:t>Radiative</a:t>
              </a:r>
            </a:p>
            <a:p>
              <a:pPr algn="ctr"/>
              <a:r>
                <a:rPr lang="en-US" altLang="ja-JP" sz="1000" b="1" smtClean="0">
                  <a:solidFill>
                    <a:schemeClr val="tx1"/>
                  </a:solidFill>
                </a:rPr>
                <a:t>Transfer</a:t>
              </a:r>
            </a:p>
            <a:p>
              <a:pPr algn="ctr"/>
              <a:r>
                <a:rPr lang="en-US" altLang="ja-JP" sz="1000" b="1" smtClean="0">
                  <a:solidFill>
                    <a:schemeClr val="tx1"/>
                  </a:solidFill>
                </a:rPr>
                <a:t>Model</a:t>
              </a:r>
              <a:endParaRPr lang="ja-JP" altLang="en-US" sz="1000" b="1">
                <a:solidFill>
                  <a:schemeClr val="tx1"/>
                </a:solidFill>
              </a:endParaRPr>
            </a:p>
          </p:txBody>
        </p:sp>
        <p:sp>
          <p:nvSpPr>
            <p:cNvPr id="11" name="平行四辺形 10"/>
            <p:cNvSpPr/>
            <p:nvPr/>
          </p:nvSpPr>
          <p:spPr>
            <a:xfrm>
              <a:off x="3578291" y="3938778"/>
              <a:ext cx="690085" cy="507322"/>
            </a:xfrm>
            <a:prstGeom prst="parallelogram">
              <a:avLst>
                <a:gd name="adj" fmla="val 170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RT Model</a:t>
              </a:r>
            </a:p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Simulated</a:t>
              </a:r>
            </a:p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Value</a:t>
              </a:r>
              <a:endParaRPr lang="ja-JP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2" name="右矢印 11"/>
            <p:cNvSpPr/>
            <p:nvPr/>
          </p:nvSpPr>
          <p:spPr>
            <a:xfrm>
              <a:off x="1188324" y="3974912"/>
              <a:ext cx="151268" cy="21212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3" name="右矢印 12"/>
            <p:cNvSpPr/>
            <p:nvPr/>
          </p:nvSpPr>
          <p:spPr>
            <a:xfrm>
              <a:off x="1188324" y="4446099"/>
              <a:ext cx="151267" cy="21212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4" name="右矢印 13"/>
            <p:cNvSpPr/>
            <p:nvPr/>
          </p:nvSpPr>
          <p:spPr>
            <a:xfrm>
              <a:off x="1190680" y="4646059"/>
              <a:ext cx="1650198" cy="21212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5" name="右矢印 14"/>
            <p:cNvSpPr/>
            <p:nvPr/>
          </p:nvSpPr>
          <p:spPr>
            <a:xfrm>
              <a:off x="1190680" y="5077874"/>
              <a:ext cx="1650197" cy="21212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6" name="右矢印 15"/>
            <p:cNvSpPr/>
            <p:nvPr/>
          </p:nvSpPr>
          <p:spPr>
            <a:xfrm>
              <a:off x="3417382" y="4162745"/>
              <a:ext cx="160910" cy="21212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7" name="右矢印 16"/>
            <p:cNvSpPr/>
            <p:nvPr/>
          </p:nvSpPr>
          <p:spPr>
            <a:xfrm>
              <a:off x="1931585" y="4172988"/>
              <a:ext cx="177420" cy="21212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8" name="平行四辺形 17"/>
            <p:cNvSpPr/>
            <p:nvPr/>
          </p:nvSpPr>
          <p:spPr>
            <a:xfrm>
              <a:off x="2065326" y="3899878"/>
              <a:ext cx="632480" cy="758345"/>
            </a:xfrm>
            <a:prstGeom prst="parallelogram">
              <a:avLst>
                <a:gd name="adj" fmla="val 16195"/>
              </a:avLst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  Aerosol</a:t>
              </a:r>
            </a:p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&amp; Cloud</a:t>
              </a:r>
            </a:p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Params  </a:t>
              </a:r>
              <a:endParaRPr lang="ja-JP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9" name="右矢印 18"/>
            <p:cNvSpPr/>
            <p:nvPr/>
          </p:nvSpPr>
          <p:spPr>
            <a:xfrm>
              <a:off x="2663458" y="4172988"/>
              <a:ext cx="177420" cy="21212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/>
          </p:nvSpPr>
          <p:spPr>
            <a:xfrm>
              <a:off x="3578291" y="4824213"/>
              <a:ext cx="690085" cy="507322"/>
            </a:xfrm>
            <a:prstGeom prst="parallelogram">
              <a:avLst>
                <a:gd name="adj" fmla="val 170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AHI L1B</a:t>
              </a:r>
            </a:p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Observed</a:t>
              </a:r>
            </a:p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Value</a:t>
              </a:r>
              <a:endParaRPr lang="ja-JP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1" name="曲折矢印 20"/>
            <p:cNvSpPr/>
            <p:nvPr/>
          </p:nvSpPr>
          <p:spPr>
            <a:xfrm>
              <a:off x="3824575" y="4593988"/>
              <a:ext cx="216024" cy="229087"/>
            </a:xfrm>
            <a:prstGeom prst="bentArrow">
              <a:avLst>
                <a:gd name="adj1" fmla="val 36370"/>
                <a:gd name="adj2" fmla="val 17477"/>
                <a:gd name="adj3" fmla="val 0"/>
                <a:gd name="adj4" fmla="val 5551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曲折矢印 21"/>
            <p:cNvSpPr/>
            <p:nvPr/>
          </p:nvSpPr>
          <p:spPr>
            <a:xfrm flipV="1">
              <a:off x="3824575" y="4446099"/>
              <a:ext cx="576064" cy="295779"/>
            </a:xfrm>
            <a:prstGeom prst="bentArrow">
              <a:avLst>
                <a:gd name="adj1" fmla="val 28380"/>
                <a:gd name="adj2" fmla="val 38346"/>
                <a:gd name="adj3" fmla="val 40723"/>
                <a:gd name="adj4" fmla="val 4425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平行四辺形 22"/>
            <p:cNvSpPr/>
            <p:nvPr/>
          </p:nvSpPr>
          <p:spPr>
            <a:xfrm>
              <a:off x="4381018" y="4396451"/>
              <a:ext cx="690085" cy="479998"/>
            </a:xfrm>
            <a:prstGeom prst="parallelogram">
              <a:avLst>
                <a:gd name="adj" fmla="val 170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Calibration</a:t>
              </a:r>
            </a:p>
            <a:p>
              <a:pPr algn="ctr"/>
              <a:r>
                <a:rPr lang="en-US" altLang="ja-JP" sz="1000" b="1" smtClean="0">
                  <a:solidFill>
                    <a:schemeClr val="bg1"/>
                  </a:solidFill>
                </a:rPr>
                <a:t>Result</a:t>
              </a:r>
              <a:endParaRPr lang="ja-JP" altLang="en-US" sz="1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6367197" y="3950345"/>
            <a:ext cx="2516672" cy="2396797"/>
            <a:chOff x="6642595" y="1168887"/>
            <a:chExt cx="2516672" cy="2396797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59" r="4029"/>
            <a:stretch/>
          </p:blipFill>
          <p:spPr>
            <a:xfrm>
              <a:off x="6642595" y="1195387"/>
              <a:ext cx="2501405" cy="2370297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 rot="16200000">
              <a:off x="5840093" y="2079489"/>
              <a:ext cx="212898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kumimoji="1" lang="en-US" altLang="ja-JP" sz="1400" b="1" smtClean="0">
                  <a:latin typeface="Segoe UI" panose="020B0502040204020203" pitchFamily="34" charset="0"/>
                  <a:cs typeface="Segoe UI" panose="020B0502040204020203" pitchFamily="34" charset="0"/>
                </a:rPr>
                <a:t>0 &lt;- sim. reflectance -&gt; 1</a:t>
              </a:r>
              <a:endParaRPr kumimoji="1" lang="ja-JP" altLang="en-US" sz="14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左右矢印 28"/>
            <p:cNvSpPr/>
            <p:nvPr/>
          </p:nvSpPr>
          <p:spPr>
            <a:xfrm>
              <a:off x="7782126" y="2775091"/>
              <a:ext cx="1009650" cy="403492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027080" y="3236235"/>
              <a:ext cx="213218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kumimoji="1" lang="en-US" altLang="ja-JP" sz="1400" b="1" smtClean="0">
                  <a:latin typeface="Segoe UI" panose="020B0502040204020203" pitchFamily="34" charset="0"/>
                  <a:cs typeface="Segoe UI" panose="020B0502040204020203" pitchFamily="34" charset="0"/>
                </a:rPr>
                <a:t>0 &lt;- obs. reflectance -&gt; 1</a:t>
              </a:r>
              <a:endParaRPr kumimoji="1" lang="ja-JP" altLang="en-US" sz="14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010826" y="2678700"/>
              <a:ext cx="683200" cy="307777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smtClean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ocean</a:t>
              </a:r>
              <a:endParaRPr kumimoji="1" lang="ja-JP" altLang="en-US" sz="1400" b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7927257" y="2442183"/>
              <a:ext cx="729687" cy="307777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clouds</a:t>
              </a:r>
              <a:endParaRPr kumimoji="1" lang="ja-JP" altLang="en-US" sz="1400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下矢印 32"/>
            <p:cNvSpPr/>
            <p:nvPr/>
          </p:nvSpPr>
          <p:spPr>
            <a:xfrm rot="628014">
              <a:off x="7026828" y="2952891"/>
              <a:ext cx="321680" cy="120958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7083597" y="1246523"/>
              <a:ext cx="15135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smtClean="0">
                  <a:latin typeface="Segoe UI" panose="020B0502040204020203" pitchFamily="34" charset="0"/>
                  <a:cs typeface="Segoe UI" panose="020B0502040204020203" pitchFamily="34" charset="0"/>
                </a:rPr>
                <a:t>Example: </a:t>
              </a:r>
            </a:p>
            <a:p>
              <a:r>
                <a:rPr lang="en-US" altLang="ja-JP" sz="700" smtClean="0">
                  <a:latin typeface="Segoe UI" panose="020B0502040204020203" pitchFamily="34" charset="0"/>
                  <a:cs typeface="Segoe UI" panose="020B0502040204020203" pitchFamily="34" charset="0"/>
                </a:rPr>
                <a:t>AHI B04 vs MODIS (NIR=3.75 μm)</a:t>
              </a:r>
              <a:endParaRPr kumimoji="1" lang="ja-JP" altLang="en-US" sz="7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" name="右カーブ矢印 29"/>
          <p:cNvSpPr/>
          <p:nvPr/>
        </p:nvSpPr>
        <p:spPr>
          <a:xfrm rot="16200000" flipH="1">
            <a:off x="6464460" y="2424986"/>
            <a:ext cx="282362" cy="2833859"/>
          </a:xfrm>
          <a:prstGeom prst="curvedRightArrow">
            <a:avLst>
              <a:gd name="adj1" fmla="val 16408"/>
              <a:gd name="adj2" fmla="val 43390"/>
              <a:gd name="adj3" fmla="val 2296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日付プレースホルダー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フッター プレースホルダー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19" y="958624"/>
            <a:ext cx="8372576" cy="5537963"/>
          </a:xfrm>
        </p:spPr>
        <p:txBody>
          <a:bodyPr/>
          <a:lstStyle/>
          <a:p>
            <a:r>
              <a:rPr lang="en-US" altLang="ja-JP" sz="2000">
                <a:solidFill>
                  <a:prstClr val="black"/>
                </a:solidFill>
              </a:rPr>
              <a:t>Cloud Retrieval </a:t>
            </a:r>
            <a:r>
              <a:rPr lang="en-US" altLang="ja-JP" sz="2000" smtClean="0">
                <a:solidFill>
                  <a:prstClr val="black"/>
                </a:solidFill>
              </a:rPr>
              <a:t>Software </a:t>
            </a:r>
            <a:r>
              <a:rPr lang="en-US" altLang="ja-JP" sz="2000" b="1" smtClean="0">
                <a:solidFill>
                  <a:prstClr val="black"/>
                </a:solidFill>
              </a:rPr>
              <a:t>“</a:t>
            </a:r>
            <a:r>
              <a:rPr kumimoji="1" lang="en-US" altLang="ja-JP" sz="2000" b="1" smtClean="0"/>
              <a:t>CAPCOM” </a:t>
            </a:r>
            <a:r>
              <a:rPr lang="en-US" altLang="ja-JP" sz="2000" smtClean="0">
                <a:solidFill>
                  <a:prstClr val="black"/>
                </a:solidFill>
              </a:rPr>
              <a:t>(</a:t>
            </a:r>
            <a:r>
              <a:rPr lang="en-US" altLang="ja-JP" sz="2000">
                <a:solidFill>
                  <a:prstClr val="black"/>
                </a:solidFill>
              </a:rPr>
              <a:t>Nakajima and Nakajima, 1995)</a:t>
            </a:r>
          </a:p>
          <a:p>
            <a:pPr lvl="1"/>
            <a:r>
              <a:rPr lang="en-US" altLang="ja-JP" sz="1800" smtClean="0">
                <a:solidFill>
                  <a:prstClr val="black"/>
                </a:solidFill>
              </a:rPr>
              <a:t>3-channel method: input</a:t>
            </a:r>
            <a:r>
              <a:rPr lang="en-US" altLang="ja-JP" sz="1800" b="1" smtClean="0">
                <a:solidFill>
                  <a:prstClr val="black"/>
                </a:solidFill>
              </a:rPr>
              <a:t> [VIS, NIR and TIR] </a:t>
            </a:r>
            <a:r>
              <a:rPr lang="en-US" altLang="ja-JP" sz="1800" smtClean="0">
                <a:solidFill>
                  <a:prstClr val="black"/>
                </a:solidFill>
              </a:rPr>
              <a:t>and </a:t>
            </a:r>
            <a:br>
              <a:rPr lang="en-US" altLang="ja-JP" sz="1800" smtClean="0">
                <a:solidFill>
                  <a:prstClr val="black"/>
                </a:solidFill>
              </a:rPr>
            </a:br>
            <a:r>
              <a:rPr lang="en-US" altLang="ja-JP" sz="1800" smtClean="0">
                <a:solidFill>
                  <a:prstClr val="black"/>
                </a:solidFill>
              </a:rPr>
              <a:t>retrieve </a:t>
            </a:r>
            <a:r>
              <a:rPr lang="en-US" altLang="ja-JP" sz="1800" b="1" smtClean="0">
                <a:solidFill>
                  <a:prstClr val="black"/>
                </a:solidFill>
              </a:rPr>
              <a:t>[optical thickness, effective radius and top temperature]</a:t>
            </a:r>
          </a:p>
          <a:p>
            <a:pPr lvl="1"/>
            <a:r>
              <a:rPr lang="en-US" altLang="ja-JP" sz="1800" b="1" smtClean="0">
                <a:solidFill>
                  <a:srgbClr val="FF0000"/>
                </a:solidFill>
              </a:rPr>
              <a:t>Selectable</a:t>
            </a:r>
            <a:r>
              <a:rPr lang="en-US" altLang="ja-JP" sz="1800" smtClean="0">
                <a:solidFill>
                  <a:prstClr val="black"/>
                </a:solidFill>
              </a:rPr>
              <a:t> from several channels for NIR</a:t>
            </a:r>
          </a:p>
          <a:p>
            <a:pPr lvl="1"/>
            <a:endParaRPr lang="en-US" altLang="ja-JP" sz="1800" smtClean="0">
              <a:solidFill>
                <a:prstClr val="black"/>
              </a:solidFill>
            </a:endParaRPr>
          </a:p>
          <a:p>
            <a:pPr lvl="1"/>
            <a:endParaRPr lang="en-US" altLang="ja-JP" sz="1800">
              <a:solidFill>
                <a:prstClr val="black"/>
              </a:solidFill>
            </a:endParaRPr>
          </a:p>
          <a:p>
            <a:pPr lvl="1"/>
            <a:endParaRPr lang="en-US" altLang="ja-JP" sz="1800" smtClean="0">
              <a:solidFill>
                <a:prstClr val="black"/>
              </a:solidFill>
            </a:endParaRPr>
          </a:p>
          <a:p>
            <a:pPr lvl="1"/>
            <a:endParaRPr lang="en-US" altLang="ja-JP" sz="1800" smtClean="0">
              <a:solidFill>
                <a:prstClr val="black"/>
              </a:solidFill>
            </a:endParaRPr>
          </a:p>
          <a:p>
            <a:pPr lvl="1"/>
            <a:endParaRPr lang="en-US" altLang="ja-JP" sz="1800">
              <a:solidFill>
                <a:prstClr val="black"/>
              </a:solidFill>
            </a:endParaRPr>
          </a:p>
          <a:p>
            <a:pPr lvl="1"/>
            <a:endParaRPr lang="en-US" altLang="ja-JP" sz="1800" smtClean="0">
              <a:solidFill>
                <a:prstClr val="black"/>
              </a:solidFill>
            </a:endParaRPr>
          </a:p>
          <a:p>
            <a:pPr lvl="1"/>
            <a:r>
              <a:rPr lang="en-US" altLang="ja-JP" sz="1800" smtClean="0">
                <a:solidFill>
                  <a:prstClr val="black"/>
                </a:solidFill>
              </a:rPr>
              <a:t>Only for liquid water clouds (sphere)</a:t>
            </a:r>
          </a:p>
          <a:p>
            <a:pPr lvl="1"/>
            <a:r>
              <a:rPr lang="en-US" altLang="ja-JP" sz="1800" smtClean="0">
                <a:solidFill>
                  <a:prstClr val="black"/>
                </a:solidFill>
              </a:rPr>
              <a:t>Current thresholds after cloud retrieval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29" y="2146669"/>
            <a:ext cx="1883207" cy="1506565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56" y="2473572"/>
            <a:ext cx="1883207" cy="15065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smtClean="0"/>
              <a:t>Cloud Retrieval on RTM Approach</a:t>
            </a:r>
            <a:endParaRPr kumimoji="1" lang="ja-JP" altLang="en-US" sz="32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28" y="4184461"/>
            <a:ext cx="1883207" cy="15065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55" y="4511364"/>
            <a:ext cx="1883207" cy="15065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36" y="4842030"/>
            <a:ext cx="1883207" cy="1506565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13005"/>
              </p:ext>
            </p:extLst>
          </p:nvPr>
        </p:nvGraphicFramePr>
        <p:xfrm>
          <a:off x="741082" y="2345474"/>
          <a:ext cx="4638356" cy="17627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92442">
                  <a:extLst>
                    <a:ext uri="{9D8B030D-6E8A-4147-A177-3AD203B41FA5}">
                      <a16:colId xmlns:a16="http://schemas.microsoft.com/office/drawing/2014/main" val="3419511335"/>
                    </a:ext>
                  </a:extLst>
                </a:gridCol>
                <a:gridCol w="1313180">
                  <a:extLst>
                    <a:ext uri="{9D8B030D-6E8A-4147-A177-3AD203B41FA5}">
                      <a16:colId xmlns:a16="http://schemas.microsoft.com/office/drawing/2014/main" val="4017704020"/>
                    </a:ext>
                  </a:extLst>
                </a:gridCol>
                <a:gridCol w="1416367">
                  <a:extLst>
                    <a:ext uri="{9D8B030D-6E8A-4147-A177-3AD203B41FA5}">
                      <a16:colId xmlns:a16="http://schemas.microsoft.com/office/drawing/2014/main" val="970379074"/>
                    </a:ext>
                  </a:extLst>
                </a:gridCol>
                <a:gridCol w="1416367">
                  <a:extLst>
                    <a:ext uri="{9D8B030D-6E8A-4147-A177-3AD203B41FA5}">
                      <a16:colId xmlns:a16="http://schemas.microsoft.com/office/drawing/2014/main" val="1419880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mainly</a:t>
                      </a:r>
                    </a:p>
                    <a:p>
                      <a:pPr algn="ctr"/>
                      <a:r>
                        <a:rPr kumimoji="1" lang="en-US" altLang="ja-JP" sz="11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corresponds</a:t>
                      </a:r>
                      <a:r>
                        <a:rPr kumimoji="1" lang="en-US" altLang="ja-JP" sz="1100" baseline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to</a:t>
                      </a:r>
                      <a:endParaRPr kumimoji="1" lang="ja-JP" alt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MODIS</a:t>
                      </a:r>
                      <a:endParaRPr kumimoji="1" lang="ja-JP" alt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VIIRS</a:t>
                      </a:r>
                      <a:endParaRPr kumimoji="1" lang="ja-JP" alt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52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VIS</a:t>
                      </a:r>
                      <a:endParaRPr kumimoji="1" lang="ja-JP" alt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optical thickness</a:t>
                      </a:r>
                      <a:endParaRPr kumimoji="1" lang="ja-JP" alt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Band 1 (0.64 μm)</a:t>
                      </a:r>
                      <a:endParaRPr kumimoji="1" lang="ja-JP" alt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M05 (0.67 </a:t>
                      </a:r>
                      <a:r>
                        <a:rPr lang="en-US" altLang="ja-JP" sz="11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μm</a:t>
                      </a:r>
                      <a:r>
                        <a:rPr kumimoji="1" lang="en-US" altLang="ja-JP" sz="11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kumimoji="1" lang="ja-JP" alt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063891"/>
                  </a:ext>
                </a:extLst>
              </a:tr>
              <a:tr h="5588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NIR</a:t>
                      </a:r>
                      <a:endParaRPr kumimoji="1" lang="ja-JP" alt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effective radius</a:t>
                      </a:r>
                      <a:endParaRPr kumimoji="1" lang="ja-JP" alt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smtClean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selectable</a:t>
                      </a:r>
                      <a:r>
                        <a:rPr kumimoji="1" lang="en-US" altLang="ja-JP" sz="11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from</a:t>
                      </a:r>
                      <a:endParaRPr kumimoji="1" lang="en-US" altLang="ja-JP" sz="1100" baseline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kumimoji="1" lang="en-US" altLang="ja-JP" sz="11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Band 6, 7</a:t>
                      </a:r>
                      <a:r>
                        <a:rPr kumimoji="1" lang="en-US" altLang="ja-JP" sz="1100" baseline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and 20</a:t>
                      </a:r>
                    </a:p>
                    <a:p>
                      <a:pPr algn="ctr"/>
                      <a:r>
                        <a:rPr kumimoji="1" lang="en-US" altLang="ja-JP" sz="1100" baseline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(1.64/2.13/3.75 μm)</a:t>
                      </a:r>
                      <a:endParaRPr kumimoji="1" lang="ja-JP" alt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smtClean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selectable</a:t>
                      </a:r>
                      <a:r>
                        <a:rPr kumimoji="1" lang="en-US" altLang="ja-JP" sz="11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from</a:t>
                      </a:r>
                      <a:r>
                        <a:rPr kumimoji="1" lang="en-US" altLang="ja-JP" sz="1100" baseline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100" baseline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M10, 11 and 12</a:t>
                      </a:r>
                    </a:p>
                    <a:p>
                      <a:pPr algn="ctr"/>
                      <a:r>
                        <a:rPr kumimoji="1" lang="en-US" altLang="ja-JP" sz="1100" baseline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(1.61/2.25/3.70 μm)</a:t>
                      </a:r>
                      <a:endParaRPr kumimoji="1" lang="ja-JP" alt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5595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TIR</a:t>
                      </a:r>
                      <a:endParaRPr kumimoji="1" lang="ja-JP" alt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top temperature</a:t>
                      </a:r>
                      <a:endParaRPr kumimoji="1" lang="ja-JP" alt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Band 31 (11.0 μm)</a:t>
                      </a:r>
                      <a:endParaRPr kumimoji="1" lang="ja-JP" alt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M15 (10.8 μm)</a:t>
                      </a:r>
                      <a:endParaRPr kumimoji="1" lang="ja-JP" alt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3554922"/>
                  </a:ext>
                </a:extLst>
              </a:tr>
            </a:tbl>
          </a:graphicData>
        </a:graphic>
      </p:graphicFrame>
      <p:pic>
        <p:nvPicPr>
          <p:cNvPr id="15" name="図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36" y="2807449"/>
            <a:ext cx="1883207" cy="15065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5937878" y="5785405"/>
            <a:ext cx="26901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u="sng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optical thickness, effective radius </a:t>
            </a:r>
            <a:endParaRPr lang="en-US" altLang="ja-JP" sz="1200" b="1" u="sng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altLang="ja-JP" sz="1200" b="1" u="sng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altLang="ja-JP" sz="1200" b="1" u="sng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temperature</a:t>
            </a:r>
          </a:p>
        </p:txBody>
      </p:sp>
      <p:sp>
        <p:nvSpPr>
          <p:cNvPr id="11" name="右矢印 10"/>
          <p:cNvSpPr/>
          <p:nvPr/>
        </p:nvSpPr>
        <p:spPr>
          <a:xfrm rot="5400000">
            <a:off x="7087015" y="3731115"/>
            <a:ext cx="391886" cy="1042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98315" y="3757563"/>
            <a:ext cx="136928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u="sng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VIS, NIR and </a:t>
            </a:r>
            <a:r>
              <a:rPr lang="en-US" altLang="ja-JP" sz="1200" b="1" u="sng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TIR</a:t>
            </a:r>
            <a:endParaRPr kumimoji="1"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51576"/>
              </p:ext>
            </p:extLst>
          </p:nvPr>
        </p:nvGraphicFramePr>
        <p:xfrm>
          <a:off x="1679918" y="4946444"/>
          <a:ext cx="2829561" cy="10972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67168">
                  <a:extLst>
                    <a:ext uri="{9D8B030D-6E8A-4147-A177-3AD203B41FA5}">
                      <a16:colId xmlns:a16="http://schemas.microsoft.com/office/drawing/2014/main" val="1517235874"/>
                    </a:ext>
                  </a:extLst>
                </a:gridCol>
                <a:gridCol w="1362393">
                  <a:extLst>
                    <a:ext uri="{9D8B030D-6E8A-4147-A177-3AD203B41FA5}">
                      <a16:colId xmlns:a16="http://schemas.microsoft.com/office/drawing/2014/main" val="969409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/>
                        <a:t>Parameters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/>
                        <a:t>Thresholds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286277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/>
                        <a:t>Optical Thickness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/>
                        <a:t>10 to 100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9478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/>
                        <a:t>Effective Radius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/>
                        <a:t>less than 100 μm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992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/>
                        <a:t>Top Temperature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/>
                        <a:t>more than 273 K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0360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55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smtClean="0"/>
              <a:t>S-NPP/VIIRS Experiment</a:t>
            </a:r>
            <a:endParaRPr kumimoji="1" lang="ja-JP" altLang="en-US" sz="32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smtClean="0"/>
              <a:t>Make a trial to replace MODIS with S-NPP/VIIRS</a:t>
            </a:r>
          </a:p>
          <a:p>
            <a:pPr lvl="1"/>
            <a:r>
              <a:rPr lang="en-US" altLang="ja-JP" sz="1800"/>
              <a:t>Period: 2019-01-02 to 01-31</a:t>
            </a:r>
          </a:p>
          <a:p>
            <a:pPr lvl="1"/>
            <a:r>
              <a:rPr lang="en-US" altLang="ja-JP" sz="1800" smtClean="0"/>
              <a:t>VIS = M05 (0.67 μm)</a:t>
            </a:r>
          </a:p>
          <a:p>
            <a:pPr lvl="1"/>
            <a:r>
              <a:rPr lang="en-US" altLang="ja-JP" sz="1800" smtClean="0"/>
              <a:t>NIR = M10, 11 or 12 (1.61/2.25/3.70 μm)</a:t>
            </a:r>
          </a:p>
          <a:p>
            <a:pPr lvl="1"/>
            <a:r>
              <a:rPr lang="en-US" altLang="ja-JP" sz="1800" smtClean="0"/>
              <a:t>TIR </a:t>
            </a:r>
            <a:r>
              <a:rPr lang="en-US" altLang="ja-JP" sz="1800"/>
              <a:t>= </a:t>
            </a:r>
            <a:r>
              <a:rPr lang="en-US" altLang="ja-JP" sz="1800" smtClean="0"/>
              <a:t>M15 (10.8 </a:t>
            </a:r>
            <a:r>
              <a:rPr lang="en-US" altLang="ja-JP" sz="1800"/>
              <a:t>μm</a:t>
            </a:r>
            <a:r>
              <a:rPr lang="en-US" altLang="ja-JP" sz="1800" smtClean="0"/>
              <a:t>)</a:t>
            </a:r>
          </a:p>
          <a:p>
            <a:pPr lvl="1"/>
            <a:endParaRPr lang="en-US" altLang="ja-JP" sz="1800"/>
          </a:p>
          <a:p>
            <a:r>
              <a:rPr lang="en-US" altLang="ja-JP" sz="2000" smtClean="0"/>
              <a:t>Compare to current implementation with Aqua/MODIS</a:t>
            </a:r>
            <a:endParaRPr lang="en-US" altLang="ja-JP" sz="2000"/>
          </a:p>
          <a:p>
            <a:pPr lvl="1"/>
            <a:r>
              <a:rPr lang="en-US" altLang="ja-JP" sz="1800"/>
              <a:t>VIS = </a:t>
            </a:r>
            <a:r>
              <a:rPr lang="en-US" altLang="ja-JP" sz="1800" smtClean="0"/>
              <a:t>Band01 </a:t>
            </a:r>
            <a:r>
              <a:rPr lang="en-US" altLang="ja-JP" sz="1800"/>
              <a:t>(</a:t>
            </a:r>
            <a:r>
              <a:rPr lang="en-US" altLang="ja-JP" sz="1800" smtClean="0"/>
              <a:t>0.64 </a:t>
            </a:r>
            <a:r>
              <a:rPr lang="en-US" altLang="ja-JP" sz="1800"/>
              <a:t>μm)</a:t>
            </a:r>
          </a:p>
          <a:p>
            <a:pPr lvl="1"/>
            <a:r>
              <a:rPr lang="en-US" altLang="ja-JP" sz="1800"/>
              <a:t>NIR = </a:t>
            </a:r>
            <a:r>
              <a:rPr lang="en-US" altLang="ja-JP" sz="1800" smtClean="0"/>
              <a:t>Band20 (3.75 </a:t>
            </a:r>
            <a:r>
              <a:rPr lang="en-US" altLang="ja-JP" sz="1800"/>
              <a:t>μm</a:t>
            </a:r>
            <a:r>
              <a:rPr lang="en-US" altLang="ja-JP" sz="1800" smtClean="0"/>
              <a:t>) for AHI B01-04 / Band07 (2.13 μm) for AHI B05-06</a:t>
            </a:r>
            <a:endParaRPr lang="en-US" altLang="ja-JP" sz="1800"/>
          </a:p>
          <a:p>
            <a:pPr lvl="1"/>
            <a:r>
              <a:rPr lang="en-US" altLang="ja-JP" sz="1800"/>
              <a:t>TIR = </a:t>
            </a:r>
            <a:r>
              <a:rPr lang="en-US" altLang="ja-JP" sz="1800" smtClean="0"/>
              <a:t>Band31 </a:t>
            </a:r>
            <a:r>
              <a:rPr lang="en-US" altLang="ja-JP" sz="1800"/>
              <a:t>(</a:t>
            </a:r>
            <a:r>
              <a:rPr lang="en-US" altLang="ja-JP" sz="1800" smtClean="0"/>
              <a:t>11.0 μm)</a:t>
            </a:r>
          </a:p>
          <a:p>
            <a:pPr lvl="1"/>
            <a:endParaRPr lang="en-US" altLang="ja-JP" sz="1800" smtClean="0"/>
          </a:p>
          <a:p>
            <a:r>
              <a:rPr lang="en-US" altLang="ja-JP" sz="2000" smtClean="0"/>
              <a:t>Acknowledgement: </a:t>
            </a:r>
            <a:br>
              <a:rPr lang="en-US" altLang="ja-JP" sz="2000" smtClean="0"/>
            </a:br>
            <a:r>
              <a:rPr lang="en-US" altLang="ja-JP" sz="2000" smtClean="0"/>
              <a:t>We deeply appreciate </a:t>
            </a:r>
            <a:r>
              <a:rPr lang="en-US" altLang="ja-JP" sz="2000" b="1"/>
              <a:t>Prof. T. Y. Nakajima (Tokai Univ.) </a:t>
            </a:r>
            <a:r>
              <a:rPr lang="en-US" altLang="ja-JP" sz="2000" b="1" smtClean="0"/>
              <a:t/>
            </a:r>
            <a:br>
              <a:rPr lang="en-US" altLang="ja-JP" sz="2000" b="1" smtClean="0"/>
            </a:br>
            <a:r>
              <a:rPr lang="en-US" altLang="ja-JP" sz="2000" smtClean="0"/>
              <a:t>for </a:t>
            </a:r>
            <a:r>
              <a:rPr lang="en-US" altLang="ja-JP" sz="2000"/>
              <a:t>providing CAPCOM itself and </a:t>
            </a:r>
            <a:r>
              <a:rPr lang="en-US" altLang="ja-JP" sz="2000" smtClean="0"/>
              <a:t>CAPCOM ancillary files </a:t>
            </a:r>
            <a:br>
              <a:rPr lang="en-US" altLang="ja-JP" sz="2000" smtClean="0"/>
            </a:br>
            <a:r>
              <a:rPr lang="en-US" altLang="ja-JP" sz="2000" smtClean="0"/>
              <a:t>adapted </a:t>
            </a:r>
            <a:r>
              <a:rPr lang="en-US" altLang="ja-JP" sz="2000"/>
              <a:t>for </a:t>
            </a:r>
            <a:r>
              <a:rPr lang="en-US" altLang="ja-JP" sz="2000" smtClean="0"/>
              <a:t>S-NPP/VIIRS SRF.</a:t>
            </a:r>
            <a:endParaRPr lang="en-US" altLang="ja-JP" sz="20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smtClean="0"/>
              <a:t>Preliminary Results</a:t>
            </a:r>
            <a:endParaRPr kumimoji="1" lang="ja-JP" altLang="en-US" sz="32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800" smtClean="0"/>
              <a:t>Aqua, </a:t>
            </a:r>
            <a:r>
              <a:rPr lang="en-US" altLang="ja-JP" sz="1800"/>
              <a:t>Terra/MODIS (current </a:t>
            </a:r>
            <a:r>
              <a:rPr lang="en-US" altLang="ja-JP" sz="1800" smtClean="0"/>
              <a:t>implementation)</a:t>
            </a:r>
          </a:p>
          <a:p>
            <a:pPr lvl="1"/>
            <a:r>
              <a:rPr lang="en-US" altLang="ja-JP" sz="1800" smtClean="0"/>
              <a:t>Almost identical with AHI observation at any AHI bands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6" name="日付プレースホルダー 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7" name="フッター プレースホルダー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18" y="1982217"/>
            <a:ext cx="6758880" cy="450592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 rot="16200000">
            <a:off x="516740" y="5200594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31752" y="6208232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422639" y="5724031"/>
            <a:ext cx="872355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B04 using</a:t>
            </a:r>
          </a:p>
          <a:p>
            <a:pPr algn="r"/>
            <a:r>
              <a:rPr kumimoji="1" lang="en-US" altLang="ja-JP" sz="800" b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Aqua/MODIS</a:t>
            </a:r>
          </a:p>
          <a:p>
            <a:pPr algn="r"/>
            <a:r>
              <a:rPr kumimoji="1" lang="en-US" altLang="ja-JP" sz="800" b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B01-B20-B31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 rot="16200000">
            <a:off x="2771329" y="5200594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786341" y="6208232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77228" y="5724031"/>
            <a:ext cx="872355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B05 using</a:t>
            </a:r>
          </a:p>
          <a:p>
            <a:pPr algn="r"/>
            <a:r>
              <a:rPr kumimoji="1" lang="en-US" altLang="ja-JP" sz="800" b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Aqua/MODIS</a:t>
            </a:r>
          </a:p>
          <a:p>
            <a:pPr algn="r"/>
            <a:r>
              <a:rPr kumimoji="1" lang="en-US" altLang="ja-JP" sz="800" b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B01-B07-B31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 rot="16200000">
            <a:off x="5023011" y="5200595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038023" y="6208233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928910" y="5724032"/>
            <a:ext cx="872355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B06 using</a:t>
            </a:r>
          </a:p>
          <a:p>
            <a:pPr algn="r"/>
            <a:r>
              <a:rPr kumimoji="1" lang="en-US" altLang="ja-JP" sz="800" b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Aqua/MODIS</a:t>
            </a:r>
          </a:p>
          <a:p>
            <a:pPr algn="r"/>
            <a:r>
              <a:rPr kumimoji="1" lang="en-US" altLang="ja-JP" sz="800" b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B01-B07-B31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516741" y="2939197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531753" y="3946835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22640" y="3462634"/>
            <a:ext cx="872355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B01 using</a:t>
            </a:r>
          </a:p>
          <a:p>
            <a:pPr algn="r"/>
            <a:r>
              <a:rPr kumimoji="1" lang="en-US" altLang="ja-JP" sz="800" b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Aqua/MODIS</a:t>
            </a:r>
          </a:p>
          <a:p>
            <a:pPr algn="r"/>
            <a:r>
              <a:rPr kumimoji="1" lang="en-US" altLang="ja-JP" sz="800" b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B01-B20-B31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 rot="16200000">
            <a:off x="2771330" y="2939197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786342" y="3946835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677229" y="3462634"/>
            <a:ext cx="872355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B02 using</a:t>
            </a:r>
          </a:p>
          <a:p>
            <a:pPr algn="r"/>
            <a:r>
              <a:rPr kumimoji="1" lang="en-US" altLang="ja-JP" sz="800" b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Aqua/MODIS</a:t>
            </a:r>
          </a:p>
          <a:p>
            <a:pPr algn="r"/>
            <a:r>
              <a:rPr kumimoji="1" lang="en-US" altLang="ja-JP" sz="800" b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B01-B20-B31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 rot="16200000">
            <a:off x="5023012" y="2939198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038024" y="3946836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928911" y="3462635"/>
            <a:ext cx="872355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B03 using</a:t>
            </a:r>
          </a:p>
          <a:p>
            <a:pPr algn="r"/>
            <a:r>
              <a:rPr kumimoji="1" lang="en-US" altLang="ja-JP" sz="800" b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Aqua/MODIS</a:t>
            </a:r>
          </a:p>
          <a:p>
            <a:pPr algn="r"/>
            <a:r>
              <a:rPr kumimoji="1" lang="en-US" altLang="ja-JP" sz="800" b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B01-B20-B31</a:t>
            </a:r>
          </a:p>
        </p:txBody>
      </p:sp>
      <p:grpSp>
        <p:nvGrpSpPr>
          <p:cNvPr id="49" name="グループ化 48"/>
          <p:cNvGrpSpPr/>
          <p:nvPr/>
        </p:nvGrpSpPr>
        <p:grpSpPr>
          <a:xfrm rot="18855712">
            <a:off x="7341602" y="1889729"/>
            <a:ext cx="940444" cy="584775"/>
            <a:chOff x="7911359" y="1101190"/>
            <a:chExt cx="940444" cy="584775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8154176" y="1101190"/>
              <a:ext cx="697627" cy="584775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800" b="1" smtClean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over-</a:t>
              </a:r>
            </a:p>
            <a:p>
              <a:r>
                <a:rPr lang="en-US" altLang="ja-JP" sz="800" b="1" smtClean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estimation</a:t>
              </a:r>
            </a:p>
            <a:p>
              <a:r>
                <a:rPr lang="en-US" altLang="ja-JP" sz="800" b="1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under-</a:t>
              </a:r>
            </a:p>
            <a:p>
              <a:r>
                <a:rPr lang="en-US" altLang="ja-JP" sz="800" b="1" smtClean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estimation</a:t>
              </a:r>
              <a:endParaRPr lang="ja-JP" altLang="en-US" sz="800" b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右矢印 50"/>
            <p:cNvSpPr/>
            <p:nvPr/>
          </p:nvSpPr>
          <p:spPr>
            <a:xfrm rot="16200000">
              <a:off x="7975856" y="1104911"/>
              <a:ext cx="215359" cy="344353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右矢印 51"/>
            <p:cNvSpPr/>
            <p:nvPr/>
          </p:nvSpPr>
          <p:spPr>
            <a:xfrm rot="5400000">
              <a:off x="7975857" y="1347649"/>
              <a:ext cx="215357" cy="344354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303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smtClean="0"/>
              <a:t>Preliminary Results</a:t>
            </a:r>
            <a:endParaRPr kumimoji="1" lang="ja-JP" altLang="en-US" sz="32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800" smtClean="0"/>
              <a:t>Adopted </a:t>
            </a:r>
            <a:r>
              <a:rPr lang="en-US" altLang="ja-JP" sz="1800"/>
              <a:t>M10 (1.61 </a:t>
            </a:r>
            <a:r>
              <a:rPr lang="en-US" altLang="ja-JP" sz="1800" smtClean="0"/>
              <a:t>μm) as NIR: </a:t>
            </a:r>
            <a:r>
              <a:rPr lang="ja-JP" altLang="en-US" sz="1800" smtClean="0"/>
              <a:t>👍</a:t>
            </a:r>
            <a:endParaRPr lang="en-US" altLang="ja-JP" sz="1800" smtClean="0"/>
          </a:p>
          <a:p>
            <a:pPr lvl="1"/>
            <a:r>
              <a:rPr lang="en-US" altLang="ja-JP" sz="1800" smtClean="0"/>
              <a:t>Almost identical with AHI </a:t>
            </a:r>
            <a:r>
              <a:rPr lang="en-US" altLang="ja-JP" sz="1800"/>
              <a:t>observation at any AHI </a:t>
            </a:r>
            <a:r>
              <a:rPr lang="en-US" altLang="ja-JP" sz="1800" smtClean="0"/>
              <a:t>bands</a:t>
            </a:r>
          </a:p>
          <a:p>
            <a:pPr lvl="1"/>
            <a:r>
              <a:rPr lang="en-US" altLang="ja-JP" sz="1800" smtClean="0">
                <a:solidFill>
                  <a:schemeClr val="accent3"/>
                </a:solidFill>
              </a:rPr>
              <a:t>Slightly overestimated at high reflectance?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6" name="日付プレースホルダー 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7" name="フッター プレースホルダー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18" y="1983243"/>
            <a:ext cx="6758880" cy="450592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 rot="16200000">
            <a:off x="516740" y="5200594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31752" y="6208232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77755" y="5724031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B04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M05-M10-M15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2771329" y="5200594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86341" y="6208232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32344" y="5724031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B05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M05-M10-M15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 rot="16200000">
            <a:off x="5023011" y="5200595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38023" y="6208233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84026" y="5724032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B06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M05-M10-M15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516741" y="2939197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31753" y="3946835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77756" y="3462634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B01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M05-M10-M15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 rot="16200000">
            <a:off x="2771330" y="2939197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786342" y="3946835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632345" y="3462634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B02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M05-M10-M15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 rot="16200000">
            <a:off x="5023012" y="2939198"/>
            <a:ext cx="181799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38024" y="3946836"/>
            <a:ext cx="182441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kumimoji="1" lang="en-US" altLang="ja-JP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884027" y="3462635"/>
            <a:ext cx="91723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b="1" smtClean="0">
                <a:latin typeface="Segoe UI" panose="020B0502040204020203" pitchFamily="34" charset="0"/>
                <a:cs typeface="Segoe UI" panose="020B0502040204020203" pitchFamily="34" charset="0"/>
              </a:rPr>
              <a:t>AHI B03 using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8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M05-M10-M15</a:t>
            </a:r>
          </a:p>
        </p:txBody>
      </p:sp>
      <p:sp>
        <p:nvSpPr>
          <p:cNvPr id="42" name="楕円 41"/>
          <p:cNvSpPr/>
          <p:nvPr/>
        </p:nvSpPr>
        <p:spPr>
          <a:xfrm rot="18465209">
            <a:off x="7065747" y="2306142"/>
            <a:ext cx="553794" cy="508339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/>
        </p:nvSpPr>
        <p:spPr>
          <a:xfrm rot="18465209">
            <a:off x="4814066" y="2306142"/>
            <a:ext cx="553794" cy="508339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/>
          <p:nvPr/>
        </p:nvSpPr>
        <p:spPr>
          <a:xfrm rot="18465209">
            <a:off x="2556957" y="2306142"/>
            <a:ext cx="553794" cy="508339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/>
        </p:nvSpPr>
        <p:spPr>
          <a:xfrm rot="18465209">
            <a:off x="2554097" y="4572452"/>
            <a:ext cx="553794" cy="508339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/>
          <p:cNvGrpSpPr/>
          <p:nvPr/>
        </p:nvGrpSpPr>
        <p:grpSpPr>
          <a:xfrm rot="18855712">
            <a:off x="7341602" y="1889729"/>
            <a:ext cx="940444" cy="584775"/>
            <a:chOff x="7911359" y="1101190"/>
            <a:chExt cx="940444" cy="584775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8154176" y="1101190"/>
              <a:ext cx="697627" cy="584775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800" b="1" smtClean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over-</a:t>
              </a:r>
            </a:p>
            <a:p>
              <a:r>
                <a:rPr lang="en-US" altLang="ja-JP" sz="800" b="1" smtClean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estimation</a:t>
              </a:r>
            </a:p>
            <a:p>
              <a:r>
                <a:rPr lang="en-US" altLang="ja-JP" sz="800" b="1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under-</a:t>
              </a:r>
            </a:p>
            <a:p>
              <a:r>
                <a:rPr lang="en-US" altLang="ja-JP" sz="800" b="1" smtClean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estimation</a:t>
              </a:r>
              <a:endParaRPr lang="ja-JP" altLang="en-US" sz="800" b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右矢印 47"/>
            <p:cNvSpPr/>
            <p:nvPr/>
          </p:nvSpPr>
          <p:spPr>
            <a:xfrm rot="16200000">
              <a:off x="7975856" y="1104911"/>
              <a:ext cx="215359" cy="344353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右矢印 48"/>
            <p:cNvSpPr/>
            <p:nvPr/>
          </p:nvSpPr>
          <p:spPr>
            <a:xfrm rot="5400000">
              <a:off x="7975857" y="1347649"/>
              <a:ext cx="215357" cy="344354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3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/>
              <a:t>Preliminary </a:t>
            </a:r>
            <a:r>
              <a:rPr lang="en-US" altLang="ja-JP" sz="3200" smtClean="0"/>
              <a:t>Results</a:t>
            </a:r>
            <a:endParaRPr kumimoji="1" lang="ja-JP" altLang="en-US" sz="32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800" smtClean="0"/>
              <a:t>Adopted M11 or 12 (2.25/3.70 μm) as NIR: </a:t>
            </a:r>
            <a:r>
              <a:rPr lang="en-US" altLang="ja-JP" sz="1800"/>
              <a:t/>
            </a:r>
            <a:br>
              <a:rPr lang="en-US" altLang="ja-JP" sz="1800"/>
            </a:br>
            <a:r>
              <a:rPr lang="en-US" altLang="ja-JP" sz="2000" b="1" smtClean="0">
                <a:solidFill>
                  <a:schemeClr val="accent3"/>
                </a:solidFill>
              </a:rPr>
              <a:t>Basically overestimated </a:t>
            </a:r>
            <a:r>
              <a:rPr lang="en-US" altLang="ja-JP" sz="2000" smtClean="0"/>
              <a:t>at AHI B05 and 06 (1.6/2.3 μm)</a:t>
            </a:r>
          </a:p>
          <a:p>
            <a:pPr lvl="1"/>
            <a:r>
              <a:rPr lang="en-US" altLang="ja-JP" sz="1800" smtClean="0"/>
              <a:t>shorter </a:t>
            </a:r>
            <a:r>
              <a:rPr lang="en-US" altLang="ja-JP" sz="1800"/>
              <a:t>wavelength NIR radiance contains </a:t>
            </a:r>
            <a:r>
              <a:rPr lang="en-US" altLang="ja-JP" sz="1800" smtClean="0"/>
              <a:t>information </a:t>
            </a:r>
            <a:r>
              <a:rPr lang="en-US" altLang="ja-JP" sz="1800"/>
              <a:t>of </a:t>
            </a:r>
            <a:r>
              <a:rPr lang="en-US" altLang="ja-JP" sz="1800" smtClean="0"/>
              <a:t>wider </a:t>
            </a:r>
            <a:r>
              <a:rPr lang="en-US" altLang="ja-JP" sz="1800"/>
              <a:t>optical thickness range</a:t>
            </a:r>
          </a:p>
          <a:p>
            <a:pPr lvl="1"/>
            <a:r>
              <a:rPr lang="en-US" altLang="ja-JP" sz="1800" smtClean="0"/>
              <a:t>Also</a:t>
            </a:r>
            <a:r>
              <a:rPr lang="en-US" altLang="ja-JP" sz="1800"/>
              <a:t>, </a:t>
            </a:r>
            <a:r>
              <a:rPr lang="en-US" altLang="ja-JP" sz="1800" smtClean="0"/>
              <a:t>some studies have pointed out “</a:t>
            </a:r>
            <a:r>
              <a:rPr lang="en-US" altLang="ja-JP" sz="1800"/>
              <a:t>vertical non-uniformity” </a:t>
            </a: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>about </a:t>
            </a:r>
            <a:r>
              <a:rPr lang="en-US" altLang="ja-JP" sz="1800"/>
              <a:t>cloud </a:t>
            </a:r>
            <a:r>
              <a:rPr lang="en-US" altLang="ja-JP" sz="1800" smtClean="0"/>
              <a:t>particle radius (Nakajima </a:t>
            </a:r>
            <a:r>
              <a:rPr lang="en-US" altLang="ja-JP" sz="1800"/>
              <a:t>et al., </a:t>
            </a:r>
            <a:r>
              <a:rPr lang="en-US" altLang="ja-JP" sz="1800" smtClean="0"/>
              <a:t>2010)</a:t>
            </a:r>
            <a:endParaRPr lang="en-US" altLang="ja-JP" sz="1800"/>
          </a:p>
          <a:p>
            <a:pPr lvl="1"/>
            <a:r>
              <a:rPr lang="en-US" altLang="ja-JP" sz="1800" smtClean="0"/>
              <a:t>-&gt; effective radius and </a:t>
            </a:r>
            <a:r>
              <a:rPr lang="en-US" altLang="ja-JP" sz="1800" b="1" smtClean="0"/>
              <a:t>calculation results will differ </a:t>
            </a:r>
            <a:r>
              <a:rPr lang="en-US" altLang="ja-JP" sz="1800" b="1"/>
              <a:t>among </a:t>
            </a:r>
            <a:r>
              <a:rPr lang="en-US" altLang="ja-JP" sz="1800" b="1" smtClean="0"/>
              <a:t>selected NIRs</a:t>
            </a:r>
            <a:br>
              <a:rPr lang="en-US" altLang="ja-JP" sz="1800" b="1" smtClean="0"/>
            </a:br>
            <a:endParaRPr lang="en-US" altLang="ja-JP" sz="1800" b="1"/>
          </a:p>
          <a:p>
            <a:pPr lvl="1"/>
            <a:endParaRPr lang="en-US" altLang="ja-JP" sz="180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979554"/>
            <a:ext cx="317500" cy="317500"/>
          </a:xfrm>
          <a:prstGeom prst="rect">
            <a:avLst/>
          </a:prstGeom>
        </p:spPr>
      </p:pic>
      <p:sp>
        <p:nvSpPr>
          <p:cNvPr id="38" name="日付プレースホルダー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フッター プレースホルダー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7" name="表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45324"/>
              </p:ext>
            </p:extLst>
          </p:nvPr>
        </p:nvGraphicFramePr>
        <p:xfrm>
          <a:off x="4176402" y="3595379"/>
          <a:ext cx="3819333" cy="10515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64107">
                  <a:extLst>
                    <a:ext uri="{9D8B030D-6E8A-4147-A177-3AD203B41FA5}">
                      <a16:colId xmlns:a16="http://schemas.microsoft.com/office/drawing/2014/main" val="2356409347"/>
                    </a:ext>
                  </a:extLst>
                </a:gridCol>
                <a:gridCol w="803592">
                  <a:extLst>
                    <a:ext uri="{9D8B030D-6E8A-4147-A177-3AD203B41FA5}">
                      <a16:colId xmlns:a16="http://schemas.microsoft.com/office/drawing/2014/main" val="1546458952"/>
                    </a:ext>
                  </a:extLst>
                </a:gridCol>
                <a:gridCol w="848042">
                  <a:extLst>
                    <a:ext uri="{9D8B030D-6E8A-4147-A177-3AD203B41FA5}">
                      <a16:colId xmlns:a16="http://schemas.microsoft.com/office/drawing/2014/main" val="446843572"/>
                    </a:ext>
                  </a:extLst>
                </a:gridCol>
                <a:gridCol w="803592">
                  <a:extLst>
                    <a:ext uri="{9D8B030D-6E8A-4147-A177-3AD203B41FA5}">
                      <a16:colId xmlns:a16="http://schemas.microsoft.com/office/drawing/2014/main" val="3453468379"/>
                    </a:ext>
                  </a:extLst>
                </a:gridCol>
              </a:tblGrid>
              <a:tr h="20102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NIR wavelength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1.64 μm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2.13 μm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3.75 μm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6534869"/>
                  </a:ext>
                </a:extLst>
              </a:tr>
              <a:tr h="20102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COT</a:t>
                      </a:r>
                      <a:r>
                        <a:rPr kumimoji="1" lang="en-US" altLang="ja-JP" sz="1200" baseline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1" lang="en-US" altLang="ja-JP" sz="12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range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kumimoji="1" lang="en-US" altLang="ja-JP" sz="1200" baseline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to </a:t>
                      </a:r>
                      <a:r>
                        <a:rPr kumimoji="1" lang="en-US" altLang="ja-JP" sz="12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kumimoji="1" lang="en-US" altLang="ja-JP" sz="1200" baseline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to </a:t>
                      </a:r>
                      <a:r>
                        <a:rPr kumimoji="1" lang="en-US" altLang="ja-JP" sz="12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kumimoji="1" lang="en-US" altLang="ja-JP" sz="1200" baseline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to </a:t>
                      </a:r>
                      <a:r>
                        <a:rPr kumimoji="1" lang="en-US" altLang="ja-JP" sz="12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767204"/>
                  </a:ext>
                </a:extLst>
              </a:tr>
              <a:tr h="20102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retrieved radius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large?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medium?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small?</a:t>
                      </a:r>
                      <a:endParaRPr kumimoji="1" lang="ja-JP" altLang="en-US"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8181166"/>
                  </a:ext>
                </a:extLst>
              </a:tr>
              <a:tr h="223568">
                <a:tc gridSpan="4">
                  <a:txBody>
                    <a:bodyPr/>
                    <a:lstStyle/>
                    <a:p>
                      <a:pPr algn="r"/>
                      <a:r>
                        <a:rPr kumimoji="1" lang="en-US" altLang="ja-JP" sz="900" b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revised from Nakajima et al.,</a:t>
                      </a:r>
                      <a:r>
                        <a:rPr kumimoji="1" lang="en-US" altLang="ja-JP" sz="900" b="0" baseline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1" lang="en-US" altLang="ja-JP" sz="900" b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4119706"/>
                  </a:ext>
                </a:extLst>
              </a:tr>
            </a:tbl>
          </a:graphicData>
        </a:graphic>
      </p:graphicFrame>
      <p:grpSp>
        <p:nvGrpSpPr>
          <p:cNvPr id="10" name="グループ化 9"/>
          <p:cNvGrpSpPr/>
          <p:nvPr/>
        </p:nvGrpSpPr>
        <p:grpSpPr>
          <a:xfrm>
            <a:off x="5640869" y="4626824"/>
            <a:ext cx="2320043" cy="1715556"/>
            <a:chOff x="6824556" y="2932280"/>
            <a:chExt cx="2320043" cy="1715556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20932" r="5090" b="23901"/>
            <a:stretch/>
          </p:blipFill>
          <p:spPr>
            <a:xfrm>
              <a:off x="6824556" y="3176880"/>
              <a:ext cx="2320043" cy="1470956"/>
            </a:xfrm>
            <a:prstGeom prst="rect">
              <a:avLst/>
            </a:prstGeom>
          </p:spPr>
        </p:pic>
        <p:sp>
          <p:nvSpPr>
            <p:cNvPr id="8" name="右矢印 7"/>
            <p:cNvSpPr/>
            <p:nvPr/>
          </p:nvSpPr>
          <p:spPr>
            <a:xfrm rot="5400000">
              <a:off x="6655684" y="3404711"/>
              <a:ext cx="1189877" cy="245016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36000" rIns="36000" rtlCol="0" anchor="ctr"/>
            <a:lstStyle/>
            <a:p>
              <a:r>
                <a:rPr kumimoji="1" lang="en-US" altLang="ja-JP" sz="1000" b="1" smtClean="0">
                  <a:latin typeface="Segoe UI" panose="020B0502040204020203" pitchFamily="34" charset="0"/>
                  <a:cs typeface="Segoe UI" panose="020B0502040204020203" pitchFamily="34" charset="0"/>
                </a:rPr>
                <a:t>1.64 μm</a:t>
              </a:r>
              <a:endParaRPr kumimoji="1" lang="ja-JP" altLang="en-US" sz="10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右矢印 32"/>
            <p:cNvSpPr/>
            <p:nvPr/>
          </p:nvSpPr>
          <p:spPr>
            <a:xfrm rot="5400000">
              <a:off x="7488129" y="3245814"/>
              <a:ext cx="872071" cy="245016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36000" rIns="36000" rtlCol="0" anchor="ctr"/>
            <a:lstStyle/>
            <a:p>
              <a:r>
                <a:rPr kumimoji="1" lang="en-US" altLang="ja-JP" sz="1000" b="1" smtClean="0">
                  <a:latin typeface="Segoe UI" panose="020B0502040204020203" pitchFamily="34" charset="0"/>
                  <a:cs typeface="Segoe UI" panose="020B0502040204020203" pitchFamily="34" charset="0"/>
                </a:rPr>
                <a:t>2.13 μm</a:t>
              </a:r>
              <a:endParaRPr kumimoji="1" lang="ja-JP" altLang="en-US" sz="10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右矢印 33"/>
            <p:cNvSpPr/>
            <p:nvPr/>
          </p:nvSpPr>
          <p:spPr>
            <a:xfrm rot="5400000">
              <a:off x="8305182" y="3122912"/>
              <a:ext cx="626279" cy="245016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36000" rIns="36000" rtlCol="0" anchor="ctr"/>
            <a:lstStyle/>
            <a:p>
              <a:r>
                <a:rPr kumimoji="1" lang="en-US" altLang="ja-JP" sz="1000" b="1" smtClean="0">
                  <a:latin typeface="Segoe UI" panose="020B0502040204020203" pitchFamily="34" charset="0"/>
                  <a:cs typeface="Segoe UI" panose="020B0502040204020203" pitchFamily="34" charset="0"/>
                </a:rPr>
                <a:t>3.75 μm</a:t>
              </a:r>
              <a:endParaRPr kumimoji="1" lang="ja-JP" altLang="en-US" sz="10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楕円 17"/>
            <p:cNvSpPr/>
            <p:nvPr/>
          </p:nvSpPr>
          <p:spPr>
            <a:xfrm>
              <a:off x="8546322" y="3558560"/>
              <a:ext cx="144000" cy="144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/>
            <p:cNvSpPr/>
            <p:nvPr/>
          </p:nvSpPr>
          <p:spPr>
            <a:xfrm>
              <a:off x="8510322" y="3804358"/>
              <a:ext cx="216000" cy="216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/>
            <p:cNvSpPr/>
            <p:nvPr/>
          </p:nvSpPr>
          <p:spPr>
            <a:xfrm>
              <a:off x="8475199" y="4122156"/>
              <a:ext cx="288000" cy="28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/>
            <p:cNvSpPr/>
            <p:nvPr/>
          </p:nvSpPr>
          <p:spPr>
            <a:xfrm>
              <a:off x="7845282" y="3558560"/>
              <a:ext cx="144000" cy="144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/>
            <p:cNvSpPr/>
            <p:nvPr/>
          </p:nvSpPr>
          <p:spPr>
            <a:xfrm>
              <a:off x="7809282" y="3804358"/>
              <a:ext cx="216000" cy="216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/>
            <p:cNvSpPr/>
            <p:nvPr/>
          </p:nvSpPr>
          <p:spPr>
            <a:xfrm>
              <a:off x="7774159" y="4122156"/>
              <a:ext cx="288000" cy="28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/>
            <p:cNvSpPr/>
            <p:nvPr/>
          </p:nvSpPr>
          <p:spPr>
            <a:xfrm>
              <a:off x="7182104" y="3558560"/>
              <a:ext cx="144000" cy="144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/>
            <p:cNvSpPr/>
            <p:nvPr/>
          </p:nvSpPr>
          <p:spPr>
            <a:xfrm>
              <a:off x="7146104" y="3804358"/>
              <a:ext cx="216000" cy="216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/>
            <p:cNvSpPr/>
            <p:nvPr/>
          </p:nvSpPr>
          <p:spPr>
            <a:xfrm>
              <a:off x="7110981" y="4122156"/>
              <a:ext cx="288000" cy="28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右矢印 35"/>
            <p:cNvSpPr/>
            <p:nvPr/>
          </p:nvSpPr>
          <p:spPr>
            <a:xfrm rot="13725572">
              <a:off x="6762026" y="3849164"/>
              <a:ext cx="500970" cy="245016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右矢印 36"/>
            <p:cNvSpPr/>
            <p:nvPr/>
          </p:nvSpPr>
          <p:spPr>
            <a:xfrm rot="13725572">
              <a:off x="7433995" y="3508052"/>
              <a:ext cx="500970" cy="245016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右矢印 39"/>
            <p:cNvSpPr/>
            <p:nvPr/>
          </p:nvSpPr>
          <p:spPr>
            <a:xfrm rot="13725572">
              <a:off x="8155149" y="3257898"/>
              <a:ext cx="500970" cy="245016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9109" r="-1" b="12620"/>
          <a:stretch/>
        </p:blipFill>
        <p:spPr>
          <a:xfrm>
            <a:off x="1289703" y="3726755"/>
            <a:ext cx="2516973" cy="2335025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505819" y="5476949"/>
            <a:ext cx="1099981" cy="55399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b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AHI</a:t>
            </a:r>
            <a:r>
              <a:rPr kumimoji="1" lang="en-US" altLang="ja-JP" sz="1000" b="1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1000" b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B06</a:t>
            </a:r>
            <a:r>
              <a:rPr kumimoji="1" lang="en-US" altLang="ja-JP" sz="1000" b="1" smtClean="0">
                <a:latin typeface="Segoe UI" panose="020B0502040204020203" pitchFamily="34" charset="0"/>
                <a:cs typeface="Segoe UI" panose="020B0502040204020203" pitchFamily="34" charset="0"/>
              </a:rPr>
              <a:t> using</a:t>
            </a:r>
          </a:p>
          <a:p>
            <a:pPr algn="r"/>
            <a:r>
              <a:rPr lang="en-US" altLang="ja-JP" sz="1000" b="1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1000" b="1" smtClean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M05-M12-M15</a:t>
            </a:r>
            <a:endParaRPr lang="en-US" altLang="ja-JP" sz="1000" b="1">
              <a:solidFill>
                <a:schemeClr val="accent4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楕円 34"/>
          <p:cNvSpPr/>
          <p:nvPr/>
        </p:nvSpPr>
        <p:spPr>
          <a:xfrm rot="18465209">
            <a:off x="1204997" y="5156700"/>
            <a:ext cx="1271485" cy="489931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/>
          <p:cNvGrpSpPr/>
          <p:nvPr/>
        </p:nvGrpSpPr>
        <p:grpSpPr>
          <a:xfrm rot="18855712">
            <a:off x="2150801" y="4431446"/>
            <a:ext cx="940444" cy="584775"/>
            <a:chOff x="7911359" y="1101190"/>
            <a:chExt cx="940444" cy="584775"/>
          </a:xfrm>
        </p:grpSpPr>
        <p:sp>
          <p:nvSpPr>
            <p:cNvPr id="48" name="テキスト ボックス 47"/>
            <p:cNvSpPr txBox="1"/>
            <p:nvPr/>
          </p:nvSpPr>
          <p:spPr>
            <a:xfrm>
              <a:off x="8154176" y="1101190"/>
              <a:ext cx="697627" cy="584775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800" b="1" smtClean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over-</a:t>
              </a:r>
            </a:p>
            <a:p>
              <a:r>
                <a:rPr lang="en-US" altLang="ja-JP" sz="800" b="1" smtClean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estimation</a:t>
              </a:r>
            </a:p>
            <a:p>
              <a:r>
                <a:rPr lang="en-US" altLang="ja-JP" sz="800" b="1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under-</a:t>
              </a:r>
            </a:p>
            <a:p>
              <a:r>
                <a:rPr lang="en-US" altLang="ja-JP" sz="800" b="1" smtClean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estimation</a:t>
              </a:r>
              <a:endParaRPr lang="ja-JP" altLang="en-US" sz="800" b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右矢印 48"/>
            <p:cNvSpPr/>
            <p:nvPr/>
          </p:nvSpPr>
          <p:spPr>
            <a:xfrm rot="16200000">
              <a:off x="7975856" y="1104911"/>
              <a:ext cx="215359" cy="344353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右矢印 49"/>
            <p:cNvSpPr/>
            <p:nvPr/>
          </p:nvSpPr>
          <p:spPr>
            <a:xfrm rot="5400000">
              <a:off x="7975857" y="1347649"/>
              <a:ext cx="215357" cy="344354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 rot="16200000">
            <a:off x="-58055" y="4786758"/>
            <a:ext cx="248324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6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6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240470" y="6086976"/>
            <a:ext cx="2433550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6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6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19" y="958624"/>
            <a:ext cx="8892481" cy="5537963"/>
          </a:xfrm>
        </p:spPr>
        <p:txBody>
          <a:bodyPr/>
          <a:lstStyle/>
          <a:p>
            <a:r>
              <a:rPr lang="en-US" altLang="ja-JP" sz="1800" smtClean="0"/>
              <a:t>Adopted M11 or 12 (2.25/3.70 μm) as NIR: </a:t>
            </a:r>
            <a:br>
              <a:rPr lang="en-US" altLang="ja-JP" sz="1800" smtClean="0"/>
            </a:br>
            <a:r>
              <a:rPr lang="en-US" altLang="ja-JP" sz="2000" b="1" smtClean="0">
                <a:solidFill>
                  <a:schemeClr val="accent6"/>
                </a:solidFill>
              </a:rPr>
              <a:t>Occasionally underestimated </a:t>
            </a:r>
            <a:r>
              <a:rPr lang="en-US" altLang="ja-JP" sz="2000" smtClean="0"/>
              <a:t>at all AHI VNIR bands (0.47-2.3 μm)</a:t>
            </a:r>
            <a:r>
              <a:rPr lang="en-US" altLang="ja-JP" sz="2000">
                <a:solidFill>
                  <a:schemeClr val="accent6"/>
                </a:solidFill>
              </a:rPr>
              <a:t> </a:t>
            </a:r>
            <a:endParaRPr lang="en-US" altLang="ja-JP" sz="2000" smtClean="0">
              <a:solidFill>
                <a:schemeClr val="accent6"/>
              </a:solidFill>
            </a:endParaRPr>
          </a:p>
          <a:p>
            <a:pPr lvl="1"/>
            <a:r>
              <a:rPr lang="en-US" altLang="ja-JP" sz="1800" smtClean="0"/>
              <a:t>Underestimation</a:t>
            </a:r>
            <a:r>
              <a:rPr lang="en-US" altLang="ja-JP" sz="1800" smtClean="0">
                <a:solidFill>
                  <a:schemeClr val="accent6"/>
                </a:solidFill>
              </a:rPr>
              <a:t> </a:t>
            </a:r>
            <a:r>
              <a:rPr lang="en-US" altLang="ja-JP" sz="1800" smtClean="0"/>
              <a:t>can be </a:t>
            </a:r>
            <a:r>
              <a:rPr lang="en-US" altLang="ja-JP" sz="1800"/>
              <a:t>seen mainly around </a:t>
            </a:r>
            <a:r>
              <a:rPr lang="en-US" altLang="ja-JP" sz="1800" b="1" smtClean="0"/>
              <a:t>East/South </a:t>
            </a:r>
            <a:r>
              <a:rPr lang="en-US" altLang="ja-JP" sz="1800" b="1"/>
              <a:t>China Sea</a:t>
            </a:r>
          </a:p>
          <a:p>
            <a:pPr lvl="1"/>
            <a:r>
              <a:rPr lang="en-US" altLang="ja-JP" sz="1800" b="1" smtClean="0"/>
              <a:t>Turbid ocean/dust </a:t>
            </a:r>
            <a:r>
              <a:rPr lang="en-US" altLang="ja-JP" sz="1800" smtClean="0"/>
              <a:t>were misdetected </a:t>
            </a:r>
            <a:r>
              <a:rPr lang="en-US" altLang="ja-JP" sz="1800"/>
              <a:t>as </a:t>
            </a:r>
            <a:r>
              <a:rPr lang="en-US" altLang="ja-JP" sz="1800" smtClean="0"/>
              <a:t>clouds?</a:t>
            </a:r>
            <a:endParaRPr lang="en-US" altLang="ja-JP" sz="1800"/>
          </a:p>
          <a:p>
            <a:pPr lvl="2"/>
            <a:r>
              <a:rPr lang="en-US" altLang="ja-JP" sz="1600"/>
              <a:t>But not sure why it couldn’t be seen when using S-NPP/VIIRS M10</a:t>
            </a:r>
          </a:p>
          <a:p>
            <a:pPr lvl="2"/>
            <a:r>
              <a:rPr lang="en-US" altLang="ja-JP" sz="1600" smtClean="0"/>
              <a:t>Sometimes MODIS shows the same situation at same region and season</a:t>
            </a:r>
          </a:p>
          <a:p>
            <a:pPr lvl="1"/>
            <a:r>
              <a:rPr lang="en-US" altLang="ja-JP" sz="1800" smtClean="0"/>
              <a:t>-&gt; We </a:t>
            </a:r>
            <a:r>
              <a:rPr lang="en-US" altLang="ja-JP" sz="1800"/>
              <a:t>can avoid this </a:t>
            </a:r>
            <a:r>
              <a:rPr lang="en-US" altLang="ja-JP" sz="1800" smtClean="0"/>
              <a:t>problem by choosing region and/or adjusting thresholds</a:t>
            </a:r>
            <a:endParaRPr lang="en-US" altLang="ja-JP" sz="1800"/>
          </a:p>
          <a:p>
            <a:pPr lvl="1"/>
            <a:endParaRPr lang="en-US" altLang="ja-JP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/>
              <a:t>Preliminary </a:t>
            </a:r>
            <a:r>
              <a:rPr lang="en-US" altLang="ja-JP" sz="3200" smtClean="0"/>
              <a:t>Results</a:t>
            </a:r>
            <a:endParaRPr kumimoji="1" lang="ja-JP" altLang="en-US" sz="3200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04" y="3687146"/>
            <a:ext cx="2249619" cy="228010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t="8832" b="12639"/>
          <a:stretch/>
        </p:blipFill>
        <p:spPr>
          <a:xfrm>
            <a:off x="502920" y="3598867"/>
            <a:ext cx="2500998" cy="2337113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701490" y="5351346"/>
            <a:ext cx="1099981" cy="55399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b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AHI</a:t>
            </a:r>
            <a:r>
              <a:rPr kumimoji="1" lang="en-US" altLang="ja-JP" sz="1000" b="1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1000" b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B03</a:t>
            </a:r>
            <a:r>
              <a:rPr kumimoji="1" lang="en-US" altLang="ja-JP" sz="1000" b="1" smtClean="0">
                <a:latin typeface="Segoe UI" panose="020B0502040204020203" pitchFamily="34" charset="0"/>
                <a:cs typeface="Segoe UI" panose="020B0502040204020203" pitchFamily="34" charset="0"/>
              </a:rPr>
              <a:t> using</a:t>
            </a:r>
          </a:p>
          <a:p>
            <a:pPr algn="r"/>
            <a:r>
              <a:rPr lang="en-US" altLang="ja-JP" sz="1000" b="1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S-NPP/VIIRS</a:t>
            </a:r>
          </a:p>
          <a:p>
            <a:pPr algn="r"/>
            <a:r>
              <a:rPr lang="en-US" altLang="ja-JP" sz="1000" b="1" smtClean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M05-</a:t>
            </a:r>
            <a:r>
              <a:rPr kumimoji="1" lang="en-US" altLang="ja-JP" sz="1000" b="1" smtClean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M12-M15</a:t>
            </a:r>
          </a:p>
        </p:txBody>
      </p:sp>
      <p:grpSp>
        <p:nvGrpSpPr>
          <p:cNvPr id="23" name="グループ化 22"/>
          <p:cNvGrpSpPr/>
          <p:nvPr/>
        </p:nvGrpSpPr>
        <p:grpSpPr>
          <a:xfrm rot="18855712">
            <a:off x="2158758" y="3500798"/>
            <a:ext cx="940444" cy="584775"/>
            <a:chOff x="7911359" y="1101190"/>
            <a:chExt cx="940444" cy="584775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8154176" y="1101190"/>
              <a:ext cx="697627" cy="584775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800" b="1" smtClean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over-</a:t>
              </a:r>
            </a:p>
            <a:p>
              <a:r>
                <a:rPr lang="en-US" altLang="ja-JP" sz="800" b="1" smtClean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estimation</a:t>
              </a:r>
            </a:p>
            <a:p>
              <a:r>
                <a:rPr lang="en-US" altLang="ja-JP" sz="800" b="1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under-</a:t>
              </a:r>
            </a:p>
            <a:p>
              <a:r>
                <a:rPr lang="en-US" altLang="ja-JP" sz="800" b="1" smtClean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estimation</a:t>
              </a:r>
              <a:endParaRPr lang="ja-JP" altLang="en-US" sz="800" b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右矢印 27"/>
            <p:cNvSpPr/>
            <p:nvPr/>
          </p:nvSpPr>
          <p:spPr>
            <a:xfrm rot="16200000">
              <a:off x="7975856" y="1104911"/>
              <a:ext cx="215359" cy="344353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右矢印 28"/>
            <p:cNvSpPr/>
            <p:nvPr/>
          </p:nvSpPr>
          <p:spPr>
            <a:xfrm rot="5400000">
              <a:off x="7975857" y="1347649"/>
              <a:ext cx="215357" cy="344354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楕円 32"/>
          <p:cNvSpPr/>
          <p:nvPr/>
        </p:nvSpPr>
        <p:spPr>
          <a:xfrm rot="19548149">
            <a:off x="1421838" y="4843764"/>
            <a:ext cx="913422" cy="48942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日付プレースホルダー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2019-03-06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フッター プレースホルダー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GSICS Annual Meeting 2019 @ ESA/ESRIN, Italy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7295" r="33825" b="6249"/>
          <a:stretch/>
        </p:blipFill>
        <p:spPr>
          <a:xfrm>
            <a:off x="3155344" y="3275377"/>
            <a:ext cx="3062579" cy="3009593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b="8425"/>
          <a:stretch/>
        </p:blipFill>
        <p:spPr>
          <a:xfrm>
            <a:off x="3317987" y="3329068"/>
            <a:ext cx="2743200" cy="2805787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3369606" y="3511324"/>
            <a:ext cx="2590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underestimated (sim/obs &lt; 0.75) = blue</a:t>
            </a:r>
            <a:endParaRPr kumimoji="1" lang="ja-JP" altLang="en-US" sz="1000" b="1">
              <a:solidFill>
                <a:srgbClr val="0000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903195" y="3879183"/>
            <a:ext cx="559267" cy="5810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/>
          <p:nvPr/>
        </p:nvCxnSpPr>
        <p:spPr>
          <a:xfrm flipV="1">
            <a:off x="3903195" y="3690859"/>
            <a:ext cx="2617579" cy="18832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903195" y="4460208"/>
            <a:ext cx="2617579" cy="150903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下カーブ矢印 55"/>
          <p:cNvSpPr/>
          <p:nvPr/>
        </p:nvSpPr>
        <p:spPr>
          <a:xfrm rot="19026149" flipV="1">
            <a:off x="2098580" y="4391119"/>
            <a:ext cx="2097050" cy="375471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979554"/>
            <a:ext cx="317500" cy="31750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16200000">
            <a:off x="-857945" y="4629836"/>
            <a:ext cx="248324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6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sim. reflectance -&gt; 1</a:t>
            </a:r>
            <a:endParaRPr kumimoji="1" lang="ja-JP" altLang="en-US" sz="16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40580" y="5930054"/>
            <a:ext cx="2433550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600" b="1" smtClean="0">
                <a:latin typeface="Segoe UI" panose="020B0502040204020203" pitchFamily="34" charset="0"/>
                <a:cs typeface="Segoe UI" panose="020B0502040204020203" pitchFamily="34" charset="0"/>
              </a:rPr>
              <a:t>0 &lt;- obs. reflectance -&gt; 1</a:t>
            </a:r>
            <a:endParaRPr kumimoji="1" lang="ja-JP" altLang="en-US" sz="16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69434" y="3985429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turbid ocean</a:t>
            </a:r>
          </a:p>
          <a:p>
            <a:pPr algn="ctr"/>
            <a:r>
              <a:rPr lang="en-US" altLang="ja-JP" sz="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(particularly winter)</a:t>
            </a:r>
            <a:endParaRPr kumimoji="1" lang="ja-JP" altLang="en-US" sz="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050241" y="4371105"/>
            <a:ext cx="10246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dust (yellow sand)</a:t>
            </a:r>
          </a:p>
          <a:p>
            <a:pPr algn="ctr"/>
            <a:r>
              <a:rPr kumimoji="1" lang="en-US" altLang="ja-JP" sz="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from the continent</a:t>
            </a:r>
          </a:p>
          <a:p>
            <a:pPr algn="ctr"/>
            <a:r>
              <a:rPr lang="en-US" altLang="ja-JP" sz="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(particularly spring)</a:t>
            </a:r>
            <a:endParaRPr kumimoji="1" lang="ja-JP" altLang="en-US" sz="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49355" y="5686228"/>
            <a:ext cx="1519968" cy="276999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S-NPP/VIIRS True Color, 2019-01-24 </a:t>
            </a:r>
          </a:p>
          <a:p>
            <a:pPr algn="r"/>
            <a:r>
              <a:rPr kumimoji="1" lang="en-US" altLang="ja-JP" sz="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credit: NASA Worldview</a:t>
            </a:r>
            <a:endParaRPr kumimoji="1" lang="ja-JP" altLang="en-US" sz="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0608_forMSC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20180608_forMSC</Template>
  <TotalTime>7060</TotalTime>
  <Words>1457</Words>
  <Application>Microsoft Office PowerPoint</Application>
  <PresentationFormat>画面に合わせる (4:3)</PresentationFormat>
  <Paragraphs>413</Paragraphs>
  <Slides>19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ＭＳ Ｐゴシック</vt:lpstr>
      <vt:lpstr>游ゴシック</vt:lpstr>
      <vt:lpstr>Arial</vt:lpstr>
      <vt:lpstr>Calibri</vt:lpstr>
      <vt:lpstr>Segoe UI</vt:lpstr>
      <vt:lpstr>20180608_forMSC</vt:lpstr>
      <vt:lpstr>Migration Trial from MODIS to VIIRS  on AHI VIS/NIR RTM Simulation Approach</vt:lpstr>
      <vt:lpstr>JMA’s AHI VIS/NIR Cal. Approaches</vt:lpstr>
      <vt:lpstr>AHI VIS/NIR RTM Approach</vt:lpstr>
      <vt:lpstr>Cloud Retrieval on RTM Approach</vt:lpstr>
      <vt:lpstr>S-NPP/VIIRS Experiment</vt:lpstr>
      <vt:lpstr>Preliminary Results</vt:lpstr>
      <vt:lpstr>Preliminary Results</vt:lpstr>
      <vt:lpstr>Preliminary Results</vt:lpstr>
      <vt:lpstr>Preliminary Results</vt:lpstr>
      <vt:lpstr>Summary</vt:lpstr>
      <vt:lpstr>End</vt:lpstr>
      <vt:lpstr>References</vt:lpstr>
      <vt:lpstr>Why we chose those MODIS bands as NIR</vt:lpstr>
      <vt:lpstr>PowerPoint プレゼンテーション</vt:lpstr>
      <vt:lpstr>PowerPoint プレゼンテーション</vt:lpstr>
      <vt:lpstr>PowerPoint プレゼンテーション</vt:lpstr>
      <vt:lpstr>Optical Thickness</vt:lpstr>
      <vt:lpstr>Effective Radius</vt:lpstr>
      <vt:lpstr>Top Temperature</vt:lpstr>
    </vt:vector>
  </TitlesOfParts>
  <Company>気象庁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VIIRS in AHI vicarious calibration - migration from MODIS to VIIRS</dc:title>
  <dc:creator>YusukeYogo</dc:creator>
  <cp:lastModifiedBy>YusukeYogo</cp:lastModifiedBy>
  <cp:revision>446</cp:revision>
  <dcterms:created xsi:type="dcterms:W3CDTF">2019-02-04T06:21:45Z</dcterms:created>
  <dcterms:modified xsi:type="dcterms:W3CDTF">2019-03-01T06:24:50Z</dcterms:modified>
</cp:coreProperties>
</file>