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84" r:id="rId2"/>
    <p:sldId id="283" r:id="rId3"/>
    <p:sldId id="297" r:id="rId4"/>
    <p:sldId id="298" r:id="rId5"/>
    <p:sldId id="311" r:id="rId6"/>
    <p:sldId id="281" r:id="rId7"/>
    <p:sldId id="280" r:id="rId8"/>
    <p:sldId id="305" r:id="rId9"/>
    <p:sldId id="303" r:id="rId10"/>
    <p:sldId id="306" r:id="rId11"/>
    <p:sldId id="309" r:id="rId12"/>
    <p:sldId id="290" r:id="rId13"/>
    <p:sldId id="291" r:id="rId1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sukeYogo" initials="Yogo" lastIdx="26" clrIdx="0">
    <p:extLst>
      <p:ext uri="{19B8F6BF-5375-455C-9EA6-DF929625EA0E}">
        <p15:presenceInfo xmlns:p15="http://schemas.microsoft.com/office/powerpoint/2012/main" userId="YusukeYog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40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608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8CF6F-72EB-45AA-B589-2E906AA8271F}" type="datetimeFigureOut">
              <a:rPr kumimoji="1" lang="ja-JP" altLang="en-US" smtClean="0"/>
              <a:t>2019/3/1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532D2-E822-4B86-9E48-FA1ABEAACA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6278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9A3F5-185A-4091-83F1-67FEFE4D87EB}" type="datetimeFigureOut">
              <a:rPr kumimoji="1" lang="ja-JP" altLang="en-US" smtClean="0"/>
              <a:t>2019/3/1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D8B54-3321-4E8D-992C-B72CE6BB69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685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D8B54-3321-4E8D-992C-B72CE6BB69F8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3136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D8B54-3321-4E8D-992C-B72CE6BB69F8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11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D8B54-3321-4E8D-992C-B72CE6BB69F8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6438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D8B54-3321-4E8D-992C-B72CE6BB69F8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6184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D8B54-3321-4E8D-992C-B72CE6BB69F8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7886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D8B54-3321-4E8D-992C-B72CE6BB69F8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9568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D8B54-3321-4E8D-992C-B72CE6BB69F8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1172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/>
            <a:endParaRPr lang="en-US" altLang="ja-JP" sz="1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D8B54-3321-4E8D-992C-B72CE6BB69F8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3371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D8B54-3321-4E8D-992C-B72CE6BB69F8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4266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D8B54-3321-4E8D-992C-B72CE6BB69F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851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4000" b="1" u="none">
                <a:latin typeface="+mn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06 Mar 2019</a:t>
            </a:r>
            <a:endParaRPr lang="ja-JP" altLang="en-US" dirty="0"/>
          </a:p>
        </p:txBody>
      </p:sp>
      <p:sp>
        <p:nvSpPr>
          <p:cNvPr id="12" name="フッター プレースホルダー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2019 GSICS annual meeting, 4-8 March 2019, Frascati, Italy</a:t>
            </a:r>
            <a:endParaRPr lang="ja-JP" altLang="en-US" dirty="0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270A-845E-48B6-946F-4CA8C151B3E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00" y="6326753"/>
            <a:ext cx="1069794" cy="27248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53ABD3-77C6-4371-90FA-AB3665588B2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ja-JP" smtClean="0"/>
              <a:t>06 Mar 2019</a:t>
            </a:r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2019 GSICS annual meeting, 4-8 March 2019, Frascati, Italy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00" y="6326753"/>
            <a:ext cx="1069794" cy="27248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53ABD3-77C6-4371-90FA-AB3665588B2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ja-JP" smtClean="0"/>
              <a:t>06 Mar 2019</a:t>
            </a:r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2019 GSICS annual meeting, 4-8 March 2019, Frascati, Italy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latin typeface="+mn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>
                <a:latin typeface="+mn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00" y="6326753"/>
            <a:ext cx="1069794" cy="272484"/>
          </a:xfrm>
          <a:prstGeom prst="rect">
            <a:avLst/>
          </a:prstGeom>
          <a:ln/>
        </p:spPr>
        <p:txBody>
          <a:bodyPr/>
          <a:lstStyle>
            <a:lvl1pPr>
              <a:defRPr sz="1000"/>
            </a:lvl1pPr>
          </a:lstStyle>
          <a:p>
            <a:fld id="{A053ABD3-77C6-4371-90FA-AB3665588B2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 altLang="ja-JP" smtClean="0"/>
              <a:t>06 Mar 2019</a:t>
            </a:r>
            <a:endParaRPr lang="ja-JP" altLang="en-US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 altLang="ja-JP" smtClean="0"/>
              <a:t>2019 GSICS annual meeting, 4-8 March 2019, Frascati, Italy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00" y="6326753"/>
            <a:ext cx="1069794" cy="27248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53ABD3-77C6-4371-90FA-AB3665588B2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196752"/>
            <a:ext cx="8229600" cy="5127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 smtClean="0"/>
          </a:p>
        </p:txBody>
      </p:sp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ja-JP" smtClean="0"/>
              <a:t>06 Mar 2019</a:t>
            </a:r>
            <a:endParaRPr lang="ja-JP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2019 GSICS annual meeting, 4-8 March 2019, Frascati, Italy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06 Mar 2019</a:t>
            </a:r>
            <a:endParaRPr lang="ja-JP" altLang="en-US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2019 GSICS annual meeting, 4-8 March 2019, Frascati, Italy</a:t>
            </a:r>
            <a:endParaRPr lang="ja-JP" altLang="en-US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270A-845E-48B6-946F-4CA8C151B3E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00" y="6326753"/>
            <a:ext cx="1069794" cy="27248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53ABD3-77C6-4371-90FA-AB3665588B2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ja-JP" smtClean="0"/>
              <a:t>06 Mar 2019</a:t>
            </a:r>
            <a:endParaRPr lang="ja-JP" altLang="en-US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2019 GSICS annual meeting, 4-8 March 2019, Frascati, Italy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00" y="6326753"/>
            <a:ext cx="1069794" cy="27248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53ABD3-77C6-4371-90FA-AB3665588B2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ja-JP" smtClean="0"/>
              <a:t>06 Mar 2019</a:t>
            </a:r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2019 GSICS annual meeting, 4-8 March 2019, Frascati, Italy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00" y="6326753"/>
            <a:ext cx="1069794" cy="27248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53ABD3-77C6-4371-90FA-AB3665588B2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ja-JP" smtClean="0"/>
              <a:t>06 Mar 2019</a:t>
            </a:r>
            <a:endParaRPr lang="ja-JP" altLang="en-US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2019 GSICS annual meeting, 4-8 March 2019, Frascati, Italy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dirty="0" smtClean="0"/>
              <a:t>アイコンをクリックして図を追加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00" y="6326753"/>
            <a:ext cx="1069794" cy="27248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53ABD3-77C6-4371-90FA-AB3665588B2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ja-JP" smtClean="0"/>
              <a:t>06 Mar 2019</a:t>
            </a:r>
            <a:endParaRPr lang="ja-JP" altLang="en-US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2019 GSICS annual meeting, 4-8 March 2019, Frascati, Italy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00" y="6326753"/>
            <a:ext cx="1069794" cy="27248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53ABD3-77C6-4371-90FA-AB3665588B2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ja-JP" smtClean="0"/>
              <a:t>06 Mar 2019</a:t>
            </a:r>
            <a:endParaRPr lang="ja-JP" altLang="en-US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2019 GSICS annual meeting, 4-8 March 2019, Frascati, Italy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752"/>
            <a:ext cx="8229600" cy="5127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/>
          </a:p>
        </p:txBody>
      </p:sp>
      <p:pic>
        <p:nvPicPr>
          <p:cNvPr id="3" name="Picture 2" descr="C:\Users\miu\Dropbox\gsics_WG_logo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1450504" cy="272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en-US" altLang="ja-JP" smtClean="0"/>
              <a:t>06 Mar 2019</a:t>
            </a:r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1907704" y="6324601"/>
            <a:ext cx="5328592" cy="2727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en-US" altLang="ja-JP" smtClean="0"/>
              <a:t>2019 GSICS annual meeting, 4-8 March 2019, Frascati, Italy</a:t>
            </a:r>
            <a:endParaRPr lang="ja-JP" altLang="en-US" dirty="0"/>
          </a:p>
        </p:txBody>
      </p:sp>
      <p:sp>
        <p:nvSpPr>
          <p:cNvPr id="7" name="タイトル プレースホルダー 6"/>
          <p:cNvSpPr>
            <a:spLocks noGrp="1"/>
          </p:cNvSpPr>
          <p:nvPr>
            <p:ph type="title"/>
          </p:nvPr>
        </p:nvSpPr>
        <p:spPr>
          <a:xfrm>
            <a:off x="3181578" y="274638"/>
            <a:ext cx="5505221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4"/>
          </p:nvPr>
        </p:nvSpPr>
        <p:spPr>
          <a:xfrm>
            <a:off x="7236296" y="6324600"/>
            <a:ext cx="145050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B6D270A-845E-48B6-946F-4CA8C151B3E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  <p:sldLayoutId id="2147483671" r:id="rId10"/>
    <p:sldLayoutId id="214748366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kumimoji="1" sz="2800" i="0" u="sng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756" y="2132856"/>
            <a:ext cx="8964488" cy="1470025"/>
          </a:xfrm>
        </p:spPr>
        <p:txBody>
          <a:bodyPr/>
          <a:lstStyle/>
          <a:p>
            <a:r>
              <a:rPr lang="en-US" altLang="ja-JP" sz="3600" dirty="0" smtClean="0">
                <a:latin typeface="+mj-lt"/>
                <a:ea typeface="メイリオ" panose="020B0604030504040204" pitchFamily="50" charset="-128"/>
                <a:cs typeface="Times New Roman" panose="02020603050405020304" pitchFamily="18" charset="0"/>
              </a:rPr>
              <a:t>Impacts </a:t>
            </a:r>
            <a:r>
              <a:rPr lang="en-US" altLang="ja-JP" sz="3600" dirty="0">
                <a:latin typeface="+mj-lt"/>
                <a:ea typeface="メイリオ" panose="020B0604030504040204" pitchFamily="50" charset="-128"/>
                <a:cs typeface="Times New Roman" panose="02020603050405020304" pitchFamily="18" charset="0"/>
              </a:rPr>
              <a:t>of </a:t>
            </a:r>
            <a:r>
              <a:rPr lang="en-US" altLang="ja-JP" sz="3600" dirty="0" smtClean="0">
                <a:latin typeface="+mj-lt"/>
                <a:ea typeface="メイリオ" panose="020B0604030504040204" pitchFamily="50" charset="-128"/>
                <a:cs typeface="Times New Roman" panose="02020603050405020304" pitchFamily="18" charset="0"/>
              </a:rPr>
              <a:t>I01 and M05 of S-NPP/VIIRS</a:t>
            </a:r>
            <a:br>
              <a:rPr lang="en-US" altLang="ja-JP" sz="3600" dirty="0" smtClean="0">
                <a:latin typeface="+mj-lt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3600" dirty="0" smtClean="0">
                <a:latin typeface="+mj-lt"/>
                <a:ea typeface="メイリオ" panose="020B0604030504040204" pitchFamily="50" charset="-128"/>
                <a:cs typeface="Times New Roman" panose="02020603050405020304" pitchFamily="18" charset="0"/>
              </a:rPr>
              <a:t>on AHI-VIIRS Ray-matching </a:t>
            </a:r>
            <a:endParaRPr kumimoji="1" lang="ja-JP" altLang="en-US" sz="3600" b="1" dirty="0">
              <a:latin typeface="+mj-lt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55576" y="3861048"/>
            <a:ext cx="7776864" cy="2088232"/>
          </a:xfrm>
        </p:spPr>
        <p:txBody>
          <a:bodyPr>
            <a:normAutofit/>
          </a:bodyPr>
          <a:lstStyle/>
          <a:p>
            <a:r>
              <a:rPr lang="en-US" altLang="ja-JP" sz="2000" u="sng" dirty="0" err="1" smtClean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Kazuki</a:t>
            </a:r>
            <a:r>
              <a:rPr lang="en-US" altLang="ja-JP" sz="2000" u="sng" dirty="0" smtClean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KODERA</a:t>
            </a:r>
            <a:r>
              <a:rPr lang="ja-JP" altLang="en-US" sz="2000" dirty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2000" dirty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and Masaya </a:t>
            </a:r>
            <a:r>
              <a:rPr lang="en-US" altLang="ja-JP" sz="2000" dirty="0" smtClean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TAKAHASHI</a:t>
            </a:r>
            <a:endParaRPr kumimoji="1" lang="en-US" altLang="ja-JP" sz="2000" dirty="0" smtClean="0"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ja-JP" sz="2000" dirty="0" smtClean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Meteorological Satellite Center</a:t>
            </a:r>
          </a:p>
          <a:p>
            <a:r>
              <a:rPr lang="en-US" altLang="ja-JP" sz="2000" dirty="0" smtClean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Japan Meteorological Agency</a:t>
            </a:r>
            <a:endParaRPr kumimoji="1" lang="ja-JP" altLang="en-US" sz="2000" dirty="0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z="1100" dirty="0" smtClean="0"/>
              <a:t>2019 GSICS Annual Meeting, 4-8 March 2019, </a:t>
            </a:r>
            <a:r>
              <a:rPr lang="en-US" altLang="ja-JP" sz="1100" dirty="0" err="1" smtClean="0"/>
              <a:t>Frascati</a:t>
            </a:r>
            <a:r>
              <a:rPr lang="en-US" altLang="ja-JP" sz="1100" dirty="0" smtClean="0"/>
              <a:t>, Italy</a:t>
            </a:r>
            <a:endParaRPr lang="ja-JP" altLang="en-US" sz="11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270A-845E-48B6-946F-4CA8C151B3E2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292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Back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up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89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/>
              <a:t>Comparison of I01 with </a:t>
            </a:r>
            <a:r>
              <a:rPr lang="en-US" altLang="ja-JP" sz="2400" dirty="0" smtClean="0"/>
              <a:t>M05</a:t>
            </a:r>
            <a:endParaRPr kumimoji="1" lang="ja-JP" altLang="en-US" sz="2400" dirty="0"/>
          </a:p>
        </p:txBody>
      </p:sp>
      <p:sp>
        <p:nvSpPr>
          <p:cNvPr id="40" name="正方形/長方形 39"/>
          <p:cNvSpPr/>
          <p:nvPr/>
        </p:nvSpPr>
        <p:spPr>
          <a:xfrm>
            <a:off x="4565040" y="1038444"/>
            <a:ext cx="168365" cy="2512671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052736"/>
            <a:ext cx="5627096" cy="5212532"/>
          </a:xfrm>
          <a:prstGeom prst="rect">
            <a:avLst/>
          </a:prstGeom>
        </p:spPr>
      </p:pic>
      <p:sp>
        <p:nvSpPr>
          <p:cNvPr id="43" name="曲折矢印 42"/>
          <p:cNvSpPr/>
          <p:nvPr/>
        </p:nvSpPr>
        <p:spPr>
          <a:xfrm rot="5400000">
            <a:off x="5484826" y="2052083"/>
            <a:ext cx="705655" cy="1296144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4" name="曲折矢印 43"/>
          <p:cNvSpPr/>
          <p:nvPr/>
        </p:nvSpPr>
        <p:spPr>
          <a:xfrm rot="5400000" flipV="1">
            <a:off x="3838722" y="2137685"/>
            <a:ext cx="705654" cy="1124941"/>
          </a:xfrm>
          <a:prstGeom prst="bentArrow">
            <a:avLst>
              <a:gd name="adj1" fmla="val 25000"/>
              <a:gd name="adj2" fmla="val 25780"/>
              <a:gd name="adj3" fmla="val 25000"/>
              <a:gd name="adj4" fmla="val 437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427984" y="2021798"/>
            <a:ext cx="1344695" cy="74842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2.1 %</a:t>
            </a:r>
          </a:p>
          <a:p>
            <a:pPr algn="ctr"/>
            <a:r>
              <a:rPr lang="en-US" altLang="ja-JP" dirty="0">
                <a:solidFill>
                  <a:schemeClr val="bg1"/>
                </a:solidFill>
              </a:rPr>
              <a:t> </a:t>
            </a:r>
            <a:r>
              <a:rPr lang="en-US" altLang="ja-JP" dirty="0" smtClean="0">
                <a:solidFill>
                  <a:schemeClr val="bg1"/>
                </a:solidFill>
              </a:rPr>
              <a:t>difference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6" name="曲折矢印 45"/>
          <p:cNvSpPr/>
          <p:nvPr/>
        </p:nvSpPr>
        <p:spPr>
          <a:xfrm rot="5400000">
            <a:off x="5484826" y="4356345"/>
            <a:ext cx="705655" cy="1296144"/>
          </a:xfrm>
          <a:prstGeom prst="ben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7" name="曲折矢印 46"/>
          <p:cNvSpPr/>
          <p:nvPr/>
        </p:nvSpPr>
        <p:spPr>
          <a:xfrm rot="5400000" flipV="1">
            <a:off x="3838722" y="4441947"/>
            <a:ext cx="705654" cy="1124941"/>
          </a:xfrm>
          <a:prstGeom prst="bentArrow">
            <a:avLst>
              <a:gd name="adj1" fmla="val 25000"/>
              <a:gd name="adj2" fmla="val 25780"/>
              <a:gd name="adj3" fmla="val 25000"/>
              <a:gd name="adj4" fmla="val 4375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4427984" y="4326060"/>
            <a:ext cx="1344695" cy="74842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2.1 %</a:t>
            </a:r>
          </a:p>
          <a:p>
            <a:pPr algn="ctr"/>
            <a:r>
              <a:rPr lang="en-US" altLang="ja-JP" dirty="0">
                <a:solidFill>
                  <a:schemeClr val="bg1"/>
                </a:solidFill>
              </a:rPr>
              <a:t> </a:t>
            </a:r>
            <a:r>
              <a:rPr lang="en-US" altLang="ja-JP" dirty="0" smtClean="0">
                <a:solidFill>
                  <a:schemeClr val="bg1"/>
                </a:solidFill>
              </a:rPr>
              <a:t>difference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42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SBAF for Radiance </a:t>
            </a:r>
            <a:endParaRPr kumimoji="1" lang="ja-JP" altLang="en-US" dirty="0"/>
          </a:p>
        </p:txBody>
      </p:sp>
      <p:pic>
        <p:nvPicPr>
          <p:cNvPr id="9" name="コンテンツ プレースホルダー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pic>
        <p:nvPicPr>
          <p:cNvPr id="10" name="コンテンツ プレースホルダー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  <p:sp>
        <p:nvSpPr>
          <p:cNvPr id="2" name="テキスト ボックス 1"/>
          <p:cNvSpPr txBox="1"/>
          <p:nvPr/>
        </p:nvSpPr>
        <p:spPr>
          <a:xfrm>
            <a:off x="5757055" y="5882481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From : </a:t>
            </a:r>
            <a:r>
              <a:rPr lang="en-US" altLang="ja-JP" dirty="0"/>
              <a:t>NASA LaRC website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501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SBAF for Scaled Radiance</a:t>
            </a:r>
            <a:endParaRPr kumimoji="1" lang="ja-JP" altLang="en-US" dirty="0"/>
          </a:p>
        </p:txBody>
      </p:sp>
      <p:pic>
        <p:nvPicPr>
          <p:cNvPr id="9" name="コンテンツ プレースホルダー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5757055" y="5882481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From : </a:t>
            </a:r>
            <a:r>
              <a:rPr lang="en-US" altLang="ja-JP" dirty="0"/>
              <a:t>NASA LaRC website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346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03848" y="188640"/>
            <a:ext cx="5482952" cy="936104"/>
          </a:xfrm>
        </p:spPr>
        <p:txBody>
          <a:bodyPr/>
          <a:lstStyle/>
          <a:p>
            <a:r>
              <a:rPr lang="en-US" altLang="ja-JP" u="sng" dirty="0" smtClean="0"/>
              <a:t>Table of Contents</a:t>
            </a:r>
            <a:endParaRPr kumimoji="1" lang="ja-JP" altLang="en-US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179512" y="1124744"/>
            <a:ext cx="8892480" cy="4968552"/>
          </a:xfrm>
        </p:spPr>
        <p:txBody>
          <a:bodyPr/>
          <a:lstStyle/>
          <a:p>
            <a:r>
              <a:rPr lang="en-US" altLang="ja-JP" sz="2200" dirty="0" smtClean="0"/>
              <a:t>Background</a:t>
            </a:r>
          </a:p>
          <a:p>
            <a:pPr lvl="1"/>
            <a:r>
              <a:rPr lang="en-US" altLang="ja-JP" sz="2000" dirty="0"/>
              <a:t>Current </a:t>
            </a:r>
            <a:r>
              <a:rPr lang="en-US" altLang="ja-JP" sz="2000" dirty="0" smtClean="0"/>
              <a:t>status and outline of AHI-VIIRS Ray-matching at JMA</a:t>
            </a:r>
          </a:p>
          <a:p>
            <a:pPr lvl="1"/>
            <a:endParaRPr lang="en-US" altLang="ja-JP" sz="2000" dirty="0" smtClean="0"/>
          </a:p>
          <a:p>
            <a:r>
              <a:rPr lang="en-US" altLang="ja-JP" sz="2200" dirty="0"/>
              <a:t>Motivation</a:t>
            </a:r>
          </a:p>
          <a:p>
            <a:pPr lvl="1"/>
            <a:r>
              <a:rPr lang="en-US" altLang="ja-JP" sz="2000" dirty="0" smtClean="0"/>
              <a:t>Problems and aim</a:t>
            </a:r>
          </a:p>
          <a:p>
            <a:pPr lvl="1"/>
            <a:endParaRPr lang="en-US" altLang="ja-JP" sz="2000" dirty="0" smtClean="0"/>
          </a:p>
          <a:p>
            <a:r>
              <a:rPr lang="en-US" altLang="ja-JP" sz="2200" dirty="0" smtClean="0"/>
              <a:t>Comparison of I01 </a:t>
            </a:r>
            <a:r>
              <a:rPr lang="en-US" altLang="ja-JP" sz="2200" dirty="0"/>
              <a:t>with </a:t>
            </a:r>
            <a:r>
              <a:rPr lang="en-US" altLang="ja-JP" sz="2200" dirty="0" smtClean="0"/>
              <a:t>M05</a:t>
            </a:r>
          </a:p>
          <a:p>
            <a:endParaRPr lang="en-US" altLang="ja-JP" sz="2200" dirty="0" smtClean="0"/>
          </a:p>
          <a:p>
            <a:r>
              <a:rPr lang="en-US" altLang="ja-JP" sz="2200" dirty="0" smtClean="0"/>
              <a:t>Summary</a:t>
            </a:r>
          </a:p>
          <a:p>
            <a:pPr lvl="1"/>
            <a:endParaRPr lang="en-US" altLang="ja-JP" sz="1800" dirty="0" smtClean="0"/>
          </a:p>
          <a:p>
            <a:r>
              <a:rPr lang="en-US" altLang="ja-JP" sz="2200" dirty="0" smtClean="0"/>
              <a:t>Discussion</a:t>
            </a:r>
          </a:p>
          <a:p>
            <a:pPr lvl="1"/>
            <a:r>
              <a:rPr lang="en-US" altLang="ja-JP" sz="2000" dirty="0" smtClean="0"/>
              <a:t>SBAF uncertainty and M05 calibration difference against I01</a:t>
            </a:r>
          </a:p>
          <a:p>
            <a:pPr marL="457200" lvl="1" indent="0">
              <a:buNone/>
            </a:pPr>
            <a:r>
              <a:rPr lang="en-US" altLang="ja-JP" sz="2000" dirty="0" smtClean="0"/>
              <a:t> </a:t>
            </a:r>
            <a:endParaRPr lang="en-US" altLang="ja-JP" sz="1800" dirty="0" smtClean="0"/>
          </a:p>
          <a:p>
            <a:pPr lvl="1"/>
            <a:endParaRPr lang="en-US" altLang="ja-JP" sz="1800" dirty="0" smtClean="0"/>
          </a:p>
        </p:txBody>
      </p:sp>
    </p:spTree>
    <p:extLst>
      <p:ext uri="{BB962C8B-B14F-4D97-AF65-F5344CB8AC3E}">
        <p14:creationId xmlns:p14="http://schemas.microsoft.com/office/powerpoint/2010/main" val="32222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5496" y="1156370"/>
            <a:ext cx="9145016" cy="5127848"/>
          </a:xfrm>
        </p:spPr>
        <p:txBody>
          <a:bodyPr/>
          <a:lstStyle/>
          <a:p>
            <a:r>
              <a:rPr lang="en-US" altLang="ja-JP" sz="2000" dirty="0" smtClean="0"/>
              <a:t>Current status : AHI-VIIRS Ray-matching at JMA</a:t>
            </a:r>
          </a:p>
          <a:p>
            <a:pPr lvl="1"/>
            <a:r>
              <a:rPr lang="en-US" altLang="ja-JP" sz="1600" dirty="0" smtClean="0"/>
              <a:t>Data</a:t>
            </a:r>
          </a:p>
          <a:p>
            <a:pPr lvl="2"/>
            <a:r>
              <a:rPr lang="en-US" altLang="ja-JP" sz="1500" dirty="0" smtClean="0"/>
              <a:t>Inputs : Himawari-8/AHI L1 </a:t>
            </a:r>
            <a:r>
              <a:rPr lang="en-US" altLang="ja-JP" sz="1500" dirty="0"/>
              <a:t>d</a:t>
            </a:r>
            <a:r>
              <a:rPr lang="en-US" altLang="ja-JP" sz="1500" dirty="0" smtClean="0"/>
              <a:t>ata (2 km resolution) and S-NPP/VIIRS SDR on NOAA CLASS</a:t>
            </a:r>
          </a:p>
          <a:p>
            <a:pPr lvl="2"/>
            <a:r>
              <a:rPr lang="en-US" altLang="ja-JP" sz="1500" dirty="0" smtClean="0"/>
              <a:t>Using VIIRS I01 vs. AHI Band03</a:t>
            </a:r>
          </a:p>
          <a:p>
            <a:pPr lvl="2"/>
            <a:r>
              <a:rPr lang="en-US" altLang="ja-JP" sz="1500" dirty="0" smtClean="0"/>
              <a:t>SBAFs: </a:t>
            </a:r>
            <a:r>
              <a:rPr lang="en-US" altLang="ja-JP" sz="1500" dirty="0"/>
              <a:t>SBAF Tool by NASA LaRC (Band01-05) </a:t>
            </a:r>
            <a:r>
              <a:rPr lang="en-US" altLang="ja-JP" sz="1500" dirty="0" smtClean="0"/>
              <a:t>and radiative </a:t>
            </a:r>
            <a:r>
              <a:rPr lang="en-US" altLang="ja-JP" sz="1500" dirty="0"/>
              <a:t>transfer </a:t>
            </a:r>
            <a:r>
              <a:rPr lang="en-US" altLang="ja-JP" sz="1500" dirty="0" smtClean="0"/>
              <a:t>calculation </a:t>
            </a:r>
            <a:r>
              <a:rPr lang="en-US" altLang="ja-JP" sz="1500" dirty="0"/>
              <a:t>(Band06</a:t>
            </a:r>
            <a:r>
              <a:rPr lang="en-US" altLang="ja-JP" sz="1500" dirty="0" smtClean="0"/>
              <a:t>)</a:t>
            </a:r>
          </a:p>
          <a:p>
            <a:pPr lvl="1"/>
            <a:r>
              <a:rPr lang="en-US" altLang="ja-JP" sz="1600" dirty="0" smtClean="0"/>
              <a:t>Method</a:t>
            </a:r>
          </a:p>
          <a:p>
            <a:pPr marL="914400" lvl="2" indent="0">
              <a:buNone/>
            </a:pPr>
            <a:r>
              <a:rPr lang="en-US" altLang="ja-JP" sz="1500" dirty="0" smtClean="0"/>
              <a:t>1) GEO-LEO collocation based on Doelling et al. (2011)</a:t>
            </a:r>
          </a:p>
          <a:p>
            <a:pPr marL="914400" lvl="2" indent="0">
              <a:buNone/>
            </a:pPr>
            <a:r>
              <a:rPr lang="en-US" altLang="ja-JP" sz="1500" dirty="0" smtClean="0"/>
              <a:t>2</a:t>
            </a:r>
            <a:r>
              <a:rPr lang="en-US" altLang="ja-JP" sz="1500" dirty="0"/>
              <a:t>) </a:t>
            </a:r>
            <a:r>
              <a:rPr lang="en-US" altLang="ja-JP" sz="1500" dirty="0" smtClean="0"/>
              <a:t>Taking average of  VIIRS obs. to agree with AHI’s footprint size </a:t>
            </a:r>
          </a:p>
          <a:p>
            <a:pPr marL="914400" lvl="2" indent="0">
              <a:buNone/>
            </a:pPr>
            <a:r>
              <a:rPr lang="en-US" altLang="ja-JP" sz="1500" dirty="0" smtClean="0"/>
              <a:t>3) Applying </a:t>
            </a:r>
            <a:r>
              <a:rPr lang="en-US" altLang="ja-JP" sz="1500" dirty="0"/>
              <a:t>SBAF to averaged VIIRS </a:t>
            </a:r>
            <a:r>
              <a:rPr lang="en-US" altLang="ja-JP" sz="1500" dirty="0" smtClean="0"/>
              <a:t>obs. </a:t>
            </a:r>
            <a:r>
              <a:rPr lang="en-US" altLang="ja-JP" sz="1500" dirty="0"/>
              <a:t>and </a:t>
            </a:r>
            <a:r>
              <a:rPr lang="en-US" altLang="ja-JP" sz="1500" dirty="0" smtClean="0"/>
              <a:t>comparing with </a:t>
            </a:r>
            <a:r>
              <a:rPr lang="en-US" altLang="ja-JP" sz="1500" dirty="0"/>
              <a:t>AHI </a:t>
            </a:r>
            <a:r>
              <a:rPr lang="en-US" altLang="ja-JP" sz="1500" dirty="0" smtClean="0"/>
              <a:t>obs.</a:t>
            </a:r>
          </a:p>
          <a:p>
            <a:pPr marL="914400" lvl="2" indent="0">
              <a:buNone/>
            </a:pPr>
            <a:r>
              <a:rPr lang="en-US" altLang="ja-JP" sz="1500" dirty="0" smtClean="0"/>
              <a:t>4) </a:t>
            </a:r>
            <a:r>
              <a:rPr lang="en-US" altLang="ja-JP" sz="1500" dirty="0"/>
              <a:t>M</a:t>
            </a:r>
            <a:r>
              <a:rPr lang="en-US" altLang="ja-JP" sz="1500" dirty="0" smtClean="0"/>
              <a:t>aking regression of collocation data and calculating correction coefficients</a:t>
            </a:r>
          </a:p>
          <a:p>
            <a:pPr marL="914400" lvl="2" indent="0">
              <a:buNone/>
            </a:pPr>
            <a:endParaRPr lang="en-US" altLang="ja-JP" sz="1500" dirty="0"/>
          </a:p>
          <a:p>
            <a:pPr marL="914400" lvl="2" indent="0">
              <a:buNone/>
            </a:pPr>
            <a:endParaRPr lang="en-US" altLang="ja-JP" sz="1500" dirty="0" smtClean="0"/>
          </a:p>
          <a:p>
            <a:pPr marL="914400" lvl="2" indent="0">
              <a:buNone/>
            </a:pPr>
            <a:endParaRPr lang="en-US" altLang="ja-JP" sz="1500" dirty="0"/>
          </a:p>
          <a:p>
            <a:pPr marL="914400" lvl="2" indent="0">
              <a:buNone/>
            </a:pPr>
            <a:endParaRPr lang="en-US" altLang="ja-JP" sz="1500" dirty="0" smtClean="0"/>
          </a:p>
          <a:p>
            <a:pPr marL="914400" lvl="2" indent="0">
              <a:buNone/>
            </a:pPr>
            <a:endParaRPr lang="en-US" altLang="ja-JP" sz="1500" dirty="0"/>
          </a:p>
          <a:p>
            <a:pPr marL="914400" lvl="2" indent="0">
              <a:buNone/>
            </a:pPr>
            <a:endParaRPr lang="en-US" altLang="ja-JP" sz="1400" dirty="0" smtClean="0"/>
          </a:p>
          <a:p>
            <a:pPr marL="914400" lvl="2" indent="0">
              <a:buNone/>
            </a:pPr>
            <a:endParaRPr lang="en-US" altLang="ja-JP" sz="1400" dirty="0"/>
          </a:p>
          <a:p>
            <a:pPr marL="914400" lvl="2" indent="0">
              <a:buNone/>
            </a:pPr>
            <a:endParaRPr lang="en-US" altLang="ja-JP" sz="1400" dirty="0"/>
          </a:p>
          <a:p>
            <a:pPr marL="0" indent="0">
              <a:buNone/>
            </a:pPr>
            <a:endParaRPr lang="en-US" altLang="ja-JP" sz="20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590505"/>
              </p:ext>
            </p:extLst>
          </p:nvPr>
        </p:nvGraphicFramePr>
        <p:xfrm>
          <a:off x="855639" y="5089205"/>
          <a:ext cx="376999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680">
                  <a:extLst>
                    <a:ext uri="{9D8B030D-6E8A-4147-A177-3AD203B41FA5}">
                      <a16:colId xmlns:a16="http://schemas.microsoft.com/office/drawing/2014/main" val="2457361915"/>
                    </a:ext>
                  </a:extLst>
                </a:gridCol>
                <a:gridCol w="800417">
                  <a:extLst>
                    <a:ext uri="{9D8B030D-6E8A-4147-A177-3AD203B41FA5}">
                      <a16:colId xmlns:a16="http://schemas.microsoft.com/office/drawing/2014/main" val="3114363423"/>
                    </a:ext>
                  </a:extLst>
                </a:gridCol>
                <a:gridCol w="830893">
                  <a:extLst>
                    <a:ext uri="{9D8B030D-6E8A-4147-A177-3AD203B41FA5}">
                      <a16:colId xmlns:a16="http://schemas.microsoft.com/office/drawing/2014/main" val="530934122"/>
                    </a:ext>
                  </a:extLst>
                </a:gridCol>
              </a:tblGrid>
              <a:tr h="174481">
                <a:tc rowSpan="2"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SBAF (</a:t>
                      </a:r>
                      <a:r>
                        <a:rPr kumimoji="1" lang="en-US" altLang="ja-JP" sz="1200" b="1" dirty="0" err="1" smtClean="0">
                          <a:solidFill>
                            <a:schemeClr val="tx1"/>
                          </a:solidFill>
                        </a:rPr>
                        <a:t>StdErrReg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%)</a:t>
                      </a:r>
                    </a:p>
                    <a:p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over all-sky tropical ocean</a:t>
                      </a:r>
                    </a:p>
                    <a:p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force</a:t>
                      </a:r>
                      <a:r>
                        <a:rPr kumimoji="1" lang="en-US" altLang="ja-JP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fit ( offset </a:t>
                      </a:r>
                      <a:r>
                        <a:rPr kumimoji="1" lang="en-US" altLang="ja-JP" sz="1200" b="1" baseline="0" dirty="0" smtClean="0">
                          <a:solidFill>
                            <a:schemeClr val="tx1"/>
                          </a:solidFill>
                        </a:rPr>
                        <a:t>= 0 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for scaled radiance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429784"/>
                  </a:ext>
                </a:extLst>
              </a:tr>
              <a:tr h="2094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1" dirty="0" smtClean="0">
                          <a:solidFill>
                            <a:srgbClr val="0070C0"/>
                          </a:solidFill>
                        </a:rPr>
                        <a:t>I01</a:t>
                      </a:r>
                      <a:endParaRPr lang="ja-JP" altLang="en-US" sz="12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1" dirty="0" smtClean="0">
                          <a:solidFill>
                            <a:srgbClr val="00B050"/>
                          </a:solidFill>
                        </a:rPr>
                        <a:t>M05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269768"/>
                  </a:ext>
                </a:extLst>
              </a:tr>
              <a:tr h="407123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Himawari-8/AHI Band03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0.999</a:t>
                      </a:r>
                    </a:p>
                    <a:p>
                      <a:pPr algn="ctr"/>
                      <a:r>
                        <a:rPr kumimoji="1" lang="en-US" altLang="ja-JP" sz="1200" dirty="0" smtClean="0"/>
                        <a:t>(0.20 %)</a:t>
                      </a:r>
                      <a:endParaRPr kumimoji="1" lang="ja-JP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0.978</a:t>
                      </a:r>
                    </a:p>
                    <a:p>
                      <a:pPr algn="ctr"/>
                      <a:r>
                        <a:rPr kumimoji="1" lang="en-US" altLang="ja-JP" sz="1200" dirty="0" smtClean="0"/>
                        <a:t>(1.41 %)</a:t>
                      </a:r>
                      <a:endParaRPr kumimoji="1" lang="ja-JP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32154"/>
                  </a:ext>
                </a:extLst>
              </a:tr>
            </a:tbl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0114" y="5036594"/>
            <a:ext cx="3702194" cy="1258220"/>
          </a:xfrm>
          <a:prstGeom prst="rect">
            <a:avLst/>
          </a:prstGeom>
        </p:spPr>
      </p:pic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834158"/>
              </p:ext>
            </p:extLst>
          </p:nvPr>
        </p:nvGraphicFramePr>
        <p:xfrm>
          <a:off x="850393" y="4077072"/>
          <a:ext cx="783640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246">
                  <a:extLst>
                    <a:ext uri="{9D8B030D-6E8A-4147-A177-3AD203B41FA5}">
                      <a16:colId xmlns:a16="http://schemas.microsoft.com/office/drawing/2014/main" val="2457361915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4161552353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1318725911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3114363423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530934122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4064193390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1679231758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8820271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</a:rPr>
                        <a:t>Himawari-8 /</a:t>
                      </a:r>
                    </a:p>
                    <a:p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</a:rPr>
                        <a:t> AHI</a:t>
                      </a:r>
                      <a:endParaRPr kumimoji="1" lang="ja-JP" altLang="en-US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</a:rPr>
                        <a:t>Band01</a:t>
                      </a:r>
                    </a:p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</a:rPr>
                        <a:t>(0.47 </a:t>
                      </a:r>
                      <a:r>
                        <a:rPr kumimoji="1" lang="en-US" altLang="ja-JP" sz="1200" b="1" dirty="0" err="1" smtClean="0">
                          <a:solidFill>
                            <a:sysClr val="windowText" lastClr="000000"/>
                          </a:solidFill>
                        </a:rPr>
                        <a:t>μm</a:t>
                      </a:r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kumimoji="1" lang="ja-JP" altLang="en-US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</a:rPr>
                        <a:t>Band02</a:t>
                      </a:r>
                    </a:p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</a:rPr>
                        <a:t>(0.51 </a:t>
                      </a:r>
                      <a:r>
                        <a:rPr kumimoji="1" lang="en-US" altLang="ja-JP" sz="1200" b="1" dirty="0" err="1" smtClean="0">
                          <a:solidFill>
                            <a:sysClr val="windowText" lastClr="000000"/>
                          </a:solidFill>
                        </a:rPr>
                        <a:t>μm</a:t>
                      </a:r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kumimoji="1" lang="ja-JP" altLang="en-US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</a:rPr>
                        <a:t>Band03</a:t>
                      </a:r>
                    </a:p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</a:rPr>
                        <a:t>(0.64 </a:t>
                      </a:r>
                      <a:r>
                        <a:rPr kumimoji="1" lang="en-US" altLang="ja-JP" sz="1200" b="1" dirty="0" err="1" smtClean="0">
                          <a:solidFill>
                            <a:srgbClr val="FF0000"/>
                          </a:solidFill>
                        </a:rPr>
                        <a:t>μm</a:t>
                      </a:r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kumimoji="1" lang="ja-JP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</a:rPr>
                        <a:t>Band04</a:t>
                      </a:r>
                    </a:p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</a:rPr>
                        <a:t>(0.86 </a:t>
                      </a:r>
                      <a:r>
                        <a:rPr kumimoji="1" lang="en-US" altLang="ja-JP" sz="1200" b="1" dirty="0" err="1" smtClean="0">
                          <a:solidFill>
                            <a:sysClr val="windowText" lastClr="000000"/>
                          </a:solidFill>
                        </a:rPr>
                        <a:t>μm</a:t>
                      </a:r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kumimoji="1" lang="ja-JP" altLang="en-US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</a:rPr>
                        <a:t>Band05</a:t>
                      </a:r>
                    </a:p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</a:rPr>
                        <a:t>(1.6 </a:t>
                      </a:r>
                      <a:r>
                        <a:rPr kumimoji="1" lang="en-US" altLang="ja-JP" sz="1200" b="1" dirty="0" err="1" smtClean="0">
                          <a:solidFill>
                            <a:sysClr val="windowText" lastClr="000000"/>
                          </a:solidFill>
                        </a:rPr>
                        <a:t>μm</a:t>
                      </a:r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kumimoji="1" lang="ja-JP" altLang="en-US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</a:rPr>
                        <a:t>Band06</a:t>
                      </a:r>
                    </a:p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</a:rPr>
                        <a:t>(2.3 </a:t>
                      </a:r>
                      <a:r>
                        <a:rPr kumimoji="1" lang="en-US" altLang="ja-JP" sz="1200" b="1" dirty="0" err="1" smtClean="0">
                          <a:solidFill>
                            <a:sysClr val="windowText" lastClr="000000"/>
                          </a:solidFill>
                        </a:rPr>
                        <a:t>μm</a:t>
                      </a:r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kumimoji="1" lang="ja-JP" altLang="en-US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429784"/>
                  </a:ext>
                </a:extLst>
              </a:tr>
              <a:tr h="423039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S-NPP /</a:t>
                      </a:r>
                    </a:p>
                    <a:p>
                      <a:r>
                        <a:rPr kumimoji="1" lang="en-US" altLang="ja-JP" sz="1200" dirty="0" smtClean="0"/>
                        <a:t> VIIRS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M03</a:t>
                      </a:r>
                    </a:p>
                    <a:p>
                      <a:pPr algn="ctr"/>
                      <a:r>
                        <a:rPr kumimoji="1" lang="en-US" altLang="ja-JP" sz="1200" dirty="0" smtClean="0"/>
                        <a:t>(0.49 </a:t>
                      </a:r>
                      <a:r>
                        <a:rPr kumimoji="1" lang="en-US" altLang="ja-JP" sz="1200" dirty="0" err="1" smtClean="0"/>
                        <a:t>μm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M03</a:t>
                      </a:r>
                    </a:p>
                    <a:p>
                      <a:pPr algn="ctr"/>
                      <a:r>
                        <a:rPr kumimoji="1" lang="en-US" altLang="ja-JP" sz="1200" dirty="0" smtClean="0"/>
                        <a:t>(0.49 </a:t>
                      </a:r>
                      <a:r>
                        <a:rPr kumimoji="1" lang="en-US" altLang="ja-JP" sz="1200" dirty="0" err="1" smtClean="0"/>
                        <a:t>μm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rgbClr val="0070C0"/>
                          </a:solidFill>
                        </a:rPr>
                        <a:t>I01</a:t>
                      </a:r>
                    </a:p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rgbClr val="0070C0"/>
                          </a:solidFill>
                        </a:rPr>
                        <a:t>(0.64 </a:t>
                      </a:r>
                      <a:r>
                        <a:rPr kumimoji="1" lang="en-US" altLang="ja-JP" sz="1200" b="1" dirty="0" err="1" smtClean="0">
                          <a:solidFill>
                            <a:srgbClr val="0070C0"/>
                          </a:solidFill>
                        </a:rPr>
                        <a:t>μm</a:t>
                      </a:r>
                      <a:r>
                        <a:rPr kumimoji="1" lang="en-US" altLang="ja-JP" sz="1200" b="1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kumimoji="1" lang="ja-JP" altLang="en-US" sz="12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rgbClr val="00B050"/>
                          </a:solidFill>
                        </a:rPr>
                        <a:t>M05</a:t>
                      </a:r>
                    </a:p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rgbClr val="00B050"/>
                          </a:solidFill>
                        </a:rPr>
                        <a:t>(0.67 </a:t>
                      </a:r>
                      <a:r>
                        <a:rPr kumimoji="1" lang="en-US" altLang="ja-JP" sz="1200" b="1" dirty="0" err="1" smtClean="0">
                          <a:solidFill>
                            <a:srgbClr val="00B050"/>
                          </a:solidFill>
                        </a:rPr>
                        <a:t>μm</a:t>
                      </a:r>
                      <a:r>
                        <a:rPr kumimoji="1" lang="en-US" altLang="ja-JP" sz="1200" b="1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kumimoji="1" lang="ja-JP" altLang="en-US" sz="1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M07</a:t>
                      </a:r>
                    </a:p>
                    <a:p>
                      <a:pPr algn="ctr"/>
                      <a:r>
                        <a:rPr kumimoji="1" lang="en-US" altLang="ja-JP" sz="1200" dirty="0" smtClean="0"/>
                        <a:t>(0.87 </a:t>
                      </a:r>
                      <a:r>
                        <a:rPr kumimoji="1" lang="en-US" altLang="ja-JP" sz="1200" dirty="0" err="1" smtClean="0"/>
                        <a:t>μm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M10</a:t>
                      </a:r>
                    </a:p>
                    <a:p>
                      <a:pPr algn="ctr"/>
                      <a:r>
                        <a:rPr kumimoji="1" lang="en-US" altLang="ja-JP" sz="1200" dirty="0" smtClean="0"/>
                        <a:t>(1.6 </a:t>
                      </a:r>
                      <a:r>
                        <a:rPr kumimoji="1" lang="en-US" altLang="ja-JP" sz="1200" dirty="0" err="1" smtClean="0"/>
                        <a:t>μm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M11</a:t>
                      </a:r>
                    </a:p>
                    <a:p>
                      <a:pPr algn="ctr"/>
                      <a:r>
                        <a:rPr kumimoji="1" lang="en-US" altLang="ja-JP" sz="1200" dirty="0" smtClean="0"/>
                        <a:t>(2.3 </a:t>
                      </a:r>
                      <a:r>
                        <a:rPr kumimoji="1" lang="en-US" altLang="ja-JP" sz="1200" dirty="0" err="1" smtClean="0"/>
                        <a:t>μm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32154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422460" y="5229200"/>
            <a:ext cx="9329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srgbClr val="FF0000"/>
                </a:solidFill>
              </a:rPr>
              <a:t>AHI Band03</a:t>
            </a:r>
          </a:p>
          <a:p>
            <a:r>
              <a:rPr lang="en-US" altLang="ja-JP" sz="1000" dirty="0" smtClean="0">
                <a:solidFill>
                  <a:schemeClr val="accent1">
                    <a:lumMod val="75000"/>
                  </a:schemeClr>
                </a:solidFill>
              </a:rPr>
              <a:t>VIIRS</a:t>
            </a:r>
            <a:r>
              <a:rPr lang="ja-JP" altLang="en-US" sz="1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ja-JP" sz="1000" dirty="0" smtClean="0">
                <a:solidFill>
                  <a:schemeClr val="accent1">
                    <a:lumMod val="75000"/>
                  </a:schemeClr>
                </a:solidFill>
              </a:rPr>
              <a:t>I01</a:t>
            </a:r>
          </a:p>
          <a:p>
            <a:r>
              <a:rPr lang="en-US" altLang="ja-JP" sz="1000" dirty="0" smtClean="0">
                <a:solidFill>
                  <a:srgbClr val="00B050"/>
                </a:solidFill>
              </a:rPr>
              <a:t>VIIRS M05</a:t>
            </a:r>
          </a:p>
        </p:txBody>
      </p:sp>
    </p:spTree>
    <p:extLst>
      <p:ext uri="{BB962C8B-B14F-4D97-AF65-F5344CB8AC3E}">
        <p14:creationId xmlns:p14="http://schemas.microsoft.com/office/powerpoint/2010/main" val="155009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764648" y="3175863"/>
            <a:ext cx="5823608" cy="9424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01588" y="1137464"/>
            <a:ext cx="9006948" cy="5256584"/>
          </a:xfrm>
        </p:spPr>
        <p:txBody>
          <a:bodyPr/>
          <a:lstStyle/>
          <a:p>
            <a:r>
              <a:rPr lang="en-US" altLang="ja-JP" sz="2000" dirty="0" smtClean="0"/>
              <a:t>GSICS community agreed with using I01 for 0.6 </a:t>
            </a:r>
            <a:r>
              <a:rPr lang="en-US" altLang="ja-JP" sz="2000" dirty="0" err="1" smtClean="0"/>
              <a:t>μm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ch</a:t>
            </a:r>
            <a:endParaRPr lang="en-US" altLang="ja-JP" sz="2000" dirty="0" smtClean="0"/>
          </a:p>
          <a:p>
            <a:pPr lvl="1"/>
            <a:r>
              <a:rPr lang="en-US" altLang="ja-JP" sz="1800" dirty="0" smtClean="0"/>
              <a:t>We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have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used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I01 for AHI-VIIRS Ray-matching</a:t>
            </a:r>
          </a:p>
          <a:p>
            <a:r>
              <a:rPr lang="en-US" altLang="ja-JP" sz="2000" dirty="0" smtClean="0"/>
              <a:t>Problems for u</a:t>
            </a:r>
            <a:r>
              <a:rPr kumimoji="1" lang="en-US" altLang="ja-JP" sz="2000" dirty="0" smtClean="0"/>
              <a:t>sing I01 at </a:t>
            </a:r>
            <a:r>
              <a:rPr lang="en-US" altLang="ja-JP" sz="2000" dirty="0"/>
              <a:t>JMA              </a:t>
            </a:r>
            <a:r>
              <a:rPr lang="en-US" altLang="ja-JP" sz="1600" dirty="0" smtClean="0"/>
              <a:t>Long </a:t>
            </a:r>
            <a:r>
              <a:rPr lang="en-US" altLang="ja-JP" sz="1600" dirty="0"/>
              <a:t>time is needed to get large </a:t>
            </a:r>
            <a:r>
              <a:rPr lang="en-US" altLang="ja-JP" sz="1600" dirty="0" smtClean="0"/>
              <a:t>size data !</a:t>
            </a:r>
            <a:endParaRPr kumimoji="1" lang="en-US" altLang="ja-JP" sz="2000" dirty="0" smtClean="0"/>
          </a:p>
          <a:p>
            <a:pPr lvl="1"/>
            <a:r>
              <a:rPr lang="en-US" altLang="ja-JP" sz="1800" dirty="0" smtClean="0"/>
              <a:t>I01 data are very large </a:t>
            </a:r>
          </a:p>
          <a:p>
            <a:pPr lvl="1"/>
            <a:r>
              <a:rPr lang="en-US" altLang="ja-JP" sz="1800" dirty="0" smtClean="0"/>
              <a:t>Our internet connection is very slow</a:t>
            </a:r>
          </a:p>
          <a:p>
            <a:pPr lvl="1"/>
            <a:endParaRPr lang="en-US" altLang="ja-JP" sz="500" dirty="0" smtClean="0"/>
          </a:p>
          <a:p>
            <a:pPr marL="457200" lvl="1" indent="0">
              <a:buNone/>
            </a:pPr>
            <a:endParaRPr lang="en-US" altLang="ja-JP" sz="500" dirty="0"/>
          </a:p>
          <a:p>
            <a:pPr marL="457200" lvl="1" indent="0">
              <a:buNone/>
            </a:pPr>
            <a:endParaRPr lang="en-US" altLang="ja-JP" sz="500" dirty="0" smtClean="0"/>
          </a:p>
          <a:p>
            <a:pPr marL="457200" lvl="1" indent="0">
              <a:buNone/>
            </a:pPr>
            <a:endParaRPr lang="en-US" altLang="ja-JP" sz="500" dirty="0" smtClean="0"/>
          </a:p>
          <a:p>
            <a:pPr lvl="2"/>
            <a:r>
              <a:rPr lang="en-US" altLang="ja-JP" sz="1600" dirty="0" smtClean="0"/>
              <a:t>We</a:t>
            </a:r>
            <a:r>
              <a:rPr lang="ja-JP" altLang="en-US" sz="1600" dirty="0"/>
              <a:t> </a:t>
            </a:r>
            <a:r>
              <a:rPr lang="en-US" altLang="ja-JP" sz="1600" dirty="0" smtClean="0"/>
              <a:t>have </a:t>
            </a:r>
            <a:r>
              <a:rPr lang="en-US" altLang="ja-JP" sz="1600" dirty="0"/>
              <a:t>to restrict acquisition target </a:t>
            </a:r>
            <a:r>
              <a:rPr lang="en-US" altLang="ja-JP" sz="1600" dirty="0" smtClean="0"/>
              <a:t>region</a:t>
            </a:r>
          </a:p>
          <a:p>
            <a:pPr lvl="3"/>
            <a:r>
              <a:rPr lang="en-US" altLang="ja-JP" sz="1400" dirty="0" smtClean="0"/>
              <a:t>Currently </a:t>
            </a:r>
            <a:r>
              <a:rPr lang="en-US" altLang="ja-JP" sz="1400" dirty="0"/>
              <a:t>only Himawari-8 SSP (140E) ± 20 </a:t>
            </a:r>
            <a:r>
              <a:rPr lang="en-US" altLang="ja-JP" sz="1400" dirty="0" smtClean="0"/>
              <a:t>deg.</a:t>
            </a:r>
            <a:endParaRPr lang="en-US" altLang="ja-JP" sz="1400" dirty="0"/>
          </a:p>
          <a:p>
            <a:pPr lvl="2"/>
            <a:r>
              <a:rPr lang="en-US" altLang="ja-JP" sz="1600" dirty="0" smtClean="0"/>
              <a:t>We can’t </a:t>
            </a:r>
            <a:r>
              <a:rPr lang="en-US" altLang="ja-JP" sz="1600" dirty="0"/>
              <a:t>afford to get other </a:t>
            </a:r>
            <a:r>
              <a:rPr lang="en-US" altLang="ja-JP" sz="1600" dirty="0" smtClean="0"/>
              <a:t>satellites data </a:t>
            </a:r>
            <a:r>
              <a:rPr lang="en-US" altLang="ja-JP" sz="1400" dirty="0" smtClean="0"/>
              <a:t>(e.g. NOAA-20)</a:t>
            </a:r>
          </a:p>
          <a:p>
            <a:pPr marL="914400" lvl="2" indent="0">
              <a:buNone/>
            </a:pPr>
            <a:endParaRPr lang="en-US" altLang="ja-JP" sz="1200" dirty="0"/>
          </a:p>
          <a:p>
            <a:pPr marL="914400" lvl="2" indent="0">
              <a:buNone/>
            </a:pPr>
            <a:endParaRPr lang="en-US" altLang="ja-JP" sz="700" dirty="0"/>
          </a:p>
          <a:p>
            <a:pPr lvl="1"/>
            <a:r>
              <a:rPr lang="en-US" altLang="ja-JP" sz="1800" dirty="0" smtClean="0"/>
              <a:t>We expect that using M05 solves </a:t>
            </a:r>
            <a:r>
              <a:rPr lang="en-US" altLang="ja-JP" sz="1800" dirty="0"/>
              <a:t>these </a:t>
            </a:r>
            <a:r>
              <a:rPr lang="en-US" altLang="ja-JP" sz="1800" dirty="0" smtClean="0"/>
              <a:t>problems.</a:t>
            </a:r>
          </a:p>
          <a:p>
            <a:pPr lvl="2"/>
            <a:r>
              <a:rPr lang="en-US" altLang="ja-JP" sz="1800" dirty="0" smtClean="0"/>
              <a:t>M05 data size is smaller than I01</a:t>
            </a:r>
          </a:p>
          <a:p>
            <a:pPr lvl="1"/>
            <a:r>
              <a:rPr lang="en-US" altLang="ja-JP" sz="1800" dirty="0" smtClean="0"/>
              <a:t>However, uncertainty could be </a:t>
            </a:r>
            <a:r>
              <a:rPr lang="en-US" altLang="ja-JP" sz="1800" dirty="0"/>
              <a:t>bigger than using </a:t>
            </a:r>
            <a:r>
              <a:rPr lang="en-US" altLang="ja-JP" sz="1800" dirty="0" smtClean="0"/>
              <a:t>I01</a:t>
            </a:r>
            <a:endParaRPr lang="en-US" altLang="ja-JP" sz="100" dirty="0"/>
          </a:p>
          <a:p>
            <a:pPr marL="457200" lvl="1" indent="0">
              <a:buNone/>
            </a:pPr>
            <a:endParaRPr lang="en-US" altLang="ja-JP" sz="100" dirty="0"/>
          </a:p>
          <a:p>
            <a:pPr lvl="1"/>
            <a:endParaRPr lang="en-US" altLang="ja-JP" sz="100" dirty="0" smtClean="0"/>
          </a:p>
          <a:p>
            <a:pPr lvl="1"/>
            <a:endParaRPr lang="en-US" altLang="ja-JP" sz="100" dirty="0" smtClean="0"/>
          </a:p>
          <a:p>
            <a:pPr lvl="1"/>
            <a:endParaRPr lang="en-US" altLang="ja-JP" sz="100" dirty="0"/>
          </a:p>
          <a:p>
            <a:pPr lvl="1"/>
            <a:endParaRPr lang="en-US" altLang="ja-JP" sz="100" dirty="0" smtClean="0"/>
          </a:p>
          <a:p>
            <a:pPr marL="457200" lvl="1" indent="0">
              <a:buNone/>
            </a:pPr>
            <a:endParaRPr lang="en-US" altLang="ja-JP" sz="100" dirty="0" smtClean="0"/>
          </a:p>
          <a:p>
            <a:pPr marL="457200" lvl="1" indent="0">
              <a:buNone/>
            </a:pPr>
            <a:endParaRPr lang="en-US" altLang="ja-JP" sz="100" dirty="0"/>
          </a:p>
          <a:p>
            <a:r>
              <a:rPr lang="en-US" altLang="ja-JP" sz="2000" dirty="0" smtClean="0"/>
              <a:t>Aim: investigate impacts of using M05</a:t>
            </a:r>
          </a:p>
          <a:p>
            <a:pPr lvl="1"/>
            <a:r>
              <a:rPr lang="en-US" altLang="ja-JP" sz="1800" dirty="0" smtClean="0"/>
              <a:t>To check possibility if I01 can be replaced to M05 on AHI-VIIRS Ray-matching</a:t>
            </a:r>
            <a:endParaRPr lang="en-US" altLang="ja-JP" sz="1400" dirty="0"/>
          </a:p>
          <a:p>
            <a:pPr marL="1371600" lvl="3" indent="0">
              <a:buNone/>
            </a:pPr>
            <a:endParaRPr lang="en-US" altLang="ja-JP" sz="1400" dirty="0" smtClean="0"/>
          </a:p>
          <a:p>
            <a:pPr marL="1371600" lvl="3" indent="0">
              <a:buNone/>
            </a:pPr>
            <a:endParaRPr lang="en-US" altLang="ja-JP" sz="1400" dirty="0" smtClean="0"/>
          </a:p>
          <a:p>
            <a:pPr marL="1371600" lvl="3" indent="0">
              <a:buNone/>
            </a:pPr>
            <a:endParaRPr lang="en-US" altLang="ja-JP" sz="1400" dirty="0" smtClean="0"/>
          </a:p>
          <a:p>
            <a:pPr marL="1371600" lvl="3" indent="0">
              <a:buNone/>
            </a:pPr>
            <a:endParaRPr lang="en-US" altLang="ja-JP" sz="14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Motivation</a:t>
            </a:r>
            <a:endParaRPr kumimoji="1" lang="ja-JP" altLang="en-US" dirty="0"/>
          </a:p>
        </p:txBody>
      </p:sp>
      <p:sp>
        <p:nvSpPr>
          <p:cNvPr id="4" name="右中かっこ 3"/>
          <p:cNvSpPr/>
          <p:nvPr/>
        </p:nvSpPr>
        <p:spPr>
          <a:xfrm>
            <a:off x="4647507" y="2227970"/>
            <a:ext cx="248317" cy="576064"/>
          </a:xfrm>
          <a:prstGeom prst="rightBrace">
            <a:avLst>
              <a:gd name="adj1" fmla="val 8333"/>
              <a:gd name="adj2" fmla="val 51707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10"/>
          <p:cNvSpPr/>
          <p:nvPr/>
        </p:nvSpPr>
        <p:spPr>
          <a:xfrm>
            <a:off x="5220072" y="2227970"/>
            <a:ext cx="340900" cy="935173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420561"/>
              </p:ext>
            </p:extLst>
          </p:nvPr>
        </p:nvGraphicFramePr>
        <p:xfrm>
          <a:off x="5992988" y="2254039"/>
          <a:ext cx="2799588" cy="83215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87853">
                  <a:extLst>
                    <a:ext uri="{9D8B030D-6E8A-4147-A177-3AD203B41FA5}">
                      <a16:colId xmlns:a16="http://schemas.microsoft.com/office/drawing/2014/main" val="3795943434"/>
                    </a:ext>
                  </a:extLst>
                </a:gridCol>
                <a:gridCol w="1211735">
                  <a:extLst>
                    <a:ext uri="{9D8B030D-6E8A-4147-A177-3AD203B41FA5}">
                      <a16:colId xmlns:a16="http://schemas.microsoft.com/office/drawing/2014/main" val="811424924"/>
                    </a:ext>
                  </a:extLst>
                </a:gridCol>
              </a:tblGrid>
              <a:tr h="26032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Average</a:t>
                      </a:r>
                      <a:r>
                        <a:rPr kumimoji="1" lang="en-US" altLang="ja-JP" sz="1200" baseline="0" dirty="0" smtClean="0"/>
                        <a:t> of </a:t>
                      </a:r>
                      <a:r>
                        <a:rPr kumimoji="1" lang="en-US" altLang="ja-JP" sz="1200" dirty="0" smtClean="0"/>
                        <a:t>data size (</a:t>
                      </a:r>
                      <a:r>
                        <a:rPr kumimoji="1" lang="en-US" altLang="ja-JP" sz="1200" baseline="0" dirty="0" smtClean="0"/>
                        <a:t> in Nov.</a:t>
                      </a:r>
                      <a:r>
                        <a:rPr kumimoji="1" lang="en-US" altLang="ja-JP" sz="1200" dirty="0" smtClean="0"/>
                        <a:t>2018 )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890556"/>
                  </a:ext>
                </a:extLst>
              </a:tr>
              <a:tr h="26032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  I01 </a:t>
                      </a:r>
                      <a:r>
                        <a:rPr kumimoji="1" lang="en-US" altLang="ja-JP" sz="1200" baseline="0" dirty="0" smtClean="0"/>
                        <a:t> ( / granule ) </a:t>
                      </a:r>
                      <a:endParaRPr kumimoji="1" lang="ja-JP" alt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107</a:t>
                      </a:r>
                      <a:r>
                        <a:rPr kumimoji="1" lang="ja-JP" altLang="en-US" sz="1200" baseline="0" dirty="0" smtClean="0"/>
                        <a:t> </a:t>
                      </a:r>
                      <a:r>
                        <a:rPr kumimoji="1" lang="en-US" altLang="ja-JP" sz="1200" dirty="0" smtClean="0"/>
                        <a:t>MB *</a:t>
                      </a:r>
                      <a:endParaRPr kumimoji="1" lang="ja-JP" altLang="en-US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243294"/>
                  </a:ext>
                </a:extLst>
              </a:tr>
              <a:tr h="283517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M05  ( / granule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dirty="0" smtClean="0"/>
                        <a:t>) </a:t>
                      </a:r>
                      <a:endParaRPr kumimoji="1" lang="ja-JP" alt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  28 MB *</a:t>
                      </a:r>
                      <a:endParaRPr kumimoji="1" lang="ja-JP" altLang="en-US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514984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150324" y="3063384"/>
            <a:ext cx="1800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* include </a:t>
            </a:r>
            <a:r>
              <a:rPr lang="en-US" altLang="ja-JP" sz="1100" dirty="0"/>
              <a:t>Geolocation </a:t>
            </a:r>
            <a:r>
              <a:rPr kumimoji="1" lang="en-US" altLang="ja-JP" sz="1100" dirty="0" smtClean="0"/>
              <a:t>files</a:t>
            </a:r>
            <a:endParaRPr kumimoji="1" lang="ja-JP" altLang="en-US" sz="1100" dirty="0"/>
          </a:p>
        </p:txBody>
      </p:sp>
      <p:sp>
        <p:nvSpPr>
          <p:cNvPr id="14" name="下矢印 13"/>
          <p:cNvSpPr/>
          <p:nvPr/>
        </p:nvSpPr>
        <p:spPr>
          <a:xfrm>
            <a:off x="2598379" y="4131055"/>
            <a:ext cx="290424" cy="25257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2598378" y="5385289"/>
            <a:ext cx="290425" cy="255981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4244" y="3647099"/>
            <a:ext cx="2448304" cy="217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6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5587" y="1330364"/>
            <a:ext cx="5048250" cy="2990850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263887" y="5547093"/>
            <a:ext cx="6596794" cy="64633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ja-JP" dirty="0" smtClean="0"/>
              <a:t>Dr. Cao reported M05 has </a:t>
            </a:r>
            <a:r>
              <a:rPr lang="en-US" altLang="ja-JP" dirty="0" smtClean="0">
                <a:solidFill>
                  <a:schemeClr val="accent4">
                    <a:lumMod val="75000"/>
                  </a:schemeClr>
                </a:solidFill>
              </a:rPr>
              <a:t>+1.5 % </a:t>
            </a:r>
            <a:r>
              <a:rPr lang="en-US" altLang="ja-JP" dirty="0" smtClean="0"/>
              <a:t>calibration bias against I01</a:t>
            </a:r>
          </a:p>
          <a:p>
            <a:r>
              <a:rPr lang="en-US" altLang="ja-JP" dirty="0" smtClean="0"/>
              <a:t>at GRWG Web Meeting in July 2018.</a:t>
            </a:r>
            <a:endParaRPr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134105" y="5103765"/>
            <a:ext cx="6726576" cy="111869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280240" y="2063313"/>
            <a:ext cx="4283969" cy="1827347"/>
          </a:xfrm>
        </p:spPr>
        <p:txBody>
          <a:bodyPr/>
          <a:lstStyle/>
          <a:p>
            <a:pPr lvl="1"/>
            <a:r>
              <a:rPr lang="en-US" altLang="ja-JP" sz="1800" dirty="0"/>
              <a:t>L</a:t>
            </a:r>
            <a:r>
              <a:rPr lang="en-US" altLang="ja-JP" sz="1800" dirty="0" smtClean="0"/>
              <a:t>inear </a:t>
            </a:r>
            <a:r>
              <a:rPr lang="en-US" altLang="ja-JP" sz="1800" dirty="0"/>
              <a:t>regression </a:t>
            </a:r>
            <a:r>
              <a:rPr lang="en-US" altLang="ja-JP" sz="1800" dirty="0" smtClean="0"/>
              <a:t>in difference (force fit)</a:t>
            </a:r>
            <a:endParaRPr lang="en-US" altLang="ja-JP" sz="1800" dirty="0"/>
          </a:p>
          <a:p>
            <a:pPr lvl="1"/>
            <a:endParaRPr lang="en-US" altLang="ja-JP" sz="1800" dirty="0" smtClean="0"/>
          </a:p>
          <a:p>
            <a:pPr lvl="1"/>
            <a:r>
              <a:rPr lang="en-US" altLang="ja-JP" sz="1800" dirty="0" smtClean="0"/>
              <a:t>M05 has </a:t>
            </a:r>
            <a:r>
              <a:rPr lang="en-US" altLang="ja-JP" sz="1800" dirty="0" smtClean="0">
                <a:solidFill>
                  <a:schemeClr val="accent6"/>
                </a:solidFill>
              </a:rPr>
              <a:t>+2.1</a:t>
            </a:r>
            <a:r>
              <a:rPr lang="ja-JP" altLang="en-US" sz="1800" dirty="0">
                <a:solidFill>
                  <a:schemeClr val="accent6"/>
                </a:solidFill>
              </a:rPr>
              <a:t> </a:t>
            </a:r>
            <a:r>
              <a:rPr lang="en-US" altLang="ja-JP" sz="1800" dirty="0" smtClean="0">
                <a:solidFill>
                  <a:schemeClr val="accent6"/>
                </a:solidFill>
              </a:rPr>
              <a:t>% </a:t>
            </a:r>
            <a:r>
              <a:rPr lang="en-US" altLang="ja-JP" sz="1800" dirty="0" smtClean="0"/>
              <a:t>bias against I01.</a:t>
            </a:r>
          </a:p>
          <a:p>
            <a:pPr marL="0" indent="0">
              <a:buNone/>
            </a:pPr>
            <a:endParaRPr lang="en-US" altLang="ja-JP" sz="2200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/>
              <a:t>Comparison of I01 with </a:t>
            </a:r>
            <a:r>
              <a:rPr lang="en-US" altLang="ja-JP" sz="2400" dirty="0" smtClean="0"/>
              <a:t>M05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20822" y="456967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0</a:t>
            </a:r>
            <a:r>
              <a:rPr kumimoji="1" lang="en-US" altLang="ja-JP" dirty="0" smtClean="0">
                <a:solidFill>
                  <a:srgbClr val="FF0000"/>
                </a:solidFill>
              </a:rPr>
              <a:t>.6 % </a:t>
            </a:r>
            <a:r>
              <a:rPr lang="en-US" altLang="ja-JP" dirty="0" smtClean="0"/>
              <a:t>difference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134105" y="5080635"/>
            <a:ext cx="2664296" cy="39077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Precedin</a:t>
            </a:r>
            <a:r>
              <a:rPr lang="en-US" altLang="ja-JP" dirty="0"/>
              <a:t>g</a:t>
            </a:r>
            <a:r>
              <a:rPr lang="en-US" altLang="ja-JP" dirty="0" smtClean="0"/>
              <a:t> study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130962" y="1222772"/>
            <a:ext cx="8885931" cy="320603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左右矢印 9"/>
          <p:cNvSpPr/>
          <p:nvPr/>
        </p:nvSpPr>
        <p:spPr>
          <a:xfrm rot="5400000">
            <a:off x="3420223" y="4570871"/>
            <a:ext cx="651827" cy="367706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曲折矢印 40"/>
          <p:cNvSpPr/>
          <p:nvPr/>
        </p:nvSpPr>
        <p:spPr>
          <a:xfrm rot="5400000">
            <a:off x="7177543" y="2197652"/>
            <a:ext cx="705655" cy="1296144"/>
          </a:xfrm>
          <a:prstGeom prst="ben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2" name="曲折矢印 41"/>
          <p:cNvSpPr/>
          <p:nvPr/>
        </p:nvSpPr>
        <p:spPr>
          <a:xfrm rot="5400000" flipV="1">
            <a:off x="5531439" y="2283254"/>
            <a:ext cx="705654" cy="1124941"/>
          </a:xfrm>
          <a:prstGeom prst="bentArrow">
            <a:avLst>
              <a:gd name="adj1" fmla="val 25000"/>
              <a:gd name="adj2" fmla="val 25780"/>
              <a:gd name="adj3" fmla="val 25000"/>
              <a:gd name="adj4" fmla="val 4375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120701" y="2167367"/>
            <a:ext cx="1344695" cy="74842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2.1 %</a:t>
            </a:r>
          </a:p>
          <a:p>
            <a:pPr algn="ctr"/>
            <a:r>
              <a:rPr lang="en-US" altLang="ja-JP" dirty="0">
                <a:solidFill>
                  <a:schemeClr val="bg1"/>
                </a:solidFill>
              </a:rPr>
              <a:t> </a:t>
            </a:r>
            <a:r>
              <a:rPr lang="en-US" altLang="ja-JP" dirty="0" smtClean="0">
                <a:solidFill>
                  <a:schemeClr val="bg1"/>
                </a:solidFill>
              </a:rPr>
              <a:t>difference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23701" y="1207807"/>
            <a:ext cx="2664296" cy="3907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Result in this study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958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23559" y="1124744"/>
            <a:ext cx="8363272" cy="5127848"/>
          </a:xfrm>
        </p:spPr>
        <p:txBody>
          <a:bodyPr/>
          <a:lstStyle/>
          <a:p>
            <a:r>
              <a:rPr lang="en-US" altLang="ja-JP" sz="1800" dirty="0" smtClean="0"/>
              <a:t>At GSICS web meeting in July 2018, the members agreed to use VIIRS I01 as reference for 0.6 </a:t>
            </a:r>
            <a:r>
              <a:rPr lang="en-US" altLang="ja-JP" sz="1800" dirty="0" err="1" smtClean="0"/>
              <a:t>μm</a:t>
            </a:r>
            <a:r>
              <a:rPr lang="en-US" altLang="ja-JP" sz="1800" dirty="0" smtClean="0"/>
              <a:t> channel rather than M05.</a:t>
            </a:r>
          </a:p>
          <a:p>
            <a:r>
              <a:rPr lang="en-US" altLang="ja-JP" sz="1800" dirty="0" smtClean="0"/>
              <a:t>JMA has used I01 for AHI-VIIRS Ray-matching, </a:t>
            </a:r>
            <a:r>
              <a:rPr lang="en-US" altLang="ja-JP" sz="1800" dirty="0"/>
              <a:t>but data </a:t>
            </a:r>
            <a:r>
              <a:rPr lang="en-US" altLang="ja-JP" sz="1800" dirty="0" smtClean="0"/>
              <a:t>size of VIIRS I-bands is large. </a:t>
            </a:r>
            <a:r>
              <a:rPr lang="en-US" altLang="ja-JP" sz="1800" dirty="0"/>
              <a:t>I</a:t>
            </a:r>
            <a:r>
              <a:rPr lang="en-US" altLang="ja-JP" sz="1800" dirty="0" smtClean="0"/>
              <a:t>t’s difficult for JMA to expand the acquisition target region and to download other satellites data. On this point, using M05 is better than </a:t>
            </a:r>
            <a:r>
              <a:rPr lang="en-US" altLang="ja-JP" sz="1800" dirty="0"/>
              <a:t>using </a:t>
            </a:r>
            <a:r>
              <a:rPr lang="en-US" altLang="ja-JP" sz="1800" dirty="0" smtClean="0"/>
              <a:t>I01.</a:t>
            </a:r>
          </a:p>
          <a:p>
            <a:r>
              <a:rPr lang="en-US" altLang="ja-JP" sz="1800" dirty="0" smtClean="0"/>
              <a:t>However, </a:t>
            </a:r>
            <a:r>
              <a:rPr lang="en-US" altLang="ja-JP" sz="1800" dirty="0"/>
              <a:t>w</a:t>
            </a:r>
            <a:r>
              <a:rPr lang="en-US" altLang="ja-JP" sz="1800" dirty="0" smtClean="0"/>
              <a:t>e have </a:t>
            </a:r>
            <a:r>
              <a:rPr lang="en-US" altLang="ja-JP" sz="1800" dirty="0"/>
              <a:t>never checked </a:t>
            </a:r>
            <a:r>
              <a:rPr lang="en-US" altLang="ja-JP" sz="1800" dirty="0" smtClean="0"/>
              <a:t>how big uncertainty of using M05 is.</a:t>
            </a:r>
          </a:p>
          <a:p>
            <a:r>
              <a:rPr lang="en-US" altLang="ja-JP" sz="1800" dirty="0"/>
              <a:t>W</a:t>
            </a:r>
            <a:r>
              <a:rPr lang="en-US" altLang="ja-JP" sz="1800" dirty="0" smtClean="0"/>
              <a:t>e investigated </a:t>
            </a:r>
            <a:r>
              <a:rPr lang="en-US" altLang="ja-JP" sz="1800" dirty="0"/>
              <a:t>the validity of using </a:t>
            </a:r>
            <a:r>
              <a:rPr lang="en-US" altLang="ja-JP" sz="1800" dirty="0" smtClean="0"/>
              <a:t>M05 on AHI-VIIRS Ray-matching.</a:t>
            </a:r>
          </a:p>
          <a:p>
            <a:r>
              <a:rPr lang="en-US" altLang="ja-JP" sz="1800" dirty="0" smtClean="0"/>
              <a:t>M05 has</a:t>
            </a:r>
            <a:r>
              <a:rPr lang="en-US" altLang="ja-JP" sz="1800" dirty="0" smtClean="0">
                <a:solidFill>
                  <a:schemeClr val="accent6"/>
                </a:solidFill>
              </a:rPr>
              <a:t> +2.1 % </a:t>
            </a:r>
            <a:r>
              <a:rPr lang="en-US" altLang="ja-JP" sz="1800" dirty="0" smtClean="0"/>
              <a:t>bias against I01 whereas </a:t>
            </a:r>
            <a:r>
              <a:rPr lang="en-US" altLang="ja-JP" sz="1800" dirty="0"/>
              <a:t>Dr. Cao reported</a:t>
            </a:r>
            <a:r>
              <a:rPr lang="en-US" altLang="ja-JP" sz="1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ja-JP" sz="1800" dirty="0">
                <a:solidFill>
                  <a:schemeClr val="accent4">
                    <a:lumMod val="75000"/>
                  </a:schemeClr>
                </a:solidFill>
              </a:rPr>
              <a:t>+</a:t>
            </a:r>
            <a:r>
              <a:rPr lang="en-US" altLang="ja-JP" sz="1800" dirty="0" smtClean="0">
                <a:solidFill>
                  <a:schemeClr val="accent4">
                    <a:lumMod val="75000"/>
                  </a:schemeClr>
                </a:solidFill>
              </a:rPr>
              <a:t>1.5 % </a:t>
            </a:r>
            <a:r>
              <a:rPr lang="en-US" altLang="ja-JP" sz="1800" dirty="0"/>
              <a:t>M05 calibration bias against </a:t>
            </a:r>
            <a:r>
              <a:rPr lang="en-US" altLang="ja-JP" sz="1800" dirty="0" smtClean="0"/>
              <a:t>I01.</a:t>
            </a:r>
          </a:p>
          <a:p>
            <a:r>
              <a:rPr lang="en-US" altLang="ja-JP" sz="1800" dirty="0" smtClean="0"/>
              <a:t>Root cause(s) of </a:t>
            </a:r>
            <a:r>
              <a:rPr lang="en-US" altLang="ja-JP" sz="1800" dirty="0" smtClean="0">
                <a:solidFill>
                  <a:srgbClr val="FF0000"/>
                </a:solidFill>
              </a:rPr>
              <a:t>0.6 % </a:t>
            </a:r>
            <a:r>
              <a:rPr lang="en-US" altLang="ja-JP" sz="1800" dirty="0" smtClean="0"/>
              <a:t>difference is under investigation.</a:t>
            </a:r>
          </a:p>
          <a:p>
            <a:endParaRPr lang="en-US" altLang="ja-JP" sz="1800" dirty="0" smtClean="0"/>
          </a:p>
          <a:p>
            <a:pPr marL="0" indent="0">
              <a:buNone/>
            </a:pPr>
            <a:endParaRPr lang="en-US" altLang="ja-JP" sz="1800" dirty="0" smtClean="0"/>
          </a:p>
          <a:p>
            <a:pPr marL="0" indent="0" algn="ctr">
              <a:buNone/>
            </a:pPr>
            <a:r>
              <a:rPr lang="en-US" altLang="ja-JP" sz="1800" dirty="0" smtClean="0"/>
              <a:t>Discussion </a:t>
            </a:r>
            <a:r>
              <a:rPr lang="en-US" altLang="ja-JP" sz="1800" dirty="0"/>
              <a:t>about this </a:t>
            </a:r>
            <a:r>
              <a:rPr lang="en-US" altLang="ja-JP" sz="1800" dirty="0">
                <a:solidFill>
                  <a:srgbClr val="FF0000"/>
                </a:solidFill>
              </a:rPr>
              <a:t>0.6 % </a:t>
            </a:r>
            <a:r>
              <a:rPr lang="en-US" altLang="ja-JP" sz="1800" dirty="0"/>
              <a:t>difference </a:t>
            </a:r>
            <a:r>
              <a:rPr lang="en-US" altLang="ja-JP" sz="1800" dirty="0" smtClean="0"/>
              <a:t>(Next slide=&gt;)</a:t>
            </a:r>
            <a:endParaRPr lang="en-US" altLang="ja-JP" sz="1800" dirty="0"/>
          </a:p>
          <a:p>
            <a:endParaRPr lang="en-US" altLang="ja-JP" sz="18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251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07504" y="1126082"/>
            <a:ext cx="8964488" cy="5127848"/>
          </a:xfrm>
        </p:spPr>
        <p:txBody>
          <a:bodyPr/>
          <a:lstStyle/>
          <a:p>
            <a:r>
              <a:rPr lang="en-US" altLang="ja-JP" sz="2000" dirty="0" smtClean="0"/>
              <a:t>Result in this study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: M05 </a:t>
            </a:r>
            <a:r>
              <a:rPr lang="en-US" altLang="ja-JP" sz="2000" dirty="0"/>
              <a:t>is </a:t>
            </a:r>
            <a:r>
              <a:rPr lang="en-US" altLang="ja-JP" sz="2000" dirty="0" smtClean="0">
                <a:solidFill>
                  <a:schemeClr val="accent6"/>
                </a:solidFill>
              </a:rPr>
              <a:t>+2.1 % </a:t>
            </a:r>
            <a:r>
              <a:rPr lang="en-US" altLang="ja-JP" sz="2000" dirty="0" smtClean="0"/>
              <a:t>bias</a:t>
            </a:r>
          </a:p>
          <a:p>
            <a:r>
              <a:rPr lang="en-US" altLang="ja-JP" sz="2000" dirty="0" smtClean="0"/>
              <a:t>Cao’s report            : M05 </a:t>
            </a:r>
            <a:r>
              <a:rPr lang="en-US" altLang="ja-JP" sz="2000" dirty="0"/>
              <a:t>is </a:t>
            </a:r>
            <a:r>
              <a:rPr lang="en-US" altLang="ja-JP" sz="2000" dirty="0" smtClean="0">
                <a:solidFill>
                  <a:srgbClr val="7030A0"/>
                </a:solidFill>
              </a:rPr>
              <a:t>+1.5 % </a:t>
            </a:r>
            <a:r>
              <a:rPr lang="en-US" altLang="ja-JP" sz="2000" dirty="0" smtClean="0"/>
              <a:t>bias </a:t>
            </a:r>
            <a:endParaRPr lang="en-US" altLang="ja-JP" sz="2000" dirty="0"/>
          </a:p>
          <a:p>
            <a:r>
              <a:rPr lang="en-US" altLang="ja-JP" sz="2000" dirty="0" smtClean="0"/>
              <a:t>What is root cause(s) for </a:t>
            </a:r>
            <a:r>
              <a:rPr lang="en-US" altLang="ja-JP" sz="2000" dirty="0" smtClean="0">
                <a:solidFill>
                  <a:srgbClr val="FF0000"/>
                </a:solidFill>
              </a:rPr>
              <a:t>0.6 % </a:t>
            </a:r>
            <a:r>
              <a:rPr lang="en-US" altLang="ja-JP" sz="2000" dirty="0" smtClean="0"/>
              <a:t>difference?</a:t>
            </a:r>
          </a:p>
          <a:p>
            <a:pPr lvl="1"/>
            <a:r>
              <a:rPr lang="en-US" altLang="ja-JP" sz="1800" dirty="0" smtClean="0"/>
              <a:t>A</a:t>
            </a:r>
            <a:r>
              <a:rPr lang="en-US" altLang="ja-JP" sz="1800" dirty="0"/>
              <a:t>)</a:t>
            </a:r>
            <a:r>
              <a:rPr lang="en-US" altLang="ja-JP" sz="1800" dirty="0" smtClean="0"/>
              <a:t> </a:t>
            </a:r>
            <a:r>
              <a:rPr lang="en-US" altLang="ja-JP" sz="1800" dirty="0"/>
              <a:t>SBAF </a:t>
            </a:r>
            <a:r>
              <a:rPr lang="en-US" altLang="ja-JP" sz="1800" dirty="0" smtClean="0"/>
              <a:t>uncertainty available on NASA LaRC SBAF tool</a:t>
            </a:r>
          </a:p>
          <a:p>
            <a:pPr lvl="2"/>
            <a:r>
              <a:rPr lang="en-US" altLang="ja-JP" sz="1600" dirty="0" smtClean="0"/>
              <a:t>Automatically calculate </a:t>
            </a:r>
            <a:r>
              <a:rPr lang="ja-JP" altLang="en-US" sz="1600" dirty="0" smtClean="0"/>
              <a:t>“</a:t>
            </a:r>
            <a:r>
              <a:rPr lang="en-US" altLang="ja-JP" sz="1600" dirty="0" err="1"/>
              <a:t>StdErrReg</a:t>
            </a:r>
            <a:r>
              <a:rPr lang="en-US" altLang="ja-JP" sz="1600" dirty="0"/>
              <a:t>%” and “</a:t>
            </a:r>
            <a:r>
              <a:rPr lang="en-US" altLang="ja-JP" sz="1600" dirty="0" err="1"/>
              <a:t>StdErrSlp</a:t>
            </a:r>
            <a:r>
              <a:rPr lang="en-US" altLang="ja-JP" sz="1600" dirty="0" smtClean="0"/>
              <a:t>%”</a:t>
            </a:r>
          </a:p>
          <a:p>
            <a:pPr lvl="2"/>
            <a:endParaRPr lang="en-US" altLang="ja-JP" sz="1600" u="sng" dirty="0"/>
          </a:p>
          <a:p>
            <a:pPr lvl="2"/>
            <a:endParaRPr lang="en-US" altLang="ja-JP" sz="1600" u="sng" dirty="0" smtClean="0"/>
          </a:p>
          <a:p>
            <a:pPr marL="914400" lvl="2" indent="0">
              <a:buNone/>
            </a:pPr>
            <a:endParaRPr lang="en-US" altLang="ja-JP" sz="1600" u="sng" dirty="0"/>
          </a:p>
          <a:p>
            <a:pPr marL="914400" lvl="2" indent="0">
              <a:buNone/>
            </a:pPr>
            <a:endParaRPr lang="en-US" altLang="ja-JP" sz="1600" u="sng" dirty="0"/>
          </a:p>
          <a:p>
            <a:pPr lvl="2"/>
            <a:r>
              <a:rPr lang="en-US" altLang="ja-JP" sz="1600" b="1" dirty="0" smtClean="0"/>
              <a:t>Which </a:t>
            </a:r>
            <a:r>
              <a:rPr lang="en-US" altLang="ja-JP" sz="1600" b="1" dirty="0"/>
              <a:t>SBAF </a:t>
            </a:r>
            <a:r>
              <a:rPr lang="en-US" altLang="ja-JP" sz="1600" b="1" dirty="0" smtClean="0"/>
              <a:t>uncertainty </a:t>
            </a:r>
            <a:r>
              <a:rPr lang="en-US" altLang="ja-JP" sz="1600" b="1" dirty="0"/>
              <a:t>should be </a:t>
            </a:r>
            <a:r>
              <a:rPr lang="en-US" altLang="ja-JP" sz="1600" b="1" dirty="0" smtClean="0"/>
              <a:t>used </a:t>
            </a:r>
            <a:r>
              <a:rPr lang="en-US" altLang="ja-JP" sz="1600" b="1" dirty="0"/>
              <a:t>in this </a:t>
            </a:r>
            <a:r>
              <a:rPr lang="en-US" altLang="ja-JP" sz="1600" b="1" dirty="0" smtClean="0"/>
              <a:t>study?</a:t>
            </a:r>
          </a:p>
          <a:p>
            <a:pPr lvl="2"/>
            <a:endParaRPr lang="en-US" altLang="ja-JP" sz="1050" b="1" u="sng" dirty="0"/>
          </a:p>
          <a:p>
            <a:pPr lvl="1"/>
            <a:r>
              <a:rPr lang="en-US" altLang="ja-JP" sz="1800" dirty="0" smtClean="0"/>
              <a:t>B</a:t>
            </a:r>
            <a:r>
              <a:rPr lang="en-US" altLang="ja-JP" sz="1800" dirty="0"/>
              <a:t>)</a:t>
            </a:r>
            <a:r>
              <a:rPr lang="en-US" altLang="ja-JP" sz="1800" dirty="0" smtClean="0"/>
              <a:t> M05 bias vs. I01 isn’t </a:t>
            </a:r>
            <a:r>
              <a:rPr lang="en-US" altLang="ja-JP" sz="1800" dirty="0"/>
              <a:t>equal to </a:t>
            </a:r>
            <a:r>
              <a:rPr lang="en-US" altLang="ja-JP" sz="1800" dirty="0">
                <a:solidFill>
                  <a:srgbClr val="7030A0"/>
                </a:solidFill>
              </a:rPr>
              <a:t>1.5 </a:t>
            </a:r>
            <a:r>
              <a:rPr lang="en-US" altLang="ja-JP" sz="1800" dirty="0" smtClean="0">
                <a:solidFill>
                  <a:srgbClr val="7030A0"/>
                </a:solidFill>
              </a:rPr>
              <a:t>% </a:t>
            </a:r>
            <a:r>
              <a:rPr lang="en-US" altLang="ja-JP" sz="1800" dirty="0" smtClean="0"/>
              <a:t>in this SDR</a:t>
            </a:r>
            <a:endParaRPr lang="en-US" altLang="ja-JP" sz="1800" dirty="0"/>
          </a:p>
          <a:p>
            <a:pPr lvl="2"/>
            <a:r>
              <a:rPr lang="en-US" altLang="ja-JP" sz="1600" dirty="0"/>
              <a:t>(on-going) </a:t>
            </a:r>
            <a:r>
              <a:rPr lang="en-US" altLang="ja-JP" sz="1600" dirty="0" smtClean="0"/>
              <a:t>We have </a:t>
            </a:r>
            <a:r>
              <a:rPr lang="en-US" altLang="ja-JP" sz="1600" dirty="0"/>
              <a:t>to directly compare </a:t>
            </a:r>
            <a:r>
              <a:rPr lang="en-US" altLang="ja-JP" sz="1600" dirty="0" smtClean="0"/>
              <a:t>M05 with I01.</a:t>
            </a:r>
            <a:endParaRPr lang="en-US" altLang="ja-JP" sz="1600" dirty="0" smtClean="0"/>
          </a:p>
          <a:p>
            <a:pPr marL="914400" lvl="2" indent="0">
              <a:buNone/>
            </a:pPr>
            <a:endParaRPr lang="en-US" altLang="ja-JP" sz="700" dirty="0" smtClean="0"/>
          </a:p>
          <a:p>
            <a:pPr lvl="1"/>
            <a:r>
              <a:rPr lang="en-US" altLang="ja-JP" sz="1800" dirty="0" smtClean="0"/>
              <a:t>C</a:t>
            </a:r>
            <a:r>
              <a:rPr lang="en-US" altLang="ja-JP" sz="1800" dirty="0"/>
              <a:t>)</a:t>
            </a:r>
            <a:r>
              <a:rPr lang="en-US" altLang="ja-JP" sz="1800" dirty="0" smtClean="0"/>
              <a:t> Coding bugs or other causes</a:t>
            </a:r>
          </a:p>
          <a:p>
            <a:pPr lvl="2"/>
            <a:r>
              <a:rPr lang="en-US" altLang="ja-JP" sz="1600" b="1" dirty="0" smtClean="0"/>
              <a:t>Does anybody have other ideas about causes? 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Discussion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469213"/>
              </p:ext>
            </p:extLst>
          </p:nvPr>
        </p:nvGraphicFramePr>
        <p:xfrm>
          <a:off x="2023264" y="2892544"/>
          <a:ext cx="393417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305">
                  <a:extLst>
                    <a:ext uri="{9D8B030D-6E8A-4147-A177-3AD203B41FA5}">
                      <a16:colId xmlns:a16="http://schemas.microsoft.com/office/drawing/2014/main" val="66056880"/>
                    </a:ext>
                  </a:extLst>
                </a:gridCol>
                <a:gridCol w="1179655">
                  <a:extLst>
                    <a:ext uri="{9D8B030D-6E8A-4147-A177-3AD203B41FA5}">
                      <a16:colId xmlns:a16="http://schemas.microsoft.com/office/drawing/2014/main" val="855793297"/>
                    </a:ext>
                  </a:extLst>
                </a:gridCol>
                <a:gridCol w="1330215">
                  <a:extLst>
                    <a:ext uri="{9D8B030D-6E8A-4147-A177-3AD203B41FA5}">
                      <a16:colId xmlns:a16="http://schemas.microsoft.com/office/drawing/2014/main" val="17102385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0" dirty="0" smtClean="0">
                          <a:solidFill>
                            <a:sysClr val="windowText" lastClr="000000"/>
                          </a:solidFill>
                        </a:rPr>
                        <a:t>Uncertainty</a:t>
                      </a:r>
                      <a:endParaRPr kumimoji="1" lang="ja-JP" alt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0" dirty="0" smtClean="0">
                          <a:solidFill>
                            <a:schemeClr val="bg1"/>
                          </a:solidFill>
                        </a:rPr>
                        <a:t>I01</a:t>
                      </a:r>
                      <a:endParaRPr kumimoji="1" lang="ja-JP" alt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0" dirty="0" smtClean="0">
                          <a:solidFill>
                            <a:schemeClr val="bg1"/>
                          </a:solidFill>
                        </a:rPr>
                        <a:t>M05</a:t>
                      </a:r>
                      <a:endParaRPr kumimoji="1" lang="ja-JP" alt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194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StdErrReg [%]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0.2045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1.414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65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StdErrSlp  [%]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1.7684×10</a:t>
                      </a:r>
                      <a:r>
                        <a:rPr kumimoji="1" lang="en-US" altLang="ja-JP" sz="1400" baseline="30000" dirty="0" smtClean="0">
                          <a:solidFill>
                            <a:sysClr val="windowText" lastClr="000000"/>
                          </a:solidFill>
                        </a:rPr>
                        <a:t>-3</a:t>
                      </a:r>
                      <a:endParaRPr kumimoji="1" lang="ja-JP" altLang="en-US" sz="1400" baseline="30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1.2136×10</a:t>
                      </a:r>
                      <a:r>
                        <a:rPr kumimoji="1" lang="en-US" altLang="ja-JP" sz="1400" baseline="30000" dirty="0" smtClean="0">
                          <a:solidFill>
                            <a:sysClr val="windowText" lastClr="000000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270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11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4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38385" y="3864849"/>
                <a:ext cx="4038600" cy="2228447"/>
              </a:xfr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en-US" altLang="ja-JP" sz="1600" dirty="0" smtClean="0"/>
                  <a:t>StdErrReg [%]</a:t>
                </a:r>
              </a:p>
              <a:p>
                <a:pPr marL="0" indent="0">
                  <a:buNone/>
                </a:pPr>
                <a:r>
                  <a:rPr lang="en-US" altLang="ja-JP" sz="1400" dirty="0" smtClean="0"/>
                  <a:t>yMean : arithmetic </a:t>
                </a:r>
                <a:r>
                  <a:rPr lang="en-US" altLang="ja-JP" sz="1400" dirty="0"/>
                  <a:t>m</a:t>
                </a:r>
                <a:r>
                  <a:rPr lang="en-US" altLang="ja-JP" sz="1400" dirty="0" smtClean="0"/>
                  <a:t>ean </a:t>
                </a:r>
                <a:r>
                  <a:rPr lang="en-US" altLang="ja-JP" sz="1400" dirty="0"/>
                  <a:t>of </a:t>
                </a:r>
                <a:r>
                  <a:rPr lang="en-US" altLang="ja-JP" sz="1400" dirty="0" smtClean="0"/>
                  <a:t>Ydata </a:t>
                </a:r>
                <a:r>
                  <a:rPr lang="en-US" altLang="ja-JP" sz="1200" dirty="0" smtClean="0"/>
                  <a:t>(Data </a:t>
                </a:r>
                <a:r>
                  <a:rPr lang="en-US" altLang="ja-JP" sz="1200" dirty="0"/>
                  <a:t>on </a:t>
                </a:r>
                <a:r>
                  <a:rPr lang="en-US" altLang="ja-JP" sz="1200" dirty="0" smtClean="0"/>
                  <a:t>Y-Axis)</a:t>
                </a:r>
                <a:endParaRPr lang="en-US" altLang="ja-JP" sz="1400" dirty="0" smtClean="0"/>
              </a:p>
              <a:p>
                <a:pPr marL="0" indent="0">
                  <a:buNone/>
                </a:pPr>
                <a:r>
                  <a:rPr lang="en-US" altLang="ja-JP" sz="1400" dirty="0" smtClean="0"/>
                  <a:t>        N : </a:t>
                </a:r>
                <a:r>
                  <a:rPr lang="en-US" altLang="ja-JP" sz="1400" dirty="0"/>
                  <a:t>length of </a:t>
                </a:r>
                <a:r>
                  <a:rPr lang="en-US" altLang="ja-JP" sz="1400" dirty="0" smtClean="0"/>
                  <a:t>Ydata </a:t>
                </a:r>
                <a:r>
                  <a:rPr lang="en-US" altLang="ja-JP" sz="1400" dirty="0"/>
                  <a:t>(</a:t>
                </a:r>
                <a:r>
                  <a:rPr lang="en-US" altLang="ja-JP" sz="1400" dirty="0" smtClean="0"/>
                  <a:t>also </a:t>
                </a:r>
                <a:r>
                  <a:rPr lang="en-US" altLang="ja-JP" sz="1400" dirty="0" err="1" smtClean="0"/>
                  <a:t>Xdata</a:t>
                </a:r>
                <a:r>
                  <a:rPr lang="en-US" altLang="ja-JP" sz="1400" dirty="0" smtClean="0"/>
                  <a:t>)</a:t>
                </a:r>
              </a:p>
              <a:p>
                <a:pPr marL="0" indent="0">
                  <a:buNone/>
                </a:pPr>
                <a:r>
                  <a:rPr kumimoji="1" lang="en-US" altLang="ja-JP" sz="1400" dirty="0" smtClean="0"/>
                  <a:t>Regression Line : </a:t>
                </a:r>
                <a:r>
                  <a:rPr kumimoji="1" lang="en-US" altLang="ja-JP" sz="1400" i="1" dirty="0" smtClean="0"/>
                  <a:t>y =</a:t>
                </a:r>
                <a:r>
                  <a:rPr lang="en-US" altLang="ja-JP" sz="1400" dirty="0"/>
                  <a:t> </a:t>
                </a:r>
                <a14:m>
                  <m:oMath xmlns:m="http://schemas.openxmlformats.org/officeDocument/2006/math">
                    <m:r>
                      <a:rPr lang="en-US" altLang="ja-JP" sz="1400" i="1">
                        <a:latin typeface="Cambria Math" panose="02040503050406030204" pitchFamily="18" charset="0"/>
                      </a:rPr>
                      <m:t>𝑠𝑙𝑜𝑝𝑒</m:t>
                    </m:r>
                    <m:sSub>
                      <m:sSubPr>
                        <m:ctrlPr>
                          <a:rPr lang="ja-JP" alt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ja-JP" alt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acc>
                          <m:accPr>
                            <m:chr m:val="̇"/>
                            <m:ctrlPr>
                              <a:rPr lang="ja-JP" altLang="en-US" sz="1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ja-JP" altLang="en-US" sz="1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</m:sub>
                    </m:sSub>
                    <m:r>
                      <a:rPr lang="ja-JP" altLang="en-US" sz="140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1400" i="1">
                        <a:latin typeface="Cambria Math" panose="02040503050406030204" pitchFamily="18" charset="0"/>
                      </a:rPr>
                      <m:t>𝑜𝑓𝑓𝑠𝑒𝑡</m:t>
                    </m:r>
                  </m:oMath>
                </a14:m>
                <a:endParaRPr kumimoji="1" lang="en-US" altLang="ja-JP" sz="1400" dirty="0"/>
              </a:p>
              <a:p>
                <a:pPr marL="0" indent="0">
                  <a:buNone/>
                </a:pPr>
                <a:r>
                  <a:rPr lang="en-US" altLang="ja-JP" sz="1400" dirty="0"/>
                  <a:t>StdErrReg </a:t>
                </a:r>
                <a:r>
                  <a:rPr lang="en-US" altLang="ja-JP" sz="14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ja-JP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1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ja-JP" sz="1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  <m:nary>
                          <m:naryPr>
                            <m:chr m:val="∑"/>
                            <m:ctrlPr>
                              <a:rPr lang="en-US" altLang="ja-JP" sz="1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ja-JP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ja-JP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altLang="ja-JP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altLang="ja-JP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altLang="ja-JP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ja-JP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altLang="ja-JP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ja-JP" alt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ja-JP" sz="1400" i="1">
                                        <a:latin typeface="Cambria Math" panose="02040503050406030204" pitchFamily="18" charset="0"/>
                                      </a:rPr>
                                      <m:t>𝑠𝑙𝑜𝑝𝑒</m:t>
                                    </m:r>
                                    <m:sSub>
                                      <m:sSubPr>
                                        <m:ctrlPr>
                                          <a:rPr lang="ja-JP" altLang="en-US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1400" i="1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ja-JP" altLang="en-US" sz="1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ja-JP" altLang="en-US" sz="1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ja-JP" altLang="en-US" sz="14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e>
                                        </m:acc>
                                      </m:sub>
                                    </m:sSub>
                                    <m:r>
                                      <a:rPr lang="ja-JP" altLang="en-US" sz="140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altLang="ja-JP" sz="1400" i="1">
                                        <a:latin typeface="Cambria Math" panose="02040503050406030204" pitchFamily="18" charset="0"/>
                                      </a:rPr>
                                      <m:t>𝑜𝑓𝑓𝑠𝑒𝑡</m:t>
                                    </m:r>
                                  </m:e>
                                </m:d>
                                <m:r>
                                  <a:rPr lang="en-US" altLang="ja-JP" sz="1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altLang="ja-JP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rad>
                  </m:oMath>
                </a14:m>
                <a:endParaRPr kumimoji="1" lang="en-US" altLang="ja-JP" sz="1400" dirty="0" smtClean="0"/>
              </a:p>
              <a:p>
                <a:pPr marL="0" indent="0" algn="ctr">
                  <a:buNone/>
                </a:pPr>
                <a:r>
                  <a:rPr lang="en-US" altLang="ja-JP" sz="1400" dirty="0" smtClean="0"/>
                  <a:t>StdErrReg [%]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ja-JP" sz="1400">
                            <a:latin typeface="Cambria Math" panose="02040503050406030204" pitchFamily="18" charset="0"/>
                          </a:rPr>
                          <m:t>stdErrReg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ja-JP" sz="1400">
                            <a:latin typeface="Cambria Math" panose="02040503050406030204" pitchFamily="18" charset="0"/>
                          </a:rPr>
                          <m:t>yMean</m:t>
                        </m:r>
                      </m:den>
                    </m:f>
                  </m:oMath>
                </a14:m>
                <a:r>
                  <a:rPr lang="en-US" altLang="ja-JP" sz="1400" dirty="0"/>
                  <a:t> ×100</a:t>
                </a:r>
                <a:endParaRPr kumimoji="1" lang="ja-JP" altLang="en-US" sz="1400" dirty="0"/>
              </a:p>
            </p:txBody>
          </p:sp>
        </mc:Choice>
        <mc:Fallback xmlns="">
          <p:sp>
            <p:nvSpPr>
              <p:cNvPr id="5" name="コンテンツ プレースホルダー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38385" y="3864849"/>
                <a:ext cx="4038600" cy="2228447"/>
              </a:xfrm>
              <a:blipFill>
                <a:blip r:embed="rId3"/>
                <a:stretch>
                  <a:fillRect l="-300" t="-2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コンテンツ プレースホルダー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781872" y="2640712"/>
                <a:ext cx="4038600" cy="3452584"/>
              </a:xfr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en-US" altLang="ja-JP" sz="1600" dirty="0" smtClean="0"/>
                  <a:t>StdErrSlp [%]</a:t>
                </a:r>
              </a:p>
              <a:p>
                <a:pPr marL="0" indent="0">
                  <a:buNone/>
                </a:pPr>
                <a:r>
                  <a:rPr kumimoji="1" lang="en-US" altLang="ja-JP" sz="1400" dirty="0" smtClean="0"/>
                  <a:t>xMean </a:t>
                </a:r>
                <a:r>
                  <a:rPr lang="en-US" altLang="ja-JP" sz="1400" dirty="0"/>
                  <a:t>: </a:t>
                </a:r>
                <a:r>
                  <a:rPr lang="en-US" altLang="ja-JP" sz="1400" dirty="0" smtClean="0"/>
                  <a:t>arithmetic </a:t>
                </a:r>
                <a:r>
                  <a:rPr lang="en-US" altLang="ja-JP" sz="1400" dirty="0"/>
                  <a:t>m</a:t>
                </a:r>
                <a:r>
                  <a:rPr lang="en-US" altLang="ja-JP" sz="1400" dirty="0" smtClean="0"/>
                  <a:t>ean </a:t>
                </a:r>
                <a:r>
                  <a:rPr lang="en-US" altLang="ja-JP" sz="1400" dirty="0"/>
                  <a:t>of </a:t>
                </a:r>
                <a:r>
                  <a:rPr lang="en-US" altLang="ja-JP" sz="1200" dirty="0" err="1" smtClean="0"/>
                  <a:t>Xdata</a:t>
                </a:r>
                <a:r>
                  <a:rPr lang="en-US" altLang="ja-JP" sz="1200" dirty="0" smtClean="0"/>
                  <a:t> </a:t>
                </a:r>
                <a:r>
                  <a:rPr lang="en-US" altLang="ja-JP" sz="1200" dirty="0"/>
                  <a:t>(Data on Y-Axis</a:t>
                </a:r>
                <a:r>
                  <a:rPr lang="en-US" altLang="ja-JP" sz="1200" dirty="0" smtClean="0"/>
                  <a:t>)</a:t>
                </a:r>
                <a:endParaRPr kumimoji="1" lang="en-US" altLang="ja-JP" sz="1600" dirty="0"/>
              </a:p>
              <a:p>
                <a:pPr marL="0" indent="0">
                  <a:buNone/>
                </a:pPr>
                <a:r>
                  <a:rPr lang="en-US" altLang="ja-JP" sz="1400" b="1" dirty="0" smtClean="0"/>
                  <a:t>1. </a:t>
                </a:r>
                <a:r>
                  <a:rPr lang="en-US" altLang="ja-JP" sz="1400" dirty="0" smtClean="0"/>
                  <a:t>Compute </a:t>
                </a:r>
                <a:r>
                  <a:rPr lang="en-US" altLang="ja-JP" sz="1400" dirty="0"/>
                  <a:t>Standard Deviation (SD) of </a:t>
                </a:r>
                <a:r>
                  <a:rPr lang="en-US" altLang="ja-JP" sz="1400" dirty="0" smtClean="0"/>
                  <a:t>XData.</a:t>
                </a:r>
              </a:p>
              <a:p>
                <a:pPr marL="0" indent="0">
                  <a:buNone/>
                </a:pPr>
                <a:r>
                  <a:rPr lang="en-US" altLang="ja-JP" sz="1400" b="1" dirty="0" smtClean="0"/>
                  <a:t>2. </a:t>
                </a:r>
                <a:r>
                  <a:rPr lang="en-US" altLang="ja-JP" sz="1400" dirty="0" smtClean="0"/>
                  <a:t>This </a:t>
                </a:r>
                <a:r>
                  <a:rPr lang="en-US" altLang="ja-JP" sz="1400" dirty="0"/>
                  <a:t>gives the SD of XData </a:t>
                </a:r>
                <a:r>
                  <a:rPr lang="en-US" altLang="ja-JP" sz="1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ja-JP" sz="1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nary>
                              <m:naryPr>
                                <m:chr m:val="∑"/>
                                <m:ctrlPr>
                                  <a:rPr lang="en-US" altLang="ja-JP" sz="1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altLang="ja-JP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ja-JP" sz="14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US" altLang="ja-JP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ja-JP" sz="1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altLang="ja-JP" sz="1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1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14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altLang="ja-JP" sz="1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ja-JP" altLang="en-US" sz="1400" i="1">
                                        <a:latin typeface="Cambria Math" panose="02040503050406030204" pitchFamily="18" charset="0"/>
                                      </a:rPr>
                                      <m:t>𝑥𝑀𝑒𝑎𝑛</m:t>
                                    </m:r>
                                    <m:r>
                                      <a:rPr lang="en-US" altLang="ja-JP" sz="1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altLang="ja-JP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ja-JP" sz="1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14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ja-JP" sz="14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ja-JP" sz="1400" dirty="0"/>
                  <a:t/>
                </a:r>
                <a:br>
                  <a:rPr lang="en-US" altLang="ja-JP" sz="1400" dirty="0"/>
                </a:br>
                <a:r>
                  <a:rPr lang="en-US" altLang="ja-JP" sz="1400" b="1" dirty="0" smtClean="0"/>
                  <a:t>3. </a:t>
                </a:r>
                <a:r>
                  <a:rPr lang="en-US" altLang="ja-JP" sz="1400" dirty="0"/>
                  <a:t>Thus </a:t>
                </a:r>
                <a:r>
                  <a:rPr lang="en-US" altLang="ja-JP" sz="1400" dirty="0" smtClean="0"/>
                  <a:t>from </a:t>
                </a:r>
                <a:r>
                  <a:rPr lang="en-US" altLang="ja-JP" sz="1400" dirty="0"/>
                  <a:t>2</a:t>
                </a:r>
                <a:r>
                  <a:rPr lang="en-US" altLang="ja-JP" sz="1400" dirty="0" smtClean="0"/>
                  <a:t> </a:t>
                </a:r>
                <a:r>
                  <a:rPr lang="en-US" altLang="ja-JP" sz="1400" dirty="0"/>
                  <a:t>we can write</a:t>
                </a:r>
                <a:r>
                  <a:rPr lang="en-US" altLang="ja-JP" sz="1400" dirty="0" smtClean="0"/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1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nary>
                          <m:naryPr>
                            <m:chr m:val="∑"/>
                            <m:ctrlPr>
                              <a:rPr lang="en-US" altLang="ja-JP" sz="1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ja-JP" sz="1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ja-JP" sz="14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altLang="ja-JP" sz="1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ja-JP" sz="14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altLang="ja-JP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sz="14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altLang="ja-JP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ja-JP" altLang="en-US" sz="1400" i="1">
                                    <a:latin typeface="Cambria Math" panose="02040503050406030204" pitchFamily="18" charset="0"/>
                                  </a:rPr>
                                  <m:t>𝑥𝑀𝑒𝑎𝑛</m:t>
                                </m:r>
                                <m:r>
                                  <a:rPr lang="en-US" altLang="ja-JP" sz="1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altLang="ja-JP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rad>
                  </m:oMath>
                </a14:m>
                <a:r>
                  <a:rPr lang="en-US" altLang="ja-JP" sz="1400" dirty="0" smtClean="0"/>
                  <a:t> = (SD of XData) ×</a:t>
                </a:r>
                <a:r>
                  <a:rPr lang="en-US" altLang="ja-JP" sz="14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US" altLang="ja-JP" sz="1400" dirty="0"/>
                  <a:t/>
                </a:r>
                <a:br>
                  <a:rPr lang="en-US" altLang="ja-JP" sz="1400" dirty="0"/>
                </a:br>
                <a:r>
                  <a:rPr lang="en-US" altLang="ja-JP" sz="1400" b="1" dirty="0" smtClean="0"/>
                  <a:t>4. </a:t>
                </a:r>
                <a:r>
                  <a:rPr lang="en-US" altLang="ja-JP" sz="1400" dirty="0"/>
                  <a:t>Compute </a:t>
                </a:r>
                <a:r>
                  <a:rPr lang="en-US" altLang="ja-JP" sz="1400" dirty="0" smtClean="0"/>
                  <a:t>Ratio: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140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altLang="ja-JP" sz="1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  <m:t>𝑆𝑡𝑑𝐸𝑟𝑟𝑅𝑒𝑔𝑟𝑒𝑠𝑠𝑖𝑜𝑛</m:t>
                        </m:r>
                      </m:num>
                      <m:den>
                        <m: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  <m:t>((</m:t>
                        </m:r>
                        <m: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  <m:t>𝑆𝐷</m:t>
                        </m:r>
                        <m: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  <m:t>𝑋𝑑𝑎𝑡𝑎</m:t>
                        </m:r>
                        <m: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  <m:t>) × </m:t>
                        </m:r>
                        <m:rad>
                          <m:radPr>
                            <m:degHide m:val="on"/>
                            <m:ctrlPr>
                              <a:rPr lang="en-US" altLang="ja-JP" sz="1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1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ja-JP" sz="1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rad>
                        <m: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altLang="ja-JP" sz="1400" dirty="0"/>
                  <a:t/>
                </a:r>
                <a:br>
                  <a:rPr lang="en-US" altLang="ja-JP" sz="1400" dirty="0"/>
                </a:br>
                <a:r>
                  <a:rPr lang="en-US" altLang="ja-JP" sz="1400" b="1" dirty="0" smtClean="0"/>
                  <a:t>5. </a:t>
                </a:r>
                <a:r>
                  <a:rPr lang="en-US" altLang="ja-JP" sz="1400" dirty="0"/>
                  <a:t>Divide Ratio C by </a:t>
                </a:r>
                <a:r>
                  <a:rPr lang="en-US" altLang="ja-JP" sz="1400" dirty="0" smtClean="0"/>
                  <a:t>Slope (for </a:t>
                </a:r>
                <a:r>
                  <a:rPr lang="en-US" altLang="ja-JP" sz="1400" dirty="0"/>
                  <a:t>Linear Case) </a:t>
                </a:r>
                <a:r>
                  <a:rPr lang="en-US" altLang="ja-JP" sz="1400" dirty="0" smtClean="0"/>
                  <a:t>and </a:t>
                </a:r>
                <a:r>
                  <a:rPr lang="en-US" altLang="ja-JP" sz="1400" dirty="0"/>
                  <a:t>Multiply by 100 to get </a:t>
                </a:r>
                <a:r>
                  <a:rPr lang="en-US" altLang="ja-JP" sz="1400" dirty="0" smtClean="0"/>
                  <a:t>StdErrSlp</a:t>
                </a:r>
                <a:r>
                  <a:rPr lang="ja-JP" altLang="en-US" sz="1400" dirty="0"/>
                  <a:t> </a:t>
                </a:r>
                <a:r>
                  <a:rPr lang="en-US" altLang="ja-JP" sz="1400" dirty="0" smtClean="0"/>
                  <a:t>[%] :</a:t>
                </a:r>
                <a:endParaRPr lang="en-US" altLang="ja-JP" sz="1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1400" b="0" i="0" smtClean="0">
                        <a:latin typeface="Cambria Math" panose="02040503050406030204" pitchFamily="18" charset="0"/>
                      </a:rPr>
                      <m:t>StdErrSlp</m:t>
                    </m:r>
                    <m:r>
                      <a:rPr lang="en-US" altLang="ja-JP" sz="1400" b="0" i="0" smtClean="0">
                        <a:latin typeface="Cambria Math" panose="02040503050406030204" pitchFamily="18" charset="0"/>
                      </a:rPr>
                      <m:t> [%]=</m:t>
                    </m:r>
                    <m:f>
                      <m:fPr>
                        <m:ctrlPr>
                          <a:rPr lang="en-US" altLang="ja-JP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ja-JP" sz="14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ja-JP" sz="1400" b="0" i="0" smtClean="0">
                            <a:latin typeface="Cambria Math" panose="02040503050406030204" pitchFamily="18" charset="0"/>
                          </a:rPr>
                          <m:t>Slope</m:t>
                        </m:r>
                      </m:den>
                    </m:f>
                    <m:r>
                      <a:rPr lang="en-US" altLang="ja-JP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1400" i="1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ja-JP" sz="1400" dirty="0" smtClean="0"/>
                  <a:t> 100</a:t>
                </a:r>
              </a:p>
            </p:txBody>
          </p:sp>
        </mc:Choice>
        <mc:Fallback xmlns="">
          <p:sp>
            <p:nvSpPr>
              <p:cNvPr id="6" name="コンテンツ プレースホルダー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781872" y="2640712"/>
                <a:ext cx="4038600" cy="3452584"/>
              </a:xfrm>
              <a:blipFill>
                <a:blip r:embed="rId4"/>
                <a:stretch>
                  <a:fillRect l="-1949" t="-1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400" dirty="0" smtClean="0"/>
              <a:t>Discussion for SBAF uncertainties</a:t>
            </a:r>
            <a:endParaRPr kumimoji="1" lang="ja-JP" altLang="en-US" sz="2400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95536" y="1286952"/>
            <a:ext cx="8229600" cy="1349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kumimoji="1"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ja-JP" sz="2000" kern="0" dirty="0" smtClean="0"/>
              <a:t>Which SBAF uncertainty should be used  in this study?</a:t>
            </a:r>
          </a:p>
          <a:p>
            <a:pPr marL="0" indent="0">
              <a:buNone/>
            </a:pPr>
            <a:endParaRPr lang="en-US" altLang="ja-JP" sz="1600" kern="0" dirty="0" smtClean="0"/>
          </a:p>
          <a:p>
            <a:pPr marL="0" indent="0">
              <a:buNone/>
            </a:pPr>
            <a:endParaRPr lang="en-US" altLang="ja-JP" sz="1600" kern="0" dirty="0"/>
          </a:p>
          <a:p>
            <a:pPr marL="0" indent="0">
              <a:buNone/>
            </a:pPr>
            <a:endParaRPr lang="en-US" altLang="ja-JP" sz="1600" kern="0" dirty="0" smtClean="0"/>
          </a:p>
          <a:p>
            <a:pPr marL="0" indent="0">
              <a:buNone/>
            </a:pPr>
            <a:endParaRPr lang="en-US" altLang="ja-JP" sz="1600" kern="0" dirty="0"/>
          </a:p>
          <a:p>
            <a:pPr marL="0" indent="0">
              <a:buNone/>
            </a:pPr>
            <a:endParaRPr lang="en-US" altLang="ja-JP" sz="1600" kern="0" dirty="0" smtClean="0"/>
          </a:p>
          <a:p>
            <a:pPr marL="0" indent="0">
              <a:buNone/>
            </a:pPr>
            <a:r>
              <a:rPr lang="en-US" altLang="ja-JP" sz="1600" kern="0" dirty="0" smtClean="0"/>
              <a:t>StdErrReg[%] and StdErrSlp[%] are</a:t>
            </a:r>
          </a:p>
          <a:p>
            <a:pPr marL="0" indent="0">
              <a:buNone/>
            </a:pPr>
            <a:r>
              <a:rPr lang="en-US" altLang="ja-JP" sz="1600" kern="0" dirty="0" smtClean="0"/>
              <a:t>following equations, according to Dr. Scarino.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989932"/>
              </p:ext>
            </p:extLst>
          </p:nvPr>
        </p:nvGraphicFramePr>
        <p:xfrm>
          <a:off x="538385" y="1796420"/>
          <a:ext cx="393417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305">
                  <a:extLst>
                    <a:ext uri="{9D8B030D-6E8A-4147-A177-3AD203B41FA5}">
                      <a16:colId xmlns:a16="http://schemas.microsoft.com/office/drawing/2014/main" val="66056880"/>
                    </a:ext>
                  </a:extLst>
                </a:gridCol>
                <a:gridCol w="1179655">
                  <a:extLst>
                    <a:ext uri="{9D8B030D-6E8A-4147-A177-3AD203B41FA5}">
                      <a16:colId xmlns:a16="http://schemas.microsoft.com/office/drawing/2014/main" val="855793297"/>
                    </a:ext>
                  </a:extLst>
                </a:gridCol>
                <a:gridCol w="1330215">
                  <a:extLst>
                    <a:ext uri="{9D8B030D-6E8A-4147-A177-3AD203B41FA5}">
                      <a16:colId xmlns:a16="http://schemas.microsoft.com/office/drawing/2014/main" val="17102385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0" dirty="0" smtClean="0">
                          <a:solidFill>
                            <a:sysClr val="windowText" lastClr="000000"/>
                          </a:solidFill>
                        </a:rPr>
                        <a:t>Uncertainty</a:t>
                      </a:r>
                      <a:endParaRPr kumimoji="1" lang="ja-JP" alt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0" dirty="0" smtClean="0">
                          <a:solidFill>
                            <a:schemeClr val="bg1"/>
                          </a:solidFill>
                        </a:rPr>
                        <a:t>I01</a:t>
                      </a:r>
                      <a:endParaRPr kumimoji="1" lang="ja-JP" alt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0" dirty="0" smtClean="0">
                          <a:solidFill>
                            <a:schemeClr val="bg1"/>
                          </a:solidFill>
                        </a:rPr>
                        <a:t>M05</a:t>
                      </a:r>
                      <a:endParaRPr kumimoji="1" lang="ja-JP" alt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194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StdErrReg [%]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0.2045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1.414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65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StdErrSlp  [%]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1.7684×10</a:t>
                      </a:r>
                      <a:r>
                        <a:rPr kumimoji="1" lang="en-US" altLang="ja-JP" sz="1400" baseline="30000" dirty="0" smtClean="0">
                          <a:solidFill>
                            <a:sysClr val="windowText" lastClr="000000"/>
                          </a:solidFill>
                        </a:rPr>
                        <a:t>-3</a:t>
                      </a:r>
                      <a:endParaRPr kumimoji="1" lang="ja-JP" altLang="en-US" sz="1400" baseline="30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1.2136×10</a:t>
                      </a:r>
                      <a:r>
                        <a:rPr kumimoji="1" lang="en-US" altLang="ja-JP" sz="1400" baseline="30000" dirty="0" smtClean="0">
                          <a:solidFill>
                            <a:sysClr val="windowText" lastClr="000000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270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35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03848" y="188640"/>
            <a:ext cx="5482952" cy="936104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r>
              <a:rPr lang="en-US" altLang="ja-JP" dirty="0" smtClean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365742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0312Gs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20180312Gsics</Template>
  <TotalTime>14333</TotalTime>
  <Words>892</Words>
  <Application>Microsoft Office PowerPoint</Application>
  <PresentationFormat>画面に合わせる (4:3)</PresentationFormat>
  <Paragraphs>215</Paragraphs>
  <Slides>13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2" baseType="lpstr">
      <vt:lpstr>ＭＳ Ｐゴシック</vt:lpstr>
      <vt:lpstr>メイリオ</vt:lpstr>
      <vt:lpstr>Arial</vt:lpstr>
      <vt:lpstr>Calibri</vt:lpstr>
      <vt:lpstr>Cambria Math</vt:lpstr>
      <vt:lpstr>Segoe UI</vt:lpstr>
      <vt:lpstr>Times New Roman</vt:lpstr>
      <vt:lpstr>Wingdings</vt:lpstr>
      <vt:lpstr>20180312Gsics</vt:lpstr>
      <vt:lpstr>Impacts of I01 and M05 of S-NPP/VIIRS on AHI-VIIRS Ray-matching </vt:lpstr>
      <vt:lpstr>Table of Contents</vt:lpstr>
      <vt:lpstr>Background</vt:lpstr>
      <vt:lpstr>Motivation</vt:lpstr>
      <vt:lpstr>Comparison of I01 with M05</vt:lpstr>
      <vt:lpstr>Summary </vt:lpstr>
      <vt:lpstr>Discussion</vt:lpstr>
      <vt:lpstr>Discussion for SBAF uncertainties</vt:lpstr>
      <vt:lpstr>PowerPoint プレゼンテーション</vt:lpstr>
      <vt:lpstr>PowerPoint プレゼンテーション</vt:lpstr>
      <vt:lpstr>Comparison of I01 with M05</vt:lpstr>
      <vt:lpstr>SBAF for Radiance </vt:lpstr>
      <vt:lpstr>SBAF for Scaled Radiance</vt:lpstr>
    </vt:vector>
  </TitlesOfParts>
  <Company>気象庁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AHI Rayleigh Scattering  (w/ MODIS)</dc:title>
  <dc:creator>気象庁</dc:creator>
  <cp:lastModifiedBy>気象庁</cp:lastModifiedBy>
  <cp:revision>1184</cp:revision>
  <cp:lastPrinted>2019-02-26T02:00:46Z</cp:lastPrinted>
  <dcterms:created xsi:type="dcterms:W3CDTF">2018-02-16T04:52:24Z</dcterms:created>
  <dcterms:modified xsi:type="dcterms:W3CDTF">2019-03-01T08:51:07Z</dcterms:modified>
</cp:coreProperties>
</file>