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97" r:id="rId1"/>
  </p:sldMasterIdLst>
  <p:notesMasterIdLst>
    <p:notesMasterId r:id="rId36"/>
  </p:notesMasterIdLst>
  <p:handoutMasterIdLst>
    <p:handoutMasterId r:id="rId37"/>
  </p:handoutMasterIdLst>
  <p:sldIdLst>
    <p:sldId id="284" r:id="rId2"/>
    <p:sldId id="290" r:id="rId3"/>
    <p:sldId id="291" r:id="rId4"/>
    <p:sldId id="288" r:id="rId5"/>
    <p:sldId id="292" r:id="rId6"/>
    <p:sldId id="295" r:id="rId7"/>
    <p:sldId id="296" r:id="rId8"/>
    <p:sldId id="297" r:id="rId9"/>
    <p:sldId id="293" r:id="rId10"/>
    <p:sldId id="298" r:id="rId11"/>
    <p:sldId id="300" r:id="rId12"/>
    <p:sldId id="301" r:id="rId13"/>
    <p:sldId id="302" r:id="rId14"/>
    <p:sldId id="303" r:id="rId15"/>
    <p:sldId id="294" r:id="rId16"/>
    <p:sldId id="304" r:id="rId17"/>
    <p:sldId id="308" r:id="rId18"/>
    <p:sldId id="309" r:id="rId19"/>
    <p:sldId id="310" r:id="rId20"/>
    <p:sldId id="312" r:id="rId21"/>
    <p:sldId id="305" r:id="rId22"/>
    <p:sldId id="314" r:id="rId23"/>
    <p:sldId id="313" r:id="rId24"/>
    <p:sldId id="316" r:id="rId25"/>
    <p:sldId id="317" r:id="rId26"/>
    <p:sldId id="315" r:id="rId27"/>
    <p:sldId id="318" r:id="rId28"/>
    <p:sldId id="319" r:id="rId29"/>
    <p:sldId id="320" r:id="rId30"/>
    <p:sldId id="306" r:id="rId31"/>
    <p:sldId id="321" r:id="rId32"/>
    <p:sldId id="322" r:id="rId33"/>
    <p:sldId id="307" r:id="rId34"/>
    <p:sldId id="311" r:id="rId35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CRI-ST" id="{EDF6D78F-888D-449B-A10C-859A3E12900C}">
          <p14:sldIdLst>
            <p14:sldId id="284"/>
            <p14:sldId id="290"/>
            <p14:sldId id="291"/>
            <p14:sldId id="288"/>
            <p14:sldId id="292"/>
            <p14:sldId id="295"/>
            <p14:sldId id="296"/>
            <p14:sldId id="297"/>
            <p14:sldId id="293"/>
            <p14:sldId id="298"/>
            <p14:sldId id="300"/>
            <p14:sldId id="301"/>
            <p14:sldId id="302"/>
            <p14:sldId id="303"/>
            <p14:sldId id="294"/>
            <p14:sldId id="304"/>
            <p14:sldId id="308"/>
            <p14:sldId id="309"/>
            <p14:sldId id="310"/>
            <p14:sldId id="312"/>
            <p14:sldId id="305"/>
            <p14:sldId id="314"/>
            <p14:sldId id="313"/>
            <p14:sldId id="316"/>
            <p14:sldId id="317"/>
            <p14:sldId id="315"/>
            <p14:sldId id="318"/>
            <p14:sldId id="319"/>
            <p14:sldId id="320"/>
            <p14:sldId id="306"/>
            <p14:sldId id="321"/>
            <p14:sldId id="322"/>
            <p14:sldId id="307"/>
            <p14:sldId id="31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CCFFFF"/>
    <a:srgbClr val="99CCFF"/>
    <a:srgbClr val="66CCFF"/>
    <a:srgbClr val="FFCCFF"/>
    <a:srgbClr val="FF99CC"/>
    <a:srgbClr val="CCECFF"/>
    <a:srgbClr val="33CCFF"/>
    <a:srgbClr val="9999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22" autoAdjust="0"/>
    <p:restoredTop sz="94316" autoAdjust="0"/>
  </p:normalViewPr>
  <p:slideViewPr>
    <p:cSldViewPr>
      <p:cViewPr varScale="1">
        <p:scale>
          <a:sx n="83" d="100"/>
          <a:sy n="83" d="100"/>
        </p:scale>
        <p:origin x="-128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4020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/>
            </a:lvl1pPr>
          </a:lstStyle>
          <a:p>
            <a:endParaRPr lang="fr-FR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/>
            </a:lvl1pPr>
          </a:lstStyle>
          <a:p>
            <a:endParaRPr lang="fr-FR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/>
            </a:lvl1pPr>
          </a:lstStyle>
          <a:p>
            <a:endParaRPr lang="fr-FR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/>
            </a:lvl1pPr>
          </a:lstStyle>
          <a:p>
            <a:fld id="{31DACE73-2C28-46E6-A7A5-DCB9517FEA9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703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fr-FR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D95080F-8CC8-4384-8357-287F9AB99C6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4215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317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_image_seu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rganigramme : Délai 20"/>
          <p:cNvSpPr/>
          <p:nvPr userDrawn="1"/>
        </p:nvSpPr>
        <p:spPr>
          <a:xfrm>
            <a:off x="1" y="1296000"/>
            <a:ext cx="251520" cy="5565160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007A94"/>
          </a:solidFill>
          <a:ln w="3175">
            <a:solidFill>
              <a:srgbClr val="007A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Organigramme : Délai 18"/>
          <p:cNvSpPr/>
          <p:nvPr userDrawn="1"/>
        </p:nvSpPr>
        <p:spPr>
          <a:xfrm rot="16200000" flipH="1">
            <a:off x="4462254" y="-4482000"/>
            <a:ext cx="216000" cy="9144000"/>
          </a:xfrm>
          <a:custGeom>
            <a:avLst/>
            <a:gdLst>
              <a:gd name="connsiteX0" fmla="*/ 0 w 692164"/>
              <a:gd name="connsiteY0" fmla="*/ 0 h 2664296"/>
              <a:gd name="connsiteX1" fmla="*/ 346082 w 692164"/>
              <a:gd name="connsiteY1" fmla="*/ 0 h 2664296"/>
              <a:gd name="connsiteX2" fmla="*/ 692164 w 692164"/>
              <a:gd name="connsiteY2" fmla="*/ 1332148 h 2664296"/>
              <a:gd name="connsiteX3" fmla="*/ 346082 w 692164"/>
              <a:gd name="connsiteY3" fmla="*/ 2664296 h 2664296"/>
              <a:gd name="connsiteX4" fmla="*/ 0 w 692164"/>
              <a:gd name="connsiteY4" fmla="*/ 2664296 h 2664296"/>
              <a:gd name="connsiteX5" fmla="*/ 0 w 692164"/>
              <a:gd name="connsiteY5" fmla="*/ 0 h 2664296"/>
              <a:gd name="connsiteX0" fmla="*/ 0 w 401329"/>
              <a:gd name="connsiteY0" fmla="*/ 0 h 2664296"/>
              <a:gd name="connsiteX1" fmla="*/ 346082 w 401329"/>
              <a:gd name="connsiteY1" fmla="*/ 0 h 2664296"/>
              <a:gd name="connsiteX2" fmla="*/ 171054 w 401329"/>
              <a:gd name="connsiteY2" fmla="*/ 1332148 h 2664296"/>
              <a:gd name="connsiteX3" fmla="*/ 346082 w 401329"/>
              <a:gd name="connsiteY3" fmla="*/ 2664296 h 2664296"/>
              <a:gd name="connsiteX4" fmla="*/ 0 w 401329"/>
              <a:gd name="connsiteY4" fmla="*/ 2664296 h 2664296"/>
              <a:gd name="connsiteX5" fmla="*/ 0 w 401329"/>
              <a:gd name="connsiteY5" fmla="*/ 0 h 2664296"/>
              <a:gd name="connsiteX0" fmla="*/ 0 w 413226"/>
              <a:gd name="connsiteY0" fmla="*/ 0 h 2664296"/>
              <a:gd name="connsiteX1" fmla="*/ 346082 w 413226"/>
              <a:gd name="connsiteY1" fmla="*/ 0 h 2664296"/>
              <a:gd name="connsiteX2" fmla="*/ 259541 w 413226"/>
              <a:gd name="connsiteY2" fmla="*/ 1371480 h 2664296"/>
              <a:gd name="connsiteX3" fmla="*/ 346082 w 413226"/>
              <a:gd name="connsiteY3" fmla="*/ 2664296 h 2664296"/>
              <a:gd name="connsiteX4" fmla="*/ 0 w 413226"/>
              <a:gd name="connsiteY4" fmla="*/ 2664296 h 2664296"/>
              <a:gd name="connsiteX5" fmla="*/ 0 w 413226"/>
              <a:gd name="connsiteY5" fmla="*/ 0 h 2664296"/>
              <a:gd name="connsiteX0" fmla="*/ 0 w 421112"/>
              <a:gd name="connsiteY0" fmla="*/ 0 h 2664296"/>
              <a:gd name="connsiteX1" fmla="*/ 51115 w 421112"/>
              <a:gd name="connsiteY1" fmla="*/ 0 h 2664296"/>
              <a:gd name="connsiteX2" fmla="*/ 259541 w 421112"/>
              <a:gd name="connsiteY2" fmla="*/ 1371480 h 2664296"/>
              <a:gd name="connsiteX3" fmla="*/ 346082 w 421112"/>
              <a:gd name="connsiteY3" fmla="*/ 2664296 h 2664296"/>
              <a:gd name="connsiteX4" fmla="*/ 0 w 421112"/>
              <a:gd name="connsiteY4" fmla="*/ 2664296 h 2664296"/>
              <a:gd name="connsiteX5" fmla="*/ 0 w 421112"/>
              <a:gd name="connsiteY5" fmla="*/ 0 h 2664296"/>
              <a:gd name="connsiteX0" fmla="*/ 0 w 406296"/>
              <a:gd name="connsiteY0" fmla="*/ 0 h 2664296"/>
              <a:gd name="connsiteX1" fmla="*/ 51115 w 406296"/>
              <a:gd name="connsiteY1" fmla="*/ 0 h 2664296"/>
              <a:gd name="connsiteX2" fmla="*/ 167424 w 406296"/>
              <a:gd name="connsiteY2" fmla="*/ 1380074 h 2664296"/>
              <a:gd name="connsiteX3" fmla="*/ 346082 w 406296"/>
              <a:gd name="connsiteY3" fmla="*/ 2664296 h 2664296"/>
              <a:gd name="connsiteX4" fmla="*/ 0 w 406296"/>
              <a:gd name="connsiteY4" fmla="*/ 2664296 h 2664296"/>
              <a:gd name="connsiteX5" fmla="*/ 0 w 406296"/>
              <a:gd name="connsiteY5" fmla="*/ 0 h 2664296"/>
              <a:gd name="connsiteX0" fmla="*/ 0 w 404524"/>
              <a:gd name="connsiteY0" fmla="*/ 0 h 2664296"/>
              <a:gd name="connsiteX1" fmla="*/ 51115 w 404524"/>
              <a:gd name="connsiteY1" fmla="*/ 0 h 2664296"/>
              <a:gd name="connsiteX2" fmla="*/ 167424 w 404524"/>
              <a:gd name="connsiteY2" fmla="*/ 1380074 h 2664296"/>
              <a:gd name="connsiteX3" fmla="*/ 346082 w 404524"/>
              <a:gd name="connsiteY3" fmla="*/ 2664296 h 2664296"/>
              <a:gd name="connsiteX4" fmla="*/ 0 w 404524"/>
              <a:gd name="connsiteY4" fmla="*/ 2664296 h 2664296"/>
              <a:gd name="connsiteX5" fmla="*/ 0 w 404524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3 h 2664329"/>
              <a:gd name="connsiteX1" fmla="*/ 51115 w 346082"/>
              <a:gd name="connsiteY1" fmla="*/ 33 h 2664329"/>
              <a:gd name="connsiteX2" fmla="*/ 167424 w 346082"/>
              <a:gd name="connsiteY2" fmla="*/ 1380107 h 2664329"/>
              <a:gd name="connsiteX3" fmla="*/ 346082 w 346082"/>
              <a:gd name="connsiteY3" fmla="*/ 2664329 h 2664329"/>
              <a:gd name="connsiteX4" fmla="*/ 0 w 346082"/>
              <a:gd name="connsiteY4" fmla="*/ 2664329 h 2664329"/>
              <a:gd name="connsiteX5" fmla="*/ 0 w 346082"/>
              <a:gd name="connsiteY5" fmla="*/ 33 h 2664329"/>
              <a:gd name="connsiteX0" fmla="*/ 0 w 346082"/>
              <a:gd name="connsiteY0" fmla="*/ 34 h 2664330"/>
              <a:gd name="connsiteX1" fmla="*/ 51115 w 346082"/>
              <a:gd name="connsiteY1" fmla="*/ 34 h 2664330"/>
              <a:gd name="connsiteX2" fmla="*/ 167424 w 346082"/>
              <a:gd name="connsiteY2" fmla="*/ 1380108 h 2664330"/>
              <a:gd name="connsiteX3" fmla="*/ 346082 w 346082"/>
              <a:gd name="connsiteY3" fmla="*/ 2664330 h 2664330"/>
              <a:gd name="connsiteX4" fmla="*/ 0 w 346082"/>
              <a:gd name="connsiteY4" fmla="*/ 2664330 h 2664330"/>
              <a:gd name="connsiteX5" fmla="*/ 0 w 346082"/>
              <a:gd name="connsiteY5" fmla="*/ 34 h 2664330"/>
              <a:gd name="connsiteX0" fmla="*/ 0 w 346082"/>
              <a:gd name="connsiteY0" fmla="*/ 8619 h 2672915"/>
              <a:gd name="connsiteX1" fmla="*/ 214878 w 346082"/>
              <a:gd name="connsiteY1" fmla="*/ 25 h 2672915"/>
              <a:gd name="connsiteX2" fmla="*/ 167424 w 346082"/>
              <a:gd name="connsiteY2" fmla="*/ 1388693 h 2672915"/>
              <a:gd name="connsiteX3" fmla="*/ 346082 w 346082"/>
              <a:gd name="connsiteY3" fmla="*/ 2672915 h 2672915"/>
              <a:gd name="connsiteX4" fmla="*/ 0 w 346082"/>
              <a:gd name="connsiteY4" fmla="*/ 2672915 h 2672915"/>
              <a:gd name="connsiteX5" fmla="*/ 0 w 346082"/>
              <a:gd name="connsiteY5" fmla="*/ 8619 h 2672915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6994 h 2671290"/>
              <a:gd name="connsiteX1" fmla="*/ 204642 w 346082"/>
              <a:gd name="connsiteY1" fmla="*/ 12725 h 2671290"/>
              <a:gd name="connsiteX2" fmla="*/ 167424 w 346082"/>
              <a:gd name="connsiteY2" fmla="*/ 1387068 h 2671290"/>
              <a:gd name="connsiteX3" fmla="*/ 346082 w 346082"/>
              <a:gd name="connsiteY3" fmla="*/ 2671290 h 2671290"/>
              <a:gd name="connsiteX4" fmla="*/ 0 w 346082"/>
              <a:gd name="connsiteY4" fmla="*/ 2671290 h 2671290"/>
              <a:gd name="connsiteX5" fmla="*/ 0 w 346082"/>
              <a:gd name="connsiteY5" fmla="*/ 6994 h 2671290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120 h 2667416"/>
              <a:gd name="connsiteX1" fmla="*/ 204642 w 346082"/>
              <a:gd name="connsiteY1" fmla="*/ 256 h 2667416"/>
              <a:gd name="connsiteX2" fmla="*/ 167424 w 346082"/>
              <a:gd name="connsiteY2" fmla="*/ 1383194 h 2667416"/>
              <a:gd name="connsiteX3" fmla="*/ 346082 w 346082"/>
              <a:gd name="connsiteY3" fmla="*/ 2667416 h 2667416"/>
              <a:gd name="connsiteX4" fmla="*/ 0 w 346082"/>
              <a:gd name="connsiteY4" fmla="*/ 2667416 h 2667416"/>
              <a:gd name="connsiteX5" fmla="*/ 0 w 346082"/>
              <a:gd name="connsiteY5" fmla="*/ 3120 h 2667416"/>
              <a:gd name="connsiteX0" fmla="*/ 0 w 351200"/>
              <a:gd name="connsiteY0" fmla="*/ 0 h 2670026"/>
              <a:gd name="connsiteX1" fmla="*/ 209760 w 351200"/>
              <a:gd name="connsiteY1" fmla="*/ 2866 h 2670026"/>
              <a:gd name="connsiteX2" fmla="*/ 172542 w 351200"/>
              <a:gd name="connsiteY2" fmla="*/ 1385804 h 2670026"/>
              <a:gd name="connsiteX3" fmla="*/ 351200 w 351200"/>
              <a:gd name="connsiteY3" fmla="*/ 2670026 h 2670026"/>
              <a:gd name="connsiteX4" fmla="*/ 5118 w 351200"/>
              <a:gd name="connsiteY4" fmla="*/ 2670026 h 2670026"/>
              <a:gd name="connsiteX5" fmla="*/ 0 w 351200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2736 w 351394"/>
              <a:gd name="connsiteY2" fmla="*/ 1385804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7853 w 351394"/>
              <a:gd name="connsiteY2" fmla="*/ 1351427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80403 w 353944"/>
              <a:gd name="connsiteY2" fmla="*/ 1351427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70167 w 353944"/>
              <a:gd name="connsiteY2" fmla="*/ 1723856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287415"/>
              <a:gd name="connsiteY0" fmla="*/ 0 h 2670026"/>
              <a:gd name="connsiteX1" fmla="*/ 105035 w 287415"/>
              <a:gd name="connsiteY1" fmla="*/ 2866 h 2670026"/>
              <a:gd name="connsiteX2" fmla="*/ 170167 w 287415"/>
              <a:gd name="connsiteY2" fmla="*/ 1723856 h 2670026"/>
              <a:gd name="connsiteX3" fmla="*/ 287415 w 287415"/>
              <a:gd name="connsiteY3" fmla="*/ 2670026 h 2670026"/>
              <a:gd name="connsiteX4" fmla="*/ 7862 w 287415"/>
              <a:gd name="connsiteY4" fmla="*/ 2670026 h 2670026"/>
              <a:gd name="connsiteX5" fmla="*/ 2744 w 287415"/>
              <a:gd name="connsiteY5" fmla="*/ 0 h 2670026"/>
              <a:gd name="connsiteX0" fmla="*/ 2744 w 287415"/>
              <a:gd name="connsiteY0" fmla="*/ 1094 h 2667651"/>
              <a:gd name="connsiteX1" fmla="*/ 105035 w 287415"/>
              <a:gd name="connsiteY1" fmla="*/ 491 h 2667651"/>
              <a:gd name="connsiteX2" fmla="*/ 170167 w 287415"/>
              <a:gd name="connsiteY2" fmla="*/ 1721481 h 2667651"/>
              <a:gd name="connsiteX3" fmla="*/ 287415 w 287415"/>
              <a:gd name="connsiteY3" fmla="*/ 2667651 h 2667651"/>
              <a:gd name="connsiteX4" fmla="*/ 7862 w 287415"/>
              <a:gd name="connsiteY4" fmla="*/ 2667651 h 2667651"/>
              <a:gd name="connsiteX5" fmla="*/ 2744 w 287415"/>
              <a:gd name="connsiteY5" fmla="*/ 1094 h 2667651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5 w 284686"/>
              <a:gd name="connsiteY0" fmla="*/ 603 h 2667160"/>
              <a:gd name="connsiteX1" fmla="*/ 102306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0 h 2667944"/>
              <a:gd name="connsiteX1" fmla="*/ 103545 w 284686"/>
              <a:gd name="connsiteY1" fmla="*/ 784 h 2667944"/>
              <a:gd name="connsiteX2" fmla="*/ 167438 w 284686"/>
              <a:gd name="connsiteY2" fmla="*/ 1721774 h 2667944"/>
              <a:gd name="connsiteX3" fmla="*/ 284686 w 284686"/>
              <a:gd name="connsiteY3" fmla="*/ 2667944 h 2667944"/>
              <a:gd name="connsiteX4" fmla="*/ 5133 w 284686"/>
              <a:gd name="connsiteY4" fmla="*/ 2667944 h 2667944"/>
              <a:gd name="connsiteX5" fmla="*/ 15 w 284686"/>
              <a:gd name="connsiteY5" fmla="*/ 0 h 2667944"/>
              <a:gd name="connsiteX0" fmla="*/ 14 w 284685"/>
              <a:gd name="connsiteY0" fmla="*/ 604 h 2668548"/>
              <a:gd name="connsiteX1" fmla="*/ 104783 w 284685"/>
              <a:gd name="connsiteY1" fmla="*/ 0 h 2668548"/>
              <a:gd name="connsiteX2" fmla="*/ 167437 w 284685"/>
              <a:gd name="connsiteY2" fmla="*/ 1722378 h 2668548"/>
              <a:gd name="connsiteX3" fmla="*/ 284685 w 284685"/>
              <a:gd name="connsiteY3" fmla="*/ 2668548 h 2668548"/>
              <a:gd name="connsiteX4" fmla="*/ 5132 w 284685"/>
              <a:gd name="connsiteY4" fmla="*/ 2668548 h 2668548"/>
              <a:gd name="connsiteX5" fmla="*/ 14 w 284685"/>
              <a:gd name="connsiteY5" fmla="*/ 604 h 2668548"/>
              <a:gd name="connsiteX0" fmla="*/ 14 w 284685"/>
              <a:gd name="connsiteY0" fmla="*/ 0 h 2667944"/>
              <a:gd name="connsiteX1" fmla="*/ 103543 w 284685"/>
              <a:gd name="connsiteY1" fmla="*/ 1477 h 2667944"/>
              <a:gd name="connsiteX2" fmla="*/ 167437 w 284685"/>
              <a:gd name="connsiteY2" fmla="*/ 1721774 h 2667944"/>
              <a:gd name="connsiteX3" fmla="*/ 284685 w 284685"/>
              <a:gd name="connsiteY3" fmla="*/ 2667944 h 2667944"/>
              <a:gd name="connsiteX4" fmla="*/ 5132 w 284685"/>
              <a:gd name="connsiteY4" fmla="*/ 2667944 h 2667944"/>
              <a:gd name="connsiteX5" fmla="*/ 14 w 284685"/>
              <a:gd name="connsiteY5" fmla="*/ 0 h 26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685" h="2667944">
                <a:moveTo>
                  <a:pt x="14" y="0"/>
                </a:moveTo>
                <a:cubicBezTo>
                  <a:pt x="-1407" y="522"/>
                  <a:pt x="104841" y="1648"/>
                  <a:pt x="103543" y="1477"/>
                </a:cubicBezTo>
                <a:cubicBezTo>
                  <a:pt x="105008" y="1992"/>
                  <a:pt x="137247" y="1277363"/>
                  <a:pt x="167437" y="1721774"/>
                </a:cubicBezTo>
                <a:cubicBezTo>
                  <a:pt x="197627" y="2166185"/>
                  <a:pt x="281353" y="2667945"/>
                  <a:pt x="284685" y="2667944"/>
                </a:cubicBezTo>
                <a:lnTo>
                  <a:pt x="5132" y="2667944"/>
                </a:lnTo>
                <a:lnTo>
                  <a:pt x="14" y="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Organigramme : Délai 20"/>
          <p:cNvSpPr/>
          <p:nvPr userDrawn="1"/>
        </p:nvSpPr>
        <p:spPr>
          <a:xfrm flipH="1" flipV="1">
            <a:off x="8928000" y="0"/>
            <a:ext cx="216000" cy="5561795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137356"/>
            <a:ext cx="1440000" cy="576000"/>
          </a:xfrm>
          <a:prstGeom prst="rect">
            <a:avLst/>
          </a:prstGeom>
        </p:spPr>
      </p:pic>
      <p:sp>
        <p:nvSpPr>
          <p:cNvPr id="11" name="Rectangle 8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95536" y="1065167"/>
            <a:ext cx="8352928" cy="164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sz="36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fr-FR" dirty="0"/>
              <a:t>Project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73"/>
          <a:stretch/>
        </p:blipFill>
        <p:spPr bwMode="auto">
          <a:xfrm>
            <a:off x="5379864" y="5945413"/>
            <a:ext cx="1794123" cy="38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8" y="5945413"/>
            <a:ext cx="658738" cy="53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385248" y="5945413"/>
            <a:ext cx="1507232" cy="57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9" b="40121"/>
          <a:stretch/>
        </p:blipFill>
        <p:spPr bwMode="auto">
          <a:xfrm>
            <a:off x="1467595" y="5945413"/>
            <a:ext cx="1422102" cy="57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29" y="5945413"/>
            <a:ext cx="1566161" cy="38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12884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_image_seu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rganigramme : Délai 20"/>
          <p:cNvSpPr/>
          <p:nvPr userDrawn="1"/>
        </p:nvSpPr>
        <p:spPr>
          <a:xfrm>
            <a:off x="1" y="1296000"/>
            <a:ext cx="251520" cy="5565160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007A94"/>
          </a:solidFill>
          <a:ln w="3175">
            <a:solidFill>
              <a:srgbClr val="007A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Organigramme : Délai 18"/>
          <p:cNvSpPr/>
          <p:nvPr userDrawn="1"/>
        </p:nvSpPr>
        <p:spPr>
          <a:xfrm rot="16200000" flipH="1">
            <a:off x="4462254" y="-4482000"/>
            <a:ext cx="216000" cy="9144000"/>
          </a:xfrm>
          <a:custGeom>
            <a:avLst/>
            <a:gdLst>
              <a:gd name="connsiteX0" fmla="*/ 0 w 692164"/>
              <a:gd name="connsiteY0" fmla="*/ 0 h 2664296"/>
              <a:gd name="connsiteX1" fmla="*/ 346082 w 692164"/>
              <a:gd name="connsiteY1" fmla="*/ 0 h 2664296"/>
              <a:gd name="connsiteX2" fmla="*/ 692164 w 692164"/>
              <a:gd name="connsiteY2" fmla="*/ 1332148 h 2664296"/>
              <a:gd name="connsiteX3" fmla="*/ 346082 w 692164"/>
              <a:gd name="connsiteY3" fmla="*/ 2664296 h 2664296"/>
              <a:gd name="connsiteX4" fmla="*/ 0 w 692164"/>
              <a:gd name="connsiteY4" fmla="*/ 2664296 h 2664296"/>
              <a:gd name="connsiteX5" fmla="*/ 0 w 692164"/>
              <a:gd name="connsiteY5" fmla="*/ 0 h 2664296"/>
              <a:gd name="connsiteX0" fmla="*/ 0 w 401329"/>
              <a:gd name="connsiteY0" fmla="*/ 0 h 2664296"/>
              <a:gd name="connsiteX1" fmla="*/ 346082 w 401329"/>
              <a:gd name="connsiteY1" fmla="*/ 0 h 2664296"/>
              <a:gd name="connsiteX2" fmla="*/ 171054 w 401329"/>
              <a:gd name="connsiteY2" fmla="*/ 1332148 h 2664296"/>
              <a:gd name="connsiteX3" fmla="*/ 346082 w 401329"/>
              <a:gd name="connsiteY3" fmla="*/ 2664296 h 2664296"/>
              <a:gd name="connsiteX4" fmla="*/ 0 w 401329"/>
              <a:gd name="connsiteY4" fmla="*/ 2664296 h 2664296"/>
              <a:gd name="connsiteX5" fmla="*/ 0 w 401329"/>
              <a:gd name="connsiteY5" fmla="*/ 0 h 2664296"/>
              <a:gd name="connsiteX0" fmla="*/ 0 w 413226"/>
              <a:gd name="connsiteY0" fmla="*/ 0 h 2664296"/>
              <a:gd name="connsiteX1" fmla="*/ 346082 w 413226"/>
              <a:gd name="connsiteY1" fmla="*/ 0 h 2664296"/>
              <a:gd name="connsiteX2" fmla="*/ 259541 w 413226"/>
              <a:gd name="connsiteY2" fmla="*/ 1371480 h 2664296"/>
              <a:gd name="connsiteX3" fmla="*/ 346082 w 413226"/>
              <a:gd name="connsiteY3" fmla="*/ 2664296 h 2664296"/>
              <a:gd name="connsiteX4" fmla="*/ 0 w 413226"/>
              <a:gd name="connsiteY4" fmla="*/ 2664296 h 2664296"/>
              <a:gd name="connsiteX5" fmla="*/ 0 w 413226"/>
              <a:gd name="connsiteY5" fmla="*/ 0 h 2664296"/>
              <a:gd name="connsiteX0" fmla="*/ 0 w 421112"/>
              <a:gd name="connsiteY0" fmla="*/ 0 h 2664296"/>
              <a:gd name="connsiteX1" fmla="*/ 51115 w 421112"/>
              <a:gd name="connsiteY1" fmla="*/ 0 h 2664296"/>
              <a:gd name="connsiteX2" fmla="*/ 259541 w 421112"/>
              <a:gd name="connsiteY2" fmla="*/ 1371480 h 2664296"/>
              <a:gd name="connsiteX3" fmla="*/ 346082 w 421112"/>
              <a:gd name="connsiteY3" fmla="*/ 2664296 h 2664296"/>
              <a:gd name="connsiteX4" fmla="*/ 0 w 421112"/>
              <a:gd name="connsiteY4" fmla="*/ 2664296 h 2664296"/>
              <a:gd name="connsiteX5" fmla="*/ 0 w 421112"/>
              <a:gd name="connsiteY5" fmla="*/ 0 h 2664296"/>
              <a:gd name="connsiteX0" fmla="*/ 0 w 406296"/>
              <a:gd name="connsiteY0" fmla="*/ 0 h 2664296"/>
              <a:gd name="connsiteX1" fmla="*/ 51115 w 406296"/>
              <a:gd name="connsiteY1" fmla="*/ 0 h 2664296"/>
              <a:gd name="connsiteX2" fmla="*/ 167424 w 406296"/>
              <a:gd name="connsiteY2" fmla="*/ 1380074 h 2664296"/>
              <a:gd name="connsiteX3" fmla="*/ 346082 w 406296"/>
              <a:gd name="connsiteY3" fmla="*/ 2664296 h 2664296"/>
              <a:gd name="connsiteX4" fmla="*/ 0 w 406296"/>
              <a:gd name="connsiteY4" fmla="*/ 2664296 h 2664296"/>
              <a:gd name="connsiteX5" fmla="*/ 0 w 406296"/>
              <a:gd name="connsiteY5" fmla="*/ 0 h 2664296"/>
              <a:gd name="connsiteX0" fmla="*/ 0 w 404524"/>
              <a:gd name="connsiteY0" fmla="*/ 0 h 2664296"/>
              <a:gd name="connsiteX1" fmla="*/ 51115 w 404524"/>
              <a:gd name="connsiteY1" fmla="*/ 0 h 2664296"/>
              <a:gd name="connsiteX2" fmla="*/ 167424 w 404524"/>
              <a:gd name="connsiteY2" fmla="*/ 1380074 h 2664296"/>
              <a:gd name="connsiteX3" fmla="*/ 346082 w 404524"/>
              <a:gd name="connsiteY3" fmla="*/ 2664296 h 2664296"/>
              <a:gd name="connsiteX4" fmla="*/ 0 w 404524"/>
              <a:gd name="connsiteY4" fmla="*/ 2664296 h 2664296"/>
              <a:gd name="connsiteX5" fmla="*/ 0 w 404524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3 h 2664329"/>
              <a:gd name="connsiteX1" fmla="*/ 51115 w 346082"/>
              <a:gd name="connsiteY1" fmla="*/ 33 h 2664329"/>
              <a:gd name="connsiteX2" fmla="*/ 167424 w 346082"/>
              <a:gd name="connsiteY2" fmla="*/ 1380107 h 2664329"/>
              <a:gd name="connsiteX3" fmla="*/ 346082 w 346082"/>
              <a:gd name="connsiteY3" fmla="*/ 2664329 h 2664329"/>
              <a:gd name="connsiteX4" fmla="*/ 0 w 346082"/>
              <a:gd name="connsiteY4" fmla="*/ 2664329 h 2664329"/>
              <a:gd name="connsiteX5" fmla="*/ 0 w 346082"/>
              <a:gd name="connsiteY5" fmla="*/ 33 h 2664329"/>
              <a:gd name="connsiteX0" fmla="*/ 0 w 346082"/>
              <a:gd name="connsiteY0" fmla="*/ 34 h 2664330"/>
              <a:gd name="connsiteX1" fmla="*/ 51115 w 346082"/>
              <a:gd name="connsiteY1" fmla="*/ 34 h 2664330"/>
              <a:gd name="connsiteX2" fmla="*/ 167424 w 346082"/>
              <a:gd name="connsiteY2" fmla="*/ 1380108 h 2664330"/>
              <a:gd name="connsiteX3" fmla="*/ 346082 w 346082"/>
              <a:gd name="connsiteY3" fmla="*/ 2664330 h 2664330"/>
              <a:gd name="connsiteX4" fmla="*/ 0 w 346082"/>
              <a:gd name="connsiteY4" fmla="*/ 2664330 h 2664330"/>
              <a:gd name="connsiteX5" fmla="*/ 0 w 346082"/>
              <a:gd name="connsiteY5" fmla="*/ 34 h 2664330"/>
              <a:gd name="connsiteX0" fmla="*/ 0 w 346082"/>
              <a:gd name="connsiteY0" fmla="*/ 8619 h 2672915"/>
              <a:gd name="connsiteX1" fmla="*/ 214878 w 346082"/>
              <a:gd name="connsiteY1" fmla="*/ 25 h 2672915"/>
              <a:gd name="connsiteX2" fmla="*/ 167424 w 346082"/>
              <a:gd name="connsiteY2" fmla="*/ 1388693 h 2672915"/>
              <a:gd name="connsiteX3" fmla="*/ 346082 w 346082"/>
              <a:gd name="connsiteY3" fmla="*/ 2672915 h 2672915"/>
              <a:gd name="connsiteX4" fmla="*/ 0 w 346082"/>
              <a:gd name="connsiteY4" fmla="*/ 2672915 h 2672915"/>
              <a:gd name="connsiteX5" fmla="*/ 0 w 346082"/>
              <a:gd name="connsiteY5" fmla="*/ 8619 h 2672915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6994 h 2671290"/>
              <a:gd name="connsiteX1" fmla="*/ 204642 w 346082"/>
              <a:gd name="connsiteY1" fmla="*/ 12725 h 2671290"/>
              <a:gd name="connsiteX2" fmla="*/ 167424 w 346082"/>
              <a:gd name="connsiteY2" fmla="*/ 1387068 h 2671290"/>
              <a:gd name="connsiteX3" fmla="*/ 346082 w 346082"/>
              <a:gd name="connsiteY3" fmla="*/ 2671290 h 2671290"/>
              <a:gd name="connsiteX4" fmla="*/ 0 w 346082"/>
              <a:gd name="connsiteY4" fmla="*/ 2671290 h 2671290"/>
              <a:gd name="connsiteX5" fmla="*/ 0 w 346082"/>
              <a:gd name="connsiteY5" fmla="*/ 6994 h 2671290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120 h 2667416"/>
              <a:gd name="connsiteX1" fmla="*/ 204642 w 346082"/>
              <a:gd name="connsiteY1" fmla="*/ 256 h 2667416"/>
              <a:gd name="connsiteX2" fmla="*/ 167424 w 346082"/>
              <a:gd name="connsiteY2" fmla="*/ 1383194 h 2667416"/>
              <a:gd name="connsiteX3" fmla="*/ 346082 w 346082"/>
              <a:gd name="connsiteY3" fmla="*/ 2667416 h 2667416"/>
              <a:gd name="connsiteX4" fmla="*/ 0 w 346082"/>
              <a:gd name="connsiteY4" fmla="*/ 2667416 h 2667416"/>
              <a:gd name="connsiteX5" fmla="*/ 0 w 346082"/>
              <a:gd name="connsiteY5" fmla="*/ 3120 h 2667416"/>
              <a:gd name="connsiteX0" fmla="*/ 0 w 351200"/>
              <a:gd name="connsiteY0" fmla="*/ 0 h 2670026"/>
              <a:gd name="connsiteX1" fmla="*/ 209760 w 351200"/>
              <a:gd name="connsiteY1" fmla="*/ 2866 h 2670026"/>
              <a:gd name="connsiteX2" fmla="*/ 172542 w 351200"/>
              <a:gd name="connsiteY2" fmla="*/ 1385804 h 2670026"/>
              <a:gd name="connsiteX3" fmla="*/ 351200 w 351200"/>
              <a:gd name="connsiteY3" fmla="*/ 2670026 h 2670026"/>
              <a:gd name="connsiteX4" fmla="*/ 5118 w 351200"/>
              <a:gd name="connsiteY4" fmla="*/ 2670026 h 2670026"/>
              <a:gd name="connsiteX5" fmla="*/ 0 w 351200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2736 w 351394"/>
              <a:gd name="connsiteY2" fmla="*/ 1385804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7853 w 351394"/>
              <a:gd name="connsiteY2" fmla="*/ 1351427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80403 w 353944"/>
              <a:gd name="connsiteY2" fmla="*/ 1351427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70167 w 353944"/>
              <a:gd name="connsiteY2" fmla="*/ 1723856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287415"/>
              <a:gd name="connsiteY0" fmla="*/ 0 h 2670026"/>
              <a:gd name="connsiteX1" fmla="*/ 105035 w 287415"/>
              <a:gd name="connsiteY1" fmla="*/ 2866 h 2670026"/>
              <a:gd name="connsiteX2" fmla="*/ 170167 w 287415"/>
              <a:gd name="connsiteY2" fmla="*/ 1723856 h 2670026"/>
              <a:gd name="connsiteX3" fmla="*/ 287415 w 287415"/>
              <a:gd name="connsiteY3" fmla="*/ 2670026 h 2670026"/>
              <a:gd name="connsiteX4" fmla="*/ 7862 w 287415"/>
              <a:gd name="connsiteY4" fmla="*/ 2670026 h 2670026"/>
              <a:gd name="connsiteX5" fmla="*/ 2744 w 287415"/>
              <a:gd name="connsiteY5" fmla="*/ 0 h 2670026"/>
              <a:gd name="connsiteX0" fmla="*/ 2744 w 287415"/>
              <a:gd name="connsiteY0" fmla="*/ 1094 h 2667651"/>
              <a:gd name="connsiteX1" fmla="*/ 105035 w 287415"/>
              <a:gd name="connsiteY1" fmla="*/ 491 h 2667651"/>
              <a:gd name="connsiteX2" fmla="*/ 170167 w 287415"/>
              <a:gd name="connsiteY2" fmla="*/ 1721481 h 2667651"/>
              <a:gd name="connsiteX3" fmla="*/ 287415 w 287415"/>
              <a:gd name="connsiteY3" fmla="*/ 2667651 h 2667651"/>
              <a:gd name="connsiteX4" fmla="*/ 7862 w 287415"/>
              <a:gd name="connsiteY4" fmla="*/ 2667651 h 2667651"/>
              <a:gd name="connsiteX5" fmla="*/ 2744 w 287415"/>
              <a:gd name="connsiteY5" fmla="*/ 1094 h 2667651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5 w 284686"/>
              <a:gd name="connsiteY0" fmla="*/ 603 h 2667160"/>
              <a:gd name="connsiteX1" fmla="*/ 102306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0 h 2667944"/>
              <a:gd name="connsiteX1" fmla="*/ 103545 w 284686"/>
              <a:gd name="connsiteY1" fmla="*/ 784 h 2667944"/>
              <a:gd name="connsiteX2" fmla="*/ 167438 w 284686"/>
              <a:gd name="connsiteY2" fmla="*/ 1721774 h 2667944"/>
              <a:gd name="connsiteX3" fmla="*/ 284686 w 284686"/>
              <a:gd name="connsiteY3" fmla="*/ 2667944 h 2667944"/>
              <a:gd name="connsiteX4" fmla="*/ 5133 w 284686"/>
              <a:gd name="connsiteY4" fmla="*/ 2667944 h 2667944"/>
              <a:gd name="connsiteX5" fmla="*/ 15 w 284686"/>
              <a:gd name="connsiteY5" fmla="*/ 0 h 2667944"/>
              <a:gd name="connsiteX0" fmla="*/ 14 w 284685"/>
              <a:gd name="connsiteY0" fmla="*/ 604 h 2668548"/>
              <a:gd name="connsiteX1" fmla="*/ 104783 w 284685"/>
              <a:gd name="connsiteY1" fmla="*/ 0 h 2668548"/>
              <a:gd name="connsiteX2" fmla="*/ 167437 w 284685"/>
              <a:gd name="connsiteY2" fmla="*/ 1722378 h 2668548"/>
              <a:gd name="connsiteX3" fmla="*/ 284685 w 284685"/>
              <a:gd name="connsiteY3" fmla="*/ 2668548 h 2668548"/>
              <a:gd name="connsiteX4" fmla="*/ 5132 w 284685"/>
              <a:gd name="connsiteY4" fmla="*/ 2668548 h 2668548"/>
              <a:gd name="connsiteX5" fmla="*/ 14 w 284685"/>
              <a:gd name="connsiteY5" fmla="*/ 604 h 2668548"/>
              <a:gd name="connsiteX0" fmla="*/ 14 w 284685"/>
              <a:gd name="connsiteY0" fmla="*/ 0 h 2667944"/>
              <a:gd name="connsiteX1" fmla="*/ 103543 w 284685"/>
              <a:gd name="connsiteY1" fmla="*/ 1477 h 2667944"/>
              <a:gd name="connsiteX2" fmla="*/ 167437 w 284685"/>
              <a:gd name="connsiteY2" fmla="*/ 1721774 h 2667944"/>
              <a:gd name="connsiteX3" fmla="*/ 284685 w 284685"/>
              <a:gd name="connsiteY3" fmla="*/ 2667944 h 2667944"/>
              <a:gd name="connsiteX4" fmla="*/ 5132 w 284685"/>
              <a:gd name="connsiteY4" fmla="*/ 2667944 h 2667944"/>
              <a:gd name="connsiteX5" fmla="*/ 14 w 284685"/>
              <a:gd name="connsiteY5" fmla="*/ 0 h 26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685" h="2667944">
                <a:moveTo>
                  <a:pt x="14" y="0"/>
                </a:moveTo>
                <a:cubicBezTo>
                  <a:pt x="-1407" y="522"/>
                  <a:pt x="104841" y="1648"/>
                  <a:pt x="103543" y="1477"/>
                </a:cubicBezTo>
                <a:cubicBezTo>
                  <a:pt x="105008" y="1992"/>
                  <a:pt x="137247" y="1277363"/>
                  <a:pt x="167437" y="1721774"/>
                </a:cubicBezTo>
                <a:cubicBezTo>
                  <a:pt x="197627" y="2166185"/>
                  <a:pt x="281353" y="2667945"/>
                  <a:pt x="284685" y="2667944"/>
                </a:cubicBezTo>
                <a:lnTo>
                  <a:pt x="5132" y="2667944"/>
                </a:lnTo>
                <a:lnTo>
                  <a:pt x="14" y="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Organigramme : Délai 20"/>
          <p:cNvSpPr/>
          <p:nvPr userDrawn="1"/>
        </p:nvSpPr>
        <p:spPr>
          <a:xfrm flipH="1" flipV="1">
            <a:off x="8928000" y="0"/>
            <a:ext cx="216000" cy="5561795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774145" y="231031"/>
            <a:ext cx="6911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137356"/>
            <a:ext cx="1440000" cy="576000"/>
          </a:xfrm>
          <a:prstGeom prst="rect">
            <a:avLst/>
          </a:prstGeom>
        </p:spPr>
      </p:pic>
      <p:sp>
        <p:nvSpPr>
          <p:cNvPr id="11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179388" y="1124743"/>
            <a:ext cx="8785225" cy="534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Text of Level 1</a:t>
            </a:r>
            <a:endParaRPr lang="fr-FR" dirty="0"/>
          </a:p>
          <a:p>
            <a:pPr lvl="1"/>
            <a:r>
              <a:rPr lang="fr-FR"/>
              <a:t>Text of Level 2</a:t>
            </a:r>
            <a:endParaRPr lang="fr-FR" dirty="0"/>
          </a:p>
          <a:p>
            <a:pPr lvl="2"/>
            <a:r>
              <a:rPr lang="fr-FR"/>
              <a:t>Text of Level 3</a:t>
            </a:r>
            <a:endParaRPr lang="fr-FR" dirty="0"/>
          </a:p>
          <a:p>
            <a:pPr lvl="3"/>
            <a:r>
              <a:rPr lang="fr-FR"/>
              <a:t>Text of Level 4</a:t>
            </a:r>
            <a:endParaRPr lang="fr-FR" dirty="0"/>
          </a:p>
          <a:p>
            <a:pPr lvl="4"/>
            <a:r>
              <a:rPr lang="fr-FR"/>
              <a:t>Text of Level 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81937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_image_seu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rganigramme : Délai 18"/>
          <p:cNvSpPr/>
          <p:nvPr userDrawn="1"/>
        </p:nvSpPr>
        <p:spPr>
          <a:xfrm rot="16200000">
            <a:off x="4358389" y="2092515"/>
            <a:ext cx="396000" cy="9156520"/>
          </a:xfrm>
          <a:custGeom>
            <a:avLst/>
            <a:gdLst>
              <a:gd name="connsiteX0" fmla="*/ 0 w 692164"/>
              <a:gd name="connsiteY0" fmla="*/ 0 h 2664296"/>
              <a:gd name="connsiteX1" fmla="*/ 346082 w 692164"/>
              <a:gd name="connsiteY1" fmla="*/ 0 h 2664296"/>
              <a:gd name="connsiteX2" fmla="*/ 692164 w 692164"/>
              <a:gd name="connsiteY2" fmla="*/ 1332148 h 2664296"/>
              <a:gd name="connsiteX3" fmla="*/ 346082 w 692164"/>
              <a:gd name="connsiteY3" fmla="*/ 2664296 h 2664296"/>
              <a:gd name="connsiteX4" fmla="*/ 0 w 692164"/>
              <a:gd name="connsiteY4" fmla="*/ 2664296 h 2664296"/>
              <a:gd name="connsiteX5" fmla="*/ 0 w 692164"/>
              <a:gd name="connsiteY5" fmla="*/ 0 h 2664296"/>
              <a:gd name="connsiteX0" fmla="*/ 0 w 401329"/>
              <a:gd name="connsiteY0" fmla="*/ 0 h 2664296"/>
              <a:gd name="connsiteX1" fmla="*/ 346082 w 401329"/>
              <a:gd name="connsiteY1" fmla="*/ 0 h 2664296"/>
              <a:gd name="connsiteX2" fmla="*/ 171054 w 401329"/>
              <a:gd name="connsiteY2" fmla="*/ 1332148 h 2664296"/>
              <a:gd name="connsiteX3" fmla="*/ 346082 w 401329"/>
              <a:gd name="connsiteY3" fmla="*/ 2664296 h 2664296"/>
              <a:gd name="connsiteX4" fmla="*/ 0 w 401329"/>
              <a:gd name="connsiteY4" fmla="*/ 2664296 h 2664296"/>
              <a:gd name="connsiteX5" fmla="*/ 0 w 401329"/>
              <a:gd name="connsiteY5" fmla="*/ 0 h 2664296"/>
              <a:gd name="connsiteX0" fmla="*/ 0 w 413226"/>
              <a:gd name="connsiteY0" fmla="*/ 0 h 2664296"/>
              <a:gd name="connsiteX1" fmla="*/ 346082 w 413226"/>
              <a:gd name="connsiteY1" fmla="*/ 0 h 2664296"/>
              <a:gd name="connsiteX2" fmla="*/ 259541 w 413226"/>
              <a:gd name="connsiteY2" fmla="*/ 1371480 h 2664296"/>
              <a:gd name="connsiteX3" fmla="*/ 346082 w 413226"/>
              <a:gd name="connsiteY3" fmla="*/ 2664296 h 2664296"/>
              <a:gd name="connsiteX4" fmla="*/ 0 w 413226"/>
              <a:gd name="connsiteY4" fmla="*/ 2664296 h 2664296"/>
              <a:gd name="connsiteX5" fmla="*/ 0 w 413226"/>
              <a:gd name="connsiteY5" fmla="*/ 0 h 2664296"/>
              <a:gd name="connsiteX0" fmla="*/ 0 w 421112"/>
              <a:gd name="connsiteY0" fmla="*/ 0 h 2664296"/>
              <a:gd name="connsiteX1" fmla="*/ 51115 w 421112"/>
              <a:gd name="connsiteY1" fmla="*/ 0 h 2664296"/>
              <a:gd name="connsiteX2" fmla="*/ 259541 w 421112"/>
              <a:gd name="connsiteY2" fmla="*/ 1371480 h 2664296"/>
              <a:gd name="connsiteX3" fmla="*/ 346082 w 421112"/>
              <a:gd name="connsiteY3" fmla="*/ 2664296 h 2664296"/>
              <a:gd name="connsiteX4" fmla="*/ 0 w 421112"/>
              <a:gd name="connsiteY4" fmla="*/ 2664296 h 2664296"/>
              <a:gd name="connsiteX5" fmla="*/ 0 w 421112"/>
              <a:gd name="connsiteY5" fmla="*/ 0 h 2664296"/>
              <a:gd name="connsiteX0" fmla="*/ 0 w 406296"/>
              <a:gd name="connsiteY0" fmla="*/ 0 h 2664296"/>
              <a:gd name="connsiteX1" fmla="*/ 51115 w 406296"/>
              <a:gd name="connsiteY1" fmla="*/ 0 h 2664296"/>
              <a:gd name="connsiteX2" fmla="*/ 167424 w 406296"/>
              <a:gd name="connsiteY2" fmla="*/ 1380074 h 2664296"/>
              <a:gd name="connsiteX3" fmla="*/ 346082 w 406296"/>
              <a:gd name="connsiteY3" fmla="*/ 2664296 h 2664296"/>
              <a:gd name="connsiteX4" fmla="*/ 0 w 406296"/>
              <a:gd name="connsiteY4" fmla="*/ 2664296 h 2664296"/>
              <a:gd name="connsiteX5" fmla="*/ 0 w 406296"/>
              <a:gd name="connsiteY5" fmla="*/ 0 h 2664296"/>
              <a:gd name="connsiteX0" fmla="*/ 0 w 404524"/>
              <a:gd name="connsiteY0" fmla="*/ 0 h 2664296"/>
              <a:gd name="connsiteX1" fmla="*/ 51115 w 404524"/>
              <a:gd name="connsiteY1" fmla="*/ 0 h 2664296"/>
              <a:gd name="connsiteX2" fmla="*/ 167424 w 404524"/>
              <a:gd name="connsiteY2" fmla="*/ 1380074 h 2664296"/>
              <a:gd name="connsiteX3" fmla="*/ 346082 w 404524"/>
              <a:gd name="connsiteY3" fmla="*/ 2664296 h 2664296"/>
              <a:gd name="connsiteX4" fmla="*/ 0 w 404524"/>
              <a:gd name="connsiteY4" fmla="*/ 2664296 h 2664296"/>
              <a:gd name="connsiteX5" fmla="*/ 0 w 404524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3 h 2664329"/>
              <a:gd name="connsiteX1" fmla="*/ 51115 w 346082"/>
              <a:gd name="connsiteY1" fmla="*/ 33 h 2664329"/>
              <a:gd name="connsiteX2" fmla="*/ 167424 w 346082"/>
              <a:gd name="connsiteY2" fmla="*/ 1380107 h 2664329"/>
              <a:gd name="connsiteX3" fmla="*/ 346082 w 346082"/>
              <a:gd name="connsiteY3" fmla="*/ 2664329 h 2664329"/>
              <a:gd name="connsiteX4" fmla="*/ 0 w 346082"/>
              <a:gd name="connsiteY4" fmla="*/ 2664329 h 2664329"/>
              <a:gd name="connsiteX5" fmla="*/ 0 w 346082"/>
              <a:gd name="connsiteY5" fmla="*/ 33 h 2664329"/>
              <a:gd name="connsiteX0" fmla="*/ 0 w 346082"/>
              <a:gd name="connsiteY0" fmla="*/ 34 h 2664330"/>
              <a:gd name="connsiteX1" fmla="*/ 51115 w 346082"/>
              <a:gd name="connsiteY1" fmla="*/ 34 h 2664330"/>
              <a:gd name="connsiteX2" fmla="*/ 167424 w 346082"/>
              <a:gd name="connsiteY2" fmla="*/ 1380108 h 2664330"/>
              <a:gd name="connsiteX3" fmla="*/ 346082 w 346082"/>
              <a:gd name="connsiteY3" fmla="*/ 2664330 h 2664330"/>
              <a:gd name="connsiteX4" fmla="*/ 0 w 346082"/>
              <a:gd name="connsiteY4" fmla="*/ 2664330 h 2664330"/>
              <a:gd name="connsiteX5" fmla="*/ 0 w 346082"/>
              <a:gd name="connsiteY5" fmla="*/ 34 h 2664330"/>
              <a:gd name="connsiteX0" fmla="*/ 0 w 346082"/>
              <a:gd name="connsiteY0" fmla="*/ 8619 h 2672915"/>
              <a:gd name="connsiteX1" fmla="*/ 214878 w 346082"/>
              <a:gd name="connsiteY1" fmla="*/ 25 h 2672915"/>
              <a:gd name="connsiteX2" fmla="*/ 167424 w 346082"/>
              <a:gd name="connsiteY2" fmla="*/ 1388693 h 2672915"/>
              <a:gd name="connsiteX3" fmla="*/ 346082 w 346082"/>
              <a:gd name="connsiteY3" fmla="*/ 2672915 h 2672915"/>
              <a:gd name="connsiteX4" fmla="*/ 0 w 346082"/>
              <a:gd name="connsiteY4" fmla="*/ 2672915 h 2672915"/>
              <a:gd name="connsiteX5" fmla="*/ 0 w 346082"/>
              <a:gd name="connsiteY5" fmla="*/ 8619 h 2672915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6994 h 2671290"/>
              <a:gd name="connsiteX1" fmla="*/ 204642 w 346082"/>
              <a:gd name="connsiteY1" fmla="*/ 12725 h 2671290"/>
              <a:gd name="connsiteX2" fmla="*/ 167424 w 346082"/>
              <a:gd name="connsiteY2" fmla="*/ 1387068 h 2671290"/>
              <a:gd name="connsiteX3" fmla="*/ 346082 w 346082"/>
              <a:gd name="connsiteY3" fmla="*/ 2671290 h 2671290"/>
              <a:gd name="connsiteX4" fmla="*/ 0 w 346082"/>
              <a:gd name="connsiteY4" fmla="*/ 2671290 h 2671290"/>
              <a:gd name="connsiteX5" fmla="*/ 0 w 346082"/>
              <a:gd name="connsiteY5" fmla="*/ 6994 h 2671290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120 h 2667416"/>
              <a:gd name="connsiteX1" fmla="*/ 204642 w 346082"/>
              <a:gd name="connsiteY1" fmla="*/ 256 h 2667416"/>
              <a:gd name="connsiteX2" fmla="*/ 167424 w 346082"/>
              <a:gd name="connsiteY2" fmla="*/ 1383194 h 2667416"/>
              <a:gd name="connsiteX3" fmla="*/ 346082 w 346082"/>
              <a:gd name="connsiteY3" fmla="*/ 2667416 h 2667416"/>
              <a:gd name="connsiteX4" fmla="*/ 0 w 346082"/>
              <a:gd name="connsiteY4" fmla="*/ 2667416 h 2667416"/>
              <a:gd name="connsiteX5" fmla="*/ 0 w 346082"/>
              <a:gd name="connsiteY5" fmla="*/ 3120 h 2667416"/>
              <a:gd name="connsiteX0" fmla="*/ 0 w 351200"/>
              <a:gd name="connsiteY0" fmla="*/ 0 h 2670026"/>
              <a:gd name="connsiteX1" fmla="*/ 209760 w 351200"/>
              <a:gd name="connsiteY1" fmla="*/ 2866 h 2670026"/>
              <a:gd name="connsiteX2" fmla="*/ 172542 w 351200"/>
              <a:gd name="connsiteY2" fmla="*/ 1385804 h 2670026"/>
              <a:gd name="connsiteX3" fmla="*/ 351200 w 351200"/>
              <a:gd name="connsiteY3" fmla="*/ 2670026 h 2670026"/>
              <a:gd name="connsiteX4" fmla="*/ 5118 w 351200"/>
              <a:gd name="connsiteY4" fmla="*/ 2670026 h 2670026"/>
              <a:gd name="connsiteX5" fmla="*/ 0 w 351200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2736 w 351394"/>
              <a:gd name="connsiteY2" fmla="*/ 1385804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7853 w 351394"/>
              <a:gd name="connsiteY2" fmla="*/ 1351427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80403 w 353944"/>
              <a:gd name="connsiteY2" fmla="*/ 1351427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70167 w 353944"/>
              <a:gd name="connsiteY2" fmla="*/ 1723856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287415"/>
              <a:gd name="connsiteY0" fmla="*/ 0 h 2670026"/>
              <a:gd name="connsiteX1" fmla="*/ 105035 w 287415"/>
              <a:gd name="connsiteY1" fmla="*/ 2866 h 2670026"/>
              <a:gd name="connsiteX2" fmla="*/ 170167 w 287415"/>
              <a:gd name="connsiteY2" fmla="*/ 1723856 h 2670026"/>
              <a:gd name="connsiteX3" fmla="*/ 287415 w 287415"/>
              <a:gd name="connsiteY3" fmla="*/ 2670026 h 2670026"/>
              <a:gd name="connsiteX4" fmla="*/ 7862 w 287415"/>
              <a:gd name="connsiteY4" fmla="*/ 2670026 h 2670026"/>
              <a:gd name="connsiteX5" fmla="*/ 2744 w 287415"/>
              <a:gd name="connsiteY5" fmla="*/ 0 h 2670026"/>
              <a:gd name="connsiteX0" fmla="*/ 2744 w 287415"/>
              <a:gd name="connsiteY0" fmla="*/ 1094 h 2667651"/>
              <a:gd name="connsiteX1" fmla="*/ 105035 w 287415"/>
              <a:gd name="connsiteY1" fmla="*/ 491 h 2667651"/>
              <a:gd name="connsiteX2" fmla="*/ 170167 w 287415"/>
              <a:gd name="connsiteY2" fmla="*/ 1721481 h 2667651"/>
              <a:gd name="connsiteX3" fmla="*/ 287415 w 287415"/>
              <a:gd name="connsiteY3" fmla="*/ 2667651 h 2667651"/>
              <a:gd name="connsiteX4" fmla="*/ 7862 w 287415"/>
              <a:gd name="connsiteY4" fmla="*/ 2667651 h 2667651"/>
              <a:gd name="connsiteX5" fmla="*/ 2744 w 287415"/>
              <a:gd name="connsiteY5" fmla="*/ 1094 h 2667651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5 w 284686"/>
              <a:gd name="connsiteY0" fmla="*/ 603 h 2667160"/>
              <a:gd name="connsiteX1" fmla="*/ 102306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0 h 2667944"/>
              <a:gd name="connsiteX1" fmla="*/ 103545 w 284686"/>
              <a:gd name="connsiteY1" fmla="*/ 784 h 2667944"/>
              <a:gd name="connsiteX2" fmla="*/ 167438 w 284686"/>
              <a:gd name="connsiteY2" fmla="*/ 1721774 h 2667944"/>
              <a:gd name="connsiteX3" fmla="*/ 284686 w 284686"/>
              <a:gd name="connsiteY3" fmla="*/ 2667944 h 2667944"/>
              <a:gd name="connsiteX4" fmla="*/ 5133 w 284686"/>
              <a:gd name="connsiteY4" fmla="*/ 2667944 h 2667944"/>
              <a:gd name="connsiteX5" fmla="*/ 15 w 284686"/>
              <a:gd name="connsiteY5" fmla="*/ 0 h 2667944"/>
              <a:gd name="connsiteX0" fmla="*/ 14 w 284685"/>
              <a:gd name="connsiteY0" fmla="*/ 604 h 2668548"/>
              <a:gd name="connsiteX1" fmla="*/ 104783 w 284685"/>
              <a:gd name="connsiteY1" fmla="*/ 0 h 2668548"/>
              <a:gd name="connsiteX2" fmla="*/ 167437 w 284685"/>
              <a:gd name="connsiteY2" fmla="*/ 1722378 h 2668548"/>
              <a:gd name="connsiteX3" fmla="*/ 284685 w 284685"/>
              <a:gd name="connsiteY3" fmla="*/ 2668548 h 2668548"/>
              <a:gd name="connsiteX4" fmla="*/ 5132 w 284685"/>
              <a:gd name="connsiteY4" fmla="*/ 2668548 h 2668548"/>
              <a:gd name="connsiteX5" fmla="*/ 14 w 284685"/>
              <a:gd name="connsiteY5" fmla="*/ 604 h 2668548"/>
              <a:gd name="connsiteX0" fmla="*/ 14 w 284685"/>
              <a:gd name="connsiteY0" fmla="*/ 0 h 2667944"/>
              <a:gd name="connsiteX1" fmla="*/ 103543 w 284685"/>
              <a:gd name="connsiteY1" fmla="*/ 1477 h 2667944"/>
              <a:gd name="connsiteX2" fmla="*/ 167437 w 284685"/>
              <a:gd name="connsiteY2" fmla="*/ 1721774 h 2667944"/>
              <a:gd name="connsiteX3" fmla="*/ 284685 w 284685"/>
              <a:gd name="connsiteY3" fmla="*/ 2667944 h 2667944"/>
              <a:gd name="connsiteX4" fmla="*/ 5132 w 284685"/>
              <a:gd name="connsiteY4" fmla="*/ 2667944 h 2667944"/>
              <a:gd name="connsiteX5" fmla="*/ 14 w 284685"/>
              <a:gd name="connsiteY5" fmla="*/ 0 h 26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685" h="2667944">
                <a:moveTo>
                  <a:pt x="14" y="0"/>
                </a:moveTo>
                <a:cubicBezTo>
                  <a:pt x="-1407" y="522"/>
                  <a:pt x="104841" y="1648"/>
                  <a:pt x="103543" y="1477"/>
                </a:cubicBezTo>
                <a:cubicBezTo>
                  <a:pt x="105008" y="1992"/>
                  <a:pt x="137247" y="1277363"/>
                  <a:pt x="167437" y="1721774"/>
                </a:cubicBezTo>
                <a:cubicBezTo>
                  <a:pt x="197627" y="2166185"/>
                  <a:pt x="281353" y="2667945"/>
                  <a:pt x="284685" y="2667944"/>
                </a:cubicBezTo>
                <a:lnTo>
                  <a:pt x="5132" y="2667944"/>
                </a:lnTo>
                <a:lnTo>
                  <a:pt x="14" y="0"/>
                </a:lnTo>
                <a:close/>
              </a:path>
            </a:pathLst>
          </a:custGeom>
          <a:solidFill>
            <a:srgbClr val="007A94"/>
          </a:solidFill>
          <a:ln w="3175">
            <a:solidFill>
              <a:srgbClr val="007A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Organigramme : Délai 20"/>
          <p:cNvSpPr/>
          <p:nvPr userDrawn="1"/>
        </p:nvSpPr>
        <p:spPr>
          <a:xfrm>
            <a:off x="1" y="1296000"/>
            <a:ext cx="251520" cy="5565160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007A94"/>
          </a:solidFill>
          <a:ln w="3175">
            <a:solidFill>
              <a:srgbClr val="007A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Organigramme : Délai 18"/>
          <p:cNvSpPr/>
          <p:nvPr userDrawn="1"/>
        </p:nvSpPr>
        <p:spPr>
          <a:xfrm rot="16200000" flipH="1">
            <a:off x="4462254" y="-4482000"/>
            <a:ext cx="216000" cy="9144000"/>
          </a:xfrm>
          <a:custGeom>
            <a:avLst/>
            <a:gdLst>
              <a:gd name="connsiteX0" fmla="*/ 0 w 692164"/>
              <a:gd name="connsiteY0" fmla="*/ 0 h 2664296"/>
              <a:gd name="connsiteX1" fmla="*/ 346082 w 692164"/>
              <a:gd name="connsiteY1" fmla="*/ 0 h 2664296"/>
              <a:gd name="connsiteX2" fmla="*/ 692164 w 692164"/>
              <a:gd name="connsiteY2" fmla="*/ 1332148 h 2664296"/>
              <a:gd name="connsiteX3" fmla="*/ 346082 w 692164"/>
              <a:gd name="connsiteY3" fmla="*/ 2664296 h 2664296"/>
              <a:gd name="connsiteX4" fmla="*/ 0 w 692164"/>
              <a:gd name="connsiteY4" fmla="*/ 2664296 h 2664296"/>
              <a:gd name="connsiteX5" fmla="*/ 0 w 692164"/>
              <a:gd name="connsiteY5" fmla="*/ 0 h 2664296"/>
              <a:gd name="connsiteX0" fmla="*/ 0 w 401329"/>
              <a:gd name="connsiteY0" fmla="*/ 0 h 2664296"/>
              <a:gd name="connsiteX1" fmla="*/ 346082 w 401329"/>
              <a:gd name="connsiteY1" fmla="*/ 0 h 2664296"/>
              <a:gd name="connsiteX2" fmla="*/ 171054 w 401329"/>
              <a:gd name="connsiteY2" fmla="*/ 1332148 h 2664296"/>
              <a:gd name="connsiteX3" fmla="*/ 346082 w 401329"/>
              <a:gd name="connsiteY3" fmla="*/ 2664296 h 2664296"/>
              <a:gd name="connsiteX4" fmla="*/ 0 w 401329"/>
              <a:gd name="connsiteY4" fmla="*/ 2664296 h 2664296"/>
              <a:gd name="connsiteX5" fmla="*/ 0 w 401329"/>
              <a:gd name="connsiteY5" fmla="*/ 0 h 2664296"/>
              <a:gd name="connsiteX0" fmla="*/ 0 w 413226"/>
              <a:gd name="connsiteY0" fmla="*/ 0 h 2664296"/>
              <a:gd name="connsiteX1" fmla="*/ 346082 w 413226"/>
              <a:gd name="connsiteY1" fmla="*/ 0 h 2664296"/>
              <a:gd name="connsiteX2" fmla="*/ 259541 w 413226"/>
              <a:gd name="connsiteY2" fmla="*/ 1371480 h 2664296"/>
              <a:gd name="connsiteX3" fmla="*/ 346082 w 413226"/>
              <a:gd name="connsiteY3" fmla="*/ 2664296 h 2664296"/>
              <a:gd name="connsiteX4" fmla="*/ 0 w 413226"/>
              <a:gd name="connsiteY4" fmla="*/ 2664296 h 2664296"/>
              <a:gd name="connsiteX5" fmla="*/ 0 w 413226"/>
              <a:gd name="connsiteY5" fmla="*/ 0 h 2664296"/>
              <a:gd name="connsiteX0" fmla="*/ 0 w 421112"/>
              <a:gd name="connsiteY0" fmla="*/ 0 h 2664296"/>
              <a:gd name="connsiteX1" fmla="*/ 51115 w 421112"/>
              <a:gd name="connsiteY1" fmla="*/ 0 h 2664296"/>
              <a:gd name="connsiteX2" fmla="*/ 259541 w 421112"/>
              <a:gd name="connsiteY2" fmla="*/ 1371480 h 2664296"/>
              <a:gd name="connsiteX3" fmla="*/ 346082 w 421112"/>
              <a:gd name="connsiteY3" fmla="*/ 2664296 h 2664296"/>
              <a:gd name="connsiteX4" fmla="*/ 0 w 421112"/>
              <a:gd name="connsiteY4" fmla="*/ 2664296 h 2664296"/>
              <a:gd name="connsiteX5" fmla="*/ 0 w 421112"/>
              <a:gd name="connsiteY5" fmla="*/ 0 h 2664296"/>
              <a:gd name="connsiteX0" fmla="*/ 0 w 406296"/>
              <a:gd name="connsiteY0" fmla="*/ 0 h 2664296"/>
              <a:gd name="connsiteX1" fmla="*/ 51115 w 406296"/>
              <a:gd name="connsiteY1" fmla="*/ 0 h 2664296"/>
              <a:gd name="connsiteX2" fmla="*/ 167424 w 406296"/>
              <a:gd name="connsiteY2" fmla="*/ 1380074 h 2664296"/>
              <a:gd name="connsiteX3" fmla="*/ 346082 w 406296"/>
              <a:gd name="connsiteY3" fmla="*/ 2664296 h 2664296"/>
              <a:gd name="connsiteX4" fmla="*/ 0 w 406296"/>
              <a:gd name="connsiteY4" fmla="*/ 2664296 h 2664296"/>
              <a:gd name="connsiteX5" fmla="*/ 0 w 406296"/>
              <a:gd name="connsiteY5" fmla="*/ 0 h 2664296"/>
              <a:gd name="connsiteX0" fmla="*/ 0 w 404524"/>
              <a:gd name="connsiteY0" fmla="*/ 0 h 2664296"/>
              <a:gd name="connsiteX1" fmla="*/ 51115 w 404524"/>
              <a:gd name="connsiteY1" fmla="*/ 0 h 2664296"/>
              <a:gd name="connsiteX2" fmla="*/ 167424 w 404524"/>
              <a:gd name="connsiteY2" fmla="*/ 1380074 h 2664296"/>
              <a:gd name="connsiteX3" fmla="*/ 346082 w 404524"/>
              <a:gd name="connsiteY3" fmla="*/ 2664296 h 2664296"/>
              <a:gd name="connsiteX4" fmla="*/ 0 w 404524"/>
              <a:gd name="connsiteY4" fmla="*/ 2664296 h 2664296"/>
              <a:gd name="connsiteX5" fmla="*/ 0 w 404524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3 h 2664329"/>
              <a:gd name="connsiteX1" fmla="*/ 51115 w 346082"/>
              <a:gd name="connsiteY1" fmla="*/ 33 h 2664329"/>
              <a:gd name="connsiteX2" fmla="*/ 167424 w 346082"/>
              <a:gd name="connsiteY2" fmla="*/ 1380107 h 2664329"/>
              <a:gd name="connsiteX3" fmla="*/ 346082 w 346082"/>
              <a:gd name="connsiteY3" fmla="*/ 2664329 h 2664329"/>
              <a:gd name="connsiteX4" fmla="*/ 0 w 346082"/>
              <a:gd name="connsiteY4" fmla="*/ 2664329 h 2664329"/>
              <a:gd name="connsiteX5" fmla="*/ 0 w 346082"/>
              <a:gd name="connsiteY5" fmla="*/ 33 h 2664329"/>
              <a:gd name="connsiteX0" fmla="*/ 0 w 346082"/>
              <a:gd name="connsiteY0" fmla="*/ 34 h 2664330"/>
              <a:gd name="connsiteX1" fmla="*/ 51115 w 346082"/>
              <a:gd name="connsiteY1" fmla="*/ 34 h 2664330"/>
              <a:gd name="connsiteX2" fmla="*/ 167424 w 346082"/>
              <a:gd name="connsiteY2" fmla="*/ 1380108 h 2664330"/>
              <a:gd name="connsiteX3" fmla="*/ 346082 w 346082"/>
              <a:gd name="connsiteY3" fmla="*/ 2664330 h 2664330"/>
              <a:gd name="connsiteX4" fmla="*/ 0 w 346082"/>
              <a:gd name="connsiteY4" fmla="*/ 2664330 h 2664330"/>
              <a:gd name="connsiteX5" fmla="*/ 0 w 346082"/>
              <a:gd name="connsiteY5" fmla="*/ 34 h 2664330"/>
              <a:gd name="connsiteX0" fmla="*/ 0 w 346082"/>
              <a:gd name="connsiteY0" fmla="*/ 8619 h 2672915"/>
              <a:gd name="connsiteX1" fmla="*/ 214878 w 346082"/>
              <a:gd name="connsiteY1" fmla="*/ 25 h 2672915"/>
              <a:gd name="connsiteX2" fmla="*/ 167424 w 346082"/>
              <a:gd name="connsiteY2" fmla="*/ 1388693 h 2672915"/>
              <a:gd name="connsiteX3" fmla="*/ 346082 w 346082"/>
              <a:gd name="connsiteY3" fmla="*/ 2672915 h 2672915"/>
              <a:gd name="connsiteX4" fmla="*/ 0 w 346082"/>
              <a:gd name="connsiteY4" fmla="*/ 2672915 h 2672915"/>
              <a:gd name="connsiteX5" fmla="*/ 0 w 346082"/>
              <a:gd name="connsiteY5" fmla="*/ 8619 h 2672915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6994 h 2671290"/>
              <a:gd name="connsiteX1" fmla="*/ 204642 w 346082"/>
              <a:gd name="connsiteY1" fmla="*/ 12725 h 2671290"/>
              <a:gd name="connsiteX2" fmla="*/ 167424 w 346082"/>
              <a:gd name="connsiteY2" fmla="*/ 1387068 h 2671290"/>
              <a:gd name="connsiteX3" fmla="*/ 346082 w 346082"/>
              <a:gd name="connsiteY3" fmla="*/ 2671290 h 2671290"/>
              <a:gd name="connsiteX4" fmla="*/ 0 w 346082"/>
              <a:gd name="connsiteY4" fmla="*/ 2671290 h 2671290"/>
              <a:gd name="connsiteX5" fmla="*/ 0 w 346082"/>
              <a:gd name="connsiteY5" fmla="*/ 6994 h 2671290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120 h 2667416"/>
              <a:gd name="connsiteX1" fmla="*/ 204642 w 346082"/>
              <a:gd name="connsiteY1" fmla="*/ 256 h 2667416"/>
              <a:gd name="connsiteX2" fmla="*/ 167424 w 346082"/>
              <a:gd name="connsiteY2" fmla="*/ 1383194 h 2667416"/>
              <a:gd name="connsiteX3" fmla="*/ 346082 w 346082"/>
              <a:gd name="connsiteY3" fmla="*/ 2667416 h 2667416"/>
              <a:gd name="connsiteX4" fmla="*/ 0 w 346082"/>
              <a:gd name="connsiteY4" fmla="*/ 2667416 h 2667416"/>
              <a:gd name="connsiteX5" fmla="*/ 0 w 346082"/>
              <a:gd name="connsiteY5" fmla="*/ 3120 h 2667416"/>
              <a:gd name="connsiteX0" fmla="*/ 0 w 351200"/>
              <a:gd name="connsiteY0" fmla="*/ 0 h 2670026"/>
              <a:gd name="connsiteX1" fmla="*/ 209760 w 351200"/>
              <a:gd name="connsiteY1" fmla="*/ 2866 h 2670026"/>
              <a:gd name="connsiteX2" fmla="*/ 172542 w 351200"/>
              <a:gd name="connsiteY2" fmla="*/ 1385804 h 2670026"/>
              <a:gd name="connsiteX3" fmla="*/ 351200 w 351200"/>
              <a:gd name="connsiteY3" fmla="*/ 2670026 h 2670026"/>
              <a:gd name="connsiteX4" fmla="*/ 5118 w 351200"/>
              <a:gd name="connsiteY4" fmla="*/ 2670026 h 2670026"/>
              <a:gd name="connsiteX5" fmla="*/ 0 w 351200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2736 w 351394"/>
              <a:gd name="connsiteY2" fmla="*/ 1385804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7853 w 351394"/>
              <a:gd name="connsiteY2" fmla="*/ 1351427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80403 w 353944"/>
              <a:gd name="connsiteY2" fmla="*/ 1351427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70167 w 353944"/>
              <a:gd name="connsiteY2" fmla="*/ 1723856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287415"/>
              <a:gd name="connsiteY0" fmla="*/ 0 h 2670026"/>
              <a:gd name="connsiteX1" fmla="*/ 105035 w 287415"/>
              <a:gd name="connsiteY1" fmla="*/ 2866 h 2670026"/>
              <a:gd name="connsiteX2" fmla="*/ 170167 w 287415"/>
              <a:gd name="connsiteY2" fmla="*/ 1723856 h 2670026"/>
              <a:gd name="connsiteX3" fmla="*/ 287415 w 287415"/>
              <a:gd name="connsiteY3" fmla="*/ 2670026 h 2670026"/>
              <a:gd name="connsiteX4" fmla="*/ 7862 w 287415"/>
              <a:gd name="connsiteY4" fmla="*/ 2670026 h 2670026"/>
              <a:gd name="connsiteX5" fmla="*/ 2744 w 287415"/>
              <a:gd name="connsiteY5" fmla="*/ 0 h 2670026"/>
              <a:gd name="connsiteX0" fmla="*/ 2744 w 287415"/>
              <a:gd name="connsiteY0" fmla="*/ 1094 h 2667651"/>
              <a:gd name="connsiteX1" fmla="*/ 105035 w 287415"/>
              <a:gd name="connsiteY1" fmla="*/ 491 h 2667651"/>
              <a:gd name="connsiteX2" fmla="*/ 170167 w 287415"/>
              <a:gd name="connsiteY2" fmla="*/ 1721481 h 2667651"/>
              <a:gd name="connsiteX3" fmla="*/ 287415 w 287415"/>
              <a:gd name="connsiteY3" fmla="*/ 2667651 h 2667651"/>
              <a:gd name="connsiteX4" fmla="*/ 7862 w 287415"/>
              <a:gd name="connsiteY4" fmla="*/ 2667651 h 2667651"/>
              <a:gd name="connsiteX5" fmla="*/ 2744 w 287415"/>
              <a:gd name="connsiteY5" fmla="*/ 1094 h 2667651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5 w 284686"/>
              <a:gd name="connsiteY0" fmla="*/ 603 h 2667160"/>
              <a:gd name="connsiteX1" fmla="*/ 102306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0 h 2667944"/>
              <a:gd name="connsiteX1" fmla="*/ 103545 w 284686"/>
              <a:gd name="connsiteY1" fmla="*/ 784 h 2667944"/>
              <a:gd name="connsiteX2" fmla="*/ 167438 w 284686"/>
              <a:gd name="connsiteY2" fmla="*/ 1721774 h 2667944"/>
              <a:gd name="connsiteX3" fmla="*/ 284686 w 284686"/>
              <a:gd name="connsiteY3" fmla="*/ 2667944 h 2667944"/>
              <a:gd name="connsiteX4" fmla="*/ 5133 w 284686"/>
              <a:gd name="connsiteY4" fmla="*/ 2667944 h 2667944"/>
              <a:gd name="connsiteX5" fmla="*/ 15 w 284686"/>
              <a:gd name="connsiteY5" fmla="*/ 0 h 2667944"/>
              <a:gd name="connsiteX0" fmla="*/ 14 w 284685"/>
              <a:gd name="connsiteY0" fmla="*/ 604 h 2668548"/>
              <a:gd name="connsiteX1" fmla="*/ 104783 w 284685"/>
              <a:gd name="connsiteY1" fmla="*/ 0 h 2668548"/>
              <a:gd name="connsiteX2" fmla="*/ 167437 w 284685"/>
              <a:gd name="connsiteY2" fmla="*/ 1722378 h 2668548"/>
              <a:gd name="connsiteX3" fmla="*/ 284685 w 284685"/>
              <a:gd name="connsiteY3" fmla="*/ 2668548 h 2668548"/>
              <a:gd name="connsiteX4" fmla="*/ 5132 w 284685"/>
              <a:gd name="connsiteY4" fmla="*/ 2668548 h 2668548"/>
              <a:gd name="connsiteX5" fmla="*/ 14 w 284685"/>
              <a:gd name="connsiteY5" fmla="*/ 604 h 2668548"/>
              <a:gd name="connsiteX0" fmla="*/ 14 w 284685"/>
              <a:gd name="connsiteY0" fmla="*/ 0 h 2667944"/>
              <a:gd name="connsiteX1" fmla="*/ 103543 w 284685"/>
              <a:gd name="connsiteY1" fmla="*/ 1477 h 2667944"/>
              <a:gd name="connsiteX2" fmla="*/ 167437 w 284685"/>
              <a:gd name="connsiteY2" fmla="*/ 1721774 h 2667944"/>
              <a:gd name="connsiteX3" fmla="*/ 284685 w 284685"/>
              <a:gd name="connsiteY3" fmla="*/ 2667944 h 2667944"/>
              <a:gd name="connsiteX4" fmla="*/ 5132 w 284685"/>
              <a:gd name="connsiteY4" fmla="*/ 2667944 h 2667944"/>
              <a:gd name="connsiteX5" fmla="*/ 14 w 284685"/>
              <a:gd name="connsiteY5" fmla="*/ 0 h 26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685" h="2667944">
                <a:moveTo>
                  <a:pt x="14" y="0"/>
                </a:moveTo>
                <a:cubicBezTo>
                  <a:pt x="-1407" y="522"/>
                  <a:pt x="104841" y="1648"/>
                  <a:pt x="103543" y="1477"/>
                </a:cubicBezTo>
                <a:cubicBezTo>
                  <a:pt x="105008" y="1992"/>
                  <a:pt x="137247" y="1277363"/>
                  <a:pt x="167437" y="1721774"/>
                </a:cubicBezTo>
                <a:cubicBezTo>
                  <a:pt x="197627" y="2166185"/>
                  <a:pt x="281353" y="2667945"/>
                  <a:pt x="284685" y="2667944"/>
                </a:cubicBezTo>
                <a:lnTo>
                  <a:pt x="5132" y="2667944"/>
                </a:lnTo>
                <a:lnTo>
                  <a:pt x="14" y="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Organigramme : Délai 20"/>
          <p:cNvSpPr/>
          <p:nvPr userDrawn="1"/>
        </p:nvSpPr>
        <p:spPr>
          <a:xfrm flipH="1" flipV="1">
            <a:off x="8928000" y="2"/>
            <a:ext cx="216000" cy="5561795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774146" y="231033"/>
            <a:ext cx="6911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fr-FR" dirty="0" err="1" smtClean="0"/>
              <a:t>Slide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6588125" y="66198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/>
            <a:endParaRPr lang="fr-FR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ce réservé du texte 3"/>
          <p:cNvSpPr txBox="1">
            <a:spLocks/>
          </p:cNvSpPr>
          <p:nvPr userDrawn="1"/>
        </p:nvSpPr>
        <p:spPr>
          <a:xfrm>
            <a:off x="5076180" y="6622339"/>
            <a:ext cx="3959820" cy="21674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000" b="1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6A2"/>
              </a:buClr>
              <a:buSzPct val="75000"/>
              <a:buFont typeface="Wingdings" pitchFamily="2" charset="2"/>
              <a:buChar char="v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2pPr>
            <a:lvl3pPr marL="1176338" indent="-2619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3pPr>
            <a:lvl4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4pPr>
            <a:lvl5pPr marL="2066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5pPr>
            <a:lvl6pPr marL="2524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ACRI-ST</a:t>
            </a:r>
            <a:r>
              <a:rPr lang="fr-FR" baseline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fr-FR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N. Lamquin </a:t>
            </a:r>
            <a:r>
              <a:rPr lang="fr-FR" baseline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| S3 </a:t>
            </a:r>
            <a:r>
              <a:rPr lang="fr-FR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Tandem, OLCI and </a:t>
            </a:r>
            <a:r>
              <a:rPr lang="fr-FR" baseline="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DCCs</a:t>
            </a:r>
            <a:r>
              <a:rPr lang="fr-FR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baseline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| </a:t>
            </a:r>
            <a:r>
              <a:rPr lang="fr-FR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06/03/2019| </a:t>
            </a:r>
            <a:fld id="{7B1CDAC1-68A3-4FEA-B815-CB1667E5C227}" type="slidenum">
              <a:rPr lang="fr-FR" baseline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/>
              <a:t>‹N°›</a:t>
            </a:fld>
            <a:endParaRPr lang="fr-FR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686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rganigramme : Délai 18"/>
          <p:cNvSpPr/>
          <p:nvPr/>
        </p:nvSpPr>
        <p:spPr>
          <a:xfrm rot="16200000">
            <a:off x="4378514" y="2092514"/>
            <a:ext cx="396000" cy="9156520"/>
          </a:xfrm>
          <a:custGeom>
            <a:avLst/>
            <a:gdLst>
              <a:gd name="connsiteX0" fmla="*/ 0 w 692164"/>
              <a:gd name="connsiteY0" fmla="*/ 0 h 2664296"/>
              <a:gd name="connsiteX1" fmla="*/ 346082 w 692164"/>
              <a:gd name="connsiteY1" fmla="*/ 0 h 2664296"/>
              <a:gd name="connsiteX2" fmla="*/ 692164 w 692164"/>
              <a:gd name="connsiteY2" fmla="*/ 1332148 h 2664296"/>
              <a:gd name="connsiteX3" fmla="*/ 346082 w 692164"/>
              <a:gd name="connsiteY3" fmla="*/ 2664296 h 2664296"/>
              <a:gd name="connsiteX4" fmla="*/ 0 w 692164"/>
              <a:gd name="connsiteY4" fmla="*/ 2664296 h 2664296"/>
              <a:gd name="connsiteX5" fmla="*/ 0 w 692164"/>
              <a:gd name="connsiteY5" fmla="*/ 0 h 2664296"/>
              <a:gd name="connsiteX0" fmla="*/ 0 w 401329"/>
              <a:gd name="connsiteY0" fmla="*/ 0 h 2664296"/>
              <a:gd name="connsiteX1" fmla="*/ 346082 w 401329"/>
              <a:gd name="connsiteY1" fmla="*/ 0 h 2664296"/>
              <a:gd name="connsiteX2" fmla="*/ 171054 w 401329"/>
              <a:gd name="connsiteY2" fmla="*/ 1332148 h 2664296"/>
              <a:gd name="connsiteX3" fmla="*/ 346082 w 401329"/>
              <a:gd name="connsiteY3" fmla="*/ 2664296 h 2664296"/>
              <a:gd name="connsiteX4" fmla="*/ 0 w 401329"/>
              <a:gd name="connsiteY4" fmla="*/ 2664296 h 2664296"/>
              <a:gd name="connsiteX5" fmla="*/ 0 w 401329"/>
              <a:gd name="connsiteY5" fmla="*/ 0 h 2664296"/>
              <a:gd name="connsiteX0" fmla="*/ 0 w 413226"/>
              <a:gd name="connsiteY0" fmla="*/ 0 h 2664296"/>
              <a:gd name="connsiteX1" fmla="*/ 346082 w 413226"/>
              <a:gd name="connsiteY1" fmla="*/ 0 h 2664296"/>
              <a:gd name="connsiteX2" fmla="*/ 259541 w 413226"/>
              <a:gd name="connsiteY2" fmla="*/ 1371480 h 2664296"/>
              <a:gd name="connsiteX3" fmla="*/ 346082 w 413226"/>
              <a:gd name="connsiteY3" fmla="*/ 2664296 h 2664296"/>
              <a:gd name="connsiteX4" fmla="*/ 0 w 413226"/>
              <a:gd name="connsiteY4" fmla="*/ 2664296 h 2664296"/>
              <a:gd name="connsiteX5" fmla="*/ 0 w 413226"/>
              <a:gd name="connsiteY5" fmla="*/ 0 h 2664296"/>
              <a:gd name="connsiteX0" fmla="*/ 0 w 421112"/>
              <a:gd name="connsiteY0" fmla="*/ 0 h 2664296"/>
              <a:gd name="connsiteX1" fmla="*/ 51115 w 421112"/>
              <a:gd name="connsiteY1" fmla="*/ 0 h 2664296"/>
              <a:gd name="connsiteX2" fmla="*/ 259541 w 421112"/>
              <a:gd name="connsiteY2" fmla="*/ 1371480 h 2664296"/>
              <a:gd name="connsiteX3" fmla="*/ 346082 w 421112"/>
              <a:gd name="connsiteY3" fmla="*/ 2664296 h 2664296"/>
              <a:gd name="connsiteX4" fmla="*/ 0 w 421112"/>
              <a:gd name="connsiteY4" fmla="*/ 2664296 h 2664296"/>
              <a:gd name="connsiteX5" fmla="*/ 0 w 421112"/>
              <a:gd name="connsiteY5" fmla="*/ 0 h 2664296"/>
              <a:gd name="connsiteX0" fmla="*/ 0 w 406296"/>
              <a:gd name="connsiteY0" fmla="*/ 0 h 2664296"/>
              <a:gd name="connsiteX1" fmla="*/ 51115 w 406296"/>
              <a:gd name="connsiteY1" fmla="*/ 0 h 2664296"/>
              <a:gd name="connsiteX2" fmla="*/ 167424 w 406296"/>
              <a:gd name="connsiteY2" fmla="*/ 1380074 h 2664296"/>
              <a:gd name="connsiteX3" fmla="*/ 346082 w 406296"/>
              <a:gd name="connsiteY3" fmla="*/ 2664296 h 2664296"/>
              <a:gd name="connsiteX4" fmla="*/ 0 w 406296"/>
              <a:gd name="connsiteY4" fmla="*/ 2664296 h 2664296"/>
              <a:gd name="connsiteX5" fmla="*/ 0 w 406296"/>
              <a:gd name="connsiteY5" fmla="*/ 0 h 2664296"/>
              <a:gd name="connsiteX0" fmla="*/ 0 w 404524"/>
              <a:gd name="connsiteY0" fmla="*/ 0 h 2664296"/>
              <a:gd name="connsiteX1" fmla="*/ 51115 w 404524"/>
              <a:gd name="connsiteY1" fmla="*/ 0 h 2664296"/>
              <a:gd name="connsiteX2" fmla="*/ 167424 w 404524"/>
              <a:gd name="connsiteY2" fmla="*/ 1380074 h 2664296"/>
              <a:gd name="connsiteX3" fmla="*/ 346082 w 404524"/>
              <a:gd name="connsiteY3" fmla="*/ 2664296 h 2664296"/>
              <a:gd name="connsiteX4" fmla="*/ 0 w 404524"/>
              <a:gd name="connsiteY4" fmla="*/ 2664296 h 2664296"/>
              <a:gd name="connsiteX5" fmla="*/ 0 w 404524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3 h 2664329"/>
              <a:gd name="connsiteX1" fmla="*/ 51115 w 346082"/>
              <a:gd name="connsiteY1" fmla="*/ 33 h 2664329"/>
              <a:gd name="connsiteX2" fmla="*/ 167424 w 346082"/>
              <a:gd name="connsiteY2" fmla="*/ 1380107 h 2664329"/>
              <a:gd name="connsiteX3" fmla="*/ 346082 w 346082"/>
              <a:gd name="connsiteY3" fmla="*/ 2664329 h 2664329"/>
              <a:gd name="connsiteX4" fmla="*/ 0 w 346082"/>
              <a:gd name="connsiteY4" fmla="*/ 2664329 h 2664329"/>
              <a:gd name="connsiteX5" fmla="*/ 0 w 346082"/>
              <a:gd name="connsiteY5" fmla="*/ 33 h 2664329"/>
              <a:gd name="connsiteX0" fmla="*/ 0 w 346082"/>
              <a:gd name="connsiteY0" fmla="*/ 34 h 2664330"/>
              <a:gd name="connsiteX1" fmla="*/ 51115 w 346082"/>
              <a:gd name="connsiteY1" fmla="*/ 34 h 2664330"/>
              <a:gd name="connsiteX2" fmla="*/ 167424 w 346082"/>
              <a:gd name="connsiteY2" fmla="*/ 1380108 h 2664330"/>
              <a:gd name="connsiteX3" fmla="*/ 346082 w 346082"/>
              <a:gd name="connsiteY3" fmla="*/ 2664330 h 2664330"/>
              <a:gd name="connsiteX4" fmla="*/ 0 w 346082"/>
              <a:gd name="connsiteY4" fmla="*/ 2664330 h 2664330"/>
              <a:gd name="connsiteX5" fmla="*/ 0 w 346082"/>
              <a:gd name="connsiteY5" fmla="*/ 34 h 2664330"/>
              <a:gd name="connsiteX0" fmla="*/ 0 w 346082"/>
              <a:gd name="connsiteY0" fmla="*/ 8619 h 2672915"/>
              <a:gd name="connsiteX1" fmla="*/ 214878 w 346082"/>
              <a:gd name="connsiteY1" fmla="*/ 25 h 2672915"/>
              <a:gd name="connsiteX2" fmla="*/ 167424 w 346082"/>
              <a:gd name="connsiteY2" fmla="*/ 1388693 h 2672915"/>
              <a:gd name="connsiteX3" fmla="*/ 346082 w 346082"/>
              <a:gd name="connsiteY3" fmla="*/ 2672915 h 2672915"/>
              <a:gd name="connsiteX4" fmla="*/ 0 w 346082"/>
              <a:gd name="connsiteY4" fmla="*/ 2672915 h 2672915"/>
              <a:gd name="connsiteX5" fmla="*/ 0 w 346082"/>
              <a:gd name="connsiteY5" fmla="*/ 8619 h 2672915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6994 h 2671290"/>
              <a:gd name="connsiteX1" fmla="*/ 204642 w 346082"/>
              <a:gd name="connsiteY1" fmla="*/ 12725 h 2671290"/>
              <a:gd name="connsiteX2" fmla="*/ 167424 w 346082"/>
              <a:gd name="connsiteY2" fmla="*/ 1387068 h 2671290"/>
              <a:gd name="connsiteX3" fmla="*/ 346082 w 346082"/>
              <a:gd name="connsiteY3" fmla="*/ 2671290 h 2671290"/>
              <a:gd name="connsiteX4" fmla="*/ 0 w 346082"/>
              <a:gd name="connsiteY4" fmla="*/ 2671290 h 2671290"/>
              <a:gd name="connsiteX5" fmla="*/ 0 w 346082"/>
              <a:gd name="connsiteY5" fmla="*/ 6994 h 2671290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120 h 2667416"/>
              <a:gd name="connsiteX1" fmla="*/ 204642 w 346082"/>
              <a:gd name="connsiteY1" fmla="*/ 256 h 2667416"/>
              <a:gd name="connsiteX2" fmla="*/ 167424 w 346082"/>
              <a:gd name="connsiteY2" fmla="*/ 1383194 h 2667416"/>
              <a:gd name="connsiteX3" fmla="*/ 346082 w 346082"/>
              <a:gd name="connsiteY3" fmla="*/ 2667416 h 2667416"/>
              <a:gd name="connsiteX4" fmla="*/ 0 w 346082"/>
              <a:gd name="connsiteY4" fmla="*/ 2667416 h 2667416"/>
              <a:gd name="connsiteX5" fmla="*/ 0 w 346082"/>
              <a:gd name="connsiteY5" fmla="*/ 3120 h 2667416"/>
              <a:gd name="connsiteX0" fmla="*/ 0 w 351200"/>
              <a:gd name="connsiteY0" fmla="*/ 0 h 2670026"/>
              <a:gd name="connsiteX1" fmla="*/ 209760 w 351200"/>
              <a:gd name="connsiteY1" fmla="*/ 2866 h 2670026"/>
              <a:gd name="connsiteX2" fmla="*/ 172542 w 351200"/>
              <a:gd name="connsiteY2" fmla="*/ 1385804 h 2670026"/>
              <a:gd name="connsiteX3" fmla="*/ 351200 w 351200"/>
              <a:gd name="connsiteY3" fmla="*/ 2670026 h 2670026"/>
              <a:gd name="connsiteX4" fmla="*/ 5118 w 351200"/>
              <a:gd name="connsiteY4" fmla="*/ 2670026 h 2670026"/>
              <a:gd name="connsiteX5" fmla="*/ 0 w 351200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2736 w 351394"/>
              <a:gd name="connsiteY2" fmla="*/ 1385804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7853 w 351394"/>
              <a:gd name="connsiteY2" fmla="*/ 1351427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80403 w 353944"/>
              <a:gd name="connsiteY2" fmla="*/ 1351427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70167 w 353944"/>
              <a:gd name="connsiteY2" fmla="*/ 1723856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287415"/>
              <a:gd name="connsiteY0" fmla="*/ 0 h 2670026"/>
              <a:gd name="connsiteX1" fmla="*/ 105035 w 287415"/>
              <a:gd name="connsiteY1" fmla="*/ 2866 h 2670026"/>
              <a:gd name="connsiteX2" fmla="*/ 170167 w 287415"/>
              <a:gd name="connsiteY2" fmla="*/ 1723856 h 2670026"/>
              <a:gd name="connsiteX3" fmla="*/ 287415 w 287415"/>
              <a:gd name="connsiteY3" fmla="*/ 2670026 h 2670026"/>
              <a:gd name="connsiteX4" fmla="*/ 7862 w 287415"/>
              <a:gd name="connsiteY4" fmla="*/ 2670026 h 2670026"/>
              <a:gd name="connsiteX5" fmla="*/ 2744 w 287415"/>
              <a:gd name="connsiteY5" fmla="*/ 0 h 2670026"/>
              <a:gd name="connsiteX0" fmla="*/ 2744 w 287415"/>
              <a:gd name="connsiteY0" fmla="*/ 1094 h 2667651"/>
              <a:gd name="connsiteX1" fmla="*/ 105035 w 287415"/>
              <a:gd name="connsiteY1" fmla="*/ 491 h 2667651"/>
              <a:gd name="connsiteX2" fmla="*/ 170167 w 287415"/>
              <a:gd name="connsiteY2" fmla="*/ 1721481 h 2667651"/>
              <a:gd name="connsiteX3" fmla="*/ 287415 w 287415"/>
              <a:gd name="connsiteY3" fmla="*/ 2667651 h 2667651"/>
              <a:gd name="connsiteX4" fmla="*/ 7862 w 287415"/>
              <a:gd name="connsiteY4" fmla="*/ 2667651 h 2667651"/>
              <a:gd name="connsiteX5" fmla="*/ 2744 w 287415"/>
              <a:gd name="connsiteY5" fmla="*/ 1094 h 2667651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5 w 284686"/>
              <a:gd name="connsiteY0" fmla="*/ 603 h 2667160"/>
              <a:gd name="connsiteX1" fmla="*/ 102306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0 h 2667944"/>
              <a:gd name="connsiteX1" fmla="*/ 103545 w 284686"/>
              <a:gd name="connsiteY1" fmla="*/ 784 h 2667944"/>
              <a:gd name="connsiteX2" fmla="*/ 167438 w 284686"/>
              <a:gd name="connsiteY2" fmla="*/ 1721774 h 2667944"/>
              <a:gd name="connsiteX3" fmla="*/ 284686 w 284686"/>
              <a:gd name="connsiteY3" fmla="*/ 2667944 h 2667944"/>
              <a:gd name="connsiteX4" fmla="*/ 5133 w 284686"/>
              <a:gd name="connsiteY4" fmla="*/ 2667944 h 2667944"/>
              <a:gd name="connsiteX5" fmla="*/ 15 w 284686"/>
              <a:gd name="connsiteY5" fmla="*/ 0 h 2667944"/>
              <a:gd name="connsiteX0" fmla="*/ 14 w 284685"/>
              <a:gd name="connsiteY0" fmla="*/ 604 h 2668548"/>
              <a:gd name="connsiteX1" fmla="*/ 104783 w 284685"/>
              <a:gd name="connsiteY1" fmla="*/ 0 h 2668548"/>
              <a:gd name="connsiteX2" fmla="*/ 167437 w 284685"/>
              <a:gd name="connsiteY2" fmla="*/ 1722378 h 2668548"/>
              <a:gd name="connsiteX3" fmla="*/ 284685 w 284685"/>
              <a:gd name="connsiteY3" fmla="*/ 2668548 h 2668548"/>
              <a:gd name="connsiteX4" fmla="*/ 5132 w 284685"/>
              <a:gd name="connsiteY4" fmla="*/ 2668548 h 2668548"/>
              <a:gd name="connsiteX5" fmla="*/ 14 w 284685"/>
              <a:gd name="connsiteY5" fmla="*/ 604 h 2668548"/>
              <a:gd name="connsiteX0" fmla="*/ 14 w 284685"/>
              <a:gd name="connsiteY0" fmla="*/ 0 h 2667944"/>
              <a:gd name="connsiteX1" fmla="*/ 103543 w 284685"/>
              <a:gd name="connsiteY1" fmla="*/ 1477 h 2667944"/>
              <a:gd name="connsiteX2" fmla="*/ 167437 w 284685"/>
              <a:gd name="connsiteY2" fmla="*/ 1721774 h 2667944"/>
              <a:gd name="connsiteX3" fmla="*/ 284685 w 284685"/>
              <a:gd name="connsiteY3" fmla="*/ 2667944 h 2667944"/>
              <a:gd name="connsiteX4" fmla="*/ 5132 w 284685"/>
              <a:gd name="connsiteY4" fmla="*/ 2667944 h 2667944"/>
              <a:gd name="connsiteX5" fmla="*/ 14 w 284685"/>
              <a:gd name="connsiteY5" fmla="*/ 0 h 26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685" h="2667944">
                <a:moveTo>
                  <a:pt x="14" y="0"/>
                </a:moveTo>
                <a:cubicBezTo>
                  <a:pt x="-1407" y="522"/>
                  <a:pt x="104841" y="1648"/>
                  <a:pt x="103543" y="1477"/>
                </a:cubicBezTo>
                <a:cubicBezTo>
                  <a:pt x="105008" y="1992"/>
                  <a:pt x="137247" y="1277363"/>
                  <a:pt x="167437" y="1721774"/>
                </a:cubicBezTo>
                <a:cubicBezTo>
                  <a:pt x="197627" y="2166185"/>
                  <a:pt x="281353" y="2667945"/>
                  <a:pt x="284685" y="2667944"/>
                </a:cubicBezTo>
                <a:lnTo>
                  <a:pt x="5132" y="2667944"/>
                </a:lnTo>
                <a:lnTo>
                  <a:pt x="14" y="0"/>
                </a:lnTo>
                <a:close/>
              </a:path>
            </a:pathLst>
          </a:custGeom>
          <a:solidFill>
            <a:srgbClr val="007A94"/>
          </a:solidFill>
          <a:ln w="3175">
            <a:solidFill>
              <a:srgbClr val="007A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9" name="Organigramme : Délai 20"/>
          <p:cNvSpPr/>
          <p:nvPr/>
        </p:nvSpPr>
        <p:spPr>
          <a:xfrm>
            <a:off x="1" y="1296000"/>
            <a:ext cx="251520" cy="5565160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007A94"/>
          </a:solidFill>
          <a:ln w="3175">
            <a:solidFill>
              <a:srgbClr val="007A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0" name="Organigramme : Délai 18"/>
          <p:cNvSpPr/>
          <p:nvPr/>
        </p:nvSpPr>
        <p:spPr>
          <a:xfrm rot="16200000" flipH="1">
            <a:off x="4462254" y="-4482000"/>
            <a:ext cx="216000" cy="9144000"/>
          </a:xfrm>
          <a:custGeom>
            <a:avLst/>
            <a:gdLst>
              <a:gd name="connsiteX0" fmla="*/ 0 w 692164"/>
              <a:gd name="connsiteY0" fmla="*/ 0 h 2664296"/>
              <a:gd name="connsiteX1" fmla="*/ 346082 w 692164"/>
              <a:gd name="connsiteY1" fmla="*/ 0 h 2664296"/>
              <a:gd name="connsiteX2" fmla="*/ 692164 w 692164"/>
              <a:gd name="connsiteY2" fmla="*/ 1332148 h 2664296"/>
              <a:gd name="connsiteX3" fmla="*/ 346082 w 692164"/>
              <a:gd name="connsiteY3" fmla="*/ 2664296 h 2664296"/>
              <a:gd name="connsiteX4" fmla="*/ 0 w 692164"/>
              <a:gd name="connsiteY4" fmla="*/ 2664296 h 2664296"/>
              <a:gd name="connsiteX5" fmla="*/ 0 w 692164"/>
              <a:gd name="connsiteY5" fmla="*/ 0 h 2664296"/>
              <a:gd name="connsiteX0" fmla="*/ 0 w 401329"/>
              <a:gd name="connsiteY0" fmla="*/ 0 h 2664296"/>
              <a:gd name="connsiteX1" fmla="*/ 346082 w 401329"/>
              <a:gd name="connsiteY1" fmla="*/ 0 h 2664296"/>
              <a:gd name="connsiteX2" fmla="*/ 171054 w 401329"/>
              <a:gd name="connsiteY2" fmla="*/ 1332148 h 2664296"/>
              <a:gd name="connsiteX3" fmla="*/ 346082 w 401329"/>
              <a:gd name="connsiteY3" fmla="*/ 2664296 h 2664296"/>
              <a:gd name="connsiteX4" fmla="*/ 0 w 401329"/>
              <a:gd name="connsiteY4" fmla="*/ 2664296 h 2664296"/>
              <a:gd name="connsiteX5" fmla="*/ 0 w 401329"/>
              <a:gd name="connsiteY5" fmla="*/ 0 h 2664296"/>
              <a:gd name="connsiteX0" fmla="*/ 0 w 413226"/>
              <a:gd name="connsiteY0" fmla="*/ 0 h 2664296"/>
              <a:gd name="connsiteX1" fmla="*/ 346082 w 413226"/>
              <a:gd name="connsiteY1" fmla="*/ 0 h 2664296"/>
              <a:gd name="connsiteX2" fmla="*/ 259541 w 413226"/>
              <a:gd name="connsiteY2" fmla="*/ 1371480 h 2664296"/>
              <a:gd name="connsiteX3" fmla="*/ 346082 w 413226"/>
              <a:gd name="connsiteY3" fmla="*/ 2664296 h 2664296"/>
              <a:gd name="connsiteX4" fmla="*/ 0 w 413226"/>
              <a:gd name="connsiteY4" fmla="*/ 2664296 h 2664296"/>
              <a:gd name="connsiteX5" fmla="*/ 0 w 413226"/>
              <a:gd name="connsiteY5" fmla="*/ 0 h 2664296"/>
              <a:gd name="connsiteX0" fmla="*/ 0 w 421112"/>
              <a:gd name="connsiteY0" fmla="*/ 0 h 2664296"/>
              <a:gd name="connsiteX1" fmla="*/ 51115 w 421112"/>
              <a:gd name="connsiteY1" fmla="*/ 0 h 2664296"/>
              <a:gd name="connsiteX2" fmla="*/ 259541 w 421112"/>
              <a:gd name="connsiteY2" fmla="*/ 1371480 h 2664296"/>
              <a:gd name="connsiteX3" fmla="*/ 346082 w 421112"/>
              <a:gd name="connsiteY3" fmla="*/ 2664296 h 2664296"/>
              <a:gd name="connsiteX4" fmla="*/ 0 w 421112"/>
              <a:gd name="connsiteY4" fmla="*/ 2664296 h 2664296"/>
              <a:gd name="connsiteX5" fmla="*/ 0 w 421112"/>
              <a:gd name="connsiteY5" fmla="*/ 0 h 2664296"/>
              <a:gd name="connsiteX0" fmla="*/ 0 w 406296"/>
              <a:gd name="connsiteY0" fmla="*/ 0 h 2664296"/>
              <a:gd name="connsiteX1" fmla="*/ 51115 w 406296"/>
              <a:gd name="connsiteY1" fmla="*/ 0 h 2664296"/>
              <a:gd name="connsiteX2" fmla="*/ 167424 w 406296"/>
              <a:gd name="connsiteY2" fmla="*/ 1380074 h 2664296"/>
              <a:gd name="connsiteX3" fmla="*/ 346082 w 406296"/>
              <a:gd name="connsiteY3" fmla="*/ 2664296 h 2664296"/>
              <a:gd name="connsiteX4" fmla="*/ 0 w 406296"/>
              <a:gd name="connsiteY4" fmla="*/ 2664296 h 2664296"/>
              <a:gd name="connsiteX5" fmla="*/ 0 w 406296"/>
              <a:gd name="connsiteY5" fmla="*/ 0 h 2664296"/>
              <a:gd name="connsiteX0" fmla="*/ 0 w 404524"/>
              <a:gd name="connsiteY0" fmla="*/ 0 h 2664296"/>
              <a:gd name="connsiteX1" fmla="*/ 51115 w 404524"/>
              <a:gd name="connsiteY1" fmla="*/ 0 h 2664296"/>
              <a:gd name="connsiteX2" fmla="*/ 167424 w 404524"/>
              <a:gd name="connsiteY2" fmla="*/ 1380074 h 2664296"/>
              <a:gd name="connsiteX3" fmla="*/ 346082 w 404524"/>
              <a:gd name="connsiteY3" fmla="*/ 2664296 h 2664296"/>
              <a:gd name="connsiteX4" fmla="*/ 0 w 404524"/>
              <a:gd name="connsiteY4" fmla="*/ 2664296 h 2664296"/>
              <a:gd name="connsiteX5" fmla="*/ 0 w 404524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3 h 2664329"/>
              <a:gd name="connsiteX1" fmla="*/ 51115 w 346082"/>
              <a:gd name="connsiteY1" fmla="*/ 33 h 2664329"/>
              <a:gd name="connsiteX2" fmla="*/ 167424 w 346082"/>
              <a:gd name="connsiteY2" fmla="*/ 1380107 h 2664329"/>
              <a:gd name="connsiteX3" fmla="*/ 346082 w 346082"/>
              <a:gd name="connsiteY3" fmla="*/ 2664329 h 2664329"/>
              <a:gd name="connsiteX4" fmla="*/ 0 w 346082"/>
              <a:gd name="connsiteY4" fmla="*/ 2664329 h 2664329"/>
              <a:gd name="connsiteX5" fmla="*/ 0 w 346082"/>
              <a:gd name="connsiteY5" fmla="*/ 33 h 2664329"/>
              <a:gd name="connsiteX0" fmla="*/ 0 w 346082"/>
              <a:gd name="connsiteY0" fmla="*/ 34 h 2664330"/>
              <a:gd name="connsiteX1" fmla="*/ 51115 w 346082"/>
              <a:gd name="connsiteY1" fmla="*/ 34 h 2664330"/>
              <a:gd name="connsiteX2" fmla="*/ 167424 w 346082"/>
              <a:gd name="connsiteY2" fmla="*/ 1380108 h 2664330"/>
              <a:gd name="connsiteX3" fmla="*/ 346082 w 346082"/>
              <a:gd name="connsiteY3" fmla="*/ 2664330 h 2664330"/>
              <a:gd name="connsiteX4" fmla="*/ 0 w 346082"/>
              <a:gd name="connsiteY4" fmla="*/ 2664330 h 2664330"/>
              <a:gd name="connsiteX5" fmla="*/ 0 w 346082"/>
              <a:gd name="connsiteY5" fmla="*/ 34 h 2664330"/>
              <a:gd name="connsiteX0" fmla="*/ 0 w 346082"/>
              <a:gd name="connsiteY0" fmla="*/ 8619 h 2672915"/>
              <a:gd name="connsiteX1" fmla="*/ 214878 w 346082"/>
              <a:gd name="connsiteY1" fmla="*/ 25 h 2672915"/>
              <a:gd name="connsiteX2" fmla="*/ 167424 w 346082"/>
              <a:gd name="connsiteY2" fmla="*/ 1388693 h 2672915"/>
              <a:gd name="connsiteX3" fmla="*/ 346082 w 346082"/>
              <a:gd name="connsiteY3" fmla="*/ 2672915 h 2672915"/>
              <a:gd name="connsiteX4" fmla="*/ 0 w 346082"/>
              <a:gd name="connsiteY4" fmla="*/ 2672915 h 2672915"/>
              <a:gd name="connsiteX5" fmla="*/ 0 w 346082"/>
              <a:gd name="connsiteY5" fmla="*/ 8619 h 2672915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6994 h 2671290"/>
              <a:gd name="connsiteX1" fmla="*/ 204642 w 346082"/>
              <a:gd name="connsiteY1" fmla="*/ 12725 h 2671290"/>
              <a:gd name="connsiteX2" fmla="*/ 167424 w 346082"/>
              <a:gd name="connsiteY2" fmla="*/ 1387068 h 2671290"/>
              <a:gd name="connsiteX3" fmla="*/ 346082 w 346082"/>
              <a:gd name="connsiteY3" fmla="*/ 2671290 h 2671290"/>
              <a:gd name="connsiteX4" fmla="*/ 0 w 346082"/>
              <a:gd name="connsiteY4" fmla="*/ 2671290 h 2671290"/>
              <a:gd name="connsiteX5" fmla="*/ 0 w 346082"/>
              <a:gd name="connsiteY5" fmla="*/ 6994 h 2671290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120 h 2667416"/>
              <a:gd name="connsiteX1" fmla="*/ 204642 w 346082"/>
              <a:gd name="connsiteY1" fmla="*/ 256 h 2667416"/>
              <a:gd name="connsiteX2" fmla="*/ 167424 w 346082"/>
              <a:gd name="connsiteY2" fmla="*/ 1383194 h 2667416"/>
              <a:gd name="connsiteX3" fmla="*/ 346082 w 346082"/>
              <a:gd name="connsiteY3" fmla="*/ 2667416 h 2667416"/>
              <a:gd name="connsiteX4" fmla="*/ 0 w 346082"/>
              <a:gd name="connsiteY4" fmla="*/ 2667416 h 2667416"/>
              <a:gd name="connsiteX5" fmla="*/ 0 w 346082"/>
              <a:gd name="connsiteY5" fmla="*/ 3120 h 2667416"/>
              <a:gd name="connsiteX0" fmla="*/ 0 w 351200"/>
              <a:gd name="connsiteY0" fmla="*/ 0 h 2670026"/>
              <a:gd name="connsiteX1" fmla="*/ 209760 w 351200"/>
              <a:gd name="connsiteY1" fmla="*/ 2866 h 2670026"/>
              <a:gd name="connsiteX2" fmla="*/ 172542 w 351200"/>
              <a:gd name="connsiteY2" fmla="*/ 1385804 h 2670026"/>
              <a:gd name="connsiteX3" fmla="*/ 351200 w 351200"/>
              <a:gd name="connsiteY3" fmla="*/ 2670026 h 2670026"/>
              <a:gd name="connsiteX4" fmla="*/ 5118 w 351200"/>
              <a:gd name="connsiteY4" fmla="*/ 2670026 h 2670026"/>
              <a:gd name="connsiteX5" fmla="*/ 0 w 351200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2736 w 351394"/>
              <a:gd name="connsiteY2" fmla="*/ 1385804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7853 w 351394"/>
              <a:gd name="connsiteY2" fmla="*/ 1351427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80403 w 353944"/>
              <a:gd name="connsiteY2" fmla="*/ 1351427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70167 w 353944"/>
              <a:gd name="connsiteY2" fmla="*/ 1723856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287415"/>
              <a:gd name="connsiteY0" fmla="*/ 0 h 2670026"/>
              <a:gd name="connsiteX1" fmla="*/ 105035 w 287415"/>
              <a:gd name="connsiteY1" fmla="*/ 2866 h 2670026"/>
              <a:gd name="connsiteX2" fmla="*/ 170167 w 287415"/>
              <a:gd name="connsiteY2" fmla="*/ 1723856 h 2670026"/>
              <a:gd name="connsiteX3" fmla="*/ 287415 w 287415"/>
              <a:gd name="connsiteY3" fmla="*/ 2670026 h 2670026"/>
              <a:gd name="connsiteX4" fmla="*/ 7862 w 287415"/>
              <a:gd name="connsiteY4" fmla="*/ 2670026 h 2670026"/>
              <a:gd name="connsiteX5" fmla="*/ 2744 w 287415"/>
              <a:gd name="connsiteY5" fmla="*/ 0 h 2670026"/>
              <a:gd name="connsiteX0" fmla="*/ 2744 w 287415"/>
              <a:gd name="connsiteY0" fmla="*/ 1094 h 2667651"/>
              <a:gd name="connsiteX1" fmla="*/ 105035 w 287415"/>
              <a:gd name="connsiteY1" fmla="*/ 491 h 2667651"/>
              <a:gd name="connsiteX2" fmla="*/ 170167 w 287415"/>
              <a:gd name="connsiteY2" fmla="*/ 1721481 h 2667651"/>
              <a:gd name="connsiteX3" fmla="*/ 287415 w 287415"/>
              <a:gd name="connsiteY3" fmla="*/ 2667651 h 2667651"/>
              <a:gd name="connsiteX4" fmla="*/ 7862 w 287415"/>
              <a:gd name="connsiteY4" fmla="*/ 2667651 h 2667651"/>
              <a:gd name="connsiteX5" fmla="*/ 2744 w 287415"/>
              <a:gd name="connsiteY5" fmla="*/ 1094 h 2667651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5 w 284686"/>
              <a:gd name="connsiteY0" fmla="*/ 603 h 2667160"/>
              <a:gd name="connsiteX1" fmla="*/ 102306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0 h 2667944"/>
              <a:gd name="connsiteX1" fmla="*/ 103545 w 284686"/>
              <a:gd name="connsiteY1" fmla="*/ 784 h 2667944"/>
              <a:gd name="connsiteX2" fmla="*/ 167438 w 284686"/>
              <a:gd name="connsiteY2" fmla="*/ 1721774 h 2667944"/>
              <a:gd name="connsiteX3" fmla="*/ 284686 w 284686"/>
              <a:gd name="connsiteY3" fmla="*/ 2667944 h 2667944"/>
              <a:gd name="connsiteX4" fmla="*/ 5133 w 284686"/>
              <a:gd name="connsiteY4" fmla="*/ 2667944 h 2667944"/>
              <a:gd name="connsiteX5" fmla="*/ 15 w 284686"/>
              <a:gd name="connsiteY5" fmla="*/ 0 h 2667944"/>
              <a:gd name="connsiteX0" fmla="*/ 14 w 284685"/>
              <a:gd name="connsiteY0" fmla="*/ 604 h 2668548"/>
              <a:gd name="connsiteX1" fmla="*/ 104783 w 284685"/>
              <a:gd name="connsiteY1" fmla="*/ 0 h 2668548"/>
              <a:gd name="connsiteX2" fmla="*/ 167437 w 284685"/>
              <a:gd name="connsiteY2" fmla="*/ 1722378 h 2668548"/>
              <a:gd name="connsiteX3" fmla="*/ 284685 w 284685"/>
              <a:gd name="connsiteY3" fmla="*/ 2668548 h 2668548"/>
              <a:gd name="connsiteX4" fmla="*/ 5132 w 284685"/>
              <a:gd name="connsiteY4" fmla="*/ 2668548 h 2668548"/>
              <a:gd name="connsiteX5" fmla="*/ 14 w 284685"/>
              <a:gd name="connsiteY5" fmla="*/ 604 h 2668548"/>
              <a:gd name="connsiteX0" fmla="*/ 14 w 284685"/>
              <a:gd name="connsiteY0" fmla="*/ 0 h 2667944"/>
              <a:gd name="connsiteX1" fmla="*/ 103543 w 284685"/>
              <a:gd name="connsiteY1" fmla="*/ 1477 h 2667944"/>
              <a:gd name="connsiteX2" fmla="*/ 167437 w 284685"/>
              <a:gd name="connsiteY2" fmla="*/ 1721774 h 2667944"/>
              <a:gd name="connsiteX3" fmla="*/ 284685 w 284685"/>
              <a:gd name="connsiteY3" fmla="*/ 2667944 h 2667944"/>
              <a:gd name="connsiteX4" fmla="*/ 5132 w 284685"/>
              <a:gd name="connsiteY4" fmla="*/ 2667944 h 2667944"/>
              <a:gd name="connsiteX5" fmla="*/ 14 w 284685"/>
              <a:gd name="connsiteY5" fmla="*/ 0 h 26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685" h="2667944">
                <a:moveTo>
                  <a:pt x="14" y="0"/>
                </a:moveTo>
                <a:cubicBezTo>
                  <a:pt x="-1407" y="522"/>
                  <a:pt x="104841" y="1648"/>
                  <a:pt x="103543" y="1477"/>
                </a:cubicBezTo>
                <a:cubicBezTo>
                  <a:pt x="105008" y="1992"/>
                  <a:pt x="137247" y="1277363"/>
                  <a:pt x="167437" y="1721774"/>
                </a:cubicBezTo>
                <a:cubicBezTo>
                  <a:pt x="197627" y="2166185"/>
                  <a:pt x="281353" y="2667945"/>
                  <a:pt x="284685" y="2667944"/>
                </a:cubicBezTo>
                <a:lnTo>
                  <a:pt x="5132" y="2667944"/>
                </a:lnTo>
                <a:lnTo>
                  <a:pt x="14" y="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1" name="Organigramme : Délai 20"/>
          <p:cNvSpPr/>
          <p:nvPr/>
        </p:nvSpPr>
        <p:spPr>
          <a:xfrm flipH="1" flipV="1">
            <a:off x="8928000" y="0"/>
            <a:ext cx="216000" cy="5561795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24743"/>
            <a:ext cx="8785225" cy="534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err="1"/>
              <a:t>Text</a:t>
            </a:r>
            <a:r>
              <a:rPr lang="fr-FR" dirty="0"/>
              <a:t> of </a:t>
            </a:r>
            <a:r>
              <a:rPr lang="fr-FR" dirty="0" err="1"/>
              <a:t>Level</a:t>
            </a:r>
            <a:r>
              <a:rPr lang="fr-FR" dirty="0"/>
              <a:t> 1</a:t>
            </a:r>
          </a:p>
          <a:p>
            <a:pPr lvl="1"/>
            <a:r>
              <a:rPr lang="fr-FR" dirty="0" err="1"/>
              <a:t>Text</a:t>
            </a:r>
            <a:r>
              <a:rPr lang="fr-FR" dirty="0"/>
              <a:t> of </a:t>
            </a:r>
            <a:r>
              <a:rPr lang="fr-FR" dirty="0" err="1"/>
              <a:t>Level</a:t>
            </a:r>
            <a:r>
              <a:rPr lang="fr-FR" dirty="0"/>
              <a:t> 2</a:t>
            </a:r>
          </a:p>
          <a:p>
            <a:pPr lvl="2"/>
            <a:r>
              <a:rPr lang="fr-FR" dirty="0" err="1"/>
              <a:t>Text</a:t>
            </a:r>
            <a:r>
              <a:rPr lang="fr-FR" dirty="0"/>
              <a:t> of </a:t>
            </a:r>
            <a:r>
              <a:rPr lang="fr-FR" dirty="0" err="1"/>
              <a:t>Level</a:t>
            </a:r>
            <a:r>
              <a:rPr lang="fr-FR" dirty="0"/>
              <a:t> 3</a:t>
            </a:r>
          </a:p>
          <a:p>
            <a:pPr lvl="3"/>
            <a:r>
              <a:rPr lang="fr-FR" dirty="0" err="1"/>
              <a:t>Text</a:t>
            </a:r>
            <a:r>
              <a:rPr lang="fr-FR" dirty="0"/>
              <a:t> of </a:t>
            </a:r>
            <a:r>
              <a:rPr lang="fr-FR" dirty="0" err="1"/>
              <a:t>Level</a:t>
            </a:r>
            <a:r>
              <a:rPr lang="fr-FR" dirty="0"/>
              <a:t> 4</a:t>
            </a:r>
          </a:p>
          <a:p>
            <a:pPr lvl="4"/>
            <a:r>
              <a:rPr lang="fr-FR" dirty="0" err="1"/>
              <a:t>Text</a:t>
            </a:r>
            <a:r>
              <a:rPr lang="fr-FR" dirty="0"/>
              <a:t> of </a:t>
            </a:r>
            <a:r>
              <a:rPr lang="fr-FR" dirty="0" err="1"/>
              <a:t>Level</a:t>
            </a:r>
            <a:r>
              <a:rPr lang="fr-FR" dirty="0"/>
              <a:t> 5</a:t>
            </a:r>
          </a:p>
        </p:txBody>
      </p:sp>
      <p:sp>
        <p:nvSpPr>
          <p:cNvPr id="9728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774145" y="231031"/>
            <a:ext cx="6911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/>
              <a:t>Slide title</a:t>
            </a:r>
            <a:endParaRPr lang="fr-FR" dirty="0"/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6588125" y="66198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/>
            <a:endParaRPr lang="fr-FR" sz="1000" b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137356"/>
            <a:ext cx="1440000" cy="576000"/>
          </a:xfrm>
          <a:prstGeom prst="rect">
            <a:avLst/>
          </a:prstGeom>
        </p:spPr>
      </p:pic>
      <p:sp>
        <p:nvSpPr>
          <p:cNvPr id="11" name="Espace réservé du texte 3"/>
          <p:cNvSpPr txBox="1">
            <a:spLocks/>
          </p:cNvSpPr>
          <p:nvPr/>
        </p:nvSpPr>
        <p:spPr>
          <a:xfrm>
            <a:off x="5076180" y="6622339"/>
            <a:ext cx="3959820" cy="21674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000" b="1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6A2"/>
              </a:buClr>
              <a:buSzPct val="75000"/>
              <a:buFont typeface="Wingdings" pitchFamily="2" charset="2"/>
              <a:buChar char="v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2pPr>
            <a:lvl3pPr marL="1176338" indent="-2619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3pPr>
            <a:lvl4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4pPr>
            <a:lvl5pPr marL="2066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5pPr>
            <a:lvl6pPr marL="2524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ACRI-ST</a:t>
            </a:r>
            <a:r>
              <a:rPr lang="fr-FR" baseline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fr-FR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N. Lamquin </a:t>
            </a:r>
            <a:r>
              <a:rPr lang="fr-FR" baseline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| S3 </a:t>
            </a:r>
            <a:r>
              <a:rPr lang="fr-FR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Tandem, OLCI and </a:t>
            </a:r>
            <a:r>
              <a:rPr lang="fr-FR" baseline="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DCCs</a:t>
            </a:r>
            <a:r>
              <a:rPr lang="fr-FR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baseline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| </a:t>
            </a:r>
            <a:r>
              <a:rPr lang="fr-FR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06/03/2019| </a:t>
            </a:r>
            <a:fld id="{7B1CDAC1-68A3-4FEA-B815-CB1667E5C227}" type="slidenum">
              <a:rPr lang="fr-FR" baseline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/>
              <a:t>‹N°›</a:t>
            </a:fld>
            <a:endParaRPr lang="fr-FR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3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703" r:id="rId3"/>
  </p:sldLayoutIdLst>
  <p:transition/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759E"/>
          </a:solidFill>
          <a:latin typeface="Calibri" pitchFamily="34" charset="0"/>
          <a:ea typeface="Ebrima" pitchFamily="2" charset="0"/>
          <a:cs typeface="Calibr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v"/>
        <a:defRPr sz="2400" b="1">
          <a:solidFill>
            <a:srgbClr val="00759E"/>
          </a:solidFill>
          <a:latin typeface="Calibri" pitchFamily="34" charset="0"/>
          <a:ea typeface="Ebrima" pitchFamily="2" charset="0"/>
          <a:cs typeface="Calibr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7BF0D"/>
        </a:buClr>
        <a:buSzPct val="75000"/>
        <a:buFont typeface="Wingdings" pitchFamily="2" charset="2"/>
        <a:buChar char="v"/>
        <a:defRPr sz="2000" b="1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Ebrima" pitchFamily="2" charset="0"/>
          <a:cs typeface="Calibri" pitchFamily="34" charset="0"/>
        </a:defRPr>
      </a:lvl2pPr>
      <a:lvl3pPr marL="1176338" indent="-261938" algn="l" rtl="0" eaLnBrk="1" fontAlgn="base" hangingPunct="1">
        <a:spcBef>
          <a:spcPct val="20000"/>
        </a:spcBef>
        <a:spcAft>
          <a:spcPct val="0"/>
        </a:spcAft>
        <a:buClr>
          <a:srgbClr val="4D4D4D"/>
        </a:buClr>
        <a:buSzPct val="80000"/>
        <a:buFont typeface="Wingdings" pitchFamily="2" charset="2"/>
        <a:buChar char="ü"/>
        <a:defRPr sz="2000" b="0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Ebrima" pitchFamily="2" charset="0"/>
          <a:cs typeface="Calibri" pitchFamily="34" charset="0"/>
        </a:defRPr>
      </a:lvl3pPr>
      <a:lvl4pPr marL="1658938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b="1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Ebrima" pitchFamily="2" charset="0"/>
          <a:cs typeface="Calibri" pitchFamily="34" charset="0"/>
        </a:defRPr>
      </a:lvl4pPr>
      <a:lvl5pPr marL="2066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Ebrima" pitchFamily="2" charset="0"/>
          <a:cs typeface="Calibri" pitchFamily="34" charset="0"/>
        </a:defRPr>
      </a:lvl5pPr>
      <a:lvl6pPr marL="2524125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81325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38525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95725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3tandem.eu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0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0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0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7.jpe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457200" y="120588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59E"/>
                </a:solidFill>
                <a:latin typeface="Palatino Linotype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59E"/>
                </a:solidFill>
                <a:latin typeface="Palatino Linotype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59E"/>
                </a:solidFill>
                <a:latin typeface="Palatino Linotype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59E"/>
                </a:solidFill>
                <a:latin typeface="Palatino Linotype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59E"/>
                </a:solidFill>
                <a:latin typeface="Palatino Linotype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59E"/>
                </a:solidFill>
                <a:latin typeface="Palatino Linotype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59E"/>
                </a:solidFill>
                <a:latin typeface="Palatino Linotype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59E"/>
                </a:solidFill>
                <a:latin typeface="Palatino Linotype" pitchFamily="18" charset="0"/>
              </a:defRPr>
            </a:lvl9pPr>
          </a:lstStyle>
          <a:p>
            <a:pPr algn="ctr"/>
            <a:r>
              <a:rPr lang="en-GB" kern="0" dirty="0" smtClean="0"/>
              <a:t>Sentinel-3 OLCI A/B Tandem, with a focus </a:t>
            </a:r>
          </a:p>
          <a:p>
            <a:pPr algn="ctr"/>
            <a:r>
              <a:rPr lang="en-GB" kern="0" dirty="0" smtClean="0"/>
              <a:t>on Deep Convective Clouds</a:t>
            </a:r>
          </a:p>
          <a:p>
            <a:pPr algn="ctr"/>
            <a:endParaRPr lang="en-GB" kern="0" dirty="0" smtClean="0"/>
          </a:p>
          <a:p>
            <a:pPr algn="ctr"/>
            <a:r>
              <a:rPr lang="en-GB" sz="2000" kern="0" dirty="0" smtClean="0"/>
              <a:t>An output of the Sentinel-3 </a:t>
            </a:r>
            <a:r>
              <a:rPr lang="en-GB" sz="2000" kern="0" dirty="0"/>
              <a:t>Tandem for Climate project</a:t>
            </a:r>
          </a:p>
          <a:p>
            <a:pPr algn="ctr"/>
            <a:r>
              <a:rPr lang="en-GB" sz="2000" kern="0" dirty="0">
                <a:solidFill>
                  <a:srgbClr val="0070C0"/>
                </a:solidFill>
                <a:hlinkClick r:id="rId3"/>
              </a:rPr>
              <a:t>https://s3tandem.eu</a:t>
            </a:r>
            <a:r>
              <a:rPr lang="en-GB" sz="2000" kern="0" dirty="0" smtClean="0">
                <a:solidFill>
                  <a:srgbClr val="0070C0"/>
                </a:solidFill>
                <a:hlinkClick r:id="rId3"/>
              </a:rPr>
              <a:t>/</a:t>
            </a:r>
            <a:endParaRPr lang="en-GB" sz="2000" kern="0" dirty="0">
              <a:solidFill>
                <a:srgbClr val="0070C0"/>
              </a:solidFill>
            </a:endParaRPr>
          </a:p>
          <a:p>
            <a:pPr algn="ctr"/>
            <a:r>
              <a:rPr lang="en-GB" sz="2000" kern="0" dirty="0"/>
              <a:t>https://twitter.com/S3Tandem</a:t>
            </a:r>
          </a:p>
          <a:p>
            <a:pPr algn="ctr"/>
            <a:endParaRPr lang="en-GB" sz="2000" kern="0" dirty="0" smtClean="0"/>
          </a:p>
          <a:p>
            <a:pPr algn="ctr"/>
            <a:endParaRPr lang="en-GB" sz="2000" kern="0" dirty="0" smtClean="0"/>
          </a:p>
          <a:p>
            <a:pPr algn="ctr"/>
            <a:endParaRPr lang="en-GB" kern="0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 bwMode="auto">
          <a:xfrm>
            <a:off x="387926" y="3418351"/>
            <a:ext cx="8451273" cy="289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2pPr>
            <a:lvl3pPr marL="1176338" indent="-2619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3pPr>
            <a:lvl4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4pPr>
            <a:lvl5pPr marL="2066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5pPr>
            <a:lvl6pPr marL="2524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algn="ctr">
              <a:buNone/>
            </a:pPr>
            <a:endParaRPr lang="fr-FR" sz="1900" kern="0" dirty="0" smtClean="0">
              <a:solidFill>
                <a:schemeClr val="tx1"/>
              </a:solidFill>
            </a:endParaRPr>
          </a:p>
          <a:p>
            <a:pPr marL="457200" lvl="1" indent="0" algn="ctr">
              <a:buNone/>
            </a:pPr>
            <a:r>
              <a:rPr lang="fr-FR" sz="1900" kern="0" dirty="0" smtClean="0">
                <a:solidFill>
                  <a:schemeClr val="tx1"/>
                </a:solidFill>
              </a:rPr>
              <a:t>Nicolas Lamquin, ACRI-ST</a:t>
            </a:r>
          </a:p>
          <a:p>
            <a:pPr marL="457200" lvl="1" indent="0" algn="ctr">
              <a:buNone/>
            </a:pPr>
            <a:r>
              <a:rPr lang="fr-FR" sz="1900" b="0" kern="0" dirty="0" smtClean="0">
                <a:solidFill>
                  <a:schemeClr val="tx1"/>
                </a:solidFill>
              </a:rPr>
              <a:t>Sébastien Clerc, Ludovic Bourg, ACRI-ST</a:t>
            </a:r>
          </a:p>
          <a:p>
            <a:pPr marL="457200" lvl="1" indent="0" algn="ctr">
              <a:buNone/>
            </a:pPr>
            <a:r>
              <a:rPr lang="fr-FR" sz="1900" b="0" kern="0" dirty="0" smtClean="0">
                <a:solidFill>
                  <a:schemeClr val="tx1"/>
                </a:solidFill>
              </a:rPr>
              <a:t>Craig </a:t>
            </a:r>
            <a:r>
              <a:rPr lang="fr-FR" sz="1900" b="0" kern="0" dirty="0" err="1" smtClean="0">
                <a:solidFill>
                  <a:schemeClr val="tx1"/>
                </a:solidFill>
              </a:rPr>
              <a:t>Donlon</a:t>
            </a:r>
            <a:r>
              <a:rPr lang="fr-FR" sz="1900" b="0" kern="0" dirty="0" smtClean="0">
                <a:solidFill>
                  <a:schemeClr val="tx1"/>
                </a:solidFill>
              </a:rPr>
              <a:t>, ESA</a:t>
            </a:r>
          </a:p>
          <a:p>
            <a:pPr marL="457200" lvl="1" indent="0" algn="ctr">
              <a:buNone/>
            </a:pPr>
            <a:endParaRPr lang="fr-FR" sz="1900" kern="0" dirty="0" smtClean="0">
              <a:solidFill>
                <a:schemeClr val="tx1"/>
              </a:solidFill>
            </a:endParaRPr>
          </a:p>
          <a:p>
            <a:pPr marL="457200" lvl="1" indent="0" algn="ctr">
              <a:buNone/>
            </a:pPr>
            <a:r>
              <a:rPr lang="fr-FR" sz="1900" i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GSICS </a:t>
            </a:r>
            <a:r>
              <a:rPr lang="fr-FR" sz="1900" i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Annual</a:t>
            </a:r>
            <a:r>
              <a:rPr lang="fr-FR" sz="1900" i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Meeting</a:t>
            </a:r>
          </a:p>
          <a:p>
            <a:pPr marL="457200" lvl="1" indent="0" algn="ctr">
              <a:buNone/>
            </a:pPr>
            <a:r>
              <a:rPr lang="fr-FR" sz="1900" i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ESA/ESRIN, Frascati, </a:t>
            </a:r>
            <a:r>
              <a:rPr lang="fr-FR" sz="1900" i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Italy</a:t>
            </a:r>
            <a:endParaRPr lang="fr-FR" sz="1900" i="1" kern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 algn="ctr">
              <a:buNone/>
            </a:pPr>
            <a:r>
              <a:rPr lang="fr-FR" sz="1900" i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March 6</a:t>
            </a:r>
            <a:r>
              <a:rPr lang="fr-FR" sz="1900" i="1" kern="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fr-FR" sz="1900" i="1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2019</a:t>
            </a:r>
            <a:endParaRPr lang="en-GB" sz="1900" i="1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112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profils\nlamquin\Desktop\S3TC\20180824_TC\fig_selection\S3B_Oa01_radiance_drad_Bcorr_A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0753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Homogenization benefits example: after (i.e. comparisons at nominal wavelengths)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81717" y="5877272"/>
            <a:ext cx="5609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+mj-lt"/>
              </a:rPr>
              <a:t>…but due to the </a:t>
            </a:r>
            <a:r>
              <a:rPr lang="fr-FR" b="1" dirty="0" err="1" smtClean="0">
                <a:latin typeface="+mj-lt"/>
              </a:rPr>
              <a:t>need</a:t>
            </a:r>
            <a:r>
              <a:rPr lang="fr-FR" b="1" dirty="0" smtClean="0">
                <a:latin typeface="+mj-lt"/>
              </a:rPr>
              <a:t> of </a:t>
            </a:r>
            <a:r>
              <a:rPr lang="fr-FR" b="1" dirty="0" err="1" smtClean="0">
                <a:latin typeface="+mj-lt"/>
              </a:rPr>
              <a:t>homogenizing</a:t>
            </a:r>
            <a:r>
              <a:rPr lang="fr-FR" b="1" dirty="0" smtClean="0">
                <a:latin typeface="+mj-lt"/>
              </a:rPr>
              <a:t> the </a:t>
            </a:r>
            <a:r>
              <a:rPr lang="fr-FR" b="1" dirty="0" err="1" smtClean="0">
                <a:latin typeface="+mj-lt"/>
              </a:rPr>
              <a:t>datasets</a:t>
            </a:r>
            <a:endParaRPr lang="fr-FR" b="1" dirty="0" smtClean="0">
              <a:latin typeface="+mj-lt"/>
            </a:endParaRPr>
          </a:p>
          <a:p>
            <a:r>
              <a:rPr lang="fr-FR" b="1" dirty="0">
                <a:latin typeface="+mj-lt"/>
              </a:rPr>
              <a:t>REMAINING DIFFERENCES TO INVESTIGATE !</a:t>
            </a:r>
          </a:p>
          <a:p>
            <a:endParaRPr lang="fr-FR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83768" y="1753566"/>
            <a:ext cx="3168352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380432" y="1569496"/>
            <a:ext cx="351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 radiance – A radiance, 400 nm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512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Comparisons, one day statistics (20180702)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pic>
        <p:nvPicPr>
          <p:cNvPr id="1026" name="Picture 2" descr="I:\work-st\projects\esrin-079\1656-s3tc\nla\201807\results_20180702\montage_Oa01_radian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26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pour une image  11"/>
          <p:cNvSpPr txBox="1">
            <a:spLocks/>
          </p:cNvSpPr>
          <p:nvPr/>
        </p:nvSpPr>
        <p:spPr>
          <a:xfrm>
            <a:off x="395535" y="4005064"/>
            <a:ext cx="8352929" cy="252028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histograms per bin of detectors (i.e. across the FOV, gathering data along-track)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differences are comparable for all targets Water/Land/Cloud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larger dispersion over </a:t>
            </a:r>
            <a:r>
              <a:rPr lang="en-US" sz="1600" b="0" dirty="0" smtClean="0">
                <a:solidFill>
                  <a:schemeClr val="tx1"/>
                </a:solidFill>
              </a:rPr>
              <a:t>clouds </a:t>
            </a:r>
            <a:r>
              <a:rPr lang="en-US" sz="1600" b="0" dirty="0">
                <a:solidFill>
                  <a:schemeClr val="tx1"/>
                </a:solidFill>
              </a:rPr>
              <a:t>due to cloud motion and parallax effects, but mean </a:t>
            </a:r>
            <a:r>
              <a:rPr lang="en-US" sz="1600" b="0" dirty="0" smtClean="0">
                <a:solidFill>
                  <a:schemeClr val="tx1"/>
                </a:solidFill>
              </a:rPr>
              <a:t>is ok (in metrological language: less precision, </a:t>
            </a:r>
            <a:r>
              <a:rPr lang="en-US" sz="1600" b="0" dirty="0" smtClean="0">
                <a:solidFill>
                  <a:schemeClr val="tx1"/>
                </a:solidFill>
              </a:rPr>
              <a:t>same accuracy</a:t>
            </a:r>
            <a:r>
              <a:rPr lang="en-US" sz="1600" b="0" dirty="0" smtClean="0">
                <a:solidFill>
                  <a:schemeClr val="tx1"/>
                </a:solidFill>
              </a:rPr>
              <a:t>)</a:t>
            </a: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strong bias about 1-2% between A and B (seen at all bands, slightly decreasing with increasing wavelength)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intra-camera effects, though small in comparison (0.5 % roughly)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347864" y="899428"/>
            <a:ext cx="23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 / A -1 (%), 400 nm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816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268024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Comparisons, one day statistics (20180702)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pic>
        <p:nvPicPr>
          <p:cNvPr id="1028" name="Picture 4" descr="I:\work-st\projects\esrin-079\1656-s3tc\nla\201807\results_20180702\montage_Oa05_radianc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933056"/>
            <a:ext cx="9144000" cy="268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806068" y="899428"/>
            <a:ext cx="353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 / A -1 (%), 412 nm and 510 nm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6420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work-st\projects\esrin-079\1656-s3tc\nla\201807\results_20180702\montage_Oa20_radian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285905"/>
            <a:ext cx="9144000" cy="265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Comparisons, one day statistics (20180702)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447268" y="899428"/>
            <a:ext cx="224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 / A -1 (%), 940 nm</a:t>
            </a:r>
            <a:endParaRPr lang="fr-FR" dirty="0"/>
          </a:p>
        </p:txBody>
      </p:sp>
      <p:sp>
        <p:nvSpPr>
          <p:cNvPr id="9" name="Espace réservé pour une image  11"/>
          <p:cNvSpPr txBox="1">
            <a:spLocks/>
          </p:cNvSpPr>
          <p:nvPr/>
        </p:nvSpPr>
        <p:spPr>
          <a:xfrm>
            <a:off x="395535" y="4005064"/>
            <a:ext cx="8352929" cy="252028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effect of strong gas absorption features not handled in the methodology </a:t>
            </a: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H</a:t>
            </a:r>
            <a:r>
              <a:rPr lang="en-US" sz="1600" b="0" baseline="-25000" dirty="0" smtClean="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O here, O</a:t>
            </a:r>
            <a:r>
              <a:rPr lang="en-US" sz="1600" b="0" baseline="-25000" dirty="0" smtClean="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 at dedicated bands… (even stronger)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clouds: higher altitude, less H</a:t>
            </a:r>
            <a:r>
              <a:rPr lang="en-US" sz="1600" b="0" baseline="-25000" dirty="0" smtClean="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O, less impact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n</a:t>
            </a: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eeds a fine handling/modeling of absorption (not done here)</a:t>
            </a: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7629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work-st\projects\esrin-079\1656-s3tc\nla\201807\results_20180702\montage_Oa21_radian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2" y="1262311"/>
            <a:ext cx="9185622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Comparisons, one day statistics (20180702)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81561" y="899428"/>
            <a:ext cx="237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 / A -1 (%), 1020 nm</a:t>
            </a:r>
            <a:endParaRPr lang="fr-FR" dirty="0"/>
          </a:p>
        </p:txBody>
      </p:sp>
      <p:sp>
        <p:nvSpPr>
          <p:cNvPr id="9" name="Espace réservé pour une image  11"/>
          <p:cNvSpPr txBox="1">
            <a:spLocks/>
          </p:cNvSpPr>
          <p:nvPr/>
        </p:nvSpPr>
        <p:spPr>
          <a:xfrm>
            <a:off x="395535" y="4005064"/>
            <a:ext cx="8352929" cy="252028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at 1020 nm low signal over water  less </a:t>
            </a: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precision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specific features detected here at 1020 nm, solves the issue “is that OLCI-A effect comes from the detector or the diffuser ?” </a:t>
            </a: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answer is detector as seen in the tandem comparison “bump”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5220072" y="1844824"/>
            <a:ext cx="432048" cy="15841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2130996" y="1802370"/>
            <a:ext cx="432048" cy="15841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8316416" y="1802370"/>
            <a:ext cx="432048" cy="15841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3339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deep convective clouds ?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pour une image  11"/>
              <p:cNvSpPr txBox="1">
                <a:spLocks/>
              </p:cNvSpPr>
              <p:nvPr/>
            </p:nvSpPr>
            <p:spPr>
              <a:xfrm>
                <a:off x="395535" y="1340768"/>
                <a:ext cx="8352929" cy="518457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400" b="1">
                    <a:solidFill>
                      <a:srgbClr val="00759E"/>
                    </a:solidFill>
                    <a:latin typeface="Calibri" pitchFamily="34" charset="0"/>
                    <a:ea typeface="Ebrima" pitchFamily="2" charset="0"/>
                    <a:cs typeface="Calibri" pitchFamily="34" charset="0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97BF0D"/>
                  </a:buClr>
                  <a:buSzPct val="75000"/>
                  <a:buFont typeface="Wingdings" pitchFamily="2" charset="2"/>
                  <a:buChar char="v"/>
                  <a:defRPr sz="2000" b="1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itchFamily="34" charset="0"/>
                    <a:ea typeface="Ebrima" pitchFamily="2" charset="0"/>
                    <a:cs typeface="Calibri" pitchFamily="34" charset="0"/>
                  </a:defRPr>
                </a:lvl2pPr>
                <a:lvl3pPr marL="1176338" indent="-261938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4D4D4D"/>
                  </a:buClr>
                  <a:buSzPct val="80000"/>
                  <a:buFont typeface="Wingdings" pitchFamily="2" charset="2"/>
                  <a:buChar char="ü"/>
                  <a:defRPr sz="2000" b="1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itchFamily="34" charset="0"/>
                    <a:ea typeface="Ebrima" pitchFamily="2" charset="0"/>
                    <a:cs typeface="Calibri" pitchFamily="34" charset="0"/>
                  </a:defRPr>
                </a:lvl3pPr>
                <a:lvl4pPr marL="1658938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 b="1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itchFamily="34" charset="0"/>
                    <a:ea typeface="Ebrima" pitchFamily="2" charset="0"/>
                    <a:cs typeface="Calibri" pitchFamily="34" charset="0"/>
                  </a:defRPr>
                </a:lvl4pPr>
                <a:lvl5pPr marL="2066925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itchFamily="34" charset="0"/>
                    <a:ea typeface="Ebrima" pitchFamily="2" charset="0"/>
                    <a:cs typeface="Calibri" pitchFamily="34" charset="0"/>
                  </a:defRPr>
                </a:lvl5pPr>
                <a:lvl6pPr marL="2524125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81325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38525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95725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600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Benefits of DCCs: high reflectance, white target  smaller impact of wavelength shifts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600" b="0" dirty="0">
                  <a:solidFill>
                    <a:schemeClr val="tx1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600" b="0" dirty="0" smtClean="0">
                    <a:solidFill>
                      <a:schemeClr val="tx1"/>
                    </a:solidFill>
                  </a:rPr>
                  <a:t>Model: top-of-DCC reflectance x stratospheric gaseous absorption 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1400" b="0" dirty="0" smtClean="0">
                    <a:solidFill>
                      <a:schemeClr val="tx1"/>
                    </a:solidFill>
                  </a:rPr>
                  <a:t>whiteness </a:t>
                </a:r>
                <a:r>
                  <a:rPr lang="en-US" sz="1400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assume</a:t>
                </a:r>
                <a:r>
                  <a:rPr lang="en-US" sz="1400" b="0" dirty="0" smtClean="0">
                    <a:solidFill>
                      <a:schemeClr val="tx1"/>
                    </a:solidFill>
                  </a:rPr>
                  <a:t> negligible variation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𝝀</m:t>
                        </m:r>
                      </m:e>
                      <m:sub>
                        <m:r>
                          <a:rPr lang="fr-FR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US" sz="1400" b="0" dirty="0" smtClean="0">
                    <a:solidFill>
                      <a:schemeClr val="tx1"/>
                    </a:solidFill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𝝀</m:t>
                        </m:r>
                      </m:e>
                      <m:sub>
                        <m:r>
                          <a:rPr lang="fr-FR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𝑩</m:t>
                        </m:r>
                      </m:sub>
                    </m:sSub>
                  </m:oMath>
                </a14:m>
                <a:endParaRPr lang="en-US" sz="1400" b="0" dirty="0" smtClean="0">
                  <a:solidFill>
                    <a:schemeClr val="tx1"/>
                  </a:solidFill>
                </a:endParaRP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1400" b="0" dirty="0" smtClean="0">
                    <a:solidFill>
                      <a:schemeClr val="tx1"/>
                    </a:solidFill>
                  </a:rPr>
                  <a:t>gas transmission can be modeled finely for strong absorption features</a:t>
                </a:r>
              </a:p>
              <a:p>
                <a:endParaRPr lang="fr-FR" sz="1800" b="0" i="1" dirty="0" smtClean="0">
                  <a:solidFill>
                    <a:srgbClr val="0070C0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sSub>
                          <m:sSubPr>
                            <m:ctrlPr>
                              <a:rPr lang="fr-FR" sz="1800" b="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1800" i="1" dirty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𝑻𝑶𝑨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𝑨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𝑣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,∆</m:t>
                        </m:r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𝜑</m:t>
                        </m:r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𝑨</m:t>
                            </m:r>
                          </m:sub>
                        </m:sSub>
                      </m:e>
                    </m:d>
                    <m:r>
                      <a:rPr lang="en-GB" sz="1800" b="0" i="1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fr-FR" sz="1800" b="0" i="1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1800" b="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fr-FR" sz="1800" b="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𝐷𝐶𝐶</m:t>
                        </m:r>
                      </m:sub>
                      <m:sup/>
                    </m:sSubSup>
                    <m:d>
                      <m:dPr>
                        <m:ctrlPr>
                          <a:rPr lang="fr-FR" sz="1800" b="0" i="1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𝑣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,∆</m:t>
                        </m:r>
                        <m:r>
                          <a:rPr lang="en-GB" sz="1800" b="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𝜑</m:t>
                        </m:r>
                        <m:r>
                          <a:rPr lang="en-GB" sz="1800" b="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8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𝝀</m:t>
                        </m:r>
                      </m:e>
                    </m:d>
                    <m:r>
                      <a:rPr lang="en-GB" sz="1800" b="0" i="1">
                        <a:solidFill>
                          <a:srgbClr val="0070C0"/>
                        </a:solidFill>
                        <a:latin typeface="Cambria Math"/>
                      </a:rPr>
                      <m:t>.</m:t>
                    </m:r>
                    <m:sSub>
                      <m:sSubPr>
                        <m:ctrlP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𝑔𝑎𝑠</m:t>
                        </m:r>
                      </m:sub>
                    </m:sSub>
                    <m:d>
                      <m:dPr>
                        <m:ctrlP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𝑣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𝑨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800" b="0" dirty="0" smtClean="0">
                    <a:solidFill>
                      <a:srgbClr val="0070C0"/>
                    </a:solidFill>
                  </a:rPr>
                  <a:t> </a:t>
                </a:r>
                <a:endParaRPr lang="fr-FR" sz="1800" b="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sSub>
                          <m:sSubPr>
                            <m:ctrlPr>
                              <a:rPr lang="fr-FR" sz="1800" b="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1800" i="1" dirty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𝑻𝑶𝑨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𝑩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𝑣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,∆</m:t>
                        </m:r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𝜑</m:t>
                        </m:r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𝑩</m:t>
                            </m:r>
                          </m:sub>
                        </m:sSub>
                      </m:e>
                    </m:d>
                    <m:r>
                      <a:rPr lang="en-GB" sz="1800" b="0" i="1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fr-FR" sz="1800" b="0" i="1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1800" b="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fr-FR" sz="1800" b="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𝐷𝐶𝐶</m:t>
                        </m:r>
                      </m:sub>
                      <m:sup/>
                    </m:sSubSup>
                    <m:d>
                      <m:dPr>
                        <m:ctrlPr>
                          <a:rPr lang="fr-FR" sz="1800" b="0" i="1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𝑣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,∆</m:t>
                        </m:r>
                        <m:r>
                          <a:rPr lang="en-GB" sz="1800" b="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𝜑</m:t>
                        </m:r>
                        <m:r>
                          <a:rPr lang="en-GB" sz="1800" b="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18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𝝀</m:t>
                        </m:r>
                      </m:e>
                    </m:d>
                    <m:r>
                      <a:rPr lang="en-GB" sz="1800" b="0" i="1">
                        <a:solidFill>
                          <a:srgbClr val="0070C0"/>
                        </a:solidFill>
                        <a:latin typeface="Cambria Math"/>
                      </a:rPr>
                      <m:t>.</m:t>
                    </m:r>
                    <m:sSub>
                      <m:sSubPr>
                        <m:ctrlP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𝑔𝑎𝑠</m:t>
                        </m:r>
                      </m:sub>
                    </m:sSub>
                    <m:d>
                      <m:dPr>
                        <m:ctrlP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𝑣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𝑩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800" b="0" dirty="0" smtClean="0">
                    <a:solidFill>
                      <a:srgbClr val="0070C0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fr-FR" sz="1800" b="0" dirty="0" smtClean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fr-FR" sz="1800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   </a:t>
                </a:r>
                <a:r>
                  <a:rPr lang="fr-FR" sz="1800" b="0" dirty="0" err="1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homogenization</a:t>
                </a:r>
                <a:r>
                  <a:rPr lang="fr-FR" sz="1800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800" b="0" dirty="0" err="1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is</a:t>
                </a:r>
                <a:r>
                  <a:rPr lang="fr-FR" sz="1800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800" b="0" dirty="0" err="1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much</a:t>
                </a:r>
                <a:r>
                  <a:rPr lang="fr-FR" sz="1800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800" b="0" dirty="0" err="1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simpler</a:t>
                </a:r>
                <a:r>
                  <a:rPr lang="fr-FR" sz="1800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, </a:t>
                </a:r>
              </a:p>
              <a:p>
                <a:pPr marL="0" indent="0">
                  <a:buNone/>
                </a:pPr>
                <a:r>
                  <a:rPr lang="fr-FR" sz="1800" b="0" dirty="0" err="1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only</a:t>
                </a:r>
                <a:r>
                  <a:rPr lang="fr-FR" sz="1800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800" b="0" dirty="0" err="1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needs</a:t>
                </a:r>
                <a:r>
                  <a:rPr lang="fr-FR" sz="1800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a model of </a:t>
                </a:r>
                <a:r>
                  <a:rPr lang="fr-FR" sz="1800" b="0" dirty="0" err="1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Tgas</a:t>
                </a:r>
                <a:endParaRPr lang="fr-FR" sz="1800" b="0" dirty="0" smtClean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sSub>
                          <m:sSubPr>
                            <m:ctrlPr>
                              <a:rPr lang="fr-FR" sz="1800" b="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1800" i="1" dirty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𝑻𝑶𝑨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𝑩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𝑣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,∆</m:t>
                        </m:r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𝜑</m:t>
                        </m:r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fr-FR" sz="18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𝑨</m:t>
                            </m:r>
                          </m:sub>
                        </m:sSub>
                      </m:e>
                    </m:d>
                    <m:r>
                      <a:rPr lang="fr-FR" sz="1800" b="1" i="1" smtClean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sSub>
                          <m:sSubPr>
                            <m:ctrlPr>
                              <a:rPr lang="fr-FR" sz="1800" b="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1800" i="1" dirty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𝑻𝑶𝑨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𝑩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𝑣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,∆</m:t>
                        </m:r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𝜑</m:t>
                        </m:r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𝑩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fr-FR" sz="1800" b="0" i="1" dirty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𝑔𝑎𝑠</m:t>
                            </m:r>
                          </m:sub>
                        </m:sSub>
                        <m:d>
                          <m:d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800" b="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18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𝝀</m:t>
                                </m:r>
                              </m:e>
                              <m:sub>
                                <m:r>
                                  <a:rPr lang="fr-FR" sz="18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𝑨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𝑔𝑎𝑠</m:t>
                            </m:r>
                          </m:sub>
                        </m:sSub>
                        <m:d>
                          <m:d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800" b="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18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𝝀</m:t>
                                </m:r>
                              </m:e>
                              <m:sub>
                                <m:r>
                                  <a:rPr lang="fr-FR" sz="18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𝑩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fr-FR" sz="1800" b="0" dirty="0">
                    <a:solidFill>
                      <a:schemeClr val="tx1"/>
                    </a:solidFill>
                  </a:rPr>
                  <a:t> </a:t>
                </a:r>
                <a:endParaRPr lang="fr-FR" sz="1800" b="0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fr-FR" sz="1800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or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sSub>
                          <m:sSubPr>
                            <m:ctrlP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𝑇𝑂𝐴</m:t>
                            </m:r>
                          </m:e>
                          <m:sub>
                            <m:r>
                              <a:rPr lang="fr-FR" sz="18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𝑩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𝑣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,∆</m:t>
                        </m:r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𝜑</m:t>
                        </m:r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𝑨</m:t>
                            </m:r>
                          </m:sub>
                        </m:sSub>
                      </m:e>
                    </m:d>
                    <m:r>
                      <a:rPr lang="en-GB" sz="1800" b="0" i="1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≅</m:t>
                    </m:r>
                    <m:sSub>
                      <m:sSubPr>
                        <m:ctrlP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𝑇𝑂</m:t>
                        </m:r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8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𝑩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fr-FR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𝑣</m:t>
                            </m:r>
                          </m:sub>
                        </m:sSub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,∆</m:t>
                        </m:r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𝜑</m:t>
                        </m:r>
                        <m:r>
                          <a:rPr lang="en-GB" sz="1800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𝑩</m:t>
                            </m:r>
                          </m:sub>
                        </m:sSub>
                      </m:e>
                    </m:d>
                    <m:r>
                      <a:rPr lang="fr-FR" sz="1800" b="0">
                        <a:solidFill>
                          <a:srgbClr val="0070C0"/>
                        </a:solidFill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fr-FR" sz="1800" b="0" i="1" dirty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fr-FR" sz="1800" b="0" dirty="0">
                            <a:solidFill>
                              <a:srgbClr val="0070C0"/>
                            </a:solidFill>
                          </a:rPr>
                          <m:t>(</m:t>
                        </m:r>
                        <m:sSub>
                          <m:sSubPr>
                            <m:ctrlPr>
                              <a:rPr lang="fr-FR" sz="1800" b="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𝑨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fr-FR" sz="1800" b="0" dirty="0">
                            <a:solidFill>
                              <a:srgbClr val="0070C0"/>
                            </a:solidFill>
                          </a:rPr>
                          <m:t>). </m:t>
                        </m:r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𝑔𝑎𝑠</m:t>
                            </m:r>
                          </m:sub>
                        </m:sSub>
                        <m:d>
                          <m:d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800" b="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18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𝝀</m:t>
                                </m:r>
                              </m:e>
                              <m:sub>
                                <m:r>
                                  <a:rPr lang="fr-FR" sz="18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𝑨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fr-FR" sz="1800" b="0" dirty="0">
                            <a:solidFill>
                              <a:srgbClr val="0070C0"/>
                            </a:solidFill>
                          </a:rPr>
                          <m:t>(</m:t>
                        </m:r>
                        <m:sSub>
                          <m:sSubPr>
                            <m:ctrlPr>
                              <a:rPr lang="fr-FR" sz="1800" b="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𝑩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fr-FR" sz="1800" b="0" dirty="0">
                            <a:solidFill>
                              <a:srgbClr val="0070C0"/>
                            </a:solidFill>
                          </a:rPr>
                          <m:t>). </m:t>
                        </m:r>
                        <m:sSub>
                          <m:sSub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𝑔𝑎𝑠</m:t>
                            </m:r>
                          </m:sub>
                        </m:sSub>
                        <m:d>
                          <m:dPr>
                            <m:ctrlPr>
                              <a:rPr lang="fr-FR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sz="1800" b="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GB" sz="18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800" b="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18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𝝀</m:t>
                                </m:r>
                              </m:e>
                              <m:sub>
                                <m:r>
                                  <a:rPr lang="fr-FR" sz="18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𝑩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fr-FR" sz="1800" b="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fr-FR" sz="1800" b="0" dirty="0">
                  <a:solidFill>
                    <a:srgbClr val="0070C0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Espace réservé pour une image 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5" y="1340768"/>
                <a:ext cx="8352929" cy="5184576"/>
              </a:xfrm>
              <a:prstGeom prst="rect">
                <a:avLst/>
              </a:prstGeom>
              <a:blipFill rotWithShape="1">
                <a:blip r:embed="rId3"/>
                <a:stretch>
                  <a:fillRect l="-657" t="-4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6" r="24681"/>
          <a:stretch/>
        </p:blipFill>
        <p:spPr bwMode="auto">
          <a:xfrm>
            <a:off x="6418771" y="1772816"/>
            <a:ext cx="2616835" cy="2631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739403" y="4404256"/>
            <a:ext cx="2042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j-lt"/>
              </a:rPr>
              <a:t>DCC </a:t>
            </a:r>
            <a:r>
              <a:rPr lang="fr-FR" sz="1600" dirty="0" err="1" smtClean="0">
                <a:latin typeface="+mj-lt"/>
              </a:rPr>
              <a:t>from</a:t>
            </a:r>
            <a:r>
              <a:rPr lang="fr-FR" sz="1600" dirty="0" smtClean="0">
                <a:latin typeface="+mj-lt"/>
              </a:rPr>
              <a:t> MSI S2-A</a:t>
            </a:r>
            <a:endParaRPr lang="fr-FR" sz="1600" dirty="0">
              <a:latin typeface="+mj-l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472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 in tandem: comparisons to other targets (400 nm example…) 2018/07/02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pic>
        <p:nvPicPr>
          <p:cNvPr id="4098" name="Picture 2" descr="I:\work-st\projects\esrin-079\1656-s3tc\nla\201807\plots_target_analysis\20180702_4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832" y="1052736"/>
            <a:ext cx="6337300" cy="538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211960" y="5062893"/>
            <a:ext cx="1343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+mj-lt"/>
              </a:rPr>
              <a:t>non-</a:t>
            </a:r>
            <a:r>
              <a:rPr lang="fr-FR" sz="1400" dirty="0" err="1" smtClean="0">
                <a:latin typeface="+mj-lt"/>
              </a:rPr>
              <a:t>linearity</a:t>
            </a:r>
            <a:r>
              <a:rPr lang="fr-FR" sz="1400" dirty="0" smtClean="0">
                <a:latin typeface="+mj-lt"/>
              </a:rPr>
              <a:t> ?</a:t>
            </a:r>
            <a:endParaRPr lang="fr-FR" sz="1400" dirty="0">
              <a:latin typeface="+mj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936307" y="3747517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+mj-lt"/>
              </a:rPr>
              <a:t>p</a:t>
            </a:r>
            <a:r>
              <a:rPr lang="fr-FR" sz="1400" dirty="0" err="1" smtClean="0">
                <a:latin typeface="+mj-lt"/>
              </a:rPr>
              <a:t>erfect</a:t>
            </a:r>
            <a:r>
              <a:rPr lang="fr-FR" sz="1400" dirty="0" smtClean="0">
                <a:latin typeface="+mj-lt"/>
              </a:rPr>
              <a:t> agreement</a:t>
            </a:r>
            <a:endParaRPr lang="fr-F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9552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72" y="1049603"/>
            <a:ext cx="6336805" cy="53888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 in tandem: comparisons to other targets (400 nm example…) 2018/10/15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79712" y="4653136"/>
            <a:ext cx="2922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j-lt"/>
              </a:rPr>
              <a:t>Temporal </a:t>
            </a:r>
            <a:r>
              <a:rPr lang="fr-FR" sz="1600" dirty="0" err="1" smtClean="0">
                <a:latin typeface="+mj-lt"/>
              </a:rPr>
              <a:t>effect</a:t>
            </a:r>
            <a:r>
              <a:rPr lang="fr-FR" sz="1600" dirty="0" smtClean="0">
                <a:latin typeface="+mj-lt"/>
              </a:rPr>
              <a:t> on</a:t>
            </a:r>
          </a:p>
          <a:p>
            <a:r>
              <a:rPr lang="fr-FR" sz="1600" dirty="0">
                <a:latin typeface="+mj-lt"/>
              </a:rPr>
              <a:t>a</a:t>
            </a:r>
            <a:r>
              <a:rPr lang="fr-FR" sz="1600" dirty="0" smtClean="0">
                <a:latin typeface="+mj-lt"/>
              </a:rPr>
              <a:t>ll cameras </a:t>
            </a:r>
            <a:r>
              <a:rPr lang="fr-FR" sz="1600" dirty="0" err="1" smtClean="0">
                <a:latin typeface="+mj-lt"/>
              </a:rPr>
              <a:t>except</a:t>
            </a:r>
            <a:r>
              <a:rPr lang="fr-FR" sz="1600" dirty="0" smtClean="0">
                <a:latin typeface="+mj-lt"/>
              </a:rPr>
              <a:t> 3 at 400 nm</a:t>
            </a:r>
          </a:p>
        </p:txBody>
      </p:sp>
    </p:spTree>
    <p:extLst>
      <p:ext uri="{BB962C8B-B14F-4D97-AF65-F5344CB8AC3E}">
        <p14:creationId xmlns:p14="http://schemas.microsoft.com/office/powerpoint/2010/main" val="3094912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97" y="1054936"/>
            <a:ext cx="6336805" cy="53888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 in tandem: comparisons to other targets (412 nm example…) 2018/07/02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32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4936"/>
            <a:ext cx="6336805" cy="53888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 in tandem: comparisons to other targets (412 nm example…) 2018/10/15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195736" y="5237911"/>
            <a:ext cx="5375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+mj-lt"/>
              </a:rPr>
              <a:t>Differences</a:t>
            </a:r>
            <a:r>
              <a:rPr lang="fr-FR" sz="1600" dirty="0" smtClean="0">
                <a:latin typeface="+mj-lt"/>
              </a:rPr>
              <a:t> in time: S3B cal has no temporal </a:t>
            </a:r>
            <a:r>
              <a:rPr lang="fr-FR" sz="1600" dirty="0" err="1" smtClean="0">
                <a:latin typeface="+mj-lt"/>
              </a:rPr>
              <a:t>degradation</a:t>
            </a:r>
            <a:r>
              <a:rPr lang="fr-FR" sz="1600" dirty="0" smtClean="0">
                <a:latin typeface="+mj-lt"/>
              </a:rPr>
              <a:t> </a:t>
            </a:r>
          </a:p>
          <a:p>
            <a:r>
              <a:rPr lang="fr-FR" sz="1600" dirty="0" err="1" smtClean="0">
                <a:latin typeface="+mj-lt"/>
              </a:rPr>
              <a:t>applied</a:t>
            </a:r>
            <a:r>
              <a:rPr lang="fr-FR" sz="1600" dirty="0" smtClean="0">
                <a:latin typeface="+mj-lt"/>
              </a:rPr>
              <a:t> in the </a:t>
            </a:r>
            <a:r>
              <a:rPr lang="fr-FR" sz="1600" dirty="0" err="1" smtClean="0">
                <a:latin typeface="+mj-lt"/>
              </a:rPr>
              <a:t>dataset</a:t>
            </a:r>
            <a:r>
              <a:rPr lang="fr-FR" sz="1600" dirty="0" smtClean="0">
                <a:latin typeface="+mj-lt"/>
              </a:rPr>
              <a:t> </a:t>
            </a:r>
            <a:r>
              <a:rPr lang="fr-FR" sz="1600" dirty="0" err="1" smtClean="0">
                <a:latin typeface="+mj-lt"/>
              </a:rPr>
              <a:t>used</a:t>
            </a:r>
            <a:endParaRPr lang="fr-FR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054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rofils\nlamquin\Desktop\IMG_S3B_FIRSTIMAGES_2.jpg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062" y="2271038"/>
            <a:ext cx="5794570" cy="332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Sentinel-3 mission and OLCI</a:t>
            </a:r>
            <a:endParaRPr lang="en-US" dirty="0"/>
          </a:p>
        </p:txBody>
      </p:sp>
      <p:sp>
        <p:nvSpPr>
          <p:cNvPr id="4" name="Espace réservé pour une image  11"/>
          <p:cNvSpPr txBox="1">
            <a:spLocks/>
          </p:cNvSpPr>
          <p:nvPr/>
        </p:nvSpPr>
        <p:spPr>
          <a:xfrm>
            <a:off x="251522" y="1268760"/>
            <a:ext cx="8424935" cy="446471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Sentinel-3: </a:t>
            </a:r>
            <a:r>
              <a:rPr lang="en-US" sz="1800" b="0" dirty="0" smtClean="0">
                <a:solidFill>
                  <a:schemeClr val="tx1"/>
                </a:solidFill>
              </a:rPr>
              <a:t>measures </a:t>
            </a:r>
            <a:r>
              <a:rPr lang="en-US" sz="1800" b="0" dirty="0">
                <a:solidFill>
                  <a:schemeClr val="tx1"/>
                </a:solidFill>
              </a:rPr>
              <a:t>sea surface topography, sea and land surface temperature, and </a:t>
            </a:r>
            <a:r>
              <a:rPr lang="en-US" sz="1800" dirty="0">
                <a:solidFill>
                  <a:schemeClr val="tx1"/>
                </a:solidFill>
              </a:rPr>
              <a:t>ocean and land surface </a:t>
            </a:r>
            <a:r>
              <a:rPr lang="en-US" sz="1800" dirty="0" err="1">
                <a:solidFill>
                  <a:schemeClr val="tx1"/>
                </a:solidFill>
              </a:rPr>
              <a:t>colour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b="0" dirty="0">
                <a:solidFill>
                  <a:schemeClr val="tx1"/>
                </a:solidFill>
              </a:rPr>
              <a:t>with high accuracy and reliability to support ocean forecasting systems, environmental monitoring and climate </a:t>
            </a:r>
            <a:r>
              <a:rPr lang="en-US" sz="1800" b="0" dirty="0" smtClean="0">
                <a:solidFill>
                  <a:schemeClr val="tx1"/>
                </a:solidFill>
              </a:rPr>
              <a:t>monitoring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S3A</a:t>
            </a:r>
            <a:r>
              <a:rPr lang="en-US" sz="1800" b="0" dirty="0" smtClean="0">
                <a:solidFill>
                  <a:schemeClr val="tx1"/>
                </a:solidFill>
              </a:rPr>
              <a:t>: Feb 16</a:t>
            </a:r>
            <a:r>
              <a:rPr lang="en-US" sz="1800" b="0" baseline="30000" dirty="0" smtClean="0">
                <a:solidFill>
                  <a:schemeClr val="tx1"/>
                </a:solidFill>
              </a:rPr>
              <a:t>th</a:t>
            </a:r>
            <a:r>
              <a:rPr lang="en-US" sz="1800" b="0" dirty="0" smtClean="0">
                <a:solidFill>
                  <a:schemeClr val="tx1"/>
                </a:solidFill>
              </a:rPr>
              <a:t> 2016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S3B</a:t>
            </a:r>
            <a:r>
              <a:rPr lang="en-US" sz="1800" b="0" dirty="0" smtClean="0">
                <a:solidFill>
                  <a:schemeClr val="tx1"/>
                </a:solidFill>
              </a:rPr>
              <a:t>: Apr 25</a:t>
            </a:r>
            <a:r>
              <a:rPr lang="en-US" sz="1800" b="0" baseline="30000" dirty="0" smtClean="0">
                <a:solidFill>
                  <a:schemeClr val="tx1"/>
                </a:solidFill>
              </a:rPr>
              <a:t>th</a:t>
            </a:r>
            <a:r>
              <a:rPr lang="en-US" sz="1800" b="0" dirty="0" smtClean="0">
                <a:solidFill>
                  <a:schemeClr val="tx1"/>
                </a:solidFill>
              </a:rPr>
              <a:t> 2018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Revisit &lt; 2 days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</a:t>
            </a:r>
            <a:r>
              <a:rPr lang="en-US" sz="1800" b="0" dirty="0" smtClean="0">
                <a:solidFill>
                  <a:schemeClr val="tx1"/>
                </a:solidFill>
              </a:rPr>
              <a:t> and </a:t>
            </a:r>
            <a:r>
              <a:rPr lang="en-US" sz="1800" dirty="0" smtClean="0">
                <a:solidFill>
                  <a:schemeClr val="tx1"/>
                </a:solidFill>
              </a:rPr>
              <a:t>D</a:t>
            </a:r>
            <a:r>
              <a:rPr lang="en-US" sz="1800" b="0" dirty="0" smtClean="0">
                <a:solidFill>
                  <a:schemeClr val="tx1"/>
                </a:solidFill>
              </a:rPr>
              <a:t> in preparation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OLCI</a:t>
            </a:r>
            <a:r>
              <a:rPr lang="en-US" sz="1800" b="0" dirty="0" smtClean="0">
                <a:solidFill>
                  <a:schemeClr val="tx1"/>
                </a:solidFill>
              </a:rPr>
              <a:t>: Ocean and Land 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</a:rPr>
              <a:t>	</a:t>
            </a:r>
            <a:r>
              <a:rPr lang="en-US" sz="1800" b="0" dirty="0" err="1" smtClean="0">
                <a:solidFill>
                  <a:schemeClr val="tx1"/>
                </a:solidFill>
              </a:rPr>
              <a:t>Colour</a:t>
            </a:r>
            <a:r>
              <a:rPr lang="en-US" sz="1800" b="0" dirty="0" smtClean="0">
                <a:solidFill>
                  <a:schemeClr val="tx1"/>
                </a:solidFill>
              </a:rPr>
              <a:t> Instrument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VNIR</a:t>
            </a:r>
            <a:r>
              <a:rPr lang="en-US" sz="1800" b="0" dirty="0" smtClean="0">
                <a:solidFill>
                  <a:schemeClr val="tx1"/>
                </a:solidFill>
              </a:rPr>
              <a:t>: 21 bands 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</a:rPr>
              <a:t>	</a:t>
            </a:r>
            <a:r>
              <a:rPr lang="en-US" sz="1800" b="0" dirty="0" smtClean="0">
                <a:solidFill>
                  <a:schemeClr val="tx1"/>
                </a:solidFill>
              </a:rPr>
              <a:t>(400-1020 nm)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GSD: 300 m at nadir (FR)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Swath width: 1270 km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5 cameras, tilted to avoid glint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671334" y="5670262"/>
            <a:ext cx="51387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Antarctica - Sentinel-3B’s very first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sight</a:t>
            </a:r>
          </a:p>
          <a:p>
            <a:pPr algn="r"/>
            <a:r>
              <a:rPr lang="fr-FR" sz="1400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https://www.eumetsat.int/website/home/News/DAT_3912999.html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9450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4936"/>
            <a:ext cx="6336805" cy="53888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 in tandem: comparisons to other targets (412 nm example…) 2018/10/15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 bwMode="auto">
          <a:xfrm>
            <a:off x="971600" y="3573016"/>
            <a:ext cx="3024336" cy="200344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99992" y="1026016"/>
            <a:ext cx="4320480" cy="535531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 smtClean="0">
              <a:latin typeface="+mn-lt"/>
            </a:endParaRPr>
          </a:p>
          <a:p>
            <a:r>
              <a:rPr lang="fr-FR" dirty="0" err="1" smtClean="0">
                <a:latin typeface="+mn-lt"/>
              </a:rPr>
              <a:t>Here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we</a:t>
            </a:r>
            <a:r>
              <a:rPr lang="fr-FR" dirty="0" smtClean="0">
                <a:latin typeface="+mn-lt"/>
              </a:rPr>
              <a:t> have « </a:t>
            </a:r>
            <a:r>
              <a:rPr lang="fr-FR" dirty="0" err="1" smtClean="0">
                <a:latin typeface="+mn-lt"/>
              </a:rPr>
              <a:t>obtained</a:t>
            </a:r>
            <a:r>
              <a:rPr lang="fr-FR" dirty="0" smtClean="0">
                <a:latin typeface="+mn-lt"/>
              </a:rPr>
              <a:t> » </a:t>
            </a:r>
            <a:r>
              <a:rPr lang="fr-FR" b="1" dirty="0" smtClean="0">
                <a:latin typeface="+mn-lt"/>
              </a:rPr>
              <a:t>HOMOGENISATION</a:t>
            </a:r>
            <a:r>
              <a:rPr lang="fr-FR" dirty="0" smtClean="0">
                <a:latin typeface="+mn-lt"/>
              </a:rPr>
              <a:t> coefficients. </a:t>
            </a:r>
            <a:r>
              <a:rPr lang="fr-FR" dirty="0" err="1" smtClean="0">
                <a:latin typeface="+mn-lt"/>
              </a:rPr>
              <a:t>We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could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align</a:t>
            </a:r>
            <a:r>
              <a:rPr lang="fr-FR" dirty="0" smtClean="0">
                <a:latin typeface="+mn-lt"/>
              </a:rPr>
              <a:t> one </a:t>
            </a:r>
            <a:r>
              <a:rPr lang="fr-FR" dirty="0" err="1" smtClean="0">
                <a:latin typeface="+mn-lt"/>
              </a:rPr>
              <a:t>sensor</a:t>
            </a:r>
            <a:r>
              <a:rPr lang="fr-FR" dirty="0" smtClean="0">
                <a:latin typeface="+mn-lt"/>
              </a:rPr>
              <a:t> on the </a:t>
            </a:r>
            <a:r>
              <a:rPr lang="fr-FR" dirty="0" err="1" smtClean="0">
                <a:latin typeface="+mn-lt"/>
              </a:rPr>
              <a:t>other</a:t>
            </a:r>
            <a:r>
              <a:rPr lang="fr-FR" dirty="0" smtClean="0">
                <a:latin typeface="+mn-lt"/>
              </a:rPr>
              <a:t> </a:t>
            </a:r>
            <a:r>
              <a:rPr lang="fr-FR" b="1" dirty="0" smtClean="0">
                <a:latin typeface="+mn-lt"/>
              </a:rPr>
              <a:t>DETECTOR-PER-DETECTOR</a:t>
            </a:r>
            <a:r>
              <a:rPr lang="fr-FR" dirty="0" smtClean="0">
                <a:latin typeface="+mn-lt"/>
              </a:rPr>
              <a:t> but </a:t>
            </a:r>
            <a:r>
              <a:rPr lang="fr-FR" dirty="0" err="1" smtClean="0">
                <a:latin typeface="+mn-lt"/>
              </a:rPr>
              <a:t>we</a:t>
            </a:r>
            <a:r>
              <a:rPr lang="fr-FR" dirty="0" smtClean="0">
                <a:latin typeface="+mn-lt"/>
              </a:rPr>
              <a:t> have </a:t>
            </a:r>
            <a:r>
              <a:rPr lang="fr-FR" b="1" dirty="0" smtClean="0">
                <a:latin typeface="+mn-lt"/>
              </a:rPr>
              <a:t>NO ABSOLUTE REFERENCE</a:t>
            </a:r>
            <a:r>
              <a:rPr lang="fr-FR" dirty="0" smtClean="0">
                <a:latin typeface="+mn-lt"/>
              </a:rPr>
              <a:t>.</a:t>
            </a:r>
          </a:p>
          <a:p>
            <a:endParaRPr lang="fr-FR" dirty="0">
              <a:latin typeface="+mn-lt"/>
            </a:endParaRPr>
          </a:p>
          <a:p>
            <a:r>
              <a:rPr lang="fr-FR" dirty="0" err="1" smtClean="0">
                <a:latin typeface="+mn-lt"/>
              </a:rPr>
              <a:t>Especially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we</a:t>
            </a:r>
            <a:r>
              <a:rPr lang="fr-FR" dirty="0" smtClean="0">
                <a:latin typeface="+mn-lt"/>
              </a:rPr>
              <a:t> have </a:t>
            </a:r>
            <a:r>
              <a:rPr lang="fr-FR" b="1" dirty="0" smtClean="0">
                <a:latin typeface="+mn-lt"/>
              </a:rPr>
              <a:t>no </a:t>
            </a:r>
            <a:r>
              <a:rPr lang="fr-FR" b="1" dirty="0" err="1" smtClean="0">
                <a:latin typeface="+mn-lt"/>
              </a:rPr>
              <a:t>consistency</a:t>
            </a:r>
            <a:r>
              <a:rPr lang="fr-FR" dirty="0" smtClean="0">
                <a:latin typeface="+mn-lt"/>
              </a:rPr>
              <a:t> in the </a:t>
            </a:r>
            <a:r>
              <a:rPr lang="fr-FR" b="1" dirty="0" smtClean="0">
                <a:latin typeface="+mn-lt"/>
              </a:rPr>
              <a:t>FOV</a:t>
            </a:r>
            <a:r>
              <a:rPr lang="fr-FR" dirty="0" smtClean="0">
                <a:latin typeface="+mn-lt"/>
              </a:rPr>
              <a:t> / </a:t>
            </a:r>
            <a:r>
              <a:rPr lang="fr-FR" dirty="0" err="1" smtClean="0">
                <a:latin typeface="+mn-lt"/>
              </a:rPr>
              <a:t>within</a:t>
            </a:r>
            <a:r>
              <a:rPr lang="fr-FR" dirty="0" smtClean="0">
                <a:latin typeface="+mn-lt"/>
              </a:rPr>
              <a:t> the </a:t>
            </a:r>
            <a:r>
              <a:rPr lang="fr-FR" b="1" dirty="0" smtClean="0">
                <a:latin typeface="+mn-lt"/>
              </a:rPr>
              <a:t>cameras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though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it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seems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like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we</a:t>
            </a:r>
            <a:r>
              <a:rPr lang="fr-FR" dirty="0" smtClean="0">
                <a:latin typeface="+mn-lt"/>
              </a:rPr>
              <a:t> have a constant </a:t>
            </a:r>
            <a:r>
              <a:rPr lang="fr-FR" dirty="0" err="1" smtClean="0">
                <a:latin typeface="+mn-lt"/>
              </a:rPr>
              <a:t>bias</a:t>
            </a:r>
            <a:r>
              <a:rPr lang="fr-FR" dirty="0" smtClean="0">
                <a:latin typeface="+mn-lt"/>
              </a:rPr>
              <a:t> + « </a:t>
            </a:r>
            <a:r>
              <a:rPr lang="fr-FR" dirty="0" err="1" smtClean="0">
                <a:latin typeface="+mn-lt"/>
              </a:rPr>
              <a:t>something</a:t>
            </a:r>
            <a:r>
              <a:rPr lang="fr-FR" dirty="0" smtClean="0">
                <a:latin typeface="+mn-lt"/>
              </a:rPr>
              <a:t> »…</a:t>
            </a:r>
          </a:p>
          <a:p>
            <a:endParaRPr lang="fr-FR" dirty="0" smtClean="0">
              <a:latin typeface="+mn-lt"/>
            </a:endParaRPr>
          </a:p>
          <a:p>
            <a:r>
              <a:rPr lang="fr-FR" dirty="0" err="1" smtClean="0">
                <a:latin typeface="+mn-lt"/>
              </a:rPr>
              <a:t>Which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sensor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is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producing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these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shapes</a:t>
            </a:r>
            <a:r>
              <a:rPr lang="fr-FR" dirty="0" smtClean="0">
                <a:latin typeface="+mn-lt"/>
              </a:rPr>
              <a:t> (if </a:t>
            </a:r>
            <a:r>
              <a:rPr lang="fr-FR" dirty="0" err="1" smtClean="0">
                <a:latin typeface="+mn-lt"/>
              </a:rPr>
              <a:t>any</a:t>
            </a:r>
            <a:r>
              <a:rPr lang="fr-FR" dirty="0" smtClean="0">
                <a:latin typeface="+mn-lt"/>
              </a:rPr>
              <a:t> of the </a:t>
            </a:r>
            <a:r>
              <a:rPr lang="fr-FR" dirty="0" err="1" smtClean="0">
                <a:latin typeface="+mn-lt"/>
              </a:rPr>
              <a:t>two</a:t>
            </a:r>
            <a:r>
              <a:rPr lang="fr-FR" dirty="0" smtClean="0">
                <a:latin typeface="+mn-lt"/>
              </a:rPr>
              <a:t>) ? </a:t>
            </a:r>
            <a:r>
              <a:rPr lang="fr-FR" dirty="0" err="1" smtClean="0">
                <a:latin typeface="+mn-lt"/>
              </a:rPr>
              <a:t>Both</a:t>
            </a:r>
            <a:r>
              <a:rPr lang="fr-FR" dirty="0" smtClean="0">
                <a:latin typeface="+mn-lt"/>
              </a:rPr>
              <a:t> ?</a:t>
            </a:r>
          </a:p>
          <a:p>
            <a:r>
              <a:rPr lang="fr-FR" dirty="0" err="1" smtClean="0">
                <a:latin typeface="+mn-lt"/>
              </a:rPr>
              <a:t>We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need</a:t>
            </a:r>
            <a:r>
              <a:rPr lang="fr-FR" dirty="0" smtClean="0">
                <a:latin typeface="+mn-lt"/>
              </a:rPr>
              <a:t> to </a:t>
            </a:r>
            <a:r>
              <a:rPr lang="fr-FR" dirty="0" err="1" smtClean="0">
                <a:latin typeface="+mn-lt"/>
              </a:rPr>
              <a:t>understand</a:t>
            </a:r>
            <a:r>
              <a:rPr lang="fr-FR" dirty="0" smtClean="0">
                <a:latin typeface="+mn-lt"/>
              </a:rPr>
              <a:t> the </a:t>
            </a:r>
            <a:r>
              <a:rPr lang="fr-FR" dirty="0" err="1" smtClean="0">
                <a:latin typeface="+mn-lt"/>
              </a:rPr>
              <a:t>origin</a:t>
            </a:r>
            <a:r>
              <a:rPr lang="fr-FR" dirty="0" smtClean="0">
                <a:latin typeface="+mn-lt"/>
              </a:rPr>
              <a:t> per </a:t>
            </a:r>
            <a:r>
              <a:rPr lang="fr-FR" dirty="0" err="1" smtClean="0">
                <a:latin typeface="+mn-lt"/>
              </a:rPr>
              <a:t>sensor</a:t>
            </a:r>
            <a:r>
              <a:rPr lang="fr-FR" dirty="0" smtClean="0">
                <a:latin typeface="+mn-lt"/>
              </a:rPr>
              <a:t> </a:t>
            </a:r>
            <a:r>
              <a:rPr lang="fr-FR" dirty="0" smtClean="0">
                <a:latin typeface="+mn-lt"/>
                <a:sym typeface="Wingdings" panose="05000000000000000000" pitchFamily="2" charset="2"/>
              </a:rPr>
              <a:t> goal </a:t>
            </a:r>
            <a:r>
              <a:rPr lang="fr-FR" dirty="0" err="1" smtClean="0">
                <a:latin typeface="+mn-lt"/>
                <a:sym typeface="Wingdings" panose="05000000000000000000" pitchFamily="2" charset="2"/>
              </a:rPr>
              <a:t>is</a:t>
            </a:r>
            <a:r>
              <a:rPr lang="fr-FR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fr-FR" b="1" dirty="0" smtClean="0">
                <a:latin typeface="+mn-lt"/>
                <a:sym typeface="Wingdings" panose="05000000000000000000" pitchFamily="2" charset="2"/>
              </a:rPr>
              <a:t>HARMONISATION</a:t>
            </a:r>
          </a:p>
          <a:p>
            <a:endParaRPr lang="fr-FR" b="1" dirty="0">
              <a:latin typeface="+mn-lt"/>
              <a:sym typeface="Wingdings" panose="05000000000000000000" pitchFamily="2" charset="2"/>
            </a:endParaRPr>
          </a:p>
          <a:p>
            <a:r>
              <a:rPr lang="fr-FR" b="1" dirty="0" smtClean="0">
                <a:latin typeface="+mn-lt"/>
                <a:sym typeface="Wingdings" panose="05000000000000000000" pitchFamily="2" charset="2"/>
              </a:rPr>
              <a:t></a:t>
            </a:r>
            <a:r>
              <a:rPr lang="fr-FR" dirty="0" smtClean="0">
                <a:latin typeface="+mn-lt"/>
                <a:sym typeface="Wingdings" panose="05000000000000000000" pitchFamily="2" charset="2"/>
              </a:rPr>
              <a:t>look at </a:t>
            </a:r>
            <a:r>
              <a:rPr lang="fr-FR" b="1" dirty="0" smtClean="0">
                <a:latin typeface="+mn-lt"/>
                <a:sym typeface="Wingdings" panose="05000000000000000000" pitchFamily="2" charset="2"/>
              </a:rPr>
              <a:t>DCC </a:t>
            </a:r>
            <a:r>
              <a:rPr lang="fr-FR" b="1" dirty="0" err="1" smtClean="0">
                <a:latin typeface="+mn-lt"/>
                <a:sym typeface="Wingdings" panose="05000000000000000000" pitchFamily="2" charset="2"/>
              </a:rPr>
              <a:t>statistics</a:t>
            </a:r>
            <a:r>
              <a:rPr lang="fr-FR" b="1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n-lt"/>
                <a:sym typeface="Wingdings" panose="05000000000000000000" pitchFamily="2" charset="2"/>
              </a:rPr>
              <a:t>within</a:t>
            </a:r>
            <a:r>
              <a:rPr lang="fr-FR" dirty="0" smtClean="0">
                <a:latin typeface="+mn-lt"/>
                <a:sym typeface="Wingdings" panose="05000000000000000000" pitchFamily="2" charset="2"/>
              </a:rPr>
              <a:t> the </a:t>
            </a:r>
            <a:r>
              <a:rPr lang="fr-FR" b="1" dirty="0" smtClean="0">
                <a:latin typeface="+mn-lt"/>
                <a:sym typeface="Wingdings" panose="05000000000000000000" pitchFamily="2" charset="2"/>
              </a:rPr>
              <a:t>FOV</a:t>
            </a:r>
            <a:endParaRPr lang="fr-FR" b="1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6006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interband</a:t>
            </a:r>
            <a:r>
              <a:rPr lang="en-US" dirty="0" smtClean="0"/>
              <a:t> </a:t>
            </a:r>
            <a:r>
              <a:rPr lang="en-US" dirty="0" smtClean="0"/>
              <a:t>methodology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sp>
        <p:nvSpPr>
          <p:cNvPr id="6" name="Espace réservé pour une image  11"/>
          <p:cNvSpPr txBox="1">
            <a:spLocks/>
          </p:cNvSpPr>
          <p:nvPr/>
        </p:nvSpPr>
        <p:spPr>
          <a:xfrm>
            <a:off x="395535" y="1268760"/>
            <a:ext cx="8352929" cy="518457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b="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I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nterband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calibration validation methodology used for S2-MSI in</a:t>
            </a:r>
          </a:p>
          <a:p>
            <a:pPr marL="457200" lvl="1" indent="0">
              <a:buNone/>
            </a:pPr>
            <a:r>
              <a:rPr lang="en-US" sz="1800" b="0" i="1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Lamquin</a:t>
            </a:r>
            <a:r>
              <a:rPr lang="en-US" sz="1800" b="0" i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, N., Bruniquel, V., and </a:t>
            </a:r>
            <a:r>
              <a:rPr lang="en-US" sz="1800" b="0" i="1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Gascon</a:t>
            </a:r>
            <a:r>
              <a:rPr lang="en-US" sz="1800" b="0" i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, F. (2017)</a:t>
            </a:r>
            <a:r>
              <a:rPr lang="en-US" sz="1800" b="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. Sentinel-2 L1C radiometric validation using deep convective clouds observations. European Journal of Remote Sensing, 51:1, 11-27, DOI: 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10.1080/22797254.2017.1395713</a:t>
            </a:r>
          </a:p>
          <a:p>
            <a:pPr marL="457200" lvl="1" indent="0">
              <a:buNone/>
            </a:pPr>
            <a:endParaRPr lang="en-US" sz="1800" b="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Adapted to OLCI: compute LUTs of RTM at OLCI bands with instruments SRF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Proceed independently for OLCI-A and OLCI-B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Comparison to a model using a pivot at a reference band (you could use a purely white model if interested in the FOV dependencies only)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problem is: you take a reference band that also has FOV dependency (or is supposed to), best is to look at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interband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far from reference (e.g. 400 nm)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16620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interband</a:t>
            </a:r>
            <a:r>
              <a:rPr lang="en-US" dirty="0" smtClean="0"/>
              <a:t> </a:t>
            </a:r>
            <a:r>
              <a:rPr lang="en-US" dirty="0" smtClean="0"/>
              <a:t>methodology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pic>
        <p:nvPicPr>
          <p:cNvPr id="1026" name="Picture 2" descr="D:\profils\nlamquin\Desktop\20190306_0819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27760"/>
            <a:ext cx="8302600" cy="498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35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clouds: </a:t>
            </a:r>
            <a:r>
              <a:rPr lang="en-US" dirty="0" err="1" smtClean="0"/>
              <a:t>interband</a:t>
            </a:r>
            <a:r>
              <a:rPr lang="en-US" dirty="0" smtClean="0"/>
              <a:t> 400 nm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" y="1628800"/>
            <a:ext cx="4849987" cy="41452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00" y="1628800"/>
            <a:ext cx="4849987" cy="414528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57146" y="5661248"/>
            <a:ext cx="7715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+mj-lt"/>
              </a:rPr>
              <a:t>Looking</a:t>
            </a:r>
            <a:r>
              <a:rPr lang="fr-FR" sz="1600" dirty="0" smtClean="0">
                <a:latin typeface="+mj-lt"/>
              </a:rPr>
              <a:t> at intra-camera </a:t>
            </a:r>
            <a:r>
              <a:rPr lang="fr-FR" sz="1600" dirty="0" err="1" smtClean="0">
                <a:latin typeface="+mj-lt"/>
              </a:rPr>
              <a:t>effects</a:t>
            </a:r>
            <a:r>
              <a:rPr lang="fr-FR" sz="1600" dirty="0" smtClean="0">
                <a:latin typeface="+mj-lt"/>
              </a:rPr>
              <a:t> </a:t>
            </a:r>
            <a:r>
              <a:rPr lang="fr-FR" sz="1600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fr-FR" sz="1600" dirty="0" err="1" smtClean="0">
                <a:latin typeface="+mj-lt"/>
                <a:sym typeface="Wingdings" panose="05000000000000000000" pitchFamily="2" charset="2"/>
              </a:rPr>
              <a:t>same</a:t>
            </a:r>
            <a:r>
              <a:rPr lang="fr-FR" sz="1600" dirty="0" smtClean="0">
                <a:latin typeface="+mj-lt"/>
                <a:sym typeface="Wingdings" panose="05000000000000000000" pitchFamily="2" charset="2"/>
              </a:rPr>
              <a:t> patterns </a:t>
            </a:r>
            <a:r>
              <a:rPr lang="fr-FR" sz="1600" dirty="0" smtClean="0">
                <a:latin typeface="+mj-lt"/>
                <a:sym typeface="Wingdings" panose="05000000000000000000" pitchFamily="2" charset="2"/>
              </a:rPr>
              <a:t>in </a:t>
            </a:r>
            <a:r>
              <a:rPr lang="fr-FR" sz="1600" dirty="0" smtClean="0">
                <a:latin typeface="+mj-lt"/>
                <a:sym typeface="Wingdings" panose="05000000000000000000" pitchFamily="2" charset="2"/>
              </a:rPr>
              <a:t>A and B</a:t>
            </a:r>
          </a:p>
          <a:p>
            <a:r>
              <a:rPr lang="fr-FR" sz="1600" dirty="0" smtClean="0">
                <a:latin typeface="+mj-lt"/>
                <a:sym typeface="Wingdings" panose="05000000000000000000" pitchFamily="2" charset="2"/>
              </a:rPr>
              <a:t>Inter-cameras </a:t>
            </a:r>
            <a:r>
              <a:rPr lang="fr-FR" sz="1600" dirty="0" err="1" smtClean="0">
                <a:latin typeface="+mj-lt"/>
                <a:sym typeface="Wingdings" panose="05000000000000000000" pitchFamily="2" charset="2"/>
              </a:rPr>
              <a:t>effects</a:t>
            </a:r>
            <a:r>
              <a:rPr lang="fr-FR" sz="1600" dirty="0" smtClean="0">
                <a:latin typeface="+mj-lt"/>
                <a:sym typeface="Wingdings" panose="05000000000000000000" pitchFamily="2" charset="2"/>
              </a:rPr>
              <a:t> are </a:t>
            </a:r>
            <a:r>
              <a:rPr lang="fr-FR" sz="1600" dirty="0" err="1" smtClean="0">
                <a:latin typeface="+mj-lt"/>
                <a:sym typeface="Wingdings" panose="05000000000000000000" pitchFamily="2" charset="2"/>
              </a:rPr>
              <a:t>only</a:t>
            </a:r>
            <a:r>
              <a:rPr lang="fr-FR" sz="1600" dirty="0" smtClean="0">
                <a:latin typeface="+mj-lt"/>
                <a:sym typeface="Wingdings" panose="05000000000000000000" pitchFamily="2" charset="2"/>
              </a:rPr>
              <a:t> indicative, not to </a:t>
            </a:r>
            <a:r>
              <a:rPr lang="fr-FR" sz="1600" dirty="0" err="1" smtClean="0">
                <a:latin typeface="+mj-lt"/>
                <a:sym typeface="Wingdings" panose="05000000000000000000" pitchFamily="2" charset="2"/>
              </a:rPr>
              <a:t>be</a:t>
            </a:r>
            <a:r>
              <a:rPr lang="fr-FR" sz="16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latin typeface="+mj-lt"/>
                <a:sym typeface="Wingdings" panose="05000000000000000000" pitchFamily="2" charset="2"/>
              </a:rPr>
              <a:t>taken</a:t>
            </a:r>
            <a:r>
              <a:rPr lang="fr-FR" sz="1600" dirty="0" smtClean="0">
                <a:latin typeface="+mj-lt"/>
                <a:sym typeface="Wingdings" panose="05000000000000000000" pitchFamily="2" charset="2"/>
              </a:rPr>
              <a:t> as </a:t>
            </a:r>
            <a:r>
              <a:rPr lang="fr-FR" sz="1600" dirty="0" err="1" smtClean="0">
                <a:latin typeface="+mj-lt"/>
                <a:sym typeface="Wingdings" panose="05000000000000000000" pitchFamily="2" charset="2"/>
              </a:rPr>
              <a:t>absolute</a:t>
            </a:r>
            <a:r>
              <a:rPr lang="fr-FR" sz="16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latin typeface="+mj-lt"/>
                <a:sym typeface="Wingdings" panose="05000000000000000000" pitchFamily="2" charset="2"/>
              </a:rPr>
              <a:t>truth</a:t>
            </a:r>
            <a:endParaRPr lang="fr-FR" sz="1600" dirty="0" smtClean="0">
              <a:latin typeface="+mj-lt"/>
              <a:sym typeface="Wingdings" panose="05000000000000000000" pitchFamily="2" charset="2"/>
            </a:endParaRPr>
          </a:p>
          <a:p>
            <a:r>
              <a:rPr lang="fr-FR" sz="1600" dirty="0" smtClean="0">
                <a:latin typeface="+mj-lt"/>
                <a:sym typeface="Wingdings" panose="05000000000000000000" pitchFamily="2" charset="2"/>
              </a:rPr>
              <a:t>Camera 3 in OLCI-B has an </a:t>
            </a:r>
            <a:r>
              <a:rPr lang="fr-FR" sz="1600" dirty="0" err="1" smtClean="0">
                <a:latin typeface="+mj-lt"/>
                <a:sym typeface="Wingdings" panose="05000000000000000000" pitchFamily="2" charset="2"/>
              </a:rPr>
              <a:t>obvious</a:t>
            </a:r>
            <a:r>
              <a:rPr lang="fr-FR" sz="16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latin typeface="+mj-lt"/>
                <a:sym typeface="Wingdings" panose="05000000000000000000" pitchFamily="2" charset="2"/>
              </a:rPr>
              <a:t>different</a:t>
            </a:r>
            <a:r>
              <a:rPr lang="fr-FR" sz="16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latin typeface="+mj-lt"/>
                <a:sym typeface="Wingdings" panose="05000000000000000000" pitchFamily="2" charset="2"/>
              </a:rPr>
              <a:t>behaviour</a:t>
            </a:r>
            <a:r>
              <a:rPr lang="fr-FR" sz="1600" dirty="0" smtClean="0">
                <a:latin typeface="+mj-lt"/>
                <a:sym typeface="Wingdings" panose="05000000000000000000" pitchFamily="2" charset="2"/>
              </a:rPr>
              <a:t>, </a:t>
            </a:r>
            <a:r>
              <a:rPr lang="fr-FR" sz="1600" dirty="0" err="1" smtClean="0">
                <a:latin typeface="+mj-lt"/>
                <a:sym typeface="Wingdings" panose="05000000000000000000" pitchFamily="2" charset="2"/>
              </a:rPr>
              <a:t>needs</a:t>
            </a:r>
            <a:r>
              <a:rPr lang="fr-FR" sz="1600" dirty="0" smtClean="0">
                <a:latin typeface="+mj-lt"/>
                <a:sym typeface="Wingdings" panose="05000000000000000000" pitchFamily="2" charset="2"/>
              </a:rPr>
              <a:t> more investigations</a:t>
            </a:r>
            <a:endParaRPr lang="fr-FR" sz="1600" dirty="0" smtClean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115804" y="701620"/>
            <a:ext cx="3488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(4 months </a:t>
            </a:r>
            <a:r>
              <a:rPr lang="en-US" dirty="0" err="1"/>
              <a:t>macropixel</a:t>
            </a:r>
            <a:r>
              <a:rPr lang="en-US" dirty="0"/>
              <a:t> statistics</a:t>
            </a:r>
            <a:r>
              <a:rPr lang="en-US" dirty="0" smtClean="0"/>
              <a:t>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400 nm  more dispersion on B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276326" y="1304662"/>
                <a:ext cx="1839478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OLCI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𝜆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𝜆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𝑟𝑒𝑓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26" y="1304662"/>
                <a:ext cx="1839478" cy="391582"/>
              </a:xfrm>
              <a:prstGeom prst="rect">
                <a:avLst/>
              </a:prstGeom>
              <a:blipFill rotWithShape="1">
                <a:blip r:embed="rId5"/>
                <a:stretch>
                  <a:fillRect l="-2649" t="-7813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5580112" y="1280686"/>
                <a:ext cx="1864998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OLCI 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𝜆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𝜆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𝑟𝑒𝑓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1280686"/>
                <a:ext cx="1864998" cy="391582"/>
              </a:xfrm>
              <a:prstGeom prst="rect">
                <a:avLst/>
              </a:prstGeom>
              <a:blipFill rotWithShape="1">
                <a:blip r:embed="rId6"/>
                <a:stretch>
                  <a:fillRect l="-2614" t="-7813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092280" y="800567"/>
                <a:ext cx="156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fr-FR" i="1">
                        <a:latin typeface="Cambria Math"/>
                        <a:ea typeface="Cambria Math"/>
                      </a:rPr>
                      <m:t>𝑟𝑒𝑓</m:t>
                    </m:r>
                  </m:oMath>
                </a14:m>
                <a:r>
                  <a:rPr lang="fr-FR" dirty="0" smtClean="0"/>
                  <a:t>=560 nm</a:t>
                </a:r>
                <a:endParaRPr lang="fr-FR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280" y="800567"/>
                <a:ext cx="1565172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778" t="-8197" r="-3113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834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" y="1631400"/>
            <a:ext cx="4849987" cy="414528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clouds: </a:t>
            </a:r>
            <a:r>
              <a:rPr lang="en-US" dirty="0" err="1" smtClean="0"/>
              <a:t>interband</a:t>
            </a:r>
            <a:r>
              <a:rPr lang="en-US" dirty="0" smtClean="0"/>
              <a:t> 412 nm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28799"/>
            <a:ext cx="4849987" cy="41452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1276326" y="1304662"/>
                <a:ext cx="1839478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OLCI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𝜆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𝜆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𝑟𝑒𝑓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26" y="1304662"/>
                <a:ext cx="1839478" cy="391582"/>
              </a:xfrm>
              <a:prstGeom prst="rect">
                <a:avLst/>
              </a:prstGeom>
              <a:blipFill rotWithShape="1">
                <a:blip r:embed="rId5"/>
                <a:stretch>
                  <a:fillRect l="-2649" t="-7813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5580112" y="1280686"/>
                <a:ext cx="1864998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OLCI 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𝜆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𝜆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𝑟𝑒𝑓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1280686"/>
                <a:ext cx="1864998" cy="391582"/>
              </a:xfrm>
              <a:prstGeom prst="rect">
                <a:avLst/>
              </a:prstGeom>
              <a:blipFill rotWithShape="1">
                <a:blip r:embed="rId6"/>
                <a:stretch>
                  <a:fillRect l="-2614" t="-7813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2826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" y="1628798"/>
            <a:ext cx="4657354" cy="414528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clouds: </a:t>
            </a:r>
            <a:r>
              <a:rPr lang="en-US" dirty="0" err="1" smtClean="0"/>
              <a:t>interband</a:t>
            </a:r>
            <a:r>
              <a:rPr lang="en-US" dirty="0" smtClean="0"/>
              <a:t> 779 nm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34" y="1628797"/>
            <a:ext cx="4657354" cy="414528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5774087"/>
            <a:ext cx="8690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+mj-lt"/>
              </a:rPr>
              <a:t>Definitely</a:t>
            </a:r>
            <a:r>
              <a:rPr lang="fr-FR" sz="2000" dirty="0" smtClean="0">
                <a:latin typeface="+mj-lt"/>
              </a:rPr>
              <a:t> intra-cameras </a:t>
            </a:r>
            <a:r>
              <a:rPr lang="fr-FR" sz="2000" dirty="0" err="1" smtClean="0">
                <a:latin typeface="+mj-lt"/>
              </a:rPr>
              <a:t>effects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both</a:t>
            </a:r>
            <a:r>
              <a:rPr lang="fr-FR" sz="2000" dirty="0" smtClean="0">
                <a:latin typeface="+mj-lt"/>
              </a:rPr>
              <a:t> in A and B, </a:t>
            </a:r>
          </a:p>
          <a:p>
            <a:r>
              <a:rPr lang="fr-FR" sz="2000" dirty="0" err="1">
                <a:latin typeface="+mj-lt"/>
              </a:rPr>
              <a:t>p</a:t>
            </a:r>
            <a:r>
              <a:rPr lang="fr-FR" sz="2000" dirty="0" err="1" smtClean="0">
                <a:latin typeface="+mj-lt"/>
              </a:rPr>
              <a:t>ossibly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related</a:t>
            </a:r>
            <a:r>
              <a:rPr lang="fr-FR" sz="2000" dirty="0" smtClean="0">
                <a:latin typeface="+mj-lt"/>
              </a:rPr>
              <a:t> to </a:t>
            </a:r>
            <a:r>
              <a:rPr lang="fr-FR" sz="2000" dirty="0" err="1" smtClean="0">
                <a:latin typeface="+mj-lt"/>
              </a:rPr>
              <a:t>absolute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smtClean="0">
                <a:latin typeface="+mj-lt"/>
              </a:rPr>
              <a:t>gains.</a:t>
            </a:r>
            <a:endParaRPr lang="fr-FR" sz="2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276326" y="1304662"/>
                <a:ext cx="1839478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OLCI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𝜆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𝜆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𝑟𝑒𝑓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26" y="1304662"/>
                <a:ext cx="1839478" cy="391582"/>
              </a:xfrm>
              <a:prstGeom prst="rect">
                <a:avLst/>
              </a:prstGeom>
              <a:blipFill rotWithShape="1">
                <a:blip r:embed="rId5"/>
                <a:stretch>
                  <a:fillRect l="-2649" t="-7813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5580112" y="1280686"/>
                <a:ext cx="1864998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OLCI 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𝜆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𝜆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𝑟𝑒𝑓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1280686"/>
                <a:ext cx="1864998" cy="391582"/>
              </a:xfrm>
              <a:prstGeom prst="rect">
                <a:avLst/>
              </a:prstGeom>
              <a:blipFill rotWithShape="1">
                <a:blip r:embed="rId6"/>
                <a:stretch>
                  <a:fillRect l="-2614" t="-7813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422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89" y="1626143"/>
            <a:ext cx="4771958" cy="414528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" y="1626142"/>
            <a:ext cx="4771958" cy="414528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clouds: </a:t>
            </a:r>
            <a:r>
              <a:rPr lang="en-US" dirty="0" err="1" smtClean="0"/>
              <a:t>interband</a:t>
            </a:r>
            <a:r>
              <a:rPr lang="en-US" dirty="0" smtClean="0"/>
              <a:t> </a:t>
            </a:r>
            <a:r>
              <a:rPr lang="en-US" dirty="0" smtClean="0"/>
              <a:t>767 nm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band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 bwMode="auto">
          <a:xfrm>
            <a:off x="5004048" y="3068960"/>
            <a:ext cx="2448272" cy="22322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520" y="5774087"/>
            <a:ext cx="8690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+mj-lt"/>
              </a:rPr>
              <a:t>Strong</a:t>
            </a:r>
            <a:r>
              <a:rPr lang="fr-FR" sz="2000" dirty="0" smtClean="0">
                <a:latin typeface="+mj-lt"/>
              </a:rPr>
              <a:t> absorption not </a:t>
            </a:r>
            <a:r>
              <a:rPr lang="fr-FR" sz="2000" dirty="0" err="1" smtClean="0">
                <a:latin typeface="+mj-lt"/>
              </a:rPr>
              <a:t>well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taken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into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account</a:t>
            </a:r>
            <a:r>
              <a:rPr lang="fr-FR" sz="2000" dirty="0" smtClean="0">
                <a:latin typeface="+mj-lt"/>
              </a:rPr>
              <a:t> in </a:t>
            </a:r>
            <a:r>
              <a:rPr lang="fr-FR" sz="2000" dirty="0" err="1" smtClean="0">
                <a:latin typeface="+mj-lt"/>
              </a:rPr>
              <a:t>Tgas</a:t>
            </a:r>
            <a:r>
              <a:rPr lang="fr-FR" sz="2000" dirty="0" smtClean="0">
                <a:latin typeface="+mj-lt"/>
              </a:rPr>
              <a:t> model 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remnant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in DCC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reflectance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signal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related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to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wavelength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shift in the cameras</a:t>
            </a:r>
            <a:endParaRPr lang="fr-FR" sz="2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5580112" y="1280686"/>
                <a:ext cx="1864998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OLCI 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𝜆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𝜆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𝑟𝑒𝑓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1280686"/>
                <a:ext cx="1864998" cy="391582"/>
              </a:xfrm>
              <a:prstGeom prst="rect">
                <a:avLst/>
              </a:prstGeom>
              <a:blipFill rotWithShape="1">
                <a:blip r:embed="rId6"/>
                <a:stretch>
                  <a:fillRect l="-2614" t="-7813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1276326" y="1304662"/>
                <a:ext cx="1839478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OLCI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𝜆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𝜆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𝑟𝑒𝑓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26" y="1304662"/>
                <a:ext cx="1839478" cy="391582"/>
              </a:xfrm>
              <a:prstGeom prst="rect">
                <a:avLst/>
              </a:prstGeom>
              <a:blipFill rotWithShape="1">
                <a:blip r:embed="rId7"/>
                <a:stretch>
                  <a:fillRect l="-2649" t="-7813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2090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" y="1626142"/>
            <a:ext cx="4771958" cy="414528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clouds: </a:t>
            </a:r>
            <a:r>
              <a:rPr lang="en-US" dirty="0" err="1" smtClean="0"/>
              <a:t>interband</a:t>
            </a:r>
            <a:r>
              <a:rPr lang="en-US" dirty="0" smtClean="0"/>
              <a:t> 767 </a:t>
            </a:r>
            <a:r>
              <a:rPr lang="en-US" dirty="0" smtClean="0"/>
              <a:t>nm</a:t>
            </a:r>
            <a:br>
              <a:rPr lang="en-US" dirty="0" smtClean="0"/>
            </a:b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/>
              <a:t>band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796431"/>
            <a:ext cx="5029200" cy="377190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 bwMode="auto">
          <a:xfrm>
            <a:off x="5004048" y="2492896"/>
            <a:ext cx="2448272" cy="295232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9672" y="5805264"/>
            <a:ext cx="5458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 smtClean="0">
                <a:latin typeface="+mj-lt"/>
              </a:rPr>
              <a:t>Same</a:t>
            </a:r>
            <a:r>
              <a:rPr lang="fr-FR" sz="2000" dirty="0" smtClean="0">
                <a:latin typeface="+mj-lt"/>
              </a:rPr>
              <a:t> « jumps » at camera interfaces in </a:t>
            </a:r>
          </a:p>
          <a:p>
            <a:pPr algn="ctr"/>
            <a:r>
              <a:rPr lang="fr-FR" sz="2000" dirty="0" smtClean="0">
                <a:latin typeface="+mj-lt"/>
              </a:rPr>
              <a:t>OLCI-A and OLCI-B spectral </a:t>
            </a:r>
            <a:r>
              <a:rPr lang="fr-FR" sz="2000" dirty="0" err="1" smtClean="0">
                <a:latin typeface="+mj-lt"/>
              </a:rPr>
              <a:t>characterizations</a:t>
            </a:r>
            <a:endParaRPr lang="fr-FR" sz="2000" dirty="0"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992588" y="1410358"/>
            <a:ext cx="350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Spectral </a:t>
            </a:r>
            <a:r>
              <a:rPr lang="fr-FR" dirty="0" err="1" smtClean="0">
                <a:latin typeface="+mj-lt"/>
              </a:rPr>
              <a:t>characterization</a:t>
            </a:r>
            <a:r>
              <a:rPr lang="fr-FR" dirty="0" smtClean="0">
                <a:latin typeface="+mj-lt"/>
              </a:rPr>
              <a:t> 767 nm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3078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89" y="1626143"/>
            <a:ext cx="4771958" cy="414528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clouds: </a:t>
            </a:r>
            <a:r>
              <a:rPr lang="en-US" dirty="0" err="1" smtClean="0"/>
              <a:t>interband</a:t>
            </a:r>
            <a:r>
              <a:rPr lang="en-US" dirty="0" smtClean="0"/>
              <a:t> 767 </a:t>
            </a:r>
            <a:r>
              <a:rPr lang="en-US" dirty="0" smtClean="0"/>
              <a:t>nm</a:t>
            </a:r>
            <a:br>
              <a:rPr lang="en-US" dirty="0" smtClean="0"/>
            </a:b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/>
              <a:t>band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 bwMode="auto">
          <a:xfrm>
            <a:off x="5004048" y="3068960"/>
            <a:ext cx="2448272" cy="22322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434"/>
            <a:ext cx="4211960" cy="315897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75858" y="4653136"/>
            <a:ext cx="41961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+mj-lt"/>
              </a:rPr>
              <a:t>Same</a:t>
            </a:r>
            <a:r>
              <a:rPr lang="fr-FR" sz="2000" dirty="0" smtClean="0">
                <a:latin typeface="+mj-lt"/>
              </a:rPr>
              <a:t> « jumps » in OLCI-A and OLCI-B but not </a:t>
            </a:r>
            <a:r>
              <a:rPr lang="fr-FR" sz="2000" dirty="0" err="1" smtClean="0">
                <a:latin typeface="+mj-lt"/>
              </a:rPr>
              <a:t>same</a:t>
            </a:r>
            <a:r>
              <a:rPr lang="fr-FR" sz="2000" dirty="0" smtClean="0">
                <a:latin typeface="+mj-lt"/>
              </a:rPr>
              <a:t> signature </a:t>
            </a:r>
            <a:r>
              <a:rPr lang="fr-FR" sz="2000" dirty="0" err="1" smtClean="0">
                <a:latin typeface="+mj-lt"/>
              </a:rPr>
              <a:t>here</a:t>
            </a:r>
            <a:endParaRPr lang="fr-FR" sz="2000" dirty="0" smtClean="0">
              <a:latin typeface="+mj-lt"/>
            </a:endParaRPr>
          </a:p>
          <a:p>
            <a:endParaRPr lang="fr-FR" sz="2000" dirty="0" smtClean="0">
              <a:latin typeface="+mj-lt"/>
            </a:endParaRPr>
          </a:p>
          <a:p>
            <a:r>
              <a:rPr lang="fr-FR" sz="2000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DCCs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can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bring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information for spectral calibration</a:t>
            </a:r>
            <a:endParaRPr lang="fr-F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528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clouds: </a:t>
            </a:r>
            <a:r>
              <a:rPr lang="en-US" dirty="0" err="1" smtClean="0"/>
              <a:t>interband</a:t>
            </a:r>
            <a:r>
              <a:rPr lang="en-US" dirty="0" smtClean="0"/>
              <a:t> 767 </a:t>
            </a:r>
            <a:r>
              <a:rPr lang="en-US" dirty="0" smtClean="0"/>
              <a:t>nm</a:t>
            </a:r>
            <a:br>
              <a:rPr lang="en-US" dirty="0" smtClean="0"/>
            </a:b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/>
              <a:t>band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434"/>
            <a:ext cx="4211960" cy="315897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75858" y="4653136"/>
            <a:ext cx="38361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+mj-lt"/>
              </a:rPr>
              <a:t>Same</a:t>
            </a:r>
            <a:r>
              <a:rPr lang="fr-FR" sz="2000" dirty="0" smtClean="0">
                <a:latin typeface="+mj-lt"/>
              </a:rPr>
              <a:t> « jumps » in OLCI-A and OLCI-B but not </a:t>
            </a:r>
            <a:r>
              <a:rPr lang="fr-FR" sz="2000" dirty="0" err="1" smtClean="0">
                <a:latin typeface="+mj-lt"/>
              </a:rPr>
              <a:t>same</a:t>
            </a:r>
            <a:r>
              <a:rPr lang="fr-FR" sz="2000" dirty="0" smtClean="0">
                <a:latin typeface="+mj-lt"/>
              </a:rPr>
              <a:t> signature </a:t>
            </a:r>
            <a:r>
              <a:rPr lang="fr-FR" sz="2000" dirty="0" err="1" smtClean="0">
                <a:latin typeface="+mj-lt"/>
              </a:rPr>
              <a:t>here</a:t>
            </a:r>
            <a:endParaRPr lang="fr-FR" sz="2000" dirty="0" smtClean="0">
              <a:latin typeface="+mj-lt"/>
            </a:endParaRPr>
          </a:p>
          <a:p>
            <a:endParaRPr lang="fr-FR" sz="2000" dirty="0" smtClean="0">
              <a:latin typeface="+mj-lt"/>
            </a:endParaRPr>
          </a:p>
          <a:p>
            <a:r>
              <a:rPr lang="fr-FR" sz="2000" dirty="0" smtClean="0">
                <a:latin typeface="+mj-lt"/>
                <a:sym typeface="Wingdings" panose="05000000000000000000" pitchFamily="2" charset="2"/>
              </a:rPr>
              <a:t> spectral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characterization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update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needed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?</a:t>
            </a:r>
            <a:endParaRPr lang="fr-FR" sz="2000" dirty="0"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93" y="1379265"/>
            <a:ext cx="5025760" cy="376932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85688" y="5445224"/>
            <a:ext cx="4070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+mj-lt"/>
              </a:rPr>
              <a:t>In the </a:t>
            </a:r>
            <a:r>
              <a:rPr lang="fr-FR" sz="2000" b="1" dirty="0" smtClean="0">
                <a:latin typeface="+mj-lt"/>
              </a:rPr>
              <a:t>400</a:t>
            </a:r>
            <a:r>
              <a:rPr lang="fr-FR" sz="2000" dirty="0" smtClean="0">
                <a:latin typeface="+mj-lt"/>
              </a:rPr>
              <a:t> nm spectral </a:t>
            </a:r>
            <a:r>
              <a:rPr lang="fr-FR" sz="2000" dirty="0" err="1" smtClean="0">
                <a:latin typeface="+mj-lt"/>
              </a:rPr>
              <a:t>characterization</a:t>
            </a:r>
            <a:r>
              <a:rPr lang="fr-FR" sz="2000" dirty="0" smtClean="0">
                <a:latin typeface="+mj-lt"/>
              </a:rPr>
              <a:t>, </a:t>
            </a:r>
            <a:r>
              <a:rPr lang="fr-FR" sz="2000" dirty="0" err="1" smtClean="0">
                <a:latin typeface="+mj-lt"/>
              </a:rPr>
              <a:t>continuity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found</a:t>
            </a:r>
            <a:endParaRPr lang="fr-FR" sz="2000" dirty="0" smtClean="0">
              <a:latin typeface="+mj-lt"/>
            </a:endParaRPr>
          </a:p>
          <a:p>
            <a:r>
              <a:rPr lang="fr-FR" sz="2000" dirty="0" err="1" smtClean="0">
                <a:latin typeface="+mj-lt"/>
              </a:rPr>
              <a:t>Remember</a:t>
            </a:r>
            <a:r>
              <a:rPr lang="fr-FR" sz="2000" dirty="0" smtClean="0">
                <a:latin typeface="+mj-lt"/>
              </a:rPr>
              <a:t> camera 3 BTW</a:t>
            </a:r>
            <a:endParaRPr lang="fr-FR" sz="2000" dirty="0"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842793" y="1169899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Spectral </a:t>
            </a:r>
            <a:r>
              <a:rPr lang="fr-FR" dirty="0" err="1" smtClean="0">
                <a:latin typeface="+mj-lt"/>
              </a:rPr>
              <a:t>characterization</a:t>
            </a:r>
            <a:r>
              <a:rPr lang="fr-FR" dirty="0" smtClean="0">
                <a:latin typeface="+mj-lt"/>
              </a:rPr>
              <a:t> at 400 nm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1182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S3A/S3B tandem/drift phase</a:t>
            </a:r>
            <a:endParaRPr lang="en-US" dirty="0"/>
          </a:p>
        </p:txBody>
      </p:sp>
      <p:sp>
        <p:nvSpPr>
          <p:cNvPr id="4" name="Espace réservé pour une image  11"/>
          <p:cNvSpPr txBox="1">
            <a:spLocks/>
          </p:cNvSpPr>
          <p:nvPr/>
        </p:nvSpPr>
        <p:spPr>
          <a:xfrm>
            <a:off x="251522" y="1268760"/>
            <a:ext cx="8424935" cy="446471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800" b="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>
              <a:buFont typeface="Arial" panose="020B0604020202020204" pitchFamily="34" charset="0"/>
              <a:buChar char="•"/>
            </a:pPr>
            <a:endParaRPr lang="en-US" sz="1800" b="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pic>
        <p:nvPicPr>
          <p:cNvPr id="1028" name="Picture 4" descr="D:\profils\nlamquin\Desktop\Tandem_in_images_la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81" y="2676439"/>
            <a:ext cx="6308215" cy="347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pour une image  11"/>
          <p:cNvSpPr txBox="1">
            <a:spLocks/>
          </p:cNvSpPr>
          <p:nvPr/>
        </p:nvSpPr>
        <p:spPr>
          <a:xfrm>
            <a:off x="403922" y="1196752"/>
            <a:ext cx="8424935" cy="446471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S3A/S3B tandem</a:t>
            </a:r>
            <a:r>
              <a:rPr lang="en-US" sz="1800" b="0" dirty="0" smtClean="0">
                <a:solidFill>
                  <a:schemeClr val="tx1"/>
                </a:solidFill>
              </a:rPr>
              <a:t>: S3B put on same track as S3A, 30s delay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Tandem</a:t>
            </a:r>
            <a:r>
              <a:rPr lang="en-US" sz="1800" b="0" dirty="0" smtClean="0">
                <a:solidFill>
                  <a:schemeClr val="tx1"/>
                </a:solidFill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</a:rPr>
              <a:t>period: early June to mid-October 2018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F</a:t>
            </a:r>
            <a:r>
              <a:rPr lang="en-US" sz="1800" b="0" dirty="0" smtClean="0">
                <a:solidFill>
                  <a:schemeClr val="tx1"/>
                </a:solidFill>
              </a:rPr>
              <a:t>ollowing short </a:t>
            </a:r>
            <a:r>
              <a:rPr lang="en-US" sz="1800" dirty="0" smtClean="0">
                <a:solidFill>
                  <a:schemeClr val="tx1"/>
                </a:solidFill>
              </a:rPr>
              <a:t>drift</a:t>
            </a:r>
            <a:r>
              <a:rPr lang="en-US" sz="1800" b="0" dirty="0" smtClean="0">
                <a:solidFill>
                  <a:schemeClr val="tx1"/>
                </a:solidFill>
              </a:rPr>
              <a:t> period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	</a:t>
            </a: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i</a:t>
            </a:r>
            <a:r>
              <a:rPr lang="en-US" sz="1800" dirty="0" smtClean="0">
                <a:solidFill>
                  <a:schemeClr val="tx1"/>
                </a:solidFill>
              </a:rPr>
              <a:t>deal framework for sensor inter-comparison and inter-calibration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91221" y="6186790"/>
            <a:ext cx="8250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https://earth.esa.int/web/sentinel/missions/sentinel-3/news/-/article/sentinel-3-flies-tandem</a:t>
            </a:r>
            <a:endParaRPr lang="fr-FR" sz="1400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8319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clouds: absolute comparisons (tandem period, </a:t>
            </a:r>
            <a:r>
              <a:rPr lang="en-US" dirty="0" err="1" smtClean="0"/>
              <a:t>july</a:t>
            </a:r>
            <a:r>
              <a:rPr lang="en-US" dirty="0" smtClean="0"/>
              <a:t> 2018), example at 400 nm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7100871" cy="551461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471564" y="3861048"/>
            <a:ext cx="50706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+mj-lt"/>
              </a:rPr>
              <a:t>Collocated</a:t>
            </a:r>
            <a:r>
              <a:rPr lang="fr-FR" dirty="0" smtClean="0">
                <a:latin typeface="+mj-lt"/>
              </a:rPr>
              <a:t> tandem A/B observations</a:t>
            </a:r>
          </a:p>
          <a:p>
            <a:r>
              <a:rPr lang="fr-FR" dirty="0">
                <a:latin typeface="+mj-lt"/>
              </a:rPr>
              <a:t>One </a:t>
            </a:r>
            <a:r>
              <a:rPr lang="fr-FR" dirty="0" err="1" smtClean="0">
                <a:latin typeface="+mj-lt"/>
              </a:rPr>
              <a:t>month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statistics</a:t>
            </a:r>
            <a:r>
              <a:rPr lang="fr-FR" dirty="0" smtClean="0">
                <a:latin typeface="+mj-lt"/>
              </a:rPr>
              <a:t> </a:t>
            </a:r>
            <a:r>
              <a:rPr lang="fr-FR" dirty="0">
                <a:latin typeface="+mj-lt"/>
              </a:rPr>
              <a:t>(1 </a:t>
            </a:r>
            <a:r>
              <a:rPr lang="fr-FR" dirty="0" err="1">
                <a:latin typeface="+mj-lt"/>
              </a:rPr>
              <a:t>day</a:t>
            </a:r>
            <a:r>
              <a:rPr lang="fr-FR" dirty="0">
                <a:latin typeface="+mj-lt"/>
              </a:rPr>
              <a:t>/</a:t>
            </a:r>
            <a:r>
              <a:rPr lang="fr-FR" dirty="0" err="1">
                <a:latin typeface="+mj-lt"/>
              </a:rPr>
              <a:t>week</a:t>
            </a:r>
            <a:r>
              <a:rPr lang="fr-FR" dirty="0">
                <a:latin typeface="+mj-lt"/>
              </a:rPr>
              <a:t> = 4 </a:t>
            </a:r>
            <a:r>
              <a:rPr lang="fr-FR" dirty="0" err="1">
                <a:latin typeface="+mj-lt"/>
              </a:rPr>
              <a:t>days</a:t>
            </a:r>
            <a:r>
              <a:rPr lang="fr-FR" dirty="0" smtClean="0">
                <a:latin typeface="+mj-lt"/>
              </a:rPr>
              <a:t>)</a:t>
            </a:r>
          </a:p>
          <a:p>
            <a:r>
              <a:rPr lang="fr-FR" dirty="0" smtClean="0">
                <a:latin typeface="+mj-lt"/>
              </a:rPr>
              <a:t>Fit per camera</a:t>
            </a:r>
          </a:p>
          <a:p>
            <a:r>
              <a:rPr lang="fr-FR" dirty="0" smtClean="0">
                <a:latin typeface="+mj-lt"/>
              </a:rPr>
              <a:t>Fit of </a:t>
            </a:r>
            <a:r>
              <a:rPr lang="fr-FR" dirty="0" err="1" smtClean="0">
                <a:latin typeface="+mj-lt"/>
              </a:rPr>
              <a:t>average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across</a:t>
            </a:r>
            <a:r>
              <a:rPr lang="fr-FR" dirty="0" smtClean="0">
                <a:latin typeface="+mj-lt"/>
              </a:rPr>
              <a:t> the FOV = </a:t>
            </a:r>
          </a:p>
          <a:p>
            <a:r>
              <a:rPr lang="fr-FR" dirty="0" smtClean="0">
                <a:latin typeface="+mj-lt"/>
              </a:rPr>
              <a:t>intersection </a:t>
            </a:r>
            <a:r>
              <a:rPr lang="fr-FR" dirty="0" err="1" smtClean="0">
                <a:latin typeface="+mj-lt"/>
              </a:rPr>
              <a:t>between</a:t>
            </a:r>
            <a:r>
              <a:rPr lang="fr-FR" dirty="0" smtClean="0">
                <a:latin typeface="+mj-lt"/>
              </a:rPr>
              <a:t> OLCI </a:t>
            </a:r>
            <a:r>
              <a:rPr lang="fr-FR" dirty="0" err="1" smtClean="0">
                <a:latin typeface="+mj-lt"/>
              </a:rPr>
              <a:t>geometry</a:t>
            </a:r>
            <a:r>
              <a:rPr lang="fr-FR" dirty="0" smtClean="0">
                <a:latin typeface="+mj-lt"/>
              </a:rPr>
              <a:t> and BRDF</a:t>
            </a:r>
          </a:p>
          <a:p>
            <a:endParaRPr lang="fr-FR" dirty="0">
              <a:latin typeface="+mj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139952" y="2060848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DCC </a:t>
            </a:r>
            <a:r>
              <a:rPr lang="fr-FR" dirty="0" err="1" smtClean="0">
                <a:latin typeface="+mj-lt"/>
              </a:rPr>
              <a:t>reflectance</a:t>
            </a:r>
            <a:endParaRPr lang="fr-FR" dirty="0">
              <a:latin typeface="+mj-lt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7164288" y="1052736"/>
            <a:ext cx="1584176" cy="93610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318480" y="2060848"/>
            <a:ext cx="290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solidFill>
                  <a:srgbClr val="FF0000"/>
                </a:solidFill>
              </a:rPr>
              <a:t>e</a:t>
            </a:r>
            <a:r>
              <a:rPr lang="fr-FR" dirty="0" err="1" smtClean="0">
                <a:solidFill>
                  <a:srgbClr val="FF0000"/>
                </a:solidFill>
              </a:rPr>
              <a:t>mpirical</a:t>
            </a:r>
            <a:r>
              <a:rPr lang="fr-FR" dirty="0" smtClean="0">
                <a:solidFill>
                  <a:srgbClr val="FF0000"/>
                </a:solidFill>
              </a:rPr>
              <a:t> BRDF</a:t>
            </a:r>
          </a:p>
          <a:p>
            <a:pPr algn="ctr"/>
            <a:r>
              <a:rPr lang="fr-FR" dirty="0" err="1">
                <a:solidFill>
                  <a:srgbClr val="FF0000"/>
                </a:solidFill>
              </a:rPr>
              <a:t>s</a:t>
            </a:r>
            <a:r>
              <a:rPr lang="fr-FR" dirty="0" err="1" smtClean="0">
                <a:solidFill>
                  <a:srgbClr val="FF0000"/>
                </a:solidFill>
              </a:rPr>
              <a:t>upposing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perfect</a:t>
            </a:r>
            <a:r>
              <a:rPr lang="fr-FR" dirty="0" smtClean="0">
                <a:solidFill>
                  <a:srgbClr val="FF0000"/>
                </a:solidFill>
              </a:rPr>
              <a:t> FOV cal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3" name="Connecteur droit avec flèche 12"/>
          <p:cNvCxnSpPr>
            <a:stCxn id="10" idx="3"/>
          </p:cNvCxnSpPr>
          <p:nvPr/>
        </p:nvCxnSpPr>
        <p:spPr bwMode="auto">
          <a:xfrm flipH="1">
            <a:off x="5364088" y="1851751"/>
            <a:ext cx="2032197" cy="9291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1105488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lamquin\Downloads\ratio_to_fitref_rhoDCC_40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161" y="1127709"/>
            <a:ext cx="6456363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clouds: absolute comparisons (tandem period, </a:t>
            </a:r>
            <a:r>
              <a:rPr lang="en-US" dirty="0" err="1" smtClean="0"/>
              <a:t>july</a:t>
            </a:r>
            <a:r>
              <a:rPr lang="en-US" dirty="0" smtClean="0"/>
              <a:t> 2018), </a:t>
            </a:r>
            <a:r>
              <a:rPr lang="en-US" dirty="0"/>
              <a:t>example at 400 nm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123728" y="4510603"/>
            <a:ext cx="56166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j-lt"/>
              </a:rPr>
              <a:t>Ratio to « </a:t>
            </a:r>
            <a:r>
              <a:rPr lang="fr-FR" dirty="0" err="1" smtClean="0">
                <a:latin typeface="+mj-lt"/>
              </a:rPr>
              <a:t>average</a:t>
            </a:r>
            <a:r>
              <a:rPr lang="fr-FR" dirty="0" smtClean="0">
                <a:latin typeface="+mj-lt"/>
              </a:rPr>
              <a:t> BRDF » </a:t>
            </a:r>
            <a:r>
              <a:rPr lang="fr-FR" dirty="0" err="1" smtClean="0">
                <a:latin typeface="+mj-lt"/>
              </a:rPr>
              <a:t>gives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absolute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bias</a:t>
            </a:r>
            <a:r>
              <a:rPr lang="fr-FR" dirty="0" smtClean="0">
                <a:latin typeface="+mj-lt"/>
              </a:rPr>
              <a:t>(es) + « </a:t>
            </a:r>
            <a:r>
              <a:rPr lang="fr-FR" dirty="0" err="1" smtClean="0">
                <a:latin typeface="+mj-lt"/>
              </a:rPr>
              <a:t>something</a:t>
            </a:r>
            <a:r>
              <a:rPr lang="fr-FR" dirty="0" smtClean="0">
                <a:latin typeface="+mj-lt"/>
              </a:rPr>
              <a:t> »</a:t>
            </a:r>
          </a:p>
          <a:p>
            <a:r>
              <a:rPr lang="fr-FR" dirty="0" smtClean="0">
                <a:latin typeface="+mj-lt"/>
              </a:rPr>
              <a:t>BUT: noise in DCC </a:t>
            </a:r>
            <a:r>
              <a:rPr lang="fr-FR" dirty="0" err="1" smtClean="0">
                <a:latin typeface="+mj-lt"/>
              </a:rPr>
              <a:t>statistics</a:t>
            </a:r>
            <a:r>
              <a:rPr lang="fr-FR" dirty="0">
                <a:latin typeface="+mj-lt"/>
              </a:rPr>
              <a:t> 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only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indicative</a:t>
            </a:r>
          </a:p>
          <a:p>
            <a:r>
              <a:rPr lang="fr-FR" dirty="0" smtClean="0">
                <a:latin typeface="+mj-lt"/>
                <a:sym typeface="Wingdings" panose="05000000000000000000" pitchFamily="2" charset="2"/>
              </a:rPr>
              <a:t>Lucky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dataset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is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same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targets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from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tandem</a:t>
            </a:r>
            <a:endParaRPr lang="fr-FR" dirty="0" smtClean="0"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13048" y="1904280"/>
            <a:ext cx="344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DCC </a:t>
            </a:r>
            <a:r>
              <a:rPr lang="fr-FR" dirty="0" err="1" smtClean="0">
                <a:latin typeface="+mj-lt"/>
              </a:rPr>
              <a:t>reflectance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normalized</a:t>
            </a:r>
            <a:r>
              <a:rPr lang="fr-FR" dirty="0" smtClean="0">
                <a:latin typeface="+mj-lt"/>
              </a:rPr>
              <a:t> by </a:t>
            </a:r>
          </a:p>
          <a:p>
            <a:r>
              <a:rPr lang="fr-FR" dirty="0" smtClean="0">
                <a:latin typeface="+mj-lt"/>
              </a:rPr>
              <a:t>OLCI-A  BRDF </a:t>
            </a:r>
            <a:r>
              <a:rPr lang="fr-FR" dirty="0" err="1" smtClean="0">
                <a:latin typeface="+mj-lt"/>
              </a:rPr>
              <a:t>across</a:t>
            </a:r>
            <a:r>
              <a:rPr lang="fr-FR" dirty="0" smtClean="0">
                <a:latin typeface="+mj-lt"/>
              </a:rPr>
              <a:t> the FOV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191380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clouds: absolute comparisons (tandem period, </a:t>
            </a:r>
            <a:r>
              <a:rPr lang="en-US" dirty="0" err="1" smtClean="0"/>
              <a:t>july</a:t>
            </a:r>
            <a:r>
              <a:rPr lang="en-US" dirty="0" smtClean="0"/>
              <a:t> 2018), </a:t>
            </a:r>
            <a:r>
              <a:rPr lang="en-US" dirty="0"/>
              <a:t>example at 400 nm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49" y="1127709"/>
            <a:ext cx="6342901" cy="518161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79712" y="2250738"/>
            <a:ext cx="56166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j-lt"/>
              </a:rPr>
              <a:t>Independent A/B </a:t>
            </a:r>
            <a:r>
              <a:rPr lang="fr-FR" dirty="0" err="1" smtClean="0">
                <a:latin typeface="+mj-lt"/>
              </a:rPr>
              <a:t>assessment</a:t>
            </a:r>
            <a:r>
              <a:rPr lang="fr-FR" dirty="0" smtClean="0">
                <a:latin typeface="+mj-lt"/>
              </a:rPr>
              <a:t> of DCC </a:t>
            </a:r>
            <a:r>
              <a:rPr lang="fr-FR" dirty="0" err="1" smtClean="0">
                <a:latin typeface="+mj-lt"/>
              </a:rPr>
              <a:t>statistics</a:t>
            </a:r>
            <a:r>
              <a:rPr lang="fr-FR" dirty="0" smtClean="0">
                <a:latin typeface="+mj-lt"/>
              </a:rPr>
              <a:t> fit the tandem </a:t>
            </a:r>
            <a:r>
              <a:rPr lang="fr-FR" dirty="0" err="1" smtClean="0">
                <a:latin typeface="+mj-lt"/>
              </a:rPr>
              <a:t>results</a:t>
            </a:r>
            <a:endParaRPr lang="fr-FR" dirty="0" smtClean="0">
              <a:latin typeface="+mj-lt"/>
            </a:endParaRPr>
          </a:p>
          <a:p>
            <a:r>
              <a:rPr lang="fr-FR" dirty="0" smtClean="0">
                <a:latin typeface="+mj-lt"/>
              </a:rPr>
              <a:t>BUT: not </a:t>
            </a:r>
            <a:r>
              <a:rPr lang="fr-FR" dirty="0" err="1" smtClean="0">
                <a:latin typeface="+mj-lt"/>
              </a:rPr>
              <a:t>so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independent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since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same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targets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over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same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period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(tandem) </a:t>
            </a:r>
          </a:p>
          <a:p>
            <a:r>
              <a:rPr lang="fr-FR" dirty="0" smtClean="0">
                <a:latin typeface="+mj-lt"/>
                <a:sym typeface="Wingdings" panose="05000000000000000000" pitchFamily="2" charset="2"/>
              </a:rPr>
              <a:t>HOWEVER: shows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that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the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statistics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is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consistent =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absolute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relative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bias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(es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)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hold</a:t>
            </a:r>
            <a:endParaRPr lang="fr-FR" dirty="0">
              <a:latin typeface="+mj-lt"/>
              <a:sym typeface="Wingdings" panose="05000000000000000000" pitchFamily="2" charset="2"/>
            </a:endParaRPr>
          </a:p>
          <a:p>
            <a:endParaRPr lang="fr-FR" dirty="0" smtClean="0">
              <a:latin typeface="+mj-lt"/>
              <a:sym typeface="Wingdings" panose="05000000000000000000" pitchFamily="2" charset="2"/>
            </a:endParaRPr>
          </a:p>
          <a:p>
            <a:endParaRPr lang="fr-FR" dirty="0">
              <a:latin typeface="+mj-lt"/>
              <a:sym typeface="Wingdings" panose="05000000000000000000" pitchFamily="2" charset="2"/>
            </a:endParaRPr>
          </a:p>
          <a:p>
            <a:endParaRPr lang="fr-FR" dirty="0" smtClean="0">
              <a:latin typeface="+mj-lt"/>
              <a:sym typeface="Wingdings" panose="05000000000000000000" pitchFamily="2" charset="2"/>
            </a:endParaRPr>
          </a:p>
          <a:p>
            <a:endParaRPr lang="fr-FR" dirty="0">
              <a:latin typeface="+mj-lt"/>
              <a:sym typeface="Wingdings" panose="05000000000000000000" pitchFamily="2" charset="2"/>
            </a:endParaRPr>
          </a:p>
          <a:p>
            <a:r>
              <a:rPr lang="fr-FR" dirty="0" smtClean="0">
                <a:latin typeface="+mj-lt"/>
                <a:sym typeface="Wingdings" panose="05000000000000000000" pitchFamily="2" charset="2"/>
              </a:rPr>
              <a:t>CAN WE OBTAIN THAT WITH INDEPENDENT</a:t>
            </a:r>
          </a:p>
          <a:p>
            <a:r>
              <a:rPr lang="fr-FR" dirty="0" smtClean="0">
                <a:latin typeface="+mj-lt"/>
                <a:sym typeface="Wingdings" panose="05000000000000000000" pitchFamily="2" charset="2"/>
              </a:rPr>
              <a:t>DATASETS ?</a:t>
            </a:r>
            <a:endParaRPr lang="fr-FR" dirty="0" smtClean="0"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79729" y="336628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(B/A-1)%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6979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61" y="838194"/>
            <a:ext cx="6455677" cy="518161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convective clouds: test on January 2019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98179" y="4244895"/>
            <a:ext cx="5616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j-lt"/>
              </a:rPr>
              <a:t>Not far ! </a:t>
            </a:r>
          </a:p>
          <a:p>
            <a:r>
              <a:rPr lang="fr-FR" dirty="0" err="1" smtClean="0">
                <a:latin typeface="+mj-lt"/>
              </a:rPr>
              <a:t>Same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kind</a:t>
            </a:r>
            <a:r>
              <a:rPr lang="fr-FR" dirty="0" smtClean="0">
                <a:latin typeface="+mj-lt"/>
              </a:rPr>
              <a:t> of </a:t>
            </a:r>
            <a:r>
              <a:rPr lang="fr-FR" dirty="0" err="1" smtClean="0">
                <a:latin typeface="+mj-lt"/>
              </a:rPr>
              <a:t>effects</a:t>
            </a:r>
            <a:r>
              <a:rPr lang="fr-FR" dirty="0" smtClean="0">
                <a:latin typeface="+mj-lt"/>
              </a:rPr>
              <a:t>, not full </a:t>
            </a:r>
            <a:r>
              <a:rPr lang="fr-FR" dirty="0" err="1" smtClean="0">
                <a:latin typeface="+mj-lt"/>
              </a:rPr>
              <a:t>month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covered</a:t>
            </a:r>
            <a:r>
              <a:rPr lang="fr-FR" dirty="0" smtClean="0">
                <a:latin typeface="+mj-lt"/>
              </a:rPr>
              <a:t>, looks </a:t>
            </a:r>
            <a:r>
              <a:rPr lang="fr-FR" dirty="0" err="1" smtClean="0">
                <a:latin typeface="+mj-lt"/>
              </a:rPr>
              <a:t>promising</a:t>
            </a:r>
            <a:r>
              <a:rPr lang="fr-FR" dirty="0" smtClean="0">
                <a:latin typeface="+mj-lt"/>
              </a:rPr>
              <a:t> but </a:t>
            </a:r>
            <a:r>
              <a:rPr lang="fr-FR" dirty="0" err="1" smtClean="0">
                <a:latin typeface="+mj-lt"/>
              </a:rPr>
              <a:t>needs</a:t>
            </a:r>
            <a:r>
              <a:rPr lang="fr-FR" dirty="0" smtClean="0">
                <a:latin typeface="+mj-lt"/>
              </a:rPr>
              <a:t> more </a:t>
            </a:r>
            <a:r>
              <a:rPr lang="fr-FR" dirty="0" err="1" smtClean="0">
                <a:latin typeface="+mj-lt"/>
              </a:rPr>
              <a:t>statistics</a:t>
            </a:r>
            <a:r>
              <a:rPr lang="fr-FR" dirty="0" smtClean="0">
                <a:latin typeface="+mj-lt"/>
              </a:rPr>
              <a:t> to converge, </a:t>
            </a:r>
            <a:r>
              <a:rPr lang="fr-FR" dirty="0" err="1" smtClean="0">
                <a:latin typeface="+mj-lt"/>
              </a:rPr>
              <a:t>maybe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also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better</a:t>
            </a:r>
            <a:r>
              <a:rPr lang="fr-FR" dirty="0" smtClean="0">
                <a:latin typeface="+mj-lt"/>
              </a:rPr>
              <a:t> DCC pixels </a:t>
            </a:r>
            <a:r>
              <a:rPr lang="fr-FR" dirty="0" err="1" smtClean="0">
                <a:latin typeface="+mj-lt"/>
              </a:rPr>
              <a:t>selection</a:t>
            </a:r>
            <a:r>
              <a:rPr lang="fr-FR" dirty="0" smtClean="0">
                <a:latin typeface="+mj-lt"/>
              </a:rPr>
              <a:t>, </a:t>
            </a:r>
            <a:r>
              <a:rPr lang="fr-FR" dirty="0" err="1" smtClean="0">
                <a:latin typeface="+mj-lt"/>
              </a:rPr>
              <a:t>hopefully</a:t>
            </a:r>
            <a:r>
              <a:rPr lang="fr-FR" dirty="0" smtClean="0">
                <a:latin typeface="+mj-lt"/>
              </a:rPr>
              <a:t> !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291198" y="6019805"/>
            <a:ext cx="5284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rgbClr val="FF0000"/>
                </a:solidFill>
                <a:latin typeface="+mj-lt"/>
              </a:rPr>
              <a:t>Preliminary</a:t>
            </a:r>
            <a:r>
              <a:rPr lang="fr-FR" sz="2800" b="1" dirty="0" smtClean="0">
                <a:solidFill>
                  <a:srgbClr val="FF0000"/>
                </a:solidFill>
                <a:latin typeface="+mj-lt"/>
              </a:rPr>
              <a:t>, to </a:t>
            </a:r>
            <a:r>
              <a:rPr lang="fr-FR" sz="2800" b="1" dirty="0" err="1" smtClean="0">
                <a:solidFill>
                  <a:srgbClr val="FF0000"/>
                </a:solidFill>
                <a:latin typeface="+mj-lt"/>
              </a:rPr>
              <a:t>be</a:t>
            </a:r>
            <a:r>
              <a:rPr lang="fr-FR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800" b="1" dirty="0" err="1" smtClean="0">
                <a:solidFill>
                  <a:srgbClr val="FF0000"/>
                </a:solidFill>
                <a:latin typeface="+mj-lt"/>
              </a:rPr>
              <a:t>consolidated</a:t>
            </a:r>
            <a:endParaRPr lang="fr-FR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59201" y="1700807"/>
            <a:ext cx="3916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smtClean="0">
                <a:latin typeface="+mj-lt"/>
              </a:rPr>
              <a:t>OLCI-A </a:t>
            </a:r>
            <a:r>
              <a:rPr lang="fr-FR" dirty="0" err="1" smtClean="0">
                <a:latin typeface="+mj-lt"/>
              </a:rPr>
              <a:t>taken</a:t>
            </a:r>
            <a:r>
              <a:rPr lang="fr-FR" dirty="0" smtClean="0">
                <a:latin typeface="+mj-lt"/>
              </a:rPr>
              <a:t> as </a:t>
            </a:r>
            <a:r>
              <a:rPr lang="fr-FR" dirty="0" err="1" smtClean="0">
                <a:latin typeface="+mj-lt"/>
              </a:rPr>
              <a:t>absolute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reference</a:t>
            </a:r>
            <a:r>
              <a:rPr lang="fr-FR" dirty="0" smtClean="0">
                <a:latin typeface="+mj-lt"/>
              </a:rPr>
              <a:t>,</a:t>
            </a:r>
          </a:p>
          <a:p>
            <a:pPr algn="r"/>
            <a:r>
              <a:rPr lang="fr-FR" dirty="0">
                <a:latin typeface="+mj-lt"/>
              </a:rPr>
              <a:t>n</a:t>
            </a:r>
            <a:r>
              <a:rPr lang="fr-FR" dirty="0" smtClean="0">
                <a:latin typeface="+mj-lt"/>
              </a:rPr>
              <a:t>ot </a:t>
            </a:r>
            <a:r>
              <a:rPr lang="fr-FR" dirty="0" err="1" smtClean="0">
                <a:latin typeface="+mj-lt"/>
              </a:rPr>
              <a:t>necessarily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true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105488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 and </a:t>
            </a:r>
            <a:r>
              <a:rPr lang="fr-FR" dirty="0" err="1" smtClean="0"/>
              <a:t>way</a:t>
            </a:r>
            <a:r>
              <a:rPr lang="fr-FR" dirty="0" smtClean="0"/>
              <a:t> </a:t>
            </a:r>
            <a:r>
              <a:rPr lang="fr-FR" dirty="0" err="1" smtClean="0"/>
              <a:t>forward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249323"/>
            <a:ext cx="8785225" cy="534802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sz="1600" dirty="0" smtClean="0"/>
              <a:t>Tandem phase has a lot of </a:t>
            </a:r>
            <a:r>
              <a:rPr lang="fr-FR" sz="1600" dirty="0" err="1" smtClean="0"/>
              <a:t>benefits</a:t>
            </a:r>
            <a:r>
              <a:rPr lang="fr-FR" sz="1600" dirty="0" smtClean="0"/>
              <a:t> </a:t>
            </a:r>
            <a:r>
              <a:rPr lang="fr-FR" sz="1600" dirty="0" err="1" smtClean="0"/>
              <a:t>though</a:t>
            </a:r>
            <a:r>
              <a:rPr lang="fr-FR" sz="1600" dirty="0" smtClean="0"/>
              <a:t> </a:t>
            </a:r>
            <a:r>
              <a:rPr lang="fr-FR" sz="1600" dirty="0" err="1" smtClean="0"/>
              <a:t>it</a:t>
            </a:r>
            <a:r>
              <a:rPr lang="fr-FR" sz="1600" dirty="0" smtClean="0"/>
              <a:t> </a:t>
            </a:r>
            <a:r>
              <a:rPr lang="fr-FR" sz="1600" dirty="0" err="1" smtClean="0"/>
              <a:t>does</a:t>
            </a:r>
            <a:r>
              <a:rPr lang="fr-FR" sz="1600" dirty="0" smtClean="0"/>
              <a:t> not </a:t>
            </a:r>
            <a:r>
              <a:rPr lang="fr-FR" sz="1600" dirty="0" err="1" smtClean="0"/>
              <a:t>solve</a:t>
            </a:r>
            <a:r>
              <a:rPr lang="fr-FR" sz="1600" dirty="0" smtClean="0"/>
              <a:t> all </a:t>
            </a:r>
            <a:r>
              <a:rPr lang="fr-FR" sz="1600" dirty="0" err="1" smtClean="0"/>
              <a:t>problems</a:t>
            </a:r>
            <a:endParaRPr lang="fr-FR" sz="1600" dirty="0"/>
          </a:p>
          <a:p>
            <a:pPr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 smtClean="0"/>
              <a:t>L1 </a:t>
            </a:r>
            <a:r>
              <a:rPr lang="fr-FR" sz="1600" dirty="0" err="1" smtClean="0"/>
              <a:t>comparisons</a:t>
            </a:r>
            <a:r>
              <a:rPr lang="fr-FR" sz="1600" dirty="0" smtClean="0"/>
              <a:t> </a:t>
            </a:r>
            <a:r>
              <a:rPr lang="fr-FR" sz="1600" dirty="0" err="1" smtClean="0"/>
              <a:t>requires</a:t>
            </a:r>
            <a:r>
              <a:rPr lang="fr-FR" sz="1600" dirty="0" smtClean="0"/>
              <a:t> </a:t>
            </a:r>
            <a:r>
              <a:rPr lang="fr-FR" sz="1600" dirty="0" err="1" smtClean="0"/>
              <a:t>homogenisation</a:t>
            </a:r>
            <a:r>
              <a:rPr lang="fr-FR" sz="1600" dirty="0" smtClean="0"/>
              <a:t> for </a:t>
            </a:r>
            <a:r>
              <a:rPr lang="fr-FR" sz="1600" dirty="0" err="1" smtClean="0"/>
              <a:t>proper</a:t>
            </a:r>
            <a:r>
              <a:rPr lang="fr-FR" sz="1600" dirty="0" smtClean="0"/>
              <a:t> </a:t>
            </a:r>
            <a:r>
              <a:rPr lang="fr-FR" sz="1600" dirty="0" err="1" smtClean="0"/>
              <a:t>comparisons</a:t>
            </a:r>
            <a:r>
              <a:rPr lang="fr-FR" sz="1600" dirty="0" smtClean="0"/>
              <a:t>, </a:t>
            </a:r>
            <a:r>
              <a:rPr lang="fr-FR" sz="1600" dirty="0" err="1" smtClean="0"/>
              <a:t>so</a:t>
            </a:r>
            <a:r>
              <a:rPr lang="fr-FR" sz="1600" dirty="0" smtClean="0"/>
              <a:t> do </a:t>
            </a:r>
            <a:r>
              <a:rPr lang="fr-FR" sz="1600" dirty="0" err="1" smtClean="0"/>
              <a:t>any</a:t>
            </a:r>
            <a:r>
              <a:rPr lang="fr-FR" sz="1600" dirty="0" smtClean="0"/>
              <a:t> </a:t>
            </a:r>
            <a:r>
              <a:rPr lang="fr-FR" sz="1600" dirty="0" err="1" smtClean="0"/>
              <a:t>sensor</a:t>
            </a:r>
            <a:r>
              <a:rPr lang="fr-FR" sz="1600" dirty="0" smtClean="0"/>
              <a:t>-to-</a:t>
            </a:r>
            <a:r>
              <a:rPr lang="fr-FR" sz="1600" dirty="0" err="1" smtClean="0"/>
              <a:t>sensor</a:t>
            </a:r>
            <a:r>
              <a:rPr lang="fr-FR" sz="1600" dirty="0" smtClean="0"/>
              <a:t> </a:t>
            </a:r>
            <a:r>
              <a:rPr lang="fr-FR" sz="1600" dirty="0" err="1" smtClean="0"/>
              <a:t>comparisons</a:t>
            </a:r>
            <a:r>
              <a:rPr lang="fr-FR" sz="1600" dirty="0" smtClean="0"/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 </a:t>
            </a:r>
            <a:r>
              <a:rPr lang="fr-FR" sz="1600" dirty="0" err="1" smtClean="0">
                <a:sym typeface="Wingdings" panose="05000000000000000000" pitchFamily="2" charset="2"/>
              </a:rPr>
              <a:t>requires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some</a:t>
            </a:r>
            <a:r>
              <a:rPr lang="fr-FR" sz="1600" dirty="0" smtClean="0">
                <a:sym typeface="Wingdings" panose="05000000000000000000" pitchFamily="2" charset="2"/>
              </a:rPr>
              <a:t> L2 </a:t>
            </a:r>
            <a:r>
              <a:rPr lang="fr-FR" sz="1600" dirty="0" err="1" smtClean="0">
                <a:sym typeface="Wingdings" panose="05000000000000000000" pitchFamily="2" charset="2"/>
              </a:rPr>
              <a:t>tools</a:t>
            </a:r>
            <a:r>
              <a:rPr lang="fr-FR" sz="1600" dirty="0" smtClean="0">
                <a:sym typeface="Wingdings" panose="05000000000000000000" pitchFamily="2" charset="2"/>
              </a:rPr>
              <a:t>/</a:t>
            </a:r>
            <a:r>
              <a:rPr lang="fr-FR" sz="1600" dirty="0" err="1" smtClean="0">
                <a:sym typeface="Wingdings" panose="05000000000000000000" pitchFamily="2" charset="2"/>
              </a:rPr>
              <a:t>assumptions</a:t>
            </a:r>
            <a:endParaRPr lang="fr-FR" sz="1600" dirty="0" smtClean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1600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 err="1" smtClean="0">
                <a:sym typeface="Wingdings" panose="05000000000000000000" pitchFamily="2" charset="2"/>
              </a:rPr>
              <a:t>Comparisons</a:t>
            </a:r>
            <a:r>
              <a:rPr lang="fr-FR" sz="1600" dirty="0" smtClean="0">
                <a:sym typeface="Wingdings" panose="05000000000000000000" pitchFamily="2" charset="2"/>
              </a:rPr>
              <a:t> show calibration artefacts and </a:t>
            </a:r>
            <a:r>
              <a:rPr lang="fr-FR" sz="1600" dirty="0" err="1" smtClean="0">
                <a:sym typeface="Wingdings" panose="05000000000000000000" pitchFamily="2" charset="2"/>
              </a:rPr>
              <a:t>bias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between</a:t>
            </a:r>
            <a:r>
              <a:rPr lang="fr-FR" sz="1600" dirty="0" smtClean="0">
                <a:sym typeface="Wingdings" panose="05000000000000000000" pitchFamily="2" charset="2"/>
              </a:rPr>
              <a:t> A and B </a:t>
            </a:r>
            <a:r>
              <a:rPr lang="fr-FR" sz="1600" dirty="0" err="1" smtClean="0">
                <a:sym typeface="Wingdings" panose="05000000000000000000" pitchFamily="2" charset="2"/>
              </a:rPr>
              <a:t>OLCIs</a:t>
            </a:r>
            <a:endParaRPr lang="fr-FR" sz="1600" dirty="0" smtClean="0"/>
          </a:p>
          <a:p>
            <a:pPr>
              <a:buFont typeface="Arial" panose="020B0604020202020204" pitchFamily="34" charset="0"/>
              <a:buChar char="•"/>
            </a:pPr>
            <a:endParaRPr lang="fr-FR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 err="1" smtClean="0"/>
              <a:t>DCCs</a:t>
            </a:r>
            <a:r>
              <a:rPr lang="fr-FR" sz="1600" dirty="0" smtClean="0"/>
              <a:t> </a:t>
            </a:r>
            <a:r>
              <a:rPr lang="fr-FR" sz="1600" dirty="0" err="1" smtClean="0"/>
              <a:t>offer</a:t>
            </a:r>
            <a:r>
              <a:rPr lang="fr-FR" sz="1600" dirty="0" smtClean="0"/>
              <a:t> the </a:t>
            </a:r>
            <a:r>
              <a:rPr lang="fr-FR" sz="1600" dirty="0" err="1" smtClean="0"/>
              <a:t>possibility</a:t>
            </a:r>
            <a:r>
              <a:rPr lang="fr-FR" sz="1600" dirty="0" smtClean="0"/>
              <a:t> to </a:t>
            </a:r>
            <a:r>
              <a:rPr lang="fr-FR" sz="1600" dirty="0" err="1" smtClean="0"/>
              <a:t>bypass</a:t>
            </a:r>
            <a:r>
              <a:rPr lang="fr-FR" sz="1600" dirty="0" smtClean="0"/>
              <a:t> </a:t>
            </a:r>
            <a:r>
              <a:rPr lang="fr-FR" sz="1600" dirty="0" err="1" smtClean="0"/>
              <a:t>homogenisation</a:t>
            </a:r>
            <a:r>
              <a:rPr lang="fr-FR" sz="1600" dirty="0" smtClean="0"/>
              <a:t> and </a:t>
            </a:r>
            <a:r>
              <a:rPr lang="fr-FR" sz="1600" dirty="0" err="1" smtClean="0"/>
              <a:t>perform</a:t>
            </a:r>
            <a:r>
              <a:rPr lang="fr-FR" sz="1600" dirty="0" smtClean="0"/>
              <a:t> </a:t>
            </a:r>
            <a:r>
              <a:rPr lang="fr-FR" sz="1600" dirty="0" err="1" smtClean="0"/>
              <a:t>very</a:t>
            </a:r>
            <a:r>
              <a:rPr lang="fr-FR" sz="1600" dirty="0" smtClean="0"/>
              <a:t> </a:t>
            </a:r>
            <a:r>
              <a:rPr lang="fr-FR" sz="1600" dirty="0" err="1" smtClean="0"/>
              <a:t>well</a:t>
            </a:r>
            <a:r>
              <a:rPr lang="fr-FR" sz="1600" dirty="0" smtClean="0"/>
              <a:t> for the </a:t>
            </a:r>
            <a:r>
              <a:rPr lang="fr-FR" sz="1600" dirty="0" err="1" smtClean="0"/>
              <a:t>comparisons</a:t>
            </a:r>
            <a:endParaRPr lang="fr-FR" sz="1600" dirty="0" smtClean="0"/>
          </a:p>
          <a:p>
            <a:pPr>
              <a:buFont typeface="Arial" panose="020B0604020202020204" pitchFamily="34" charset="0"/>
              <a:buChar char="•"/>
            </a:pPr>
            <a:endParaRPr lang="fr-FR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 err="1" smtClean="0"/>
              <a:t>DCCs</a:t>
            </a:r>
            <a:r>
              <a:rPr lang="fr-FR" sz="1600" dirty="0" smtClean="0"/>
              <a:t> </a:t>
            </a:r>
            <a:r>
              <a:rPr lang="fr-FR" sz="1600" dirty="0" err="1" smtClean="0"/>
              <a:t>allow</a:t>
            </a:r>
            <a:r>
              <a:rPr lang="fr-FR" sz="1600" dirty="0" smtClean="0"/>
              <a:t> to check </a:t>
            </a:r>
            <a:r>
              <a:rPr lang="fr-FR" sz="1600" dirty="0" err="1" smtClean="0"/>
              <a:t>tiny</a:t>
            </a:r>
            <a:r>
              <a:rPr lang="fr-FR" sz="1600" dirty="0" smtClean="0"/>
              <a:t> calibration artefacts </a:t>
            </a:r>
            <a:r>
              <a:rPr lang="fr-FR" sz="1600" dirty="0" err="1" smtClean="0"/>
              <a:t>within</a:t>
            </a:r>
            <a:r>
              <a:rPr lang="fr-FR" sz="1600" dirty="0" smtClean="0"/>
              <a:t> the cameras </a:t>
            </a:r>
            <a:r>
              <a:rPr lang="fr-FR" sz="1600" dirty="0" smtClean="0">
                <a:sym typeface="Wingdings" panose="05000000000000000000" pitchFamily="2" charset="2"/>
              </a:rPr>
              <a:t> OLCI-A and OLCI-B </a:t>
            </a:r>
            <a:r>
              <a:rPr lang="fr-FR" sz="1600" dirty="0" err="1" smtClean="0">
                <a:sym typeface="Wingdings" panose="05000000000000000000" pitchFamily="2" charset="2"/>
              </a:rPr>
              <a:t>behave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similarly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600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 smtClean="0">
                <a:sym typeface="Wingdings" panose="05000000000000000000" pitchFamily="2" charset="2"/>
              </a:rPr>
              <a:t>DCC techniques </a:t>
            </a:r>
            <a:r>
              <a:rPr lang="fr-FR" sz="1600" dirty="0" err="1" smtClean="0">
                <a:sym typeface="Wingdings" panose="05000000000000000000" pitchFamily="2" charset="2"/>
              </a:rPr>
              <a:t>can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be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used</a:t>
            </a:r>
            <a:r>
              <a:rPr lang="fr-FR" sz="1600" dirty="0" smtClean="0">
                <a:sym typeface="Wingdings" panose="05000000000000000000" pitchFamily="2" charset="2"/>
              </a:rPr>
              <a:t> to </a:t>
            </a:r>
            <a:r>
              <a:rPr lang="fr-FR" sz="1600" dirty="0" err="1" smtClean="0">
                <a:sym typeface="Wingdings" panose="05000000000000000000" pitchFamily="2" charset="2"/>
              </a:rPr>
              <a:t>some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extent</a:t>
            </a:r>
            <a:r>
              <a:rPr lang="fr-FR" sz="1600" dirty="0" smtClean="0">
                <a:sym typeface="Wingdings" panose="05000000000000000000" pitchFamily="2" charset="2"/>
              </a:rPr>
              <a:t> for A vs B </a:t>
            </a:r>
            <a:r>
              <a:rPr lang="fr-FR" sz="1600" dirty="0" err="1" smtClean="0">
                <a:sym typeface="Wingdings" panose="05000000000000000000" pitchFamily="2" charset="2"/>
              </a:rPr>
              <a:t>absolute</a:t>
            </a:r>
            <a:r>
              <a:rPr lang="fr-FR" sz="1600" dirty="0" smtClean="0">
                <a:sym typeface="Wingdings" panose="05000000000000000000" pitchFamily="2" charset="2"/>
              </a:rPr>
              <a:t> monitoring, out of the tandem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 smtClean="0"/>
              <a:t>Final </a:t>
            </a:r>
            <a:r>
              <a:rPr lang="fr-FR" sz="1600" dirty="0" err="1" smtClean="0"/>
              <a:t>word</a:t>
            </a:r>
            <a:r>
              <a:rPr lang="fr-FR" sz="1600" dirty="0" smtClean="0"/>
              <a:t>: </a:t>
            </a:r>
            <a:r>
              <a:rPr lang="fr-FR" sz="1600" dirty="0" err="1" smtClean="0"/>
              <a:t>it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one </a:t>
            </a:r>
            <a:r>
              <a:rPr lang="fr-FR" sz="1600" dirty="0" err="1" smtClean="0"/>
              <a:t>step</a:t>
            </a:r>
            <a:r>
              <a:rPr lang="fr-FR" sz="1600" dirty="0" smtClean="0"/>
              <a:t> to </a:t>
            </a:r>
            <a:r>
              <a:rPr lang="fr-FR" sz="1600" dirty="0" err="1" smtClean="0"/>
              <a:t>see</a:t>
            </a:r>
            <a:r>
              <a:rPr lang="fr-FR" sz="1600" dirty="0" smtClean="0"/>
              <a:t> and </a:t>
            </a:r>
            <a:r>
              <a:rPr lang="fr-FR" sz="1600" dirty="0" err="1" smtClean="0"/>
              <a:t>understand</a:t>
            </a:r>
            <a:r>
              <a:rPr lang="fr-FR" sz="1600" dirty="0" smtClean="0"/>
              <a:t> </a:t>
            </a:r>
            <a:r>
              <a:rPr lang="fr-FR" sz="1600" dirty="0" err="1" smtClean="0"/>
              <a:t>differences</a:t>
            </a:r>
            <a:r>
              <a:rPr lang="fr-FR" sz="1600" dirty="0" smtClean="0"/>
              <a:t>, </a:t>
            </a:r>
            <a:r>
              <a:rPr lang="fr-FR" sz="1600" dirty="0" err="1" smtClean="0"/>
              <a:t>it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another</a:t>
            </a:r>
            <a:r>
              <a:rPr lang="fr-FR" sz="1600" dirty="0" smtClean="0"/>
              <a:t> to </a:t>
            </a:r>
            <a:r>
              <a:rPr lang="fr-FR" sz="1600" dirty="0" err="1" smtClean="0"/>
              <a:t>decide</a:t>
            </a:r>
            <a:r>
              <a:rPr lang="fr-FR" sz="1600" dirty="0" smtClean="0"/>
              <a:t> </a:t>
            </a:r>
            <a:r>
              <a:rPr lang="fr-FR" sz="1600" dirty="0" err="1" smtClean="0"/>
              <a:t>what</a:t>
            </a:r>
            <a:r>
              <a:rPr lang="fr-FR" sz="1600" dirty="0" smtClean="0"/>
              <a:t> to do </a:t>
            </a:r>
            <a:r>
              <a:rPr lang="fr-FR" sz="1600" dirty="0" err="1" smtClean="0"/>
              <a:t>next</a:t>
            </a:r>
            <a:r>
              <a:rPr lang="fr-FR" sz="1600" dirty="0" smtClean="0"/>
              <a:t>…</a:t>
            </a:r>
            <a:endParaRPr lang="fr-FR" sz="1600" dirty="0" smtClean="0"/>
          </a:p>
          <a:p>
            <a:pPr>
              <a:buFont typeface="Arial" panose="020B0604020202020204" pitchFamily="34" charset="0"/>
              <a:buChar char="•"/>
            </a:pPr>
            <a:endParaRPr lang="fr-FR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600" dirty="0" smtClean="0"/>
              <a:t>Future: </a:t>
            </a:r>
            <a:r>
              <a:rPr lang="fr-FR" sz="1600" dirty="0" err="1" smtClean="0"/>
              <a:t>inspect</a:t>
            </a:r>
            <a:r>
              <a:rPr lang="fr-FR" sz="1600" dirty="0" smtClean="0"/>
              <a:t> drift phase and L2 tandem </a:t>
            </a:r>
            <a:endParaRPr lang="fr-FR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96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1"/>
          <p:cNvSpPr txBox="1">
            <a:spLocks/>
          </p:cNvSpPr>
          <p:nvPr/>
        </p:nvSpPr>
        <p:spPr>
          <a:xfrm>
            <a:off x="395535" y="1240169"/>
            <a:ext cx="8424935" cy="446471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Detectors footprints cannot match perfectly (raw differences in detector indices on the left)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Perform an image </a:t>
            </a:r>
            <a:r>
              <a:rPr lang="en-US" sz="1600" b="0" dirty="0" err="1" smtClean="0">
                <a:solidFill>
                  <a:schemeClr val="tx1"/>
                </a:solidFill>
              </a:rPr>
              <a:t>coregistration</a:t>
            </a:r>
            <a:r>
              <a:rPr lang="en-US" sz="1600" b="0" dirty="0" smtClean="0">
                <a:solidFill>
                  <a:schemeClr val="tx1"/>
                </a:solidFill>
              </a:rPr>
              <a:t> based on image 2D-shifts and radiometry best match (regression) per pixel (differences in detector indices in the middle)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Geometrical calibration performed at L1B used for </a:t>
            </a:r>
            <a:r>
              <a:rPr lang="en-US" sz="1600" b="0" dirty="0" err="1" smtClean="0">
                <a:solidFill>
                  <a:schemeClr val="tx1"/>
                </a:solidFill>
              </a:rPr>
              <a:t>reprojection</a:t>
            </a:r>
            <a:r>
              <a:rPr lang="en-US" sz="1600" b="0" dirty="0" smtClean="0">
                <a:solidFill>
                  <a:schemeClr val="tx1"/>
                </a:solidFill>
              </a:rPr>
              <a:t> on L3 grid, differences in </a:t>
            </a:r>
            <a:r>
              <a:rPr lang="en-US" sz="1600" b="0" dirty="0" err="1" smtClean="0">
                <a:solidFill>
                  <a:schemeClr val="tx1"/>
                </a:solidFill>
              </a:rPr>
              <a:t>reprojected</a:t>
            </a:r>
            <a:r>
              <a:rPr lang="en-US" sz="1600" b="0" dirty="0" smtClean="0">
                <a:solidFill>
                  <a:schemeClr val="tx1"/>
                </a:solidFill>
              </a:rPr>
              <a:t> products (right image) show same patterns per camera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800" b="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r</a:t>
            </a:r>
            <a:r>
              <a:rPr lang="en-US" sz="18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eprojection</a:t>
            </a: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used </a:t>
            </a:r>
            <a:r>
              <a:rPr lang="en-US" sz="18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perferably</a:t>
            </a: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to image </a:t>
            </a:r>
            <a:r>
              <a:rPr lang="en-US" sz="18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coregistration</a:t>
            </a: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technique for each image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Geometrical </a:t>
            </a:r>
            <a:r>
              <a:rPr lang="en-US" dirty="0" err="1" smtClean="0"/>
              <a:t>coregistration</a:t>
            </a:r>
            <a:r>
              <a:rPr lang="en-US" dirty="0" smtClean="0"/>
              <a:t> and </a:t>
            </a:r>
            <a:r>
              <a:rPr lang="en-US" dirty="0" err="1" smtClean="0"/>
              <a:t>reprojection</a:t>
            </a:r>
            <a:r>
              <a:rPr lang="en-US" dirty="0" smtClean="0"/>
              <a:t> on L3 grid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pic>
        <p:nvPicPr>
          <p:cNvPr id="4" name="Image 4" descr="diff_d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8334" r="24487" b="8279"/>
          <a:stretch>
            <a:fillRect/>
          </a:stretch>
        </p:blipFill>
        <p:spPr bwMode="auto">
          <a:xfrm>
            <a:off x="323528" y="2842268"/>
            <a:ext cx="2520280" cy="238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6" descr="diff_det_shif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8337" r="23805" b="8658"/>
          <a:stretch>
            <a:fillRect/>
          </a:stretch>
        </p:blipFill>
        <p:spPr bwMode="auto">
          <a:xfrm>
            <a:off x="3131840" y="2831600"/>
            <a:ext cx="2559321" cy="238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8" descr="diff_det_repro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8" t="8339" r="14288" b="8603"/>
          <a:stretch>
            <a:fillRect/>
          </a:stretch>
        </p:blipFill>
        <p:spPr bwMode="auto">
          <a:xfrm>
            <a:off x="5940151" y="2824588"/>
            <a:ext cx="2952329" cy="240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19868" y="5204667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latin typeface="+mj-lt"/>
              </a:rPr>
              <a:t>Superimposed</a:t>
            </a:r>
            <a:r>
              <a:rPr lang="fr-FR" sz="1400" b="1" dirty="0" smtClean="0">
                <a:latin typeface="+mj-lt"/>
              </a:rPr>
              <a:t> detector images </a:t>
            </a:r>
            <a:r>
              <a:rPr lang="fr-FR" sz="1400" b="1" dirty="0" err="1" smtClean="0">
                <a:latin typeface="+mj-lt"/>
              </a:rPr>
              <a:t>difference</a:t>
            </a:r>
            <a:endParaRPr lang="fr-FR" sz="1400" b="1" dirty="0">
              <a:latin typeface="+mj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242889" y="5204666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+mj-lt"/>
              </a:rPr>
              <a:t>Detector images </a:t>
            </a:r>
            <a:r>
              <a:rPr lang="fr-FR" sz="1400" b="1" dirty="0" err="1" smtClean="0">
                <a:latin typeface="+mj-lt"/>
              </a:rPr>
              <a:t>difference</a:t>
            </a:r>
            <a:r>
              <a:rPr lang="fr-FR" sz="1400" b="1" dirty="0" smtClean="0">
                <a:latin typeface="+mj-lt"/>
              </a:rPr>
              <a:t> </a:t>
            </a:r>
            <a:r>
              <a:rPr lang="fr-FR" sz="1400" b="1" dirty="0" err="1" smtClean="0">
                <a:latin typeface="+mj-lt"/>
              </a:rPr>
              <a:t>after</a:t>
            </a:r>
            <a:r>
              <a:rPr lang="fr-FR" sz="1400" b="1" dirty="0" smtClean="0">
                <a:latin typeface="+mj-lt"/>
              </a:rPr>
              <a:t> </a:t>
            </a:r>
            <a:r>
              <a:rPr lang="fr-FR" sz="1400" b="1" dirty="0" err="1" smtClean="0">
                <a:latin typeface="+mj-lt"/>
              </a:rPr>
              <a:t>coregistration</a:t>
            </a:r>
            <a:r>
              <a:rPr lang="fr-FR" sz="1400" b="1" dirty="0" smtClean="0">
                <a:latin typeface="+mj-lt"/>
              </a:rPr>
              <a:t> </a:t>
            </a:r>
            <a:r>
              <a:rPr lang="fr-FR" sz="1400" b="1" dirty="0" err="1" smtClean="0">
                <a:latin typeface="+mj-lt"/>
              </a:rPr>
              <a:t>from</a:t>
            </a:r>
            <a:r>
              <a:rPr lang="fr-FR" sz="1400" b="1" dirty="0" smtClean="0">
                <a:latin typeface="+mj-lt"/>
              </a:rPr>
              <a:t> </a:t>
            </a:r>
            <a:r>
              <a:rPr lang="fr-FR" sz="1400" b="1" dirty="0" err="1" smtClean="0">
                <a:latin typeface="+mj-lt"/>
              </a:rPr>
              <a:t>regression</a:t>
            </a:r>
            <a:r>
              <a:rPr lang="fr-FR" sz="1400" b="1" dirty="0" smtClean="0">
                <a:latin typeface="+mj-lt"/>
              </a:rPr>
              <a:t> of </a:t>
            </a:r>
            <a:r>
              <a:rPr lang="fr-FR" sz="1400" b="1" dirty="0" err="1" smtClean="0">
                <a:latin typeface="+mj-lt"/>
              </a:rPr>
              <a:t>radiometry</a:t>
            </a:r>
            <a:endParaRPr lang="fr-FR" sz="1400" b="1" dirty="0"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031410" y="5210616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+mj-lt"/>
              </a:rPr>
              <a:t>Detector images </a:t>
            </a:r>
            <a:r>
              <a:rPr lang="fr-FR" sz="1400" b="1" dirty="0" err="1" smtClean="0">
                <a:latin typeface="+mj-lt"/>
              </a:rPr>
              <a:t>difference</a:t>
            </a:r>
            <a:r>
              <a:rPr lang="fr-FR" sz="1400" b="1" dirty="0" smtClean="0">
                <a:latin typeface="+mj-lt"/>
              </a:rPr>
              <a:t> </a:t>
            </a:r>
            <a:r>
              <a:rPr lang="fr-FR" sz="1400" b="1" dirty="0" err="1" smtClean="0">
                <a:latin typeface="+mj-lt"/>
              </a:rPr>
              <a:t>after</a:t>
            </a:r>
            <a:r>
              <a:rPr lang="fr-FR" sz="1400" b="1" dirty="0" smtClean="0">
                <a:latin typeface="+mj-lt"/>
              </a:rPr>
              <a:t> </a:t>
            </a:r>
            <a:r>
              <a:rPr lang="fr-FR" sz="1400" b="1" dirty="0" err="1" smtClean="0">
                <a:latin typeface="+mj-lt"/>
              </a:rPr>
              <a:t>reprojection</a:t>
            </a:r>
            <a:r>
              <a:rPr lang="fr-FR" sz="1400" b="1" dirty="0" smtClean="0">
                <a:latin typeface="+mj-lt"/>
              </a:rPr>
              <a:t> on </a:t>
            </a:r>
            <a:r>
              <a:rPr lang="fr-FR" sz="1400" b="1" dirty="0" err="1" smtClean="0">
                <a:latin typeface="+mj-lt"/>
              </a:rPr>
              <a:t>same</a:t>
            </a:r>
            <a:r>
              <a:rPr lang="fr-FR" sz="1400" b="1" dirty="0" smtClean="0">
                <a:latin typeface="+mj-lt"/>
              </a:rPr>
              <a:t> L3 </a:t>
            </a:r>
            <a:r>
              <a:rPr lang="fr-FR" sz="1400" b="1" dirty="0" err="1" smtClean="0">
                <a:latin typeface="+mj-lt"/>
              </a:rPr>
              <a:t>grid</a:t>
            </a:r>
            <a:endParaRPr lang="fr-FR" sz="1400" b="1" dirty="0">
              <a:latin typeface="+mj-lt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2250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OLCI-A / OLCI-B spectral characterization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data </a:t>
            </a:r>
            <a:r>
              <a:rPr lang="en-US" dirty="0" smtClean="0"/>
              <a:t>homogenization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3707904" y="1592795"/>
            <a:ext cx="5328592" cy="3996445"/>
            <a:chOff x="3347864" y="1556792"/>
            <a:chExt cx="5328592" cy="3996445"/>
          </a:xfrm>
        </p:grpSpPr>
        <p:pic>
          <p:nvPicPr>
            <p:cNvPr id="4" name="Picture 2" descr="D:\profils\nlamquin\Desktop\S3TC\20180824_TC\fig_selection\400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1556792"/>
              <a:ext cx="5328592" cy="3996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4315602" y="2564904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B</a:t>
              </a:r>
              <a:endParaRPr lang="fr-FR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  <a:p>
              <a:endParaRPr lang="fr-FR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4211960" y="3717032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A</a:t>
              </a:r>
              <a:endParaRPr lang="fr-FR" dirty="0">
                <a:solidFill>
                  <a:srgbClr val="FF0000"/>
                </a:solidFill>
              </a:endParaRPr>
            </a:p>
            <a:p>
              <a:endParaRPr lang="fr-FR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8" name="Espace réservé pour une image  11"/>
          <p:cNvSpPr txBox="1">
            <a:spLocks/>
          </p:cNvSpPr>
          <p:nvPr/>
        </p:nvSpPr>
        <p:spPr>
          <a:xfrm>
            <a:off x="395535" y="1240169"/>
            <a:ext cx="3600401" cy="528517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Spectral characterization shows </a:t>
            </a:r>
            <a:r>
              <a:rPr lang="en-US" sz="1600" dirty="0" smtClean="0">
                <a:solidFill>
                  <a:schemeClr val="tx1"/>
                </a:solidFill>
              </a:rPr>
              <a:t>up to 1 nm difference</a:t>
            </a:r>
            <a:r>
              <a:rPr lang="en-US" sz="1600" b="0" dirty="0" smtClean="0">
                <a:solidFill>
                  <a:schemeClr val="tx1"/>
                </a:solidFill>
              </a:rPr>
              <a:t> between OLCI-A and OLCI-B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72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I:\work-st\projects\esrin-079\1656-s3tc\nla\201807\ancillary\F0_det\all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5832" r="9324" b="2270"/>
          <a:stretch/>
        </p:blipFill>
        <p:spPr bwMode="auto">
          <a:xfrm>
            <a:off x="4018453" y="1844824"/>
            <a:ext cx="4802019" cy="38897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OLCI-A / OLCI-B spectral characterization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data </a:t>
            </a:r>
            <a:r>
              <a:rPr lang="en-US" dirty="0" smtClean="0"/>
              <a:t>homogenization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sp>
        <p:nvSpPr>
          <p:cNvPr id="8" name="Espace réservé pour une image  11"/>
          <p:cNvSpPr txBox="1">
            <a:spLocks/>
          </p:cNvSpPr>
          <p:nvPr/>
        </p:nvSpPr>
        <p:spPr>
          <a:xfrm>
            <a:off x="395535" y="1240169"/>
            <a:ext cx="3600401" cy="528517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Spectral characterization shows up to 1 nm difference between OLCI-A and OLCI-B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It can appear small but differences in TOA radiance </a:t>
            </a:r>
            <a:r>
              <a:rPr lang="en-US" sz="1600" dirty="0" smtClean="0">
                <a:solidFill>
                  <a:schemeClr val="tx1"/>
                </a:solidFill>
              </a:rPr>
              <a:t>can come up to 4% </a:t>
            </a:r>
            <a:r>
              <a:rPr lang="en-US" sz="1600" b="0" dirty="0" smtClean="0">
                <a:solidFill>
                  <a:schemeClr val="tx1"/>
                </a:solidFill>
              </a:rPr>
              <a:t>at 400 nm firstly due to </a:t>
            </a:r>
            <a:r>
              <a:rPr lang="en-US" sz="1600" dirty="0" smtClean="0">
                <a:solidFill>
                  <a:schemeClr val="tx1"/>
                </a:solidFill>
              </a:rPr>
              <a:t>solar irradiance</a:t>
            </a: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62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 descr="I:\work-st\projects\esrin-079\1656-s3tc\nla\201807\sensitivity_analysis\plots_ray\all_raymin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668" r="9172" b="2901"/>
          <a:stretch/>
        </p:blipFill>
        <p:spPr bwMode="auto">
          <a:xfrm>
            <a:off x="3983682" y="1739173"/>
            <a:ext cx="4865227" cy="3995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OLCI-A / OLCI-B spectral characterization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data </a:t>
            </a:r>
            <a:r>
              <a:rPr lang="en-US" dirty="0" smtClean="0"/>
              <a:t>homogenization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sp>
        <p:nvSpPr>
          <p:cNvPr id="8" name="Espace réservé pour une image  11"/>
          <p:cNvSpPr txBox="1">
            <a:spLocks/>
          </p:cNvSpPr>
          <p:nvPr/>
        </p:nvSpPr>
        <p:spPr>
          <a:xfrm>
            <a:off x="395535" y="1240169"/>
            <a:ext cx="3600401" cy="528517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Spectral characterization shows up to 1 nm difference between OLCI-A and OLCI-B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It can appear small but differences in TOA radiance can come up to 4% at 400 nm firstly due to solar irradiance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Secondly due to </a:t>
            </a:r>
            <a:r>
              <a:rPr lang="en-US" sz="1600" dirty="0" smtClean="0">
                <a:solidFill>
                  <a:schemeClr val="tx1"/>
                </a:solidFill>
              </a:rPr>
              <a:t>Rayleigh</a:t>
            </a:r>
            <a:r>
              <a:rPr lang="en-US" sz="1600" b="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scattering</a:t>
            </a:r>
            <a:r>
              <a:rPr lang="en-US" sz="1600" b="0" dirty="0" smtClean="0">
                <a:solidFill>
                  <a:schemeClr val="tx1"/>
                </a:solidFill>
              </a:rPr>
              <a:t> strong dependency with wavelength</a:t>
            </a: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36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OLCI-A / OLCI-B spectral characterization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data </a:t>
            </a:r>
            <a:r>
              <a:rPr lang="en-US" dirty="0" smtClean="0"/>
              <a:t>homogenization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sp>
        <p:nvSpPr>
          <p:cNvPr id="8" name="Espace réservé pour une image  11"/>
          <p:cNvSpPr txBox="1">
            <a:spLocks/>
          </p:cNvSpPr>
          <p:nvPr/>
        </p:nvSpPr>
        <p:spPr>
          <a:xfrm>
            <a:off x="395535" y="1240169"/>
            <a:ext cx="3600401" cy="528517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Spectral characterization shows up to 1 nm difference between OLCI-A and OLCI-B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It can appear small but differences in TOA radiance can come up to 4% at 400 nm firstly due to solar irradiance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Secondly due to Rayleigh scattering strong dependency with wavelength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Finally due to </a:t>
            </a:r>
            <a:r>
              <a:rPr lang="en-US" sz="1600" dirty="0" smtClean="0">
                <a:solidFill>
                  <a:schemeClr val="tx1"/>
                </a:solidFill>
              </a:rPr>
              <a:t>BOA</a:t>
            </a:r>
            <a:r>
              <a:rPr lang="en-US" sz="1600" b="0" dirty="0" smtClean="0">
                <a:solidFill>
                  <a:schemeClr val="tx1"/>
                </a:solidFill>
              </a:rPr>
              <a:t> </a:t>
            </a:r>
            <a:r>
              <a:rPr lang="en-US" sz="1600" b="0" dirty="0">
                <a:solidFill>
                  <a:schemeClr val="tx1"/>
                </a:solidFill>
              </a:rPr>
              <a:t>dependency with </a:t>
            </a:r>
            <a:r>
              <a:rPr lang="en-US" sz="1600" b="0" dirty="0" smtClean="0">
                <a:solidFill>
                  <a:schemeClr val="tx1"/>
                </a:solidFill>
              </a:rPr>
              <a:t>wavelength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Gaseous absorption differences (out of strong features) has a small effect</a:t>
            </a: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7" name="Espace réservé pour une image  11"/>
          <p:cNvSpPr txBox="1">
            <a:spLocks/>
          </p:cNvSpPr>
          <p:nvPr/>
        </p:nvSpPr>
        <p:spPr>
          <a:xfrm>
            <a:off x="4788024" y="1240169"/>
            <a:ext cx="4032448" cy="528517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Ebrima" pitchFamily="2" charset="0"/>
                <a:cs typeface="Calibri" pitchFamily="34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Wingdings"/>
              <a:buChar char="à"/>
            </a:pP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homogenization</a:t>
            </a: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 of OLCI-A and OLCI-B must be performed prior any comparison = “</a:t>
            </a:r>
            <a:r>
              <a:rPr lang="en-US" sz="1600" b="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measurand</a:t>
            </a: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 adjustment”</a:t>
            </a:r>
          </a:p>
          <a:p>
            <a:pPr>
              <a:buFont typeface="Wingdings"/>
              <a:buChar char="à"/>
            </a:pPr>
            <a:endParaRPr lang="en-US" sz="16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/>
              <a:buChar char="à"/>
            </a:pP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corresponds to OLCI “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smile-correction</a:t>
            </a: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” performed in first L2 processing steps</a:t>
            </a:r>
          </a:p>
          <a:p>
            <a:pPr>
              <a:buFont typeface="Wingdings"/>
              <a:buChar char="à"/>
            </a:pPr>
            <a:endParaRPr lang="en-US" sz="1600" b="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/>
              <a:buChar char="à"/>
            </a:pP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depends on the target </a:t>
            </a: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with assumptions on the target </a:t>
            </a:r>
            <a:r>
              <a:rPr lang="en-US" sz="1600" b="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behaviour</a:t>
            </a:r>
            <a:endParaRPr lang="en-US" sz="16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/>
              <a:buChar char="à"/>
            </a:pPr>
            <a:endParaRPr lang="en-US" sz="16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/>
              <a:buChar char="à"/>
            </a:pP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OLCI L2 smile-correction </a:t>
            </a:r>
            <a:r>
              <a:rPr lang="en-US" sz="1600" b="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breadboarded</a:t>
            </a: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 and 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used</a:t>
            </a: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 for the 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homogenization</a:t>
            </a:r>
            <a:endParaRPr lang="en-US" sz="1600" b="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/>
              <a:buChar char="à"/>
            </a:pPr>
            <a:endParaRPr lang="en-US" sz="16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/>
              <a:buChar char="à"/>
            </a:pPr>
            <a:r>
              <a:rPr lang="en-US" sz="1600" b="0" dirty="0">
                <a:solidFill>
                  <a:schemeClr val="tx1"/>
                </a:solidFill>
                <a:sym typeface="Wingdings" panose="05000000000000000000" pitchFamily="2" charset="2"/>
              </a:rPr>
              <a:t>a</a:t>
            </a: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djust toward 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nominal </a:t>
            </a: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wavelength 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both</a:t>
            </a:r>
            <a:r>
              <a:rPr lang="en-US" sz="16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 for A and for B (=operational process)</a:t>
            </a:r>
            <a:endParaRPr lang="en-US" sz="16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/>
              <a:buChar char="à"/>
            </a:pPr>
            <a:endParaRPr lang="en-US" sz="1600" b="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/>
              <a:buChar char="à"/>
            </a:pPr>
            <a:endParaRPr lang="en-US" sz="16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/>
              <a:buChar char="à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346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Homogenization benefits example: prior (i.e. comparisons at instrument wavelengths)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" y="701620"/>
            <a:ext cx="1224260" cy="468279"/>
          </a:xfrm>
          <a:prstGeom prst="rect">
            <a:avLst/>
          </a:prstGeom>
        </p:spPr>
      </p:pic>
      <p:pic>
        <p:nvPicPr>
          <p:cNvPr id="4" name="Picture 2" descr="D:\profils\nlamquin\Desktop\S3TC\20180824_TC\fig_selection\S3B_Oa01_radiance_drad_B_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0753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13218" y="6021288"/>
            <a:ext cx="7487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+mj-lt"/>
              </a:rPr>
              <a:t>Strongest</a:t>
            </a:r>
            <a:r>
              <a:rPr lang="fr-FR" b="1" dirty="0" smtClean="0">
                <a:latin typeface="+mj-lt"/>
              </a:rPr>
              <a:t> </a:t>
            </a:r>
            <a:r>
              <a:rPr lang="fr-FR" b="1" dirty="0" err="1" smtClean="0">
                <a:latin typeface="+mj-lt"/>
              </a:rPr>
              <a:t>differences</a:t>
            </a:r>
            <a:r>
              <a:rPr lang="fr-FR" b="1" dirty="0" smtClean="0">
                <a:latin typeface="+mj-lt"/>
              </a:rPr>
              <a:t> </a:t>
            </a:r>
            <a:r>
              <a:rPr lang="fr-FR" b="1" dirty="0" err="1" smtClean="0">
                <a:latin typeface="+mj-lt"/>
              </a:rPr>
              <a:t>between</a:t>
            </a:r>
            <a:r>
              <a:rPr lang="fr-FR" b="1" dirty="0" smtClean="0">
                <a:latin typeface="+mj-lt"/>
              </a:rPr>
              <a:t> cameras in TOA radiances at 400 nm…</a:t>
            </a:r>
            <a:endParaRPr lang="fr-FR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555776" y="1753566"/>
            <a:ext cx="3168352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80432" y="1569496"/>
            <a:ext cx="351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 radiance – A radiance, 400 nm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98" y="85908"/>
            <a:ext cx="1343151" cy="1096809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472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RI-ST - Slides simples">
  <a:themeElements>
    <a:clrScheme name="Standard_ACR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_ACRI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_ACR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ACRI-ST - Slides simples</Template>
  <TotalTime>26269</TotalTime>
  <Words>1834</Words>
  <Application>Microsoft Office PowerPoint</Application>
  <PresentationFormat>Affichage à l'écran (4:3)</PresentationFormat>
  <Paragraphs>307</Paragraphs>
  <Slides>34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ACRI-ST - Slides simples</vt:lpstr>
      <vt:lpstr>Présentation PowerPoint</vt:lpstr>
      <vt:lpstr>Sentinel-3 mission and OLCI</vt:lpstr>
      <vt:lpstr>S3A/S3B tandem/drift phase</vt:lpstr>
      <vt:lpstr>  Geometrical coregistration and reprojection on L3 grid</vt:lpstr>
      <vt:lpstr>OLCI-A / OLCI-B spectral characterization and  data homogenization</vt:lpstr>
      <vt:lpstr>OLCI-A / OLCI-B spectral characterization and  data homogenization</vt:lpstr>
      <vt:lpstr>OLCI-A / OLCI-B spectral characterization and  data homogenization</vt:lpstr>
      <vt:lpstr>OLCI-A / OLCI-B spectral characterization and  data homogenization</vt:lpstr>
      <vt:lpstr>Homogenization benefits example: prior (i.e. comparisons at instrument wavelengths)</vt:lpstr>
      <vt:lpstr>Homogenization benefits example: after (i.e. comparisons at nominal wavelengths)</vt:lpstr>
      <vt:lpstr>Comparisons, one day statistics (20180702)</vt:lpstr>
      <vt:lpstr>Comparisons, one day statistics (20180702)</vt:lpstr>
      <vt:lpstr>Comparisons, one day statistics (20180702)</vt:lpstr>
      <vt:lpstr>Comparisons, one day statistics (20180702)</vt:lpstr>
      <vt:lpstr>Why deep convective clouds ?</vt:lpstr>
      <vt:lpstr>Deep convective clouds in tandem: comparisons to other targets (400 nm example…) 2018/07/02</vt:lpstr>
      <vt:lpstr>Deep convective clouds in tandem: comparisons to other targets (400 nm example…) 2018/10/15</vt:lpstr>
      <vt:lpstr>Deep convective clouds in tandem: comparisons to other targets (412 nm example…) 2018/07/02</vt:lpstr>
      <vt:lpstr>Deep convective clouds in tandem: comparisons to other targets (412 nm example…) 2018/10/15</vt:lpstr>
      <vt:lpstr>Deep convective clouds in tandem: comparisons to other targets (412 nm example…) 2018/10/15</vt:lpstr>
      <vt:lpstr>Deep convective clouds:  interband methodology</vt:lpstr>
      <vt:lpstr>Deep convective clouds:  interband methodology</vt:lpstr>
      <vt:lpstr>Deep convective clouds: interband 400 nm</vt:lpstr>
      <vt:lpstr>Deep convective clouds: interband 412 nm</vt:lpstr>
      <vt:lpstr>Deep convective clouds: interband 779 nm</vt:lpstr>
      <vt:lpstr>Deep convective clouds: interband 767 nm  O2 band</vt:lpstr>
      <vt:lpstr>Deep convective clouds: interband 767 nm O2 band</vt:lpstr>
      <vt:lpstr>Deep convective clouds: interband 767 nm O2 band</vt:lpstr>
      <vt:lpstr>Deep convective clouds: interband 767 nm O2 band</vt:lpstr>
      <vt:lpstr>Deep convective clouds: absolute comparisons (tandem period, july 2018), example at 400 nm</vt:lpstr>
      <vt:lpstr>Deep convective clouds: absolute comparisons (tandem period, july 2018), example at 400 nm</vt:lpstr>
      <vt:lpstr>Deep convective clouds: absolute comparisons (tandem period, july 2018), example at 400 nm</vt:lpstr>
      <vt:lpstr>Deep convective clouds: test on January 2019</vt:lpstr>
      <vt:lpstr>Conclusions and way forward</vt:lpstr>
    </vt:vector>
  </TitlesOfParts>
  <Manager>Véronique BRUNIQUEL</Manager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Meeting Title</dc:subject>
  <dc:creator>Veronique Bruniquel</dc:creator>
  <cp:lastModifiedBy>Nicolas Lamquin</cp:lastModifiedBy>
  <cp:revision>872</cp:revision>
  <cp:lastPrinted>2011-06-21T09:07:54Z</cp:lastPrinted>
  <dcterms:created xsi:type="dcterms:W3CDTF">2013-10-16T20:58:24Z</dcterms:created>
  <dcterms:modified xsi:type="dcterms:W3CDTF">2019-03-06T12:58:03Z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">
    <vt:filetime>2011-12-31T22:00:00Z</vt:filetime>
  </property>
</Properties>
</file>