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8" r:id="rId1"/>
  </p:sldMasterIdLst>
  <p:notesMasterIdLst>
    <p:notesMasterId r:id="rId49"/>
  </p:notesMasterIdLst>
  <p:handoutMasterIdLst>
    <p:handoutMasterId r:id="rId50"/>
  </p:handoutMasterIdLst>
  <p:sldIdLst>
    <p:sldId id="276" r:id="rId2"/>
    <p:sldId id="284" r:id="rId3"/>
    <p:sldId id="355" r:id="rId4"/>
    <p:sldId id="356" r:id="rId5"/>
    <p:sldId id="275" r:id="rId6"/>
    <p:sldId id="277" r:id="rId7"/>
    <p:sldId id="293" r:id="rId8"/>
    <p:sldId id="292" r:id="rId9"/>
    <p:sldId id="344" r:id="rId10"/>
    <p:sldId id="345" r:id="rId11"/>
    <p:sldId id="266" r:id="rId12"/>
    <p:sldId id="436" r:id="rId13"/>
    <p:sldId id="437" r:id="rId14"/>
    <p:sldId id="278" r:id="rId15"/>
    <p:sldId id="270" r:id="rId16"/>
    <p:sldId id="271" r:id="rId17"/>
    <p:sldId id="348" r:id="rId18"/>
    <p:sldId id="354" r:id="rId19"/>
    <p:sldId id="349" r:id="rId20"/>
    <p:sldId id="350" r:id="rId21"/>
    <p:sldId id="351" r:id="rId22"/>
    <p:sldId id="359" r:id="rId23"/>
    <p:sldId id="360" r:id="rId24"/>
    <p:sldId id="374" r:id="rId25"/>
    <p:sldId id="426" r:id="rId26"/>
    <p:sldId id="380" r:id="rId27"/>
    <p:sldId id="378" r:id="rId28"/>
    <p:sldId id="379" r:id="rId29"/>
    <p:sldId id="430" r:id="rId30"/>
    <p:sldId id="375" r:id="rId31"/>
    <p:sldId id="376" r:id="rId32"/>
    <p:sldId id="377" r:id="rId33"/>
    <p:sldId id="427" r:id="rId34"/>
    <p:sldId id="415" r:id="rId35"/>
    <p:sldId id="381" r:id="rId36"/>
    <p:sldId id="382" r:id="rId37"/>
    <p:sldId id="428" r:id="rId38"/>
    <p:sldId id="425" r:id="rId39"/>
    <p:sldId id="432" r:id="rId40"/>
    <p:sldId id="323" r:id="rId41"/>
    <p:sldId id="434" r:id="rId42"/>
    <p:sldId id="429" r:id="rId43"/>
    <p:sldId id="431" r:id="rId44"/>
    <p:sldId id="438" r:id="rId45"/>
    <p:sldId id="439" r:id="rId46"/>
    <p:sldId id="346" r:id="rId47"/>
    <p:sldId id="347" r:id="rId48"/>
  </p:sldIdLst>
  <p:sldSz cx="9144000" cy="6858000" type="screen4x3"/>
  <p:notesSz cx="6797675" cy="9926638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56F8F45-77FF-476E-9156-8A4930B0D47A}">
          <p14:sldIdLst>
            <p14:sldId id="276"/>
            <p14:sldId id="284"/>
            <p14:sldId id="355"/>
            <p14:sldId id="356"/>
            <p14:sldId id="275"/>
            <p14:sldId id="277"/>
            <p14:sldId id="293"/>
            <p14:sldId id="292"/>
            <p14:sldId id="344"/>
            <p14:sldId id="345"/>
            <p14:sldId id="266"/>
            <p14:sldId id="436"/>
            <p14:sldId id="437"/>
            <p14:sldId id="278"/>
            <p14:sldId id="270"/>
            <p14:sldId id="271"/>
            <p14:sldId id="348"/>
            <p14:sldId id="354"/>
            <p14:sldId id="349"/>
            <p14:sldId id="350"/>
            <p14:sldId id="351"/>
            <p14:sldId id="359"/>
            <p14:sldId id="360"/>
            <p14:sldId id="374"/>
            <p14:sldId id="426"/>
            <p14:sldId id="380"/>
            <p14:sldId id="378"/>
            <p14:sldId id="379"/>
            <p14:sldId id="430"/>
            <p14:sldId id="375"/>
            <p14:sldId id="376"/>
            <p14:sldId id="377"/>
            <p14:sldId id="427"/>
            <p14:sldId id="415"/>
            <p14:sldId id="381"/>
            <p14:sldId id="382"/>
            <p14:sldId id="428"/>
            <p14:sldId id="425"/>
            <p14:sldId id="432"/>
            <p14:sldId id="323"/>
            <p14:sldId id="434"/>
            <p14:sldId id="429"/>
            <p14:sldId id="431"/>
            <p14:sldId id="438"/>
            <p14:sldId id="439"/>
            <p14:sldId id="346"/>
            <p14:sldId id="34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01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731" autoAdjust="0"/>
  </p:normalViewPr>
  <p:slideViewPr>
    <p:cSldViewPr>
      <p:cViewPr varScale="1">
        <p:scale>
          <a:sx n="74" d="100"/>
          <a:sy n="74" d="100"/>
        </p:scale>
        <p:origin x="78" y="3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3150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netapp01.intern.vgt.vito.be\HYPER\_Projects\1710738_BELHARMONY\RADCALNET\Sentinel2\check_rvu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l-BE"/>
              <a:t>RVUS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4.9421503872296567E-2"/>
          <c:y val="1.6832251042106654E-2"/>
          <c:w val="0.8979032671052819"/>
          <c:h val="0.81074015039722747"/>
        </c:manualLayout>
      </c:layout>
      <c:scatterChart>
        <c:scatterStyle val="lineMarker"/>
        <c:varyColors val="0"/>
        <c:ser>
          <c:idx val="2"/>
          <c:order val="0"/>
          <c:tx>
            <c:strRef>
              <c:f>[check_rvus.xlsx]RVUS_5x5_S2A_sortedclear!$AB$1</c:f>
              <c:strCache>
                <c:ptCount val="1"/>
                <c:pt idx="0">
                  <c:v>S2A_b1</c:v>
                </c:pt>
              </c:strCache>
            </c:strRef>
          </c:tx>
          <c:spPr>
            <a:ln>
              <a:noFill/>
            </a:ln>
          </c:spPr>
          <c:marker>
            <c:symbol val="circle"/>
            <c:size val="5"/>
            <c:spPr>
              <a:solidFill>
                <a:srgbClr val="FF0000"/>
              </a:solidFill>
              <a:ln>
                <a:solidFill>
                  <a:srgbClr val="C00000"/>
                </a:solidFill>
              </a:ln>
            </c:spPr>
          </c:marker>
          <c:xVal>
            <c:numRef>
              <c:f>[check_rvus.xlsx]RVUS_5x5_S2A_sortedclear!$A$2:$A$210</c:f>
              <c:numCache>
                <c:formatCode>m/d/yyyy</c:formatCode>
                <c:ptCount val="209"/>
                <c:pt idx="0">
                  <c:v>42576</c:v>
                </c:pt>
                <c:pt idx="1">
                  <c:v>42589</c:v>
                </c:pt>
                <c:pt idx="2">
                  <c:v>42596</c:v>
                </c:pt>
                <c:pt idx="3">
                  <c:v>42599</c:v>
                </c:pt>
                <c:pt idx="4">
                  <c:v>42606</c:v>
                </c:pt>
                <c:pt idx="5">
                  <c:v>42609</c:v>
                </c:pt>
                <c:pt idx="6">
                  <c:v>42619</c:v>
                </c:pt>
                <c:pt idx="7">
                  <c:v>42629</c:v>
                </c:pt>
                <c:pt idx="8">
                  <c:v>42639</c:v>
                </c:pt>
                <c:pt idx="9">
                  <c:v>42659</c:v>
                </c:pt>
                <c:pt idx="10">
                  <c:v>42669</c:v>
                </c:pt>
                <c:pt idx="11">
                  <c:v>42676</c:v>
                </c:pt>
                <c:pt idx="12">
                  <c:v>42689</c:v>
                </c:pt>
                <c:pt idx="13">
                  <c:v>42706</c:v>
                </c:pt>
                <c:pt idx="14">
                  <c:v>42709</c:v>
                </c:pt>
                <c:pt idx="15">
                  <c:v>42796</c:v>
                </c:pt>
                <c:pt idx="16">
                  <c:v>42799</c:v>
                </c:pt>
                <c:pt idx="17">
                  <c:v>42806</c:v>
                </c:pt>
                <c:pt idx="18">
                  <c:v>42829</c:v>
                </c:pt>
                <c:pt idx="19">
                  <c:v>42839</c:v>
                </c:pt>
                <c:pt idx="20">
                  <c:v>42846</c:v>
                </c:pt>
                <c:pt idx="21">
                  <c:v>42856</c:v>
                </c:pt>
                <c:pt idx="22">
                  <c:v>42859</c:v>
                </c:pt>
                <c:pt idx="23">
                  <c:v>42866</c:v>
                </c:pt>
                <c:pt idx="24">
                  <c:v>42869</c:v>
                </c:pt>
                <c:pt idx="25">
                  <c:v>42879</c:v>
                </c:pt>
                <c:pt idx="26">
                  <c:v>42899</c:v>
                </c:pt>
                <c:pt idx="27">
                  <c:v>42906</c:v>
                </c:pt>
                <c:pt idx="28">
                  <c:v>42909</c:v>
                </c:pt>
                <c:pt idx="29">
                  <c:v>42916</c:v>
                </c:pt>
                <c:pt idx="30">
                  <c:v>42919</c:v>
                </c:pt>
                <c:pt idx="31">
                  <c:v>42979</c:v>
                </c:pt>
                <c:pt idx="32">
                  <c:v>42989</c:v>
                </c:pt>
                <c:pt idx="33">
                  <c:v>43009</c:v>
                </c:pt>
                <c:pt idx="34">
                  <c:v>43016</c:v>
                </c:pt>
                <c:pt idx="35">
                  <c:v>43029</c:v>
                </c:pt>
                <c:pt idx="36">
                  <c:v>43036</c:v>
                </c:pt>
                <c:pt idx="37">
                  <c:v>43039</c:v>
                </c:pt>
                <c:pt idx="38">
                  <c:v>43046</c:v>
                </c:pt>
                <c:pt idx="39">
                  <c:v>43069</c:v>
                </c:pt>
                <c:pt idx="40">
                  <c:v>43076</c:v>
                </c:pt>
                <c:pt idx="41">
                  <c:v>43079</c:v>
                </c:pt>
                <c:pt idx="42">
                  <c:v>43089</c:v>
                </c:pt>
                <c:pt idx="43">
                  <c:v>43096</c:v>
                </c:pt>
                <c:pt idx="44">
                  <c:v>43149</c:v>
                </c:pt>
                <c:pt idx="45">
                  <c:v>43156</c:v>
                </c:pt>
                <c:pt idx="46">
                  <c:v>43159</c:v>
                </c:pt>
                <c:pt idx="47">
                  <c:v>43236</c:v>
                </c:pt>
                <c:pt idx="48">
                  <c:v>43246</c:v>
                </c:pt>
                <c:pt idx="49">
                  <c:v>43249</c:v>
                </c:pt>
                <c:pt idx="50">
                  <c:v>43266</c:v>
                </c:pt>
                <c:pt idx="51">
                  <c:v>43269</c:v>
                </c:pt>
                <c:pt idx="52">
                  <c:v>43276</c:v>
                </c:pt>
                <c:pt idx="53">
                  <c:v>43279</c:v>
                </c:pt>
                <c:pt idx="54">
                  <c:v>43286</c:v>
                </c:pt>
                <c:pt idx="55">
                  <c:v>43296</c:v>
                </c:pt>
                <c:pt idx="56">
                  <c:v>43306</c:v>
                </c:pt>
                <c:pt idx="57">
                  <c:v>43319</c:v>
                </c:pt>
                <c:pt idx="58">
                  <c:v>43326</c:v>
                </c:pt>
                <c:pt idx="59">
                  <c:v>43329</c:v>
                </c:pt>
                <c:pt idx="60">
                  <c:v>43336</c:v>
                </c:pt>
                <c:pt idx="61">
                  <c:v>43349</c:v>
                </c:pt>
                <c:pt idx="62">
                  <c:v>43356</c:v>
                </c:pt>
                <c:pt idx="63">
                  <c:v>43359</c:v>
                </c:pt>
              </c:numCache>
            </c:numRef>
          </c:xVal>
          <c:yVal>
            <c:numRef>
              <c:f>[check_rvus.xlsx]RVUS_5x5_S2A_sortedclear!$AB$2:$AB$210</c:f>
              <c:numCache>
                <c:formatCode>General</c:formatCode>
                <c:ptCount val="209"/>
                <c:pt idx="0">
                  <c:v>0.25279400000000002</c:v>
                </c:pt>
                <c:pt idx="1">
                  <c:v>0.21376300000000001</c:v>
                </c:pt>
                <c:pt idx="2">
                  <c:v>0.23896000000000001</c:v>
                </c:pt>
                <c:pt idx="3">
                  <c:v>0.20845900000000001</c:v>
                </c:pt>
                <c:pt idx="4">
                  <c:v>0.23608699999999999</c:v>
                </c:pt>
                <c:pt idx="5">
                  <c:v>0.21312600000000001</c:v>
                </c:pt>
                <c:pt idx="6">
                  <c:v>0.211812</c:v>
                </c:pt>
                <c:pt idx="7">
                  <c:v>0.21173</c:v>
                </c:pt>
                <c:pt idx="8">
                  <c:v>0.20779300000000001</c:v>
                </c:pt>
                <c:pt idx="9">
                  <c:v>0.206428</c:v>
                </c:pt>
                <c:pt idx="10">
                  <c:v>0.20858699999999999</c:v>
                </c:pt>
                <c:pt idx="11">
                  <c:v>0.24524000000000001</c:v>
                </c:pt>
                <c:pt idx="12">
                  <c:v>0.225581</c:v>
                </c:pt>
                <c:pt idx="13">
                  <c:v>0.246699</c:v>
                </c:pt>
                <c:pt idx="14">
                  <c:v>0.22179299999999999</c:v>
                </c:pt>
                <c:pt idx="15">
                  <c:v>0.26327099999999998</c:v>
                </c:pt>
                <c:pt idx="16">
                  <c:v>0.24412400000000001</c:v>
                </c:pt>
                <c:pt idx="17">
                  <c:v>0.27277200000000001</c:v>
                </c:pt>
                <c:pt idx="18">
                  <c:v>0.25446099999999999</c:v>
                </c:pt>
                <c:pt idx="19">
                  <c:v>0.24796299999999999</c:v>
                </c:pt>
                <c:pt idx="20">
                  <c:v>0.27256200000000003</c:v>
                </c:pt>
                <c:pt idx="21">
                  <c:v>0.27686100000000002</c:v>
                </c:pt>
                <c:pt idx="22">
                  <c:v>0.254027</c:v>
                </c:pt>
                <c:pt idx="23">
                  <c:v>0.27428399999999997</c:v>
                </c:pt>
                <c:pt idx="24">
                  <c:v>0.25072699999999998</c:v>
                </c:pt>
                <c:pt idx="25">
                  <c:v>0.24953900000000001</c:v>
                </c:pt>
                <c:pt idx="26">
                  <c:v>0.24723200000000001</c:v>
                </c:pt>
                <c:pt idx="27">
                  <c:v>0.270866</c:v>
                </c:pt>
                <c:pt idx="28">
                  <c:v>0.24806300000000001</c:v>
                </c:pt>
                <c:pt idx="29">
                  <c:v>0.27561999999999998</c:v>
                </c:pt>
                <c:pt idx="30">
                  <c:v>0.246392</c:v>
                </c:pt>
                <c:pt idx="31">
                  <c:v>0.235847</c:v>
                </c:pt>
                <c:pt idx="32">
                  <c:v>0.235903</c:v>
                </c:pt>
                <c:pt idx="33">
                  <c:v>0.24648700000000001</c:v>
                </c:pt>
                <c:pt idx="34">
                  <c:v>0.26874700000000001</c:v>
                </c:pt>
                <c:pt idx="35">
                  <c:v>0.24243899999999999</c:v>
                </c:pt>
                <c:pt idx="36">
                  <c:v>0.264822</c:v>
                </c:pt>
                <c:pt idx="37">
                  <c:v>0.24191499999999999</c:v>
                </c:pt>
                <c:pt idx="38">
                  <c:v>0.263658</c:v>
                </c:pt>
                <c:pt idx="39">
                  <c:v>0.23423099999999999</c:v>
                </c:pt>
                <c:pt idx="40">
                  <c:v>0.25888699999999998</c:v>
                </c:pt>
                <c:pt idx="41">
                  <c:v>0.23577200000000001</c:v>
                </c:pt>
                <c:pt idx="42">
                  <c:v>0.23948900000000001</c:v>
                </c:pt>
                <c:pt idx="43">
                  <c:v>0.25946799999999998</c:v>
                </c:pt>
                <c:pt idx="44">
                  <c:v>0.24407699999999999</c:v>
                </c:pt>
                <c:pt idx="45">
                  <c:v>0.26368000000000003</c:v>
                </c:pt>
                <c:pt idx="46">
                  <c:v>0.24495900000000001</c:v>
                </c:pt>
                <c:pt idx="47">
                  <c:v>0.27967700000000001</c:v>
                </c:pt>
                <c:pt idx="48">
                  <c:v>0.26882200000000001</c:v>
                </c:pt>
                <c:pt idx="49">
                  <c:v>0.242585</c:v>
                </c:pt>
                <c:pt idx="50">
                  <c:v>0.2722</c:v>
                </c:pt>
                <c:pt idx="51">
                  <c:v>0.242585</c:v>
                </c:pt>
                <c:pt idx="52">
                  <c:v>0.25897900000000001</c:v>
                </c:pt>
                <c:pt idx="53">
                  <c:v>0.24226600000000001</c:v>
                </c:pt>
                <c:pt idx="54">
                  <c:v>0.26839000000000002</c:v>
                </c:pt>
                <c:pt idx="55">
                  <c:v>0.290551</c:v>
                </c:pt>
                <c:pt idx="56">
                  <c:v>0.28567100000000001</c:v>
                </c:pt>
                <c:pt idx="57">
                  <c:v>0.23712900000000001</c:v>
                </c:pt>
                <c:pt idx="58">
                  <c:v>0.261382</c:v>
                </c:pt>
                <c:pt idx="59">
                  <c:v>0.23482</c:v>
                </c:pt>
                <c:pt idx="60">
                  <c:v>0.26821499999999998</c:v>
                </c:pt>
                <c:pt idx="61">
                  <c:v>0.23064299999999999</c:v>
                </c:pt>
                <c:pt idx="62">
                  <c:v>0.25806099999999998</c:v>
                </c:pt>
                <c:pt idx="63">
                  <c:v>0.2339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8B4-44D6-9669-D759FAFF3F28}"/>
            </c:ext>
          </c:extLst>
        </c:ser>
        <c:ser>
          <c:idx val="0"/>
          <c:order val="1"/>
          <c:tx>
            <c:strRef>
              <c:f>'[check_rvus.xlsx]RVUS_5x5_S2B_sorted_clear (2)'!$AB$1</c:f>
              <c:strCache>
                <c:ptCount val="1"/>
                <c:pt idx="0">
                  <c:v>S2B_b1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'[check_rvus.xlsx]RVUS_5x5_S2B_sorted_clear (2)'!$A$2:$A$84</c:f>
              <c:numCache>
                <c:formatCode>m/d/yyyy</c:formatCode>
                <c:ptCount val="83"/>
                <c:pt idx="0">
                  <c:v>42921</c:v>
                </c:pt>
                <c:pt idx="1">
                  <c:v>42931</c:v>
                </c:pt>
                <c:pt idx="2">
                  <c:v>42934</c:v>
                </c:pt>
                <c:pt idx="3">
                  <c:v>42944</c:v>
                </c:pt>
                <c:pt idx="4">
                  <c:v>42964</c:v>
                </c:pt>
                <c:pt idx="5">
                  <c:v>42971</c:v>
                </c:pt>
                <c:pt idx="6">
                  <c:v>42984</c:v>
                </c:pt>
                <c:pt idx="7">
                  <c:v>43014</c:v>
                </c:pt>
                <c:pt idx="8">
                  <c:v>43021</c:v>
                </c:pt>
                <c:pt idx="9">
                  <c:v>43024</c:v>
                </c:pt>
                <c:pt idx="10">
                  <c:v>43031</c:v>
                </c:pt>
                <c:pt idx="11">
                  <c:v>43034</c:v>
                </c:pt>
                <c:pt idx="12">
                  <c:v>43041</c:v>
                </c:pt>
                <c:pt idx="13">
                  <c:v>43044</c:v>
                </c:pt>
                <c:pt idx="14">
                  <c:v>43061</c:v>
                </c:pt>
                <c:pt idx="15">
                  <c:v>43074</c:v>
                </c:pt>
                <c:pt idx="16">
                  <c:v>43081</c:v>
                </c:pt>
                <c:pt idx="17">
                  <c:v>43084</c:v>
                </c:pt>
                <c:pt idx="18">
                  <c:v>43144</c:v>
                </c:pt>
                <c:pt idx="19">
                  <c:v>43151</c:v>
                </c:pt>
                <c:pt idx="20">
                  <c:v>43204</c:v>
                </c:pt>
                <c:pt idx="21">
                  <c:v>43211</c:v>
                </c:pt>
                <c:pt idx="22">
                  <c:v>43244</c:v>
                </c:pt>
                <c:pt idx="23">
                  <c:v>43254</c:v>
                </c:pt>
                <c:pt idx="24">
                  <c:v>43264</c:v>
                </c:pt>
                <c:pt idx="25">
                  <c:v>43274</c:v>
                </c:pt>
                <c:pt idx="26">
                  <c:v>43281</c:v>
                </c:pt>
                <c:pt idx="27">
                  <c:v>43284</c:v>
                </c:pt>
                <c:pt idx="28">
                  <c:v>43304</c:v>
                </c:pt>
                <c:pt idx="29">
                  <c:v>43321</c:v>
                </c:pt>
                <c:pt idx="30">
                  <c:v>43331</c:v>
                </c:pt>
                <c:pt idx="31">
                  <c:v>43344</c:v>
                </c:pt>
                <c:pt idx="32">
                  <c:v>43351</c:v>
                </c:pt>
                <c:pt idx="33">
                  <c:v>43354</c:v>
                </c:pt>
              </c:numCache>
            </c:numRef>
          </c:xVal>
          <c:yVal>
            <c:numRef>
              <c:f>'[check_rvus.xlsx]RVUS_5x5_S2B_sorted_clear (2)'!$AB$2:$AB$84</c:f>
              <c:numCache>
                <c:formatCode>General</c:formatCode>
                <c:ptCount val="83"/>
                <c:pt idx="0">
                  <c:v>0.26740799999999998</c:v>
                </c:pt>
                <c:pt idx="1">
                  <c:v>0.26757199999999998</c:v>
                </c:pt>
                <c:pt idx="2">
                  <c:v>0.243392</c:v>
                </c:pt>
                <c:pt idx="3">
                  <c:v>0.24191599999999999</c:v>
                </c:pt>
                <c:pt idx="4">
                  <c:v>0.240704</c:v>
                </c:pt>
                <c:pt idx="5">
                  <c:v>0.26319199999999998</c:v>
                </c:pt>
                <c:pt idx="6">
                  <c:v>0.23536000000000001</c:v>
                </c:pt>
                <c:pt idx="7">
                  <c:v>0.24699599999999999</c:v>
                </c:pt>
                <c:pt idx="8">
                  <c:v>0.268148</c:v>
                </c:pt>
                <c:pt idx="9">
                  <c:v>0.24341199999999999</c:v>
                </c:pt>
                <c:pt idx="10">
                  <c:v>0.26691999999999999</c:v>
                </c:pt>
                <c:pt idx="11">
                  <c:v>0.24324399999999999</c:v>
                </c:pt>
                <c:pt idx="12">
                  <c:v>0.26439600000000002</c:v>
                </c:pt>
                <c:pt idx="13">
                  <c:v>0.242456</c:v>
                </c:pt>
                <c:pt idx="14">
                  <c:v>0.26428800000000002</c:v>
                </c:pt>
                <c:pt idx="15">
                  <c:v>0.235904</c:v>
                </c:pt>
                <c:pt idx="16">
                  <c:v>0.25930799999999998</c:v>
                </c:pt>
                <c:pt idx="17">
                  <c:v>0.23738000000000001</c:v>
                </c:pt>
                <c:pt idx="18">
                  <c:v>0.24831600000000001</c:v>
                </c:pt>
                <c:pt idx="19">
                  <c:v>0.26944400000000002</c:v>
                </c:pt>
                <c:pt idx="20">
                  <c:v>0.284028</c:v>
                </c:pt>
                <c:pt idx="21">
                  <c:v>0.280476</c:v>
                </c:pt>
                <c:pt idx="22">
                  <c:v>0.239788</c:v>
                </c:pt>
                <c:pt idx="23">
                  <c:v>0.24488799999999999</c:v>
                </c:pt>
                <c:pt idx="24">
                  <c:v>0.244696</c:v>
                </c:pt>
                <c:pt idx="25">
                  <c:v>0.24307999999999999</c:v>
                </c:pt>
                <c:pt idx="26">
                  <c:v>0.27058399999999999</c:v>
                </c:pt>
                <c:pt idx="27">
                  <c:v>0.24257600000000001</c:v>
                </c:pt>
                <c:pt idx="28">
                  <c:v>0.25958399999999998</c:v>
                </c:pt>
                <c:pt idx="29">
                  <c:v>0.25772</c:v>
                </c:pt>
                <c:pt idx="30">
                  <c:v>0.26268799999999998</c:v>
                </c:pt>
                <c:pt idx="31">
                  <c:v>0.24388000000000001</c:v>
                </c:pt>
                <c:pt idx="32">
                  <c:v>0.25802799999999998</c:v>
                </c:pt>
                <c:pt idx="33">
                  <c:v>0.235068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48B4-44D6-9669-D759FAFF3F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59562592"/>
        <c:axId val="859565216"/>
      </c:scatterChart>
      <c:valAx>
        <c:axId val="8595625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59565216"/>
        <c:crosses val="autoZero"/>
        <c:crossBetween val="midCat"/>
      </c:valAx>
      <c:valAx>
        <c:axId val="859565216"/>
        <c:scaling>
          <c:orientation val="minMax"/>
          <c:max val="0.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59562592"/>
        <c:crosses val="autoZero"/>
        <c:crossBetween val="midCat"/>
      </c:valAx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image" Target="../media/image7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9D598E-B810-43D9-9E93-BFECB57063FE}" type="datetimeFigureOut">
              <a:rPr lang="en-US" smtClean="0"/>
              <a:t>3/1/2019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037B2D-7476-4AC1-A70A-74C78CED1B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3629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E3F5A2-8D58-4308-8BD3-5D997190F4AD}" type="datetimeFigureOut">
              <a:rPr lang="en-US" smtClean="0"/>
              <a:t>3/1/2019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7B8603-7A22-4286-A09A-53148A0908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684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file:///\\vito.local\VITO\_Stores\Store02\BeeldData\Logo's\__VITO\Iconen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hyperlink" Target="file:///\\vito.local\VITO\_Stores\Store02\BeeldData\Foto" TargetMode="Externa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ito-CorpTiteldia-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610572" y="3595051"/>
            <a:ext cx="755327" cy="93422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60993" y="3884737"/>
            <a:ext cx="6688139" cy="571384"/>
          </a:xfr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90000"/>
              </a:lnSpc>
              <a:defRPr sz="2200" b="1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684114" y="4668277"/>
            <a:ext cx="7465017" cy="854701"/>
          </a:xfr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None/>
              <a:defRPr sz="15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dirty="0"/>
              <a:t>auteur powerpoint</a:t>
            </a:r>
            <a:endParaRPr lang="nl-NL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1287475" y="4514757"/>
            <a:ext cx="6861657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Afbeelding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009" y="5903366"/>
            <a:ext cx="2186677" cy="8286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85800"/>
            <a:ext cx="9448801" cy="2243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16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Vito-Titel+subtitel+bullets-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55991" y="1018640"/>
            <a:ext cx="7488010" cy="360000"/>
          </a:xfr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1500" b="0" i="1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1275469" y="6273976"/>
            <a:ext cx="6063667" cy="365125"/>
          </a:xfrm>
        </p:spPr>
        <p:txBody>
          <a:bodyPr lIns="0" tIns="0" rIns="0" bIns="0" anchor="t" anchorCtr="0"/>
          <a:lstStyle>
            <a:lvl1pPr algn="l">
              <a:defRPr sz="1000" b="0" i="1"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Steering </a:t>
            </a:r>
            <a:r>
              <a:rPr lang="nl-NL" dirty="0" err="1"/>
              <a:t>Committee</a:t>
            </a:r>
            <a:r>
              <a:rPr lang="nl-NL" dirty="0"/>
              <a:t> Meeting, 21 </a:t>
            </a:r>
            <a:r>
              <a:rPr lang="nl-NL" dirty="0" err="1"/>
              <a:t>February</a:t>
            </a:r>
            <a:r>
              <a:rPr lang="nl-NL" dirty="0"/>
              <a:t> 2019</a:t>
            </a:r>
          </a:p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12000" y="6172270"/>
            <a:ext cx="531000" cy="365125"/>
          </a:xfrm>
        </p:spPr>
        <p:txBody>
          <a:bodyPr lIns="0" tIns="0" rIns="0" bIns="0" anchor="t" anchorCtr="0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fld id="{90B3C938-B854-8048-B577-623D12B3138F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7" name="Rechthoek 6"/>
          <p:cNvSpPr/>
          <p:nvPr/>
        </p:nvSpPr>
        <p:spPr>
          <a:xfrm>
            <a:off x="612000" y="540000"/>
            <a:ext cx="8532000" cy="316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999" y="540001"/>
            <a:ext cx="8060525" cy="316799"/>
          </a:xfrm>
        </p:spPr>
        <p:txBody>
          <a:bodyPr wrap="none" lIns="0" tIns="0" rIns="0" bIns="0" anchor="t" anchorCtr="0">
            <a:noAutofit/>
          </a:bodyPr>
          <a:lstStyle>
            <a:lvl1pPr algn="l">
              <a:defRPr sz="1700" b="0" i="0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cxnSp>
        <p:nvCxnSpPr>
          <p:cNvPr id="12" name="Rechte verbindingslijn 11"/>
          <p:cNvCxnSpPr/>
          <p:nvPr/>
        </p:nvCxnSpPr>
        <p:spPr>
          <a:xfrm>
            <a:off x="612000" y="6084000"/>
            <a:ext cx="7920000" cy="0"/>
          </a:xfrm>
          <a:prstGeom prst="line">
            <a:avLst/>
          </a:prstGeom>
          <a:ln w="635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jdelijke aanduiding voor tekst 7"/>
          <p:cNvSpPr>
            <a:spLocks noGrp="1"/>
          </p:cNvSpPr>
          <p:nvPr>
            <p:ph type="body" sz="quarter" idx="13"/>
          </p:nvPr>
        </p:nvSpPr>
        <p:spPr>
          <a:xfrm>
            <a:off x="755999" y="1697125"/>
            <a:ext cx="7487890" cy="4084399"/>
          </a:xfrm>
        </p:spPr>
        <p:txBody>
          <a:bodyPr lIns="0" tIns="0" rIns="0" bIns="0">
            <a:noAutofit/>
          </a:bodyPr>
          <a:lstStyle>
            <a:lvl1pPr marL="216000" indent="-216000">
              <a:buClr>
                <a:schemeClr val="accent1"/>
              </a:buClr>
              <a:buFont typeface="Wingdings" charset="2"/>
              <a:buChar char="§"/>
              <a:defRPr sz="1500"/>
            </a:lvl1pPr>
            <a:lvl2pPr marL="432000" indent="-216000">
              <a:spcBef>
                <a:spcPts val="0"/>
              </a:spcBef>
              <a:buClr>
                <a:schemeClr val="accent1"/>
              </a:buClr>
              <a:buFont typeface="Wingdings" charset="2"/>
              <a:buChar char="§"/>
              <a:defRPr sz="1500"/>
            </a:lvl2pPr>
            <a:lvl3pPr marL="648000" indent="-216000">
              <a:spcBef>
                <a:spcPts val="0"/>
              </a:spcBef>
              <a:buClr>
                <a:schemeClr val="accent1"/>
              </a:buClr>
              <a:buFont typeface="Wingdings" charset="2"/>
              <a:buChar char="§"/>
              <a:defRPr sz="1500"/>
            </a:lvl3pPr>
            <a:lvl4pPr marL="864000" indent="-216000">
              <a:spcBef>
                <a:spcPts val="0"/>
              </a:spcBef>
              <a:buClr>
                <a:schemeClr val="accent1"/>
              </a:buClr>
              <a:buFont typeface="Wingdings" charset="2"/>
              <a:buChar char="§"/>
              <a:defRPr sz="1500"/>
            </a:lvl4pPr>
            <a:lvl5pPr marL="1080000" indent="-216000">
              <a:spcBef>
                <a:spcPts val="0"/>
              </a:spcBef>
              <a:buClr>
                <a:schemeClr val="accent1"/>
              </a:buClr>
              <a:buFont typeface="Wingdings" charset="2"/>
              <a:buChar char="§"/>
              <a:defRPr sz="15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0" name="Rechthoek 6"/>
          <p:cNvSpPr/>
          <p:nvPr userDrawn="1"/>
        </p:nvSpPr>
        <p:spPr>
          <a:xfrm>
            <a:off x="612000" y="540000"/>
            <a:ext cx="8532000" cy="316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1" name="Rechte verbindingslijn 11"/>
          <p:cNvCxnSpPr/>
          <p:nvPr userDrawn="1"/>
        </p:nvCxnSpPr>
        <p:spPr>
          <a:xfrm>
            <a:off x="612000" y="6084000"/>
            <a:ext cx="7920000" cy="0"/>
          </a:xfrm>
          <a:prstGeom prst="line">
            <a:avLst/>
          </a:prstGeom>
          <a:ln w="635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Afbeelding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136" y="6126855"/>
            <a:ext cx="1238704" cy="469392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EADDBD28-6C3B-4C15-97D0-8ADC8F55503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6171393"/>
            <a:ext cx="1447800" cy="686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2607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Vito-Titel+subtitel+bullets-ora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55990" y="1018640"/>
            <a:ext cx="7488010" cy="360000"/>
          </a:xfr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1500" b="0" i="1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1259999" y="6174910"/>
            <a:ext cx="6063667" cy="365125"/>
          </a:xfrm>
        </p:spPr>
        <p:txBody>
          <a:bodyPr lIns="0" tIns="0" rIns="0" bIns="0" anchor="t" anchorCtr="0"/>
          <a:lstStyle>
            <a:lvl1pPr algn="l">
              <a:defRPr sz="1000" b="0" i="1">
                <a:solidFill>
                  <a:schemeClr val="tx2"/>
                </a:solidFill>
              </a:defRPr>
            </a:lvl1pPr>
          </a:lstStyle>
          <a:p>
            <a:r>
              <a:rPr lang="nl-NL"/>
              <a:t>Voettekst invulling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12000" y="6172270"/>
            <a:ext cx="531000" cy="365125"/>
          </a:xfrm>
        </p:spPr>
        <p:txBody>
          <a:bodyPr lIns="0" tIns="0" rIns="0" bIns="0" anchor="t" anchorCtr="0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fld id="{90B3C938-B854-8048-B577-623D12B3138F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7" name="Rechthoek 6"/>
          <p:cNvSpPr/>
          <p:nvPr/>
        </p:nvSpPr>
        <p:spPr>
          <a:xfrm>
            <a:off x="612000" y="540000"/>
            <a:ext cx="8532000" cy="3168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999" y="540001"/>
            <a:ext cx="8060525" cy="316799"/>
          </a:xfrm>
        </p:spPr>
        <p:txBody>
          <a:bodyPr wrap="none" lIns="0" tIns="0" rIns="0" bIns="0" anchor="t" anchorCtr="0">
            <a:noAutofit/>
          </a:bodyPr>
          <a:lstStyle>
            <a:lvl1pPr algn="l">
              <a:defRPr sz="1700" b="0" i="0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cxnSp>
        <p:nvCxnSpPr>
          <p:cNvPr id="12" name="Rechte verbindingslijn 11"/>
          <p:cNvCxnSpPr/>
          <p:nvPr/>
        </p:nvCxnSpPr>
        <p:spPr>
          <a:xfrm>
            <a:off x="612000" y="6084000"/>
            <a:ext cx="7920000" cy="0"/>
          </a:xfrm>
          <a:prstGeom prst="line">
            <a:avLst/>
          </a:prstGeom>
          <a:ln w="6350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jdelijke aanduiding voor tekst 7"/>
          <p:cNvSpPr>
            <a:spLocks noGrp="1"/>
          </p:cNvSpPr>
          <p:nvPr>
            <p:ph type="body" sz="quarter" idx="13"/>
          </p:nvPr>
        </p:nvSpPr>
        <p:spPr>
          <a:xfrm>
            <a:off x="755999" y="1704500"/>
            <a:ext cx="7487890" cy="4069768"/>
          </a:xfrm>
        </p:spPr>
        <p:txBody>
          <a:bodyPr lIns="0" tIns="0" rIns="0" bIns="0">
            <a:noAutofit/>
          </a:bodyPr>
          <a:lstStyle>
            <a:lvl1pPr marL="216000" indent="-216000">
              <a:buClr>
                <a:schemeClr val="accent2"/>
              </a:buClr>
              <a:buFont typeface="Wingdings" charset="2"/>
              <a:buChar char="§"/>
              <a:defRPr sz="1500"/>
            </a:lvl1pPr>
            <a:lvl2pPr marL="432000" indent="-216000">
              <a:spcBef>
                <a:spcPts val="0"/>
              </a:spcBef>
              <a:buClr>
                <a:schemeClr val="accent2"/>
              </a:buClr>
              <a:buFont typeface="Wingdings" charset="2"/>
              <a:buChar char="§"/>
              <a:defRPr sz="1500"/>
            </a:lvl2pPr>
            <a:lvl3pPr marL="648000" indent="-216000">
              <a:spcBef>
                <a:spcPts val="0"/>
              </a:spcBef>
              <a:buClr>
                <a:schemeClr val="accent2"/>
              </a:buClr>
              <a:buFont typeface="Wingdings" charset="2"/>
              <a:buChar char="§"/>
              <a:defRPr sz="1500"/>
            </a:lvl3pPr>
            <a:lvl4pPr marL="864000" indent="-216000">
              <a:spcBef>
                <a:spcPts val="0"/>
              </a:spcBef>
              <a:buClr>
                <a:schemeClr val="accent2"/>
              </a:buClr>
              <a:buFont typeface="Wingdings" charset="2"/>
              <a:buChar char="§"/>
              <a:defRPr sz="1500"/>
            </a:lvl4pPr>
            <a:lvl5pPr marL="1080000" indent="-216000">
              <a:spcBef>
                <a:spcPts val="0"/>
              </a:spcBef>
              <a:buClr>
                <a:schemeClr val="accent2"/>
              </a:buClr>
              <a:buFont typeface="Wingdings" charset="2"/>
              <a:buChar char="§"/>
              <a:defRPr sz="15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0" name="Rechthoek 6"/>
          <p:cNvSpPr/>
          <p:nvPr userDrawn="1"/>
        </p:nvSpPr>
        <p:spPr>
          <a:xfrm>
            <a:off x="612000" y="540000"/>
            <a:ext cx="8532000" cy="3168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1" name="Rechte verbindingslijn 11"/>
          <p:cNvCxnSpPr/>
          <p:nvPr userDrawn="1"/>
        </p:nvCxnSpPr>
        <p:spPr>
          <a:xfrm>
            <a:off x="612000" y="6084000"/>
            <a:ext cx="7920000" cy="0"/>
          </a:xfrm>
          <a:prstGeom prst="line">
            <a:avLst/>
          </a:prstGeom>
          <a:ln w="6350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Afbeelding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136" y="6126855"/>
            <a:ext cx="1238704" cy="46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1519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Vito-Titel+subtitel+bullets-gro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55990" y="1018640"/>
            <a:ext cx="7488010" cy="360000"/>
          </a:xfr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1500" b="0" i="1">
                <a:solidFill>
                  <a:schemeClr val="accent3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1259999" y="6174910"/>
            <a:ext cx="6063667" cy="365125"/>
          </a:xfrm>
        </p:spPr>
        <p:txBody>
          <a:bodyPr lIns="0" tIns="0" rIns="0" bIns="0" anchor="t" anchorCtr="0"/>
          <a:lstStyle>
            <a:lvl1pPr algn="l">
              <a:defRPr sz="1000" b="0" i="1">
                <a:solidFill>
                  <a:schemeClr val="tx2"/>
                </a:solidFill>
              </a:defRPr>
            </a:lvl1pPr>
          </a:lstStyle>
          <a:p>
            <a:r>
              <a:rPr lang="nl-NL"/>
              <a:t>Voettekst invulling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12000" y="6172270"/>
            <a:ext cx="531000" cy="365125"/>
          </a:xfrm>
        </p:spPr>
        <p:txBody>
          <a:bodyPr lIns="0" tIns="0" rIns="0" bIns="0" anchor="t" anchorCtr="0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fld id="{90B3C938-B854-8048-B577-623D12B3138F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7" name="Rechthoek 6"/>
          <p:cNvSpPr/>
          <p:nvPr/>
        </p:nvSpPr>
        <p:spPr>
          <a:xfrm>
            <a:off x="612000" y="540000"/>
            <a:ext cx="8532000" cy="3168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999" y="540001"/>
            <a:ext cx="8060525" cy="316799"/>
          </a:xfrm>
        </p:spPr>
        <p:txBody>
          <a:bodyPr wrap="none" lIns="0" tIns="0" rIns="0" bIns="0" anchor="t" anchorCtr="0">
            <a:noAutofit/>
          </a:bodyPr>
          <a:lstStyle>
            <a:lvl1pPr algn="l">
              <a:defRPr sz="1700" b="0" i="0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cxnSp>
        <p:nvCxnSpPr>
          <p:cNvPr id="12" name="Rechte verbindingslijn 11"/>
          <p:cNvCxnSpPr/>
          <p:nvPr/>
        </p:nvCxnSpPr>
        <p:spPr>
          <a:xfrm>
            <a:off x="612000" y="6084000"/>
            <a:ext cx="7920000" cy="0"/>
          </a:xfrm>
          <a:prstGeom prst="line">
            <a:avLst/>
          </a:prstGeom>
          <a:ln w="6350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jdelijke aanduiding voor tekst 7"/>
          <p:cNvSpPr>
            <a:spLocks noGrp="1"/>
          </p:cNvSpPr>
          <p:nvPr>
            <p:ph type="body" sz="quarter" idx="13"/>
          </p:nvPr>
        </p:nvSpPr>
        <p:spPr>
          <a:xfrm>
            <a:off x="755999" y="1689811"/>
            <a:ext cx="7487890" cy="4091713"/>
          </a:xfrm>
        </p:spPr>
        <p:txBody>
          <a:bodyPr lIns="0" tIns="0" rIns="0" bIns="0">
            <a:noAutofit/>
          </a:bodyPr>
          <a:lstStyle>
            <a:lvl1pPr marL="216000" indent="-216000">
              <a:buClr>
                <a:schemeClr val="accent3"/>
              </a:buClr>
              <a:buFont typeface="Wingdings" charset="2"/>
              <a:buChar char="§"/>
              <a:defRPr sz="1500"/>
            </a:lvl1pPr>
            <a:lvl2pPr marL="432000" indent="-216000">
              <a:spcBef>
                <a:spcPts val="0"/>
              </a:spcBef>
              <a:buClr>
                <a:schemeClr val="accent3"/>
              </a:buClr>
              <a:buFont typeface="Wingdings" charset="2"/>
              <a:buChar char="§"/>
              <a:defRPr sz="1500"/>
            </a:lvl2pPr>
            <a:lvl3pPr marL="648000" indent="-216000">
              <a:spcBef>
                <a:spcPts val="0"/>
              </a:spcBef>
              <a:buClr>
                <a:schemeClr val="accent3"/>
              </a:buClr>
              <a:buFont typeface="Wingdings" charset="2"/>
              <a:buChar char="§"/>
              <a:defRPr sz="1500"/>
            </a:lvl3pPr>
            <a:lvl4pPr marL="864000" indent="-216000">
              <a:spcBef>
                <a:spcPts val="0"/>
              </a:spcBef>
              <a:buClr>
                <a:schemeClr val="accent3"/>
              </a:buClr>
              <a:buFont typeface="Wingdings" charset="2"/>
              <a:buChar char="§"/>
              <a:defRPr sz="1500"/>
            </a:lvl4pPr>
            <a:lvl5pPr marL="1080000" indent="-216000">
              <a:spcBef>
                <a:spcPts val="0"/>
              </a:spcBef>
              <a:buClr>
                <a:schemeClr val="accent3"/>
              </a:buClr>
              <a:buFont typeface="Wingdings" charset="2"/>
              <a:buChar char="§"/>
              <a:defRPr sz="15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0" name="Rechthoek 6"/>
          <p:cNvSpPr/>
          <p:nvPr userDrawn="1"/>
        </p:nvSpPr>
        <p:spPr>
          <a:xfrm>
            <a:off x="612000" y="540000"/>
            <a:ext cx="8532000" cy="3168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1" name="Rechte verbindingslijn 11"/>
          <p:cNvCxnSpPr/>
          <p:nvPr userDrawn="1"/>
        </p:nvCxnSpPr>
        <p:spPr>
          <a:xfrm>
            <a:off x="612000" y="6084000"/>
            <a:ext cx="7920000" cy="0"/>
          </a:xfrm>
          <a:prstGeom prst="line">
            <a:avLst/>
          </a:prstGeom>
          <a:ln w="6350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Afbeelding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136" y="6126855"/>
            <a:ext cx="1238704" cy="46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5141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Vito-Titel+bullets-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1259999" y="6174910"/>
            <a:ext cx="6063667" cy="365125"/>
          </a:xfrm>
        </p:spPr>
        <p:txBody>
          <a:bodyPr lIns="0" tIns="0" rIns="0" bIns="0" anchor="t" anchorCtr="0"/>
          <a:lstStyle>
            <a:lvl1pPr algn="l">
              <a:defRPr sz="1000" b="0" i="1">
                <a:solidFill>
                  <a:schemeClr val="tx2"/>
                </a:solidFill>
              </a:defRPr>
            </a:lvl1pPr>
          </a:lstStyle>
          <a:p>
            <a:r>
              <a:rPr lang="nl-NL"/>
              <a:t>Voettekst invulling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12000" y="6172270"/>
            <a:ext cx="531000" cy="365125"/>
          </a:xfrm>
        </p:spPr>
        <p:txBody>
          <a:bodyPr lIns="0" tIns="0" rIns="0" bIns="0" anchor="t" anchorCtr="0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fld id="{90B3C938-B854-8048-B577-623D12B3138F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7" name="Rechthoek 6"/>
          <p:cNvSpPr/>
          <p:nvPr/>
        </p:nvSpPr>
        <p:spPr>
          <a:xfrm>
            <a:off x="612000" y="540000"/>
            <a:ext cx="8532000" cy="3168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999" y="540001"/>
            <a:ext cx="8060525" cy="316799"/>
          </a:xfrm>
        </p:spPr>
        <p:txBody>
          <a:bodyPr wrap="none" lIns="0" tIns="0" rIns="0" bIns="0" anchor="t" anchorCtr="0">
            <a:noAutofit/>
          </a:bodyPr>
          <a:lstStyle>
            <a:lvl1pPr algn="l">
              <a:defRPr sz="1700" b="0" i="0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cxnSp>
        <p:nvCxnSpPr>
          <p:cNvPr id="12" name="Rechte verbindingslijn 11"/>
          <p:cNvCxnSpPr/>
          <p:nvPr/>
        </p:nvCxnSpPr>
        <p:spPr>
          <a:xfrm>
            <a:off x="612000" y="6084000"/>
            <a:ext cx="7920000" cy="0"/>
          </a:xfrm>
          <a:prstGeom prst="line">
            <a:avLst/>
          </a:prstGeom>
          <a:ln w="6350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jdelijke aanduiding voor tekst 7"/>
          <p:cNvSpPr>
            <a:spLocks noGrp="1"/>
          </p:cNvSpPr>
          <p:nvPr>
            <p:ph type="body" sz="quarter" idx="13"/>
          </p:nvPr>
        </p:nvSpPr>
        <p:spPr>
          <a:xfrm>
            <a:off x="755999" y="1052287"/>
            <a:ext cx="7487890" cy="4729238"/>
          </a:xfrm>
        </p:spPr>
        <p:txBody>
          <a:bodyPr lIns="0" tIns="0" rIns="0" bIns="0">
            <a:noAutofit/>
          </a:bodyPr>
          <a:lstStyle>
            <a:lvl1pPr marL="216000" indent="-216000">
              <a:buClr>
                <a:schemeClr val="accent1"/>
              </a:buClr>
              <a:buFont typeface="Wingdings" charset="2"/>
              <a:buChar char="§"/>
              <a:defRPr sz="1500"/>
            </a:lvl1pPr>
            <a:lvl2pPr marL="432000" indent="-216000">
              <a:spcBef>
                <a:spcPts val="0"/>
              </a:spcBef>
              <a:buClr>
                <a:schemeClr val="accent1"/>
              </a:buClr>
              <a:buFont typeface="Wingdings" charset="2"/>
              <a:buChar char="§"/>
              <a:defRPr sz="1500"/>
            </a:lvl2pPr>
            <a:lvl3pPr marL="648000" indent="-216000">
              <a:spcBef>
                <a:spcPts val="0"/>
              </a:spcBef>
              <a:buClr>
                <a:schemeClr val="accent1"/>
              </a:buClr>
              <a:buFont typeface="Wingdings" charset="2"/>
              <a:buChar char="§"/>
              <a:defRPr sz="1500"/>
            </a:lvl3pPr>
            <a:lvl4pPr marL="864000" indent="-216000">
              <a:spcBef>
                <a:spcPts val="0"/>
              </a:spcBef>
              <a:buClr>
                <a:schemeClr val="accent1"/>
              </a:buClr>
              <a:buFont typeface="Wingdings" charset="2"/>
              <a:buChar char="§"/>
              <a:defRPr sz="1500"/>
            </a:lvl4pPr>
            <a:lvl5pPr marL="1080000" indent="-216000">
              <a:spcBef>
                <a:spcPts val="0"/>
              </a:spcBef>
              <a:buClr>
                <a:schemeClr val="accent1"/>
              </a:buClr>
              <a:buFont typeface="Wingdings" charset="2"/>
              <a:buChar char="§"/>
              <a:defRPr sz="15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0" name="Rechthoek 6"/>
          <p:cNvSpPr/>
          <p:nvPr userDrawn="1"/>
        </p:nvSpPr>
        <p:spPr>
          <a:xfrm>
            <a:off x="612000" y="540000"/>
            <a:ext cx="8532000" cy="316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1" name="Rechte verbindingslijn 11"/>
          <p:cNvCxnSpPr/>
          <p:nvPr userDrawn="1"/>
        </p:nvCxnSpPr>
        <p:spPr>
          <a:xfrm>
            <a:off x="612000" y="6084000"/>
            <a:ext cx="7920000" cy="0"/>
          </a:xfrm>
          <a:prstGeom prst="line">
            <a:avLst/>
          </a:prstGeom>
          <a:ln w="635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Afbeelding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136" y="6126855"/>
            <a:ext cx="1238704" cy="46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6364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Vito-Titel+bullets-ora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1259999" y="6174910"/>
            <a:ext cx="6063667" cy="365125"/>
          </a:xfrm>
        </p:spPr>
        <p:txBody>
          <a:bodyPr lIns="0" tIns="0" rIns="0" bIns="0" anchor="t" anchorCtr="0"/>
          <a:lstStyle>
            <a:lvl1pPr algn="l">
              <a:defRPr sz="1000" b="0" i="1">
                <a:solidFill>
                  <a:schemeClr val="tx2"/>
                </a:solidFill>
              </a:defRPr>
            </a:lvl1pPr>
          </a:lstStyle>
          <a:p>
            <a:r>
              <a:rPr lang="nl-NL"/>
              <a:t>Voettekst invulling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12000" y="6172270"/>
            <a:ext cx="531000" cy="365125"/>
          </a:xfrm>
        </p:spPr>
        <p:txBody>
          <a:bodyPr lIns="0" tIns="0" rIns="0" bIns="0" anchor="t" anchorCtr="0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fld id="{90B3C938-B854-8048-B577-623D12B3138F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7" name="Rechthoek 6"/>
          <p:cNvSpPr/>
          <p:nvPr/>
        </p:nvSpPr>
        <p:spPr>
          <a:xfrm>
            <a:off x="612000" y="540000"/>
            <a:ext cx="8532000" cy="3168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999" y="540001"/>
            <a:ext cx="8060525" cy="316799"/>
          </a:xfrm>
        </p:spPr>
        <p:txBody>
          <a:bodyPr wrap="none" lIns="0" tIns="0" rIns="0" bIns="0" anchor="t" anchorCtr="0">
            <a:noAutofit/>
          </a:bodyPr>
          <a:lstStyle>
            <a:lvl1pPr algn="l">
              <a:defRPr sz="1700" b="0" i="0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cxnSp>
        <p:nvCxnSpPr>
          <p:cNvPr id="12" name="Rechte verbindingslijn 11"/>
          <p:cNvCxnSpPr/>
          <p:nvPr/>
        </p:nvCxnSpPr>
        <p:spPr>
          <a:xfrm>
            <a:off x="612000" y="6084000"/>
            <a:ext cx="7920000" cy="0"/>
          </a:xfrm>
          <a:prstGeom prst="line">
            <a:avLst/>
          </a:prstGeom>
          <a:ln w="6350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jdelijke aanduiding voor tekst 7"/>
          <p:cNvSpPr>
            <a:spLocks noGrp="1"/>
          </p:cNvSpPr>
          <p:nvPr>
            <p:ph type="body" sz="quarter" idx="13"/>
          </p:nvPr>
        </p:nvSpPr>
        <p:spPr>
          <a:xfrm>
            <a:off x="755999" y="1052287"/>
            <a:ext cx="7487890" cy="4729238"/>
          </a:xfrm>
        </p:spPr>
        <p:txBody>
          <a:bodyPr lIns="0" tIns="0" rIns="0" bIns="0">
            <a:noAutofit/>
          </a:bodyPr>
          <a:lstStyle>
            <a:lvl1pPr marL="216000" indent="-216000">
              <a:buClr>
                <a:schemeClr val="accent2"/>
              </a:buClr>
              <a:buFont typeface="Wingdings" charset="2"/>
              <a:buChar char="§"/>
              <a:defRPr sz="1500"/>
            </a:lvl1pPr>
            <a:lvl2pPr marL="432000" indent="-216000">
              <a:spcBef>
                <a:spcPts val="0"/>
              </a:spcBef>
              <a:buClr>
                <a:schemeClr val="accent2"/>
              </a:buClr>
              <a:buFont typeface="Wingdings" charset="2"/>
              <a:buChar char="§"/>
              <a:defRPr sz="1500"/>
            </a:lvl2pPr>
            <a:lvl3pPr marL="648000" indent="-216000">
              <a:spcBef>
                <a:spcPts val="0"/>
              </a:spcBef>
              <a:buClr>
                <a:schemeClr val="accent2"/>
              </a:buClr>
              <a:buFont typeface="Wingdings" charset="2"/>
              <a:buChar char="§"/>
              <a:defRPr sz="1500"/>
            </a:lvl3pPr>
            <a:lvl4pPr marL="864000" indent="-216000">
              <a:spcBef>
                <a:spcPts val="0"/>
              </a:spcBef>
              <a:buClr>
                <a:schemeClr val="accent2"/>
              </a:buClr>
              <a:buFont typeface="Wingdings" charset="2"/>
              <a:buChar char="§"/>
              <a:defRPr sz="1500"/>
            </a:lvl4pPr>
            <a:lvl5pPr marL="1080000" indent="-216000">
              <a:spcBef>
                <a:spcPts val="0"/>
              </a:spcBef>
              <a:buClr>
                <a:schemeClr val="accent2"/>
              </a:buClr>
              <a:buFont typeface="Wingdings" charset="2"/>
              <a:buChar char="§"/>
              <a:defRPr sz="15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0" name="Rechthoek 6"/>
          <p:cNvSpPr/>
          <p:nvPr userDrawn="1"/>
        </p:nvSpPr>
        <p:spPr>
          <a:xfrm>
            <a:off x="612000" y="540000"/>
            <a:ext cx="8532000" cy="3168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1" name="Rechte verbindingslijn 11"/>
          <p:cNvCxnSpPr/>
          <p:nvPr userDrawn="1"/>
        </p:nvCxnSpPr>
        <p:spPr>
          <a:xfrm>
            <a:off x="612000" y="6084000"/>
            <a:ext cx="7920000" cy="0"/>
          </a:xfrm>
          <a:prstGeom prst="line">
            <a:avLst/>
          </a:prstGeom>
          <a:ln w="6350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Afbeelding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136" y="6126855"/>
            <a:ext cx="1238704" cy="46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3050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Vito-Titel+bullets-gro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1259999" y="6174910"/>
            <a:ext cx="6063667" cy="365125"/>
          </a:xfrm>
        </p:spPr>
        <p:txBody>
          <a:bodyPr lIns="0" tIns="0" rIns="0" bIns="0" anchor="t" anchorCtr="0"/>
          <a:lstStyle>
            <a:lvl1pPr algn="l">
              <a:defRPr sz="1000" b="0" i="1">
                <a:solidFill>
                  <a:schemeClr val="tx2"/>
                </a:solidFill>
              </a:defRPr>
            </a:lvl1pPr>
          </a:lstStyle>
          <a:p>
            <a:r>
              <a:rPr lang="nl-NL"/>
              <a:t>Voettekst invulling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12000" y="6172270"/>
            <a:ext cx="531000" cy="365125"/>
          </a:xfrm>
        </p:spPr>
        <p:txBody>
          <a:bodyPr lIns="0" tIns="0" rIns="0" bIns="0" anchor="t" anchorCtr="0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fld id="{90B3C938-B854-8048-B577-623D12B3138F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7" name="Rechthoek 6"/>
          <p:cNvSpPr/>
          <p:nvPr/>
        </p:nvSpPr>
        <p:spPr>
          <a:xfrm>
            <a:off x="612000" y="540000"/>
            <a:ext cx="8532000" cy="3168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999" y="540001"/>
            <a:ext cx="8060525" cy="316799"/>
          </a:xfrm>
        </p:spPr>
        <p:txBody>
          <a:bodyPr wrap="none" lIns="0" tIns="0" rIns="0" bIns="0" anchor="t" anchorCtr="0">
            <a:noAutofit/>
          </a:bodyPr>
          <a:lstStyle>
            <a:lvl1pPr algn="l">
              <a:defRPr sz="1700" b="0" i="0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cxnSp>
        <p:nvCxnSpPr>
          <p:cNvPr id="12" name="Rechte verbindingslijn 11"/>
          <p:cNvCxnSpPr/>
          <p:nvPr/>
        </p:nvCxnSpPr>
        <p:spPr>
          <a:xfrm>
            <a:off x="612000" y="6084000"/>
            <a:ext cx="7920000" cy="0"/>
          </a:xfrm>
          <a:prstGeom prst="line">
            <a:avLst/>
          </a:prstGeom>
          <a:ln w="6350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jdelijke aanduiding voor tekst 7"/>
          <p:cNvSpPr>
            <a:spLocks noGrp="1"/>
          </p:cNvSpPr>
          <p:nvPr>
            <p:ph type="body" sz="quarter" idx="13"/>
          </p:nvPr>
        </p:nvSpPr>
        <p:spPr>
          <a:xfrm>
            <a:off x="755999" y="1052287"/>
            <a:ext cx="7487890" cy="4729238"/>
          </a:xfrm>
        </p:spPr>
        <p:txBody>
          <a:bodyPr lIns="0" tIns="0" rIns="0" bIns="0">
            <a:noAutofit/>
          </a:bodyPr>
          <a:lstStyle>
            <a:lvl1pPr marL="216000" indent="-216000">
              <a:buClr>
                <a:schemeClr val="accent3"/>
              </a:buClr>
              <a:buFont typeface="Wingdings" charset="2"/>
              <a:buChar char="§"/>
              <a:defRPr sz="1500"/>
            </a:lvl1pPr>
            <a:lvl2pPr marL="432000" indent="-216000">
              <a:spcBef>
                <a:spcPts val="0"/>
              </a:spcBef>
              <a:buClr>
                <a:schemeClr val="accent3"/>
              </a:buClr>
              <a:buFont typeface="Wingdings" charset="2"/>
              <a:buChar char="§"/>
              <a:defRPr sz="1500"/>
            </a:lvl2pPr>
            <a:lvl3pPr marL="648000" indent="-216000">
              <a:spcBef>
                <a:spcPts val="0"/>
              </a:spcBef>
              <a:buClr>
                <a:schemeClr val="accent3"/>
              </a:buClr>
              <a:buFont typeface="Wingdings" charset="2"/>
              <a:buChar char="§"/>
              <a:defRPr sz="1500"/>
            </a:lvl3pPr>
            <a:lvl4pPr marL="864000" indent="-216000">
              <a:spcBef>
                <a:spcPts val="0"/>
              </a:spcBef>
              <a:buClr>
                <a:schemeClr val="accent3"/>
              </a:buClr>
              <a:buFont typeface="Wingdings" charset="2"/>
              <a:buChar char="§"/>
              <a:defRPr sz="1500"/>
            </a:lvl4pPr>
            <a:lvl5pPr marL="1080000" indent="-216000">
              <a:spcBef>
                <a:spcPts val="0"/>
              </a:spcBef>
              <a:buClr>
                <a:schemeClr val="accent3"/>
              </a:buClr>
              <a:buFont typeface="Wingdings" charset="2"/>
              <a:buChar char="§"/>
              <a:defRPr sz="15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0" name="Rechthoek 6"/>
          <p:cNvSpPr/>
          <p:nvPr userDrawn="1"/>
        </p:nvSpPr>
        <p:spPr>
          <a:xfrm>
            <a:off x="612000" y="540000"/>
            <a:ext cx="8532000" cy="3168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1" name="Rechte verbindingslijn 11"/>
          <p:cNvCxnSpPr/>
          <p:nvPr userDrawn="1"/>
        </p:nvCxnSpPr>
        <p:spPr>
          <a:xfrm>
            <a:off x="612000" y="6084000"/>
            <a:ext cx="7920000" cy="0"/>
          </a:xfrm>
          <a:prstGeom prst="line">
            <a:avLst/>
          </a:prstGeom>
          <a:ln w="6350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Afbeelding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136" y="6126855"/>
            <a:ext cx="1238704" cy="46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3069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35236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4" y="460963"/>
            <a:ext cx="8229596" cy="442148"/>
          </a:xfrm>
          <a:solidFill>
            <a:srgbClr val="47A6D9"/>
          </a:solidFill>
        </p:spPr>
        <p:txBody>
          <a:bodyPr>
            <a:normAutofit/>
          </a:bodyPr>
          <a:lstStyle>
            <a:lvl1pPr>
              <a:defRPr sz="1800" b="0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890889"/>
            <a:ext cx="8229600" cy="4035779"/>
          </a:xfrm>
        </p:spPr>
        <p:txBody>
          <a:bodyPr>
            <a:normAutofit/>
          </a:bodyPr>
          <a:lstStyle>
            <a:lvl1pPr>
              <a:defRPr sz="1400">
                <a:solidFill>
                  <a:srgbClr val="4C4C4C"/>
                </a:solidFill>
              </a:defRPr>
            </a:lvl1pPr>
            <a:lvl2pPr>
              <a:defRPr sz="1400">
                <a:solidFill>
                  <a:srgbClr val="4C4C4C"/>
                </a:solidFill>
              </a:defRPr>
            </a:lvl2pPr>
            <a:lvl3pPr>
              <a:defRPr sz="1400">
                <a:solidFill>
                  <a:srgbClr val="4C4C4C"/>
                </a:solidFill>
              </a:defRPr>
            </a:lvl3pPr>
            <a:lvl4pPr>
              <a:defRPr sz="1400">
                <a:solidFill>
                  <a:srgbClr val="4C4C4C"/>
                </a:solidFill>
              </a:defRPr>
            </a:lvl4pPr>
            <a:lvl5pPr>
              <a:defRPr sz="1400">
                <a:solidFill>
                  <a:srgbClr val="4C4C4C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457200" y="1044457"/>
            <a:ext cx="8229600" cy="714728"/>
          </a:xfr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rgbClr val="47A6D9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457200" y="6121766"/>
            <a:ext cx="1989138" cy="365125"/>
          </a:xfrm>
          <a:prstGeom prst="rect">
            <a:avLst/>
          </a:prstGeom>
          <a:ln w="6350">
            <a:noFill/>
          </a:ln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3BB4EB"/>
                </a:solidFill>
                <a:latin typeface="Trebuchet MS"/>
                <a:ea typeface="+mn-ea"/>
                <a:cs typeface="Trebuchet M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1816100" y="6121766"/>
            <a:ext cx="630238" cy="3635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3BB4EB"/>
                </a:solidFill>
                <a:latin typeface="Trebuchet MS"/>
                <a:ea typeface="+mn-ea"/>
                <a:cs typeface="Trebuchet MS"/>
              </a:defRPr>
            </a:lvl1pPr>
          </a:lstStyle>
          <a:p>
            <a:pPr>
              <a:defRPr/>
            </a:pPr>
            <a:fld id="{030E6436-2F7B-CD41-916E-6D2EB371277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7202" y="5994768"/>
            <a:ext cx="8229598" cy="0"/>
          </a:xfrm>
          <a:prstGeom prst="line">
            <a:avLst/>
          </a:prstGeom>
          <a:ln w="6350" cmpd="sng">
            <a:solidFill>
              <a:srgbClr val="47A6D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4600" y="6154962"/>
            <a:ext cx="1092200" cy="32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03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 dirty="0"/>
          </a:p>
        </p:txBody>
      </p:sp>
      <p:cxnSp>
        <p:nvCxnSpPr>
          <p:cNvPr id="5" name="Connecteur droit 4"/>
          <p:cNvCxnSpPr/>
          <p:nvPr userDrawn="1"/>
        </p:nvCxnSpPr>
        <p:spPr>
          <a:xfrm>
            <a:off x="628650" y="1098927"/>
            <a:ext cx="8515350" cy="0"/>
          </a:xfrm>
          <a:prstGeom prst="line">
            <a:avLst/>
          </a:prstGeom>
          <a:ln>
            <a:solidFill>
              <a:srgbClr val="8761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3000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ito-CorpTiteldia-Ora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610572" y="3595051"/>
            <a:ext cx="755327" cy="93422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60993" y="3884737"/>
            <a:ext cx="6688139" cy="571384"/>
          </a:xfr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90000"/>
              </a:lnSpc>
              <a:defRPr sz="2200" b="1" cap="all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684114" y="4668277"/>
            <a:ext cx="7465017" cy="854701"/>
          </a:xfr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None/>
              <a:defRPr sz="15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dirty="0"/>
              <a:t>auteur powerpoint</a:t>
            </a:r>
            <a:endParaRPr lang="nl-NL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1287475" y="4514641"/>
            <a:ext cx="6861657" cy="0"/>
          </a:xfrm>
          <a:prstGeom prst="line">
            <a:avLst/>
          </a:prstGeom>
          <a:ln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Afbeelding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009" y="5903366"/>
            <a:ext cx="2186677" cy="828615"/>
          </a:xfrm>
          <a:prstGeom prst="rect">
            <a:avLst/>
          </a:prstGeom>
        </p:spPr>
      </p:pic>
      <p:sp>
        <p:nvSpPr>
          <p:cNvPr id="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359568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nl-BE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03" b="24323"/>
          <a:stretch/>
        </p:blipFill>
        <p:spPr>
          <a:xfrm>
            <a:off x="0" y="-1"/>
            <a:ext cx="9144000" cy="3595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695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ito-CorpTiteldia-gro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610572" y="3595051"/>
            <a:ext cx="755327" cy="93422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60993" y="3884737"/>
            <a:ext cx="6688139" cy="571384"/>
          </a:xfr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90000"/>
              </a:lnSpc>
              <a:defRPr sz="2200" b="1" cap="all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684114" y="4668277"/>
            <a:ext cx="7465017" cy="854701"/>
          </a:xfr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None/>
              <a:defRPr sz="15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dirty="0"/>
              <a:t>auteur powerpoint</a:t>
            </a:r>
            <a:endParaRPr lang="nl-NL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1287475" y="4521898"/>
            <a:ext cx="6861657" cy="0"/>
          </a:xfrm>
          <a:prstGeom prst="line">
            <a:avLst/>
          </a:prstGeom>
          <a:ln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Afbeelding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009" y="5903366"/>
            <a:ext cx="2186677" cy="828615"/>
          </a:xfrm>
          <a:prstGeom prst="rect">
            <a:avLst/>
          </a:prstGeom>
        </p:spPr>
      </p:pic>
      <p:sp>
        <p:nvSpPr>
          <p:cNvPr id="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359568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nl-BE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03" b="24323"/>
          <a:stretch/>
        </p:blipFill>
        <p:spPr>
          <a:xfrm>
            <a:off x="0" y="-1"/>
            <a:ext cx="9144000" cy="3595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695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ito-Titeldia-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610572" y="3595051"/>
            <a:ext cx="755327" cy="93422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90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60993" y="3884737"/>
            <a:ext cx="6688139" cy="571384"/>
          </a:xfr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90000"/>
              </a:lnSpc>
              <a:defRPr sz="2200" b="1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684114" y="4668277"/>
            <a:ext cx="7465017" cy="854701"/>
          </a:xfr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None/>
              <a:defRPr sz="15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dirty="0"/>
              <a:t>auteur powerpoint</a:t>
            </a:r>
            <a:endParaRPr lang="nl-NL" dirty="0"/>
          </a:p>
        </p:txBody>
      </p:sp>
      <p:sp>
        <p:nvSpPr>
          <p:cNvPr id="21" name="Tijdelijke aanduiding voor afbeelding 20"/>
          <p:cNvSpPr>
            <a:spLocks noGrp="1"/>
          </p:cNvSpPr>
          <p:nvPr>
            <p:ph type="pic" sz="quarter" idx="11"/>
          </p:nvPr>
        </p:nvSpPr>
        <p:spPr>
          <a:xfrm>
            <a:off x="684115" y="3694176"/>
            <a:ext cx="603360" cy="73152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1287475" y="4514641"/>
            <a:ext cx="6861657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Afbeelding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009" y="5903366"/>
            <a:ext cx="2186677" cy="828615"/>
          </a:xfrm>
          <a:prstGeom prst="rect">
            <a:avLst/>
          </a:prstGeom>
        </p:spPr>
      </p:pic>
      <p:sp>
        <p:nvSpPr>
          <p:cNvPr id="8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359568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nl-BE" dirty="0"/>
          </a:p>
        </p:txBody>
      </p:sp>
      <p:sp>
        <p:nvSpPr>
          <p:cNvPr id="9" name="TextBox 5"/>
          <p:cNvSpPr txBox="1"/>
          <p:nvPr userDrawn="1"/>
        </p:nvSpPr>
        <p:spPr>
          <a:xfrm>
            <a:off x="1488501" y="3378781"/>
            <a:ext cx="67559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sz="800" dirty="0">
                <a:solidFill>
                  <a:srgbClr val="FF0000"/>
                </a:solidFill>
              </a:rPr>
              <a:t>VITO </a:t>
            </a:r>
            <a:r>
              <a:rPr lang="nl-BE" sz="800" dirty="0" err="1">
                <a:solidFill>
                  <a:srgbClr val="FF0000"/>
                </a:solidFill>
              </a:rPr>
              <a:t>icons</a:t>
            </a:r>
            <a:r>
              <a:rPr lang="nl-BE" sz="800" dirty="0">
                <a:solidFill>
                  <a:srgbClr val="FF0000"/>
                </a:solidFill>
              </a:rPr>
              <a:t> </a:t>
            </a:r>
            <a:r>
              <a:rPr lang="nl-BE" sz="800" dirty="0" err="1">
                <a:solidFill>
                  <a:srgbClr val="FF0000"/>
                </a:solidFill>
              </a:rPr>
              <a:t>can</a:t>
            </a:r>
            <a:r>
              <a:rPr lang="nl-BE" sz="800" dirty="0">
                <a:solidFill>
                  <a:srgbClr val="FF0000"/>
                </a:solidFill>
              </a:rPr>
              <a:t> </a:t>
            </a:r>
            <a:r>
              <a:rPr lang="nl-BE" sz="800" dirty="0" err="1">
                <a:solidFill>
                  <a:srgbClr val="FF0000"/>
                </a:solidFill>
              </a:rPr>
              <a:t>be</a:t>
            </a:r>
            <a:r>
              <a:rPr lang="nl-BE" sz="800" dirty="0">
                <a:solidFill>
                  <a:srgbClr val="FF0000"/>
                </a:solidFill>
              </a:rPr>
              <a:t> found on: </a:t>
            </a:r>
            <a:r>
              <a:rPr lang="nl-BE" sz="800" dirty="0">
                <a:solidFill>
                  <a:srgbClr val="FF0000"/>
                </a:solidFill>
                <a:hlinkClick r:id="rId3" action="ppaction://hlinkfile"/>
              </a:rPr>
              <a:t>Y:\_Stores\Store02\BeeldData\Logo's\__VITO\Iconen</a:t>
            </a:r>
            <a:endParaRPr lang="nl-BE" sz="800" dirty="0">
              <a:solidFill>
                <a:srgbClr val="FF0000"/>
              </a:solidFill>
            </a:endParaRPr>
          </a:p>
        </p:txBody>
      </p:sp>
      <p:sp>
        <p:nvSpPr>
          <p:cNvPr id="10" name="TextBox 6"/>
          <p:cNvSpPr txBox="1"/>
          <p:nvPr userDrawn="1"/>
        </p:nvSpPr>
        <p:spPr>
          <a:xfrm>
            <a:off x="107504" y="188640"/>
            <a:ext cx="67559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sz="800" dirty="0">
                <a:solidFill>
                  <a:srgbClr val="FF0000"/>
                </a:solidFill>
              </a:rPr>
              <a:t>VITO pictures </a:t>
            </a:r>
            <a:r>
              <a:rPr lang="nl-BE" sz="800" dirty="0" err="1">
                <a:solidFill>
                  <a:srgbClr val="FF0000"/>
                </a:solidFill>
              </a:rPr>
              <a:t>can</a:t>
            </a:r>
            <a:r>
              <a:rPr lang="nl-BE" sz="800" dirty="0">
                <a:solidFill>
                  <a:srgbClr val="FF0000"/>
                </a:solidFill>
              </a:rPr>
              <a:t> </a:t>
            </a:r>
            <a:r>
              <a:rPr lang="nl-BE" sz="800" dirty="0" err="1">
                <a:solidFill>
                  <a:srgbClr val="FF0000"/>
                </a:solidFill>
              </a:rPr>
              <a:t>be</a:t>
            </a:r>
            <a:r>
              <a:rPr lang="nl-BE" sz="800" dirty="0">
                <a:solidFill>
                  <a:srgbClr val="FF0000"/>
                </a:solidFill>
              </a:rPr>
              <a:t> found on: </a:t>
            </a:r>
            <a:r>
              <a:rPr lang="nl-BE" sz="800" dirty="0">
                <a:solidFill>
                  <a:srgbClr val="FF0000"/>
                </a:solidFill>
                <a:hlinkClick r:id="rId4" action="ppaction://hlinkfile"/>
              </a:rPr>
              <a:t>Y:\_Stores\Store02\BeeldData\Foto</a:t>
            </a:r>
            <a:endParaRPr lang="nl-BE" sz="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830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ito-Titeldia-ora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610572" y="3595051"/>
            <a:ext cx="755327" cy="93422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60993" y="3884737"/>
            <a:ext cx="6688139" cy="571384"/>
          </a:xfr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90000"/>
              </a:lnSpc>
              <a:defRPr sz="2200" b="1" cap="all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684114" y="4668277"/>
            <a:ext cx="7465017" cy="854701"/>
          </a:xfr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None/>
              <a:defRPr sz="15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dirty="0"/>
              <a:t>auteur powerpoint</a:t>
            </a:r>
            <a:endParaRPr lang="nl-NL" dirty="0"/>
          </a:p>
        </p:txBody>
      </p:sp>
      <p:sp>
        <p:nvSpPr>
          <p:cNvPr id="21" name="Tijdelijke aanduiding voor afbeelding 20"/>
          <p:cNvSpPr>
            <a:spLocks noGrp="1"/>
          </p:cNvSpPr>
          <p:nvPr>
            <p:ph type="pic" sz="quarter" idx="11"/>
          </p:nvPr>
        </p:nvSpPr>
        <p:spPr>
          <a:xfrm>
            <a:off x="684115" y="3694176"/>
            <a:ext cx="603360" cy="73152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1287475" y="4514641"/>
            <a:ext cx="6861657" cy="0"/>
          </a:xfrm>
          <a:prstGeom prst="line">
            <a:avLst/>
          </a:prstGeom>
          <a:ln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Afbeelding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009" y="5903366"/>
            <a:ext cx="2186677" cy="828615"/>
          </a:xfrm>
          <a:prstGeom prst="rect">
            <a:avLst/>
          </a:prstGeom>
        </p:spPr>
      </p:pic>
      <p:sp>
        <p:nvSpPr>
          <p:cNvPr id="8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359568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843676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ito-Titeldia-gro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610572" y="3595051"/>
            <a:ext cx="755327" cy="93422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60993" y="3884737"/>
            <a:ext cx="6688139" cy="571384"/>
          </a:xfr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90000"/>
              </a:lnSpc>
              <a:defRPr sz="2200" b="1" cap="all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684114" y="4668277"/>
            <a:ext cx="7465017" cy="854701"/>
          </a:xfr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None/>
              <a:defRPr sz="15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dirty="0"/>
              <a:t>auteur powerpoint</a:t>
            </a:r>
            <a:endParaRPr lang="nl-NL" dirty="0"/>
          </a:p>
        </p:txBody>
      </p:sp>
      <p:sp>
        <p:nvSpPr>
          <p:cNvPr id="21" name="Tijdelijke aanduiding voor afbeelding 20"/>
          <p:cNvSpPr>
            <a:spLocks noGrp="1"/>
          </p:cNvSpPr>
          <p:nvPr>
            <p:ph type="pic" sz="quarter" idx="11"/>
          </p:nvPr>
        </p:nvSpPr>
        <p:spPr>
          <a:xfrm>
            <a:off x="684115" y="3694176"/>
            <a:ext cx="603360" cy="73152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1287475" y="4514641"/>
            <a:ext cx="6861657" cy="0"/>
          </a:xfrm>
          <a:prstGeom prst="line">
            <a:avLst/>
          </a:prstGeom>
          <a:ln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Afbeelding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009" y="5903366"/>
            <a:ext cx="2186677" cy="828615"/>
          </a:xfrm>
          <a:prstGeom prst="rect">
            <a:avLst/>
          </a:prstGeom>
        </p:spPr>
      </p:pic>
      <p:sp>
        <p:nvSpPr>
          <p:cNvPr id="8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359568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843676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ito-Tussenslide-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552" y="637200"/>
            <a:ext cx="1238704" cy="469392"/>
          </a:xfrm>
          <a:prstGeom prst="rect">
            <a:avLst/>
          </a:prstGeom>
        </p:spPr>
      </p:pic>
      <p:cxnSp>
        <p:nvCxnSpPr>
          <p:cNvPr id="19" name="Rechte verbindingslijn 18"/>
          <p:cNvCxnSpPr/>
          <p:nvPr/>
        </p:nvCxnSpPr>
        <p:spPr>
          <a:xfrm>
            <a:off x="5603443" y="5551200"/>
            <a:ext cx="3182113" cy="0"/>
          </a:xfrm>
          <a:prstGeom prst="line">
            <a:avLst/>
          </a:prstGeom>
          <a:ln w="635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jdelijke aanduiding voor tekst 4"/>
          <p:cNvSpPr>
            <a:spLocks noGrp="1"/>
          </p:cNvSpPr>
          <p:nvPr>
            <p:ph type="body" sz="quarter" idx="10"/>
          </p:nvPr>
        </p:nvSpPr>
        <p:spPr>
          <a:xfrm>
            <a:off x="5603442" y="2254980"/>
            <a:ext cx="3182113" cy="3218400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sz="1900" cap="all">
                <a:solidFill>
                  <a:schemeClr val="accent1"/>
                </a:solidFill>
              </a:defRPr>
            </a:lvl1pPr>
            <a:lvl2pPr>
              <a:defRPr sz="1900" cap="all">
                <a:solidFill>
                  <a:schemeClr val="bg1"/>
                </a:solidFill>
              </a:defRPr>
            </a:lvl2pPr>
            <a:lvl3pPr>
              <a:defRPr sz="1900" cap="all">
                <a:solidFill>
                  <a:schemeClr val="bg1"/>
                </a:solidFill>
              </a:defRPr>
            </a:lvl3pPr>
            <a:lvl4pPr>
              <a:defRPr sz="1900" cap="all">
                <a:solidFill>
                  <a:schemeClr val="bg1"/>
                </a:solidFill>
              </a:defRPr>
            </a:lvl4pPr>
            <a:lvl5pPr>
              <a:defRPr sz="1900" cap="all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2" name="Rechte verbindingslijn 11"/>
          <p:cNvCxnSpPr/>
          <p:nvPr/>
        </p:nvCxnSpPr>
        <p:spPr>
          <a:xfrm>
            <a:off x="5603443" y="2167200"/>
            <a:ext cx="3182113" cy="0"/>
          </a:xfrm>
          <a:prstGeom prst="line">
            <a:avLst/>
          </a:prstGeom>
          <a:ln w="635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Rechte verbindingslijn 18"/>
          <p:cNvCxnSpPr/>
          <p:nvPr userDrawn="1"/>
        </p:nvCxnSpPr>
        <p:spPr>
          <a:xfrm>
            <a:off x="5603443" y="5551200"/>
            <a:ext cx="3182113" cy="0"/>
          </a:xfrm>
          <a:prstGeom prst="line">
            <a:avLst/>
          </a:prstGeom>
          <a:ln w="635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11"/>
          <p:cNvCxnSpPr/>
          <p:nvPr userDrawn="1"/>
        </p:nvCxnSpPr>
        <p:spPr>
          <a:xfrm>
            <a:off x="5603443" y="2167200"/>
            <a:ext cx="3182113" cy="0"/>
          </a:xfrm>
          <a:prstGeom prst="line">
            <a:avLst/>
          </a:prstGeom>
          <a:ln w="635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0" y="2167200"/>
            <a:ext cx="5537200" cy="3384288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531697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Vito-Tussenslide-ora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552" y="637200"/>
            <a:ext cx="1238704" cy="469392"/>
          </a:xfrm>
          <a:prstGeom prst="rect">
            <a:avLst/>
          </a:prstGeom>
        </p:spPr>
      </p:pic>
      <p:cxnSp>
        <p:nvCxnSpPr>
          <p:cNvPr id="19" name="Rechte verbindingslijn 18"/>
          <p:cNvCxnSpPr/>
          <p:nvPr/>
        </p:nvCxnSpPr>
        <p:spPr>
          <a:xfrm>
            <a:off x="5603443" y="5551200"/>
            <a:ext cx="3182113" cy="0"/>
          </a:xfrm>
          <a:prstGeom prst="line">
            <a:avLst/>
          </a:prstGeom>
          <a:ln w="635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jdelijke aanduiding voor tekst 4"/>
          <p:cNvSpPr>
            <a:spLocks noGrp="1"/>
          </p:cNvSpPr>
          <p:nvPr>
            <p:ph type="body" sz="quarter" idx="10"/>
          </p:nvPr>
        </p:nvSpPr>
        <p:spPr>
          <a:xfrm>
            <a:off x="5603442" y="2254980"/>
            <a:ext cx="3182113" cy="3218400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sz="1900" cap="all">
                <a:solidFill>
                  <a:schemeClr val="accent2"/>
                </a:solidFill>
              </a:defRPr>
            </a:lvl1pPr>
            <a:lvl2pPr>
              <a:defRPr sz="1900" cap="all">
                <a:solidFill>
                  <a:schemeClr val="bg1"/>
                </a:solidFill>
              </a:defRPr>
            </a:lvl2pPr>
            <a:lvl3pPr>
              <a:defRPr sz="1900" cap="all">
                <a:solidFill>
                  <a:schemeClr val="bg1"/>
                </a:solidFill>
              </a:defRPr>
            </a:lvl3pPr>
            <a:lvl4pPr>
              <a:defRPr sz="1900" cap="all">
                <a:solidFill>
                  <a:schemeClr val="bg1"/>
                </a:solidFill>
              </a:defRPr>
            </a:lvl4pPr>
            <a:lvl5pPr>
              <a:defRPr sz="1900" cap="all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2" name="Rechte verbindingslijn 11"/>
          <p:cNvCxnSpPr/>
          <p:nvPr/>
        </p:nvCxnSpPr>
        <p:spPr>
          <a:xfrm>
            <a:off x="5603443" y="2167200"/>
            <a:ext cx="3182113" cy="0"/>
          </a:xfrm>
          <a:prstGeom prst="line">
            <a:avLst/>
          </a:prstGeom>
          <a:ln w="635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Rechte verbindingslijn 18"/>
          <p:cNvCxnSpPr/>
          <p:nvPr userDrawn="1"/>
        </p:nvCxnSpPr>
        <p:spPr>
          <a:xfrm>
            <a:off x="5603443" y="5551200"/>
            <a:ext cx="3182113" cy="0"/>
          </a:xfrm>
          <a:prstGeom prst="line">
            <a:avLst/>
          </a:prstGeom>
          <a:ln w="6350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11"/>
          <p:cNvCxnSpPr/>
          <p:nvPr userDrawn="1"/>
        </p:nvCxnSpPr>
        <p:spPr>
          <a:xfrm>
            <a:off x="5603443" y="2167200"/>
            <a:ext cx="3182113" cy="0"/>
          </a:xfrm>
          <a:prstGeom prst="line">
            <a:avLst/>
          </a:prstGeom>
          <a:ln w="6350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0" y="2167200"/>
            <a:ext cx="5537200" cy="3384288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555781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Vito-Tussenslide-gro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552" y="637200"/>
            <a:ext cx="1238704" cy="469392"/>
          </a:xfrm>
          <a:prstGeom prst="rect">
            <a:avLst/>
          </a:prstGeom>
        </p:spPr>
      </p:pic>
      <p:cxnSp>
        <p:nvCxnSpPr>
          <p:cNvPr id="19" name="Rechte verbindingslijn 18"/>
          <p:cNvCxnSpPr/>
          <p:nvPr/>
        </p:nvCxnSpPr>
        <p:spPr>
          <a:xfrm>
            <a:off x="5603443" y="5551200"/>
            <a:ext cx="3182113" cy="0"/>
          </a:xfrm>
          <a:prstGeom prst="line">
            <a:avLst/>
          </a:prstGeom>
          <a:ln w="635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jdelijke aanduiding voor tekst 4"/>
          <p:cNvSpPr>
            <a:spLocks noGrp="1"/>
          </p:cNvSpPr>
          <p:nvPr>
            <p:ph type="body" sz="quarter" idx="10"/>
          </p:nvPr>
        </p:nvSpPr>
        <p:spPr>
          <a:xfrm>
            <a:off x="5603442" y="2254980"/>
            <a:ext cx="3182113" cy="3218400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sz="1900" cap="all">
                <a:solidFill>
                  <a:schemeClr val="accent3"/>
                </a:solidFill>
              </a:defRPr>
            </a:lvl1pPr>
            <a:lvl2pPr>
              <a:defRPr sz="1900" cap="all">
                <a:solidFill>
                  <a:schemeClr val="bg1"/>
                </a:solidFill>
              </a:defRPr>
            </a:lvl2pPr>
            <a:lvl3pPr>
              <a:defRPr sz="1900" cap="all">
                <a:solidFill>
                  <a:schemeClr val="bg1"/>
                </a:solidFill>
              </a:defRPr>
            </a:lvl3pPr>
            <a:lvl4pPr>
              <a:defRPr sz="1900" cap="all">
                <a:solidFill>
                  <a:schemeClr val="bg1"/>
                </a:solidFill>
              </a:defRPr>
            </a:lvl4pPr>
            <a:lvl5pPr>
              <a:defRPr sz="1900" cap="all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2" name="Rechte verbindingslijn 11"/>
          <p:cNvCxnSpPr/>
          <p:nvPr/>
        </p:nvCxnSpPr>
        <p:spPr>
          <a:xfrm>
            <a:off x="5603443" y="2167200"/>
            <a:ext cx="3182113" cy="0"/>
          </a:xfrm>
          <a:prstGeom prst="line">
            <a:avLst/>
          </a:prstGeom>
          <a:ln w="635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Rechte verbindingslijn 18"/>
          <p:cNvCxnSpPr/>
          <p:nvPr userDrawn="1"/>
        </p:nvCxnSpPr>
        <p:spPr>
          <a:xfrm>
            <a:off x="5603443" y="5551200"/>
            <a:ext cx="3182113" cy="0"/>
          </a:xfrm>
          <a:prstGeom prst="line">
            <a:avLst/>
          </a:prstGeom>
          <a:ln w="6350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11"/>
          <p:cNvCxnSpPr/>
          <p:nvPr userDrawn="1"/>
        </p:nvCxnSpPr>
        <p:spPr>
          <a:xfrm>
            <a:off x="5603443" y="2167200"/>
            <a:ext cx="3182113" cy="0"/>
          </a:xfrm>
          <a:prstGeom prst="line">
            <a:avLst/>
          </a:prstGeom>
          <a:ln w="6350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0" y="2167200"/>
            <a:ext cx="5537200" cy="3384288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555781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BE" dirty="0"/>
              <a:t>Titelstijl van model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/>
              <a:t>Voettekst invulling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B3C938-B854-8048-B577-623D12B3138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36325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701" r:id="rId2"/>
    <p:sldLayoutId id="2147483702" r:id="rId3"/>
    <p:sldLayoutId id="2147483700" r:id="rId4"/>
    <p:sldLayoutId id="2147483698" r:id="rId5"/>
    <p:sldLayoutId id="2147483699" r:id="rId6"/>
    <p:sldLayoutId id="2147483683" r:id="rId7"/>
    <p:sldLayoutId id="2147483703" r:id="rId8"/>
    <p:sldLayoutId id="2147483704" r:id="rId9"/>
    <p:sldLayoutId id="2147483692" r:id="rId10"/>
    <p:sldLayoutId id="2147483693" r:id="rId11"/>
    <p:sldLayoutId id="2147483694" r:id="rId12"/>
    <p:sldLayoutId id="2147483705" r:id="rId13"/>
    <p:sldLayoutId id="2147483706" r:id="rId14"/>
    <p:sldLayoutId id="2147483707" r:id="rId15"/>
    <p:sldLayoutId id="2147483710" r:id="rId16"/>
    <p:sldLayoutId id="2147483711" r:id="rId17"/>
    <p:sldLayoutId id="2147483712" r:id="rId18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8.png"/><Relationship Id="rId7" Type="http://schemas.openxmlformats.org/officeDocument/2006/relationships/image" Target="../media/image3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png"/><Relationship Id="rId5" Type="http://schemas.openxmlformats.org/officeDocument/2006/relationships/image" Target="../media/image54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5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74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2.jpg"/><Relationship Id="rId4" Type="http://schemas.openxmlformats.org/officeDocument/2006/relationships/image" Target="../media/image81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g"/><Relationship Id="rId3" Type="http://schemas.openxmlformats.org/officeDocument/2006/relationships/image" Target="../media/image84.jpg"/><Relationship Id="rId7" Type="http://schemas.openxmlformats.org/officeDocument/2006/relationships/image" Target="../media/image88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7.jpg"/><Relationship Id="rId11" Type="http://schemas.openxmlformats.org/officeDocument/2006/relationships/image" Target="../media/image92.jpg"/><Relationship Id="rId5" Type="http://schemas.openxmlformats.org/officeDocument/2006/relationships/image" Target="../media/image86.jpg"/><Relationship Id="rId10" Type="http://schemas.openxmlformats.org/officeDocument/2006/relationships/image" Target="../media/image91.jpg"/><Relationship Id="rId4" Type="http://schemas.openxmlformats.org/officeDocument/2006/relationships/image" Target="../media/image85.jpg"/><Relationship Id="rId9" Type="http://schemas.openxmlformats.org/officeDocument/2006/relationships/image" Target="../media/image90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g"/><Relationship Id="rId3" Type="http://schemas.openxmlformats.org/officeDocument/2006/relationships/image" Target="../media/image97.jpg"/><Relationship Id="rId7" Type="http://schemas.openxmlformats.org/officeDocument/2006/relationships/image" Target="../media/image101.jp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0.jpg"/><Relationship Id="rId11" Type="http://schemas.openxmlformats.org/officeDocument/2006/relationships/image" Target="../media/image92.jpg"/><Relationship Id="rId5" Type="http://schemas.openxmlformats.org/officeDocument/2006/relationships/image" Target="../media/image99.jpg"/><Relationship Id="rId10" Type="http://schemas.openxmlformats.org/officeDocument/2006/relationships/image" Target="../media/image104.jpg"/><Relationship Id="rId4" Type="http://schemas.openxmlformats.org/officeDocument/2006/relationships/image" Target="../media/image98.jpg"/><Relationship Id="rId9" Type="http://schemas.openxmlformats.org/officeDocument/2006/relationships/image" Target="../media/image103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5.tmp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6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g"/><Relationship Id="rId3" Type="http://schemas.openxmlformats.org/officeDocument/2006/relationships/image" Target="../media/image108.jpg"/><Relationship Id="rId7" Type="http://schemas.openxmlformats.org/officeDocument/2006/relationships/image" Target="../media/image112.jp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1.jpg"/><Relationship Id="rId5" Type="http://schemas.openxmlformats.org/officeDocument/2006/relationships/image" Target="../media/image110.jpg"/><Relationship Id="rId4" Type="http://schemas.openxmlformats.org/officeDocument/2006/relationships/image" Target="../media/image109.jpg"/><Relationship Id="rId9" Type="http://schemas.openxmlformats.org/officeDocument/2006/relationships/image" Target="../media/image114.jp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4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7" Type="http://schemas.openxmlformats.org/officeDocument/2006/relationships/image" Target="../media/image123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12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Towards harmonization of multi-sensor high resolution time series: the </a:t>
            </a:r>
            <a:r>
              <a:rPr lang="en-US" dirty="0" err="1"/>
              <a:t>Belharmony</a:t>
            </a:r>
            <a:r>
              <a:rPr lang="en-US" dirty="0"/>
              <a:t> approach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684114" y="4668277"/>
            <a:ext cx="8231286" cy="854701"/>
          </a:xfrm>
        </p:spPr>
        <p:txBody>
          <a:bodyPr/>
          <a:lstStyle/>
          <a:p>
            <a:r>
              <a:rPr lang="en-US" dirty="0"/>
              <a:t>Stefan Adriaensen</a:t>
            </a:r>
            <a:r>
              <a:rPr lang="en-US" baseline="30000" dirty="0"/>
              <a:t>1</a:t>
            </a:r>
            <a:r>
              <a:rPr lang="en-US" dirty="0"/>
              <a:t> ,Sindy Sterckx</a:t>
            </a:r>
            <a:r>
              <a:rPr lang="en-US" baseline="30000" dirty="0"/>
              <a:t>1</a:t>
            </a:r>
            <a:r>
              <a:rPr lang="en-US" dirty="0"/>
              <a:t>, Erwin Wolters</a:t>
            </a:r>
            <a:r>
              <a:rPr lang="en-US" baseline="30000" dirty="0"/>
              <a:t>1</a:t>
            </a:r>
            <a:r>
              <a:rPr lang="en-US" dirty="0"/>
              <a:t>, Else Swinnen</a:t>
            </a:r>
            <a:r>
              <a:rPr lang="en-US" baseline="30000" dirty="0"/>
              <a:t>1</a:t>
            </a:r>
            <a:r>
              <a:rPr lang="en-US" dirty="0"/>
              <a:t>, Isabelle Piccard</a:t>
            </a:r>
            <a:r>
              <a:rPr lang="en-US" baseline="30000" dirty="0"/>
              <a:t>1</a:t>
            </a:r>
            <a:r>
              <a:rPr lang="en-US" dirty="0"/>
              <a:t>, Cristiana Bassani</a:t>
            </a:r>
            <a:r>
              <a:rPr lang="en-US" baseline="30000" dirty="0"/>
              <a:t>2</a:t>
            </a:r>
            <a:r>
              <a:rPr lang="en-US" dirty="0"/>
              <a:t>, Charlotte Wirion³,Boud Verbeiren</a:t>
            </a:r>
            <a:r>
              <a:rPr lang="en-US" baseline="30000" dirty="0"/>
              <a:t>3</a:t>
            </a:r>
          </a:p>
          <a:p>
            <a:endParaRPr lang="en-US" baseline="30000" dirty="0"/>
          </a:p>
          <a:p>
            <a:pPr algn="ctr"/>
            <a:r>
              <a:rPr lang="en-US" b="1" dirty="0"/>
              <a:t>GSICS Annual meeting in ESA/ESRIN at Frascati, Italy on 04-08 March 2019</a:t>
            </a:r>
          </a:p>
          <a:p>
            <a:r>
              <a:rPr lang="en-US" baseline="30000" dirty="0"/>
              <a:t> </a:t>
            </a:r>
          </a:p>
          <a:p>
            <a:endParaRPr lang="en-US" dirty="0"/>
          </a:p>
          <a:p>
            <a:r>
              <a:rPr lang="en-US" baseline="30000" dirty="0"/>
              <a:t>1</a:t>
            </a:r>
            <a:r>
              <a:rPr lang="en-US" dirty="0"/>
              <a:t>, VITO </a:t>
            </a:r>
          </a:p>
          <a:p>
            <a:r>
              <a:rPr lang="en-US" baseline="30000" dirty="0"/>
              <a:t>2</a:t>
            </a:r>
            <a:r>
              <a:rPr lang="en-US" dirty="0"/>
              <a:t>, CNR-IIA , Italy   </a:t>
            </a:r>
          </a:p>
          <a:p>
            <a:r>
              <a:rPr lang="en-US" baseline="30000" dirty="0"/>
              <a:t>3</a:t>
            </a:r>
            <a:r>
              <a:rPr lang="en-US" dirty="0"/>
              <a:t>, VUB, Belgium</a:t>
            </a:r>
          </a:p>
          <a:p>
            <a:pPr algn="ctr"/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0" t="23339" r="22217" b="18854"/>
          <a:stretch/>
        </p:blipFill>
        <p:spPr bwMode="auto">
          <a:xfrm>
            <a:off x="5638800" y="5791200"/>
            <a:ext cx="1029029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1" y="5715000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63174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34A5A5D7-97B9-4C37-AD04-283DAB37D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035" y="4426430"/>
            <a:ext cx="3711016" cy="2416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D14FB71-2105-4294-BFC2-29567716B2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863D9E-6876-4333-90CA-D3425C8D5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3C938-B854-8048-B577-623D12B3138F}" type="slidenum">
              <a:rPr lang="nl-NL" smtClean="0"/>
              <a:pPr/>
              <a:t>10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797AA8D-F36F-4061-B308-1380A5645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BELHARMONY scientific QUESTIONs </a:t>
            </a:r>
            <a:endParaRPr lang="LID4096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91A7031-5130-4436-8DDC-AC73CA841E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43CBBB43-1832-4E4B-8067-F482BEE497A1}"/>
              </a:ext>
            </a:extLst>
          </p:cNvPr>
          <p:cNvSpPr txBox="1">
            <a:spLocks/>
          </p:cNvSpPr>
          <p:nvPr/>
        </p:nvSpPr>
        <p:spPr>
          <a:xfrm>
            <a:off x="539552" y="1018640"/>
            <a:ext cx="7487890" cy="40843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16000" indent="-2160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457200" rtl="0" eaLnBrk="1" latinLnBrk="0" hangingPunct="1">
              <a:spcBef>
                <a:spcPts val="0"/>
              </a:spcBef>
              <a:buClr>
                <a:schemeClr val="accent1"/>
              </a:buClr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457200" rtl="0" eaLnBrk="1" latinLnBrk="0" hangingPunct="1">
              <a:spcBef>
                <a:spcPts val="0"/>
              </a:spcBef>
              <a:buClr>
                <a:schemeClr val="accent1"/>
              </a:buClr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457200" rtl="0" eaLnBrk="1" latinLnBrk="0" hangingPunct="1">
              <a:spcBef>
                <a:spcPts val="0"/>
              </a:spcBef>
              <a:buClr>
                <a:schemeClr val="accent1"/>
              </a:buClr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457200" rtl="0" eaLnBrk="1" latinLnBrk="0" hangingPunct="1">
              <a:spcBef>
                <a:spcPts val="0"/>
              </a:spcBef>
              <a:buClr>
                <a:schemeClr val="accent1"/>
              </a:buClr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en-US" sz="2800" dirty="0"/>
              <a:t> Does there exist a bias in the L1 data 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What is the impact of intrinsic differences in the RSRF of the different sensors ?</a:t>
            </a:r>
          </a:p>
          <a:p>
            <a:pPr marL="457200" indent="-457200">
              <a:buFont typeface="+mj-lt"/>
              <a:buAutoNum type="arabicPeriod"/>
            </a:pPr>
            <a:r>
              <a:rPr lang="nl-BE" sz="2800" dirty="0" err="1"/>
              <a:t>Can</a:t>
            </a:r>
            <a:r>
              <a:rPr lang="nl-BE" sz="2800" dirty="0"/>
              <a:t> </a:t>
            </a:r>
            <a:r>
              <a:rPr lang="nl-BE" sz="2800" dirty="0" err="1"/>
              <a:t>biases</a:t>
            </a:r>
            <a:r>
              <a:rPr lang="nl-BE" sz="2800" dirty="0"/>
              <a:t> in L2 </a:t>
            </a:r>
            <a:r>
              <a:rPr lang="nl-BE" sz="2800" dirty="0" err="1"/>
              <a:t>and</a:t>
            </a:r>
            <a:r>
              <a:rPr lang="nl-BE" sz="2800" dirty="0"/>
              <a:t> L3 data </a:t>
            </a:r>
            <a:r>
              <a:rPr lang="nl-BE" sz="2800" dirty="0" err="1"/>
              <a:t>be</a:t>
            </a:r>
            <a:r>
              <a:rPr lang="nl-BE" sz="2800" dirty="0"/>
              <a:t> </a:t>
            </a:r>
            <a:r>
              <a:rPr lang="nl-BE" sz="2800" dirty="0" err="1"/>
              <a:t>reduced</a:t>
            </a:r>
            <a:r>
              <a:rPr lang="nl-BE" sz="2800" dirty="0"/>
              <a:t> </a:t>
            </a:r>
            <a:r>
              <a:rPr lang="nl-BE" sz="2800" dirty="0" err="1"/>
              <a:t>through</a:t>
            </a:r>
            <a:r>
              <a:rPr lang="nl-BE" sz="2800" dirty="0"/>
              <a:t> </a:t>
            </a:r>
            <a:r>
              <a:rPr lang="nl-BE" sz="2800" dirty="0" err="1"/>
              <a:t>the</a:t>
            </a:r>
            <a:r>
              <a:rPr lang="nl-BE" sz="2800" dirty="0"/>
              <a:t> </a:t>
            </a:r>
            <a:r>
              <a:rPr lang="nl-BE" sz="2800" dirty="0" err="1"/>
              <a:t>use</a:t>
            </a:r>
            <a:r>
              <a:rPr lang="nl-BE" sz="2800" dirty="0"/>
              <a:t> of a common processing chain 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What is impact of all these harmonization measures on the consistency of the multi-sensor L2/L3 time series?</a:t>
            </a:r>
          </a:p>
          <a:p>
            <a:pPr marL="0" lvl="1" indent="0">
              <a:spcBef>
                <a:spcPct val="20000"/>
              </a:spcBef>
              <a:buFont typeface="Wingdings" charset="2"/>
              <a:buNone/>
            </a:pPr>
            <a:r>
              <a:rPr lang="nl-BE" sz="2000" dirty="0"/>
              <a:t>	=&gt; </a:t>
            </a:r>
            <a:r>
              <a:rPr lang="nl-BE" sz="2800" u="sng" dirty="0"/>
              <a:t>BEL</a:t>
            </a:r>
            <a:r>
              <a:rPr lang="nl-BE" sz="2800" dirty="0"/>
              <a:t>HARMONY APPROACH:</a:t>
            </a:r>
          </a:p>
          <a:p>
            <a:pPr marL="0" lvl="1" indent="0">
              <a:spcBef>
                <a:spcPct val="20000"/>
              </a:spcBef>
              <a:buFont typeface="Wingdings" charset="2"/>
              <a:buNone/>
            </a:pPr>
            <a:r>
              <a:rPr lang="nl-BE" sz="2800" dirty="0"/>
              <a:t>			</a:t>
            </a:r>
            <a:r>
              <a:rPr lang="nl-BE" sz="2800" u="sng" dirty="0"/>
              <a:t>BEL</a:t>
            </a:r>
            <a:r>
              <a:rPr lang="nl-BE" sz="2800" dirty="0"/>
              <a:t>AIR CASE STUDIES </a:t>
            </a:r>
          </a:p>
          <a:p>
            <a:pPr marL="457200" indent="-457200">
              <a:buFont typeface="+mj-lt"/>
              <a:buAutoNum type="arabicPeriod"/>
            </a:pPr>
            <a:endParaRPr lang="en-US" sz="2800" dirty="0"/>
          </a:p>
          <a:p>
            <a:pPr marL="0" indent="0">
              <a:buFont typeface="Wingdings" charset="2"/>
              <a:buNone/>
            </a:pP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687552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3C938-B854-8048-B577-623D12B3138F}" type="slidenum">
              <a:rPr lang="nl-NL" smtClean="0"/>
              <a:pPr/>
              <a:t>11</a:t>
            </a:fld>
            <a:endParaRPr lang="nl-NL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2000" b="1"/>
              <a:t>HESBANIA CASE STUDIE</a:t>
            </a:r>
            <a:endParaRPr lang="en-US" sz="2000" b="1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337" y="-18608"/>
            <a:ext cx="1455009" cy="1037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-18608"/>
            <a:ext cx="1592424" cy="1018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2667000" y="967070"/>
            <a:ext cx="52171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u="sng"/>
              <a:t>Hemispherical photograps (LAI, fCover, fAPAR)</a:t>
            </a:r>
            <a:endParaRPr lang="en-GB" b="1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32" name="Rectangle 31"/>
          <p:cNvSpPr/>
          <p:nvPr/>
        </p:nvSpPr>
        <p:spPr>
          <a:xfrm>
            <a:off x="2667000" y="2601818"/>
            <a:ext cx="52171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u="sng"/>
              <a:t>UAV images (fCover)</a:t>
            </a:r>
            <a:endParaRPr lang="en-GB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256" y="-93248"/>
            <a:ext cx="1416098" cy="106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" descr="Y:\Unit_TAP\Contracts\Applications\1410585_iPot\04_Work_Documents\Fieldwork\DHP\CRA-W_2015\BLOCK-01\IMG_294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512" y="1376292"/>
            <a:ext cx="1531114" cy="1264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035" y="1371600"/>
            <a:ext cx="1274688" cy="1269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" descr="http://www6.paca.inra.fr/var/internet_paca_can_eye/storage/images/media/images/logocaneye1-1/30528-1-fre-FR/LogoCanEye1-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955" y="1870618"/>
            <a:ext cx="770115" cy="770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429000"/>
            <a:ext cx="1890713" cy="106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846" y="1041184"/>
            <a:ext cx="2243349" cy="1929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549" y="2966482"/>
            <a:ext cx="4146550" cy="3787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00631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D14FB71-2105-4294-BFC2-29567716B2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863D9E-6876-4333-90CA-D3425C8D5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3C938-B854-8048-B577-623D12B3138F}" type="slidenum">
              <a:rPr lang="nl-NL" smtClean="0"/>
              <a:pPr/>
              <a:t>12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797AA8D-F36F-4061-B308-1380A5645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BELHARMONY scientific QUESTIONs </a:t>
            </a:r>
            <a:endParaRPr lang="LID4096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91A7031-5130-4436-8DDC-AC73CA841E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43CBBB43-1832-4E4B-8067-F482BEE497A1}"/>
              </a:ext>
            </a:extLst>
          </p:cNvPr>
          <p:cNvSpPr txBox="1">
            <a:spLocks/>
          </p:cNvSpPr>
          <p:nvPr/>
        </p:nvSpPr>
        <p:spPr>
          <a:xfrm>
            <a:off x="539552" y="1018640"/>
            <a:ext cx="7487890" cy="40843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16000" indent="-2160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457200" rtl="0" eaLnBrk="1" latinLnBrk="0" hangingPunct="1">
              <a:spcBef>
                <a:spcPts val="0"/>
              </a:spcBef>
              <a:buClr>
                <a:schemeClr val="accent1"/>
              </a:buClr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457200" rtl="0" eaLnBrk="1" latinLnBrk="0" hangingPunct="1">
              <a:spcBef>
                <a:spcPts val="0"/>
              </a:spcBef>
              <a:buClr>
                <a:schemeClr val="accent1"/>
              </a:buClr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457200" rtl="0" eaLnBrk="1" latinLnBrk="0" hangingPunct="1">
              <a:spcBef>
                <a:spcPts val="0"/>
              </a:spcBef>
              <a:buClr>
                <a:schemeClr val="accent1"/>
              </a:buClr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457200" rtl="0" eaLnBrk="1" latinLnBrk="0" hangingPunct="1">
              <a:spcBef>
                <a:spcPts val="0"/>
              </a:spcBef>
              <a:buClr>
                <a:schemeClr val="accent1"/>
              </a:buClr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en-US" sz="2800" dirty="0"/>
              <a:t> </a:t>
            </a:r>
            <a:r>
              <a:rPr lang="en-US" sz="2800" dirty="0">
                <a:solidFill>
                  <a:srgbClr val="FF0000"/>
                </a:solidFill>
              </a:rPr>
              <a:t>Does there exist a bias in the L1 data 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What is the impact of intrinsic differences in the RSRF of the different sensors ?</a:t>
            </a:r>
          </a:p>
          <a:p>
            <a:pPr marL="457200" indent="-457200">
              <a:buFont typeface="+mj-lt"/>
              <a:buAutoNum type="arabicPeriod"/>
            </a:pPr>
            <a:r>
              <a:rPr lang="nl-BE" sz="2800" dirty="0" err="1"/>
              <a:t>Can</a:t>
            </a:r>
            <a:r>
              <a:rPr lang="nl-BE" sz="2800" dirty="0"/>
              <a:t> </a:t>
            </a:r>
            <a:r>
              <a:rPr lang="nl-BE" sz="2800" dirty="0" err="1"/>
              <a:t>biases</a:t>
            </a:r>
            <a:r>
              <a:rPr lang="nl-BE" sz="2800" dirty="0"/>
              <a:t> in L2 </a:t>
            </a:r>
            <a:r>
              <a:rPr lang="nl-BE" sz="2800" dirty="0" err="1"/>
              <a:t>and</a:t>
            </a:r>
            <a:r>
              <a:rPr lang="nl-BE" sz="2800" dirty="0"/>
              <a:t> L3 data </a:t>
            </a:r>
            <a:r>
              <a:rPr lang="nl-BE" sz="2800" dirty="0" err="1"/>
              <a:t>be</a:t>
            </a:r>
            <a:r>
              <a:rPr lang="nl-BE" sz="2800" dirty="0"/>
              <a:t> </a:t>
            </a:r>
            <a:r>
              <a:rPr lang="nl-BE" sz="2800" dirty="0" err="1"/>
              <a:t>reduced</a:t>
            </a:r>
            <a:r>
              <a:rPr lang="nl-BE" sz="2800" dirty="0"/>
              <a:t> </a:t>
            </a:r>
            <a:r>
              <a:rPr lang="nl-BE" sz="2800" dirty="0" err="1"/>
              <a:t>through</a:t>
            </a:r>
            <a:r>
              <a:rPr lang="nl-BE" sz="2800" dirty="0"/>
              <a:t> </a:t>
            </a:r>
            <a:r>
              <a:rPr lang="nl-BE" sz="2800" dirty="0" err="1"/>
              <a:t>the</a:t>
            </a:r>
            <a:r>
              <a:rPr lang="nl-BE" sz="2800" dirty="0"/>
              <a:t> </a:t>
            </a:r>
            <a:r>
              <a:rPr lang="nl-BE" sz="2800" dirty="0" err="1"/>
              <a:t>use</a:t>
            </a:r>
            <a:r>
              <a:rPr lang="nl-BE" sz="2800" dirty="0"/>
              <a:t> of a common processing chain 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What is impact of all these harmonization measures on the consistency of the multi-sensor L2/L3 time series?</a:t>
            </a:r>
          </a:p>
          <a:p>
            <a:pPr marL="0" lvl="1" indent="0">
              <a:spcBef>
                <a:spcPct val="20000"/>
              </a:spcBef>
              <a:buFont typeface="Wingdings" charset="2"/>
              <a:buNone/>
            </a:pPr>
            <a:r>
              <a:rPr lang="nl-BE" sz="2000" dirty="0"/>
              <a:t>	=&gt; </a:t>
            </a:r>
            <a:r>
              <a:rPr lang="nl-BE" sz="2800" u="sng" dirty="0"/>
              <a:t>BEL</a:t>
            </a:r>
            <a:r>
              <a:rPr lang="nl-BE" sz="2800" dirty="0"/>
              <a:t>HARMONY APPROACH:</a:t>
            </a:r>
          </a:p>
          <a:p>
            <a:pPr marL="0" lvl="1" indent="0">
              <a:spcBef>
                <a:spcPct val="20000"/>
              </a:spcBef>
              <a:buFont typeface="Wingdings" charset="2"/>
              <a:buNone/>
            </a:pPr>
            <a:r>
              <a:rPr lang="nl-BE" sz="2800" dirty="0"/>
              <a:t>				</a:t>
            </a:r>
            <a:r>
              <a:rPr lang="nl-BE" sz="2800" u="sng" dirty="0"/>
              <a:t>BEL</a:t>
            </a:r>
            <a:r>
              <a:rPr lang="nl-BE" sz="2800" dirty="0"/>
              <a:t>AIR CASE STUDIES </a:t>
            </a:r>
          </a:p>
          <a:p>
            <a:pPr marL="457200" indent="-457200">
              <a:buFont typeface="+mj-lt"/>
              <a:buAutoNum type="arabicPeriod"/>
            </a:pPr>
            <a:endParaRPr lang="en-US" sz="2800" dirty="0"/>
          </a:p>
          <a:p>
            <a:pPr marL="0" indent="0">
              <a:buFont typeface="Wingdings" charset="2"/>
              <a:buNone/>
            </a:pP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674194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2F5A9CD0-F208-4B16-9AD4-26EA067D78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4" t="17609" r="29602" b="5650"/>
          <a:stretch/>
        </p:blipFill>
        <p:spPr bwMode="auto">
          <a:xfrm>
            <a:off x="2365667" y="635728"/>
            <a:ext cx="1512169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2">
            <a:extLst>
              <a:ext uri="{FF2B5EF4-FFF2-40B4-BE49-F238E27FC236}">
                <a16:creationId xmlns:a16="http://schemas.microsoft.com/office/drawing/2014/main" id="{EE5FC971-1991-4AEF-AFA7-511513855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803" y="579670"/>
            <a:ext cx="2148527" cy="145162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060BEE-EFB1-48DE-AEAE-06FB3A9B063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172200"/>
            <a:ext cx="530225" cy="365125"/>
          </a:xfrm>
        </p:spPr>
        <p:txBody>
          <a:bodyPr/>
          <a:lstStyle/>
          <a:p>
            <a:fld id="{90B3C938-B854-8048-B577-623D12B3138F}" type="slidenum">
              <a:rPr lang="nl-NL" smtClean="0"/>
              <a:pPr/>
              <a:t>13</a:t>
            </a:fld>
            <a:endParaRPr lang="nl-NL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893CC5-50B8-464E-85AD-64CAEC5451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775" y="2132856"/>
            <a:ext cx="2157433" cy="1566056"/>
          </a:xfrm>
          <a:prstGeom prst="rect">
            <a:avLst/>
          </a:prstGeom>
        </p:spPr>
      </p:pic>
      <p:sp>
        <p:nvSpPr>
          <p:cNvPr id="10" name="Rectangle 10">
            <a:extLst>
              <a:ext uri="{FF2B5EF4-FFF2-40B4-BE49-F238E27FC236}">
                <a16:creationId xmlns:a16="http://schemas.microsoft.com/office/drawing/2014/main" id="{8EAB8171-9B43-42DA-B6A7-F4D42AF17E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736" y="2132856"/>
            <a:ext cx="2448272" cy="1422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81279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4A3DC"/>
              </a:buClr>
              <a:buSzTx/>
              <a:tabLst/>
              <a:defRPr/>
            </a:pPr>
            <a:r>
              <a:rPr kumimoji="0" lang="en-US" sz="12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Arial" charset="0"/>
                <a:sym typeface="Arial" charset="0"/>
              </a:rPr>
              <a:t>No</a:t>
            </a:r>
            <a:r>
              <a:rPr kumimoji="0" lang="en-US" sz="120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Arial" charset="0"/>
                <a:sym typeface="Arial" charset="0"/>
              </a:rPr>
              <a:t> on-board calibration devices </a:t>
            </a:r>
          </a:p>
          <a:p>
            <a:pPr>
              <a:spcBef>
                <a:spcPct val="20000"/>
              </a:spcBef>
              <a:buClr>
                <a:srgbClr val="34A3DC"/>
              </a:buClr>
              <a:defRPr/>
            </a:pPr>
            <a:r>
              <a:rPr lang="en-US" sz="1200" kern="0" dirty="0">
                <a:latin typeface="+mj-lt"/>
                <a:cs typeface="Arial" charset="0"/>
                <a:sym typeface="Arial" charset="0"/>
              </a:rPr>
              <a:t>3 cameras (focus on CENTER camera ~</a:t>
            </a:r>
            <a:r>
              <a:rPr lang="en-US" sz="1200" u="sng" kern="0" dirty="0">
                <a:latin typeface="+mj-lt"/>
                <a:cs typeface="Arial" charset="0"/>
                <a:sym typeface="Arial" charset="0"/>
              </a:rPr>
              <a:t>100 m </a:t>
            </a:r>
            <a:r>
              <a:rPr lang="en-US" sz="1200" kern="0" dirty="0">
                <a:latin typeface="+mj-lt"/>
                <a:cs typeface="Arial" charset="0"/>
                <a:sym typeface="Arial" charset="0"/>
              </a:rPr>
              <a:t>res.)</a:t>
            </a:r>
          </a:p>
          <a:p>
            <a:pPr marL="342900" indent="-342900">
              <a:spcBef>
                <a:spcPct val="20000"/>
              </a:spcBef>
              <a:buClr>
                <a:srgbClr val="34A3DC"/>
              </a:buClr>
              <a:buFont typeface="Courier New" panose="02070309020205020404" pitchFamily="49" charset="0"/>
              <a:buChar char="o"/>
              <a:defRPr/>
            </a:pPr>
            <a:r>
              <a:rPr lang="en-US" sz="1200" kern="0" dirty="0">
                <a:latin typeface="+mj-lt"/>
                <a:cs typeface="Arial" charset="0"/>
                <a:sym typeface="Arial" charset="0"/>
              </a:rPr>
              <a:t>3 VNIR bands (BLUE, RED, NIR)</a:t>
            </a:r>
          </a:p>
          <a:p>
            <a:pPr marL="342900" indent="-342900">
              <a:spcBef>
                <a:spcPct val="20000"/>
              </a:spcBef>
              <a:buClr>
                <a:srgbClr val="34A3DC"/>
              </a:buClr>
              <a:buFont typeface="Courier New" panose="02070309020205020404" pitchFamily="49" charset="0"/>
              <a:buChar char="o"/>
              <a:defRPr/>
            </a:pPr>
            <a:r>
              <a:rPr lang="en-US" sz="1200" kern="0" dirty="0">
                <a:latin typeface="+mj-lt"/>
                <a:cs typeface="Arial" charset="0"/>
                <a:sym typeface="Arial" charset="0"/>
              </a:rPr>
              <a:t>1 SWIR band</a:t>
            </a:r>
          </a:p>
          <a:p>
            <a:pPr marL="342900" lvl="0" indent="-342900">
              <a:spcBef>
                <a:spcPct val="20000"/>
              </a:spcBef>
              <a:buClr>
                <a:srgbClr val="34A3DC"/>
              </a:buClr>
              <a:buFont typeface="Courier New" panose="02070309020205020404" pitchFamily="49" charset="0"/>
              <a:buChar char="o"/>
              <a:defRPr/>
            </a:pPr>
            <a:endParaRPr lang="en-US" kern="0" dirty="0">
              <a:cs typeface="Arial" charset="0"/>
              <a:sym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4A3DC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US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Arial" charset="0"/>
              <a:sym typeface="Arial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96A2AF7-9956-4BA3-9315-B64E657E87E9}"/>
              </a:ext>
            </a:extLst>
          </p:cNvPr>
          <p:cNvPicPr/>
          <p:nvPr/>
        </p:nvPicPr>
        <p:blipFill rotWithShape="1">
          <a:blip r:embed="rId5"/>
          <a:srcRect l="839" t="-5100" r="-839" b="12799"/>
          <a:stretch/>
        </p:blipFill>
        <p:spPr bwMode="auto">
          <a:xfrm>
            <a:off x="5160443" y="332477"/>
            <a:ext cx="2579909" cy="20164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Rectangle 10">
            <a:extLst>
              <a:ext uri="{FF2B5EF4-FFF2-40B4-BE49-F238E27FC236}">
                <a16:creationId xmlns:a16="http://schemas.microsoft.com/office/drawing/2014/main" id="{1C0CDB65-D158-43AC-9219-E6F69D8A0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224" y="2461882"/>
            <a:ext cx="5910032" cy="3401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81279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rgbClr val="34A3DC"/>
              </a:buClr>
              <a:buFont typeface="Zapf Dingbats" charset="2"/>
              <a:buChar char="➡"/>
              <a:defRPr/>
            </a:pPr>
            <a:r>
              <a:rPr lang="en-US" sz="1200" kern="0" dirty="0">
                <a:cs typeface="Arial" charset="0"/>
                <a:sym typeface="Arial" charset="0"/>
              </a:rPr>
              <a:t>2 Imager banks Cameras (P,S)</a:t>
            </a:r>
          </a:p>
          <a:p>
            <a:pPr marL="800100" lvl="1" indent="-342900">
              <a:spcBef>
                <a:spcPct val="20000"/>
              </a:spcBef>
              <a:buClr>
                <a:srgbClr val="34A3DC"/>
              </a:buClr>
              <a:buFont typeface="Zapf Dingbats" charset="2"/>
              <a:buChar char="➡"/>
              <a:defRPr/>
            </a:pPr>
            <a:r>
              <a:rPr lang="en-US" sz="1200" kern="0" dirty="0">
                <a:cs typeface="Arial" charset="0"/>
                <a:sym typeface="Arial" charset="0"/>
              </a:rPr>
              <a:t>3 Bands : GREEN, RED, NIR</a:t>
            </a:r>
          </a:p>
          <a:p>
            <a:pPr marL="800100" lvl="1" indent="-342900">
              <a:spcBef>
                <a:spcPct val="20000"/>
              </a:spcBef>
              <a:buClr>
                <a:srgbClr val="34A3DC"/>
              </a:buClr>
              <a:buFont typeface="Zapf Dingbats" charset="2"/>
              <a:buChar char="➡"/>
              <a:defRPr/>
            </a:pPr>
            <a:r>
              <a:rPr lang="en-US" sz="1200" kern="0" dirty="0">
                <a:cs typeface="Arial" charset="0"/>
                <a:sym typeface="Arial" charset="0"/>
              </a:rPr>
              <a:t>GSD 22 m at nadir</a:t>
            </a:r>
          </a:p>
          <a:p>
            <a:pPr marL="800100" lvl="1" indent="-342900">
              <a:spcBef>
                <a:spcPct val="20000"/>
              </a:spcBef>
              <a:buClr>
                <a:srgbClr val="34A3DC"/>
              </a:buClr>
              <a:buFont typeface="Zapf Dingbats" charset="2"/>
              <a:buChar char="➡"/>
              <a:defRPr/>
            </a:pPr>
            <a:r>
              <a:rPr lang="en-US" sz="1200" kern="0" dirty="0">
                <a:cs typeface="Arial" charset="0"/>
                <a:sym typeface="Arial" charset="0"/>
              </a:rPr>
              <a:t>600 km swath</a:t>
            </a:r>
          </a:p>
          <a:p>
            <a:pPr marL="342900" indent="-342900">
              <a:spcBef>
                <a:spcPct val="20000"/>
              </a:spcBef>
              <a:buClr>
                <a:srgbClr val="34A3DC"/>
              </a:buClr>
              <a:buFont typeface="Zapf Dingbats" charset="2"/>
              <a:buChar char="➡"/>
              <a:defRPr/>
            </a:pPr>
            <a:r>
              <a:rPr lang="en-US" sz="1200" kern="0" dirty="0">
                <a:cs typeface="Arial" charset="0"/>
                <a:sym typeface="Arial" charset="0"/>
              </a:rPr>
              <a:t>No-onboard calibration devices</a:t>
            </a:r>
          </a:p>
          <a:p>
            <a:pPr marL="342900" lvl="0" indent="-342900">
              <a:spcBef>
                <a:spcPct val="20000"/>
              </a:spcBef>
              <a:buClr>
                <a:srgbClr val="34A3DC"/>
              </a:buClr>
              <a:buFont typeface="Zapf Dingbats" charset="2"/>
              <a:buChar char="➡"/>
              <a:defRPr/>
            </a:pPr>
            <a:endParaRPr lang="en-US" sz="1200" kern="0" dirty="0">
              <a:cs typeface="Arial" charset="0"/>
              <a:sym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4A3DC"/>
              </a:buClr>
              <a:buSzTx/>
              <a:buFont typeface="Zapf Dingbats" charset="2"/>
              <a:buChar char="➡"/>
              <a:tabLst/>
              <a:defRPr/>
            </a:pPr>
            <a:endParaRPr kumimoji="0" lang="en-US" sz="12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Arial" charset="0"/>
              <a:sym typeface="Arial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797FF6F-19B0-4D88-86F3-E57E05A950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0032" y="2322025"/>
            <a:ext cx="2154274" cy="15660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676BADC-1D6A-45C6-8849-BD0F9224DA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0352" y="574455"/>
            <a:ext cx="1181244" cy="141438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37AD161-E2B6-4C8A-889F-21E5169BC1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504" y="4797152"/>
            <a:ext cx="3550891" cy="182975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82DA7CE-BFBF-42CB-AD3D-0F70C76D9E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98765" y="3554896"/>
            <a:ext cx="2160240" cy="15429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67FF482-86B0-492B-9A1F-75C94972F3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29720" y="3882780"/>
            <a:ext cx="2088232" cy="116941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0FFF2F2-87C6-4611-AB7A-921C7E38F53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21581" y="4797152"/>
            <a:ext cx="2731232" cy="185707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7308890-302C-4ADF-8689-9C91C60D2885}"/>
              </a:ext>
            </a:extLst>
          </p:cNvPr>
          <p:cNvSpPr txBox="1"/>
          <p:nvPr/>
        </p:nvSpPr>
        <p:spPr>
          <a:xfrm>
            <a:off x="467544" y="117808"/>
            <a:ext cx="2579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PROBA-V</a:t>
            </a:r>
            <a:endParaRPr lang="LID4096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2F47765-1467-46B6-B080-C88D28292AC0}"/>
              </a:ext>
            </a:extLst>
          </p:cNvPr>
          <p:cNvSpPr txBox="1"/>
          <p:nvPr/>
        </p:nvSpPr>
        <p:spPr>
          <a:xfrm>
            <a:off x="130436" y="4069749"/>
            <a:ext cx="2579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Sentinel-2A &amp;-2B</a:t>
            </a:r>
            <a:endParaRPr lang="LID4096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0DC498C-87AD-4879-830C-1FDA1441D342}"/>
              </a:ext>
            </a:extLst>
          </p:cNvPr>
          <p:cNvSpPr txBox="1"/>
          <p:nvPr/>
        </p:nvSpPr>
        <p:spPr>
          <a:xfrm>
            <a:off x="4464948" y="4186567"/>
            <a:ext cx="2579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Landsat-8</a:t>
            </a:r>
            <a:endParaRPr lang="LID4096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CDC7D20-3A09-465A-A717-12CE4C522D8D}"/>
              </a:ext>
            </a:extLst>
          </p:cNvPr>
          <p:cNvSpPr txBox="1"/>
          <p:nvPr/>
        </p:nvSpPr>
        <p:spPr>
          <a:xfrm>
            <a:off x="5539765" y="124191"/>
            <a:ext cx="3483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DEIMOS-1 </a:t>
            </a:r>
            <a:r>
              <a:rPr lang="en-US" sz="1100" dirty="0"/>
              <a:t>SLIM-S-22 Imager</a:t>
            </a:r>
            <a:endParaRPr lang="LID4096" sz="1100" dirty="0"/>
          </a:p>
          <a:p>
            <a:pPr algn="ctr"/>
            <a:r>
              <a:rPr lang="en-US" dirty="0">
                <a:solidFill>
                  <a:srgbClr val="FF0000"/>
                </a:solidFill>
              </a:rPr>
              <a:t> </a:t>
            </a:r>
            <a:endParaRPr lang="LID4096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0751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3C938-B854-8048-B577-623D12B3138F}" type="slidenum">
              <a:rPr lang="nl-NL" smtClean="0"/>
              <a:pPr/>
              <a:t>14</a:t>
            </a:fld>
            <a:endParaRPr lang="nl-NL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b="1">
                <a:solidFill>
                  <a:schemeClr val="bg2"/>
                </a:solidFill>
              </a:rPr>
              <a:t>medium/high radiance APPROACH</a:t>
            </a:r>
            <a:endParaRPr lang="en-US" b="1">
              <a:solidFill>
                <a:schemeClr val="bg2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722" y="2298760"/>
            <a:ext cx="4495800" cy="2159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397" t="34838" r="8425" b="8211"/>
          <a:stretch/>
        </p:blipFill>
        <p:spPr bwMode="auto">
          <a:xfrm>
            <a:off x="533400" y="2520516"/>
            <a:ext cx="2496416" cy="1903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712" y="1990130"/>
            <a:ext cx="1268412" cy="713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000" y="1066800"/>
            <a:ext cx="3581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Inter-comparison</a:t>
            </a:r>
            <a:r>
              <a:rPr lang="en-GB"/>
              <a:t> over the Libya-4 PICS desert site  following the OSCAR* </a:t>
            </a:r>
            <a:r>
              <a:rPr lang="nl-BE"/>
              <a:t> desert approach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724400" y="1095153"/>
            <a:ext cx="419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/>
              <a:t>Bias Assessment over instrument RadCalNet sites (Land Equipped Sites (LIS))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81000" y="5140358"/>
            <a:ext cx="80151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*OSCAR (Optical Sensor Calibration with simulated Radiances). </a:t>
            </a:r>
            <a:r>
              <a:rPr lang="en-US" sz="1400" i="1" dirty="0" err="1"/>
              <a:t>Govaerts</a:t>
            </a:r>
            <a:r>
              <a:rPr lang="en-US" sz="1400" i="1" dirty="0"/>
              <a:t>, Y., S. Sterckx, and S. Adriaensen (2013). Use of simulated </a:t>
            </a:r>
            <a:r>
              <a:rPr lang="en-US" sz="1400" i="1" dirty="0" err="1"/>
              <a:t>reflectances</a:t>
            </a:r>
            <a:r>
              <a:rPr lang="en-US" sz="1400" i="1" dirty="0"/>
              <a:t> over bright desert target as an absolute calibration reference. Remote Sensing Letters, , Vol. 4: 6, 523-531. 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400" y="990600"/>
            <a:ext cx="4267200" cy="38862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26810" y="990600"/>
            <a:ext cx="4488712" cy="38862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6135255"/>
            <a:ext cx="1524000" cy="722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99696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2000" b="1" dirty="0">
                <a:solidFill>
                  <a:schemeClr val="bg2"/>
                </a:solidFill>
              </a:rPr>
              <a:t>LibyA-4 OSCAR: </a:t>
            </a:r>
            <a:r>
              <a:rPr lang="nl-BE" sz="2000" b="1" dirty="0" err="1">
                <a:solidFill>
                  <a:schemeClr val="bg2"/>
                </a:solidFill>
              </a:rPr>
              <a:t>implementation</a:t>
            </a:r>
            <a:endParaRPr lang="nl-BE" sz="2000" dirty="0">
              <a:solidFill>
                <a:schemeClr val="bg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304800" y="886364"/>
            <a:ext cx="8915400" cy="3905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762000" eaLnBrk="0" hangingPunct="0">
              <a:lnSpc>
                <a:spcPct val="150000"/>
              </a:lnSpc>
              <a:spcBef>
                <a:spcPct val="20000"/>
              </a:spcBef>
              <a:buClr>
                <a:srgbClr val="34A3DC"/>
              </a:buClr>
              <a:defRPr/>
            </a:pPr>
            <a:endParaRPr lang="en-US" sz="800" dirty="0">
              <a:solidFill>
                <a:srgbClr val="34A3DC"/>
              </a:solidFill>
              <a:latin typeface="+mj-lt"/>
            </a:endParaRPr>
          </a:p>
          <a:p>
            <a:pPr marL="800100" lvl="1" indent="-342900" defTabSz="762000" eaLnBrk="0" hangingPunct="0">
              <a:spcBef>
                <a:spcPct val="20000"/>
              </a:spcBef>
              <a:buClr>
                <a:srgbClr val="34A3DC"/>
              </a:buClr>
              <a:buFont typeface="Arial" pitchFamily="34" charset="0"/>
              <a:buChar char="•"/>
              <a:defRPr/>
            </a:pPr>
            <a:r>
              <a:rPr lang="en-US" sz="2400" dirty="0"/>
              <a:t>6SV simulations</a:t>
            </a:r>
          </a:p>
          <a:p>
            <a:pPr marL="800100" lvl="1" indent="-342900" defTabSz="762000" eaLnBrk="0" hangingPunct="0">
              <a:spcBef>
                <a:spcPct val="20000"/>
              </a:spcBef>
              <a:buClr>
                <a:srgbClr val="34A3DC"/>
              </a:buClr>
              <a:buFont typeface="Arial" pitchFamily="34" charset="0"/>
              <a:buChar char="•"/>
              <a:defRPr/>
            </a:pPr>
            <a:r>
              <a:rPr lang="en-US" sz="2400" dirty="0"/>
              <a:t>Surface RPV BRF  </a:t>
            </a:r>
          </a:p>
          <a:p>
            <a:pPr marL="800100" lvl="1" indent="-342900" defTabSz="762000" eaLnBrk="0" hangingPunct="0">
              <a:spcBef>
                <a:spcPct val="20000"/>
              </a:spcBef>
              <a:buClr>
                <a:srgbClr val="34A3DC"/>
              </a:buClr>
              <a:buFont typeface="Arial" pitchFamily="34" charset="0"/>
              <a:buChar char="•"/>
              <a:defRPr/>
            </a:pPr>
            <a:r>
              <a:rPr lang="en-US" sz="2400" dirty="0"/>
              <a:t>ECMWF NPW data (P, O</a:t>
            </a:r>
            <a:r>
              <a:rPr lang="en-US" sz="2400" baseline="-25000" dirty="0"/>
              <a:t>3</a:t>
            </a:r>
            <a:r>
              <a:rPr lang="en-US" sz="2400" dirty="0"/>
              <a:t>, H</a:t>
            </a:r>
            <a:r>
              <a:rPr lang="en-US" sz="2400" baseline="-25000" dirty="0"/>
              <a:t>2</a:t>
            </a:r>
            <a:r>
              <a:rPr lang="en-US" sz="2400" dirty="0"/>
              <a:t>O)</a:t>
            </a:r>
          </a:p>
          <a:p>
            <a:pPr marL="800100" lvl="1" indent="-342900" defTabSz="762000" eaLnBrk="0" hangingPunct="0">
              <a:spcBef>
                <a:spcPct val="20000"/>
              </a:spcBef>
              <a:buClr>
                <a:srgbClr val="34A3DC"/>
              </a:buClr>
              <a:buFont typeface="Arial" pitchFamily="34" charset="0"/>
              <a:buChar char="•"/>
              <a:defRPr/>
            </a:pPr>
            <a:r>
              <a:rPr lang="en-US" sz="2400" dirty="0"/>
              <a:t>Desert aerosol</a:t>
            </a:r>
          </a:p>
          <a:p>
            <a:pPr marL="800100" lvl="1" indent="-342900" defTabSz="762000" eaLnBrk="0" hangingPunct="0">
              <a:spcBef>
                <a:spcPct val="20000"/>
              </a:spcBef>
              <a:buClr>
                <a:srgbClr val="34A3DC"/>
              </a:buClr>
              <a:buFont typeface="Arial" pitchFamily="34" charset="0"/>
              <a:buChar char="•"/>
              <a:defRPr/>
            </a:pPr>
            <a:r>
              <a:rPr lang="en-US" sz="2400" dirty="0"/>
              <a:t>AOT (monthly)</a:t>
            </a:r>
            <a:endParaRPr lang="nl-BE" dirty="0"/>
          </a:p>
          <a:p>
            <a:pPr marL="342900" indent="-342900" defTabSz="762000" eaLnBrk="0" hangingPunct="0">
              <a:lnSpc>
                <a:spcPct val="150000"/>
              </a:lnSpc>
              <a:spcBef>
                <a:spcPct val="20000"/>
              </a:spcBef>
              <a:buClr>
                <a:srgbClr val="34A3DC"/>
              </a:buClr>
              <a:defRPr/>
            </a:pPr>
            <a:endParaRPr lang="en-US" dirty="0"/>
          </a:p>
          <a:p>
            <a:pPr marL="342900" indent="-342900" defTabSz="762000" eaLnBrk="0" hangingPunct="0">
              <a:lnSpc>
                <a:spcPct val="150000"/>
              </a:lnSpc>
              <a:spcBef>
                <a:spcPct val="20000"/>
              </a:spcBef>
              <a:buClr>
                <a:srgbClr val="34A3DC"/>
              </a:buClr>
              <a:defRPr/>
            </a:pPr>
            <a:endParaRPr lang="en-US" kern="0" dirty="0">
              <a:solidFill>
                <a:schemeClr val="accent1"/>
              </a:solidFill>
            </a:endParaRPr>
          </a:p>
          <a:p>
            <a:pPr marL="342900" indent="-342900" defTabSz="762000" eaLnBrk="0" hangingPunct="0">
              <a:lnSpc>
                <a:spcPct val="150000"/>
              </a:lnSpc>
              <a:spcBef>
                <a:spcPct val="20000"/>
              </a:spcBef>
              <a:buClr>
                <a:srgbClr val="34A3DC"/>
              </a:buClr>
              <a:defRPr/>
            </a:pPr>
            <a:endParaRPr lang="en-US" kern="0" dirty="0">
              <a:solidFill>
                <a:schemeClr val="accent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654" y="2708920"/>
            <a:ext cx="6126882" cy="3905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797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2000" b="1" err="1">
                <a:solidFill>
                  <a:schemeClr val="bg2"/>
                </a:solidFill>
              </a:rPr>
              <a:t>Improvements</a:t>
            </a:r>
            <a:r>
              <a:rPr lang="nl-BE" sz="2000" b="1">
                <a:solidFill>
                  <a:schemeClr val="bg2"/>
                </a:solidFill>
              </a:rPr>
              <a:t> to DESERT approach*</a:t>
            </a:r>
          </a:p>
        </p:txBody>
      </p:sp>
      <p:pic>
        <p:nvPicPr>
          <p:cNvPr id="3379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767754" y="1233883"/>
            <a:ext cx="2919046" cy="293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925" y="1453753"/>
            <a:ext cx="4372875" cy="438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07856" y="928640"/>
            <a:ext cx="43434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err="1">
                <a:solidFill>
                  <a:srgbClr val="0070C0"/>
                </a:solidFill>
              </a:rPr>
              <a:t>Surface</a:t>
            </a:r>
            <a:r>
              <a:rPr lang="nl-BE">
                <a:solidFill>
                  <a:srgbClr val="0070C0"/>
                </a:solidFill>
              </a:rPr>
              <a:t> </a:t>
            </a:r>
            <a:r>
              <a:rPr lang="nl-BE" err="1">
                <a:solidFill>
                  <a:srgbClr val="0070C0"/>
                </a:solidFill>
              </a:rPr>
              <a:t>characterisation</a:t>
            </a:r>
            <a:r>
              <a:rPr lang="nl-BE">
                <a:solidFill>
                  <a:srgbClr val="0070C0"/>
                </a:solidFill>
              </a:rPr>
              <a:t> </a:t>
            </a:r>
            <a:r>
              <a:rPr lang="nl-BE" err="1">
                <a:solidFill>
                  <a:srgbClr val="0070C0"/>
                </a:solidFill>
              </a:rPr>
              <a:t>improvement</a:t>
            </a:r>
            <a:r>
              <a:rPr lang="nl-BE">
                <a:solidFill>
                  <a:srgbClr val="0070C0"/>
                </a:solidFill>
              </a:rPr>
              <a:t> </a:t>
            </a:r>
            <a:r>
              <a:rPr lang="nl-BE" sz="1600">
                <a:solidFill>
                  <a:srgbClr val="0070C0"/>
                </a:solidFill>
              </a:rPr>
              <a:t>(MISR/MODIS ** </a:t>
            </a:r>
            <a:r>
              <a:rPr lang="nl-BE" sz="1600">
                <a:solidFill>
                  <a:srgbClr val="0070C0"/>
                </a:solidFill>
                <a:sym typeface="Wingdings" panose="05000000000000000000" pitchFamily="2" charset="2"/>
              </a:rPr>
              <a:t> ORIG*: POLDER/ATSR2</a:t>
            </a:r>
            <a:r>
              <a:rPr lang="nl-BE" sz="160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58099" y="944934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>
                <a:solidFill>
                  <a:srgbClr val="0070C0"/>
                </a:solidFill>
              </a:rPr>
              <a:t>Aerosol </a:t>
            </a:r>
            <a:r>
              <a:rPr lang="nl-BE" err="1">
                <a:solidFill>
                  <a:srgbClr val="0070C0"/>
                </a:solidFill>
              </a:rPr>
              <a:t>characterisation</a:t>
            </a:r>
            <a:endParaRPr lang="nl-BE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966209"/>
            <a:ext cx="7848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/>
              <a:t>* </a:t>
            </a:r>
          </a:p>
          <a:p>
            <a:r>
              <a:rPr lang="nl-BE" sz="1400" dirty="0"/>
              <a:t>*Govaerts </a:t>
            </a:r>
            <a:r>
              <a:rPr lang="nl-BE" sz="1400" dirty="0" err="1"/>
              <a:t>and</a:t>
            </a:r>
            <a:r>
              <a:rPr lang="nl-BE" sz="1400" dirty="0"/>
              <a:t> Clerici (2004)</a:t>
            </a:r>
          </a:p>
          <a:p>
            <a:r>
              <a:rPr lang="en-US" sz="1400" i="1" dirty="0"/>
              <a:t>** </a:t>
            </a:r>
            <a:r>
              <a:rPr lang="en-US" sz="1400" dirty="0" err="1"/>
              <a:t>Govaerts</a:t>
            </a:r>
            <a:r>
              <a:rPr lang="en-US" sz="1400" dirty="0"/>
              <a:t>, Y., Sterckx, S., Adriaensen, S. Remote Sensing Letters 2013</a:t>
            </a:r>
            <a:endParaRPr lang="nl-B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E2323F-D5AB-4214-B921-54BF835628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7754" y="4221460"/>
            <a:ext cx="2919046" cy="167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17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B31D9A-78BC-4383-8731-2D0B97CD9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7B54F3-1EDC-460E-AAE3-6CF027882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0E6436-2F7B-CD41-916E-6D2EB371277A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775F521-8976-4758-B71B-87247C193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Number of observations for LIBYA-4</a:t>
            </a:r>
            <a:endParaRPr lang="LID4096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0EE983EB-E258-4ABD-B707-61D1EBB63DB4}"/>
              </a:ext>
            </a:extLst>
          </p:cNvPr>
          <p:cNvGraphicFramePr>
            <a:graphicFrameLocks noGrp="1"/>
          </p:cNvGraphicFramePr>
          <p:nvPr>
            <p:ph idx="4294967295"/>
            <p:extLst/>
          </p:nvPr>
        </p:nvGraphicFramePr>
        <p:xfrm>
          <a:off x="1043608" y="1484784"/>
          <a:ext cx="5976664" cy="27961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71341">
                  <a:extLst>
                    <a:ext uri="{9D8B030D-6E8A-4147-A177-3AD203B41FA5}">
                      <a16:colId xmlns:a16="http://schemas.microsoft.com/office/drawing/2014/main" val="2885410153"/>
                    </a:ext>
                  </a:extLst>
                </a:gridCol>
                <a:gridCol w="2605323">
                  <a:extLst>
                    <a:ext uri="{9D8B030D-6E8A-4147-A177-3AD203B41FA5}">
                      <a16:colId xmlns:a16="http://schemas.microsoft.com/office/drawing/2014/main" val="3530279907"/>
                    </a:ext>
                  </a:extLst>
                </a:gridCol>
              </a:tblGrid>
              <a:tr h="71400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Mission</a:t>
                      </a:r>
                      <a:endParaRPr lang="en-GB" sz="2400" dirty="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DejaVu Sans"/>
                        <a:cs typeface="DejaVu San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Number of observations</a:t>
                      </a:r>
                      <a:endParaRPr lang="en-GB" sz="2400" dirty="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DejaVu Sans"/>
                        <a:cs typeface="DejaVu San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36162512"/>
                  </a:ext>
                </a:extLst>
              </a:tr>
              <a:tr h="34621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</a:rPr>
                        <a:t>Sentinel-2A</a:t>
                      </a:r>
                      <a:endParaRPr lang="en-GB" sz="240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DejaVu Sans"/>
                        <a:cs typeface="DejaVu San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68</a:t>
                      </a:r>
                      <a:endParaRPr lang="en-GB" sz="2400" dirty="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DejaVu Sans"/>
                        <a:cs typeface="DejaVu San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23378178"/>
                  </a:ext>
                </a:extLst>
              </a:tr>
              <a:tr h="34621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</a:rPr>
                        <a:t>Sentinel-2B</a:t>
                      </a:r>
                      <a:endParaRPr lang="en-GB" sz="240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DejaVu Sans"/>
                        <a:cs typeface="DejaVu San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19</a:t>
                      </a:r>
                      <a:endParaRPr lang="en-GB" sz="2400" dirty="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DejaVu Sans"/>
                        <a:cs typeface="DejaVu San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5792475"/>
                  </a:ext>
                </a:extLst>
              </a:tr>
              <a:tr h="34621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</a:rPr>
                        <a:t>Landsat8</a:t>
                      </a:r>
                      <a:endParaRPr lang="en-GB" sz="240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DejaVu Sans"/>
                        <a:cs typeface="DejaVu San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62</a:t>
                      </a:r>
                      <a:endParaRPr lang="en-GB" sz="2400" dirty="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DejaVu Sans"/>
                        <a:cs typeface="DejaVu San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72844750"/>
                  </a:ext>
                </a:extLst>
              </a:tr>
              <a:tr h="34621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PROBA-V</a:t>
                      </a:r>
                      <a:endParaRPr lang="en-GB" sz="2400" dirty="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DejaVu Sans"/>
                        <a:cs typeface="DejaVu San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214</a:t>
                      </a:r>
                      <a:endParaRPr lang="en-GB" sz="2400" dirty="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DejaVu Sans"/>
                        <a:cs typeface="DejaVu San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4862575"/>
                  </a:ext>
                </a:extLst>
              </a:tr>
              <a:tr h="34621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</a:rPr>
                        <a:t>Deimos1</a:t>
                      </a:r>
                      <a:endParaRPr lang="en-GB" sz="240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DejaVu Sans"/>
                        <a:cs typeface="DejaVu San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91</a:t>
                      </a:r>
                      <a:endParaRPr lang="en-GB" sz="2400" dirty="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DejaVu Sans"/>
                        <a:cs typeface="DejaVu San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542556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54019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60EA4CF-23E8-4072-9121-048565DEE8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52AC00-4715-47AE-A6F4-1217B36C8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6FCA45-5BF1-4CC3-843A-07E686D37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3C938-B854-8048-B577-623D12B3138F}" type="slidenum">
              <a:rPr lang="nl-NL" smtClean="0"/>
              <a:pPr/>
              <a:t>18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D9671AB-376E-4BE6-AEA7-ED84389AA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OSCAR LIBYA-4 Desert results RED </a:t>
            </a:r>
            <a:r>
              <a:rPr lang="en-US" b="1" dirty="0" err="1"/>
              <a:t>banDs</a:t>
            </a:r>
            <a:endParaRPr lang="LID4096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77BF9B-FD12-4934-8A9C-EB1B27A38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879" y="941347"/>
            <a:ext cx="7089346" cy="51463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100063-205E-4270-A7D0-9D385BD75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112" y="0"/>
            <a:ext cx="3563888" cy="262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5421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0EB4E1A-14B2-4DF0-B942-2FE7BEA904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AE710D-A9BF-4966-A9E1-1461C9B9C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0E6436-2F7B-CD41-916E-6D2EB371277A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A34E099-045E-44CF-9C96-54F030DD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Ratio observed / simulated TOA </a:t>
            </a:r>
            <a:r>
              <a:rPr lang="en-US" b="1" dirty="0" err="1"/>
              <a:t>reflectances</a:t>
            </a:r>
            <a:endParaRPr lang="LID4096" b="1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75C748F-A0B0-457D-9130-05C312849F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DB336C-0062-4CFC-A684-EFDFF3027EF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897763"/>
            <a:ext cx="8352927" cy="527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9275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486" y="3717622"/>
            <a:ext cx="3232714" cy="2284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704" y="3657600"/>
            <a:ext cx="3314381" cy="2344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2000" b="1"/>
              <a:t>BELHARMONY CONTEXT</a:t>
            </a:r>
            <a:endParaRPr lang="en-US" sz="2000" b="1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381000" y="914400"/>
            <a:ext cx="8229600" cy="714728"/>
          </a:xfrm>
        </p:spPr>
        <p:txBody>
          <a:bodyPr>
            <a:normAutofit/>
          </a:bodyPr>
          <a:lstStyle/>
          <a:p>
            <a:r>
              <a:rPr lang="en-US" sz="1800"/>
              <a:t>A clear tendency in the use of higher spatial and temporal resolution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6048804"/>
            <a:ext cx="1676400" cy="795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48400" y="3848676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>
                <a:solidFill>
                  <a:schemeClr val="bg2"/>
                </a:solidFill>
              </a:rPr>
              <a:t>Sentinel-2 Markermeer</a:t>
            </a:r>
            <a:endParaRPr lang="en-US" b="1">
              <a:solidFill>
                <a:schemeClr val="bg2"/>
              </a:solidFill>
            </a:endParaRPr>
          </a:p>
        </p:txBody>
      </p:sp>
      <p:pic>
        <p:nvPicPr>
          <p:cNvPr id="9" name="Picture 7" descr="Y:\Unit_TAP\Contracts\Applications\1510656_Proba4Coast\04_Work_Documents\WP1_Management\website\pictures\S1_TOC_20150616_100M_Oceania_Western-Australia_KingSound_NRB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07"/>
          <a:stretch/>
        </p:blipFill>
        <p:spPr bwMode="auto">
          <a:xfrm>
            <a:off x="457200" y="3692813"/>
            <a:ext cx="2505504" cy="225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29209" y="3802510"/>
            <a:ext cx="229003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sz="1400" b="1">
                <a:solidFill>
                  <a:schemeClr val="bg1"/>
                </a:solidFill>
              </a:rPr>
              <a:t>PROBA-V</a:t>
            </a:r>
          </a:p>
          <a:p>
            <a:r>
              <a:rPr lang="nl-BE" sz="1400" b="1">
                <a:solidFill>
                  <a:schemeClr val="bg1"/>
                </a:solidFill>
              </a:rPr>
              <a:t>Western-Australia_KingSound</a:t>
            </a:r>
            <a:endParaRPr lang="nl-BE" sz="1400" b="1" dirty="0">
              <a:solidFill>
                <a:schemeClr val="bg1"/>
              </a:solidFill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75291"/>
            <a:ext cx="352425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12898" y="1419593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chemeClr val="bg2"/>
                </a:solidFill>
              </a:rPr>
              <a:t>Sentinel-2</a:t>
            </a: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00400" y="3827649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>
                <a:solidFill>
                  <a:schemeClr val="bg2"/>
                </a:solidFill>
              </a:rPr>
              <a:t>Landsat-8</a:t>
            </a:r>
          </a:p>
          <a:p>
            <a:r>
              <a:rPr lang="nl-BE" b="1">
                <a:solidFill>
                  <a:schemeClr val="bg2"/>
                </a:solidFill>
              </a:rPr>
              <a:t>Markermeer</a:t>
            </a:r>
            <a:endParaRPr lang="en-US" b="1">
              <a:solidFill>
                <a:schemeClr val="bg2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295400"/>
            <a:ext cx="357187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264187" y="2908303"/>
            <a:ext cx="10650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b="1">
                <a:solidFill>
                  <a:schemeClr val="bg1"/>
                </a:solidFill>
              </a:rPr>
              <a:t>PROBA-V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590" y="1187147"/>
            <a:ext cx="2410043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63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A5CC358-3172-499B-BBBB-DBF9DD56D9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8E61E3-BFB6-48EC-9FF2-DF7DFFD65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0E6436-2F7B-CD41-916E-6D2EB371277A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308EB595-7955-40CE-9CA7-91C78539B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3936346-9FB3-4ACB-9A28-77EAC8745F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CF9408-F27A-42EF-97A9-F0F180AA01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35" y="7326"/>
            <a:ext cx="4714875" cy="31432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4BD3EF-11F6-4C5C-8BA8-3F232626C0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125" y="9241"/>
            <a:ext cx="4714875" cy="31432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E314CF-23E4-4865-B184-16EAEBE9F7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7560" y="3238914"/>
            <a:ext cx="4699350" cy="3132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CC0F6F-9B45-4FE5-8F3D-1F5949FEF8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57" y="3247673"/>
            <a:ext cx="4714875" cy="3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8834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9DC1AC-6CD7-44EA-905C-5CE3CF2BA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0E6436-2F7B-CD41-916E-6D2EB371277A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350D39E-EC9E-48D2-963D-9E9B083D9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Relative ratio difference with respect to sentinel-2A</a:t>
            </a:r>
            <a:endParaRPr lang="LID4096" b="1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42213AD-B139-494E-899A-802C08EB70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4E6305-FEB5-484E-A7FD-463868F24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556792"/>
            <a:ext cx="8164375" cy="390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2919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C76128-C23E-418A-93AB-20107D2E0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3C938-B854-8048-B577-623D12B3138F}" type="slidenum">
              <a:rPr lang="nl-NL" smtClean="0"/>
              <a:pPr/>
              <a:t>22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F0CC18B-C65F-4413-8A79-8680A5522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CONCLUSIONS LiBYa-4</a:t>
            </a:r>
            <a:endParaRPr lang="LID4096" b="1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D394813-4B92-4134-A86E-7A218C1C51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3568" y="1196752"/>
            <a:ext cx="7487890" cy="4084399"/>
          </a:xfrm>
        </p:spPr>
        <p:txBody>
          <a:bodyPr/>
          <a:lstStyle/>
          <a:p>
            <a:pPr lvl="0" algn="just"/>
            <a:r>
              <a:rPr lang="en-US" sz="2000" dirty="0"/>
              <a:t>For comparable spectral bands Landsat-8, PROBA-V, Sentinal-2B and Deimos-1 agree to within 2% with Sentinel-2A, except for the green band on Deimos-1 where a difference of 3,5 % is observed</a:t>
            </a:r>
          </a:p>
          <a:p>
            <a:pPr lvl="0" algn="just"/>
            <a:endParaRPr lang="en-US" sz="2000" dirty="0"/>
          </a:p>
          <a:p>
            <a:pPr lvl="0" algn="just"/>
            <a:r>
              <a:rPr lang="en-US" sz="2000" dirty="0"/>
              <a:t>Differences between Sentinel-2A and Sentinel-2B of the same magnitude as differences observed between Sentinel-2A and the other sensors. Sentinel-2A is for most bands slightly brighter than Sentinel-2B.</a:t>
            </a:r>
          </a:p>
          <a:p>
            <a:pPr lvl="0" algn="just"/>
            <a:endParaRPr lang="en-US" sz="2000" dirty="0"/>
          </a:p>
          <a:p>
            <a:pPr lvl="0" algn="just"/>
            <a:r>
              <a:rPr lang="en-US" sz="2000" dirty="0"/>
              <a:t>The results confirm that all sensors investigated are well-calibrated and that inter-sensor differences are small at least over bright areas such as Libya-4.</a:t>
            </a:r>
          </a:p>
          <a:p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5747313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8A17BD-B82B-40F4-8F7D-A87CE04CA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3C938-B854-8048-B577-623D12B3138F}" type="slidenum">
              <a:rPr lang="nl-NL" smtClean="0"/>
              <a:pPr/>
              <a:t>23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DBE9004-1E56-4CF7-A5E5-FC322A0B3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Observations vs simulations over </a:t>
            </a:r>
            <a:r>
              <a:rPr lang="en-US" b="1" dirty="0" err="1"/>
              <a:t>Radcalnet</a:t>
            </a:r>
            <a:r>
              <a:rPr lang="en-US" b="1" dirty="0"/>
              <a:t> sites</a:t>
            </a:r>
            <a:endParaRPr lang="LID4096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01F5524-F082-4122-8E3C-106F4B1D1B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513" y="1628800"/>
            <a:ext cx="8060525" cy="4168556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470452E-55DE-4C5F-BB88-895F6B4C6072}"/>
              </a:ext>
            </a:extLst>
          </p:cNvPr>
          <p:cNvCxnSpPr/>
          <p:nvPr/>
        </p:nvCxnSpPr>
        <p:spPr>
          <a:xfrm flipV="1">
            <a:off x="1907704" y="3501008"/>
            <a:ext cx="2520280" cy="165618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0545D9F-74BE-45CA-987B-5E66A944B26E}"/>
              </a:ext>
            </a:extLst>
          </p:cNvPr>
          <p:cNvCxnSpPr>
            <a:cxnSpLocks/>
          </p:cNvCxnSpPr>
          <p:nvPr/>
        </p:nvCxnSpPr>
        <p:spPr>
          <a:xfrm>
            <a:off x="1907704" y="3501008"/>
            <a:ext cx="2520280" cy="165618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33679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1FFBF3-D637-4AA6-8D25-14B061FD7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3C938-B854-8048-B577-623D12B3138F}" type="slidenum">
              <a:rPr lang="nl-NL" smtClean="0"/>
              <a:pPr/>
              <a:t>24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8935E77-E04B-4C79-BF07-739A6FDCE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b="1" dirty="0"/>
              <a:t>methodology</a:t>
            </a:r>
            <a:endParaRPr lang="LID4096" sz="1800" b="1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A943432-5823-47F4-A7C7-2E1F5FD48B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2000" y="980728"/>
            <a:ext cx="7487890" cy="4084399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1800" dirty="0"/>
              <a:t>S2A, S2B, L8, PV, and Deimos1 images downloaded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18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/>
              <a:t>ROI TOA reflectance extractions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600" dirty="0"/>
              <a:t>~1km, ~ 500 m, ~100 m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sz="18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/>
              <a:t>Generation of </a:t>
            </a:r>
            <a:r>
              <a:rPr lang="en-US" sz="1800" dirty="0" err="1"/>
              <a:t>quicklooks</a:t>
            </a:r>
            <a:r>
              <a:rPr lang="en-US" sz="1800" dirty="0"/>
              <a:t> for cloud check over sites + surroundings </a:t>
            </a:r>
            <a:r>
              <a:rPr lang="en-US" sz="1800" dirty="0">
                <a:sym typeface="Wingdings" panose="05000000000000000000" pitchFamily="2" charset="2"/>
              </a:rPr>
              <a:t> exclude scattering from nearby clouds (&lt; ~5 km)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18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/>
              <a:t>Spectral resampling of </a:t>
            </a:r>
            <a:r>
              <a:rPr lang="en-US" sz="1800" dirty="0" err="1"/>
              <a:t>RadCalNet</a:t>
            </a:r>
            <a:r>
              <a:rPr lang="en-US" sz="1800" dirty="0"/>
              <a:t> TOA </a:t>
            </a:r>
            <a:r>
              <a:rPr lang="en-US" sz="1800" dirty="0" err="1"/>
              <a:t>reflectances</a:t>
            </a:r>
            <a:r>
              <a:rPr lang="en-US" sz="1800" dirty="0"/>
              <a:t> (at 10 nm) to the respective spectral bands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18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/>
              <a:t>Selection of match-ups between sensor observations and </a:t>
            </a:r>
            <a:r>
              <a:rPr lang="en-US" sz="1800" dirty="0" err="1"/>
              <a:t>Radcalnet</a:t>
            </a:r>
            <a:r>
              <a:rPr lang="en-US" sz="1800" dirty="0"/>
              <a:t> simulations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600" dirty="0"/>
              <a:t>time constraint  ±15 – 45 minutes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9786623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7B54F3-1EDC-460E-AAE3-6CF027882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0E6436-2F7B-CD41-916E-6D2EB371277A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775F521-8976-4758-B71B-87247C193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Number of cloud-free matchups</a:t>
            </a:r>
            <a:endParaRPr lang="LID4096" b="1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0A49509-390E-424D-A028-BD6FEB5CFB3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12000" y="1268760"/>
          <a:ext cx="7920441" cy="42484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10181">
                  <a:extLst>
                    <a:ext uri="{9D8B030D-6E8A-4147-A177-3AD203B41FA5}">
                      <a16:colId xmlns:a16="http://schemas.microsoft.com/office/drawing/2014/main" val="265414174"/>
                    </a:ext>
                  </a:extLst>
                </a:gridCol>
                <a:gridCol w="1514626">
                  <a:extLst>
                    <a:ext uri="{9D8B030D-6E8A-4147-A177-3AD203B41FA5}">
                      <a16:colId xmlns:a16="http://schemas.microsoft.com/office/drawing/2014/main" val="2793373950"/>
                    </a:ext>
                  </a:extLst>
                </a:gridCol>
                <a:gridCol w="1497683">
                  <a:extLst>
                    <a:ext uri="{9D8B030D-6E8A-4147-A177-3AD203B41FA5}">
                      <a16:colId xmlns:a16="http://schemas.microsoft.com/office/drawing/2014/main" val="2979199757"/>
                    </a:ext>
                  </a:extLst>
                </a:gridCol>
                <a:gridCol w="1512085">
                  <a:extLst>
                    <a:ext uri="{9D8B030D-6E8A-4147-A177-3AD203B41FA5}">
                      <a16:colId xmlns:a16="http://schemas.microsoft.com/office/drawing/2014/main" val="2733464132"/>
                    </a:ext>
                  </a:extLst>
                </a:gridCol>
                <a:gridCol w="1385866">
                  <a:extLst>
                    <a:ext uri="{9D8B030D-6E8A-4147-A177-3AD203B41FA5}">
                      <a16:colId xmlns:a16="http://schemas.microsoft.com/office/drawing/2014/main" val="1195754744"/>
                    </a:ext>
                  </a:extLst>
                </a:gridCol>
              </a:tblGrid>
              <a:tr h="70807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Sensor</a:t>
                      </a:r>
                      <a:endParaRPr lang="en-BE" sz="200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DejaVu Sans" panose="020B0603030804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LCFR</a:t>
                      </a:r>
                      <a:endParaRPr lang="en-BE" sz="200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DejaVu Sans" panose="020B0603030804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RVUS</a:t>
                      </a:r>
                      <a:endParaRPr lang="en-BE" sz="200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DejaVu Sans" panose="020B0603030804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GONA</a:t>
                      </a:r>
                      <a:endParaRPr lang="en-BE" sz="200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DejaVu Sans" panose="020B0603030804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Total</a:t>
                      </a:r>
                      <a:endParaRPr lang="en-BE" sz="200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DejaVu Sans" panose="020B0603030804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5820001"/>
                  </a:ext>
                </a:extLst>
              </a:tr>
              <a:tr h="70807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Sentinel-2A</a:t>
                      </a:r>
                      <a:endParaRPr lang="en-BE" sz="200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DejaVu Sans" panose="020B0603030804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32</a:t>
                      </a:r>
                      <a:endParaRPr lang="en-BE" sz="200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DejaVu Sans" panose="020B0603030804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14</a:t>
                      </a:r>
                      <a:endParaRPr lang="en-BE" sz="200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DejaVu Sans" panose="020B0603030804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27</a:t>
                      </a:r>
                      <a:endParaRPr lang="en-BE" sz="200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DejaVu Sans" panose="020B0603030804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GB" sz="2000" b="1" dirty="0">
                          <a:effectLst/>
                        </a:rPr>
                        <a:t>73</a:t>
                      </a:r>
                      <a:endParaRPr lang="en-BE" sz="2000" b="1" dirty="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DejaVu Sans" panose="020B0603030804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89369301"/>
                  </a:ext>
                </a:extLst>
              </a:tr>
              <a:tr h="70807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Sentinel-2B</a:t>
                      </a:r>
                      <a:endParaRPr lang="en-BE" sz="200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DejaVu Sans" panose="020B0603030804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20</a:t>
                      </a:r>
                      <a:endParaRPr lang="en-BE" sz="200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DejaVu Sans" panose="020B0603030804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8</a:t>
                      </a:r>
                      <a:endParaRPr lang="en-BE" sz="200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DejaVu Sans" panose="020B0603030804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22</a:t>
                      </a:r>
                      <a:endParaRPr lang="en-BE" sz="200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DejaVu Sans" panose="020B0603030804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GB" sz="2000" b="1" dirty="0">
                          <a:effectLst/>
                        </a:rPr>
                        <a:t>50</a:t>
                      </a:r>
                      <a:endParaRPr lang="en-BE" sz="2000" b="1" dirty="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DejaVu Sans" panose="020B0603030804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58323287"/>
                  </a:ext>
                </a:extLst>
              </a:tr>
              <a:tr h="70807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Landsat 8</a:t>
                      </a:r>
                      <a:endParaRPr lang="en-BE" sz="2000" dirty="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DejaVu Sans" panose="020B0603030804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24</a:t>
                      </a:r>
                      <a:endParaRPr lang="en-BE" sz="200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DejaVu Sans" panose="020B0603030804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6</a:t>
                      </a:r>
                      <a:endParaRPr lang="en-BE" sz="200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DejaVu Sans" panose="020B0603030804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14</a:t>
                      </a:r>
                      <a:endParaRPr lang="en-BE" sz="200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DejaVu Sans" panose="020B0603030804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GB" sz="2000" b="1" dirty="0">
                          <a:effectLst/>
                        </a:rPr>
                        <a:t>44</a:t>
                      </a:r>
                      <a:endParaRPr lang="en-BE" sz="2000" b="1" dirty="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DejaVu Sans" panose="020B0603030804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54592972"/>
                  </a:ext>
                </a:extLst>
              </a:tr>
              <a:tr h="70807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PROBA-V</a:t>
                      </a:r>
                      <a:endParaRPr lang="en-BE" sz="200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DejaVu Sans" panose="020B0603030804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103</a:t>
                      </a:r>
                      <a:endParaRPr lang="en-BE" sz="200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DejaVu Sans" panose="020B0603030804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28</a:t>
                      </a:r>
                      <a:endParaRPr lang="en-BE" sz="200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DejaVu Sans" panose="020B0603030804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42</a:t>
                      </a:r>
                      <a:endParaRPr lang="en-BE" sz="200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DejaVu Sans" panose="020B0603030804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GB" sz="2000" b="1" dirty="0">
                          <a:effectLst/>
                        </a:rPr>
                        <a:t>173</a:t>
                      </a:r>
                      <a:endParaRPr lang="en-BE" sz="2000" b="1" dirty="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DejaVu Sans" panose="020B0603030804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96214462"/>
                  </a:ext>
                </a:extLst>
              </a:tr>
              <a:tr h="70807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Deimos1</a:t>
                      </a:r>
                      <a:endParaRPr lang="en-BE" sz="2000" dirty="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DejaVu Sans" panose="020B0603030804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4</a:t>
                      </a:r>
                      <a:endParaRPr lang="en-BE" sz="200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DejaVu Sans" panose="020B0603030804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7</a:t>
                      </a:r>
                      <a:endParaRPr lang="en-BE" sz="200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DejaVu Sans" panose="020B0603030804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0</a:t>
                      </a:r>
                      <a:endParaRPr lang="en-BE" sz="200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DejaVu Sans" panose="020B0603030804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GB" sz="2000" b="1" dirty="0">
                          <a:effectLst/>
                        </a:rPr>
                        <a:t>11</a:t>
                      </a:r>
                      <a:endParaRPr lang="en-BE" sz="2000" b="1" dirty="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DejaVu Sans" panose="020B0603030804020204" pitchFamily="34" charset="0"/>
                        <a:cs typeface="DejaVu Sans" panose="020B0603030804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49945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74573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1800" b="1" dirty="0" err="1">
                <a:latin typeface="+mn-lt"/>
              </a:rPr>
              <a:t>Gobabeb</a:t>
            </a:r>
            <a:r>
              <a:rPr lang="nl-BE" sz="1800" b="1" dirty="0">
                <a:latin typeface="+mn-lt"/>
              </a:rPr>
              <a:t> (GONA), 23.500</a:t>
            </a:r>
            <a:r>
              <a:rPr lang="nl-BE" sz="1800" b="1" baseline="30000" dirty="0">
                <a:latin typeface="+mn-lt"/>
              </a:rPr>
              <a:t>o</a:t>
            </a:r>
            <a:r>
              <a:rPr lang="nl-BE" sz="1800" b="1" dirty="0">
                <a:latin typeface="+mn-lt"/>
              </a:rPr>
              <a:t>S, 15.033</a:t>
            </a:r>
            <a:r>
              <a:rPr lang="nl-BE" sz="1800" b="1" baseline="30000" dirty="0">
                <a:latin typeface="+mn-lt"/>
              </a:rPr>
              <a:t>o</a:t>
            </a:r>
            <a:r>
              <a:rPr lang="nl-BE" sz="1800" b="1" dirty="0">
                <a:latin typeface="+mn-lt"/>
              </a:rPr>
              <a:t>E</a:t>
            </a:r>
            <a:endParaRPr lang="en-US" sz="1800" b="1" dirty="0">
              <a:latin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4FBBE0-184B-4EE8-8E6A-BFE64DFFE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832" y="1076476"/>
            <a:ext cx="4104456" cy="45246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50FCB8C-D2D1-4146-87CD-4B1006BD8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757" y="1076476"/>
            <a:ext cx="2287059" cy="470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2745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1800" b="1" dirty="0" err="1">
                <a:latin typeface="+mn-lt"/>
              </a:rPr>
              <a:t>gobabeb</a:t>
            </a:r>
            <a:r>
              <a:rPr lang="nl-BE" sz="1800" b="1" dirty="0">
                <a:latin typeface="+mn-lt"/>
              </a:rPr>
              <a:t> (GONA)</a:t>
            </a:r>
            <a:endParaRPr lang="en-US" sz="1800" b="1" dirty="0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82AEA9-2EFE-4D66-A75D-221A970E3F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908720"/>
            <a:ext cx="7128370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5975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8E61E3-BFB6-48EC-9FF2-DF7DFFD65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0E6436-2F7B-CD41-916E-6D2EB371277A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B83378-366D-472E-8046-FD2E81209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6672"/>
            <a:ext cx="4715000" cy="32883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650BFC-14BF-4622-877D-68EA6E765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976" y="473292"/>
            <a:ext cx="4787008" cy="32883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44B2D99-F3AE-41F3-9B32-ECC40EF84B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5976" y="3693368"/>
            <a:ext cx="4788024" cy="316463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549211D-291B-4217-899E-A4F3E5878545}"/>
              </a:ext>
            </a:extLst>
          </p:cNvPr>
          <p:cNvSpPr txBox="1"/>
          <p:nvPr/>
        </p:nvSpPr>
        <p:spPr>
          <a:xfrm>
            <a:off x="612000" y="3933056"/>
            <a:ext cx="3383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No Deimos1 data available for GONA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0225216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8E61E3-BFB6-48EC-9FF2-DF7DFFD65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0E6436-2F7B-CD41-916E-6D2EB371277A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A27FD049-675D-4402-A136-CFC6B1A298F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612000" y="908720"/>
          <a:ext cx="8424496" cy="28406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Worksheet" r:id="rId3" imgW="7931020" imgH="2768554" progId="Excel.Sheet.12">
                  <p:embed/>
                </p:oleObj>
              </mc:Choice>
              <mc:Fallback>
                <p:oleObj name="Worksheet" r:id="rId3" imgW="7931020" imgH="2768554" progId="Excel.Sheet.12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A27FD049-675D-4402-A136-CFC6B1A298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12000" y="908720"/>
                        <a:ext cx="8424496" cy="28406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C907850D-682C-4D8A-9559-4D906635DA6D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612000" y="3782358"/>
          <a:ext cx="8424496" cy="30310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Worksheet" r:id="rId5" imgW="7931020" imgH="2768554" progId="Excel.Sheet.12">
                  <p:embed/>
                </p:oleObj>
              </mc:Choice>
              <mc:Fallback>
                <p:oleObj name="Worksheet" r:id="rId5" imgW="7931020" imgH="2768554" progId="Excel.Sheet.12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C907850D-682C-4D8A-9559-4D906635DA6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12000" y="3782358"/>
                        <a:ext cx="8424496" cy="30310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803726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b="1" dirty="0"/>
              <a:t>BELHARMONY CONTEXT: Sentinel-2 </a:t>
            </a:r>
            <a:r>
              <a:rPr lang="nl-BE" b="1" dirty="0" err="1"/>
              <a:t>acquIsitions</a:t>
            </a:r>
            <a:r>
              <a:rPr lang="nl-BE" b="1" dirty="0"/>
              <a:t> august 2016</a:t>
            </a:r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030E6436-2F7B-CD41-916E-6D2EB371277A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323528" y="1124744"/>
          <a:ext cx="8352928" cy="5256585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20882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752195">
                <a:tc>
                  <a:txBody>
                    <a:bodyPr/>
                    <a:lstStyle/>
                    <a:p>
                      <a:endParaRPr lang="nl-BE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200" dirty="0"/>
                        <a:t>9/8</a:t>
                      </a:r>
                    </a:p>
                    <a:p>
                      <a:endParaRPr lang="nl-B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200" dirty="0"/>
                        <a:t>12/8</a:t>
                      </a:r>
                    </a:p>
                    <a:p>
                      <a:endParaRPr lang="nl-B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52195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200" b="1" dirty="0"/>
                        <a:t>16/8</a:t>
                      </a:r>
                    </a:p>
                    <a:p>
                      <a:endParaRPr lang="nl-B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200" b="1" dirty="0"/>
                        <a:t>16/8 (DMC)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200" dirty="0"/>
                        <a:t>19/8</a:t>
                      </a:r>
                    </a:p>
                    <a:p>
                      <a:endParaRPr lang="nl-B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200" dirty="0"/>
                        <a:t>22/8</a:t>
                      </a:r>
                    </a:p>
                    <a:p>
                      <a:endParaRPr lang="nl-B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52195">
                <a:tc>
                  <a:txBody>
                    <a:bodyPr/>
                    <a:lstStyle/>
                    <a:p>
                      <a:endParaRPr lang="nl-B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200" b="1" dirty="0"/>
                        <a:t>26/8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200" dirty="0"/>
                        <a:t>29/8</a:t>
                      </a:r>
                    </a:p>
                    <a:p>
                      <a:endParaRPr lang="nl-B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088" y="1412776"/>
            <a:ext cx="1739696" cy="1467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917" y="1378868"/>
            <a:ext cx="1802993" cy="1467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113534"/>
            <a:ext cx="1812910" cy="1467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113534"/>
            <a:ext cx="1800200" cy="1469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3" y="3113534"/>
            <a:ext cx="1739696" cy="1435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088" y="4869159"/>
            <a:ext cx="1792879" cy="1469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626" y="4869159"/>
            <a:ext cx="1812910" cy="1466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971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1800" b="1" dirty="0" err="1">
                <a:latin typeface="+mn-lt"/>
              </a:rPr>
              <a:t>RailROAD</a:t>
            </a:r>
            <a:r>
              <a:rPr lang="nl-BE" sz="1800" b="1" dirty="0">
                <a:latin typeface="+mn-lt"/>
              </a:rPr>
              <a:t> </a:t>
            </a:r>
            <a:r>
              <a:rPr lang="nl-BE" sz="1800" b="1" dirty="0" err="1">
                <a:latin typeface="+mn-lt"/>
              </a:rPr>
              <a:t>Valley</a:t>
            </a:r>
            <a:r>
              <a:rPr lang="nl-BE" sz="1800" b="1" dirty="0">
                <a:latin typeface="+mn-lt"/>
              </a:rPr>
              <a:t> PLAYA (RVUS), 38.504</a:t>
            </a:r>
            <a:r>
              <a:rPr lang="nl-BE" sz="1800" b="1" baseline="30000" dirty="0">
                <a:latin typeface="+mn-lt"/>
              </a:rPr>
              <a:t>o</a:t>
            </a:r>
            <a:r>
              <a:rPr lang="nl-BE" sz="1800" b="1" dirty="0">
                <a:latin typeface="+mn-lt"/>
              </a:rPr>
              <a:t>N, 115.692</a:t>
            </a:r>
            <a:r>
              <a:rPr lang="nl-BE" sz="1800" b="1" baseline="30000" dirty="0">
                <a:latin typeface="+mn-lt"/>
              </a:rPr>
              <a:t>o</a:t>
            </a:r>
            <a:r>
              <a:rPr lang="nl-BE" sz="1800" b="1" dirty="0">
                <a:latin typeface="+mn-lt"/>
              </a:rPr>
              <a:t>W</a:t>
            </a:r>
            <a:endParaRPr lang="en-US" sz="1800" b="1" dirty="0"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" t="8949" r="1310" b="3363"/>
          <a:stretch/>
        </p:blipFill>
        <p:spPr bwMode="auto">
          <a:xfrm>
            <a:off x="755999" y="1353843"/>
            <a:ext cx="4608090" cy="3126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510487" y="1353844"/>
            <a:ext cx="368684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 err="1"/>
              <a:t>Representative</a:t>
            </a:r>
            <a:r>
              <a:rPr lang="nl-BE" b="1" dirty="0"/>
              <a:t> area 100 x 100 m</a:t>
            </a:r>
          </a:p>
          <a:p>
            <a:r>
              <a:rPr lang="nl-BE" dirty="0"/>
              <a:t>1 PROBA-V pixel</a:t>
            </a:r>
          </a:p>
          <a:p>
            <a:r>
              <a:rPr lang="nl-BE" dirty="0"/>
              <a:t>		(100 m </a:t>
            </a:r>
            <a:r>
              <a:rPr lang="nl-BE" dirty="0" err="1"/>
              <a:t>resolution</a:t>
            </a:r>
            <a:r>
              <a:rPr lang="nl-BE" dirty="0"/>
              <a:t>)	</a:t>
            </a:r>
          </a:p>
          <a:p>
            <a:r>
              <a:rPr lang="nl-BE" dirty="0"/>
              <a:t>3 × 3 L8 pixels</a:t>
            </a:r>
          </a:p>
          <a:p>
            <a:r>
              <a:rPr lang="nl-BE" dirty="0"/>
              <a:t>		 (30 m </a:t>
            </a:r>
            <a:r>
              <a:rPr lang="nl-BE" dirty="0" err="1"/>
              <a:t>resolution</a:t>
            </a:r>
            <a:r>
              <a:rPr lang="nl-BE" dirty="0"/>
              <a:t>)</a:t>
            </a:r>
          </a:p>
          <a:p>
            <a:r>
              <a:rPr lang="nl-BE" dirty="0"/>
              <a:t>5 × 5 S2 pixels</a:t>
            </a:r>
          </a:p>
          <a:p>
            <a:r>
              <a:rPr lang="nl-BE" dirty="0"/>
              <a:t>		 (20 m </a:t>
            </a:r>
            <a:r>
              <a:rPr lang="nl-BE" dirty="0" err="1"/>
              <a:t>resolution</a:t>
            </a:r>
            <a:r>
              <a:rPr lang="nl-BE" dirty="0"/>
              <a:t>)</a:t>
            </a:r>
          </a:p>
          <a:p>
            <a:r>
              <a:rPr lang="nl-BE" dirty="0"/>
              <a:t>5 × 5 Deimos1 pixels</a:t>
            </a:r>
          </a:p>
          <a:p>
            <a:r>
              <a:rPr lang="nl-BE" dirty="0"/>
              <a:t>		(22 m </a:t>
            </a:r>
            <a:r>
              <a:rPr lang="nl-BE" dirty="0" err="1"/>
              <a:t>resolution</a:t>
            </a:r>
            <a:r>
              <a:rPr lang="nl-BE" dirty="0"/>
              <a:t>)</a:t>
            </a:r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09F624-305D-4FCA-A98D-CF11EBA233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9" y="4480186"/>
            <a:ext cx="2465124" cy="159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428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1800" b="1" dirty="0" err="1">
                <a:latin typeface="+mn-lt"/>
              </a:rPr>
              <a:t>RailROAD</a:t>
            </a:r>
            <a:r>
              <a:rPr lang="nl-BE" sz="1800" b="1" dirty="0">
                <a:latin typeface="+mn-lt"/>
              </a:rPr>
              <a:t> </a:t>
            </a:r>
            <a:r>
              <a:rPr lang="nl-BE" sz="1800" b="1" dirty="0" err="1">
                <a:latin typeface="+mn-lt"/>
              </a:rPr>
              <a:t>Valley</a:t>
            </a:r>
            <a:r>
              <a:rPr lang="nl-BE" sz="1800" b="1" dirty="0">
                <a:latin typeface="+mn-lt"/>
              </a:rPr>
              <a:t> PLAYA (RVUS)</a:t>
            </a:r>
            <a:endParaRPr lang="en-US" sz="1800" b="1" dirty="0">
              <a:latin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B3AC86C-C464-41FE-B92F-E6DD74960E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061" y="856801"/>
            <a:ext cx="8172400" cy="509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8137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5B1ED3-B7E8-414D-9F0C-9AFEC0FB8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dirty="0"/>
              <a:t>Steering </a:t>
            </a:r>
            <a:r>
              <a:rPr lang="nl-NL" dirty="0" err="1"/>
              <a:t>Committee</a:t>
            </a:r>
            <a:r>
              <a:rPr lang="nl-NL" dirty="0"/>
              <a:t> Meeting, 21 </a:t>
            </a:r>
            <a:r>
              <a:rPr lang="nl-NL" dirty="0" err="1"/>
              <a:t>February</a:t>
            </a:r>
            <a:r>
              <a:rPr lang="nl-NL" dirty="0"/>
              <a:t> 2019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8E61E3-BFB6-48EC-9FF2-DF7DFFD65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0E6436-2F7B-CD41-916E-6D2EB371277A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F5B1BC-C19D-464E-A16F-BA7D4387FB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6672"/>
            <a:ext cx="4788024" cy="32403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31D77AB-DADD-4673-908D-2FA66AA351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2488" y="428668"/>
            <a:ext cx="4751512" cy="32883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9EC80D1-3343-4A3D-A74D-0D8FAFD465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" y="3645024"/>
            <a:ext cx="4787008" cy="31683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24D740F-3C37-4FE1-9EC4-99A1D9E866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2488" y="3645024"/>
            <a:ext cx="4751512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4615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55999" y="540001"/>
            <a:ext cx="8060525" cy="316799"/>
          </a:xfrm>
        </p:spPr>
        <p:txBody>
          <a:bodyPr/>
          <a:lstStyle/>
          <a:p>
            <a:r>
              <a:rPr lang="nl-BE" sz="1800" b="1" dirty="0" err="1">
                <a:latin typeface="+mn-lt"/>
              </a:rPr>
              <a:t>Brdf</a:t>
            </a:r>
            <a:r>
              <a:rPr lang="nl-BE" sz="1800" b="1" dirty="0">
                <a:latin typeface="+mn-lt"/>
              </a:rPr>
              <a:t> </a:t>
            </a:r>
            <a:r>
              <a:rPr lang="nl-BE" sz="1800" b="1" dirty="0" err="1">
                <a:latin typeface="+mn-lt"/>
              </a:rPr>
              <a:t>effects</a:t>
            </a:r>
            <a:r>
              <a:rPr lang="nl-BE" sz="1800" b="1" dirty="0">
                <a:latin typeface="+mn-lt"/>
              </a:rPr>
              <a:t> RVUS, RED</a:t>
            </a:r>
            <a:endParaRPr lang="en-US" sz="1800" b="1" dirty="0">
              <a:latin typeface="+mn-lt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5746AEB-918A-43C4-94CF-234C15F8D163}"/>
              </a:ext>
            </a:extLst>
          </p:cNvPr>
          <p:cNvSpPr txBox="1"/>
          <p:nvPr/>
        </p:nvSpPr>
        <p:spPr>
          <a:xfrm>
            <a:off x="9246" y="899430"/>
            <a:ext cx="1888184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b="1" dirty="0"/>
              <a:t>L8</a:t>
            </a:r>
            <a:endParaRPr lang="en-BE" b="1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F071F7F-F262-44DE-B95E-0F542AF500A3}"/>
              </a:ext>
            </a:extLst>
          </p:cNvPr>
          <p:cNvSpPr txBox="1"/>
          <p:nvPr/>
        </p:nvSpPr>
        <p:spPr>
          <a:xfrm>
            <a:off x="1819720" y="870180"/>
            <a:ext cx="1888184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b="1" dirty="0"/>
              <a:t>S2A</a:t>
            </a:r>
            <a:endParaRPr lang="en-BE" b="1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33341D3-7935-42A1-B02C-9A6B7A469EB5}"/>
              </a:ext>
            </a:extLst>
          </p:cNvPr>
          <p:cNvSpPr txBox="1"/>
          <p:nvPr/>
        </p:nvSpPr>
        <p:spPr>
          <a:xfrm>
            <a:off x="3579864" y="910005"/>
            <a:ext cx="1888184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b="1" dirty="0"/>
              <a:t>S2B</a:t>
            </a:r>
            <a:endParaRPr lang="en-BE" b="1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6C69EBB-6D1F-400A-92FD-E7908202A7B1}"/>
              </a:ext>
            </a:extLst>
          </p:cNvPr>
          <p:cNvSpPr txBox="1"/>
          <p:nvPr/>
        </p:nvSpPr>
        <p:spPr>
          <a:xfrm>
            <a:off x="5432494" y="947712"/>
            <a:ext cx="1888184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b="1" dirty="0"/>
              <a:t>PV</a:t>
            </a:r>
            <a:endParaRPr lang="en-BE" b="1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12C7D25-F6B7-4195-96DE-88E2DF8F6929}"/>
              </a:ext>
            </a:extLst>
          </p:cNvPr>
          <p:cNvSpPr txBox="1"/>
          <p:nvPr/>
        </p:nvSpPr>
        <p:spPr>
          <a:xfrm>
            <a:off x="7210891" y="923571"/>
            <a:ext cx="1888184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b="1" dirty="0"/>
              <a:t>D1</a:t>
            </a:r>
            <a:endParaRPr lang="en-BE" b="1" dirty="0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D2BBE669-8B5A-4CDD-8B89-8C5674345F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87" y="1185475"/>
            <a:ext cx="1758858" cy="173946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72E2C8B2-584F-4CA4-B65B-B973CD7C67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7847" y="1185475"/>
            <a:ext cx="1768049" cy="181147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B2CE1308-57E2-4A66-B208-648F1B3136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9498" y="1197853"/>
            <a:ext cx="1796598" cy="1811477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A0F027-92AD-4C91-8777-B46835D5B4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6096" y="1197853"/>
            <a:ext cx="1796598" cy="182385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07ED9A2A-6411-4285-A0E3-74C905A7EA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7090" y="1185474"/>
            <a:ext cx="1789406" cy="1823856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A02B5E20-34AC-40AB-A442-26EBD66347A0}"/>
              </a:ext>
            </a:extLst>
          </p:cNvPr>
          <p:cNvSpPr txBox="1"/>
          <p:nvPr/>
        </p:nvSpPr>
        <p:spPr>
          <a:xfrm>
            <a:off x="-14099" y="3212976"/>
            <a:ext cx="1888184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b="1" dirty="0"/>
              <a:t>L8 B2</a:t>
            </a:r>
            <a:endParaRPr lang="en-BE" b="1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17F69E2-9D3A-481C-BC77-EB10C78D82E9}"/>
              </a:ext>
            </a:extLst>
          </p:cNvPr>
          <p:cNvSpPr txBox="1"/>
          <p:nvPr/>
        </p:nvSpPr>
        <p:spPr>
          <a:xfrm>
            <a:off x="1696911" y="3275692"/>
            <a:ext cx="1888184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b="1" dirty="0"/>
              <a:t>S2A B4</a:t>
            </a:r>
            <a:endParaRPr lang="en-BE" b="1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6E63E05-59FC-477A-B01E-A6E9FA76747D}"/>
              </a:ext>
            </a:extLst>
          </p:cNvPr>
          <p:cNvSpPr txBox="1"/>
          <p:nvPr/>
        </p:nvSpPr>
        <p:spPr>
          <a:xfrm>
            <a:off x="3548235" y="3178699"/>
            <a:ext cx="1888184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b="1" dirty="0"/>
              <a:t>S2B B4</a:t>
            </a:r>
            <a:endParaRPr lang="en-BE" b="1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10A6FE2-229F-443C-84C1-9206172D004D}"/>
              </a:ext>
            </a:extLst>
          </p:cNvPr>
          <p:cNvSpPr txBox="1"/>
          <p:nvPr/>
        </p:nvSpPr>
        <p:spPr>
          <a:xfrm>
            <a:off x="5407033" y="3193682"/>
            <a:ext cx="1888184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b="1" dirty="0"/>
              <a:t>PV B2</a:t>
            </a:r>
            <a:endParaRPr lang="en-BE" b="1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9A64A5B7-E3E4-475D-8A64-E4221871F336}"/>
              </a:ext>
            </a:extLst>
          </p:cNvPr>
          <p:cNvSpPr txBox="1"/>
          <p:nvPr/>
        </p:nvSpPr>
        <p:spPr>
          <a:xfrm>
            <a:off x="7291283" y="3193682"/>
            <a:ext cx="1888184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b="1" dirty="0"/>
              <a:t>D1 B3</a:t>
            </a:r>
            <a:endParaRPr lang="en-BE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368234-B74D-46A6-9886-CBB87E8CB6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96" y="3520292"/>
            <a:ext cx="1888184" cy="23569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A04588-3D24-49B1-811C-542248F1E8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7704" y="3560168"/>
            <a:ext cx="1743803" cy="23171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A6ACCB-94BB-4B24-8483-4C4CF41723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48689" y="3560168"/>
            <a:ext cx="1759415" cy="23171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9049B20-0FB4-4123-9513-EB5AB34712B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80112" y="3560168"/>
            <a:ext cx="1759415" cy="229496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B65771-A9E9-46AC-A1BF-6684FB0C6CC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08304" y="3548032"/>
            <a:ext cx="1759415" cy="230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2518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E247D2-B592-4003-AC85-9C0DDE88E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3C938-B854-8048-B577-623D12B3138F}" type="slidenum">
              <a:rPr lang="nl-NL" smtClean="0"/>
              <a:pPr/>
              <a:t>34</a:t>
            </a:fld>
            <a:endParaRPr lang="nl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7AAA24-7550-4F2A-9C27-78EEA1F67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RVUS : TOA </a:t>
            </a:r>
            <a:r>
              <a:rPr lang="en-US" dirty="0" err="1"/>
              <a:t>reflectectance</a:t>
            </a:r>
            <a:r>
              <a:rPr lang="en-US" dirty="0"/>
              <a:t> Sentinel-2A and SENTINEL-2B </a:t>
            </a:r>
            <a:endParaRPr lang="LID4096" dirty="0"/>
          </a:p>
        </p:txBody>
      </p:sp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FF6010BA-FB69-44CB-AC0C-17C8D24492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0506994"/>
              </p:ext>
            </p:extLst>
          </p:nvPr>
        </p:nvGraphicFramePr>
        <p:xfrm>
          <a:off x="877500" y="1184331"/>
          <a:ext cx="7122001" cy="50143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802331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1800" b="1" dirty="0">
                <a:latin typeface="+mn-lt"/>
              </a:rPr>
              <a:t>LA CRAU (LCFR), 43.55</a:t>
            </a:r>
            <a:r>
              <a:rPr lang="nl-BE" sz="1800" b="1" baseline="30000" dirty="0">
                <a:latin typeface="+mn-lt"/>
              </a:rPr>
              <a:t>o</a:t>
            </a:r>
            <a:r>
              <a:rPr lang="nl-BE" sz="1800" b="1" dirty="0">
                <a:latin typeface="+mn-lt"/>
              </a:rPr>
              <a:t>N, 4.85</a:t>
            </a:r>
            <a:r>
              <a:rPr lang="nl-BE" sz="1800" b="1" baseline="30000" dirty="0">
                <a:latin typeface="+mn-lt"/>
              </a:rPr>
              <a:t>o</a:t>
            </a:r>
            <a:r>
              <a:rPr lang="nl-BE" sz="1800" b="1" dirty="0">
                <a:latin typeface="+mn-lt"/>
              </a:rPr>
              <a:t>E</a:t>
            </a:r>
            <a:endParaRPr lang="en-US" sz="1800" b="1" dirty="0">
              <a:latin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FB1E49B-A6D9-4B66-8B94-D9EE556293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5439" y="1052735"/>
            <a:ext cx="4046881" cy="42448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9203D29-6588-4A83-9F60-E13DD6CA1B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042" y="977640"/>
            <a:ext cx="2598806" cy="439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2710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55999" y="540001"/>
            <a:ext cx="8060525" cy="316799"/>
          </a:xfrm>
        </p:spPr>
        <p:txBody>
          <a:bodyPr/>
          <a:lstStyle/>
          <a:p>
            <a:r>
              <a:rPr lang="nl-BE" sz="1800" b="1" dirty="0">
                <a:latin typeface="+mn-lt"/>
              </a:rPr>
              <a:t>LA CRAU (LCFR), 43.55</a:t>
            </a:r>
            <a:r>
              <a:rPr lang="nl-BE" sz="1800" b="1" baseline="30000" dirty="0">
                <a:latin typeface="+mn-lt"/>
              </a:rPr>
              <a:t>o</a:t>
            </a:r>
            <a:r>
              <a:rPr lang="nl-BE" sz="1800" b="1" dirty="0">
                <a:latin typeface="+mn-lt"/>
              </a:rPr>
              <a:t>N, 4.85</a:t>
            </a:r>
            <a:r>
              <a:rPr lang="nl-BE" sz="1800" b="1" baseline="30000" dirty="0">
                <a:latin typeface="+mn-lt"/>
              </a:rPr>
              <a:t>o</a:t>
            </a:r>
            <a:r>
              <a:rPr lang="nl-BE" sz="1800" b="1" dirty="0">
                <a:latin typeface="+mn-lt"/>
              </a:rPr>
              <a:t>W</a:t>
            </a:r>
            <a:endParaRPr lang="en-US" sz="1800" b="1" dirty="0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EE6771-6A3C-42D0-92B4-7124F4114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908720"/>
            <a:ext cx="7704348" cy="513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7430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55999" y="540001"/>
            <a:ext cx="8060525" cy="316799"/>
          </a:xfrm>
        </p:spPr>
        <p:txBody>
          <a:bodyPr/>
          <a:lstStyle/>
          <a:p>
            <a:r>
              <a:rPr lang="nl-BE" sz="1800" b="1" dirty="0" err="1">
                <a:latin typeface="+mn-lt"/>
              </a:rPr>
              <a:t>Brdf</a:t>
            </a:r>
            <a:r>
              <a:rPr lang="nl-BE" sz="1800" b="1" dirty="0">
                <a:latin typeface="+mn-lt"/>
              </a:rPr>
              <a:t> </a:t>
            </a:r>
            <a:r>
              <a:rPr lang="nl-BE" sz="1800" b="1" dirty="0" err="1">
                <a:latin typeface="+mn-lt"/>
              </a:rPr>
              <a:t>effects</a:t>
            </a:r>
            <a:r>
              <a:rPr lang="nl-BE" sz="1800" b="1" dirty="0">
                <a:latin typeface="+mn-lt"/>
              </a:rPr>
              <a:t> LCFR, RED</a:t>
            </a:r>
            <a:endParaRPr lang="en-US" sz="1800" b="1" dirty="0"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8785BA-C513-4AFB-B73E-73F76D1BD2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2894"/>
            <a:ext cx="1800200" cy="181680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E078672-5ED1-4F21-93D9-2951D69708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80" y="1217564"/>
            <a:ext cx="1881676" cy="192063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A7B1FB1-ACDE-4703-A2A8-D18176D1EE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1880" y="1252893"/>
            <a:ext cx="2078766" cy="187221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D68920F-1D8D-4956-B9AE-A1BA451AF0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3123" y="1268762"/>
            <a:ext cx="1947723" cy="185634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9424EF0-FF83-414C-9F1E-46ADA08C12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6277" y="1252892"/>
            <a:ext cx="1947723" cy="1920638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5746AEB-918A-43C4-94CF-234C15F8D163}"/>
              </a:ext>
            </a:extLst>
          </p:cNvPr>
          <p:cNvSpPr txBox="1"/>
          <p:nvPr/>
        </p:nvSpPr>
        <p:spPr>
          <a:xfrm>
            <a:off x="9246" y="899430"/>
            <a:ext cx="1888184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b="1" dirty="0"/>
              <a:t>L8</a:t>
            </a:r>
            <a:endParaRPr lang="en-BE" b="1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F071F7F-F262-44DE-B95E-0F542AF500A3}"/>
              </a:ext>
            </a:extLst>
          </p:cNvPr>
          <p:cNvSpPr txBox="1"/>
          <p:nvPr/>
        </p:nvSpPr>
        <p:spPr>
          <a:xfrm>
            <a:off x="1685172" y="870180"/>
            <a:ext cx="1888184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b="1" dirty="0"/>
              <a:t>S2A</a:t>
            </a:r>
            <a:endParaRPr lang="en-BE" b="1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33341D3-7935-42A1-B02C-9A6B7A469EB5}"/>
              </a:ext>
            </a:extLst>
          </p:cNvPr>
          <p:cNvSpPr txBox="1"/>
          <p:nvPr/>
        </p:nvSpPr>
        <p:spPr>
          <a:xfrm>
            <a:off x="3579864" y="910005"/>
            <a:ext cx="1888184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b="1" dirty="0"/>
              <a:t>S2B</a:t>
            </a:r>
            <a:endParaRPr lang="en-BE" b="1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6C69EBB-6D1F-400A-92FD-E7908202A7B1}"/>
              </a:ext>
            </a:extLst>
          </p:cNvPr>
          <p:cNvSpPr txBox="1"/>
          <p:nvPr/>
        </p:nvSpPr>
        <p:spPr>
          <a:xfrm>
            <a:off x="5432494" y="947712"/>
            <a:ext cx="1888184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b="1" dirty="0"/>
              <a:t>PV</a:t>
            </a:r>
            <a:endParaRPr lang="en-BE" b="1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12C7D25-F6B7-4195-96DE-88E2DF8F6929}"/>
              </a:ext>
            </a:extLst>
          </p:cNvPr>
          <p:cNvSpPr txBox="1"/>
          <p:nvPr/>
        </p:nvSpPr>
        <p:spPr>
          <a:xfrm>
            <a:off x="7210891" y="923571"/>
            <a:ext cx="1888184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b="1" dirty="0"/>
              <a:t>D1</a:t>
            </a:r>
            <a:endParaRPr lang="en-BE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B953346-B3D5-4546-BF70-0BA2CE85CD42}"/>
              </a:ext>
            </a:extLst>
          </p:cNvPr>
          <p:cNvSpPr txBox="1"/>
          <p:nvPr/>
        </p:nvSpPr>
        <p:spPr>
          <a:xfrm>
            <a:off x="58954" y="3140968"/>
            <a:ext cx="1888184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b="1" dirty="0"/>
              <a:t>L8 B2</a:t>
            </a:r>
            <a:endParaRPr lang="en-BE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0332C83-2C13-4A7B-97D5-2CBE855DD35C}"/>
              </a:ext>
            </a:extLst>
          </p:cNvPr>
          <p:cNvSpPr txBox="1"/>
          <p:nvPr/>
        </p:nvSpPr>
        <p:spPr>
          <a:xfrm>
            <a:off x="1769964" y="3144736"/>
            <a:ext cx="1888184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b="1" dirty="0"/>
              <a:t>S2A B4</a:t>
            </a:r>
            <a:endParaRPr lang="en-BE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3C0931D-D9DE-4648-9A7D-5F90903D427A}"/>
              </a:ext>
            </a:extLst>
          </p:cNvPr>
          <p:cNvSpPr txBox="1"/>
          <p:nvPr/>
        </p:nvSpPr>
        <p:spPr>
          <a:xfrm>
            <a:off x="3621288" y="3148504"/>
            <a:ext cx="1888184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b="1" dirty="0"/>
              <a:t>S2B B4</a:t>
            </a:r>
            <a:endParaRPr lang="en-BE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0D3CECC-C9DB-4849-900D-6C6D78BDFBAE}"/>
              </a:ext>
            </a:extLst>
          </p:cNvPr>
          <p:cNvSpPr txBox="1"/>
          <p:nvPr/>
        </p:nvSpPr>
        <p:spPr>
          <a:xfrm>
            <a:off x="5480086" y="3163487"/>
            <a:ext cx="1888184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b="1" dirty="0"/>
              <a:t>PV B2</a:t>
            </a:r>
            <a:endParaRPr lang="en-BE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81C3BAE-8501-4ABB-8C95-E1A08125901E}"/>
              </a:ext>
            </a:extLst>
          </p:cNvPr>
          <p:cNvSpPr txBox="1"/>
          <p:nvPr/>
        </p:nvSpPr>
        <p:spPr>
          <a:xfrm>
            <a:off x="7364336" y="3163487"/>
            <a:ext cx="1888184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b="1" dirty="0"/>
              <a:t>D1 B3</a:t>
            </a:r>
            <a:endParaRPr lang="en-BE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131B9C-5F2C-4E8B-8000-3575D90167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96" y="3429000"/>
            <a:ext cx="1926250" cy="23595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02CBA0-7CE4-438A-9853-ADF6F4409A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35696" y="3428999"/>
            <a:ext cx="1927617" cy="23595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E34FF79-45AC-4E17-906D-5B5B04F908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07904" y="3445695"/>
            <a:ext cx="1935707" cy="23595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79D4C5-DE54-41A0-9772-80E9EEAF76D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08104" y="3445694"/>
            <a:ext cx="1935707" cy="23214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903AEEF-F28F-4586-A443-9EBA7582AB6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13261" y="3429000"/>
            <a:ext cx="1830739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286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E247D2-B592-4003-AC85-9C0DDE88E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3C938-B854-8048-B577-623D12B3138F}" type="slidenum">
              <a:rPr lang="nl-NL" smtClean="0"/>
              <a:pPr/>
              <a:t>38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265BE7E-B6EC-4363-9F84-C841B66A1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b="1" dirty="0"/>
              <a:t>Conclusions </a:t>
            </a:r>
            <a:r>
              <a:rPr lang="en-US" sz="1800" b="1" dirty="0" err="1"/>
              <a:t>radcalnet</a:t>
            </a:r>
            <a:endParaRPr lang="LID4096" sz="18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A51D33-8F86-430B-8C0B-4DE60E9C6A88}"/>
              </a:ext>
            </a:extLst>
          </p:cNvPr>
          <p:cNvSpPr txBox="1"/>
          <p:nvPr/>
        </p:nvSpPr>
        <p:spPr>
          <a:xfrm>
            <a:off x="612000" y="908720"/>
            <a:ext cx="8060525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Current number of match-ups </a:t>
            </a:r>
            <a:r>
              <a:rPr lang="en-US" sz="2200" b="1" i="1" dirty="0"/>
              <a:t>not sufficient to draw statistically robust conclusions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Due to non-nadir viewing, </a:t>
            </a:r>
            <a:r>
              <a:rPr lang="en-US" sz="2200" b="1" i="1" dirty="0"/>
              <a:t>BRDF effects regularly occur over LCFR and RVUS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i="1" dirty="0"/>
              <a:t>BRDF effects cause large intra-sensor variation</a:t>
            </a:r>
            <a:r>
              <a:rPr lang="en-US" sz="2200" dirty="0"/>
              <a:t>, which exceeds the inter-sensor variation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i="1" dirty="0"/>
              <a:t>Additional site BRDF information required </a:t>
            </a:r>
            <a:r>
              <a:rPr lang="en-US" sz="2200" dirty="0"/>
              <a:t>in TOA simulations to reduce intra-sensor variation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Inter-sensor </a:t>
            </a:r>
            <a:r>
              <a:rPr lang="en-US" sz="2200" b="1" i="1" dirty="0"/>
              <a:t>relative differences over GONA within ±2.5% </a:t>
            </a:r>
            <a:r>
              <a:rPr lang="en-US" sz="2200" dirty="0">
                <a:sym typeface="Wingdings" panose="05000000000000000000" pitchFamily="2" charset="2"/>
              </a:rPr>
              <a:t> comparable to Libya-4 results</a:t>
            </a: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0993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E247D2-B592-4003-AC85-9C0DDE88E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3C938-B854-8048-B577-623D12B3138F}" type="slidenum">
              <a:rPr lang="nl-NL" smtClean="0"/>
              <a:pPr/>
              <a:t>39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265BE7E-B6EC-4363-9F84-C841B66A1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b="1" dirty="0"/>
              <a:t>OVERALL conclusions</a:t>
            </a:r>
            <a:endParaRPr lang="LID4096" sz="18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A51D33-8F86-430B-8C0B-4DE60E9C6A88}"/>
              </a:ext>
            </a:extLst>
          </p:cNvPr>
          <p:cNvSpPr txBox="1"/>
          <p:nvPr/>
        </p:nvSpPr>
        <p:spPr>
          <a:xfrm>
            <a:off x="541737" y="1019855"/>
            <a:ext cx="8060525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Relative </a:t>
            </a:r>
            <a:r>
              <a:rPr lang="en-US" sz="2200" b="1" i="1" dirty="0"/>
              <a:t>differences between sensors small</a:t>
            </a:r>
            <a:r>
              <a:rPr lang="en-US" sz="2200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Within ±1.5 % for Libya-4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Within ±2.5 % and </a:t>
            </a:r>
            <a:r>
              <a:rPr lang="en-US" sz="2200" dirty="0" err="1"/>
              <a:t>Gobabeb</a:t>
            </a:r>
            <a:endParaRPr lang="en-US" sz="2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i="1" dirty="0"/>
              <a:t>Deimos-1 green band </a:t>
            </a:r>
            <a:r>
              <a:rPr lang="en-US" sz="2200" dirty="0"/>
              <a:t>slightly larger differences : 3.5% difference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S2A possibly slightly brighter than S2B, but within uncertainty range of reference methods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No statistically robust conclusions possible for RVUS and LCFR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26257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b="1" dirty="0"/>
              <a:t>BELHARMONY CONTEXT: Sentinel-2 &amp; DEIMOS-1(DMC) </a:t>
            </a:r>
            <a:r>
              <a:rPr lang="nl-BE" b="1" dirty="0" err="1"/>
              <a:t>acquisitions</a:t>
            </a:r>
            <a:r>
              <a:rPr lang="nl-BE" b="1" dirty="0"/>
              <a:t> aug. 2016</a:t>
            </a:r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030E6436-2F7B-CD41-916E-6D2EB371277A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323528" y="1124744"/>
          <a:ext cx="8352928" cy="5256585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20882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752195">
                <a:tc>
                  <a:txBody>
                    <a:bodyPr/>
                    <a:lstStyle/>
                    <a:p>
                      <a:r>
                        <a:rPr lang="nl-BE" sz="1200" b="1" dirty="0"/>
                        <a:t>6/8 (DMC)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200" dirty="0"/>
                        <a:t>9/8</a:t>
                      </a:r>
                    </a:p>
                    <a:p>
                      <a:endParaRPr lang="nl-B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200" dirty="0"/>
                        <a:t>12/8</a:t>
                      </a:r>
                    </a:p>
                    <a:p>
                      <a:endParaRPr lang="nl-B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200" dirty="0"/>
                        <a:t>13/8 (DMC)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52195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200" b="1" dirty="0"/>
                        <a:t>16/8</a:t>
                      </a:r>
                    </a:p>
                    <a:p>
                      <a:endParaRPr lang="nl-B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200" b="1" dirty="0"/>
                        <a:t>16/8 (DMC)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200" dirty="0"/>
                        <a:t>19/8</a:t>
                      </a:r>
                    </a:p>
                    <a:p>
                      <a:endParaRPr lang="nl-B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200" dirty="0"/>
                        <a:t>22/8</a:t>
                      </a:r>
                    </a:p>
                    <a:p>
                      <a:endParaRPr lang="nl-B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52195">
                <a:tc>
                  <a:txBody>
                    <a:bodyPr/>
                    <a:lstStyle/>
                    <a:p>
                      <a:r>
                        <a:rPr lang="nl-BE" sz="1200" dirty="0"/>
                        <a:t>23/8 (DMC)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200" b="1" dirty="0"/>
                        <a:t>26/8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200" b="1" dirty="0"/>
                        <a:t>26/8 (DMC)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200" dirty="0"/>
                        <a:t>29/8</a:t>
                      </a:r>
                    </a:p>
                    <a:p>
                      <a:endParaRPr lang="nl-B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088" y="1412776"/>
            <a:ext cx="1739696" cy="1467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917" y="1378868"/>
            <a:ext cx="1802993" cy="1467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113534"/>
            <a:ext cx="1812910" cy="1467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113534"/>
            <a:ext cx="1800200" cy="1469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3" y="3113534"/>
            <a:ext cx="1739696" cy="1435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088" y="4869159"/>
            <a:ext cx="1792879" cy="1469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626" y="4869159"/>
            <a:ext cx="1812910" cy="1466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88368"/>
            <a:ext cx="1767058" cy="145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626" y="1378868"/>
            <a:ext cx="1781167" cy="1467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088" y="3113534"/>
            <a:ext cx="1787968" cy="1469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869159"/>
            <a:ext cx="1791653" cy="1469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917" y="4896939"/>
            <a:ext cx="1754451" cy="143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0145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19894" y="1268760"/>
            <a:ext cx="3754760" cy="165618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l-BE" sz="4800" dirty="0" err="1"/>
              <a:t>Thank</a:t>
            </a:r>
            <a:r>
              <a:rPr lang="nl-BE" sz="4800" dirty="0"/>
              <a:t> </a:t>
            </a:r>
            <a:r>
              <a:rPr lang="nl-BE" sz="4800" dirty="0" err="1"/>
              <a:t>you</a:t>
            </a:r>
            <a:r>
              <a:rPr lang="nl-BE" sz="4800" dirty="0"/>
              <a:t>!</a:t>
            </a:r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405" y="5444416"/>
            <a:ext cx="2160240" cy="771514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0" t="23339" r="22217" b="18854"/>
          <a:stretch/>
        </p:blipFill>
        <p:spPr bwMode="auto">
          <a:xfrm>
            <a:off x="6948264" y="5269196"/>
            <a:ext cx="1029029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231096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343611"/>
            <a:ext cx="9185288" cy="2180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6821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E247D2-B592-4003-AC85-9C0DDE88E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3C938-B854-8048-B577-623D12B3138F}" type="slidenum">
              <a:rPr lang="nl-NL" smtClean="0"/>
              <a:pPr/>
              <a:t>41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265BE7E-B6EC-4363-9F84-C841B66A1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b="1" dirty="0"/>
              <a:t>Different ratio spectral profile Libya-4 vs </a:t>
            </a:r>
            <a:r>
              <a:rPr lang="en-US" sz="1800" b="1" dirty="0" err="1"/>
              <a:t>radcalnet</a:t>
            </a:r>
            <a:endParaRPr lang="LID4096" sz="18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6866E6-3FCB-487F-BE06-4A5BE505E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933822"/>
            <a:ext cx="4714875" cy="31432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7A0F43E-600C-48EA-A839-3D80CFAEC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3630" y="881891"/>
            <a:ext cx="4714874" cy="3267189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6B1D6522-2D7B-447F-B053-5C9149C9776B}"/>
              </a:ext>
            </a:extLst>
          </p:cNvPr>
          <p:cNvSpPr/>
          <p:nvPr/>
        </p:nvSpPr>
        <p:spPr>
          <a:xfrm>
            <a:off x="1143000" y="1628800"/>
            <a:ext cx="692696" cy="1656184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80C10E5-F5A8-42DD-BC8D-22A3A230C637}"/>
              </a:ext>
            </a:extLst>
          </p:cNvPr>
          <p:cNvSpPr/>
          <p:nvPr/>
        </p:nvSpPr>
        <p:spPr>
          <a:xfrm>
            <a:off x="5652120" y="1687393"/>
            <a:ext cx="692696" cy="1656184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3074" name="Picture 1" descr="image002">
            <a:extLst>
              <a:ext uri="{FF2B5EF4-FFF2-40B4-BE49-F238E27FC236}">
                <a16:creationId xmlns:a16="http://schemas.microsoft.com/office/drawing/2014/main" id="{98AC8D0A-592E-4DEE-9518-C21D4566C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077072"/>
            <a:ext cx="5246690" cy="2708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026CD804-E946-4959-8F04-4FBAE548900B}"/>
              </a:ext>
            </a:extLst>
          </p:cNvPr>
          <p:cNvSpPr/>
          <p:nvPr/>
        </p:nvSpPr>
        <p:spPr>
          <a:xfrm>
            <a:off x="4860031" y="4677014"/>
            <a:ext cx="432049" cy="1656184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0738026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55999" y="540001"/>
            <a:ext cx="8060525" cy="316799"/>
          </a:xfrm>
        </p:spPr>
        <p:txBody>
          <a:bodyPr/>
          <a:lstStyle/>
          <a:p>
            <a:r>
              <a:rPr lang="nl-BE" sz="1800" b="1" dirty="0" err="1">
                <a:latin typeface="+mn-lt"/>
              </a:rPr>
              <a:t>Brdf</a:t>
            </a:r>
            <a:r>
              <a:rPr lang="nl-BE" sz="1800" b="1" dirty="0">
                <a:latin typeface="+mn-lt"/>
              </a:rPr>
              <a:t> </a:t>
            </a:r>
            <a:r>
              <a:rPr lang="nl-BE" sz="1800" b="1" dirty="0" err="1">
                <a:latin typeface="+mn-lt"/>
              </a:rPr>
              <a:t>effects</a:t>
            </a:r>
            <a:r>
              <a:rPr lang="nl-BE" sz="1800" b="1" dirty="0">
                <a:latin typeface="+mn-lt"/>
              </a:rPr>
              <a:t> GONA, RED</a:t>
            </a:r>
            <a:endParaRPr lang="en-US" sz="1800" b="1" dirty="0">
              <a:latin typeface="+mn-lt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5746AEB-918A-43C4-94CF-234C15F8D163}"/>
              </a:ext>
            </a:extLst>
          </p:cNvPr>
          <p:cNvSpPr txBox="1"/>
          <p:nvPr/>
        </p:nvSpPr>
        <p:spPr>
          <a:xfrm>
            <a:off x="51491" y="906989"/>
            <a:ext cx="1888184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b="1" dirty="0"/>
              <a:t>L8</a:t>
            </a:r>
            <a:endParaRPr lang="en-BE" b="1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F071F7F-F262-44DE-B95E-0F542AF500A3}"/>
              </a:ext>
            </a:extLst>
          </p:cNvPr>
          <p:cNvSpPr txBox="1"/>
          <p:nvPr/>
        </p:nvSpPr>
        <p:spPr>
          <a:xfrm>
            <a:off x="2062238" y="877800"/>
            <a:ext cx="1888184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b="1" dirty="0"/>
              <a:t>S2A</a:t>
            </a:r>
            <a:endParaRPr lang="en-BE" b="1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33341D3-7935-42A1-B02C-9A6B7A469EB5}"/>
              </a:ext>
            </a:extLst>
          </p:cNvPr>
          <p:cNvSpPr txBox="1"/>
          <p:nvPr/>
        </p:nvSpPr>
        <p:spPr>
          <a:xfrm>
            <a:off x="3979961" y="844726"/>
            <a:ext cx="1888184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b="1" dirty="0"/>
              <a:t>S2B</a:t>
            </a:r>
            <a:endParaRPr lang="en-BE" b="1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6C69EBB-6D1F-400A-92FD-E7908202A7B1}"/>
              </a:ext>
            </a:extLst>
          </p:cNvPr>
          <p:cNvSpPr txBox="1"/>
          <p:nvPr/>
        </p:nvSpPr>
        <p:spPr>
          <a:xfrm>
            <a:off x="5888806" y="844726"/>
            <a:ext cx="1888184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b="1" dirty="0"/>
              <a:t>PV</a:t>
            </a:r>
            <a:endParaRPr lang="en-BE" b="1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12C7D25-F6B7-4195-96DE-88E2DF8F6929}"/>
              </a:ext>
            </a:extLst>
          </p:cNvPr>
          <p:cNvSpPr txBox="1"/>
          <p:nvPr/>
        </p:nvSpPr>
        <p:spPr>
          <a:xfrm>
            <a:off x="7364336" y="836712"/>
            <a:ext cx="1888184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b="1" dirty="0"/>
              <a:t>D1</a:t>
            </a:r>
            <a:endParaRPr lang="en-BE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C03A2A-6B3F-4646-B3FA-6938F0729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4" y="1239512"/>
            <a:ext cx="1962582" cy="19206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C9A637-72E4-4509-A5D9-069F7E55A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1094" y="1222072"/>
            <a:ext cx="1932834" cy="19206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41CE294-2AED-46C5-A859-03E351914C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1029" y="1222072"/>
            <a:ext cx="2049123" cy="19909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A34113D-5E70-42DE-AC43-115A1B50C4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1182" y="1268760"/>
            <a:ext cx="1911178" cy="189144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74CCD33-32F9-4640-BF68-CC762835DBC3}"/>
              </a:ext>
            </a:extLst>
          </p:cNvPr>
          <p:cNvSpPr txBox="1"/>
          <p:nvPr/>
        </p:nvSpPr>
        <p:spPr>
          <a:xfrm>
            <a:off x="7956376" y="148478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No data</a:t>
            </a:r>
            <a:endParaRPr lang="en-BE" b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68FDAC4-0113-4C3C-8D16-05AAC6625BC0}"/>
              </a:ext>
            </a:extLst>
          </p:cNvPr>
          <p:cNvSpPr txBox="1"/>
          <p:nvPr/>
        </p:nvSpPr>
        <p:spPr>
          <a:xfrm>
            <a:off x="8028384" y="364502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No data</a:t>
            </a:r>
            <a:endParaRPr lang="en-BE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0F5A893-CEE9-4B58-BF0C-21867D66773D}"/>
              </a:ext>
            </a:extLst>
          </p:cNvPr>
          <p:cNvSpPr txBox="1"/>
          <p:nvPr/>
        </p:nvSpPr>
        <p:spPr>
          <a:xfrm>
            <a:off x="115798" y="3212976"/>
            <a:ext cx="1888184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b="1" dirty="0"/>
              <a:t>L8 B2</a:t>
            </a:r>
            <a:endParaRPr lang="en-BE" b="1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0C19BA1-696F-4E75-9605-33B7C4265F53}"/>
              </a:ext>
            </a:extLst>
          </p:cNvPr>
          <p:cNvSpPr txBox="1"/>
          <p:nvPr/>
        </p:nvSpPr>
        <p:spPr>
          <a:xfrm>
            <a:off x="2107752" y="3212976"/>
            <a:ext cx="1888184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b="1" dirty="0"/>
              <a:t>S2A B4</a:t>
            </a:r>
            <a:endParaRPr lang="en-BE" b="1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CF4E114-96ED-4E97-B4FF-DBD3F2F1B491}"/>
              </a:ext>
            </a:extLst>
          </p:cNvPr>
          <p:cNvSpPr txBox="1"/>
          <p:nvPr/>
        </p:nvSpPr>
        <p:spPr>
          <a:xfrm>
            <a:off x="3979961" y="3181932"/>
            <a:ext cx="1888184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b="1" dirty="0"/>
              <a:t>S2B B4</a:t>
            </a:r>
            <a:endParaRPr lang="en-BE" b="1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3BB420C-ECCD-4757-8A9A-34869C4DB25C}"/>
              </a:ext>
            </a:extLst>
          </p:cNvPr>
          <p:cNvSpPr txBox="1"/>
          <p:nvPr/>
        </p:nvSpPr>
        <p:spPr>
          <a:xfrm>
            <a:off x="5917968" y="3193682"/>
            <a:ext cx="1888184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b="1" dirty="0"/>
              <a:t>PV B2</a:t>
            </a:r>
            <a:endParaRPr lang="en-BE" b="1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71431D2-C373-475E-B906-4ABAEBFB181B}"/>
              </a:ext>
            </a:extLst>
          </p:cNvPr>
          <p:cNvSpPr txBox="1"/>
          <p:nvPr/>
        </p:nvSpPr>
        <p:spPr>
          <a:xfrm>
            <a:off x="7580360" y="3193682"/>
            <a:ext cx="1888184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b="1" dirty="0"/>
              <a:t>D1 B3</a:t>
            </a:r>
            <a:endParaRPr lang="en-BE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EB7433-2238-42EA-956F-62E97624DF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84" y="3525481"/>
            <a:ext cx="1999694" cy="24956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2C21C5E-F841-455C-911E-09EDDF37D9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07753" y="3506439"/>
            <a:ext cx="2049124" cy="253369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EFC0683-5BCB-471D-9287-2A3F3C1F9F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95936" y="3501008"/>
            <a:ext cx="2049125" cy="253912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33E96FE-5516-4ADF-A063-63425AAA8A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40152" y="3501009"/>
            <a:ext cx="2033149" cy="25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1594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8A17BD-B82B-40F4-8F7D-A87CE04CA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3C938-B854-8048-B577-623D12B3138F}" type="slidenum">
              <a:rPr lang="nl-NL" smtClean="0"/>
              <a:pPr/>
              <a:t>43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DBE9004-1E56-4CF7-A5E5-FC322A0B3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43E50C-187B-43D4-AD71-37F6C43C2A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76872"/>
            <a:ext cx="9144000" cy="1832810"/>
          </a:xfrm>
          <a:prstGeom prst="rect">
            <a:avLst/>
          </a:prstGeom>
        </p:spPr>
      </p:pic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6AB70DFB-AF80-421B-BAFC-D64966C958E8}"/>
              </a:ext>
            </a:extLst>
          </p:cNvPr>
          <p:cNvSpPr txBox="1">
            <a:spLocks/>
          </p:cNvSpPr>
          <p:nvPr/>
        </p:nvSpPr>
        <p:spPr>
          <a:xfrm>
            <a:off x="739995" y="1700808"/>
            <a:ext cx="7487890" cy="40843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16000" indent="-2160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457200" rtl="0" eaLnBrk="1" latinLnBrk="0" hangingPunct="1">
              <a:spcBef>
                <a:spcPts val="0"/>
              </a:spcBef>
              <a:buClr>
                <a:schemeClr val="accent1"/>
              </a:buClr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457200" rtl="0" eaLnBrk="1" latinLnBrk="0" hangingPunct="1">
              <a:spcBef>
                <a:spcPts val="0"/>
              </a:spcBef>
              <a:buClr>
                <a:schemeClr val="accent1"/>
              </a:buClr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457200" rtl="0" eaLnBrk="1" latinLnBrk="0" hangingPunct="1">
              <a:spcBef>
                <a:spcPts val="0"/>
              </a:spcBef>
              <a:buClr>
                <a:schemeClr val="accent1"/>
              </a:buClr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457200" rtl="0" eaLnBrk="1" latinLnBrk="0" hangingPunct="1">
              <a:spcBef>
                <a:spcPts val="0"/>
              </a:spcBef>
              <a:buClr>
                <a:schemeClr val="accent1"/>
              </a:buClr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Libya-4 DEIMOS-1 results &gt; No significant difference in results due to VAA / imager bank 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25626884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E600A7-2E2B-47F7-9BCA-2528EEE81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Steering Committee Meeting, 21 February 2019</a:t>
            </a:r>
          </a:p>
          <a:p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35259E-7325-4312-8CC5-39B095ED4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3C938-B854-8048-B577-623D12B3138F}" type="slidenum">
              <a:rPr lang="nl-NL" smtClean="0"/>
              <a:pPr/>
              <a:t>44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84DF861-2E8B-4F85-B80A-842A28338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PROBA-V</a:t>
            </a:r>
            <a:endParaRPr lang="LID4096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A3F9B13-1B0F-4AB4-AA96-DE7443CAD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1269" y="930037"/>
            <a:ext cx="3812731" cy="2404808"/>
          </a:xfrm>
          <a:prstGeom prst="rect">
            <a:avLst/>
          </a:prstGeom>
        </p:spPr>
      </p:pic>
      <p:pic>
        <p:nvPicPr>
          <p:cNvPr id="7" name="Picture 12">
            <a:extLst>
              <a:ext uri="{FF2B5EF4-FFF2-40B4-BE49-F238E27FC236}">
                <a16:creationId xmlns:a16="http://schemas.microsoft.com/office/drawing/2014/main" id="{FD93FAC6-3BBD-42AC-A9B7-1AE8BBD9E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318" y="1442424"/>
            <a:ext cx="2414142" cy="1631079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C58DBF68-172C-4293-A650-DE4C5673B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842" y="912157"/>
            <a:ext cx="2761725" cy="1595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0D1B21CB-50AF-406F-94A4-3B79BEBC7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01382"/>
            <a:ext cx="5458318" cy="1402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B268E50-B87C-4A1E-A38A-5302F6FC41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3669" y="3433198"/>
            <a:ext cx="3599993" cy="2613347"/>
          </a:xfrm>
          <a:prstGeom prst="rect">
            <a:avLst/>
          </a:prstGeom>
        </p:spPr>
      </p:pic>
      <p:sp>
        <p:nvSpPr>
          <p:cNvPr id="12" name="Rectangle 10">
            <a:extLst>
              <a:ext uri="{FF2B5EF4-FFF2-40B4-BE49-F238E27FC236}">
                <a16:creationId xmlns:a16="http://schemas.microsoft.com/office/drawing/2014/main" id="{6A081763-4CDD-4D8D-A880-26A8AFCD4F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318" y="4385296"/>
            <a:ext cx="5910032" cy="3401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81279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4A3DC"/>
              </a:buClr>
              <a:buSzTx/>
              <a:buFont typeface="Zapf Dingbats" charset="2"/>
              <a:buChar char="➡"/>
              <a:tabLst/>
              <a:defRPr/>
            </a:pPr>
            <a:r>
              <a:rPr kumimoji="0" lang="en-US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sym typeface="Arial" charset="0"/>
              </a:rPr>
              <a:t>No</a:t>
            </a:r>
            <a:r>
              <a:rPr kumimoji="0" lang="en-US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sym typeface="Arial" charset="0"/>
              </a:rPr>
              <a:t> on-board calibration devices </a:t>
            </a:r>
          </a:p>
          <a:p>
            <a:pPr marL="342900" indent="-342900">
              <a:spcBef>
                <a:spcPct val="20000"/>
              </a:spcBef>
              <a:buClr>
                <a:srgbClr val="34A3DC"/>
              </a:buClr>
              <a:buFont typeface="Zapf Dingbats" charset="2"/>
              <a:buChar char="➡"/>
              <a:defRPr/>
            </a:pPr>
            <a:r>
              <a:rPr lang="en-US" kern="0" dirty="0">
                <a:cs typeface="Arial" charset="0"/>
                <a:sym typeface="Arial" charset="0"/>
              </a:rPr>
              <a:t>3 Cameras (focus on CENTER camera ~</a:t>
            </a:r>
            <a:r>
              <a:rPr lang="en-US" u="sng" kern="0" dirty="0">
                <a:cs typeface="Arial" charset="0"/>
                <a:sym typeface="Arial" charset="0"/>
              </a:rPr>
              <a:t>100 m </a:t>
            </a:r>
            <a:r>
              <a:rPr lang="en-US" kern="0" dirty="0">
                <a:cs typeface="Arial" charset="0"/>
                <a:sym typeface="Arial" charset="0"/>
              </a:rPr>
              <a:t>res.)</a:t>
            </a:r>
          </a:p>
          <a:p>
            <a:pPr marL="800100" lvl="1" indent="-342900">
              <a:spcBef>
                <a:spcPct val="20000"/>
              </a:spcBef>
              <a:buClr>
                <a:srgbClr val="34A3DC"/>
              </a:buClr>
              <a:buFont typeface="Zapf Dingbats" charset="2"/>
              <a:buChar char="➡"/>
              <a:defRPr/>
            </a:pPr>
            <a:r>
              <a:rPr lang="en-US" kern="0" dirty="0">
                <a:cs typeface="Arial" charset="0"/>
                <a:sym typeface="Arial" charset="0"/>
              </a:rPr>
              <a:t>2 focal planes</a:t>
            </a:r>
          </a:p>
          <a:p>
            <a:pPr marL="1257300" lvl="2" indent="-342900">
              <a:spcBef>
                <a:spcPct val="20000"/>
              </a:spcBef>
              <a:buClr>
                <a:srgbClr val="34A3DC"/>
              </a:buClr>
              <a:buFont typeface="Zapf Dingbats" charset="2"/>
              <a:buChar char="➡"/>
              <a:defRPr/>
            </a:pPr>
            <a:r>
              <a:rPr lang="en-US" kern="0" dirty="0">
                <a:cs typeface="Arial" charset="0"/>
                <a:sym typeface="Arial" charset="0"/>
              </a:rPr>
              <a:t>VNIR with 3 bands </a:t>
            </a:r>
          </a:p>
          <a:p>
            <a:pPr marL="1257300" lvl="2" indent="-342900">
              <a:spcBef>
                <a:spcPct val="20000"/>
              </a:spcBef>
              <a:buClr>
                <a:srgbClr val="34A3DC"/>
              </a:buClr>
              <a:buFont typeface="Zapf Dingbats" charset="2"/>
              <a:buChar char="➡"/>
              <a:defRPr/>
            </a:pPr>
            <a:r>
              <a:rPr lang="en-US" kern="0" dirty="0">
                <a:cs typeface="Arial" charset="0"/>
                <a:sym typeface="Arial" charset="0"/>
              </a:rPr>
              <a:t>SWIR with 1 band but staggered strips</a:t>
            </a:r>
          </a:p>
          <a:p>
            <a:pPr marL="342900" lvl="0" indent="-342900">
              <a:spcBef>
                <a:spcPct val="20000"/>
              </a:spcBef>
              <a:buClr>
                <a:srgbClr val="34A3DC"/>
              </a:buClr>
              <a:buFont typeface="Zapf Dingbats" charset="2"/>
              <a:buChar char="➡"/>
              <a:defRPr/>
            </a:pPr>
            <a:endParaRPr lang="en-US" kern="0" dirty="0">
              <a:cs typeface="Arial" charset="0"/>
              <a:sym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4A3DC"/>
              </a:buClr>
              <a:buSzTx/>
              <a:buFont typeface="Zapf Dingbats" charset="2"/>
              <a:buChar char="➡"/>
              <a:tabLst/>
              <a:defRPr/>
            </a:pPr>
            <a:endParaRPr kumimoji="0" lang="en-US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8476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3410A99-EE8F-4135-87D4-0AA183A325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SLIM-S-22 Imager</a:t>
            </a:r>
            <a:endParaRPr lang="LID4096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F1DAF9-3DC8-4186-A6E7-59732175A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Steering Committee Meeting, 21 February 2019</a:t>
            </a:r>
          </a:p>
          <a:p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FE6CAA-E029-45D2-98AA-5FBF28A68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3C938-B854-8048-B577-623D12B3138F}" type="slidenum">
              <a:rPr lang="nl-NL" smtClean="0"/>
              <a:pPr/>
              <a:t>45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BEF8B8C-6F8F-4C55-9646-33987C989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DEIMOS-1</a:t>
            </a:r>
            <a:endParaRPr lang="LID4096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221841-6A77-447A-AFAF-585BC6BF0151}"/>
              </a:ext>
            </a:extLst>
          </p:cNvPr>
          <p:cNvPicPr/>
          <p:nvPr/>
        </p:nvPicPr>
        <p:blipFill rotWithShape="1">
          <a:blip r:embed="rId2"/>
          <a:srcRect l="839" t="-5100" r="-839" b="12799"/>
          <a:stretch/>
        </p:blipFill>
        <p:spPr bwMode="auto">
          <a:xfrm>
            <a:off x="138180" y="1524071"/>
            <a:ext cx="3657843" cy="27670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F389E9-8C9F-4201-B158-3D8CCCEEC7E9}"/>
              </a:ext>
            </a:extLst>
          </p:cNvPr>
          <p:cNvPicPr/>
          <p:nvPr/>
        </p:nvPicPr>
        <p:blipFill rotWithShape="1">
          <a:blip r:embed="rId3"/>
          <a:srcRect l="18462" t="23735" r="19983" b="5675"/>
          <a:stretch/>
        </p:blipFill>
        <p:spPr>
          <a:xfrm>
            <a:off x="3768579" y="1002231"/>
            <a:ext cx="2952328" cy="2512659"/>
          </a:xfrm>
          <a:prstGeom prst="rect">
            <a:avLst/>
          </a:prstGeom>
        </p:spPr>
      </p:pic>
      <p:sp>
        <p:nvSpPr>
          <p:cNvPr id="9" name="Rectangle 10">
            <a:extLst>
              <a:ext uri="{FF2B5EF4-FFF2-40B4-BE49-F238E27FC236}">
                <a16:creationId xmlns:a16="http://schemas.microsoft.com/office/drawing/2014/main" id="{B6888380-7142-4D54-9291-4612289B9D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4436514"/>
            <a:ext cx="5910032" cy="3401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81279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rgbClr val="34A3DC"/>
              </a:buClr>
              <a:buFont typeface="Zapf Dingbats" charset="2"/>
              <a:buChar char="➡"/>
              <a:defRPr/>
            </a:pPr>
            <a:r>
              <a:rPr lang="en-US" kern="0" dirty="0">
                <a:cs typeface="Arial" charset="0"/>
                <a:sym typeface="Arial" charset="0"/>
              </a:rPr>
              <a:t>2 Imager banks Cameras (P,S)</a:t>
            </a:r>
          </a:p>
          <a:p>
            <a:pPr marL="800100" lvl="1" indent="-342900">
              <a:spcBef>
                <a:spcPct val="20000"/>
              </a:spcBef>
              <a:buClr>
                <a:srgbClr val="34A3DC"/>
              </a:buClr>
              <a:buFont typeface="Zapf Dingbats" charset="2"/>
              <a:buChar char="➡"/>
              <a:defRPr/>
            </a:pPr>
            <a:r>
              <a:rPr lang="en-US" kern="0" dirty="0">
                <a:cs typeface="Arial" charset="0"/>
                <a:sym typeface="Arial" charset="0"/>
              </a:rPr>
              <a:t>3 Bands : GREEN, RED, NIR</a:t>
            </a:r>
          </a:p>
          <a:p>
            <a:pPr marL="800100" lvl="1" indent="-342900">
              <a:spcBef>
                <a:spcPct val="20000"/>
              </a:spcBef>
              <a:buClr>
                <a:srgbClr val="34A3DC"/>
              </a:buClr>
              <a:buFont typeface="Zapf Dingbats" charset="2"/>
              <a:buChar char="➡"/>
              <a:defRPr/>
            </a:pPr>
            <a:r>
              <a:rPr lang="en-US" kern="0" dirty="0">
                <a:cs typeface="Arial" charset="0"/>
                <a:sym typeface="Arial" charset="0"/>
              </a:rPr>
              <a:t>GSD 22 m at nadir</a:t>
            </a:r>
          </a:p>
          <a:p>
            <a:pPr marL="800100" lvl="1" indent="-342900">
              <a:spcBef>
                <a:spcPct val="20000"/>
              </a:spcBef>
              <a:buClr>
                <a:srgbClr val="34A3DC"/>
              </a:buClr>
              <a:buFont typeface="Zapf Dingbats" charset="2"/>
              <a:buChar char="➡"/>
              <a:defRPr/>
            </a:pPr>
            <a:r>
              <a:rPr lang="en-US" kern="0" dirty="0">
                <a:cs typeface="Arial" charset="0"/>
                <a:sym typeface="Arial" charset="0"/>
              </a:rPr>
              <a:t>600 km swath</a:t>
            </a:r>
          </a:p>
          <a:p>
            <a:pPr marL="342900" indent="-342900">
              <a:spcBef>
                <a:spcPct val="20000"/>
              </a:spcBef>
              <a:buClr>
                <a:srgbClr val="34A3DC"/>
              </a:buClr>
              <a:buFont typeface="Zapf Dingbats" charset="2"/>
              <a:buChar char="➡"/>
              <a:defRPr/>
            </a:pPr>
            <a:r>
              <a:rPr lang="en-US" kern="0" dirty="0">
                <a:cs typeface="Arial" charset="0"/>
                <a:sym typeface="Arial" charset="0"/>
              </a:rPr>
              <a:t>No-onboard calibration devices</a:t>
            </a:r>
          </a:p>
          <a:p>
            <a:pPr marL="342900" lvl="0" indent="-342900">
              <a:spcBef>
                <a:spcPct val="20000"/>
              </a:spcBef>
              <a:buClr>
                <a:srgbClr val="34A3DC"/>
              </a:buClr>
              <a:buFont typeface="Zapf Dingbats" charset="2"/>
              <a:buChar char="➡"/>
              <a:defRPr/>
            </a:pPr>
            <a:endParaRPr lang="en-US" kern="0" dirty="0">
              <a:cs typeface="Arial" charset="0"/>
              <a:sym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4A3DC"/>
              </a:buClr>
              <a:buSzTx/>
              <a:buFont typeface="Zapf Dingbats" charset="2"/>
              <a:buChar char="➡"/>
              <a:tabLst/>
              <a:defRPr/>
            </a:pPr>
            <a:endParaRPr kumimoji="0" lang="en-US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Arial" charset="0"/>
              <a:sym typeface="Arial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54D90C6-6277-45A4-93DA-6BA9BBC4EA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0723" y="3531299"/>
            <a:ext cx="3698621" cy="26887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68C84F2-07DB-4633-97F7-EAF771D922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2264" y="119164"/>
            <a:ext cx="1786748" cy="2139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0339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F945215-F7BA-45CD-B3CB-7391163D3C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956F89-D76B-4DBF-B5F1-CD87AB286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Steering Committee Meeting, 21 February 2019</a:t>
            </a:r>
          </a:p>
          <a:p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B6B03B-4F26-4EB3-BB25-9298AEBFF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3C938-B854-8048-B577-623D12B3138F}" type="slidenum">
              <a:rPr lang="nl-NL" smtClean="0"/>
              <a:pPr/>
              <a:t>46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D127592-38D3-4E07-9DE0-64D1BD7D2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Sentinel-2A &amp; 2B</a:t>
            </a:r>
            <a:endParaRPr lang="LID4096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41E21-E72F-4320-9B72-19B5F505C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2121" y="4291508"/>
            <a:ext cx="1676143" cy="16442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6C9F3B-F708-4B03-9246-B0C6615C13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8264" y="4291508"/>
            <a:ext cx="2050147" cy="1701756"/>
          </a:xfrm>
          <a:prstGeom prst="rect">
            <a:avLst/>
          </a:prstGeom>
        </p:spPr>
      </p:pic>
      <p:pic>
        <p:nvPicPr>
          <p:cNvPr id="1026" name="Picture 2" descr="https://earth.esa.int/documents/247904/322303/SUH-WIKI-MSI-300_Instrument_Description_img3.PNG">
            <a:extLst>
              <a:ext uri="{FF2B5EF4-FFF2-40B4-BE49-F238E27FC236}">
                <a16:creationId xmlns:a16="http://schemas.microsoft.com/office/drawing/2014/main" id="{49A141B4-AB2C-47B7-B388-DFF006251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46951"/>
            <a:ext cx="5148064" cy="173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410AC1-67E9-41F7-BF5C-186C2A03D3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0256" y="1540480"/>
            <a:ext cx="4716016" cy="24301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A5F95D2-7EFF-4C6F-A47C-341D6C3345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3217" y="16044"/>
            <a:ext cx="2160240" cy="15429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4EC6CE2-551E-4D18-9894-889E005582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1039210"/>
            <a:ext cx="3725337" cy="30228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6216E9-2D12-4D8B-84D9-07457A3D7854}"/>
              </a:ext>
            </a:extLst>
          </p:cNvPr>
          <p:cNvSpPr txBox="1"/>
          <p:nvPr/>
        </p:nvSpPr>
        <p:spPr>
          <a:xfrm>
            <a:off x="5796077" y="3978215"/>
            <a:ext cx="2303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VAA</a:t>
            </a:r>
            <a:endParaRPr lang="LID4096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6826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E6B467A-51F7-47F5-8098-E01A9A2CA9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3C3E1A-034D-4A4C-863C-7E74F4583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Steering </a:t>
            </a:r>
            <a:r>
              <a:rPr lang="nl-NL" dirty="0" err="1"/>
              <a:t>Committee</a:t>
            </a:r>
            <a:r>
              <a:rPr lang="nl-NL" dirty="0"/>
              <a:t> Meeting, 21 </a:t>
            </a:r>
            <a:r>
              <a:rPr lang="nl-NL" dirty="0" err="1"/>
              <a:t>February</a:t>
            </a:r>
            <a:r>
              <a:rPr lang="nl-NL" dirty="0"/>
              <a:t> 2019</a:t>
            </a:r>
          </a:p>
          <a:p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058741-6569-46D9-B50D-176ACC4FF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3C938-B854-8048-B577-623D12B3138F}" type="slidenum">
              <a:rPr lang="nl-NL" smtClean="0"/>
              <a:pPr/>
              <a:t>47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428347E-6CE4-433B-8E9E-D1D89C4B7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Landsat-8</a:t>
            </a:r>
            <a:endParaRPr lang="LID4096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721204-9C80-4989-925D-1643CBD7F4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176" y="-1010"/>
            <a:ext cx="2857500" cy="1600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9DFDCA-D385-4C60-89A1-FE67B0B052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1547" y="1523828"/>
            <a:ext cx="3158208" cy="2147395"/>
          </a:xfrm>
          <a:prstGeom prst="rect">
            <a:avLst/>
          </a:prstGeom>
        </p:spPr>
      </p:pic>
      <p:pic>
        <p:nvPicPr>
          <p:cNvPr id="2050" name="Picture 2" descr="Figure 2-5. Odd/Even SCA Band  Arrangement">
            <a:extLst>
              <a:ext uri="{FF2B5EF4-FFF2-40B4-BE49-F238E27FC236}">
                <a16:creationId xmlns:a16="http://schemas.microsoft.com/office/drawing/2014/main" id="{E113958A-EC80-4C9D-9D76-3E06DDBF0A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48" y="3696012"/>
            <a:ext cx="3240360" cy="206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29D1B1-CDEB-4C26-AB4B-D29F26B1200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013" t="3401" r="1176" b="27355"/>
          <a:stretch/>
        </p:blipFill>
        <p:spPr>
          <a:xfrm>
            <a:off x="300324" y="1198640"/>
            <a:ext cx="4032131" cy="19633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C914B30-8860-42FB-8630-CE49F944F3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1640" y="4077072"/>
            <a:ext cx="2824193" cy="27089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B1B8BCD-68CD-4788-8073-900E90FAF094}"/>
              </a:ext>
            </a:extLst>
          </p:cNvPr>
          <p:cNvSpPr txBox="1"/>
          <p:nvPr/>
        </p:nvSpPr>
        <p:spPr>
          <a:xfrm>
            <a:off x="5124196" y="3798555"/>
            <a:ext cx="2771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VAA</a:t>
            </a:r>
            <a:endParaRPr lang="LID4096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7937EC-89F7-4291-99DA-260F35A78BFC}"/>
              </a:ext>
            </a:extLst>
          </p:cNvPr>
          <p:cNvSpPr txBox="1"/>
          <p:nvPr/>
        </p:nvSpPr>
        <p:spPr>
          <a:xfrm>
            <a:off x="5124196" y="5166223"/>
            <a:ext cx="2771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VZA</a:t>
            </a:r>
            <a:endParaRPr lang="LID4096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0177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3C938-B854-8048-B577-623D12B3138F}" type="slidenum">
              <a:rPr lang="nl-NL" smtClean="0"/>
              <a:pPr/>
              <a:t>5</a:t>
            </a:fld>
            <a:endParaRPr lang="nl-NL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2000" b="1"/>
              <a:t>BELHARMONY</a:t>
            </a:r>
            <a:r>
              <a:rPr lang="nl-BE" sz="1600" b="1"/>
              <a:t> </a:t>
            </a:r>
            <a:r>
              <a:rPr lang="nl-BE" sz="2000" b="1"/>
              <a:t>CONTEXT </a:t>
            </a:r>
            <a:endParaRPr lang="en-US" sz="200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399" y="1600201"/>
            <a:ext cx="4814437" cy="4482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902" y="1242438"/>
            <a:ext cx="2212273" cy="1576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294" y="2851298"/>
            <a:ext cx="2249487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363245" y="1037639"/>
            <a:ext cx="3675355" cy="311151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Wingdings" panose="05000000000000000000" pitchFamily="2" charset="2"/>
              <a:buNone/>
              <a:defRPr sz="1500" b="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Wingdings" panose="05000000000000000000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panose="05000000000000000000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Wingdings" panose="05000000000000000000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nl-BE"/>
          </a:p>
          <a:p>
            <a:pPr lvl="1"/>
            <a:endParaRPr lang="nl-BE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85800" y="1037639"/>
            <a:ext cx="3675355" cy="311151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Wingdings" panose="05000000000000000000" pitchFamily="2" charset="2"/>
              <a:buNone/>
              <a:defRPr sz="1500" b="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Wingdings" panose="05000000000000000000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panose="05000000000000000000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Wingdings" panose="05000000000000000000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sz="2000">
                <a:solidFill>
                  <a:schemeClr val="tx1"/>
                </a:solidFill>
              </a:rPr>
              <a:t>Data consistency concern !</a:t>
            </a:r>
            <a:endParaRPr lang="nl-BE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953" y="4343400"/>
            <a:ext cx="2228222" cy="1670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6048804"/>
            <a:ext cx="1676400" cy="795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36655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>
          <a:xfrm>
            <a:off x="762000" y="533400"/>
            <a:ext cx="7488010" cy="360000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i="0" dirty="0">
                <a:solidFill>
                  <a:schemeClr val="tx1"/>
                </a:solidFill>
              </a:rPr>
              <a:t>To assess and improve the consistency of multi-sensor high resolution time series. (HARMONY)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BE" sz="2400" i="0" dirty="0">
                <a:solidFill>
                  <a:schemeClr val="tx1"/>
                </a:solidFill>
              </a:rPr>
              <a:t>Focus on Landsat-8, Sentinel-2, PROBA-V (</a:t>
            </a:r>
            <a:r>
              <a:rPr lang="nl-BE" sz="2400" i="0" dirty="0" err="1">
                <a:solidFill>
                  <a:schemeClr val="tx1"/>
                </a:solidFill>
              </a:rPr>
              <a:t>central</a:t>
            </a:r>
            <a:r>
              <a:rPr lang="nl-BE" sz="2400" i="0" dirty="0">
                <a:solidFill>
                  <a:schemeClr val="tx1"/>
                </a:solidFill>
              </a:rPr>
              <a:t> camera) </a:t>
            </a:r>
            <a:r>
              <a:rPr lang="nl-BE" sz="2400" i="0" dirty="0" err="1">
                <a:solidFill>
                  <a:schemeClr val="tx1"/>
                </a:solidFill>
              </a:rPr>
              <a:t>and</a:t>
            </a:r>
            <a:r>
              <a:rPr lang="nl-BE" sz="2400" i="0" dirty="0">
                <a:solidFill>
                  <a:schemeClr val="tx1"/>
                </a:solidFill>
              </a:rPr>
              <a:t> Deimos-1/DMC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BE" sz="2400" i="0" dirty="0">
                <a:solidFill>
                  <a:schemeClr val="tx1"/>
                </a:solidFill>
              </a:rPr>
              <a:t>How ? </a:t>
            </a:r>
          </a:p>
          <a:p>
            <a:pPr lvl="1"/>
            <a:r>
              <a:rPr lang="nl-BE" sz="2400" dirty="0">
                <a:solidFill>
                  <a:schemeClr val="tx1"/>
                </a:solidFill>
              </a:rPr>
              <a:t>	Bottom-up approach (</a:t>
            </a:r>
            <a:r>
              <a:rPr lang="nl-BE" sz="2400" dirty="0" err="1">
                <a:solidFill>
                  <a:schemeClr val="tx1"/>
                </a:solidFill>
              </a:rPr>
              <a:t>from</a:t>
            </a:r>
            <a:r>
              <a:rPr lang="nl-BE" sz="2400" dirty="0">
                <a:solidFill>
                  <a:schemeClr val="tx1"/>
                </a:solidFill>
              </a:rPr>
              <a:t> L1 </a:t>
            </a:r>
            <a:r>
              <a:rPr lang="nl-BE" sz="2400" dirty="0" err="1">
                <a:solidFill>
                  <a:schemeClr val="tx1"/>
                </a:solidFill>
              </a:rPr>
              <a:t>to</a:t>
            </a:r>
            <a:r>
              <a:rPr lang="nl-BE" sz="2400" dirty="0">
                <a:solidFill>
                  <a:schemeClr val="tx1"/>
                </a:solidFill>
              </a:rPr>
              <a:t> L2 </a:t>
            </a:r>
            <a:r>
              <a:rPr lang="nl-BE" sz="2400" dirty="0" err="1">
                <a:solidFill>
                  <a:schemeClr val="tx1"/>
                </a:solidFill>
              </a:rPr>
              <a:t>to</a:t>
            </a:r>
            <a:r>
              <a:rPr lang="nl-BE" sz="2400" dirty="0">
                <a:solidFill>
                  <a:schemeClr val="tx1"/>
                </a:solidFill>
              </a:rPr>
              <a:t> L3)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sz="2400" i="0" dirty="0">
                <a:solidFill>
                  <a:schemeClr val="tx1"/>
                </a:solidFill>
              </a:rPr>
              <a:t> </a:t>
            </a:r>
            <a:r>
              <a:rPr lang="nl-BE" sz="2400" i="0" dirty="0" err="1">
                <a:solidFill>
                  <a:schemeClr val="tx1"/>
                </a:solidFill>
              </a:rPr>
              <a:t>Why</a:t>
            </a:r>
            <a:r>
              <a:rPr lang="nl-BE" sz="2400" i="0" dirty="0">
                <a:solidFill>
                  <a:schemeClr val="tx1"/>
                </a:solidFill>
              </a:rPr>
              <a:t> ?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BE" sz="2400" dirty="0">
                <a:solidFill>
                  <a:schemeClr val="tx1"/>
                </a:solidFill>
              </a:rPr>
              <a:t>Overall </a:t>
            </a:r>
            <a:r>
              <a:rPr lang="nl-BE" sz="2400" dirty="0" err="1">
                <a:solidFill>
                  <a:schemeClr val="tx1"/>
                </a:solidFill>
              </a:rPr>
              <a:t>applicability</a:t>
            </a:r>
            <a:endParaRPr lang="nl-BE" sz="2400" dirty="0">
              <a:solidFill>
                <a:schemeClr val="tx1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BE" sz="2400" dirty="0" err="1">
                <a:solidFill>
                  <a:schemeClr val="tx1"/>
                </a:solidFill>
              </a:rPr>
              <a:t>To</a:t>
            </a:r>
            <a:r>
              <a:rPr lang="nl-BE" sz="2400" dirty="0">
                <a:solidFill>
                  <a:schemeClr val="tx1"/>
                </a:solidFill>
              </a:rPr>
              <a:t> </a:t>
            </a:r>
            <a:r>
              <a:rPr lang="nl-BE" sz="2400" dirty="0" err="1">
                <a:solidFill>
                  <a:schemeClr val="tx1"/>
                </a:solidFill>
              </a:rPr>
              <a:t>identify</a:t>
            </a:r>
            <a:r>
              <a:rPr lang="nl-BE" sz="2400" dirty="0">
                <a:solidFill>
                  <a:schemeClr val="tx1"/>
                </a:solidFill>
              </a:rPr>
              <a:t> </a:t>
            </a:r>
            <a:r>
              <a:rPr lang="nl-BE" sz="2400" dirty="0" err="1">
                <a:solidFill>
                  <a:schemeClr val="tx1"/>
                </a:solidFill>
              </a:rPr>
              <a:t>cause</a:t>
            </a:r>
            <a:r>
              <a:rPr lang="nl-BE" sz="2400" dirty="0">
                <a:solidFill>
                  <a:schemeClr val="tx1"/>
                </a:solidFill>
              </a:rPr>
              <a:t> of </a:t>
            </a:r>
            <a:r>
              <a:rPr lang="nl-BE" sz="2400" dirty="0" err="1">
                <a:solidFill>
                  <a:schemeClr val="tx1"/>
                </a:solidFill>
              </a:rPr>
              <a:t>biases</a:t>
            </a:r>
            <a:endParaRPr lang="nl-BE" sz="2400" dirty="0">
              <a:solidFill>
                <a:schemeClr val="tx1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BE" sz="2400" dirty="0" err="1">
                <a:solidFill>
                  <a:schemeClr val="tx1"/>
                </a:solidFill>
              </a:rPr>
              <a:t>Errors</a:t>
            </a:r>
            <a:r>
              <a:rPr lang="nl-BE" sz="2400" dirty="0">
                <a:solidFill>
                  <a:schemeClr val="tx1"/>
                </a:solidFill>
              </a:rPr>
              <a:t> </a:t>
            </a:r>
            <a:r>
              <a:rPr lang="nl-BE" sz="2400" dirty="0" err="1">
                <a:solidFill>
                  <a:schemeClr val="tx1"/>
                </a:solidFill>
              </a:rPr>
              <a:t>amplified</a:t>
            </a:r>
            <a:r>
              <a:rPr lang="nl-BE" sz="2400" dirty="0">
                <a:solidFill>
                  <a:schemeClr val="tx1"/>
                </a:solidFill>
              </a:rPr>
              <a:t> </a:t>
            </a:r>
            <a:r>
              <a:rPr lang="nl-BE" sz="2400" dirty="0" err="1">
                <a:solidFill>
                  <a:schemeClr val="tx1"/>
                </a:solidFill>
              </a:rPr>
              <a:t>from</a:t>
            </a:r>
            <a:r>
              <a:rPr lang="nl-BE" sz="2400" dirty="0">
                <a:solidFill>
                  <a:schemeClr val="tx1"/>
                </a:solidFill>
              </a:rPr>
              <a:t> L1 (TOA </a:t>
            </a:r>
            <a:r>
              <a:rPr lang="nl-BE" sz="2400" dirty="0" err="1">
                <a:solidFill>
                  <a:schemeClr val="tx1"/>
                </a:solidFill>
              </a:rPr>
              <a:t>refectance</a:t>
            </a:r>
            <a:r>
              <a:rPr lang="nl-BE" sz="2400" dirty="0">
                <a:solidFill>
                  <a:schemeClr val="tx1"/>
                </a:solidFill>
              </a:rPr>
              <a:t>) </a:t>
            </a:r>
            <a:r>
              <a:rPr lang="nl-BE" sz="2400" dirty="0" err="1">
                <a:solidFill>
                  <a:schemeClr val="tx1"/>
                </a:solidFill>
              </a:rPr>
              <a:t>to</a:t>
            </a:r>
            <a:r>
              <a:rPr lang="nl-BE" sz="2400" dirty="0">
                <a:solidFill>
                  <a:schemeClr val="tx1"/>
                </a:solidFill>
              </a:rPr>
              <a:t> L2 (BOA </a:t>
            </a:r>
            <a:r>
              <a:rPr lang="nl-BE" sz="2400" dirty="0" err="1">
                <a:solidFill>
                  <a:schemeClr val="tx1"/>
                </a:solidFill>
              </a:rPr>
              <a:t>reflectance</a:t>
            </a:r>
            <a:r>
              <a:rPr lang="nl-BE" sz="2400" dirty="0">
                <a:solidFill>
                  <a:schemeClr val="tx1"/>
                </a:solidFill>
              </a:rPr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BE" sz="2500" i="1" dirty="0">
              <a:solidFill>
                <a:srgbClr val="FF0000"/>
              </a:solidFill>
            </a:endParaRPr>
          </a:p>
          <a:p>
            <a:pPr lvl="1"/>
            <a:endParaRPr lang="en-US" sz="2800" i="1" dirty="0">
              <a:solidFill>
                <a:srgbClr val="FF000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BE" sz="3600" dirty="0"/>
          </a:p>
          <a:p>
            <a:pPr marL="0" indent="0">
              <a:buNone/>
            </a:pPr>
            <a:endParaRPr lang="en-US" sz="3600" dirty="0"/>
          </a:p>
          <a:p>
            <a:endParaRPr lang="nl-BE" sz="3600" dirty="0"/>
          </a:p>
          <a:p>
            <a:pPr marL="0" indent="0">
              <a:buNone/>
            </a:pPr>
            <a:endParaRPr lang="en-US" sz="36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3C938-B854-8048-B577-623D12B3138F}" type="slidenum">
              <a:rPr lang="nl-NL" smtClean="0"/>
              <a:pPr/>
              <a:t>6</a:t>
            </a:fld>
            <a:endParaRPr lang="nl-NL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2000" b="1"/>
              <a:t>BELHARMONY OVERALL OBJECTIVE</a:t>
            </a:r>
            <a:endParaRPr lang="en-US" sz="2000" b="1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6099118"/>
            <a:ext cx="1600200" cy="758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2796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3C938-B854-8048-B577-623D12B3138F}" type="slidenum">
              <a:rPr lang="nl-NL" smtClean="0"/>
              <a:pPr/>
              <a:t>7</a:t>
            </a:fld>
            <a:endParaRPr lang="nl-NL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BELHARMONY scientific QUESTIONs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609600" y="990600"/>
            <a:ext cx="7487890" cy="4084399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sz="2800"/>
              <a:t>Does there exist a bias in the L1 data ?</a:t>
            </a:r>
          </a:p>
          <a:p>
            <a:pPr lvl="1"/>
            <a:r>
              <a:rPr lang="en-US" sz="2000"/>
              <a:t>	Is this bias scene brightness dependent ?</a:t>
            </a:r>
          </a:p>
          <a:p>
            <a:pPr lvl="1"/>
            <a:r>
              <a:rPr lang="en-US" sz="2000"/>
              <a:t>	Can we determine gains for inter-calibration of the L1 data  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/>
              <a:t>What is the impact of intrinsic differences in the RSRF of the different sensors ?</a:t>
            </a:r>
          </a:p>
          <a:p>
            <a:pPr lvl="1"/>
            <a:r>
              <a:rPr lang="en-US" sz="2000"/>
              <a:t>Can BELHARMONY through the introduction of band or index dependent spectral adjustment functions correct for this ?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209" y="6172199"/>
            <a:ext cx="1416204" cy="671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571" y="3671777"/>
            <a:ext cx="4651651" cy="3033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571" y="3650511"/>
            <a:ext cx="4651651" cy="302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520" y="3650512"/>
            <a:ext cx="4651651" cy="302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3531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3C938-B854-8048-B577-623D12B3138F}" type="slidenum">
              <a:rPr lang="nl-NL" smtClean="0"/>
              <a:pPr/>
              <a:t>8</a:t>
            </a:fld>
            <a:endParaRPr lang="nl-NL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BELHARMONY scientific QUESTIONs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609600" y="990600"/>
            <a:ext cx="7487890" cy="4084399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sz="2800"/>
              <a:t>Does there exist a bias in the L1 data ?</a:t>
            </a:r>
          </a:p>
          <a:p>
            <a:pPr lvl="1"/>
            <a:r>
              <a:rPr lang="en-US" sz="2000"/>
              <a:t>	Is this bias scene brightness dependent ?</a:t>
            </a:r>
          </a:p>
          <a:p>
            <a:pPr lvl="1"/>
            <a:r>
              <a:rPr lang="en-US" sz="2000"/>
              <a:t>	Can we determine gains for inter-calibration of the L1 data  ?</a:t>
            </a:r>
          </a:p>
          <a:p>
            <a:pPr lvl="1"/>
            <a:endParaRPr lang="nl-BE" sz="2000"/>
          </a:p>
          <a:p>
            <a:pPr marL="457200" indent="-457200">
              <a:buFont typeface="+mj-lt"/>
              <a:buAutoNum type="arabicPeriod"/>
            </a:pPr>
            <a:r>
              <a:rPr lang="en-US" sz="2800"/>
              <a:t>What is the impact of intrinsic differences in the RSRF of the different sensors ?</a:t>
            </a:r>
          </a:p>
          <a:p>
            <a:pPr lvl="1"/>
            <a:r>
              <a:rPr lang="en-US" sz="2000"/>
              <a:t>Can BELHARMONY through the introduction of band or index dependent spectral adjustment functions correct for this ? </a:t>
            </a:r>
          </a:p>
          <a:p>
            <a:pPr lvl="1"/>
            <a:endParaRPr lang="nl-BE" sz="2000"/>
          </a:p>
          <a:p>
            <a:pPr marL="457200" indent="-457200">
              <a:buFont typeface="+mj-lt"/>
              <a:buAutoNum type="arabicPeriod"/>
            </a:pPr>
            <a:r>
              <a:rPr lang="nl-BE" sz="2800"/>
              <a:t>Can biases in L2 and L3 data be reduced through the use of a common processing chain ?</a:t>
            </a:r>
            <a:endParaRPr lang="en-US" sz="280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6157216"/>
            <a:ext cx="1447800" cy="686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38984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3C938-B854-8048-B577-623D12B3138F}" type="slidenum">
              <a:rPr lang="nl-NL" smtClean="0"/>
              <a:pPr/>
              <a:t>9</a:t>
            </a:fld>
            <a:endParaRPr lang="nl-NL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BELHARMONY scientific QUESTIONs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609600" y="990600"/>
            <a:ext cx="7487890" cy="4084399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sz="2800" dirty="0"/>
              <a:t> Does there exist a bias in the L1 data 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What is the impact of intrinsic differences in the RSRF of the different sensors ?</a:t>
            </a:r>
          </a:p>
          <a:p>
            <a:pPr marL="457200" indent="-457200">
              <a:buFont typeface="+mj-lt"/>
              <a:buAutoNum type="arabicPeriod"/>
            </a:pPr>
            <a:r>
              <a:rPr lang="nl-BE" sz="2800" dirty="0" err="1"/>
              <a:t>Can</a:t>
            </a:r>
            <a:r>
              <a:rPr lang="nl-BE" sz="2800" dirty="0"/>
              <a:t> </a:t>
            </a:r>
            <a:r>
              <a:rPr lang="nl-BE" sz="2800" dirty="0" err="1"/>
              <a:t>biases</a:t>
            </a:r>
            <a:r>
              <a:rPr lang="nl-BE" sz="2800" dirty="0"/>
              <a:t> in L2 </a:t>
            </a:r>
            <a:r>
              <a:rPr lang="nl-BE" sz="2800" dirty="0" err="1"/>
              <a:t>and</a:t>
            </a:r>
            <a:r>
              <a:rPr lang="nl-BE" sz="2800" dirty="0"/>
              <a:t> L3 data </a:t>
            </a:r>
            <a:r>
              <a:rPr lang="nl-BE" sz="2800" dirty="0" err="1"/>
              <a:t>be</a:t>
            </a:r>
            <a:r>
              <a:rPr lang="nl-BE" sz="2800" dirty="0"/>
              <a:t> </a:t>
            </a:r>
            <a:r>
              <a:rPr lang="nl-BE" sz="2800" dirty="0" err="1"/>
              <a:t>reduced</a:t>
            </a:r>
            <a:r>
              <a:rPr lang="nl-BE" sz="2800" dirty="0"/>
              <a:t> </a:t>
            </a:r>
            <a:r>
              <a:rPr lang="nl-BE" sz="2800" dirty="0" err="1"/>
              <a:t>through</a:t>
            </a:r>
            <a:r>
              <a:rPr lang="nl-BE" sz="2800" dirty="0"/>
              <a:t> </a:t>
            </a:r>
            <a:r>
              <a:rPr lang="nl-BE" sz="2800" dirty="0" err="1"/>
              <a:t>the</a:t>
            </a:r>
            <a:r>
              <a:rPr lang="nl-BE" sz="2800" dirty="0"/>
              <a:t> </a:t>
            </a:r>
            <a:r>
              <a:rPr lang="nl-BE" sz="2800" dirty="0" err="1"/>
              <a:t>use</a:t>
            </a:r>
            <a:r>
              <a:rPr lang="nl-BE" sz="2800" dirty="0"/>
              <a:t> of a common processing chain ?</a:t>
            </a:r>
          </a:p>
          <a:p>
            <a:pPr marL="457200" indent="-457200">
              <a:buFont typeface="+mj-lt"/>
              <a:buAutoNum type="arabicPeriod"/>
            </a:pPr>
            <a:endParaRPr lang="en-US" sz="2800" dirty="0"/>
          </a:p>
          <a:p>
            <a:pPr marL="0" indent="0">
              <a:buNone/>
            </a:pPr>
            <a:endParaRPr lang="en-US" sz="2800" b="1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6157216"/>
            <a:ext cx="1447800" cy="686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872" y="3835524"/>
            <a:ext cx="3406018" cy="1269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8E41E9-AAE7-4E8D-9683-1FDB2BCA3964}"/>
              </a:ext>
            </a:extLst>
          </p:cNvPr>
          <p:cNvSpPr txBox="1"/>
          <p:nvPr/>
        </p:nvSpPr>
        <p:spPr>
          <a:xfrm>
            <a:off x="153600" y="3380601"/>
            <a:ext cx="167520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PROBA-V</a:t>
            </a:r>
            <a:endParaRPr lang="LID4096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1CB18A-51BC-44F0-A2C8-258D2B158DCA}"/>
              </a:ext>
            </a:extLst>
          </p:cNvPr>
          <p:cNvSpPr txBox="1"/>
          <p:nvPr/>
        </p:nvSpPr>
        <p:spPr>
          <a:xfrm>
            <a:off x="153600" y="4104716"/>
            <a:ext cx="167520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Sentinel-2</a:t>
            </a:r>
            <a:endParaRPr lang="LID4096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3459C5-8E3E-41B6-B5D6-B41A2DB313B1}"/>
              </a:ext>
            </a:extLst>
          </p:cNvPr>
          <p:cNvSpPr txBox="1"/>
          <p:nvPr/>
        </p:nvSpPr>
        <p:spPr>
          <a:xfrm>
            <a:off x="153600" y="4826911"/>
            <a:ext cx="167520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Landsat-8</a:t>
            </a:r>
            <a:endParaRPr lang="LID4096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7E4E5D-0B1B-421A-92FF-CCCE356315D4}"/>
              </a:ext>
            </a:extLst>
          </p:cNvPr>
          <p:cNvSpPr txBox="1"/>
          <p:nvPr/>
        </p:nvSpPr>
        <p:spPr>
          <a:xfrm>
            <a:off x="153600" y="5408626"/>
            <a:ext cx="167520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Deimos-1/DMC</a:t>
            </a:r>
            <a:endParaRPr lang="LID4096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E9B08D-8706-41E7-ADF7-559A162F7B88}"/>
              </a:ext>
            </a:extLst>
          </p:cNvPr>
          <p:cNvSpPr txBox="1"/>
          <p:nvPr/>
        </p:nvSpPr>
        <p:spPr>
          <a:xfrm>
            <a:off x="2398631" y="3387604"/>
            <a:ext cx="167520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SMAC</a:t>
            </a:r>
            <a:endParaRPr lang="LID4096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97E6D4-807D-4A01-95B9-4F63689EF72F}"/>
              </a:ext>
            </a:extLst>
          </p:cNvPr>
          <p:cNvSpPr txBox="1"/>
          <p:nvPr/>
        </p:nvSpPr>
        <p:spPr>
          <a:xfrm>
            <a:off x="2398631" y="4102842"/>
            <a:ext cx="167520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Sen2COR</a:t>
            </a:r>
            <a:endParaRPr lang="LID4096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351FF0-DD35-494A-AC53-6A4B2CD58617}"/>
              </a:ext>
            </a:extLst>
          </p:cNvPr>
          <p:cNvSpPr txBox="1"/>
          <p:nvPr/>
        </p:nvSpPr>
        <p:spPr>
          <a:xfrm>
            <a:off x="2362200" y="4840069"/>
            <a:ext cx="167520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LaSRC</a:t>
            </a:r>
            <a:endParaRPr lang="LID4096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36916E-053A-4D3D-BD16-74C9AEABF828}"/>
              </a:ext>
            </a:extLst>
          </p:cNvPr>
          <p:cNvSpPr txBox="1"/>
          <p:nvPr/>
        </p:nvSpPr>
        <p:spPr>
          <a:xfrm>
            <a:off x="2380876" y="5353248"/>
            <a:ext cx="1675200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No standard A/C available</a:t>
            </a:r>
            <a:endParaRPr lang="LID4096" dirty="0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385071CC-6414-4AAC-B5A4-CC4999F6B9B4}"/>
              </a:ext>
            </a:extLst>
          </p:cNvPr>
          <p:cNvSpPr/>
          <p:nvPr/>
        </p:nvSpPr>
        <p:spPr>
          <a:xfrm>
            <a:off x="1971055" y="3419870"/>
            <a:ext cx="304800" cy="3048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07DCAD63-0AA6-41D7-BFF8-053892FA8426}"/>
              </a:ext>
            </a:extLst>
          </p:cNvPr>
          <p:cNvSpPr/>
          <p:nvPr/>
        </p:nvSpPr>
        <p:spPr>
          <a:xfrm>
            <a:off x="1981200" y="4114800"/>
            <a:ext cx="304800" cy="3048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28575942-CE60-43F1-9B20-CFD7CEAD066A}"/>
              </a:ext>
            </a:extLst>
          </p:cNvPr>
          <p:cNvSpPr/>
          <p:nvPr/>
        </p:nvSpPr>
        <p:spPr>
          <a:xfrm>
            <a:off x="1981200" y="4830821"/>
            <a:ext cx="304800" cy="3048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3FD1B50B-E73F-4717-AEF8-5CF74188E321}"/>
              </a:ext>
            </a:extLst>
          </p:cNvPr>
          <p:cNvSpPr/>
          <p:nvPr/>
        </p:nvSpPr>
        <p:spPr>
          <a:xfrm>
            <a:off x="1981200" y="5451010"/>
            <a:ext cx="304800" cy="3048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0" name="Multiplication Sign 19">
            <a:extLst>
              <a:ext uri="{FF2B5EF4-FFF2-40B4-BE49-F238E27FC236}">
                <a16:creationId xmlns:a16="http://schemas.microsoft.com/office/drawing/2014/main" id="{3B6ADFEF-C84C-4FC9-B4CB-9AD3DCA0E4FE}"/>
              </a:ext>
            </a:extLst>
          </p:cNvPr>
          <p:cNvSpPr/>
          <p:nvPr/>
        </p:nvSpPr>
        <p:spPr>
          <a:xfrm>
            <a:off x="2172852" y="2300015"/>
            <a:ext cx="2286000" cy="4543808"/>
          </a:xfrm>
          <a:prstGeom prst="mathMultiply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EEBD70D-476C-4152-90DB-98A38C2118C2}"/>
              </a:ext>
            </a:extLst>
          </p:cNvPr>
          <p:cNvSpPr txBox="1"/>
          <p:nvPr/>
        </p:nvSpPr>
        <p:spPr>
          <a:xfrm>
            <a:off x="5685366" y="5171497"/>
            <a:ext cx="3276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 Keukelaere et al. (2018)</a:t>
            </a:r>
            <a:endParaRPr lang="LID4096" dirty="0"/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1DBCFC01-D8A4-4631-9696-0E4427553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75469" y="6273976"/>
            <a:ext cx="65" cy="153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629079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/>
    </p:bldLst>
  </p:timing>
</p:sld>
</file>

<file path=ppt/theme/theme1.xml><?xml version="1.0" encoding="utf-8"?>
<a:theme xmlns:a="http://schemas.openxmlformats.org/drawingml/2006/main" name="Default Theme">
  <a:themeElements>
    <a:clrScheme name="VITO_New2016">
      <a:dk1>
        <a:srgbClr val="000000"/>
      </a:dk1>
      <a:lt1>
        <a:srgbClr val="FFFFFF"/>
      </a:lt1>
      <a:dk2>
        <a:srgbClr val="404040"/>
      </a:dk2>
      <a:lt2>
        <a:srgbClr val="FFFFFF"/>
      </a:lt2>
      <a:accent1>
        <a:srgbClr val="34A3DC"/>
      </a:accent1>
      <a:accent2>
        <a:srgbClr val="F58220"/>
      </a:accent2>
      <a:accent3>
        <a:srgbClr val="67AF3E"/>
      </a:accent3>
      <a:accent4>
        <a:srgbClr val="C55E66"/>
      </a:accent4>
      <a:accent5>
        <a:srgbClr val="E5BB29"/>
      </a:accent5>
      <a:accent6>
        <a:srgbClr val="4693A9"/>
      </a:accent6>
      <a:hlink>
        <a:srgbClr val="0000FF"/>
      </a:hlink>
      <a:folHlink>
        <a:srgbClr val="800080"/>
      </a:folHlink>
    </a:clrScheme>
    <a:fontScheme name="Vito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emplate_stcom.pptx" id="{4EDFCF86-3A49-418A-A6CE-DBBFE9308852}" vid="{FF474D4F-DCC5-4C9E-A94B-B723A366C41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Template_stcom</Template>
  <TotalTime>194</TotalTime>
  <Words>1298</Words>
  <Application>Microsoft Office PowerPoint</Application>
  <PresentationFormat>On-screen Show (4:3)</PresentationFormat>
  <Paragraphs>341</Paragraphs>
  <Slides>47</Slides>
  <Notes>0</Notes>
  <HiddenSlides>4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6" baseType="lpstr">
      <vt:lpstr>Arial</vt:lpstr>
      <vt:lpstr>Calibri</vt:lpstr>
      <vt:lpstr>Courier New</vt:lpstr>
      <vt:lpstr>DejaVu Sans</vt:lpstr>
      <vt:lpstr>Trebuchet MS</vt:lpstr>
      <vt:lpstr>Wingdings</vt:lpstr>
      <vt:lpstr>Zapf Dingbats</vt:lpstr>
      <vt:lpstr>Default Theme</vt:lpstr>
      <vt:lpstr>Worksheet</vt:lpstr>
      <vt:lpstr>Towards harmonization of multi-sensor high resolution time series: the Belharmony approach</vt:lpstr>
      <vt:lpstr>BELHARMONY CONTEXT</vt:lpstr>
      <vt:lpstr>BELHARMONY CONTEXT: Sentinel-2 acquIsitions august 2016</vt:lpstr>
      <vt:lpstr>BELHARMONY CONTEXT: Sentinel-2 &amp; DEIMOS-1(DMC) acquisitions aug. 2016</vt:lpstr>
      <vt:lpstr>BELHARMONY CONTEXT </vt:lpstr>
      <vt:lpstr>BELHARMONY OVERALL OBJECTIVE</vt:lpstr>
      <vt:lpstr>BELHARMONY scientific QUESTIONs </vt:lpstr>
      <vt:lpstr>BELHARMONY scientific QUESTIONs </vt:lpstr>
      <vt:lpstr>BELHARMONY scientific QUESTIONs </vt:lpstr>
      <vt:lpstr>BELHARMONY scientific QUESTIONs </vt:lpstr>
      <vt:lpstr>HESBANIA CASE STUDIE</vt:lpstr>
      <vt:lpstr>BELHARMONY scientific QUESTIONs </vt:lpstr>
      <vt:lpstr>PowerPoint Presentation</vt:lpstr>
      <vt:lpstr>medium/high radiance APPROACH</vt:lpstr>
      <vt:lpstr>LibyA-4 OSCAR: implementation</vt:lpstr>
      <vt:lpstr>Improvements to DESERT approach*</vt:lpstr>
      <vt:lpstr>Number of observations for LIBYA-4</vt:lpstr>
      <vt:lpstr>OSCAR LIBYA-4 Desert results RED banDs</vt:lpstr>
      <vt:lpstr>Ratio observed / simulated TOA reflectances</vt:lpstr>
      <vt:lpstr>PowerPoint Presentation</vt:lpstr>
      <vt:lpstr>Relative ratio difference with respect to sentinel-2A</vt:lpstr>
      <vt:lpstr>CONCLUSIONS LiBYa-4</vt:lpstr>
      <vt:lpstr>Observations vs simulations over Radcalnet sites</vt:lpstr>
      <vt:lpstr>methodology</vt:lpstr>
      <vt:lpstr>Number of cloud-free matchups</vt:lpstr>
      <vt:lpstr>Gobabeb (GONA), 23.500oS, 15.033oE</vt:lpstr>
      <vt:lpstr>gobabeb (GONA)</vt:lpstr>
      <vt:lpstr>PowerPoint Presentation</vt:lpstr>
      <vt:lpstr>PowerPoint Presentation</vt:lpstr>
      <vt:lpstr>RailROAD Valley PLAYA (RVUS), 38.504oN, 115.692oW</vt:lpstr>
      <vt:lpstr>RailROAD Valley PLAYA (RVUS)</vt:lpstr>
      <vt:lpstr>PowerPoint Presentation</vt:lpstr>
      <vt:lpstr>Brdf effects RVUS, RED</vt:lpstr>
      <vt:lpstr>RVUS : TOA reflectectance Sentinel-2A and SENTINEL-2B </vt:lpstr>
      <vt:lpstr>LA CRAU (LCFR), 43.55oN, 4.85oE</vt:lpstr>
      <vt:lpstr>LA CRAU (LCFR), 43.55oN, 4.85oW</vt:lpstr>
      <vt:lpstr>Brdf effects LCFR, RED</vt:lpstr>
      <vt:lpstr>Conclusions radcalnet</vt:lpstr>
      <vt:lpstr>OVERALL conclusions</vt:lpstr>
      <vt:lpstr>PowerPoint Presentation</vt:lpstr>
      <vt:lpstr>Different ratio spectral profile Libya-4 vs radcalnet</vt:lpstr>
      <vt:lpstr>Brdf effects GONA, RED</vt:lpstr>
      <vt:lpstr>PowerPoint Presentation</vt:lpstr>
      <vt:lpstr>PROBA-V</vt:lpstr>
      <vt:lpstr>DEIMOS-1</vt:lpstr>
      <vt:lpstr>Sentinel-2A &amp; 2B</vt:lpstr>
      <vt:lpstr>Landsat-8</vt:lpstr>
    </vt:vector>
  </TitlesOfParts>
  <Company>VITO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BELHARMONY: a belgian initiative to improve the consistency of multi-sensor high resolution time series</dc:title>
  <dc:creator>Sterckx Sindy</dc:creator>
  <cp:lastModifiedBy>Sterckx Sindy</cp:lastModifiedBy>
  <cp:revision>22</cp:revision>
  <cp:lastPrinted>2019-01-09T10:05:27Z</cp:lastPrinted>
  <dcterms:created xsi:type="dcterms:W3CDTF">2019-02-15T08:54:32Z</dcterms:created>
  <dcterms:modified xsi:type="dcterms:W3CDTF">2019-03-01T11:44:16Z</dcterms:modified>
</cp:coreProperties>
</file>