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3"/>
  </p:notesMasterIdLst>
  <p:sldIdLst>
    <p:sldId id="262" r:id="rId2"/>
    <p:sldId id="268" r:id="rId3"/>
    <p:sldId id="269" r:id="rId4"/>
    <p:sldId id="292" r:id="rId5"/>
    <p:sldId id="294" r:id="rId6"/>
    <p:sldId id="270" r:id="rId7"/>
    <p:sldId id="299" r:id="rId8"/>
    <p:sldId id="300" r:id="rId9"/>
    <p:sldId id="293" r:id="rId10"/>
    <p:sldId id="298" r:id="rId11"/>
    <p:sldId id="297" r:id="rId12"/>
    <p:sldId id="291" r:id="rId13"/>
    <p:sldId id="288" r:id="rId14"/>
    <p:sldId id="272" r:id="rId15"/>
    <p:sldId id="273" r:id="rId16"/>
    <p:sldId id="274" r:id="rId17"/>
    <p:sldId id="278" r:id="rId18"/>
    <p:sldId id="280" r:id="rId19"/>
    <p:sldId id="279" r:id="rId20"/>
    <p:sldId id="281" r:id="rId21"/>
    <p:sldId id="276" r:id="rId22"/>
    <p:sldId id="289" r:id="rId23"/>
    <p:sldId id="290" r:id="rId24"/>
    <p:sldId id="282" r:id="rId25"/>
    <p:sldId id="283" r:id="rId26"/>
    <p:sldId id="287" r:id="rId27"/>
    <p:sldId id="275" r:id="rId28"/>
    <p:sldId id="285" r:id="rId29"/>
    <p:sldId id="295" r:id="rId30"/>
    <p:sldId id="296" r:id="rId31"/>
    <p:sldId id="271" r:id="rId3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21" autoAdjust="0"/>
  </p:normalViewPr>
  <p:slideViewPr>
    <p:cSldViewPr>
      <p:cViewPr>
        <p:scale>
          <a:sx n="76" d="100"/>
          <a:sy n="76" d="100"/>
        </p:scale>
        <p:origin x="1230" y="39"/>
      </p:cViewPr>
      <p:guideLst>
        <p:guide orient="horz" pos="2160"/>
        <p:guide pos="2880"/>
      </p:guideLst>
    </p:cSldViewPr>
  </p:slideViewPr>
  <p:notesTextViewPr>
    <p:cViewPr>
      <p:scale>
        <a:sx n="100" d="100"/>
        <a:sy n="100" d="100"/>
      </p:scale>
      <p:origin x="0" y="0"/>
    </p:cViewPr>
  </p:notesTextViewPr>
  <p:sorterViewPr>
    <p:cViewPr>
      <p:scale>
        <a:sx n="51" d="100"/>
        <a:sy n="5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BA8E4E5-DA18-4885-B7AF-8FEBAAC55438}" type="datetimeFigureOut">
              <a:rPr lang="en-GB" smtClean="0"/>
              <a:pPr/>
              <a:t>05/03/2019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B56E656-7BCA-47BA-932F-B9CCCDF33D5D}" type="slidenum">
              <a:rPr lang="en-GB" smtClean="0"/>
              <a:pPr/>
              <a:t>‹#›</a:t>
            </a:fld>
            <a:endParaRPr lang="en-GB"/>
          </a:p>
        </p:txBody>
      </p:sp>
    </p:spTree>
    <p:extLst>
      <p:ext uri="{BB962C8B-B14F-4D97-AF65-F5344CB8AC3E}">
        <p14:creationId xmlns:p14="http://schemas.microsoft.com/office/powerpoint/2010/main" val="429320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WMO http://library.wmo.int/pmb_ged/wmo_1157_en.pdf</a:t>
            </a:r>
          </a:p>
        </p:txBody>
      </p:sp>
      <p:sp>
        <p:nvSpPr>
          <p:cNvPr id="4" name="Slide Number Placeholder 3"/>
          <p:cNvSpPr>
            <a:spLocks noGrp="1"/>
          </p:cNvSpPr>
          <p:nvPr>
            <p:ph type="sldNum" sz="quarter" idx="10"/>
          </p:nvPr>
        </p:nvSpPr>
        <p:spPr/>
        <p:txBody>
          <a:bodyPr/>
          <a:lstStyle/>
          <a:p>
            <a:fld id="{CA837A01-8747-45DF-A20B-3A344B40B6D0}" type="slidenum">
              <a:rPr lang="en-US" smtClean="0"/>
              <a:t>2</a:t>
            </a:fld>
            <a:endParaRPr lang="en-US"/>
          </a:p>
        </p:txBody>
      </p:sp>
    </p:spTree>
    <p:extLst>
      <p:ext uri="{BB962C8B-B14F-4D97-AF65-F5344CB8AC3E}">
        <p14:creationId xmlns:p14="http://schemas.microsoft.com/office/powerpoint/2010/main" val="251546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AMSR-2</a:t>
            </a:r>
            <a:r>
              <a:rPr lang="en-US" baseline="0" dirty="0"/>
              <a:t> Products for Operational Applications, </a:t>
            </a:r>
            <a:r>
              <a:rPr lang="en-US" baseline="0" dirty="0" err="1"/>
              <a:t>Jelenak</a:t>
            </a:r>
            <a:r>
              <a:rPr lang="en-US" baseline="0" dirty="0"/>
              <a:t>, Chang, Zhan, Brennan, Sienkiewicz, </a:t>
            </a:r>
            <a:r>
              <a:rPr lang="en-US" baseline="0" dirty="0" err="1"/>
              <a:t>Kussenson</a:t>
            </a:r>
            <a:r>
              <a:rPr lang="en-US" baseline="0" dirty="0"/>
              <a:t>, </a:t>
            </a:r>
            <a:r>
              <a:rPr lang="en-US" baseline="0" dirty="0" err="1"/>
              <a:t>Boukabara</a:t>
            </a:r>
            <a:r>
              <a:rPr lang="en-US" baseline="0" dirty="0"/>
              <a:t>, JAXA-NOAA Meeting Nov. 2014</a:t>
            </a:r>
            <a:endParaRPr lang="en-US" dirty="0"/>
          </a:p>
          <a:p>
            <a:endParaRPr lang="en-US" dirty="0"/>
          </a:p>
        </p:txBody>
      </p:sp>
      <p:sp>
        <p:nvSpPr>
          <p:cNvPr id="4" name="Slide Number Placeholder 3"/>
          <p:cNvSpPr>
            <a:spLocks noGrp="1"/>
          </p:cNvSpPr>
          <p:nvPr>
            <p:ph type="sldNum" sz="quarter" idx="10"/>
          </p:nvPr>
        </p:nvSpPr>
        <p:spPr/>
        <p:txBody>
          <a:bodyPr/>
          <a:lstStyle/>
          <a:p>
            <a:fld id="{CA837A01-8747-45DF-A20B-3A344B40B6D0}" type="slidenum">
              <a:rPr lang="en-US" smtClean="0"/>
              <a:t>19</a:t>
            </a:fld>
            <a:endParaRPr lang="en-US"/>
          </a:p>
        </p:txBody>
      </p:sp>
    </p:spTree>
    <p:extLst>
      <p:ext uri="{BB962C8B-B14F-4D97-AF65-F5344CB8AC3E}">
        <p14:creationId xmlns:p14="http://schemas.microsoft.com/office/powerpoint/2010/main" val="554477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Posey et al. 2015 “Improving Arctic sea ice edge forecasts by assimilating high horizontal resolution sea ice concentration data into the US Navy’s ice forecast systems” http://www.the-cryosphere.net/9/1735/2015/tc-9-1735-2015.pdf</a:t>
            </a:r>
          </a:p>
        </p:txBody>
      </p:sp>
      <p:sp>
        <p:nvSpPr>
          <p:cNvPr id="4" name="Slide Number Placeholder 3"/>
          <p:cNvSpPr>
            <a:spLocks noGrp="1"/>
          </p:cNvSpPr>
          <p:nvPr>
            <p:ph type="sldNum" sz="quarter" idx="10"/>
          </p:nvPr>
        </p:nvSpPr>
        <p:spPr/>
        <p:txBody>
          <a:bodyPr/>
          <a:lstStyle/>
          <a:p>
            <a:fld id="{CA837A01-8747-45DF-A20B-3A344B40B6D0}" type="slidenum">
              <a:rPr lang="en-US" smtClean="0"/>
              <a:t>20</a:t>
            </a:fld>
            <a:endParaRPr lang="en-US"/>
          </a:p>
        </p:txBody>
      </p:sp>
    </p:spTree>
    <p:extLst>
      <p:ext uri="{BB962C8B-B14F-4D97-AF65-F5344CB8AC3E}">
        <p14:creationId xmlns:p14="http://schemas.microsoft.com/office/powerpoint/2010/main" val="83356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Mike Johnson, NWS</a:t>
            </a:r>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41523597-6DE3-6644-98DE-74C7108571A0}" type="slidenum">
              <a:rPr lang="en-US" smtClean="0"/>
              <a:t>27</a:t>
            </a:fld>
            <a:endParaRPr lang="en-US" dirty="0"/>
          </a:p>
        </p:txBody>
      </p:sp>
    </p:spTree>
    <p:extLst>
      <p:ext uri="{BB962C8B-B14F-4D97-AF65-F5344CB8AC3E}">
        <p14:creationId xmlns:p14="http://schemas.microsoft.com/office/powerpoint/2010/main" val="11644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figure justifies the combination of channels selected as baseline for the Copernicus Imaging Microwave Radiometer - candidate mission </a:t>
            </a:r>
          </a:p>
          <a:p>
            <a:endParaRPr lang="en-US" dirty="0"/>
          </a:p>
          <a:p>
            <a:r>
              <a:rPr lang="en-US" dirty="0"/>
              <a:t>Caption: Location of CIMR bands and sensitivity of brightness temperature for open seawater over a range of observing frequencies in the microwave band for a set of key geophysical parameters (From </a:t>
            </a:r>
            <a:r>
              <a:rPr lang="en-US" dirty="0" err="1"/>
              <a:t>Gabarro</a:t>
            </a:r>
            <a:r>
              <a:rPr lang="en-US" dirty="0"/>
              <a:t> et al, 2017). </a:t>
            </a:r>
          </a:p>
          <a:p>
            <a:r>
              <a:rPr lang="en-US" dirty="0"/>
              <a:t>This figure clearly highlights why CIMR channels are chosen to maximize the information available in the 1.4-37 GHz frequency range. </a:t>
            </a:r>
          </a:p>
        </p:txBody>
      </p:sp>
      <p:sp>
        <p:nvSpPr>
          <p:cNvPr id="4" name="Slide Number Placeholder 3"/>
          <p:cNvSpPr>
            <a:spLocks noGrp="1"/>
          </p:cNvSpPr>
          <p:nvPr>
            <p:ph type="sldNum" sz="quarter" idx="5"/>
          </p:nvPr>
        </p:nvSpPr>
        <p:spPr/>
        <p:txBody>
          <a:bodyPr/>
          <a:lstStyle/>
          <a:p>
            <a:fld id="{DB56E656-7BCA-47BA-932F-B9CCCDF33D5D}" type="slidenum">
              <a:rPr lang="en-GB" smtClean="0"/>
              <a:pPr/>
              <a:t>4</a:t>
            </a:fld>
            <a:endParaRPr lang="en-GB"/>
          </a:p>
        </p:txBody>
      </p:sp>
    </p:spTree>
    <p:extLst>
      <p:ext uri="{BB962C8B-B14F-4D97-AF65-F5344CB8AC3E}">
        <p14:creationId xmlns:p14="http://schemas.microsoft.com/office/powerpoint/2010/main" val="272948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Spectral separation of sea ice signatures in the range 1 - 36 GHz (after Pedersen et al., 2018). See: https://figshare.com/articles/amsre2_SMOS_tie_points_png/7370261/2 </a:t>
            </a:r>
          </a:p>
        </p:txBody>
      </p:sp>
      <p:sp>
        <p:nvSpPr>
          <p:cNvPr id="4" name="Slide Number Placeholder 3"/>
          <p:cNvSpPr>
            <a:spLocks noGrp="1"/>
          </p:cNvSpPr>
          <p:nvPr>
            <p:ph type="sldNum" sz="quarter" idx="5"/>
          </p:nvPr>
        </p:nvSpPr>
        <p:spPr/>
        <p:txBody>
          <a:bodyPr/>
          <a:lstStyle/>
          <a:p>
            <a:fld id="{DB56E656-7BCA-47BA-932F-B9CCCDF33D5D}" type="slidenum">
              <a:rPr lang="en-GB" smtClean="0"/>
              <a:pPr/>
              <a:t>5</a:t>
            </a:fld>
            <a:endParaRPr lang="en-GB"/>
          </a:p>
        </p:txBody>
      </p:sp>
    </p:spTree>
    <p:extLst>
      <p:ext uri="{BB962C8B-B14F-4D97-AF65-F5344CB8AC3E}">
        <p14:creationId xmlns:p14="http://schemas.microsoft.com/office/powerpoint/2010/main" val="233311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Timeline of past, present and future microwave satellite radiometer missions relevant for sea ice concentration mapping for the period 1980s to 2030s highlighting a gap in capability and the use of Chinese missions to bridge the gap.   </a:t>
            </a:r>
          </a:p>
          <a:p>
            <a:r>
              <a:rPr lang="en-US" dirty="0"/>
              <a:t>However, these missions do not include the low-frequency channels or high-spatial resolution offered by the proposed European CIMR mission concept.  Directly responding to the Integrated European Policy for the Arctic, CIMR will be a unique </a:t>
            </a:r>
          </a:p>
          <a:p>
            <a:r>
              <a:rPr lang="en-US" dirty="0"/>
              <a:t>mission providing complementary low frequency and high-spatial resolution measurements: a game changer for Arctic monitoring (courtesy T. Laverne, </a:t>
            </a:r>
            <a:r>
              <a:rPr lang="en-US" dirty="0" err="1"/>
              <a:t>Met.No</a:t>
            </a:r>
            <a:r>
              <a:rPr lang="en-US" dirty="0"/>
              <a:t>) </a:t>
            </a:r>
          </a:p>
        </p:txBody>
      </p:sp>
      <p:sp>
        <p:nvSpPr>
          <p:cNvPr id="4" name="Slide Number Placeholder 3"/>
          <p:cNvSpPr>
            <a:spLocks noGrp="1"/>
          </p:cNvSpPr>
          <p:nvPr>
            <p:ph type="sldNum" sz="quarter" idx="5"/>
          </p:nvPr>
        </p:nvSpPr>
        <p:spPr/>
        <p:txBody>
          <a:bodyPr/>
          <a:lstStyle/>
          <a:p>
            <a:fld id="{DB56E656-7BCA-47BA-932F-B9CCCDF33D5D}" type="slidenum">
              <a:rPr lang="en-GB" smtClean="0"/>
              <a:pPr/>
              <a:t>9</a:t>
            </a:fld>
            <a:endParaRPr lang="en-GB"/>
          </a:p>
        </p:txBody>
      </p:sp>
    </p:spTree>
    <p:extLst>
      <p:ext uri="{BB962C8B-B14F-4D97-AF65-F5344CB8AC3E}">
        <p14:creationId xmlns:p14="http://schemas.microsoft.com/office/powerpoint/2010/main" val="4012759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56E656-7BCA-47BA-932F-B9CCCDF33D5D}" type="slidenum">
              <a:rPr lang="en-GB" smtClean="0"/>
              <a:pPr/>
              <a:t>10</a:t>
            </a:fld>
            <a:endParaRPr lang="en-GB"/>
          </a:p>
        </p:txBody>
      </p:sp>
    </p:spTree>
    <p:extLst>
      <p:ext uri="{BB962C8B-B14F-4D97-AF65-F5344CB8AC3E}">
        <p14:creationId xmlns:p14="http://schemas.microsoft.com/office/powerpoint/2010/main" val="408411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Illustration of the frequency channels of the CIMR mission, and their targeted spatial resolutions. CIMR is compared to two other similar Passive Microwave Radiometers (PMR): the Japanese AMSR2 in orbit since 2012, and the MWI to fly on-board the European EPS-SG satellites from ~2023 (MWI-SG). </a:t>
            </a:r>
          </a:p>
          <a:p>
            <a:r>
              <a:rPr lang="en-US" dirty="0"/>
              <a:t>(courtesy T. Lavergne, 2018).    See:  </a:t>
            </a:r>
            <a:r>
              <a:rPr lang="en-US" dirty="0" err="1"/>
              <a:t>Figshare</a:t>
            </a:r>
            <a:r>
              <a:rPr lang="en-US" dirty="0"/>
              <a:t>. https://doi.org/10.6084/m9.figshare.7177730.v1 </a:t>
            </a:r>
          </a:p>
        </p:txBody>
      </p:sp>
      <p:sp>
        <p:nvSpPr>
          <p:cNvPr id="4" name="Slide Number Placeholder 3"/>
          <p:cNvSpPr>
            <a:spLocks noGrp="1"/>
          </p:cNvSpPr>
          <p:nvPr>
            <p:ph type="sldNum" sz="quarter" idx="5"/>
          </p:nvPr>
        </p:nvSpPr>
        <p:spPr/>
        <p:txBody>
          <a:bodyPr/>
          <a:lstStyle/>
          <a:p>
            <a:fld id="{DB56E656-7BCA-47BA-932F-B9CCCDF33D5D}" type="slidenum">
              <a:rPr lang="en-GB" smtClean="0"/>
              <a:pPr/>
              <a:t>12</a:t>
            </a:fld>
            <a:endParaRPr lang="en-GB"/>
          </a:p>
        </p:txBody>
      </p:sp>
    </p:spTree>
    <p:extLst>
      <p:ext uri="{BB962C8B-B14F-4D97-AF65-F5344CB8AC3E}">
        <p14:creationId xmlns:p14="http://schemas.microsoft.com/office/powerpoint/2010/main" val="158947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 AMSR-E information: NASA http://aqua.nasa.gov/sites/default/files/AquaStatus_October2015.pdf</a:t>
            </a:r>
          </a:p>
        </p:txBody>
      </p:sp>
      <p:sp>
        <p:nvSpPr>
          <p:cNvPr id="4" name="Slide Number Placeholder 3"/>
          <p:cNvSpPr>
            <a:spLocks noGrp="1"/>
          </p:cNvSpPr>
          <p:nvPr>
            <p:ph type="sldNum" sz="quarter" idx="10"/>
          </p:nvPr>
        </p:nvSpPr>
        <p:spPr/>
        <p:txBody>
          <a:bodyPr/>
          <a:lstStyle/>
          <a:p>
            <a:fld id="{CA837A01-8747-45DF-A20B-3A344B40B6D0}" type="slidenum">
              <a:rPr lang="en-US" smtClean="0"/>
              <a:t>14</a:t>
            </a:fld>
            <a:endParaRPr lang="en-US"/>
          </a:p>
        </p:txBody>
      </p:sp>
    </p:spTree>
    <p:extLst>
      <p:ext uri="{BB962C8B-B14F-4D97-AF65-F5344CB8AC3E}">
        <p14:creationId xmlns:p14="http://schemas.microsoft.com/office/powerpoint/2010/main" val="80588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 AMSR-E information: NASA http://aqua.nasa.gov/sites/default/files/AquaStatus_October2015.pdf</a:t>
            </a:r>
          </a:p>
        </p:txBody>
      </p:sp>
      <p:sp>
        <p:nvSpPr>
          <p:cNvPr id="4" name="Slide Number Placeholder 3"/>
          <p:cNvSpPr>
            <a:spLocks noGrp="1"/>
          </p:cNvSpPr>
          <p:nvPr>
            <p:ph type="sldNum" sz="quarter" idx="10"/>
          </p:nvPr>
        </p:nvSpPr>
        <p:spPr/>
        <p:txBody>
          <a:bodyPr/>
          <a:lstStyle/>
          <a:p>
            <a:fld id="{CA837A01-8747-45DF-A20B-3A344B40B6D0}" type="slidenum">
              <a:rPr lang="en-US" smtClean="0"/>
              <a:t>15</a:t>
            </a:fld>
            <a:endParaRPr lang="en-US"/>
          </a:p>
        </p:txBody>
      </p:sp>
    </p:spTree>
    <p:extLst>
      <p:ext uri="{BB962C8B-B14F-4D97-AF65-F5344CB8AC3E}">
        <p14:creationId xmlns:p14="http://schemas.microsoft.com/office/powerpoint/2010/main" val="267549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r>
              <a:rPr lang="en-US" altLang="en-US" b="1" dirty="0">
                <a:latin typeface="Arial" pitchFamily="34" charset="0"/>
                <a:cs typeface="Arial" pitchFamily="34" charset="0"/>
              </a:rPr>
              <a:t>AMSR2 flies in the afternoon orbit (Local Time of Ascending Node, LTAN is 1:30pm or 1330) which augments the existing DMSP early morning orbits (0530 and 0730) well temporally, frequently filling the 10-12 gaps of available SSM/I and SSMIS data with excellent resolution imagery (examples here do NOT use the final remapping software, thus appear coarse).</a:t>
            </a:r>
          </a:p>
          <a:p>
            <a:endParaRPr lang="en-US" altLang="en-US" b="1" dirty="0">
              <a:latin typeface="Arial" pitchFamily="34" charset="0"/>
              <a:cs typeface="Arial" pitchFamily="34" charset="0"/>
            </a:endParaRPr>
          </a:p>
          <a:p>
            <a:r>
              <a:rPr lang="en-US" altLang="en-US" b="1" dirty="0">
                <a:latin typeface="Arial" pitchFamily="34" charset="0"/>
                <a:cs typeface="Arial" pitchFamily="34" charset="0"/>
              </a:rPr>
              <a:t>Acknowledgments:  Naval Research Laboratory, Marine Meteorology Division, Monterey, CA</a:t>
            </a:r>
          </a:p>
          <a:p>
            <a:r>
              <a:rPr lang="en-US" altLang="en-US" b="1" dirty="0">
                <a:latin typeface="Arial" pitchFamily="34" charset="0"/>
                <a:cs typeface="Arial" pitchFamily="34" charset="0"/>
              </a:rPr>
              <a:t>Kim Richardson, Mindy Surratt, Song Yang, &amp; Jeff Hawkins</a:t>
            </a:r>
          </a:p>
          <a:p>
            <a:endParaRPr lang="en-US" altLang="en-US" b="1"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AMSR-2</a:t>
            </a:r>
            <a:r>
              <a:rPr lang="en-US" baseline="0" dirty="0"/>
              <a:t> Products for Operational Applications, </a:t>
            </a:r>
            <a:r>
              <a:rPr lang="en-US" baseline="0" dirty="0" err="1"/>
              <a:t>Jelenak</a:t>
            </a:r>
            <a:r>
              <a:rPr lang="en-US" baseline="0" dirty="0"/>
              <a:t>, Chang, Zhan, Brennan, Sienkiewicz, </a:t>
            </a:r>
            <a:r>
              <a:rPr lang="en-US" baseline="0" dirty="0" err="1"/>
              <a:t>Kussenson</a:t>
            </a:r>
            <a:r>
              <a:rPr lang="en-US" baseline="0" dirty="0"/>
              <a:t>, </a:t>
            </a:r>
            <a:r>
              <a:rPr lang="en-US" baseline="0" dirty="0" err="1"/>
              <a:t>Boukabara</a:t>
            </a:r>
            <a:r>
              <a:rPr lang="en-US" baseline="0" dirty="0"/>
              <a:t>, JAXA-NOAA Meeting Nov. 2014</a:t>
            </a:r>
            <a:endParaRPr lang="en-US" dirty="0"/>
          </a:p>
          <a:p>
            <a:endParaRPr lang="en-US" altLang="en-US" b="1" dirty="0">
              <a:latin typeface="Arial" pitchFamily="34" charset="0"/>
              <a:cs typeface="Arial" pitchFamily="34" charset="0"/>
            </a:endParaRPr>
          </a:p>
          <a:p>
            <a:endParaRPr lang="en-US" altLang="en-US" dirty="0"/>
          </a:p>
        </p:txBody>
      </p:sp>
      <p:sp>
        <p:nvSpPr>
          <p:cNvPr id="65540" name="Slide Number Placeholder 3"/>
          <p:cNvSpPr>
            <a:spLocks noGrp="1"/>
          </p:cNvSpPr>
          <p:nvPr>
            <p:ph type="sldNum" sz="quarter" idx="5"/>
          </p:nvPr>
        </p:nvSpPr>
        <p:spPr>
          <a:noFill/>
        </p:spPr>
        <p:txBody>
          <a:bodyPr/>
          <a:lstStyle>
            <a:lvl1pPr defTabSz="913576">
              <a:defRPr sz="2000">
                <a:solidFill>
                  <a:schemeClr val="tx1"/>
                </a:solidFill>
                <a:latin typeface="Times New Roman" pitchFamily="18" charset="0"/>
              </a:defRPr>
            </a:lvl1pPr>
            <a:lvl2pPr marL="735892" indent="-283035" defTabSz="913576">
              <a:defRPr sz="2000">
                <a:solidFill>
                  <a:schemeClr val="tx1"/>
                </a:solidFill>
                <a:latin typeface="Times New Roman" pitchFamily="18" charset="0"/>
              </a:defRPr>
            </a:lvl2pPr>
            <a:lvl3pPr marL="1132142" indent="-226428" defTabSz="913576">
              <a:defRPr sz="2000">
                <a:solidFill>
                  <a:schemeClr val="tx1"/>
                </a:solidFill>
                <a:latin typeface="Times New Roman" pitchFamily="18" charset="0"/>
              </a:defRPr>
            </a:lvl3pPr>
            <a:lvl4pPr marL="1584998" indent="-226428" defTabSz="913576">
              <a:defRPr sz="2000">
                <a:solidFill>
                  <a:schemeClr val="tx1"/>
                </a:solidFill>
                <a:latin typeface="Times New Roman" pitchFamily="18" charset="0"/>
              </a:defRPr>
            </a:lvl4pPr>
            <a:lvl5pPr marL="2037855" indent="-226428" defTabSz="913576">
              <a:defRPr sz="2000">
                <a:solidFill>
                  <a:schemeClr val="tx1"/>
                </a:solidFill>
                <a:latin typeface="Times New Roman" pitchFamily="18" charset="0"/>
              </a:defRPr>
            </a:lvl5pPr>
            <a:lvl6pPr marL="2490711" indent="-226428" defTabSz="913576" eaLnBrk="0" fontAlgn="base" hangingPunct="0">
              <a:spcBef>
                <a:spcPct val="0"/>
              </a:spcBef>
              <a:spcAft>
                <a:spcPct val="0"/>
              </a:spcAft>
              <a:defRPr sz="2000">
                <a:solidFill>
                  <a:schemeClr val="tx1"/>
                </a:solidFill>
                <a:latin typeface="Times New Roman" pitchFamily="18" charset="0"/>
              </a:defRPr>
            </a:lvl6pPr>
            <a:lvl7pPr marL="2943568" indent="-226428" defTabSz="913576" eaLnBrk="0" fontAlgn="base" hangingPunct="0">
              <a:spcBef>
                <a:spcPct val="0"/>
              </a:spcBef>
              <a:spcAft>
                <a:spcPct val="0"/>
              </a:spcAft>
              <a:defRPr sz="2000">
                <a:solidFill>
                  <a:schemeClr val="tx1"/>
                </a:solidFill>
                <a:latin typeface="Times New Roman" pitchFamily="18" charset="0"/>
              </a:defRPr>
            </a:lvl7pPr>
            <a:lvl8pPr marL="3396425" indent="-226428" defTabSz="913576" eaLnBrk="0" fontAlgn="base" hangingPunct="0">
              <a:spcBef>
                <a:spcPct val="0"/>
              </a:spcBef>
              <a:spcAft>
                <a:spcPct val="0"/>
              </a:spcAft>
              <a:defRPr sz="2000">
                <a:solidFill>
                  <a:schemeClr val="tx1"/>
                </a:solidFill>
                <a:latin typeface="Times New Roman" pitchFamily="18" charset="0"/>
              </a:defRPr>
            </a:lvl8pPr>
            <a:lvl9pPr marL="3849281" indent="-226428" defTabSz="913576" eaLnBrk="0" fontAlgn="base" hangingPunct="0">
              <a:spcBef>
                <a:spcPct val="0"/>
              </a:spcBef>
              <a:spcAft>
                <a:spcPct val="0"/>
              </a:spcAft>
              <a:defRPr sz="2000">
                <a:solidFill>
                  <a:schemeClr val="tx1"/>
                </a:solidFill>
                <a:latin typeface="Times New Roman" pitchFamily="18" charset="0"/>
              </a:defRPr>
            </a:lvl9pPr>
          </a:lstStyle>
          <a:p>
            <a:fld id="{CABA90FE-5808-4144-8E5C-D396E6419B4E}" type="slidenum">
              <a:rPr lang="en-US" altLang="en-US" sz="1200">
                <a:solidFill>
                  <a:prstClr val="black"/>
                </a:solidFill>
              </a:rPr>
              <a:pPr/>
              <a:t>18</a:t>
            </a:fld>
            <a:endParaRPr lang="en-US" altLang="en-US" sz="1200">
              <a:solidFill>
                <a:prstClr val="black"/>
              </a:solidFill>
            </a:endParaRPr>
          </a:p>
        </p:txBody>
      </p:sp>
    </p:spTree>
    <p:extLst>
      <p:ext uri="{BB962C8B-B14F-4D97-AF65-F5344CB8AC3E}">
        <p14:creationId xmlns:p14="http://schemas.microsoft.com/office/powerpoint/2010/main" val="1199270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12" name="Picture 2" descr="cgmsletter"/>
          <p:cNvPicPr>
            <a:picLocks noChangeAspect="1" noChangeArrowheads="1"/>
          </p:cNvPicPr>
          <p:nvPr userDrawn="1"/>
        </p:nvPicPr>
        <p:blipFill>
          <a:blip r:embed="rId2" cstate="print"/>
          <a:srcRect/>
          <a:stretch>
            <a:fillRect/>
          </a:stretch>
        </p:blipFill>
        <p:spPr bwMode="auto">
          <a:xfrm>
            <a:off x="179512" y="5686425"/>
            <a:ext cx="8839200" cy="976313"/>
          </a:xfrm>
          <a:prstGeom prst="rect">
            <a:avLst/>
          </a:prstGeom>
          <a:noFill/>
          <a:ln w="9525">
            <a:noFill/>
            <a:miter lim="800000"/>
            <a:headEnd/>
            <a:tailEnd/>
          </a:ln>
        </p:spPr>
      </p:pic>
      <p:sp>
        <p:nvSpPr>
          <p:cNvPr id="13" name="Rectangle 65"/>
          <p:cNvSpPr>
            <a:spLocks noGrp="1" noChangeArrowheads="1"/>
          </p:cNvSpPr>
          <p:nvPr>
            <p:ph type="sldNum" sz="quarter" idx="4294967295"/>
          </p:nvPr>
        </p:nvSpPr>
        <p:spPr>
          <a:xfrm>
            <a:off x="8609459" y="6610350"/>
            <a:ext cx="571053"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
        <p:nvSpPr>
          <p:cNvPr id="14" name="TextBox 13"/>
          <p:cNvSpPr txBox="1"/>
          <p:nvPr userDrawn="1"/>
        </p:nvSpPr>
        <p:spPr>
          <a:xfrm>
            <a:off x="0" y="0"/>
            <a:ext cx="9144000" cy="369332"/>
          </a:xfrm>
          <a:prstGeom prst="rect">
            <a:avLst/>
          </a:prstGeom>
          <a:solidFill>
            <a:schemeClr val="accent1">
              <a:lumMod val="75000"/>
            </a:schemeClr>
          </a:solidFill>
        </p:spPr>
        <p:txBody>
          <a:bodyPr wrap="square" rtlCol="0">
            <a:spAutoFit/>
          </a:bodyPr>
          <a:lstStyle/>
          <a:p>
            <a:pPr algn="ctr"/>
            <a:r>
              <a:rPr lang="en-GB" b="1" dirty="0">
                <a:solidFill>
                  <a:schemeClr val="bg1"/>
                </a:solidFill>
              </a:rPr>
              <a:t>Coordination Group for Meteorological Satellites - CGMS</a:t>
            </a:r>
          </a:p>
        </p:txBody>
      </p:sp>
    </p:spTree>
    <p:extLst>
      <p:ext uri="{BB962C8B-B14F-4D97-AF65-F5344CB8AC3E}">
        <p14:creationId xmlns:p14="http://schemas.microsoft.com/office/powerpoint/2010/main" val="644836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5"/>
          <p:cNvSpPr>
            <a:spLocks noGrp="1" noChangeArrowheads="1"/>
          </p:cNvSpPr>
          <p:nvPr>
            <p:ph type="sldNum" sz="quarter" idx="4294967295"/>
          </p:nvPr>
        </p:nvSpPr>
        <p:spPr>
          <a:xfrm>
            <a:off x="8609459" y="6610350"/>
            <a:ext cx="571053"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Tree>
    <p:extLst>
      <p:ext uri="{BB962C8B-B14F-4D97-AF65-F5344CB8AC3E}">
        <p14:creationId xmlns:p14="http://schemas.microsoft.com/office/powerpoint/2010/main" val="284701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7010400" y="6553200"/>
            <a:ext cx="2133600" cy="288925"/>
          </a:xfrm>
          <a:prstGeom prst="rect">
            <a:avLst/>
          </a:prstGeom>
        </p:spPr>
        <p:txBody>
          <a:bodyPr anchor="ctr"/>
          <a:lstStyle>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stStyle>
          <a:p>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57563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4"/>
          </p:nvPr>
        </p:nvSpPr>
        <p:spPr>
          <a:xfrm>
            <a:off x="7010400" y="6553200"/>
            <a:ext cx="2133600" cy="288925"/>
          </a:xfrm>
          <a:prstGeom prst="rect">
            <a:avLst/>
          </a:prstGeom>
        </p:spPr>
        <p:txBody>
          <a:bodyPr anchor="ctr"/>
          <a:lstStyle>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stStyle>
          <a:p>
            <a:fld id="{13AF08EC-556D-4A1C-845F-2ABFACE9E84C}"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221000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p:cNvSpPr txBox="1"/>
          <p:nvPr userDrawn="1"/>
        </p:nvSpPr>
        <p:spPr>
          <a:xfrm>
            <a:off x="99988" y="6616700"/>
            <a:ext cx="3607916" cy="215444"/>
          </a:xfrm>
          <a:prstGeom prst="rect">
            <a:avLst/>
          </a:prstGeom>
          <a:noFill/>
        </p:spPr>
        <p:txBody>
          <a:bodyPr wrap="square">
            <a:spAutoFit/>
          </a:bodyPr>
          <a:lstStyle/>
          <a:p>
            <a:pPr>
              <a:defRPr/>
            </a:pPr>
            <a:r>
              <a:rPr lang="en-GB" sz="800" dirty="0">
                <a:solidFill>
                  <a:srgbClr val="002569"/>
                </a:solidFill>
              </a:rPr>
              <a:t>Agency NOAA, version</a:t>
            </a:r>
            <a:r>
              <a:rPr lang="en-GB" sz="800" baseline="0" dirty="0">
                <a:solidFill>
                  <a:srgbClr val="002569"/>
                </a:solidFill>
              </a:rPr>
              <a:t> 1.0</a:t>
            </a:r>
            <a:r>
              <a:rPr lang="en-GB" sz="800" dirty="0">
                <a:solidFill>
                  <a:srgbClr val="002569"/>
                </a:solidFill>
              </a:rPr>
              <a:t>,  June 4</a:t>
            </a:r>
            <a:r>
              <a:rPr lang="en-GB" sz="800" baseline="0" dirty="0">
                <a:solidFill>
                  <a:srgbClr val="002569"/>
                </a:solidFill>
              </a:rPr>
              <a:t> 2018</a:t>
            </a:r>
            <a:endParaRPr lang="en-GB" sz="800" dirty="0">
              <a:solidFill>
                <a:srgbClr val="002569"/>
              </a:solidFill>
            </a:endParaRPr>
          </a:p>
        </p:txBody>
      </p:sp>
      <p:pic>
        <p:nvPicPr>
          <p:cNvPr id="8" name="Picture 2" descr="cgmsletter"/>
          <p:cNvPicPr>
            <a:picLocks noChangeAspect="1" noChangeArrowheads="1"/>
          </p:cNvPicPr>
          <p:nvPr userDrawn="1"/>
        </p:nvPicPr>
        <p:blipFill>
          <a:blip r:embed="rId6" cstate="print"/>
          <a:srcRect/>
          <a:stretch>
            <a:fillRect/>
          </a:stretch>
        </p:blipFill>
        <p:spPr bwMode="auto">
          <a:xfrm>
            <a:off x="179512" y="5686425"/>
            <a:ext cx="8839200" cy="976313"/>
          </a:xfrm>
          <a:prstGeom prst="rect">
            <a:avLst/>
          </a:prstGeom>
          <a:noFill/>
          <a:ln w="9525">
            <a:noFill/>
            <a:miter lim="800000"/>
            <a:headEnd/>
            <a:tailEnd/>
          </a:ln>
        </p:spPr>
      </p:pic>
      <p:sp>
        <p:nvSpPr>
          <p:cNvPr id="9" name="Rectangle 65"/>
          <p:cNvSpPr>
            <a:spLocks noGrp="1" noChangeArrowheads="1"/>
          </p:cNvSpPr>
          <p:nvPr>
            <p:ph type="sldNum" sz="quarter" idx="4"/>
          </p:nvPr>
        </p:nvSpPr>
        <p:spPr>
          <a:xfrm>
            <a:off x="8609459" y="6610350"/>
            <a:ext cx="571053" cy="247650"/>
          </a:xfrm>
          <a:prstGeom prst="rect">
            <a:avLst/>
          </a:prstGeom>
        </p:spPr>
        <p:txBody>
          <a:bodyPr/>
          <a:lstStyle>
            <a:lvl1pPr>
              <a:defRPr sz="800">
                <a:solidFill>
                  <a:schemeClr val="tx2"/>
                </a:solidFill>
              </a:defRPr>
            </a:lvl1pPr>
          </a:lstStyle>
          <a:p>
            <a:pPr>
              <a:defRPr/>
            </a:pPr>
            <a:r>
              <a:rPr lang="en-GB" dirty="0"/>
              <a:t>Slide: </a:t>
            </a:r>
            <a:fld id="{8AE4F5B3-C86E-48F7-90B4-22A3CA5B476D}" type="slidenum">
              <a:rPr lang="en-GB"/>
              <a:pPr>
                <a:defRPr/>
              </a:pPr>
              <a:t>‹#›</a:t>
            </a:fld>
            <a:endParaRPr lang="en-GB" dirty="0"/>
          </a:p>
        </p:txBody>
      </p:sp>
      <p:sp>
        <p:nvSpPr>
          <p:cNvPr id="10" name="TextBox 9"/>
          <p:cNvSpPr txBox="1"/>
          <p:nvPr userDrawn="1"/>
        </p:nvSpPr>
        <p:spPr>
          <a:xfrm>
            <a:off x="0" y="0"/>
            <a:ext cx="9144000" cy="369332"/>
          </a:xfrm>
          <a:prstGeom prst="rect">
            <a:avLst/>
          </a:prstGeom>
          <a:solidFill>
            <a:schemeClr val="accent1">
              <a:lumMod val="75000"/>
            </a:schemeClr>
          </a:solidFill>
        </p:spPr>
        <p:txBody>
          <a:bodyPr wrap="square" rtlCol="0">
            <a:spAutoFit/>
          </a:bodyPr>
          <a:lstStyle/>
          <a:p>
            <a:pPr algn="ctr"/>
            <a:r>
              <a:rPr lang="en-GB" b="1" dirty="0">
                <a:solidFill>
                  <a:schemeClr val="bg1"/>
                </a:solidFill>
              </a:rPr>
              <a:t>Coordination Group for Meteorological Satellites - CGMS</a:t>
            </a:r>
          </a:p>
        </p:txBody>
      </p:sp>
      <p:sp>
        <p:nvSpPr>
          <p:cNvPr id="11" name="TextBox 10"/>
          <p:cNvSpPr txBox="1"/>
          <p:nvPr userDrawn="1"/>
        </p:nvSpPr>
        <p:spPr>
          <a:xfrm>
            <a:off x="6732240" y="6165304"/>
            <a:ext cx="1296144" cy="215444"/>
          </a:xfrm>
          <a:prstGeom prst="rect">
            <a:avLst/>
          </a:prstGeom>
          <a:noFill/>
        </p:spPr>
        <p:txBody>
          <a:bodyPr wrap="square">
            <a:spAutoFit/>
          </a:bodyPr>
          <a:lstStyle/>
          <a:p>
            <a:pPr>
              <a:defRPr/>
            </a:pPr>
            <a:endParaRPr lang="en-GB" sz="800" dirty="0">
              <a:solidFill>
                <a:srgbClr val="002569"/>
              </a:solidFill>
            </a:endParaRPr>
          </a:p>
        </p:txBody>
      </p:sp>
      <p:pic>
        <p:nvPicPr>
          <p:cNvPr id="1028" name="Picture 4" descr="Image result for noaa logo transparent"/>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34621" y="5680411"/>
            <a:ext cx="893763" cy="89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3939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cNvPicPr>
            <a:picLocks noChangeAspect="1" noChangeArrowheads="1"/>
          </p:cNvPicPr>
          <p:nvPr/>
        </p:nvPicPr>
        <p:blipFill>
          <a:blip r:embed="rId2" cstate="print"/>
          <a:srcRect/>
          <a:stretch>
            <a:fillRect/>
          </a:stretch>
        </p:blipFill>
        <p:spPr bwMode="auto">
          <a:xfrm>
            <a:off x="35497" y="404664"/>
            <a:ext cx="3600399" cy="3096344"/>
          </a:xfrm>
          <a:prstGeom prst="rect">
            <a:avLst/>
          </a:prstGeom>
          <a:noFill/>
        </p:spPr>
      </p:pic>
      <p:sp>
        <p:nvSpPr>
          <p:cNvPr id="2" name="Title 1"/>
          <p:cNvSpPr>
            <a:spLocks noGrp="1"/>
          </p:cNvSpPr>
          <p:nvPr>
            <p:ph type="ctrTitle"/>
          </p:nvPr>
        </p:nvSpPr>
        <p:spPr>
          <a:xfrm>
            <a:off x="827584" y="1916832"/>
            <a:ext cx="8028384" cy="3312368"/>
          </a:xfrm>
        </p:spPr>
        <p:txBody>
          <a:bodyPr>
            <a:normAutofit fontScale="90000"/>
          </a:bodyPr>
          <a:lstStyle/>
          <a:p>
            <a:pPr algn="r"/>
            <a:r>
              <a:rPr lang="en-US" b="1" dirty="0">
                <a:solidFill>
                  <a:schemeClr val="tx2"/>
                </a:solidFill>
                <a:latin typeface="+mn-lt"/>
                <a:cs typeface="Arial" pitchFamily="34" charset="0"/>
              </a:rPr>
              <a:t>Importance of a healthy microwave imager constellation</a:t>
            </a:r>
            <a:br>
              <a:rPr lang="en-US" b="1" dirty="0">
                <a:solidFill>
                  <a:schemeClr val="tx2"/>
                </a:solidFill>
                <a:latin typeface="+mn-lt"/>
                <a:cs typeface="Arial" pitchFamily="34" charset="0"/>
              </a:rPr>
            </a:br>
            <a:br>
              <a:rPr lang="en-US" b="1" dirty="0">
                <a:solidFill>
                  <a:schemeClr val="tx2"/>
                </a:solidFill>
                <a:latin typeface="+mn-lt"/>
                <a:cs typeface="Arial" pitchFamily="34" charset="0"/>
              </a:rPr>
            </a:br>
            <a:r>
              <a:rPr lang="en-US" b="1" dirty="0">
                <a:solidFill>
                  <a:schemeClr val="tx2"/>
                </a:solidFill>
                <a:latin typeface="+mn-lt"/>
                <a:cs typeface="Arial" pitchFamily="34" charset="0"/>
              </a:rPr>
              <a:t>Adapted from CGMS-46 paper on importance of GCOM-W1 follow-on</a:t>
            </a:r>
            <a:br>
              <a:rPr lang="en-GB" b="1" dirty="0">
                <a:solidFill>
                  <a:schemeClr val="tx2"/>
                </a:solidFill>
                <a:latin typeface="+mn-lt"/>
                <a:cs typeface="Arial" pitchFamily="34" charset="0"/>
              </a:rPr>
            </a:br>
            <a:br>
              <a:rPr lang="en-GB" b="1" dirty="0">
                <a:solidFill>
                  <a:schemeClr val="tx2"/>
                </a:solidFill>
                <a:latin typeface="+mn-lt"/>
                <a:cs typeface="Arial" pitchFamily="34" charset="0"/>
              </a:rPr>
            </a:br>
            <a:r>
              <a:rPr lang="en-GB" sz="1600" b="1" dirty="0">
                <a:solidFill>
                  <a:schemeClr val="tx2"/>
                </a:solidFill>
                <a:latin typeface="+mn-lt"/>
                <a:cs typeface="Arial" pitchFamily="34" charset="0"/>
              </a:rPr>
              <a:t>Presented to CGMS-46 Plenary session, agenda item 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3570B-1EF8-4092-9757-FE65C04008EE}"/>
              </a:ext>
            </a:extLst>
          </p:cNvPr>
          <p:cNvPicPr>
            <a:picLocks noChangeAspect="1"/>
          </p:cNvPicPr>
          <p:nvPr/>
        </p:nvPicPr>
        <p:blipFill>
          <a:blip r:embed="rId3"/>
          <a:stretch>
            <a:fillRect/>
          </a:stretch>
        </p:blipFill>
        <p:spPr>
          <a:xfrm>
            <a:off x="0" y="643729"/>
            <a:ext cx="9144000" cy="5570541"/>
          </a:xfrm>
          <a:prstGeom prst="rect">
            <a:avLst/>
          </a:prstGeom>
        </p:spPr>
      </p:pic>
      <p:sp>
        <p:nvSpPr>
          <p:cNvPr id="4" name="TextBox 3">
            <a:extLst>
              <a:ext uri="{FF2B5EF4-FFF2-40B4-BE49-F238E27FC236}">
                <a16:creationId xmlns:a16="http://schemas.microsoft.com/office/drawing/2014/main" id="{14F8F570-ACE4-4811-AEEE-E089DE934BEB}"/>
              </a:ext>
            </a:extLst>
          </p:cNvPr>
          <p:cNvSpPr txBox="1"/>
          <p:nvPr/>
        </p:nvSpPr>
        <p:spPr>
          <a:xfrm>
            <a:off x="6156176" y="935009"/>
            <a:ext cx="45719" cy="369332"/>
          </a:xfrm>
          <a:prstGeom prst="rect">
            <a:avLst/>
          </a:prstGeom>
          <a:noFill/>
        </p:spPr>
        <p:txBody>
          <a:bodyPr wrap="square" rtlCol="0">
            <a:spAutoFit/>
          </a:bodyPr>
          <a:lstStyle/>
          <a:p>
            <a:endParaRPr lang="en-US" dirty="0"/>
          </a:p>
        </p:txBody>
      </p:sp>
      <p:grpSp>
        <p:nvGrpSpPr>
          <p:cNvPr id="10" name="Group 9">
            <a:extLst>
              <a:ext uri="{FF2B5EF4-FFF2-40B4-BE49-F238E27FC236}">
                <a16:creationId xmlns:a16="http://schemas.microsoft.com/office/drawing/2014/main" id="{BB1D217E-BFAA-4635-AB49-29E9B4102C50}"/>
              </a:ext>
            </a:extLst>
          </p:cNvPr>
          <p:cNvGrpSpPr/>
          <p:nvPr/>
        </p:nvGrpSpPr>
        <p:grpSpPr>
          <a:xfrm>
            <a:off x="4645433" y="712185"/>
            <a:ext cx="4392628" cy="4510287"/>
            <a:chOff x="4645433" y="712185"/>
            <a:chExt cx="4392628" cy="4510287"/>
          </a:xfrm>
        </p:grpSpPr>
        <p:pic>
          <p:nvPicPr>
            <p:cNvPr id="3" name="Picture 2">
              <a:extLst>
                <a:ext uri="{FF2B5EF4-FFF2-40B4-BE49-F238E27FC236}">
                  <a16:creationId xmlns:a16="http://schemas.microsoft.com/office/drawing/2014/main" id="{5636493F-F0D6-4DD7-9E41-A730DEE7CFE7}"/>
                </a:ext>
              </a:extLst>
            </p:cNvPr>
            <p:cNvPicPr>
              <a:picLocks noChangeAspect="1"/>
            </p:cNvPicPr>
            <p:nvPr/>
          </p:nvPicPr>
          <p:blipFill>
            <a:blip r:embed="rId4"/>
            <a:stretch>
              <a:fillRect/>
            </a:stretch>
          </p:blipFill>
          <p:spPr>
            <a:xfrm rot="16889692">
              <a:off x="4586603" y="771015"/>
              <a:ext cx="4510287" cy="4392628"/>
            </a:xfrm>
            <a:prstGeom prst="rect">
              <a:avLst/>
            </a:prstGeom>
          </p:spPr>
        </p:pic>
        <p:sp>
          <p:nvSpPr>
            <p:cNvPr id="5" name="TextBox 4">
              <a:extLst>
                <a:ext uri="{FF2B5EF4-FFF2-40B4-BE49-F238E27FC236}">
                  <a16:creationId xmlns:a16="http://schemas.microsoft.com/office/drawing/2014/main" id="{72B38671-C9CE-48D4-9028-FDE1162F9BAB}"/>
                </a:ext>
              </a:extLst>
            </p:cNvPr>
            <p:cNvSpPr txBox="1"/>
            <p:nvPr/>
          </p:nvSpPr>
          <p:spPr>
            <a:xfrm>
              <a:off x="5266079" y="935009"/>
              <a:ext cx="3284169" cy="369332"/>
            </a:xfrm>
            <a:prstGeom prst="rect">
              <a:avLst/>
            </a:prstGeom>
            <a:noFill/>
          </p:spPr>
          <p:txBody>
            <a:bodyPr wrap="none" rtlCol="0">
              <a:spAutoFit/>
            </a:bodyPr>
            <a:lstStyle/>
            <a:p>
              <a:r>
                <a:rPr lang="en-US" dirty="0"/>
                <a:t>NOAA ATMS Operational Product</a:t>
              </a:r>
            </a:p>
          </p:txBody>
        </p:sp>
      </p:grpSp>
      <p:grpSp>
        <p:nvGrpSpPr>
          <p:cNvPr id="9" name="Group 8">
            <a:extLst>
              <a:ext uri="{FF2B5EF4-FFF2-40B4-BE49-F238E27FC236}">
                <a16:creationId xmlns:a16="http://schemas.microsoft.com/office/drawing/2014/main" id="{E7636387-0526-401D-9951-BE258DD96906}"/>
              </a:ext>
            </a:extLst>
          </p:cNvPr>
          <p:cNvGrpSpPr/>
          <p:nvPr/>
        </p:nvGrpSpPr>
        <p:grpSpPr>
          <a:xfrm>
            <a:off x="83330" y="909954"/>
            <a:ext cx="4167216" cy="4167216"/>
            <a:chOff x="83330" y="909954"/>
            <a:chExt cx="4167216" cy="4167216"/>
          </a:xfrm>
        </p:grpSpPr>
        <p:pic>
          <p:nvPicPr>
            <p:cNvPr id="6" name="Picture 5">
              <a:extLst>
                <a:ext uri="{FF2B5EF4-FFF2-40B4-BE49-F238E27FC236}">
                  <a16:creationId xmlns:a16="http://schemas.microsoft.com/office/drawing/2014/main" id="{8FD2DB3C-5718-495E-BA87-EC2EB748DE79}"/>
                </a:ext>
              </a:extLst>
            </p:cNvPr>
            <p:cNvPicPr>
              <a:picLocks noChangeAspect="1"/>
            </p:cNvPicPr>
            <p:nvPr/>
          </p:nvPicPr>
          <p:blipFill>
            <a:blip r:embed="rId5"/>
            <a:stretch>
              <a:fillRect/>
            </a:stretch>
          </p:blipFill>
          <p:spPr>
            <a:xfrm rot="17199853">
              <a:off x="83330" y="909954"/>
              <a:ext cx="4167216" cy="4167216"/>
            </a:xfrm>
            <a:prstGeom prst="rect">
              <a:avLst/>
            </a:prstGeom>
          </p:spPr>
        </p:pic>
        <p:sp>
          <p:nvSpPr>
            <p:cNvPr id="8" name="TextBox 7">
              <a:extLst>
                <a:ext uri="{FF2B5EF4-FFF2-40B4-BE49-F238E27FC236}">
                  <a16:creationId xmlns:a16="http://schemas.microsoft.com/office/drawing/2014/main" id="{DD58A7BA-CBDC-4761-8EAC-0F5919899817}"/>
                </a:ext>
              </a:extLst>
            </p:cNvPr>
            <p:cNvSpPr txBox="1"/>
            <p:nvPr/>
          </p:nvSpPr>
          <p:spPr>
            <a:xfrm>
              <a:off x="561926" y="1179353"/>
              <a:ext cx="3432030" cy="369332"/>
            </a:xfrm>
            <a:prstGeom prst="rect">
              <a:avLst/>
            </a:prstGeom>
            <a:noFill/>
          </p:spPr>
          <p:txBody>
            <a:bodyPr wrap="none" rtlCol="0">
              <a:spAutoFit/>
            </a:bodyPr>
            <a:lstStyle/>
            <a:p>
              <a:r>
                <a:rPr lang="en-US" dirty="0"/>
                <a:t>NOAA AMSR2 Operational Product</a:t>
              </a:r>
            </a:p>
          </p:txBody>
        </p:sp>
      </p:grpSp>
    </p:spTree>
    <p:extLst>
      <p:ext uri="{BB962C8B-B14F-4D97-AF65-F5344CB8AC3E}">
        <p14:creationId xmlns:p14="http://schemas.microsoft.com/office/powerpoint/2010/main" val="25866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9BA42-31C8-4D61-94B0-721925370990}"/>
              </a:ext>
            </a:extLst>
          </p:cNvPr>
          <p:cNvPicPr>
            <a:picLocks noChangeAspect="1"/>
          </p:cNvPicPr>
          <p:nvPr/>
        </p:nvPicPr>
        <p:blipFill>
          <a:blip r:embed="rId2"/>
          <a:stretch>
            <a:fillRect/>
          </a:stretch>
        </p:blipFill>
        <p:spPr>
          <a:xfrm>
            <a:off x="467544" y="332656"/>
            <a:ext cx="7771656" cy="5877723"/>
          </a:xfrm>
          <a:prstGeom prst="rect">
            <a:avLst/>
          </a:prstGeom>
        </p:spPr>
      </p:pic>
    </p:spTree>
    <p:extLst>
      <p:ext uri="{BB962C8B-B14F-4D97-AF65-F5344CB8AC3E}">
        <p14:creationId xmlns:p14="http://schemas.microsoft.com/office/powerpoint/2010/main" val="320901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5A92C-3383-46E1-940F-6246A8D0C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02" y="1196752"/>
            <a:ext cx="7295196" cy="4090764"/>
          </a:xfrm>
          <a:prstGeom prst="rect">
            <a:avLst/>
          </a:prstGeom>
        </p:spPr>
      </p:pic>
      <p:sp>
        <p:nvSpPr>
          <p:cNvPr id="4" name="Rectangle 3">
            <a:extLst>
              <a:ext uri="{FF2B5EF4-FFF2-40B4-BE49-F238E27FC236}">
                <a16:creationId xmlns:a16="http://schemas.microsoft.com/office/drawing/2014/main" id="{6441290B-E411-45A6-830C-3031A956AC7C}"/>
              </a:ext>
            </a:extLst>
          </p:cNvPr>
          <p:cNvSpPr/>
          <p:nvPr/>
        </p:nvSpPr>
        <p:spPr>
          <a:xfrm>
            <a:off x="1720863" y="548680"/>
            <a:ext cx="6480720" cy="369332"/>
          </a:xfrm>
          <a:prstGeom prst="rect">
            <a:avLst/>
          </a:prstGeom>
        </p:spPr>
        <p:txBody>
          <a:bodyPr wrap="square">
            <a:spAutoFit/>
          </a:bodyPr>
          <a:lstStyle/>
          <a:p>
            <a:r>
              <a:rPr lang="en-US" dirty="0"/>
              <a:t>Copernicus Imaging Microwave Radiometer - candidate mission </a:t>
            </a:r>
          </a:p>
        </p:txBody>
      </p:sp>
    </p:spTree>
    <p:extLst>
      <p:ext uri="{BB962C8B-B14F-4D97-AF65-F5344CB8AC3E}">
        <p14:creationId xmlns:p14="http://schemas.microsoft.com/office/powerpoint/2010/main" val="57970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F36F-DAF2-43CC-B6DA-1A84B1446C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75B936-9598-4117-8080-26EBEBEC98A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452DC5AC-11BC-4784-9AD3-805ED44BBFB5}"/>
              </a:ext>
            </a:extLst>
          </p:cNvPr>
          <p:cNvPicPr>
            <a:picLocks noChangeAspect="1"/>
          </p:cNvPicPr>
          <p:nvPr/>
        </p:nvPicPr>
        <p:blipFill>
          <a:blip r:embed="rId2"/>
          <a:stretch>
            <a:fillRect/>
          </a:stretch>
        </p:blipFill>
        <p:spPr>
          <a:xfrm>
            <a:off x="0" y="19614"/>
            <a:ext cx="9144000" cy="6818771"/>
          </a:xfrm>
          <a:prstGeom prst="rect">
            <a:avLst/>
          </a:prstGeom>
        </p:spPr>
      </p:pic>
    </p:spTree>
    <p:extLst>
      <p:ext uri="{BB962C8B-B14F-4D97-AF65-F5344CB8AC3E}">
        <p14:creationId xmlns:p14="http://schemas.microsoft.com/office/powerpoint/2010/main" val="113059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Autofit/>
          </a:bodyPr>
          <a:lstStyle/>
          <a:p>
            <a:r>
              <a:rPr lang="en-US" sz="3600" b="1" dirty="0">
                <a:solidFill>
                  <a:schemeClr val="tx2"/>
                </a:solidFill>
              </a:rPr>
              <a:t>GCOM-W Operational Use Overview</a:t>
            </a:r>
          </a:p>
        </p:txBody>
      </p:sp>
      <p:sp>
        <p:nvSpPr>
          <p:cNvPr id="3" name="Content Placeholder 2"/>
          <p:cNvSpPr>
            <a:spLocks noGrp="1"/>
          </p:cNvSpPr>
          <p:nvPr>
            <p:ph idx="1"/>
          </p:nvPr>
        </p:nvSpPr>
        <p:spPr>
          <a:xfrm>
            <a:off x="457200" y="990600"/>
            <a:ext cx="8229600" cy="5174704"/>
          </a:xfrm>
          <a:noFill/>
        </p:spPr>
        <p:txBody>
          <a:bodyPr>
            <a:noAutofit/>
          </a:bodyPr>
          <a:lstStyle/>
          <a:p>
            <a:pPr marL="171450" indent="-171450">
              <a:lnSpc>
                <a:spcPct val="100000"/>
              </a:lnSpc>
              <a:spcBef>
                <a:spcPts val="0"/>
              </a:spcBef>
            </a:pPr>
            <a:r>
              <a:rPr lang="en-US" sz="1600" dirty="0">
                <a:solidFill>
                  <a:schemeClr val="tx2"/>
                </a:solidFill>
              </a:rPr>
              <a:t>Japan is a world leader for major advances in Polar Satellite Global Microwave Imagery for weather and climate through:</a:t>
            </a:r>
          </a:p>
          <a:p>
            <a:pPr marL="571500" lvl="1" indent="-171450">
              <a:lnSpc>
                <a:spcPct val="100000"/>
              </a:lnSpc>
              <a:spcBef>
                <a:spcPts val="0"/>
              </a:spcBef>
            </a:pPr>
            <a:r>
              <a:rPr lang="en-US" sz="1600" dirty="0">
                <a:solidFill>
                  <a:schemeClr val="tx2"/>
                </a:solidFill>
              </a:rPr>
              <a:t>JAXA AMSR-E instrument on the U.S. Earth Observing System research satellite mission Aqua launched in 2002, providing ~9 years of observations</a:t>
            </a:r>
          </a:p>
          <a:p>
            <a:pPr marL="571500" lvl="1" indent="-171450">
              <a:lnSpc>
                <a:spcPct val="100000"/>
              </a:lnSpc>
              <a:spcBef>
                <a:spcPts val="0"/>
              </a:spcBef>
            </a:pPr>
            <a:r>
              <a:rPr lang="en-US" sz="1600" dirty="0">
                <a:solidFill>
                  <a:schemeClr val="tx2"/>
                </a:solidFill>
              </a:rPr>
              <a:t>Follow-on JAXA AMSR-2/GCOM W1, launched in 2012 </a:t>
            </a:r>
          </a:p>
          <a:p>
            <a:pPr marL="171450" indent="-171450">
              <a:lnSpc>
                <a:spcPct val="100000"/>
              </a:lnSpc>
              <a:spcBef>
                <a:spcPts val="0"/>
              </a:spcBef>
            </a:pPr>
            <a:r>
              <a:rPr lang="en-US" sz="1600" dirty="0">
                <a:solidFill>
                  <a:schemeClr val="tx2"/>
                </a:solidFill>
              </a:rPr>
              <a:t>AMSR E/Aqua demonstrated the high value of these microwave imagery advances </a:t>
            </a:r>
          </a:p>
          <a:p>
            <a:pPr marL="571500" lvl="1" indent="-171450">
              <a:lnSpc>
                <a:spcPct val="100000"/>
              </a:lnSpc>
              <a:spcBef>
                <a:spcPts val="0"/>
              </a:spcBef>
            </a:pPr>
            <a:r>
              <a:rPr lang="en-US" sz="1600" dirty="0">
                <a:solidFill>
                  <a:schemeClr val="tx2"/>
                </a:solidFill>
              </a:rPr>
              <a:t>Set the foundation for today’s expanding operational use of AMSR-2 on GCOM – W1</a:t>
            </a:r>
          </a:p>
          <a:p>
            <a:pPr marL="571500" lvl="1" indent="-171450">
              <a:lnSpc>
                <a:spcPct val="100000"/>
              </a:lnSpc>
              <a:spcBef>
                <a:spcPts val="0"/>
              </a:spcBef>
            </a:pPr>
            <a:r>
              <a:rPr lang="en-US" sz="1600" dirty="0">
                <a:solidFill>
                  <a:schemeClr val="tx2"/>
                </a:solidFill>
              </a:rPr>
              <a:t>Led to multiple agencies planning to populate early morning and mid-morning orbits to enable GCOM-W type coverage from 3 orbits to enhance the value of GCOM through more frequent observations (US Department of Defense, EUMETSAT, China, Russia)    </a:t>
            </a:r>
            <a:r>
              <a:rPr lang="en-US" sz="1600" b="1" dirty="0">
                <a:solidFill>
                  <a:schemeClr val="tx2"/>
                </a:solidFill>
              </a:rPr>
              <a:t>However other missions do not have SST</a:t>
            </a:r>
          </a:p>
          <a:p>
            <a:pPr marL="571500" lvl="1" indent="-171450">
              <a:lnSpc>
                <a:spcPct val="100000"/>
              </a:lnSpc>
              <a:spcBef>
                <a:spcPts val="0"/>
              </a:spcBef>
            </a:pPr>
            <a:r>
              <a:rPr lang="en-US" sz="1600" dirty="0">
                <a:solidFill>
                  <a:schemeClr val="tx2"/>
                </a:solidFill>
              </a:rPr>
              <a:t>Enabled critical partnership with U.S. – NOAA - JPSS to meet JPSS microwave imagery requirements, thus providing top priority observations to a top priority US program, anticipating a 3 - satellite GCOM-W series</a:t>
            </a:r>
          </a:p>
          <a:p>
            <a:pPr marL="171450" indent="-171450">
              <a:lnSpc>
                <a:spcPct val="100000"/>
              </a:lnSpc>
              <a:spcBef>
                <a:spcPts val="0"/>
              </a:spcBef>
            </a:pPr>
            <a:r>
              <a:rPr lang="en-US" sz="1600" dirty="0">
                <a:solidFill>
                  <a:schemeClr val="tx2"/>
                </a:solidFill>
              </a:rPr>
              <a:t>GCOM-W AMSR-2 represents the gold standard in passive microwave satellite imagery </a:t>
            </a:r>
          </a:p>
          <a:p>
            <a:pPr marL="571500" lvl="1" indent="-171450">
              <a:lnSpc>
                <a:spcPct val="100000"/>
              </a:lnSpc>
              <a:spcBef>
                <a:spcPts val="0"/>
              </a:spcBef>
            </a:pPr>
            <a:r>
              <a:rPr lang="en-US" sz="1600" dirty="0">
                <a:solidFill>
                  <a:schemeClr val="tx2"/>
                </a:solidFill>
              </a:rPr>
              <a:t>Coverage (swath width), spatial resolution</a:t>
            </a:r>
          </a:p>
          <a:p>
            <a:pPr marL="571500" lvl="1" indent="-171450">
              <a:lnSpc>
                <a:spcPct val="100000"/>
              </a:lnSpc>
              <a:spcBef>
                <a:spcPts val="0"/>
              </a:spcBef>
            </a:pPr>
            <a:r>
              <a:rPr lang="en-US" sz="1600" dirty="0">
                <a:solidFill>
                  <a:schemeClr val="tx2"/>
                </a:solidFill>
              </a:rPr>
              <a:t>Unique all-weather observations of surface conditions including sea surface temperature and soil moisture</a:t>
            </a:r>
          </a:p>
          <a:p>
            <a:pPr marL="171450" indent="-171450">
              <a:lnSpc>
                <a:spcPct val="100000"/>
              </a:lnSpc>
              <a:spcBef>
                <a:spcPts val="0"/>
              </a:spcBef>
            </a:pPr>
            <a:r>
              <a:rPr lang="en-US" sz="1600" dirty="0">
                <a:solidFill>
                  <a:schemeClr val="tx2"/>
                </a:solidFill>
              </a:rPr>
              <a:t>In routine use by all the world’s major operational meteorological agencies and the agencies focused on weather and climate research</a:t>
            </a:r>
          </a:p>
          <a:p>
            <a:pPr marL="971550" lvl="2" indent="-171450">
              <a:lnSpc>
                <a:spcPct val="100000"/>
              </a:lnSpc>
              <a:spcAft>
                <a:spcPts val="1200"/>
              </a:spcAft>
            </a:pPr>
            <a:endParaRPr lang="en-US" sz="1000" dirty="0">
              <a:solidFill>
                <a:schemeClr val="tx2"/>
              </a:solidFill>
            </a:endParaRP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14</a:t>
            </a:fld>
            <a:endParaRPr lang="en-US" dirty="0">
              <a:solidFill>
                <a:srgbClr val="000000"/>
              </a:solidFill>
            </a:endParaRPr>
          </a:p>
        </p:txBody>
      </p:sp>
    </p:spTree>
    <p:extLst>
      <p:ext uri="{BB962C8B-B14F-4D97-AF65-F5344CB8AC3E}">
        <p14:creationId xmlns:p14="http://schemas.microsoft.com/office/powerpoint/2010/main" val="423940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76"/>
            <a:ext cx="9144000" cy="1143000"/>
          </a:xfrm>
        </p:spPr>
        <p:txBody>
          <a:bodyPr>
            <a:noAutofit/>
          </a:bodyPr>
          <a:lstStyle/>
          <a:p>
            <a:r>
              <a:rPr lang="en-US" sz="3600" b="1" dirty="0">
                <a:solidFill>
                  <a:schemeClr val="tx2"/>
                </a:solidFill>
              </a:rPr>
              <a:t>GCOM-W Operational Use Overview</a:t>
            </a:r>
          </a:p>
        </p:txBody>
      </p:sp>
      <p:sp>
        <p:nvSpPr>
          <p:cNvPr id="3" name="Content Placeholder 2"/>
          <p:cNvSpPr>
            <a:spLocks noGrp="1"/>
          </p:cNvSpPr>
          <p:nvPr>
            <p:ph idx="1"/>
          </p:nvPr>
        </p:nvSpPr>
        <p:spPr>
          <a:xfrm>
            <a:off x="457200" y="1239291"/>
            <a:ext cx="8229600" cy="4926013"/>
          </a:xfrm>
        </p:spPr>
        <p:txBody>
          <a:bodyPr>
            <a:noAutofit/>
          </a:bodyPr>
          <a:lstStyle/>
          <a:p>
            <a:pPr marL="171450" indent="-171450">
              <a:lnSpc>
                <a:spcPct val="100000"/>
              </a:lnSpc>
              <a:spcBef>
                <a:spcPts val="0"/>
              </a:spcBef>
            </a:pPr>
            <a:r>
              <a:rPr lang="en-US" sz="1600" dirty="0">
                <a:solidFill>
                  <a:schemeClr val="tx2"/>
                </a:solidFill>
              </a:rPr>
              <a:t>Most important weather and related unique capabilities/contributions from GCOM – W / AMSR 2 for public safety, infrastructure protection – land, sea, air</a:t>
            </a:r>
          </a:p>
          <a:p>
            <a:pPr marL="571500" lvl="1" indent="-171450">
              <a:lnSpc>
                <a:spcPct val="100000"/>
              </a:lnSpc>
              <a:spcBef>
                <a:spcPts val="0"/>
              </a:spcBef>
            </a:pPr>
            <a:r>
              <a:rPr lang="en-US" sz="1600" b="1" dirty="0">
                <a:solidFill>
                  <a:schemeClr val="tx2"/>
                </a:solidFill>
              </a:rPr>
              <a:t>Tropical Cyclones - </a:t>
            </a:r>
            <a:r>
              <a:rPr lang="en-US" sz="1600" dirty="0">
                <a:solidFill>
                  <a:schemeClr val="tx2"/>
                </a:solidFill>
              </a:rPr>
              <a:t>Helps accurately determine storm center location, structure, and track intensity - critical to accurate predictions to protect life and property</a:t>
            </a:r>
          </a:p>
          <a:p>
            <a:pPr marL="571500" lvl="1" indent="-171450">
              <a:lnSpc>
                <a:spcPct val="100000"/>
              </a:lnSpc>
              <a:spcBef>
                <a:spcPts val="0"/>
              </a:spcBef>
            </a:pPr>
            <a:r>
              <a:rPr lang="en-US" sz="1600" b="1" dirty="0">
                <a:solidFill>
                  <a:schemeClr val="tx2"/>
                </a:solidFill>
              </a:rPr>
              <a:t>Heavy rain</a:t>
            </a:r>
            <a:r>
              <a:rPr lang="en-US" sz="1600" dirty="0">
                <a:solidFill>
                  <a:schemeClr val="tx2"/>
                </a:solidFill>
              </a:rPr>
              <a:t> </a:t>
            </a:r>
            <a:r>
              <a:rPr lang="en-US" sz="1600" b="1" dirty="0">
                <a:solidFill>
                  <a:schemeClr val="tx2"/>
                </a:solidFill>
              </a:rPr>
              <a:t>-</a:t>
            </a:r>
            <a:r>
              <a:rPr lang="en-US" sz="1600" dirty="0">
                <a:solidFill>
                  <a:schemeClr val="tx2"/>
                </a:solidFill>
              </a:rPr>
              <a:t> High spatial resolution precipitation products important for predicting heavy rainfall events, floods, etc. – provides much improvement over soundings for very difficult to predict parameters</a:t>
            </a:r>
          </a:p>
          <a:p>
            <a:pPr marL="571500" lvl="1" indent="-171450">
              <a:lnSpc>
                <a:spcPct val="100000"/>
              </a:lnSpc>
              <a:spcBef>
                <a:spcPts val="0"/>
              </a:spcBef>
            </a:pPr>
            <a:r>
              <a:rPr lang="en-US" sz="1600" b="1" dirty="0">
                <a:solidFill>
                  <a:schemeClr val="tx2"/>
                </a:solidFill>
              </a:rPr>
              <a:t>Sea ice –</a:t>
            </a:r>
            <a:r>
              <a:rPr lang="en-US" sz="1600" dirty="0">
                <a:solidFill>
                  <a:schemeClr val="tx2"/>
                </a:solidFill>
              </a:rPr>
              <a:t> Sees through clouds to distinguish sea ice from ocean, available day and night in often data sparse regions (e.g., Arctic) – critical for navigation along with SAR and visible imagery</a:t>
            </a:r>
          </a:p>
          <a:p>
            <a:pPr marL="571500" lvl="1" indent="-171450">
              <a:lnSpc>
                <a:spcPct val="100000"/>
              </a:lnSpc>
              <a:spcBef>
                <a:spcPts val="0"/>
              </a:spcBef>
            </a:pPr>
            <a:r>
              <a:rPr lang="en-US" sz="1600" b="1" dirty="0">
                <a:solidFill>
                  <a:schemeClr val="tx2"/>
                </a:solidFill>
              </a:rPr>
              <a:t>Marine wind forecasts –</a:t>
            </a:r>
            <a:r>
              <a:rPr lang="en-US" sz="1600" dirty="0">
                <a:solidFill>
                  <a:schemeClr val="tx2"/>
                </a:solidFill>
              </a:rPr>
              <a:t> surface wind information where in situ data is sparse (e.g., over oceans). </a:t>
            </a:r>
          </a:p>
          <a:p>
            <a:pPr marL="171450" indent="-171450">
              <a:lnSpc>
                <a:spcPct val="100000"/>
              </a:lnSpc>
              <a:spcBef>
                <a:spcPts val="0"/>
              </a:spcBef>
            </a:pPr>
            <a:r>
              <a:rPr lang="en-US" sz="1600" dirty="0">
                <a:solidFill>
                  <a:schemeClr val="tx2"/>
                </a:solidFill>
              </a:rPr>
              <a:t>Additional capabilities/contributions from GCOM-W / AMSR2</a:t>
            </a:r>
          </a:p>
          <a:p>
            <a:pPr marL="571500" lvl="1" indent="-171450">
              <a:lnSpc>
                <a:spcPct val="100000"/>
              </a:lnSpc>
              <a:spcBef>
                <a:spcPts val="0"/>
              </a:spcBef>
            </a:pPr>
            <a:r>
              <a:rPr lang="en-US" sz="1600" b="1" dirty="0">
                <a:solidFill>
                  <a:schemeClr val="tx2"/>
                </a:solidFill>
              </a:rPr>
              <a:t>Global soil moisture information for numerical weather models – </a:t>
            </a:r>
            <a:r>
              <a:rPr lang="en-US" sz="1600" dirty="0">
                <a:solidFill>
                  <a:schemeClr val="tx2"/>
                </a:solidFill>
              </a:rPr>
              <a:t>Beyond AMSR2, there is limited satellite coverage for this observational parameter today.</a:t>
            </a:r>
          </a:p>
          <a:p>
            <a:pPr marL="571500" lvl="1" indent="-171450">
              <a:lnSpc>
                <a:spcPct val="100000"/>
              </a:lnSpc>
              <a:spcBef>
                <a:spcPts val="0"/>
              </a:spcBef>
            </a:pPr>
            <a:r>
              <a:rPr lang="en-US" sz="1600" b="1" dirty="0">
                <a:solidFill>
                  <a:schemeClr val="tx2"/>
                </a:solidFill>
              </a:rPr>
              <a:t>Contributes to sea surface temperature products</a:t>
            </a:r>
            <a:r>
              <a:rPr lang="en-US" sz="1600" dirty="0">
                <a:solidFill>
                  <a:schemeClr val="tx2"/>
                </a:solidFill>
              </a:rPr>
              <a:t> – Provides ocean surface information through clouds, Important since the average cloud cover over oceans is 69%, and even more in eastern Pacific</a:t>
            </a: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332382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8293"/>
            <a:ext cx="9144000" cy="752475"/>
          </a:xfrm>
        </p:spPr>
        <p:txBody>
          <a:bodyPr>
            <a:noAutofit/>
          </a:bodyPr>
          <a:lstStyle/>
          <a:p>
            <a:r>
              <a:rPr lang="en-US" sz="3600" b="1" dirty="0">
                <a:solidFill>
                  <a:schemeClr val="tx2"/>
                </a:solidFill>
              </a:rPr>
              <a:t>Current Users of Near Real-time </a:t>
            </a:r>
            <a:br>
              <a:rPr lang="en-US" sz="3600" b="1" dirty="0">
                <a:solidFill>
                  <a:schemeClr val="tx2"/>
                </a:solidFill>
              </a:rPr>
            </a:br>
            <a:r>
              <a:rPr lang="en-US" sz="3600" b="1" dirty="0">
                <a:solidFill>
                  <a:schemeClr val="tx2"/>
                </a:solidFill>
              </a:rPr>
              <a:t>GCOM – W Data</a:t>
            </a:r>
          </a:p>
        </p:txBody>
      </p:sp>
      <p:sp>
        <p:nvSpPr>
          <p:cNvPr id="3" name="Content Placeholder 2"/>
          <p:cNvSpPr>
            <a:spLocks noGrp="1"/>
          </p:cNvSpPr>
          <p:nvPr>
            <p:ph idx="1"/>
          </p:nvPr>
        </p:nvSpPr>
        <p:spPr>
          <a:xfrm>
            <a:off x="427856" y="1599331"/>
            <a:ext cx="4648200" cy="4926013"/>
          </a:xfrm>
        </p:spPr>
        <p:txBody>
          <a:bodyPr>
            <a:noAutofit/>
          </a:bodyPr>
          <a:lstStyle/>
          <a:p>
            <a:r>
              <a:rPr lang="en-US" sz="1400" dirty="0">
                <a:solidFill>
                  <a:schemeClr val="tx2"/>
                </a:solidFill>
              </a:rPr>
              <a:t>US NOAA National Weather Service</a:t>
            </a:r>
          </a:p>
          <a:p>
            <a:pPr lvl="1"/>
            <a:r>
              <a:rPr lang="en-US" sz="1400" dirty="0">
                <a:solidFill>
                  <a:schemeClr val="tx2"/>
                </a:solidFill>
              </a:rPr>
              <a:t>Tropical Cyclone Monitoring and Forecasting </a:t>
            </a:r>
          </a:p>
          <a:p>
            <a:pPr lvl="1"/>
            <a:r>
              <a:rPr lang="en-US" sz="1400" dirty="0">
                <a:solidFill>
                  <a:schemeClr val="tx2"/>
                </a:solidFill>
              </a:rPr>
              <a:t>Numerical Weather Prediction Model Assimilation</a:t>
            </a:r>
          </a:p>
          <a:p>
            <a:pPr lvl="1"/>
            <a:r>
              <a:rPr lang="en-US" sz="1400" dirty="0">
                <a:solidFill>
                  <a:schemeClr val="tx2"/>
                </a:solidFill>
              </a:rPr>
              <a:t>Marine Forecasting and Monitoring  </a:t>
            </a:r>
          </a:p>
          <a:p>
            <a:pPr lvl="1"/>
            <a:r>
              <a:rPr lang="en-US" sz="1400" dirty="0">
                <a:solidFill>
                  <a:schemeClr val="tx2"/>
                </a:solidFill>
              </a:rPr>
              <a:t>Hydrological and Precipitation Forecasting and Monitoring</a:t>
            </a:r>
          </a:p>
          <a:p>
            <a:pPr lvl="1"/>
            <a:r>
              <a:rPr lang="en-US" sz="1400" dirty="0">
                <a:solidFill>
                  <a:schemeClr val="tx2"/>
                </a:solidFill>
              </a:rPr>
              <a:t>Seasonal and Climate Forecasting</a:t>
            </a:r>
          </a:p>
          <a:p>
            <a:r>
              <a:rPr lang="en-US" sz="1400" dirty="0">
                <a:solidFill>
                  <a:schemeClr val="tx2"/>
                </a:solidFill>
              </a:rPr>
              <a:t>US National Ice Center</a:t>
            </a:r>
          </a:p>
          <a:p>
            <a:r>
              <a:rPr lang="en-US" sz="1400" dirty="0">
                <a:solidFill>
                  <a:schemeClr val="tx2"/>
                </a:solidFill>
              </a:rPr>
              <a:t>US Department of Defense</a:t>
            </a:r>
          </a:p>
          <a:p>
            <a:pPr lvl="1"/>
            <a:r>
              <a:rPr lang="en-US" sz="1400" dirty="0">
                <a:solidFill>
                  <a:schemeClr val="tx2"/>
                </a:solidFill>
              </a:rPr>
              <a:t>AFWA</a:t>
            </a:r>
          </a:p>
          <a:p>
            <a:pPr lvl="1"/>
            <a:r>
              <a:rPr lang="en-US" sz="1400" dirty="0">
                <a:solidFill>
                  <a:schemeClr val="tx2"/>
                </a:solidFill>
              </a:rPr>
              <a:t>FNMOC</a:t>
            </a:r>
          </a:p>
          <a:p>
            <a:pPr lvl="1"/>
            <a:r>
              <a:rPr lang="en-US" sz="1400" dirty="0">
                <a:solidFill>
                  <a:schemeClr val="tx2"/>
                </a:solidFill>
              </a:rPr>
              <a:t>NAVO</a:t>
            </a:r>
          </a:p>
          <a:p>
            <a:pPr lvl="1"/>
            <a:r>
              <a:rPr lang="en-US" sz="1400" dirty="0">
                <a:solidFill>
                  <a:schemeClr val="tx2"/>
                </a:solidFill>
              </a:rPr>
              <a:t>Naval Research Laboratory</a:t>
            </a:r>
          </a:p>
          <a:p>
            <a:pPr lvl="2"/>
            <a:r>
              <a:rPr lang="en-US" sz="1400" dirty="0">
                <a:solidFill>
                  <a:schemeClr val="tx2"/>
                </a:solidFill>
              </a:rPr>
              <a:t>Joint Typhoon Warning Center</a:t>
            </a:r>
          </a:p>
          <a:p>
            <a:pPr lvl="2"/>
            <a:r>
              <a:rPr lang="en-US" sz="1400" dirty="0">
                <a:solidFill>
                  <a:schemeClr val="tx2"/>
                </a:solidFill>
              </a:rPr>
              <a:t>Oceanographer of Navy</a:t>
            </a:r>
          </a:p>
          <a:p>
            <a:r>
              <a:rPr lang="en-US" sz="1400" dirty="0">
                <a:solidFill>
                  <a:schemeClr val="tx2"/>
                </a:solidFill>
              </a:rPr>
              <a:t>Leading Numerical Weather Prediction Centers outside US including: Japan, ECMWF</a:t>
            </a: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16</a:t>
            </a:fld>
            <a:endParaRPr lang="en-US" dirty="0">
              <a:solidFill>
                <a:srgbClr val="000000"/>
              </a:solidFill>
            </a:endParaRPr>
          </a:p>
        </p:txBody>
      </p:sp>
      <p:sp>
        <p:nvSpPr>
          <p:cNvPr id="7" name="Rectangle 6"/>
          <p:cNvSpPr/>
          <p:nvPr/>
        </p:nvSpPr>
        <p:spPr bwMode="auto">
          <a:xfrm>
            <a:off x="5228720" y="2209800"/>
            <a:ext cx="3581400" cy="263028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pic>
        <p:nvPicPr>
          <p:cNvPr id="8"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421051" y="2403827"/>
            <a:ext cx="3219555" cy="2436253"/>
          </a:xfrm>
          <a:prstGeom prst="rect">
            <a:avLst/>
          </a:prstGeom>
          <a:noFill/>
          <a:ln w="9525">
            <a:noFill/>
            <a:miter lim="800000"/>
            <a:headEnd/>
            <a:tailEnd/>
          </a:ln>
        </p:spPr>
      </p:pic>
      <p:sp>
        <p:nvSpPr>
          <p:cNvPr id="9" name="TextBox 8"/>
          <p:cNvSpPr txBox="1"/>
          <p:nvPr/>
        </p:nvSpPr>
        <p:spPr>
          <a:xfrm>
            <a:off x="5175274" y="2191167"/>
            <a:ext cx="3740126" cy="246221"/>
          </a:xfrm>
          <a:prstGeom prst="rect">
            <a:avLst/>
          </a:prstGeom>
          <a:ln/>
        </p:spPr>
        <p:txBody>
          <a:bodyPr wrap="none" rtlCol="0">
            <a:spAutoFit/>
          </a:bodyPr>
          <a:lstStyle/>
          <a:p>
            <a:r>
              <a:rPr lang="en-US" sz="1000" b="1" i="1" baseline="0" dirty="0">
                <a:solidFill>
                  <a:srgbClr val="000000"/>
                </a:solidFill>
                <a:latin typeface="Arial"/>
              </a:rPr>
              <a:t>US NWS </a:t>
            </a:r>
            <a:r>
              <a:rPr lang="en-US" sz="1000" b="1" i="1" dirty="0">
                <a:solidFill>
                  <a:srgbClr val="000000"/>
                </a:solidFill>
                <a:latin typeface="Arial"/>
              </a:rPr>
              <a:t>GCOM Data Product </a:t>
            </a:r>
            <a:r>
              <a:rPr lang="en-US" sz="1000" b="1" i="1" baseline="0" dirty="0">
                <a:solidFill>
                  <a:srgbClr val="000000"/>
                </a:solidFill>
                <a:latin typeface="Arial"/>
              </a:rPr>
              <a:t>Priorities (initial) for AWIPS2</a:t>
            </a:r>
          </a:p>
        </p:txBody>
      </p:sp>
    </p:spTree>
    <p:extLst>
      <p:ext uri="{BB962C8B-B14F-4D97-AF65-F5344CB8AC3E}">
        <p14:creationId xmlns:p14="http://schemas.microsoft.com/office/powerpoint/2010/main" val="3612576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784"/>
            <a:ext cx="9144000" cy="1143000"/>
          </a:xfrm>
        </p:spPr>
        <p:txBody>
          <a:bodyPr>
            <a:noAutofit/>
          </a:bodyPr>
          <a:lstStyle/>
          <a:p>
            <a:r>
              <a:rPr lang="en-US" sz="3600" b="1" dirty="0">
                <a:solidFill>
                  <a:schemeClr val="tx2"/>
                </a:solidFill>
              </a:rPr>
              <a:t>AMSR2 Data Products Tropical Cyclone Example</a:t>
            </a:r>
          </a:p>
        </p:txBody>
      </p:sp>
      <p:sp>
        <p:nvSpPr>
          <p:cNvPr id="10" name="Content Placeholder 2"/>
          <p:cNvSpPr>
            <a:spLocks noGrp="1"/>
          </p:cNvSpPr>
          <p:nvPr>
            <p:ph idx="1"/>
          </p:nvPr>
        </p:nvSpPr>
        <p:spPr>
          <a:xfrm>
            <a:off x="0" y="1556792"/>
            <a:ext cx="4952999" cy="2629710"/>
          </a:xfrm>
        </p:spPr>
        <p:txBody>
          <a:bodyPr>
            <a:noAutofit/>
          </a:bodyPr>
          <a:lstStyle/>
          <a:p>
            <a:pPr marL="0" indent="0">
              <a:buNone/>
            </a:pPr>
            <a:r>
              <a:rPr lang="en-US" sz="1600" dirty="0">
                <a:solidFill>
                  <a:schemeClr val="tx2"/>
                </a:solidFill>
              </a:rPr>
              <a:t>TROPICAL STORM AMANDA DISCUSSION NUMBER 6</a:t>
            </a:r>
          </a:p>
          <a:p>
            <a:pPr marL="0" indent="0">
              <a:buNone/>
            </a:pPr>
            <a:r>
              <a:rPr lang="en-US" sz="1600" dirty="0">
                <a:solidFill>
                  <a:schemeClr val="tx2"/>
                </a:solidFill>
              </a:rPr>
              <a:t>NWS NATIONAL HURRICANE CENTER MIAMI FL       EP012014</a:t>
            </a:r>
          </a:p>
          <a:p>
            <a:pPr marL="0" indent="0">
              <a:buNone/>
            </a:pPr>
            <a:r>
              <a:rPr lang="en-US" sz="1600" dirty="0">
                <a:solidFill>
                  <a:schemeClr val="tx2"/>
                </a:solidFill>
              </a:rPr>
              <a:t>800 PM PDT FRI MAY 23 2014</a:t>
            </a:r>
          </a:p>
          <a:p>
            <a:pPr marL="0" indent="0">
              <a:buNone/>
            </a:pPr>
            <a:r>
              <a:rPr lang="en-US" sz="1600" dirty="0">
                <a:solidFill>
                  <a:schemeClr val="tx2"/>
                </a:solidFill>
              </a:rPr>
              <a:t>Amanda has organized quickly over the past few hours. Deep convection now wraps more than halfway around the estimated center position, and </a:t>
            </a:r>
            <a:r>
              <a:rPr lang="en-US" sz="1600" b="1" dirty="0">
                <a:solidFill>
                  <a:srgbClr val="FF0000"/>
                </a:solidFill>
              </a:rPr>
              <a:t>an AMSR-2 microwave pass a few hours ago showed the development of a mid-level eye feature</a:t>
            </a:r>
            <a:r>
              <a:rPr lang="en-US" sz="1600" dirty="0">
                <a:solidFill>
                  <a:schemeClr val="tx2"/>
                </a:solidFill>
              </a:rPr>
              <a:t>. Based on the latest ADT estimate from UW-CIMSS the initial intensity has been increased to 50 kt. Now that Amanda is developing inner-core structure, it seems likely that the cyclone will be able to take advantage of the favorable environment and intensify, possibly rapidly, during the next day or so. </a:t>
            </a: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17</a:t>
            </a:fld>
            <a:endParaRPr lang="en-US" dirty="0">
              <a:solidFill>
                <a:srgbClr val="000000"/>
              </a:solidFill>
            </a:endParaRPr>
          </a:p>
        </p:txBody>
      </p:sp>
      <p:sp>
        <p:nvSpPr>
          <p:cNvPr id="11" name="TextBox 10"/>
          <p:cNvSpPr txBox="1"/>
          <p:nvPr/>
        </p:nvSpPr>
        <p:spPr>
          <a:xfrm>
            <a:off x="2286000" y="6253779"/>
            <a:ext cx="4876799" cy="369332"/>
          </a:xfrm>
          <a:prstGeom prst="rect">
            <a:avLst/>
          </a:prstGeom>
          <a:solidFill>
            <a:schemeClr val="accent1">
              <a:lumMod val="90000"/>
            </a:schemeClr>
          </a:solidFill>
          <a:ln>
            <a:solidFill>
              <a:schemeClr val="accent1">
                <a:lumMod val="25000"/>
              </a:schemeClr>
            </a:solidFill>
          </a:ln>
        </p:spPr>
        <p:txBody>
          <a:bodyPr wrap="square" rtlCol="0">
            <a:spAutoFit/>
          </a:bodyPr>
          <a:lstStyle/>
          <a:p>
            <a:pPr algn="ctr" defTabSz="457200"/>
            <a:r>
              <a:rPr lang="en-US" dirty="0">
                <a:solidFill>
                  <a:srgbClr val="000000"/>
                </a:solidFill>
              </a:rPr>
              <a:t>24 h later Amanda was a 100-kt hurricane</a:t>
            </a:r>
          </a:p>
        </p:txBody>
      </p:sp>
      <p:pic>
        <p:nvPicPr>
          <p:cNvPr id="12" name="Picture 3" descr="20140523.1950.GCOMW1.x.colorpct_89h_89v_1deg.01EAMANDA.35kts-1005mb-109N-1086W.51pc.jpg thumbnai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53099" y="1417638"/>
            <a:ext cx="3619399" cy="48258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0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14463"/>
            <a:ext cx="2717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5900" y="1414463"/>
            <a:ext cx="2201863"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ChangeArrowheads="1"/>
          </p:cNvSpPr>
          <p:nvPr/>
        </p:nvSpPr>
        <p:spPr bwMode="auto">
          <a:xfrm>
            <a:off x="39688" y="4970239"/>
            <a:ext cx="9104312"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a:solidFill>
                  <a:schemeClr val="tx2"/>
                </a:solidFill>
                <a:latin typeface="Calibri" pitchFamily="34" charset="0"/>
                <a:cs typeface="Arial" pitchFamily="34" charset="0"/>
              </a:rPr>
              <a:t>New GCOM AMSR2’s large swath and excellent spatial resolution aids JTWC in monitoring Typhoon </a:t>
            </a:r>
            <a:r>
              <a:rPr lang="en-US" altLang="en-US" sz="2000" b="1" dirty="0" err="1">
                <a:solidFill>
                  <a:schemeClr val="tx2"/>
                </a:solidFill>
                <a:latin typeface="Calibri" pitchFamily="34" charset="0"/>
                <a:cs typeface="Arial" pitchFamily="34" charset="0"/>
              </a:rPr>
              <a:t>Fitow</a:t>
            </a:r>
            <a:r>
              <a:rPr lang="en-US" altLang="en-US" sz="2000" b="1" dirty="0">
                <a:solidFill>
                  <a:schemeClr val="tx2"/>
                </a:solidFill>
                <a:latin typeface="Calibri" pitchFamily="34" charset="0"/>
                <a:cs typeface="Arial" pitchFamily="34" charset="0"/>
              </a:rPr>
              <a:t> near Okinawa and Taiwan straits via 89 GHz brightness temperature imagery</a:t>
            </a:r>
          </a:p>
        </p:txBody>
      </p:sp>
      <p:pic>
        <p:nvPicPr>
          <p:cNvPr id="29701" name="Picture 1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63638" y="4681538"/>
            <a:ext cx="6858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13"/>
          <p:cNvSpPr txBox="1">
            <a:spLocks noChangeArrowheads="1"/>
          </p:cNvSpPr>
          <p:nvPr/>
        </p:nvSpPr>
        <p:spPr bwMode="auto">
          <a:xfrm>
            <a:off x="463550" y="4170363"/>
            <a:ext cx="171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dirty="0">
                <a:solidFill>
                  <a:srgbClr val="FFFFFF"/>
                </a:solidFill>
                <a:latin typeface="Calibri" pitchFamily="34" charset="0"/>
                <a:cs typeface="Arial" pitchFamily="34" charset="0"/>
              </a:rPr>
              <a:t> AMSR2  03Z</a:t>
            </a:r>
          </a:p>
        </p:txBody>
      </p:sp>
      <p:sp>
        <p:nvSpPr>
          <p:cNvPr id="29703" name="TextBox 14"/>
          <p:cNvSpPr txBox="1">
            <a:spLocks noChangeArrowheads="1"/>
          </p:cNvSpPr>
          <p:nvPr/>
        </p:nvSpPr>
        <p:spPr bwMode="auto">
          <a:xfrm>
            <a:off x="3132138" y="4168775"/>
            <a:ext cx="1541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rgbClr val="FFFFFF"/>
                </a:solidFill>
                <a:latin typeface="Calibri" pitchFamily="34" charset="0"/>
                <a:cs typeface="Arial" pitchFamily="34" charset="0"/>
              </a:rPr>
              <a:t>F-15  06Z</a:t>
            </a:r>
          </a:p>
        </p:txBody>
      </p:sp>
      <p:grpSp>
        <p:nvGrpSpPr>
          <p:cNvPr id="29704" name="Group 15"/>
          <p:cNvGrpSpPr>
            <a:grpSpLocks/>
          </p:cNvGrpSpPr>
          <p:nvPr/>
        </p:nvGrpSpPr>
        <p:grpSpPr bwMode="auto">
          <a:xfrm>
            <a:off x="4994275" y="1397000"/>
            <a:ext cx="1790700" cy="3228975"/>
            <a:chOff x="7351064" y="1364102"/>
            <a:chExt cx="1790163" cy="3229577"/>
          </a:xfrm>
        </p:grpSpPr>
        <p:pic>
          <p:nvPicPr>
            <p:cNvPr id="29711" name="Picture 1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51064" y="1364102"/>
              <a:ext cx="1790163" cy="322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Box 17"/>
            <p:cNvSpPr txBox="1">
              <a:spLocks noChangeArrowheads="1"/>
            </p:cNvSpPr>
            <p:nvPr/>
          </p:nvSpPr>
          <p:spPr bwMode="auto">
            <a:xfrm>
              <a:off x="7487750" y="4119148"/>
              <a:ext cx="1540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rgbClr val="FFFFFF"/>
                  </a:solidFill>
                  <a:latin typeface="Calibri" pitchFamily="34" charset="0"/>
                  <a:cs typeface="Arial" pitchFamily="34" charset="0"/>
                </a:rPr>
                <a:t>F-17  08Z</a:t>
              </a:r>
            </a:p>
          </p:txBody>
        </p:sp>
      </p:grpSp>
      <p:grpSp>
        <p:nvGrpSpPr>
          <p:cNvPr id="29705" name="Group 18"/>
          <p:cNvGrpSpPr>
            <a:grpSpLocks/>
          </p:cNvGrpSpPr>
          <p:nvPr/>
        </p:nvGrpSpPr>
        <p:grpSpPr bwMode="auto">
          <a:xfrm>
            <a:off x="6827838" y="1397000"/>
            <a:ext cx="2293937" cy="3228975"/>
            <a:chOff x="5011091" y="1381064"/>
            <a:chExt cx="2294898" cy="3229576"/>
          </a:xfrm>
        </p:grpSpPr>
        <p:pic>
          <p:nvPicPr>
            <p:cNvPr id="29709" name="Picture 1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11091" y="1381064"/>
              <a:ext cx="2294898" cy="322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Box 20"/>
            <p:cNvSpPr txBox="1">
              <a:spLocks noChangeArrowheads="1"/>
            </p:cNvSpPr>
            <p:nvPr/>
          </p:nvSpPr>
          <p:spPr bwMode="auto">
            <a:xfrm>
              <a:off x="5302094" y="4112479"/>
              <a:ext cx="17128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2000" b="1">
                  <a:solidFill>
                    <a:srgbClr val="FFFFFF"/>
                  </a:solidFill>
                  <a:latin typeface="Calibri" pitchFamily="34" charset="0"/>
                  <a:cs typeface="Arial" pitchFamily="34" charset="0"/>
                </a:rPr>
                <a:t> AMSR2  16Z</a:t>
              </a:r>
            </a:p>
          </p:txBody>
        </p:sp>
      </p:grpSp>
      <p:sp>
        <p:nvSpPr>
          <p:cNvPr id="29706" name="Rectangle 2"/>
          <p:cNvSpPr>
            <a:spLocks noChangeArrowheads="1"/>
          </p:cNvSpPr>
          <p:nvPr/>
        </p:nvSpPr>
        <p:spPr bwMode="auto">
          <a:xfrm>
            <a:off x="683568" y="6109419"/>
            <a:ext cx="7781925" cy="41592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a:spcBef>
                <a:spcPct val="20000"/>
              </a:spcBef>
              <a:buClr>
                <a:schemeClr val="tx1"/>
              </a:buClr>
              <a:buChar char="–"/>
              <a:defRPr sz="2000">
                <a:solidFill>
                  <a:schemeClr val="tx1"/>
                </a:solidFill>
                <a:latin typeface="Tahoma" pitchFamily="34" charset="0"/>
              </a:defRPr>
            </a:lvl4pPr>
            <a:lvl5pPr marL="2057400" indent="-22860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a:buClrTx/>
              <a:buSzTx/>
              <a:buFontTx/>
              <a:buNone/>
            </a:pPr>
            <a:r>
              <a:rPr lang="en-US" altLang="en-US" sz="2000" b="1" dirty="0">
                <a:solidFill>
                  <a:srgbClr val="002060"/>
                </a:solidFill>
                <a:latin typeface="Calibri" pitchFamily="34" charset="0"/>
                <a:cs typeface="Arial" pitchFamily="34" charset="0"/>
              </a:rPr>
              <a:t>1330 LTAN greatly augments existing constellation TEMPORAL sampling </a:t>
            </a:r>
          </a:p>
        </p:txBody>
      </p:sp>
      <p:sp>
        <p:nvSpPr>
          <p:cNvPr id="23" name="Rectangle 2"/>
          <p:cNvSpPr>
            <a:spLocks noGrp="1" noChangeArrowheads="1"/>
          </p:cNvSpPr>
          <p:nvPr>
            <p:ph type="title"/>
          </p:nvPr>
        </p:nvSpPr>
        <p:spPr>
          <a:xfrm>
            <a:off x="0" y="452215"/>
            <a:ext cx="9144000" cy="744537"/>
          </a:xfrm>
          <a:ln>
            <a:miter lim="800000"/>
            <a:headEnd/>
            <a:tailEnd/>
          </a:ln>
        </p:spPr>
        <p:txBody>
          <a:bodyPr anchor="t">
            <a:normAutofit/>
          </a:bodyPr>
          <a:lstStyle/>
          <a:p>
            <a:pPr algn="ctr">
              <a:defRPr/>
            </a:pPr>
            <a:r>
              <a:rPr lang="en-US" sz="3600" b="1" dirty="0">
                <a:solidFill>
                  <a:schemeClr val="tx2"/>
                </a:solidFill>
                <a:effectLst/>
                <a:latin typeface="Calibri" panose="020F0502020204030204" pitchFamily="34" charset="0"/>
                <a:cs typeface="Arial" pitchFamily="34" charset="0"/>
              </a:rPr>
              <a:t>AMSR-2 Temporal Sampling Enhancement</a:t>
            </a:r>
            <a:endParaRPr lang="en-US" sz="3600" b="1" dirty="0">
              <a:solidFill>
                <a:schemeClr val="tx2"/>
              </a:solidFill>
              <a:latin typeface="Calibri" panose="020F0502020204030204" pitchFamily="34" charset="0"/>
            </a:endParaRPr>
          </a:p>
        </p:txBody>
      </p:sp>
      <p:sp>
        <p:nvSpPr>
          <p:cNvPr id="19" name="Slide Number Placeholder 2"/>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18</a:t>
            </a:fld>
            <a:endParaRPr lang="en-US" dirty="0">
              <a:solidFill>
                <a:srgbClr val="000000"/>
              </a:solidFill>
            </a:endParaRPr>
          </a:p>
        </p:txBody>
      </p:sp>
    </p:spTree>
    <p:extLst>
      <p:ext uri="{BB962C8B-B14F-4D97-AF65-F5344CB8AC3E}">
        <p14:creationId xmlns:p14="http://schemas.microsoft.com/office/powerpoint/2010/main" val="164522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00" y="1556792"/>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1143000"/>
          </a:xfrm>
        </p:spPr>
        <p:txBody>
          <a:bodyPr>
            <a:normAutofit/>
          </a:bodyPr>
          <a:lstStyle/>
          <a:p>
            <a:pPr algn="ctr"/>
            <a:r>
              <a:rPr lang="en-US" sz="3600" b="1" dirty="0">
                <a:solidFill>
                  <a:schemeClr val="tx2"/>
                </a:solidFill>
              </a:rPr>
              <a:t>Impact of Resolution</a:t>
            </a:r>
          </a:p>
        </p:txBody>
      </p:sp>
      <p:sp>
        <p:nvSpPr>
          <p:cNvPr id="3" name="Content Placeholder 2"/>
          <p:cNvSpPr>
            <a:spLocks noGrp="1"/>
          </p:cNvSpPr>
          <p:nvPr>
            <p:ph idx="1"/>
          </p:nvPr>
        </p:nvSpPr>
        <p:spPr>
          <a:xfrm>
            <a:off x="400050" y="1165522"/>
            <a:ext cx="8229600" cy="4926013"/>
          </a:xfrm>
        </p:spPr>
        <p:txBody>
          <a:bodyPr>
            <a:normAutofit/>
          </a:bodyPr>
          <a:lstStyle/>
          <a:p>
            <a:pPr marL="0" indent="0" algn="ctr">
              <a:buClr>
                <a:schemeClr val="tx1"/>
              </a:buClr>
              <a:buNone/>
              <a:defRPr/>
            </a:pPr>
            <a:r>
              <a:rPr lang="en-US" sz="1800" dirty="0">
                <a:solidFill>
                  <a:schemeClr val="tx2"/>
                </a:solidFill>
                <a:latin typeface="Calibri" pitchFamily="34" charset="0"/>
                <a:cs typeface="Calibri" pitchFamily="34" charset="0"/>
              </a:rPr>
              <a:t>Resolution differences affect the ability to resolve low to mid-level eyewall structure</a:t>
            </a:r>
          </a:p>
        </p:txBody>
      </p:sp>
      <p:sp>
        <p:nvSpPr>
          <p:cNvPr id="7" name="Slide Number Placeholder 6"/>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19</a:t>
            </a:fld>
            <a:endParaRPr lang="en-US" dirty="0">
              <a:solidFill>
                <a:srgbClr val="000000"/>
              </a:solidFill>
            </a:endParaRPr>
          </a:p>
        </p:txBody>
      </p:sp>
      <p:sp>
        <p:nvSpPr>
          <p:cNvPr id="4" name="TextBox 3"/>
          <p:cNvSpPr txBox="1"/>
          <p:nvPr/>
        </p:nvSpPr>
        <p:spPr>
          <a:xfrm>
            <a:off x="1657350" y="5414036"/>
            <a:ext cx="5715000" cy="1077218"/>
          </a:xfrm>
          <a:prstGeom prst="rect">
            <a:avLst/>
          </a:prstGeom>
          <a:solidFill>
            <a:schemeClr val="bg1"/>
          </a:solidFill>
        </p:spPr>
        <p:txBody>
          <a:bodyPr wrap="square" rtlCol="0">
            <a:spAutoFit/>
          </a:bodyPr>
          <a:lstStyle/>
          <a:p>
            <a:r>
              <a:rPr lang="en-US" sz="1600" dirty="0">
                <a:solidFill>
                  <a:schemeClr val="tx2"/>
                </a:solidFill>
              </a:rPr>
              <a:t>Comparison of 36/37-GHz color composite imagery over Hurricane Maria from AMSR-R (left) and SSMIS (right) at 1739 UTC and 2018 UTC 15 September 2011, respectively – Images courtesy FNMOC TC webpage</a:t>
            </a:r>
          </a:p>
        </p:txBody>
      </p:sp>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6301" y="1556792"/>
            <a:ext cx="2892933" cy="385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686050" y="3352799"/>
            <a:ext cx="514350" cy="609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6057900" y="3047999"/>
            <a:ext cx="514350" cy="609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5572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997"/>
            <a:ext cx="9144000" cy="752475"/>
          </a:xfrm>
        </p:spPr>
        <p:txBody>
          <a:bodyPr>
            <a:normAutofit/>
          </a:bodyPr>
          <a:lstStyle/>
          <a:p>
            <a:r>
              <a:rPr lang="en-US" sz="3600" b="1" dirty="0">
                <a:solidFill>
                  <a:schemeClr val="tx2"/>
                </a:solidFill>
              </a:rPr>
              <a:t>Core Meteorological Mission </a:t>
            </a:r>
          </a:p>
        </p:txBody>
      </p:sp>
      <p:sp>
        <p:nvSpPr>
          <p:cNvPr id="3" name="Content Placeholder 2"/>
          <p:cNvSpPr>
            <a:spLocks noGrp="1"/>
          </p:cNvSpPr>
          <p:nvPr>
            <p:ph idx="1"/>
          </p:nvPr>
        </p:nvSpPr>
        <p:spPr>
          <a:xfrm>
            <a:off x="609600" y="1455315"/>
            <a:ext cx="7162800" cy="4926013"/>
          </a:xfrm>
        </p:spPr>
        <p:txBody>
          <a:bodyPr>
            <a:noAutofit/>
          </a:bodyPr>
          <a:lstStyle/>
          <a:p>
            <a:r>
              <a:rPr lang="en-US" sz="1800" dirty="0">
                <a:solidFill>
                  <a:schemeClr val="tx2"/>
                </a:solidFill>
              </a:rPr>
              <a:t>In support of the </a:t>
            </a:r>
            <a:r>
              <a:rPr lang="en-US" sz="1800" dirty="0" err="1">
                <a:solidFill>
                  <a:schemeClr val="tx2"/>
                </a:solidFill>
              </a:rPr>
              <a:t>programmes</a:t>
            </a:r>
            <a:r>
              <a:rPr lang="en-US" sz="1800" dirty="0">
                <a:solidFill>
                  <a:schemeClr val="tx2"/>
                </a:solidFill>
              </a:rPr>
              <a:t> coordinated or co-sponsored by WMO for weather and climate, CGMS Members plan to maintain the operational capabilities and services described below, that constitute the CGMS baseline for the operational contribution to the Global Observing System (GOS). </a:t>
            </a:r>
            <a:endParaRPr lang="en-US" sz="1800" b="1" dirty="0">
              <a:solidFill>
                <a:schemeClr val="tx2"/>
              </a:solidFill>
            </a:endParaRPr>
          </a:p>
          <a:p>
            <a:pPr lvl="1"/>
            <a:r>
              <a:rPr lang="en-US" sz="1800" b="1" dirty="0">
                <a:solidFill>
                  <a:schemeClr val="tx2"/>
                </a:solidFill>
              </a:rPr>
              <a:t>In LEO sun-synchronous orbit – 3 orbital Plans</a:t>
            </a:r>
          </a:p>
          <a:p>
            <a:pPr lvl="2"/>
            <a:r>
              <a:rPr lang="en-US" sz="1800" dirty="0">
                <a:solidFill>
                  <a:schemeClr val="tx2"/>
                </a:solidFill>
              </a:rPr>
              <a:t>Multispectral visible and infrared imagery</a:t>
            </a:r>
          </a:p>
          <a:p>
            <a:pPr lvl="2"/>
            <a:r>
              <a:rPr lang="en-US" sz="1800" dirty="0">
                <a:solidFill>
                  <a:schemeClr val="tx2"/>
                </a:solidFill>
              </a:rPr>
              <a:t>Infrared hyperspectral sounding (at least am and pm)</a:t>
            </a:r>
          </a:p>
          <a:p>
            <a:pPr lvl="2"/>
            <a:r>
              <a:rPr lang="en-US" sz="1800" dirty="0">
                <a:solidFill>
                  <a:schemeClr val="tx2"/>
                </a:solidFill>
              </a:rPr>
              <a:t>Microwave sounding</a:t>
            </a:r>
          </a:p>
          <a:p>
            <a:pPr lvl="2"/>
            <a:r>
              <a:rPr lang="en-US" sz="1800" dirty="0">
                <a:solidFill>
                  <a:schemeClr val="tx2"/>
                </a:solidFill>
              </a:rPr>
              <a:t>Microwave imagery</a:t>
            </a: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2</a:t>
            </a:fld>
            <a:endParaRPr lang="en-US" dirty="0">
              <a:solidFill>
                <a:srgbClr val="000000"/>
              </a:solidFill>
            </a:endParaRPr>
          </a:p>
        </p:txBody>
      </p:sp>
      <p:sp>
        <p:nvSpPr>
          <p:cNvPr id="6" name="Line Callout 2 5"/>
          <p:cNvSpPr/>
          <p:nvPr/>
        </p:nvSpPr>
        <p:spPr bwMode="auto">
          <a:xfrm>
            <a:off x="4808376" y="5284258"/>
            <a:ext cx="3276600" cy="1557867"/>
          </a:xfrm>
          <a:prstGeom prst="borderCallout2">
            <a:avLst>
              <a:gd name="adj1" fmla="val 18750"/>
              <a:gd name="adj2" fmla="val -8333"/>
              <a:gd name="adj3" fmla="val 10285"/>
              <a:gd name="adj4" fmla="val -28036"/>
              <a:gd name="adj5" fmla="val -40762"/>
              <a:gd name="adj6" fmla="val -61043"/>
            </a:avLst>
          </a:prstGeom>
          <a:solidFill>
            <a:schemeClr val="bg1"/>
          </a:solidFill>
          <a:ln w="28575" cap="flat" cmpd="sng" algn="ctr">
            <a:solidFill>
              <a:schemeClr val="tx2"/>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algn="ctr"/>
            <a:r>
              <a:rPr lang="en-US" sz="2000" b="1" dirty="0">
                <a:solidFill>
                  <a:schemeClr val="tx2"/>
                </a:solidFill>
              </a:rPr>
              <a:t>However shortfall in microwave imagery – depends on the variable of interest and spatial resolution</a:t>
            </a:r>
          </a:p>
        </p:txBody>
      </p:sp>
    </p:spTree>
    <p:extLst>
      <p:ext uri="{BB962C8B-B14F-4D97-AF65-F5344CB8AC3E}">
        <p14:creationId xmlns:p14="http://schemas.microsoft.com/office/powerpoint/2010/main" val="346249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27426" cy="1143000"/>
          </a:xfrm>
        </p:spPr>
        <p:txBody>
          <a:bodyPr>
            <a:noAutofit/>
          </a:bodyPr>
          <a:lstStyle/>
          <a:p>
            <a:r>
              <a:rPr lang="en-US" sz="3600" b="1" dirty="0">
                <a:solidFill>
                  <a:schemeClr val="tx2"/>
                </a:solidFill>
              </a:rPr>
              <a:t>AMSR 2 Data Products – Sea Ice Example</a:t>
            </a:r>
          </a:p>
        </p:txBody>
      </p:sp>
      <p:sp>
        <p:nvSpPr>
          <p:cNvPr id="3" name="Content Placeholder 2"/>
          <p:cNvSpPr>
            <a:spLocks noGrp="1"/>
          </p:cNvSpPr>
          <p:nvPr>
            <p:ph idx="1"/>
          </p:nvPr>
        </p:nvSpPr>
        <p:spPr>
          <a:xfrm>
            <a:off x="335906" y="1442750"/>
            <a:ext cx="4572000" cy="4926013"/>
          </a:xfrm>
        </p:spPr>
        <p:txBody>
          <a:bodyPr>
            <a:normAutofit/>
          </a:bodyPr>
          <a:lstStyle/>
          <a:p>
            <a:r>
              <a:rPr lang="en-US" sz="2000" dirty="0">
                <a:solidFill>
                  <a:schemeClr val="tx2"/>
                </a:solidFill>
              </a:rPr>
              <a:t>Navy’s ice forecast system – Arctic Cap </a:t>
            </a:r>
            <a:r>
              <a:rPr lang="en-US" sz="2000" dirty="0" err="1">
                <a:solidFill>
                  <a:schemeClr val="tx2"/>
                </a:solidFill>
              </a:rPr>
              <a:t>Nowcast</a:t>
            </a:r>
            <a:r>
              <a:rPr lang="en-US" sz="2000" dirty="0">
                <a:solidFill>
                  <a:schemeClr val="tx2"/>
                </a:solidFill>
              </a:rPr>
              <a:t>/Forecast System (ACNFS) assimilates AMSR2 data</a:t>
            </a:r>
          </a:p>
          <a:p>
            <a:r>
              <a:rPr lang="en-US" sz="2000" dirty="0">
                <a:solidFill>
                  <a:schemeClr val="tx2"/>
                </a:solidFill>
              </a:rPr>
              <a:t>Noted improvements in forecasting the location of ice edges, especially during summer months</a:t>
            </a:r>
          </a:p>
        </p:txBody>
      </p:sp>
      <p:sp>
        <p:nvSpPr>
          <p:cNvPr id="5" name="Slide Number Placeholder 4"/>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20</a:t>
            </a:fld>
            <a:endParaRPr lang="en-US" dirty="0">
              <a:solidFill>
                <a:srgbClr val="000000"/>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6800" y="3758518"/>
            <a:ext cx="3124200" cy="294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936426" y="1371600"/>
            <a:ext cx="4191000" cy="429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2819400" y="6163340"/>
            <a:ext cx="1219200" cy="542260"/>
          </a:xfrm>
          <a:prstGeom prst="ellipse">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43437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21</a:t>
            </a:fld>
            <a:endParaRPr lang="en-US" dirty="0">
              <a:solidFill>
                <a:srgbClr val="000000"/>
              </a:solidFill>
            </a:endParaRPr>
          </a:p>
        </p:txBody>
      </p:sp>
      <p:sp>
        <p:nvSpPr>
          <p:cNvPr id="11" name="Title 1"/>
          <p:cNvSpPr txBox="1">
            <a:spLocks/>
          </p:cNvSpPr>
          <p:nvPr/>
        </p:nvSpPr>
        <p:spPr bwMode="auto">
          <a:xfrm>
            <a:off x="0" y="438976"/>
            <a:ext cx="9144000" cy="86738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a:lstStyle>
          <a:p>
            <a:r>
              <a:rPr lang="en-US" sz="3600" b="1" kern="0" dirty="0">
                <a:latin typeface="+mn-lt"/>
              </a:rPr>
              <a:t>AMSR2 </a:t>
            </a:r>
            <a:r>
              <a:rPr lang="en-US" sz="3600" b="1" kern="0" dirty="0" err="1">
                <a:latin typeface="+mn-lt"/>
              </a:rPr>
              <a:t>Cryospheric</a:t>
            </a:r>
            <a:r>
              <a:rPr lang="en-US" sz="3600" b="1" kern="0" dirty="0">
                <a:latin typeface="+mn-lt"/>
              </a:rPr>
              <a:t> Integration into the National Ice Center </a:t>
            </a:r>
          </a:p>
        </p:txBody>
      </p:sp>
      <p:sp>
        <p:nvSpPr>
          <p:cNvPr id="2" name="Rectangle 1"/>
          <p:cNvSpPr/>
          <p:nvPr/>
        </p:nvSpPr>
        <p:spPr bwMode="auto">
          <a:xfrm>
            <a:off x="434788" y="1636059"/>
            <a:ext cx="3200400" cy="14478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AMSR</a:t>
            </a:r>
            <a:r>
              <a:rPr kumimoji="0" lang="en-US" sz="1600" b="1" i="0" u="none" strike="noStrike" cap="none" normalizeH="0" dirty="0">
                <a:ln>
                  <a:noFill/>
                </a:ln>
                <a:solidFill>
                  <a:schemeClr val="bg1"/>
                </a:solidFill>
                <a:effectLst/>
                <a:latin typeface="Arial" charset="0"/>
              </a:rPr>
              <a:t> 2 Products</a:t>
            </a:r>
          </a:p>
          <a:p>
            <a:pPr marL="0" marR="0" indent="0" algn="l" defTabSz="914400" rtl="0" eaLnBrk="1" fontAlgn="base" latinLnBrk="0" hangingPunct="1">
              <a:lnSpc>
                <a:spcPct val="100000"/>
              </a:lnSpc>
              <a:spcBef>
                <a:spcPct val="0"/>
              </a:spcBef>
              <a:spcAft>
                <a:spcPct val="0"/>
              </a:spcAft>
              <a:buClrTx/>
              <a:buSzTx/>
              <a:buFontTx/>
              <a:buNone/>
              <a:tabLst/>
            </a:pPr>
            <a:r>
              <a:rPr lang="en-US" sz="1600" b="1" baseline="0" dirty="0">
                <a:solidFill>
                  <a:schemeClr val="bg1"/>
                </a:solidFill>
                <a:latin typeface="Arial" charset="0"/>
              </a:rPr>
              <a:t>Brightness</a:t>
            </a:r>
            <a:r>
              <a:rPr lang="en-US" sz="1600" b="1" dirty="0">
                <a:solidFill>
                  <a:schemeClr val="bg1"/>
                </a:solidFill>
                <a:latin typeface="Arial" charset="0"/>
              </a:rPr>
              <a:t> Temperatures</a:t>
            </a:r>
          </a:p>
          <a:p>
            <a:pPr marL="0" marR="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Snow</a:t>
            </a:r>
            <a:r>
              <a:rPr kumimoji="0" lang="en-US" sz="1600" b="1" i="0" u="none" strike="noStrike" cap="none" normalizeH="0" dirty="0">
                <a:ln>
                  <a:noFill/>
                </a:ln>
                <a:solidFill>
                  <a:schemeClr val="bg1"/>
                </a:solidFill>
                <a:effectLst/>
                <a:latin typeface="Arial" charset="0"/>
              </a:rPr>
              <a:t> Water Equivalent</a:t>
            </a:r>
          </a:p>
          <a:p>
            <a:pPr marL="0" marR="0" indent="0" algn="l" defTabSz="914400" rtl="0" eaLnBrk="1" fontAlgn="base" latinLnBrk="0" hangingPunct="1">
              <a:lnSpc>
                <a:spcPct val="100000"/>
              </a:lnSpc>
              <a:spcBef>
                <a:spcPct val="0"/>
              </a:spcBef>
              <a:spcAft>
                <a:spcPct val="0"/>
              </a:spcAft>
              <a:buClrTx/>
              <a:buSzTx/>
              <a:buFontTx/>
              <a:buNone/>
              <a:tabLst/>
            </a:pPr>
            <a:r>
              <a:rPr lang="en-US" sz="1600" b="1" baseline="0" dirty="0">
                <a:solidFill>
                  <a:schemeClr val="bg1"/>
                </a:solidFill>
                <a:latin typeface="Arial" charset="0"/>
              </a:rPr>
              <a:t>Snow</a:t>
            </a:r>
            <a:r>
              <a:rPr lang="en-US" sz="1600" b="1" dirty="0">
                <a:solidFill>
                  <a:schemeClr val="bg1"/>
                </a:solidFill>
                <a:latin typeface="Arial" charset="0"/>
              </a:rPr>
              <a:t> Depth</a:t>
            </a:r>
          </a:p>
          <a:p>
            <a:pPr marL="0" marR="0" indent="0" algn="l"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latin typeface="Arial" charset="0"/>
              </a:rPr>
              <a:t>Sea Ice Concentrations</a:t>
            </a:r>
            <a:endParaRPr kumimoji="0" lang="en-US" sz="1600" b="1" i="0" u="none" strike="noStrike" cap="none" normalizeH="0" baseline="0" dirty="0">
              <a:ln>
                <a:noFill/>
              </a:ln>
              <a:solidFill>
                <a:schemeClr val="bg1"/>
              </a:solidFill>
              <a:effectLst/>
              <a:latin typeface="Arial" charset="0"/>
            </a:endParaRPr>
          </a:p>
        </p:txBody>
      </p:sp>
      <p:sp>
        <p:nvSpPr>
          <p:cNvPr id="3" name="Right Arrow 2"/>
          <p:cNvSpPr/>
          <p:nvPr/>
        </p:nvSpPr>
        <p:spPr bwMode="auto">
          <a:xfrm>
            <a:off x="3775058" y="2179091"/>
            <a:ext cx="1316464" cy="38100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p:txBody>
      </p:sp>
      <p:sp>
        <p:nvSpPr>
          <p:cNvPr id="12" name="Right Arrow 11"/>
          <p:cNvSpPr/>
          <p:nvPr/>
        </p:nvSpPr>
        <p:spPr bwMode="auto">
          <a:xfrm rot="2467011">
            <a:off x="2697320" y="3793552"/>
            <a:ext cx="2218874" cy="38100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p:txBody>
      </p:sp>
      <p:sp>
        <p:nvSpPr>
          <p:cNvPr id="8" name="Rectangle 7"/>
          <p:cNvSpPr/>
          <p:nvPr/>
        </p:nvSpPr>
        <p:spPr bwMode="auto">
          <a:xfrm>
            <a:off x="4782348" y="4343400"/>
            <a:ext cx="2290482" cy="11430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latin typeface="Arial" charset="0"/>
              </a:rPr>
              <a:t>Blended Snow Depth</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(AMSR 2</a:t>
            </a:r>
            <a:r>
              <a:rPr kumimoji="0" lang="en-US" sz="1400" b="1" i="0" u="none" strike="noStrike" cap="none" normalizeH="0" dirty="0">
                <a:ln>
                  <a:noFill/>
                </a:ln>
                <a:solidFill>
                  <a:schemeClr val="bg1"/>
                </a:solidFill>
                <a:effectLst/>
                <a:latin typeface="Arial" charset="0"/>
              </a:rPr>
              <a:t> + Surface </a:t>
            </a:r>
            <a:r>
              <a:rPr kumimoji="0" lang="en-US" sz="1400" b="1" i="0" u="none" strike="noStrike" cap="none" normalizeH="0" dirty="0" err="1">
                <a:ln>
                  <a:noFill/>
                </a:ln>
                <a:solidFill>
                  <a:schemeClr val="bg1"/>
                </a:solidFill>
                <a:effectLst/>
                <a:latin typeface="Arial" charset="0"/>
              </a:rPr>
              <a:t>obs</a:t>
            </a:r>
            <a:r>
              <a:rPr lang="en-US" sz="1400" b="1" dirty="0">
                <a:solidFill>
                  <a:schemeClr val="bg1"/>
                </a:solidFill>
                <a:latin typeface="Arial" charset="0"/>
              </a:rPr>
              <a:t> + ATMS + Climatology down scaling)</a:t>
            </a:r>
            <a:endParaRPr kumimoji="0" lang="en-US" sz="1400" b="1" i="0" u="none" strike="noStrike" cap="none" normalizeH="0" baseline="0" dirty="0">
              <a:ln>
                <a:noFill/>
              </a:ln>
              <a:solidFill>
                <a:schemeClr val="bg1"/>
              </a:solidFill>
              <a:effectLst/>
              <a:latin typeface="Arial" charset="0"/>
            </a:endParaRPr>
          </a:p>
        </p:txBody>
      </p:sp>
      <p:sp>
        <p:nvSpPr>
          <p:cNvPr id="13" name="Rectangle 12"/>
          <p:cNvSpPr/>
          <p:nvPr/>
        </p:nvSpPr>
        <p:spPr bwMode="auto">
          <a:xfrm>
            <a:off x="5181600" y="2165024"/>
            <a:ext cx="2147692" cy="338083"/>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latin typeface="Arial" charset="0"/>
              </a:rPr>
              <a:t>Ice Analysis Display</a:t>
            </a:r>
            <a:endParaRPr kumimoji="0" lang="en-US" sz="1600" b="1" i="0" u="none" strike="noStrike" cap="none" normalizeH="0" baseline="0" dirty="0">
              <a:ln>
                <a:noFill/>
              </a:ln>
              <a:solidFill>
                <a:schemeClr val="bg1"/>
              </a:solidFill>
              <a:effectLst/>
              <a:latin typeface="Arial" charset="0"/>
            </a:endParaRPr>
          </a:p>
        </p:txBody>
      </p:sp>
      <p:pic>
        <p:nvPicPr>
          <p:cNvPr id="15" name="Picture 11" descr="SD_Analysis_2010003.tif"/>
          <p:cNvPicPr>
            <a:picLocks noChangeAspect="1"/>
          </p:cNvPicPr>
          <p:nvPr/>
        </p:nvPicPr>
        <p:blipFill rotWithShape="1">
          <a:blip r:embed="rId2" cstate="print">
            <a:extLst>
              <a:ext uri="{28A0092B-C50C-407E-A947-70E740481C1C}">
                <a14:useLocalDpi xmlns:a14="http://schemas.microsoft.com/office/drawing/2010/main" val="0"/>
              </a:ext>
            </a:extLst>
          </a:blip>
          <a:srcRect l="25375" r="22101"/>
          <a:stretch/>
        </p:blipFill>
        <p:spPr bwMode="auto">
          <a:xfrm>
            <a:off x="7067163" y="4633027"/>
            <a:ext cx="1670961" cy="20164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seaice_alaska_20150112.png"/>
          <p:cNvPicPr>
            <a:picLocks noChangeAspect="1"/>
          </p:cNvPicPr>
          <p:nvPr/>
        </p:nvPicPr>
        <p:blipFill rotWithShape="1">
          <a:blip r:embed="rId3" cstate="print">
            <a:extLst>
              <a:ext uri="{28A0092B-C50C-407E-A947-70E740481C1C}">
                <a14:useLocalDpi xmlns:a14="http://schemas.microsoft.com/office/drawing/2010/main" val="0"/>
              </a:ext>
            </a:extLst>
          </a:blip>
          <a:srcRect l="18094" t="9286" r="23402" b="12709"/>
          <a:stretch/>
        </p:blipFill>
        <p:spPr>
          <a:xfrm>
            <a:off x="7162799" y="2408726"/>
            <a:ext cx="1575325" cy="1575326"/>
          </a:xfrm>
          <a:prstGeom prst="rect">
            <a:avLst/>
          </a:prstGeom>
        </p:spPr>
      </p:pic>
      <p:sp>
        <p:nvSpPr>
          <p:cNvPr id="18" name="Rectangle 17"/>
          <p:cNvSpPr/>
          <p:nvPr/>
        </p:nvSpPr>
        <p:spPr bwMode="auto">
          <a:xfrm>
            <a:off x="670759" y="3984052"/>
            <a:ext cx="2290482" cy="1273748"/>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latin typeface="Arial" charset="0"/>
              </a:rPr>
              <a:t>Blended Ice Concentrations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(AMSR 2</a:t>
            </a:r>
            <a:r>
              <a:rPr kumimoji="0" lang="en-US" sz="1400" b="1" i="0" u="none" strike="noStrike" cap="none" normalizeH="0" dirty="0">
                <a:ln>
                  <a:noFill/>
                </a:ln>
                <a:solidFill>
                  <a:schemeClr val="bg1"/>
                </a:solidFill>
                <a:effectLst/>
                <a:latin typeface="Arial" charset="0"/>
              </a:rPr>
              <a:t> + VIIRS </a:t>
            </a:r>
            <a:r>
              <a:rPr lang="en-US" sz="1400" b="1" dirty="0">
                <a:solidFill>
                  <a:schemeClr val="bg1"/>
                </a:solidFill>
                <a:latin typeface="Arial" charset="0"/>
              </a:rPr>
              <a:t>+ ATMS + Sentinel 1 + Ice Analysis)</a:t>
            </a:r>
            <a:endParaRPr kumimoji="0" lang="en-US" sz="1400" b="1" i="0" u="none" strike="noStrike" cap="none" normalizeH="0" baseline="0" dirty="0">
              <a:ln>
                <a:noFill/>
              </a:ln>
              <a:solidFill>
                <a:schemeClr val="bg1"/>
              </a:solidFill>
              <a:effectLst/>
              <a:latin typeface="Arial" charset="0"/>
            </a:endParaRPr>
          </a:p>
        </p:txBody>
      </p:sp>
      <p:sp>
        <p:nvSpPr>
          <p:cNvPr id="19" name="Right Arrow 18"/>
          <p:cNvSpPr/>
          <p:nvPr/>
        </p:nvSpPr>
        <p:spPr bwMode="auto">
          <a:xfrm rot="5400000">
            <a:off x="1538073" y="3361577"/>
            <a:ext cx="668251" cy="381000"/>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bg1"/>
              </a:solidFill>
              <a:effectLst/>
              <a:latin typeface="Arial" charset="0"/>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Effect>
                      <a14:saturation sat="400000"/>
                    </a14:imgEffect>
                  </a14:imgLayer>
                </a14:imgProps>
              </a:ext>
            </a:extLst>
          </a:blip>
          <a:srcRect l="33382" t="21875" r="21634" b="7292"/>
          <a:stretch>
            <a:fillRect/>
          </a:stretch>
        </p:blipFill>
        <p:spPr>
          <a:xfrm>
            <a:off x="2615037" y="4914900"/>
            <a:ext cx="1832939" cy="1622696"/>
          </a:xfrm>
          <a:prstGeom prst="rect">
            <a:avLst/>
          </a:prstGeom>
          <a:ln w="19050">
            <a:solidFill>
              <a:schemeClr val="tx2"/>
            </a:solidFill>
          </a:ln>
        </p:spPr>
      </p:pic>
      <p:sp>
        <p:nvSpPr>
          <p:cNvPr id="23" name="TextBox 22"/>
          <p:cNvSpPr txBox="1"/>
          <p:nvPr/>
        </p:nvSpPr>
        <p:spPr>
          <a:xfrm>
            <a:off x="4067944" y="1418592"/>
            <a:ext cx="4191000" cy="584775"/>
          </a:xfrm>
          <a:prstGeom prst="rect">
            <a:avLst/>
          </a:prstGeom>
          <a:ln/>
        </p:spPr>
        <p:txBody>
          <a:bodyPr wrap="square" rtlCol="0">
            <a:spAutoFit/>
          </a:bodyPr>
          <a:lstStyle/>
          <a:p>
            <a:r>
              <a:rPr lang="en-US" sz="1600" i="1" dirty="0">
                <a:solidFill>
                  <a:schemeClr val="tx2"/>
                </a:solidFill>
              </a:rPr>
              <a:t>AMSR 2 products will be used in the snow and ice analysis like the Ice Charts and the IMS.</a:t>
            </a:r>
            <a:endParaRPr lang="en-US" sz="1600" i="1" baseline="0" dirty="0">
              <a:solidFill>
                <a:schemeClr val="tx2"/>
              </a:solidFill>
            </a:endParaRPr>
          </a:p>
        </p:txBody>
      </p:sp>
      <p:sp>
        <p:nvSpPr>
          <p:cNvPr id="24" name="Rectangle 23"/>
          <p:cNvSpPr/>
          <p:nvPr/>
        </p:nvSpPr>
        <p:spPr>
          <a:xfrm>
            <a:off x="3754111" y="3115076"/>
            <a:ext cx="3410177" cy="830997"/>
          </a:xfrm>
          <a:prstGeom prst="rect">
            <a:avLst/>
          </a:prstGeom>
        </p:spPr>
        <p:txBody>
          <a:bodyPr wrap="square">
            <a:spAutoFit/>
          </a:bodyPr>
          <a:lstStyle/>
          <a:p>
            <a:r>
              <a:rPr lang="en-US" sz="1600" i="1" dirty="0">
                <a:solidFill>
                  <a:schemeClr val="tx2"/>
                </a:solidFill>
              </a:rPr>
              <a:t>…and also blended with other products to generate improved estimates for NWP</a:t>
            </a:r>
          </a:p>
        </p:txBody>
      </p:sp>
    </p:spTree>
    <p:extLst>
      <p:ext uri="{BB962C8B-B14F-4D97-AF65-F5344CB8AC3E}">
        <p14:creationId xmlns:p14="http://schemas.microsoft.com/office/powerpoint/2010/main" val="435829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5328-E1DD-428E-9710-E724EF054C4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38D41C5-C00F-4207-B5CA-297A3502CF2A}"/>
              </a:ext>
            </a:extLst>
          </p:cNvPr>
          <p:cNvPicPr>
            <a:picLocks noGrp="1" noChangeAspect="1"/>
          </p:cNvPicPr>
          <p:nvPr>
            <p:ph idx="1"/>
          </p:nvPr>
        </p:nvPicPr>
        <p:blipFill>
          <a:blip r:embed="rId2"/>
          <a:stretch>
            <a:fillRect/>
          </a:stretch>
        </p:blipFill>
        <p:spPr>
          <a:xfrm>
            <a:off x="179512" y="404664"/>
            <a:ext cx="8906408" cy="6325754"/>
          </a:xfrm>
          <a:prstGeom prst="rect">
            <a:avLst/>
          </a:prstGeom>
        </p:spPr>
      </p:pic>
    </p:spTree>
    <p:extLst>
      <p:ext uri="{BB962C8B-B14F-4D97-AF65-F5344CB8AC3E}">
        <p14:creationId xmlns:p14="http://schemas.microsoft.com/office/powerpoint/2010/main" val="1312893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EDD6-993B-4E58-B7E3-827BD622021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142C69-EC51-4251-A08F-645B5B354ACD}"/>
              </a:ext>
            </a:extLst>
          </p:cNvPr>
          <p:cNvPicPr>
            <a:picLocks noGrp="1" noChangeAspect="1"/>
          </p:cNvPicPr>
          <p:nvPr>
            <p:ph idx="1"/>
          </p:nvPr>
        </p:nvPicPr>
        <p:blipFill>
          <a:blip r:embed="rId2"/>
          <a:stretch>
            <a:fillRect/>
          </a:stretch>
        </p:blipFill>
        <p:spPr>
          <a:xfrm>
            <a:off x="-20849" y="532246"/>
            <a:ext cx="8577032" cy="5793507"/>
          </a:xfrm>
          <a:prstGeom prst="rect">
            <a:avLst/>
          </a:prstGeom>
        </p:spPr>
      </p:pic>
    </p:spTree>
    <p:extLst>
      <p:ext uri="{BB962C8B-B14F-4D97-AF65-F5344CB8AC3E}">
        <p14:creationId xmlns:p14="http://schemas.microsoft.com/office/powerpoint/2010/main" val="3255350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62100" y="188640"/>
            <a:ext cx="6019800" cy="752475"/>
          </a:xfrm>
        </p:spPr>
        <p:txBody>
          <a:bodyPr>
            <a:normAutofit/>
          </a:bodyPr>
          <a:lstStyle/>
          <a:p>
            <a:r>
              <a:rPr lang="en-US" sz="3600" b="1" dirty="0">
                <a:solidFill>
                  <a:schemeClr val="tx2"/>
                </a:solidFill>
              </a:rPr>
              <a:t>Summary of AMSR2 Uses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4561936"/>
              </p:ext>
            </p:extLst>
          </p:nvPr>
        </p:nvGraphicFramePr>
        <p:xfrm>
          <a:off x="205682" y="868888"/>
          <a:ext cx="8686798" cy="5872480"/>
        </p:xfrm>
        <a:graphic>
          <a:graphicData uri="http://schemas.openxmlformats.org/drawingml/2006/table">
            <a:tbl>
              <a:tblPr firstRow="1" bandRow="1">
                <a:tableStyleId>{5940675A-B579-460E-94D1-54222C63F5DA}</a:tableStyleId>
              </a:tblPr>
              <a:tblGrid>
                <a:gridCol w="1608666">
                  <a:extLst>
                    <a:ext uri="{9D8B030D-6E8A-4147-A177-3AD203B41FA5}">
                      <a16:colId xmlns:a16="http://schemas.microsoft.com/office/drawing/2014/main" val="20000"/>
                    </a:ext>
                  </a:extLst>
                </a:gridCol>
                <a:gridCol w="1849966">
                  <a:extLst>
                    <a:ext uri="{9D8B030D-6E8A-4147-A177-3AD203B41FA5}">
                      <a16:colId xmlns:a16="http://schemas.microsoft.com/office/drawing/2014/main" val="20001"/>
                    </a:ext>
                  </a:extLst>
                </a:gridCol>
                <a:gridCol w="3056466">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370840">
                <a:tc>
                  <a:txBody>
                    <a:bodyPr/>
                    <a:lstStyle/>
                    <a:p>
                      <a:r>
                        <a:rPr lang="en-US" sz="1100" b="0" dirty="0">
                          <a:solidFill>
                            <a:schemeClr val="tx2"/>
                          </a:solidFill>
                        </a:rPr>
                        <a:t>AMSR2</a:t>
                      </a:r>
                    </a:p>
                  </a:txBody>
                  <a:tcPr marL="90601" marR="90601">
                    <a:solidFill>
                      <a:schemeClr val="bg1"/>
                    </a:solidFill>
                  </a:tcPr>
                </a:tc>
                <a:tc>
                  <a:txBody>
                    <a:bodyPr/>
                    <a:lstStyle/>
                    <a:p>
                      <a:r>
                        <a:rPr lang="en-US" sz="1100" b="0" dirty="0">
                          <a:solidFill>
                            <a:schemeClr val="tx2"/>
                          </a:solidFill>
                        </a:rPr>
                        <a:t>Environmental Parameters</a:t>
                      </a:r>
                    </a:p>
                  </a:txBody>
                  <a:tcPr marL="90601" marR="90601">
                    <a:solidFill>
                      <a:schemeClr val="bg1"/>
                    </a:solidFill>
                  </a:tcPr>
                </a:tc>
                <a:tc>
                  <a:txBody>
                    <a:bodyPr/>
                    <a:lstStyle/>
                    <a:p>
                      <a:r>
                        <a:rPr lang="en-US" sz="1100" b="0" dirty="0">
                          <a:solidFill>
                            <a:schemeClr val="tx2"/>
                          </a:solidFill>
                        </a:rPr>
                        <a:t>Operational</a:t>
                      </a:r>
                      <a:r>
                        <a:rPr lang="en-US" sz="1100" b="0" baseline="0" dirty="0">
                          <a:solidFill>
                            <a:schemeClr val="tx2"/>
                          </a:solidFill>
                        </a:rPr>
                        <a:t> Forecasts/Assessments</a:t>
                      </a:r>
                      <a:endParaRPr lang="en-US" sz="1100" b="0" dirty="0">
                        <a:solidFill>
                          <a:schemeClr val="tx2"/>
                        </a:solidFill>
                      </a:endParaRPr>
                    </a:p>
                  </a:txBody>
                  <a:tcPr marL="90601" marR="90601">
                    <a:solidFill>
                      <a:schemeClr val="bg1"/>
                    </a:solidFill>
                  </a:tcPr>
                </a:tc>
                <a:tc>
                  <a:txBody>
                    <a:bodyPr/>
                    <a:lstStyle/>
                    <a:p>
                      <a:r>
                        <a:rPr lang="en-US" sz="1100" b="0" dirty="0">
                          <a:solidFill>
                            <a:schemeClr val="tx2"/>
                          </a:solidFill>
                        </a:rPr>
                        <a:t>Users</a:t>
                      </a:r>
                    </a:p>
                  </a:txBody>
                  <a:tcPr marL="90601" marR="90601">
                    <a:solidFill>
                      <a:schemeClr val="bg1"/>
                    </a:solidFill>
                  </a:tcPr>
                </a:tc>
                <a:extLst>
                  <a:ext uri="{0D108BD9-81ED-4DB2-BD59-A6C34878D82A}">
                    <a16:rowId xmlns:a16="http://schemas.microsoft.com/office/drawing/2014/main" val="10000"/>
                  </a:ext>
                </a:extLst>
              </a:tr>
              <a:tr h="370840">
                <a:tc row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tx2"/>
                          </a:solidFill>
                        </a:rPr>
                        <a:t>High spatial resolution microwave imagery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baseline="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tx2"/>
                          </a:solidFill>
                        </a:rPr>
                        <a:t>Microwave remote sensing allows penetration through clouds for more frequent surface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baseline="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Officially fulfills NOAA requirements</a:t>
                      </a:r>
                      <a:r>
                        <a:rPr lang="en-US" sz="1100" b="0" baseline="0" dirty="0">
                          <a:solidFill>
                            <a:schemeClr val="tx2"/>
                          </a:solidFill>
                        </a:rPr>
                        <a:t> for conical microwave imagery products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Provides continuity for AMSRE</a:t>
                      </a:r>
                      <a:r>
                        <a:rPr lang="en-US" sz="1100" b="0" baseline="0" dirty="0">
                          <a:solidFill>
                            <a:schemeClr val="tx2"/>
                          </a:solidFill>
                        </a:rPr>
                        <a:t> and DoD SSMI/S instruments </a:t>
                      </a:r>
                      <a:endParaRPr lang="en-US" sz="1100" b="0" dirty="0">
                        <a:solidFill>
                          <a:schemeClr val="tx2"/>
                        </a:solidFill>
                      </a:endParaRPr>
                    </a:p>
                  </a:txBody>
                  <a:tcPr marL="90601" marR="9060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Imagery</a:t>
                      </a:r>
                    </a:p>
                    <a:p>
                      <a:endParaRPr lang="en-US" sz="1100" b="0" dirty="0">
                        <a:solidFill>
                          <a:schemeClr val="tx2"/>
                        </a:solidFill>
                      </a:endParaRPr>
                    </a:p>
                  </a:txBody>
                  <a:tcPr marL="90601" marR="90601">
                    <a:solidFill>
                      <a:schemeClr val="bg1"/>
                    </a:solidFill>
                  </a:tcPr>
                </a:tc>
                <a:tc>
                  <a:txBody>
                    <a:bodyPr/>
                    <a:lstStyle/>
                    <a:p>
                      <a:r>
                        <a:rPr lang="en-US" sz="1100" b="0" baseline="0" dirty="0">
                          <a:solidFill>
                            <a:schemeClr val="tx2"/>
                          </a:solidFill>
                        </a:rPr>
                        <a:t>Tropical cyclone tracking and forecasting</a:t>
                      </a:r>
                    </a:p>
                  </a:txBody>
                  <a:tcPr marL="90601" marR="90601">
                    <a:solidFill>
                      <a:schemeClr val="bg1"/>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NHC,</a:t>
                      </a:r>
                      <a:r>
                        <a:rPr lang="en-US" sz="1100" b="0" baseline="0" dirty="0">
                          <a:solidFill>
                            <a:schemeClr val="tx2"/>
                          </a:solidFill>
                        </a:rPr>
                        <a:t> </a:t>
                      </a:r>
                      <a:r>
                        <a:rPr lang="en-US" sz="1100" dirty="0">
                          <a:solidFill>
                            <a:schemeClr val="tx2"/>
                          </a:solidFill>
                        </a:rPr>
                        <a:t>TAF-B, CPHC</a:t>
                      </a:r>
                    </a:p>
                    <a:p>
                      <a:endParaRPr lang="en-US" sz="1100" b="0" dirty="0">
                        <a:solidFill>
                          <a:schemeClr val="tx2"/>
                        </a:solidFill>
                      </a:endParaRPr>
                    </a:p>
                    <a:p>
                      <a:r>
                        <a:rPr lang="en-US" sz="1100" b="0" dirty="0">
                          <a:solidFill>
                            <a:schemeClr val="tx2"/>
                          </a:solidFill>
                        </a:rPr>
                        <a:t>Joint Typhoon Warning Center</a:t>
                      </a:r>
                    </a:p>
                    <a:p>
                      <a:endParaRPr lang="en-US" sz="1100" b="0" dirty="0">
                        <a:solidFill>
                          <a:schemeClr val="tx2"/>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NWC, WPC, WFO’s, RFCs</a:t>
                      </a:r>
                    </a:p>
                  </a:txBody>
                  <a:tcPr marL="90601" marR="90601">
                    <a:solidFill>
                      <a:schemeClr val="bg1"/>
                    </a:solidFill>
                  </a:tcPr>
                </a:tc>
                <a:extLst>
                  <a:ext uri="{0D108BD9-81ED-4DB2-BD59-A6C34878D82A}">
                    <a16:rowId xmlns:a16="http://schemas.microsoft.com/office/drawing/2014/main" val="10001"/>
                  </a:ext>
                </a:extLst>
              </a:tr>
              <a:tr h="370840">
                <a:tc vMerge="1">
                  <a:txBody>
                    <a:bodyPr/>
                    <a:lstStyle/>
                    <a:p>
                      <a:endParaRPr lang="en-US" sz="1100" b="0" dirty="0">
                        <a:solidFill>
                          <a:schemeClr val="tx1"/>
                        </a:solidFill>
                      </a:endParaRPr>
                    </a:p>
                  </a:txBody>
                  <a:tcPr/>
                </a:tc>
                <a:tc>
                  <a:txBody>
                    <a:bodyPr/>
                    <a:lstStyle/>
                    <a:p>
                      <a:r>
                        <a:rPr lang="en-US" sz="1100" dirty="0">
                          <a:solidFill>
                            <a:schemeClr val="tx2"/>
                          </a:solidFill>
                        </a:rPr>
                        <a:t>Total </a:t>
                      </a:r>
                      <a:r>
                        <a:rPr lang="en-US" sz="1100" dirty="0" err="1">
                          <a:solidFill>
                            <a:schemeClr val="tx2"/>
                          </a:solidFill>
                        </a:rPr>
                        <a:t>Precipitable</a:t>
                      </a:r>
                      <a:r>
                        <a:rPr lang="en-US" sz="1100" dirty="0">
                          <a:solidFill>
                            <a:schemeClr val="tx2"/>
                          </a:solidFill>
                        </a:rPr>
                        <a:t> Water </a:t>
                      </a:r>
                    </a:p>
                    <a:p>
                      <a:r>
                        <a:rPr lang="en-US" sz="1100" dirty="0">
                          <a:solidFill>
                            <a:schemeClr val="tx2"/>
                          </a:solidFill>
                        </a:rPr>
                        <a:t>Cloud Liquid Water</a:t>
                      </a:r>
                    </a:p>
                    <a:p>
                      <a:r>
                        <a:rPr lang="en-US" sz="1100" dirty="0">
                          <a:solidFill>
                            <a:schemeClr val="tx2"/>
                          </a:solidFill>
                        </a:rPr>
                        <a:t>Precipitation Type/Rate</a:t>
                      </a:r>
                    </a:p>
                  </a:txBody>
                  <a:tcPr marL="90601" marR="90601">
                    <a:solidFill>
                      <a:schemeClr val="bg1"/>
                    </a:solidFill>
                  </a:tcPr>
                </a:tc>
                <a:tc>
                  <a:txBody>
                    <a:bodyPr/>
                    <a:lstStyle/>
                    <a:p>
                      <a:r>
                        <a:rPr lang="en-US" sz="1100" b="0" baseline="0" dirty="0">
                          <a:solidFill>
                            <a:schemeClr val="tx2"/>
                          </a:solidFill>
                        </a:rPr>
                        <a:t>Hydrological forecasting for rain events, floods</a:t>
                      </a:r>
                    </a:p>
                  </a:txBody>
                  <a:tcPr marL="90601" marR="90601">
                    <a:solidFill>
                      <a:schemeClr val="bg1"/>
                    </a:solidFill>
                  </a:tcPr>
                </a:tc>
                <a:tc>
                  <a:txBody>
                    <a:bodyPr/>
                    <a:lstStyle/>
                    <a:p>
                      <a:r>
                        <a:rPr lang="en-US" sz="1100" b="0" dirty="0">
                          <a:solidFill>
                            <a:schemeClr val="tx2"/>
                          </a:solidFill>
                        </a:rPr>
                        <a:t>NWS/WFOs, </a:t>
                      </a:r>
                      <a:r>
                        <a:rPr lang="en-US" sz="1100" dirty="0">
                          <a:solidFill>
                            <a:schemeClr val="tx2"/>
                          </a:solidFill>
                        </a:rPr>
                        <a:t>NWC, WPC, NHC, RFCs</a:t>
                      </a:r>
                    </a:p>
                  </a:txBody>
                  <a:tcPr marL="90601" marR="90601">
                    <a:solidFill>
                      <a:schemeClr val="bg1"/>
                    </a:solidFill>
                  </a:tcPr>
                </a:tc>
                <a:extLst>
                  <a:ext uri="{0D108BD9-81ED-4DB2-BD59-A6C34878D82A}">
                    <a16:rowId xmlns:a16="http://schemas.microsoft.com/office/drawing/2014/main" val="10002"/>
                  </a:ext>
                </a:extLst>
              </a:tr>
              <a:tr h="370840">
                <a:tc vMerge="1">
                  <a:txBody>
                    <a:bodyPr/>
                    <a:lstStyle/>
                    <a:p>
                      <a:endParaRPr lang="en-US"/>
                    </a:p>
                  </a:txBody>
                  <a:tcPr/>
                </a:tc>
                <a:tc>
                  <a:txBody>
                    <a:bodyPr/>
                    <a:lstStyle/>
                    <a:p>
                      <a:r>
                        <a:rPr lang="en-US" sz="1100" dirty="0">
                          <a:solidFill>
                            <a:schemeClr val="tx2"/>
                          </a:solidFill>
                        </a:rPr>
                        <a:t>Sea Ice Characterization</a:t>
                      </a:r>
                    </a:p>
                    <a:p>
                      <a:r>
                        <a:rPr lang="en-US" sz="1100" dirty="0">
                          <a:solidFill>
                            <a:schemeClr val="tx2"/>
                          </a:solidFill>
                        </a:rPr>
                        <a:t>Snow Cover/Depth</a:t>
                      </a:r>
                    </a:p>
                    <a:p>
                      <a:r>
                        <a:rPr lang="en-US" sz="1100" dirty="0">
                          <a:solidFill>
                            <a:schemeClr val="tx2"/>
                          </a:solidFill>
                        </a:rPr>
                        <a:t>Snow Water Equivalent</a:t>
                      </a:r>
                    </a:p>
                  </a:txBody>
                  <a:tcPr marL="90601" marR="9060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tx2"/>
                          </a:solidFill>
                        </a:rPr>
                        <a:t>Used for monitoring and tracking sea ice. Critical for navigation, search and rescue. </a:t>
                      </a:r>
                      <a:endParaRPr lang="en-US" sz="1100" b="0" dirty="0">
                        <a:solidFill>
                          <a:schemeClr val="tx2"/>
                        </a:solidFill>
                      </a:endParaRPr>
                    </a:p>
                  </a:txBody>
                  <a:tcPr marL="90601" marR="9060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NIC</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US Navy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Alaska Region WFOs,</a:t>
                      </a:r>
                      <a:r>
                        <a:rPr lang="en-US" sz="1100" baseline="0" dirty="0">
                          <a:solidFill>
                            <a:schemeClr val="tx2"/>
                          </a:solidFill>
                        </a:rPr>
                        <a:t> </a:t>
                      </a:r>
                      <a:r>
                        <a:rPr lang="en-US" sz="1100" dirty="0">
                          <a:solidFill>
                            <a:schemeClr val="tx2"/>
                          </a:solidFill>
                        </a:rPr>
                        <a:t>snow-impacted WFOs and RFCs, and NWC / NOHRSC</a:t>
                      </a:r>
                    </a:p>
                  </a:txBody>
                  <a:tcPr marL="90601" marR="90601">
                    <a:solidFill>
                      <a:schemeClr val="bg1"/>
                    </a:solidFill>
                  </a:tcPr>
                </a:tc>
                <a:extLst>
                  <a:ext uri="{0D108BD9-81ED-4DB2-BD59-A6C34878D82A}">
                    <a16:rowId xmlns:a16="http://schemas.microsoft.com/office/drawing/2014/main" val="10003"/>
                  </a:ext>
                </a:extLst>
              </a:tr>
              <a:tr h="370840">
                <a:tc vMerge="1">
                  <a:txBody>
                    <a:bodyPr/>
                    <a:lstStyle/>
                    <a:p>
                      <a:endParaRPr lang="en-US" sz="11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Sea Surface Temperature </a:t>
                      </a:r>
                    </a:p>
                    <a:p>
                      <a:endParaRPr lang="en-US" sz="1100" b="0" dirty="0">
                        <a:solidFill>
                          <a:schemeClr val="tx2"/>
                        </a:solidFill>
                      </a:endParaRPr>
                    </a:p>
                  </a:txBody>
                  <a:tcPr marL="90601" marR="90601">
                    <a:solidFill>
                      <a:schemeClr val="bg1"/>
                    </a:solidFill>
                  </a:tcPr>
                </a:tc>
                <a:tc>
                  <a:txBody>
                    <a:bodyPr/>
                    <a:lstStyle/>
                    <a:p>
                      <a:r>
                        <a:rPr lang="en-US" sz="1100" b="0" baseline="0" dirty="0">
                          <a:solidFill>
                            <a:schemeClr val="tx2"/>
                          </a:solidFill>
                        </a:rPr>
                        <a:t>SST primary source of data for seasonal forecasts (El Nino, La Nina oscillations) and for predicting tropical storm intensification. Also important for Coral Reef Watch. Used directly by marine forecasters to adjust winds for atmospheric stability effects.</a:t>
                      </a:r>
                    </a:p>
                  </a:txBody>
                  <a:tcPr marL="90601" marR="90601">
                    <a:solidFill>
                      <a:schemeClr val="bg1"/>
                    </a:solidFill>
                  </a:tcPr>
                </a:tc>
                <a:tc>
                  <a:txBody>
                    <a:bodyPr/>
                    <a:lstStyle/>
                    <a:p>
                      <a:r>
                        <a:rPr lang="en-US" sz="1100" dirty="0">
                          <a:solidFill>
                            <a:schemeClr val="tx2"/>
                          </a:solidFill>
                          <a:latin typeface="+mn-lt"/>
                          <a:cs typeface="Arial" charset="0"/>
                        </a:rPr>
                        <a:t>NWS Centers and WFOs</a:t>
                      </a:r>
                      <a:r>
                        <a:rPr lang="en-US" sz="1100" baseline="0" dirty="0">
                          <a:solidFill>
                            <a:schemeClr val="tx2"/>
                          </a:solidFill>
                          <a:latin typeface="+mn-lt"/>
                          <a:cs typeface="Arial" charset="0"/>
                        </a:rPr>
                        <a:t> </a:t>
                      </a:r>
                      <a:r>
                        <a:rPr lang="en-US" sz="1100" dirty="0">
                          <a:solidFill>
                            <a:schemeClr val="tx2"/>
                          </a:solidFill>
                          <a:latin typeface="+mn-lt"/>
                          <a:cs typeface="Arial" charset="0"/>
                        </a:rPr>
                        <a:t>with Marine Responsibilities</a:t>
                      </a:r>
                    </a:p>
                    <a:p>
                      <a:endParaRPr lang="en-US" sz="1100" b="0" dirty="0">
                        <a:solidFill>
                          <a:schemeClr val="tx2"/>
                        </a:solidFill>
                        <a:latin typeface="+mn-lt"/>
                        <a:cs typeface="Arial" charset="0"/>
                      </a:endParaRPr>
                    </a:p>
                    <a:p>
                      <a:r>
                        <a:rPr lang="en-US" sz="1100" b="0" dirty="0" err="1">
                          <a:solidFill>
                            <a:schemeClr val="tx2"/>
                          </a:solidFill>
                          <a:latin typeface="+mn-lt"/>
                          <a:cs typeface="Arial" charset="0"/>
                        </a:rPr>
                        <a:t>CoastWatch</a:t>
                      </a:r>
                      <a:r>
                        <a:rPr lang="en-US" sz="1100" b="0" dirty="0">
                          <a:solidFill>
                            <a:schemeClr val="tx2"/>
                          </a:solidFill>
                          <a:latin typeface="+mn-lt"/>
                          <a:cs typeface="Arial" charset="0"/>
                        </a:rPr>
                        <a:t>, NOS, NMFS</a:t>
                      </a:r>
                      <a:endParaRPr lang="en-US" sz="1100" b="0" dirty="0">
                        <a:solidFill>
                          <a:schemeClr val="tx2"/>
                        </a:solidFill>
                      </a:endParaRPr>
                    </a:p>
                  </a:txBody>
                  <a:tcPr marL="90601" marR="90601">
                    <a:solidFill>
                      <a:schemeClr val="bg1"/>
                    </a:solidFill>
                  </a:tcPr>
                </a:tc>
                <a:extLst>
                  <a:ext uri="{0D108BD9-81ED-4DB2-BD59-A6C34878D82A}">
                    <a16:rowId xmlns:a16="http://schemas.microsoft.com/office/drawing/2014/main" val="10004"/>
                  </a:ext>
                </a:extLst>
              </a:tr>
              <a:tr h="37084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Microwave Brightness Temperature</a:t>
                      </a:r>
                    </a:p>
                  </a:txBody>
                  <a:tcPr marL="90601" marR="90601">
                    <a:solidFill>
                      <a:schemeClr val="bg1"/>
                    </a:solidFill>
                  </a:tcPr>
                </a:tc>
                <a:tc>
                  <a:txBody>
                    <a:bodyPr/>
                    <a:lstStyle/>
                    <a:p>
                      <a:r>
                        <a:rPr lang="en-US" sz="1100" b="0" dirty="0">
                          <a:solidFill>
                            <a:schemeClr val="tx2"/>
                          </a:solidFill>
                        </a:rPr>
                        <a:t>Assimilation</a:t>
                      </a:r>
                      <a:r>
                        <a:rPr lang="en-US" sz="1100" b="0" baseline="0" dirty="0">
                          <a:solidFill>
                            <a:schemeClr val="tx2"/>
                          </a:solidFill>
                        </a:rPr>
                        <a:t> in n</a:t>
                      </a:r>
                      <a:r>
                        <a:rPr lang="en-US" sz="1100" b="0" dirty="0">
                          <a:solidFill>
                            <a:schemeClr val="tx2"/>
                          </a:solidFill>
                        </a:rPr>
                        <a:t>umerical weather prediction models</a:t>
                      </a:r>
                      <a:r>
                        <a:rPr lang="en-US" sz="1100" b="0" baseline="0" dirty="0">
                          <a:solidFill>
                            <a:schemeClr val="tx2"/>
                          </a:solidFill>
                        </a:rPr>
                        <a:t> to support 2-10 day weather forecasts.</a:t>
                      </a:r>
                    </a:p>
                  </a:txBody>
                  <a:tcPr marL="90601" marR="90601">
                    <a:solidFill>
                      <a:schemeClr val="bg1"/>
                    </a:solidFill>
                  </a:tcPr>
                </a:tc>
                <a:tc>
                  <a:txBody>
                    <a:bodyPr/>
                    <a:lstStyle/>
                    <a:p>
                      <a:r>
                        <a:rPr lang="en-US" sz="1100" b="0" dirty="0">
                          <a:solidFill>
                            <a:schemeClr val="tx2"/>
                          </a:solidFill>
                        </a:rPr>
                        <a:t>NWS/NCEP,</a:t>
                      </a:r>
                      <a:r>
                        <a:rPr lang="en-US" sz="1100" b="0" baseline="0" dirty="0">
                          <a:solidFill>
                            <a:schemeClr val="tx2"/>
                          </a:solidFill>
                        </a:rPr>
                        <a:t> international NWP centers including Japan </a:t>
                      </a:r>
                    </a:p>
                    <a:p>
                      <a:endParaRPr lang="en-US" sz="1100" b="0" baseline="0" dirty="0">
                        <a:solidFill>
                          <a:schemeClr val="tx2"/>
                        </a:solidFill>
                      </a:endParaRPr>
                    </a:p>
                    <a:p>
                      <a:r>
                        <a:rPr lang="en-US" sz="1100" b="0" baseline="0" dirty="0">
                          <a:solidFill>
                            <a:schemeClr val="tx2"/>
                          </a:solidFill>
                        </a:rPr>
                        <a:t>JCSDA, NIC</a:t>
                      </a:r>
                      <a:endParaRPr lang="en-US" sz="1100" b="0" dirty="0">
                        <a:solidFill>
                          <a:schemeClr val="tx2"/>
                        </a:solidFill>
                      </a:endParaRPr>
                    </a:p>
                  </a:txBody>
                  <a:tcPr marL="90601" marR="90601">
                    <a:solidFill>
                      <a:schemeClr val="bg1"/>
                    </a:solidFill>
                  </a:tcPr>
                </a:tc>
                <a:extLst>
                  <a:ext uri="{0D108BD9-81ED-4DB2-BD59-A6C34878D82A}">
                    <a16:rowId xmlns:a16="http://schemas.microsoft.com/office/drawing/2014/main" val="10005"/>
                  </a:ext>
                </a:extLst>
              </a:tr>
              <a:tr h="370840">
                <a:tc vMerge="1">
                  <a:txBody>
                    <a:bodyPr/>
                    <a:lstStyle/>
                    <a:p>
                      <a:endParaRPr lang="en-US" sz="11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Sea Surface Wind Speed</a:t>
                      </a:r>
                    </a:p>
                    <a:p>
                      <a:endParaRPr lang="en-US" sz="1100" b="0" dirty="0">
                        <a:solidFill>
                          <a:schemeClr val="tx2"/>
                        </a:solidFill>
                      </a:endParaRPr>
                    </a:p>
                  </a:txBody>
                  <a:tcPr marL="90601" marR="90601">
                    <a:solidFill>
                      <a:schemeClr val="bg1"/>
                    </a:solidFill>
                  </a:tcPr>
                </a:tc>
                <a:tc>
                  <a:txBody>
                    <a:bodyPr/>
                    <a:lstStyle/>
                    <a:p>
                      <a:r>
                        <a:rPr lang="en-US" sz="1100" b="0" baseline="0" dirty="0">
                          <a:solidFill>
                            <a:schemeClr val="tx2"/>
                          </a:solidFill>
                        </a:rPr>
                        <a:t>Used in weather models and directly by forecasters for marine forecasts</a:t>
                      </a:r>
                    </a:p>
                  </a:txBody>
                  <a:tcPr marL="90601" marR="9060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mn-lt"/>
                          <a:cs typeface="Arial" charset="0"/>
                        </a:rPr>
                        <a:t>NWS Centers and Forecast Offices with Marine Responsibilities</a:t>
                      </a:r>
                      <a:endParaRPr lang="en-US" sz="1100" b="0" dirty="0">
                        <a:solidFill>
                          <a:schemeClr val="tx2"/>
                        </a:solidFill>
                      </a:endParaRPr>
                    </a:p>
                  </a:txBody>
                  <a:tcPr marL="90601" marR="90601">
                    <a:solidFill>
                      <a:schemeClr val="bg1"/>
                    </a:solidFill>
                  </a:tcPr>
                </a:tc>
                <a:extLst>
                  <a:ext uri="{0D108BD9-81ED-4DB2-BD59-A6C34878D82A}">
                    <a16:rowId xmlns:a16="http://schemas.microsoft.com/office/drawing/2014/main" val="10006"/>
                  </a:ext>
                </a:extLst>
              </a:tr>
              <a:tr h="370840">
                <a:tc vMerge="1">
                  <a:txBody>
                    <a:bodyPr/>
                    <a:lstStyle/>
                    <a:p>
                      <a:endParaRPr lang="en-US" sz="1100" b="0" dirty="0">
                        <a:solidFill>
                          <a:schemeClr val="tx1"/>
                        </a:solidFill>
                      </a:endParaRPr>
                    </a:p>
                  </a:txBody>
                  <a:tcPr/>
                </a:tc>
                <a:tc>
                  <a:txBody>
                    <a:bodyPr/>
                    <a:lstStyle/>
                    <a:p>
                      <a:r>
                        <a:rPr lang="en-US" sz="1100" dirty="0">
                          <a:solidFill>
                            <a:schemeClr val="tx2"/>
                          </a:solidFill>
                        </a:rPr>
                        <a:t>Soil Moisture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Surface Type</a:t>
                      </a:r>
                    </a:p>
                    <a:p>
                      <a:endParaRPr lang="en-US" sz="1100" b="0" dirty="0">
                        <a:solidFill>
                          <a:schemeClr val="tx2"/>
                        </a:solidFill>
                      </a:endParaRPr>
                    </a:p>
                  </a:txBody>
                  <a:tcPr marL="90601" marR="90601">
                    <a:solidFill>
                      <a:schemeClr val="bg1"/>
                    </a:solidFill>
                  </a:tcPr>
                </a:tc>
                <a:tc>
                  <a:txBody>
                    <a:bodyPr/>
                    <a:lstStyle/>
                    <a:p>
                      <a:r>
                        <a:rPr lang="en-US" sz="1100" b="0" baseline="0" dirty="0">
                          <a:solidFill>
                            <a:schemeClr val="tx2"/>
                          </a:solidFill>
                        </a:rPr>
                        <a:t>Used in weather forecast models, agricultural, drought assessments. Critical for water resource and food security planners. </a:t>
                      </a:r>
                    </a:p>
                  </a:txBody>
                  <a:tcPr marL="90601" marR="9060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NWS/NCEP CPC and EMC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rPr>
                        <a:t>USDA, US Drought Monitor</a:t>
                      </a:r>
                    </a:p>
                  </a:txBody>
                  <a:tcPr marL="90601" marR="90601">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16259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3600" b="1" dirty="0">
                <a:solidFill>
                  <a:schemeClr val="tx2"/>
                </a:solidFill>
              </a:rPr>
              <a:t>Conclusion</a:t>
            </a:r>
          </a:p>
        </p:txBody>
      </p:sp>
      <p:sp>
        <p:nvSpPr>
          <p:cNvPr id="3" name="Content Placeholder 2"/>
          <p:cNvSpPr>
            <a:spLocks noGrp="1"/>
          </p:cNvSpPr>
          <p:nvPr>
            <p:ph idx="1"/>
          </p:nvPr>
        </p:nvSpPr>
        <p:spPr>
          <a:xfrm>
            <a:off x="539552" y="908720"/>
            <a:ext cx="8229600" cy="3230488"/>
          </a:xfrm>
        </p:spPr>
        <p:txBody>
          <a:bodyPr>
            <a:noAutofit/>
          </a:bodyPr>
          <a:lstStyle/>
          <a:p>
            <a:r>
              <a:rPr lang="en-US" sz="1800" dirty="0">
                <a:solidFill>
                  <a:schemeClr val="tx2"/>
                </a:solidFill>
              </a:rPr>
              <a:t>AMSR2 provides all-weather information critical for tropical cyclone forecasting, hydrological applications such as extreme precipitation, flash flood forecasting  and drought forecasting, and marine environmental weather information (wind speed, which contributes to wave height forecasting, and sea surface temperature). </a:t>
            </a:r>
          </a:p>
          <a:p>
            <a:r>
              <a:rPr lang="en-US" sz="1800" dirty="0">
                <a:solidFill>
                  <a:schemeClr val="tx2"/>
                </a:solidFill>
              </a:rPr>
              <a:t>Microwave imager observations from AMSR2 are routinely used by NOAA, DoD, Japan, EUMETSAT, and other environmental agencies for weather forecasting and environmental monitoring applications.</a:t>
            </a:r>
          </a:p>
          <a:p>
            <a:pPr lvl="1"/>
            <a:r>
              <a:rPr lang="en-US" sz="1800" dirty="0">
                <a:solidFill>
                  <a:schemeClr val="tx2"/>
                </a:solidFill>
              </a:rPr>
              <a:t>Importance of AMSR2 data for tropical cyclone forecasting is evident in many forecast discussions from the National Hurricane Center and Joint Typhoon Warning Center</a:t>
            </a:r>
          </a:p>
          <a:p>
            <a:r>
              <a:rPr lang="en-US" sz="1800" dirty="0">
                <a:solidFill>
                  <a:schemeClr val="tx2"/>
                </a:solidFill>
              </a:rPr>
              <a:t>CONTINUITY OF AMSR2 TYPE OBSERVATIONS IS IMPORTANT</a:t>
            </a:r>
          </a:p>
          <a:p>
            <a:r>
              <a:rPr lang="en-US" sz="1800" dirty="0">
                <a:solidFill>
                  <a:schemeClr val="tx2"/>
                </a:solidFill>
              </a:rPr>
              <a:t>ESA’s proposal for a conical microwave imager  (CIMR)with lower frequency channels for SST and Soil Moisture is absolutely critical.</a:t>
            </a:r>
          </a:p>
          <a:p>
            <a:r>
              <a:rPr lang="en-US" sz="1800" dirty="0">
                <a:solidFill>
                  <a:schemeClr val="tx2"/>
                </a:solidFill>
              </a:rPr>
              <a:t>Commitment for continuity is also critical.   Must plan a follow-on for AMSR3 while AMSR3 is being developed.</a:t>
            </a:r>
          </a:p>
          <a:p>
            <a:pPr marL="0" indent="0">
              <a:buNone/>
            </a:pPr>
            <a:endParaRPr lang="en-US" sz="1800" dirty="0">
              <a:solidFill>
                <a:schemeClr val="tx2"/>
              </a:solidFill>
            </a:endParaRPr>
          </a:p>
        </p:txBody>
      </p:sp>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25</a:t>
            </a:fld>
            <a:endParaRPr lang="en-US" dirty="0">
              <a:solidFill>
                <a:srgbClr val="000000"/>
              </a:solidFill>
            </a:endParaRPr>
          </a:p>
        </p:txBody>
      </p:sp>
    </p:spTree>
    <p:extLst>
      <p:ext uri="{BB962C8B-B14F-4D97-AF65-F5344CB8AC3E}">
        <p14:creationId xmlns:p14="http://schemas.microsoft.com/office/powerpoint/2010/main" val="3078517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0C1D-CDFA-43B1-8701-53162B7980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0171BF3-3BB8-4CD7-ACBC-A7F9D24D532E}"/>
              </a:ext>
            </a:extLst>
          </p:cNvPr>
          <p:cNvPicPr>
            <a:picLocks noChangeAspect="1"/>
          </p:cNvPicPr>
          <p:nvPr/>
        </p:nvPicPr>
        <p:blipFill>
          <a:blip r:embed="rId2"/>
          <a:stretch>
            <a:fillRect/>
          </a:stretch>
        </p:blipFill>
        <p:spPr>
          <a:xfrm>
            <a:off x="0" y="1893648"/>
            <a:ext cx="9144000" cy="3070704"/>
          </a:xfrm>
          <a:prstGeom prst="rect">
            <a:avLst/>
          </a:prstGeom>
        </p:spPr>
      </p:pic>
    </p:spTree>
    <p:extLst>
      <p:ext uri="{BB962C8B-B14F-4D97-AF65-F5344CB8AC3E}">
        <p14:creationId xmlns:p14="http://schemas.microsoft.com/office/powerpoint/2010/main" val="2998353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277"/>
            <a:ext cx="9144000" cy="752475"/>
          </a:xfrm>
        </p:spPr>
        <p:txBody>
          <a:bodyPr>
            <a:normAutofit/>
          </a:bodyPr>
          <a:lstStyle/>
          <a:p>
            <a:r>
              <a:rPr lang="en-US" sz="3600" b="1" dirty="0">
                <a:solidFill>
                  <a:schemeClr val="tx2"/>
                </a:solidFill>
              </a:rPr>
              <a:t>GCOM Operational Use in U.S. NOAA NWS</a:t>
            </a:r>
          </a:p>
        </p:txBody>
      </p:sp>
      <p:sp>
        <p:nvSpPr>
          <p:cNvPr id="4" name="Slide Number Placeholder 3"/>
          <p:cNvSpPr>
            <a:spLocks noGrp="1"/>
          </p:cNvSpPr>
          <p:nvPr>
            <p:ph type="sldNum" sz="quarter" idx="4294967295"/>
          </p:nvPr>
        </p:nvSpPr>
        <p:spPr>
          <a:xfrm>
            <a:off x="7010400" y="6553200"/>
            <a:ext cx="2133600" cy="288925"/>
          </a:xfrm>
          <a:prstGeom prst="rect">
            <a:avLst/>
          </a:prstGeom>
        </p:spPr>
        <p:txBody>
          <a:bodyPr/>
          <a:lstStyle/>
          <a:p>
            <a:fld id="{13AF08EC-556D-4A1C-845F-2ABFACE9E84C}" type="slidenum">
              <a:rPr lang="en-US" smtClean="0">
                <a:solidFill>
                  <a:srgbClr val="000000"/>
                </a:solidFill>
              </a:rPr>
              <a:pPr/>
              <a:t>27</a:t>
            </a:fld>
            <a:endParaRPr lang="en-US" dirty="0">
              <a:solidFill>
                <a:srgbClr val="000000"/>
              </a:solidFill>
            </a:endParaRPr>
          </a:p>
        </p:txBody>
      </p:sp>
      <p:sp>
        <p:nvSpPr>
          <p:cNvPr id="3" name="TextBox 2"/>
          <p:cNvSpPr txBox="1"/>
          <p:nvPr/>
        </p:nvSpPr>
        <p:spPr>
          <a:xfrm>
            <a:off x="414528" y="1268760"/>
            <a:ext cx="8522208" cy="5663089"/>
          </a:xfrm>
          <a:prstGeom prst="rect">
            <a:avLst/>
          </a:prstGeom>
          <a:ln/>
        </p:spPr>
        <p:txBody>
          <a:bodyPr wrap="square" rtlCol="0">
            <a:spAutoFit/>
          </a:bodyPr>
          <a:lstStyle/>
          <a:p>
            <a:pPr>
              <a:spcAft>
                <a:spcPts val="1200"/>
              </a:spcAft>
            </a:pPr>
            <a:r>
              <a:rPr lang="en-US" sz="1600" b="1" dirty="0">
                <a:solidFill>
                  <a:schemeClr val="tx2"/>
                </a:solidFill>
              </a:rPr>
              <a:t>AMSR-2 directly supports the following operational service areas:</a:t>
            </a:r>
          </a:p>
          <a:p>
            <a:pPr marL="457200" indent="-457200">
              <a:buFont typeface="+mj-lt"/>
              <a:buAutoNum type="arabicPeriod"/>
            </a:pPr>
            <a:r>
              <a:rPr lang="en-US" sz="1600" b="1" dirty="0">
                <a:solidFill>
                  <a:schemeClr val="tx2"/>
                </a:solidFill>
              </a:rPr>
              <a:t>Tropical </a:t>
            </a:r>
          </a:p>
          <a:p>
            <a:pPr lvl="1"/>
            <a:r>
              <a:rPr lang="en-US" sz="1600" dirty="0">
                <a:solidFill>
                  <a:schemeClr val="tx2"/>
                </a:solidFill>
              </a:rPr>
              <a:t>Imagery to National Hurricane Center (NHC), Tropical Analysis  and Forecast Branch (TAF-B), Central Pacific Hurricane Center (CPHC) </a:t>
            </a:r>
          </a:p>
          <a:p>
            <a:pPr marL="342900" indent="-342900">
              <a:buFont typeface="+mj-lt"/>
              <a:buAutoNum type="arabicPeriod"/>
            </a:pPr>
            <a:r>
              <a:rPr lang="en-US" sz="1600" b="1" dirty="0">
                <a:solidFill>
                  <a:schemeClr val="tx2"/>
                </a:solidFill>
              </a:rPr>
              <a:t>  Marine</a:t>
            </a:r>
          </a:p>
          <a:p>
            <a:pPr lvl="1"/>
            <a:r>
              <a:rPr lang="en-US" sz="1600" dirty="0">
                <a:solidFill>
                  <a:schemeClr val="tx2"/>
                </a:solidFill>
              </a:rPr>
              <a:t>Winds and SST to NHC, Ocean Prediction Center (OPC), and all coastal Weather Forecast Offices (WFOs)</a:t>
            </a:r>
          </a:p>
          <a:p>
            <a:pPr marL="457200" indent="-457200">
              <a:buFont typeface="+mj-lt"/>
              <a:buAutoNum type="arabicPeriod"/>
            </a:pPr>
            <a:r>
              <a:rPr lang="en-US" sz="1600" b="1" dirty="0">
                <a:solidFill>
                  <a:schemeClr val="tx2"/>
                </a:solidFill>
              </a:rPr>
              <a:t>Precipitation / Hydrology</a:t>
            </a:r>
          </a:p>
          <a:p>
            <a:pPr lvl="1"/>
            <a:r>
              <a:rPr lang="en-US" sz="1600" dirty="0">
                <a:solidFill>
                  <a:schemeClr val="tx2"/>
                </a:solidFill>
              </a:rPr>
              <a:t>Precipitation products &amp; imagery to National Water Center (NWC), Weather Prediction Center (WPC), NHC, WFO’s, River Forecast Centers (RFCs)</a:t>
            </a:r>
          </a:p>
          <a:p>
            <a:pPr marL="457200" indent="-457200">
              <a:buFont typeface="+mj-lt"/>
              <a:buAutoNum type="arabicPeriod"/>
            </a:pPr>
            <a:r>
              <a:rPr lang="en-US" sz="1600" b="1" dirty="0">
                <a:solidFill>
                  <a:schemeClr val="tx2"/>
                </a:solidFill>
              </a:rPr>
              <a:t>Numerical Weather Models</a:t>
            </a:r>
          </a:p>
          <a:p>
            <a:pPr lvl="1"/>
            <a:r>
              <a:rPr lang="en-US" sz="1600" dirty="0">
                <a:solidFill>
                  <a:schemeClr val="tx2"/>
                </a:solidFill>
              </a:rPr>
              <a:t>Data for model assimilation and development at Environmental Modeling Center (EMC), Joint Center for Satellite Data Assimilation (JCSDA)</a:t>
            </a:r>
          </a:p>
          <a:p>
            <a:pPr marL="457200" indent="-457200">
              <a:buFont typeface="+mj-lt"/>
              <a:buAutoNum type="arabicPeriod"/>
            </a:pPr>
            <a:r>
              <a:rPr lang="en-US" sz="1600" b="1" dirty="0">
                <a:solidFill>
                  <a:schemeClr val="tx2"/>
                </a:solidFill>
              </a:rPr>
              <a:t>Cryosphere </a:t>
            </a:r>
          </a:p>
          <a:p>
            <a:pPr lvl="1"/>
            <a:r>
              <a:rPr lang="en-US" sz="1600" dirty="0">
                <a:solidFill>
                  <a:schemeClr val="tx2"/>
                </a:solidFill>
              </a:rPr>
              <a:t>Ice characterization for Alaska Region WFOs, &amp; for Alaska marine services.  Snow characterization for all snow-impacted WFOs and RFCs, and National Water Center / National Operational Hydrologic Remote Sensing Center (NWC / NOHRSC)</a:t>
            </a:r>
          </a:p>
          <a:p>
            <a:pPr marL="457200" indent="-457200">
              <a:buFont typeface="+mj-lt"/>
              <a:buAutoNum type="arabicPeriod"/>
            </a:pPr>
            <a:r>
              <a:rPr lang="en-US" sz="1600" b="1" dirty="0">
                <a:solidFill>
                  <a:schemeClr val="tx2"/>
                </a:solidFill>
              </a:rPr>
              <a:t>Climate</a:t>
            </a:r>
          </a:p>
          <a:p>
            <a:pPr lvl="1"/>
            <a:r>
              <a:rPr lang="en-US" sz="1600" dirty="0">
                <a:solidFill>
                  <a:schemeClr val="tx2"/>
                </a:solidFill>
              </a:rPr>
              <a:t>Soil Moisture to Climate Prediction Center (CPC)</a:t>
            </a:r>
          </a:p>
          <a:p>
            <a:br>
              <a:rPr lang="en-US" sz="1600" dirty="0">
                <a:solidFill>
                  <a:schemeClr val="tx2"/>
                </a:solidFill>
              </a:rPr>
            </a:br>
            <a:endParaRPr lang="en-US" sz="1600" baseline="0" dirty="0">
              <a:solidFill>
                <a:schemeClr val="tx2"/>
              </a:solidFill>
            </a:endParaRPr>
          </a:p>
          <a:p>
            <a:pPr marL="171450" indent="-171450">
              <a:spcAft>
                <a:spcPts val="1200"/>
              </a:spcAft>
              <a:buFont typeface="Arial" panose="020B0604020202020204" pitchFamily="34" charset="0"/>
              <a:buChar char="•"/>
            </a:pPr>
            <a:endParaRPr lang="en-US" sz="1600" baseline="0" dirty="0">
              <a:solidFill>
                <a:schemeClr val="tx2"/>
              </a:solidFill>
            </a:endParaRPr>
          </a:p>
        </p:txBody>
      </p:sp>
    </p:spTree>
    <p:extLst>
      <p:ext uri="{BB962C8B-B14F-4D97-AF65-F5344CB8AC3E}">
        <p14:creationId xmlns:p14="http://schemas.microsoft.com/office/powerpoint/2010/main" val="371959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792"/>
            <a:ext cx="9144000" cy="1143000"/>
          </a:xfrm>
        </p:spPr>
        <p:txBody>
          <a:bodyPr>
            <a:noAutofit/>
          </a:bodyPr>
          <a:lstStyle/>
          <a:p>
            <a:r>
              <a:rPr lang="en-US" sz="3600" b="1" dirty="0">
                <a:solidFill>
                  <a:schemeClr val="tx2"/>
                </a:solidFill>
              </a:rPr>
              <a:t>MWI – operational conical imagers  </a:t>
            </a:r>
            <a:br>
              <a:rPr lang="en-US" sz="3600" b="1" dirty="0">
                <a:solidFill>
                  <a:schemeClr val="tx2"/>
                </a:solidFill>
              </a:rPr>
            </a:br>
            <a:r>
              <a:rPr lang="en-US" sz="3600" b="1" dirty="0">
                <a:solidFill>
                  <a:schemeClr val="tx2"/>
                </a:solidFill>
              </a:rPr>
              <a:t>(credit OSCAR)</a:t>
            </a:r>
          </a:p>
        </p:txBody>
      </p:sp>
      <p:sp>
        <p:nvSpPr>
          <p:cNvPr id="3" name="Content Placeholder 2"/>
          <p:cNvSpPr>
            <a:spLocks noGrp="1"/>
          </p:cNvSpPr>
          <p:nvPr>
            <p:ph idx="1"/>
          </p:nvPr>
        </p:nvSpPr>
        <p:spPr>
          <a:xfrm>
            <a:off x="586076" y="1639341"/>
            <a:ext cx="8450420" cy="4525963"/>
          </a:xfrm>
        </p:spPr>
        <p:txBody>
          <a:bodyPr>
            <a:normAutofit fontScale="25000" lnSpcReduction="20000"/>
          </a:bodyPr>
          <a:lstStyle/>
          <a:p>
            <a:r>
              <a:rPr lang="en-US" sz="6400" dirty="0">
                <a:solidFill>
                  <a:schemeClr val="tx2"/>
                </a:solidFill>
              </a:rPr>
              <a:t>Early morning</a:t>
            </a:r>
          </a:p>
          <a:p>
            <a:pPr lvl="1"/>
            <a:r>
              <a:rPr lang="en-US" sz="6400" dirty="0"/>
              <a:t> </a:t>
            </a:r>
            <a:r>
              <a:rPr lang="en-US" sz="6400" dirty="0">
                <a:solidFill>
                  <a:srgbClr val="FF0000"/>
                </a:solidFill>
              </a:rPr>
              <a:t>SSMIS until ~ 2020,  likely  </a:t>
            </a:r>
            <a:r>
              <a:rPr lang="en-US" sz="6400" dirty="0" err="1">
                <a:solidFill>
                  <a:srgbClr val="FF0000"/>
                </a:solidFill>
              </a:rPr>
              <a:t>DoD</a:t>
            </a:r>
            <a:r>
              <a:rPr lang="en-US" sz="6400" dirty="0">
                <a:solidFill>
                  <a:srgbClr val="FF0000"/>
                </a:solidFill>
              </a:rPr>
              <a:t> follow-on.</a:t>
            </a:r>
          </a:p>
          <a:p>
            <a:pPr lvl="2"/>
            <a:r>
              <a:rPr lang="en-US" sz="6400" dirty="0">
                <a:solidFill>
                  <a:srgbClr val="FF0000"/>
                </a:solidFill>
              </a:rPr>
              <a:t>SSMIS include temperature and water vapor soundings.</a:t>
            </a:r>
          </a:p>
          <a:p>
            <a:pPr lvl="2"/>
            <a:r>
              <a:rPr lang="en-US" sz="6400" dirty="0" err="1">
                <a:solidFill>
                  <a:srgbClr val="FF0000"/>
                </a:solidFill>
              </a:rPr>
              <a:t>DoD</a:t>
            </a:r>
            <a:r>
              <a:rPr lang="en-US" sz="6400" dirty="0">
                <a:solidFill>
                  <a:srgbClr val="FF0000"/>
                </a:solidFill>
              </a:rPr>
              <a:t> follow-on still pending </a:t>
            </a:r>
          </a:p>
          <a:p>
            <a:pPr lvl="1"/>
            <a:r>
              <a:rPr lang="en-US" sz="6400" dirty="0"/>
              <a:t> </a:t>
            </a:r>
            <a:r>
              <a:rPr lang="en-US" sz="6400" dirty="0">
                <a:solidFill>
                  <a:schemeClr val="tx2"/>
                </a:solidFill>
              </a:rPr>
              <a:t>NSOAS,CAST – </a:t>
            </a:r>
            <a:r>
              <a:rPr lang="en-US" sz="6400" dirty="0">
                <a:solidFill>
                  <a:schemeClr val="tx2"/>
                </a:solidFill>
                <a:sym typeface="Wingdings"/>
              </a:rPr>
              <a:t>HY2A (2011-2014), HY2B(2016-2019)……</a:t>
            </a:r>
            <a:endParaRPr lang="en-US" sz="6400" dirty="0">
              <a:solidFill>
                <a:schemeClr val="tx2"/>
              </a:solidFill>
            </a:endParaRPr>
          </a:p>
          <a:p>
            <a:pPr marL="514350" indent="-457200"/>
            <a:r>
              <a:rPr lang="en-US" sz="6400" dirty="0">
                <a:solidFill>
                  <a:schemeClr val="tx2"/>
                </a:solidFill>
              </a:rPr>
              <a:t>Mid morning</a:t>
            </a:r>
          </a:p>
          <a:p>
            <a:pPr lvl="1"/>
            <a:r>
              <a:rPr lang="en-US" sz="6400" dirty="0">
                <a:solidFill>
                  <a:schemeClr val="tx2"/>
                </a:solidFill>
              </a:rPr>
              <a:t>EUMETSAT (9:30) -Metop-SG-B1  (2021-2028) , B2(2028-2035), B3(2035-2042)</a:t>
            </a:r>
            <a:r>
              <a:rPr lang="en-US" sz="6400" dirty="0"/>
              <a:t>  </a:t>
            </a:r>
            <a:r>
              <a:rPr lang="en-US" sz="6400" dirty="0">
                <a:solidFill>
                  <a:srgbClr val="008000"/>
                </a:solidFill>
              </a:rPr>
              <a:t>INCLUDES water vapor sounding channels</a:t>
            </a:r>
          </a:p>
          <a:p>
            <a:pPr lvl="1"/>
            <a:r>
              <a:rPr lang="en-US" sz="6400" dirty="0">
                <a:solidFill>
                  <a:schemeClr val="tx2"/>
                </a:solidFill>
              </a:rPr>
              <a:t>Russia (9:30) – Meteor-M N2 (2014-2019), N2-2 (2016-2021), N2-4 (2020-2025)   </a:t>
            </a:r>
            <a:r>
              <a:rPr lang="en-US" sz="6400" dirty="0"/>
              <a:t>- </a:t>
            </a:r>
            <a:r>
              <a:rPr lang="en-US" sz="6400" dirty="0">
                <a:solidFill>
                  <a:srgbClr val="008000"/>
                </a:solidFill>
              </a:rPr>
              <a:t>INCLUDES temperature and water vapor sounding channels</a:t>
            </a:r>
          </a:p>
          <a:p>
            <a:pPr lvl="1"/>
            <a:r>
              <a:rPr lang="en-US" sz="6400" dirty="0">
                <a:solidFill>
                  <a:schemeClr val="tx2"/>
                </a:solidFill>
              </a:rPr>
              <a:t>CMA (10</a:t>
            </a:r>
            <a:r>
              <a:rPr lang="en-US" sz="6400" dirty="0">
                <a:solidFill>
                  <a:schemeClr val="tx2"/>
                </a:solidFill>
                <a:sym typeface="Wingdings"/>
              </a:rPr>
              <a:t>:00) – FY3C (2013-2018)</a:t>
            </a:r>
            <a:endParaRPr lang="en-US" sz="6400" dirty="0">
              <a:solidFill>
                <a:schemeClr val="tx2"/>
              </a:solidFill>
            </a:endParaRPr>
          </a:p>
          <a:p>
            <a:pPr lvl="1"/>
            <a:endParaRPr lang="en-US" sz="6400" dirty="0">
              <a:solidFill>
                <a:schemeClr val="tx2"/>
              </a:solidFill>
            </a:endParaRPr>
          </a:p>
          <a:p>
            <a:r>
              <a:rPr lang="en-US" sz="6400" dirty="0">
                <a:solidFill>
                  <a:schemeClr val="tx2"/>
                </a:solidFill>
              </a:rPr>
              <a:t>Afternoon</a:t>
            </a:r>
          </a:p>
          <a:p>
            <a:pPr lvl="1"/>
            <a:r>
              <a:rPr lang="en-US" sz="6400" dirty="0">
                <a:solidFill>
                  <a:schemeClr val="tx2"/>
                </a:solidFill>
              </a:rPr>
              <a:t> JAXA(13:30) – GCOM-W1-AMSR2 (2012 – 2017), </a:t>
            </a:r>
            <a:r>
              <a:rPr lang="en-US" sz="6400" dirty="0">
                <a:solidFill>
                  <a:srgbClr val="FF0000"/>
                </a:solidFill>
              </a:rPr>
              <a:t>GCOM-W2(2016-2021), GCOM-W3(2020-2025).</a:t>
            </a:r>
          </a:p>
          <a:p>
            <a:pPr lvl="1"/>
            <a:r>
              <a:rPr lang="en-US" sz="6400" dirty="0">
                <a:solidFill>
                  <a:schemeClr val="tx2"/>
                </a:solidFill>
              </a:rPr>
              <a:t>CMA (14</a:t>
            </a:r>
            <a:r>
              <a:rPr lang="en-US" sz="6400" dirty="0">
                <a:solidFill>
                  <a:schemeClr val="tx2"/>
                </a:solidFill>
                <a:sym typeface="Wingdings"/>
              </a:rPr>
              <a:t>:00) - </a:t>
            </a:r>
            <a:r>
              <a:rPr lang="en-US" sz="6400" dirty="0">
                <a:solidFill>
                  <a:schemeClr val="tx2"/>
                </a:solidFill>
              </a:rPr>
              <a:t> FY3D (2015), FY3F (2020)</a:t>
            </a:r>
          </a:p>
          <a:p>
            <a:pPr lvl="1"/>
            <a:r>
              <a:rPr lang="en-US" sz="6400" dirty="0">
                <a:solidFill>
                  <a:schemeClr val="tx2"/>
                </a:solidFill>
              </a:rPr>
              <a:t>Russia (15:30) – Meteor-M N2-1 (2015-2020), N2-3 (2019-2024), N2-5 (2021-2026) </a:t>
            </a:r>
            <a:r>
              <a:rPr lang="en-US" sz="6400" dirty="0">
                <a:solidFill>
                  <a:srgbClr val="008000"/>
                </a:solidFill>
              </a:rPr>
              <a:t>INCLUDES temperature and water vapor sounding channels</a:t>
            </a:r>
          </a:p>
          <a:p>
            <a:pPr lvl="1"/>
            <a:endParaRPr lang="en-US" sz="2000" dirty="0"/>
          </a:p>
          <a:p>
            <a:pPr lvl="1"/>
            <a:endParaRPr lang="en-US" sz="2000" dirty="0">
              <a:solidFill>
                <a:srgbClr val="FF0000"/>
              </a:solidFill>
            </a:endParaRPr>
          </a:p>
          <a:p>
            <a:pPr marL="0" indent="0">
              <a:buNone/>
            </a:pPr>
            <a:endParaRPr lang="en-US" sz="2400" dirty="0">
              <a:solidFill>
                <a:srgbClr val="FF0000"/>
              </a:solidFill>
            </a:endParaRPr>
          </a:p>
          <a:p>
            <a:pPr marL="914400" lvl="1" indent="-457200"/>
            <a:endParaRPr lang="en-US" dirty="0"/>
          </a:p>
        </p:txBody>
      </p:sp>
      <p:sp>
        <p:nvSpPr>
          <p:cNvPr id="4" name="TextBox 3">
            <a:extLst>
              <a:ext uri="{FF2B5EF4-FFF2-40B4-BE49-F238E27FC236}">
                <a16:creationId xmlns:a16="http://schemas.microsoft.com/office/drawing/2014/main" id="{7562582F-6262-4417-8F29-45E706CCC540}"/>
              </a:ext>
            </a:extLst>
          </p:cNvPr>
          <p:cNvSpPr txBox="1"/>
          <p:nvPr/>
        </p:nvSpPr>
        <p:spPr>
          <a:xfrm>
            <a:off x="2433679" y="5996027"/>
            <a:ext cx="4755213" cy="338554"/>
          </a:xfrm>
          <a:prstGeom prst="rect">
            <a:avLst/>
          </a:prstGeom>
          <a:ln/>
        </p:spPr>
        <p:txBody>
          <a:bodyPr wrap="none" rtlCol="0">
            <a:spAutoFit/>
          </a:bodyPr>
          <a:lstStyle/>
          <a:p>
            <a:r>
              <a:rPr lang="en-US" sz="1600" i="1" dirty="0">
                <a:solidFill>
                  <a:schemeClr val="tx2"/>
                </a:solidFill>
              </a:rPr>
              <a:t>GCOM-W series is unique  - only microwave SST imager</a:t>
            </a:r>
            <a:endParaRPr lang="en-US" sz="1600" i="1" baseline="0" dirty="0">
              <a:solidFill>
                <a:schemeClr val="tx2"/>
              </a:solidFill>
            </a:endParaRPr>
          </a:p>
        </p:txBody>
      </p:sp>
    </p:spTree>
    <p:extLst>
      <p:ext uri="{BB962C8B-B14F-4D97-AF65-F5344CB8AC3E}">
        <p14:creationId xmlns:p14="http://schemas.microsoft.com/office/powerpoint/2010/main" val="222186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9CDB2-A872-498F-ACA2-190683425318}"/>
              </a:ext>
            </a:extLst>
          </p:cNvPr>
          <p:cNvPicPr>
            <a:picLocks noChangeAspect="1"/>
          </p:cNvPicPr>
          <p:nvPr/>
        </p:nvPicPr>
        <p:blipFill>
          <a:blip r:embed="rId2"/>
          <a:stretch>
            <a:fillRect/>
          </a:stretch>
        </p:blipFill>
        <p:spPr>
          <a:xfrm>
            <a:off x="445450" y="1380728"/>
            <a:ext cx="3952528" cy="3952528"/>
          </a:xfrm>
          <a:prstGeom prst="rect">
            <a:avLst/>
          </a:prstGeom>
        </p:spPr>
      </p:pic>
      <p:pic>
        <p:nvPicPr>
          <p:cNvPr id="3" name="Picture 2">
            <a:extLst>
              <a:ext uri="{FF2B5EF4-FFF2-40B4-BE49-F238E27FC236}">
                <a16:creationId xmlns:a16="http://schemas.microsoft.com/office/drawing/2014/main" id="{FEB98D82-6EAA-4D86-A1E0-610494286D77}"/>
              </a:ext>
            </a:extLst>
          </p:cNvPr>
          <p:cNvPicPr>
            <a:picLocks noChangeAspect="1"/>
          </p:cNvPicPr>
          <p:nvPr/>
        </p:nvPicPr>
        <p:blipFill>
          <a:blip r:embed="rId3"/>
          <a:stretch>
            <a:fillRect/>
          </a:stretch>
        </p:blipFill>
        <p:spPr>
          <a:xfrm>
            <a:off x="4788024" y="1524744"/>
            <a:ext cx="3910526" cy="3808512"/>
          </a:xfrm>
          <a:prstGeom prst="rect">
            <a:avLst/>
          </a:prstGeom>
        </p:spPr>
      </p:pic>
      <p:sp>
        <p:nvSpPr>
          <p:cNvPr id="4" name="TextBox 3">
            <a:extLst>
              <a:ext uri="{FF2B5EF4-FFF2-40B4-BE49-F238E27FC236}">
                <a16:creationId xmlns:a16="http://schemas.microsoft.com/office/drawing/2014/main" id="{661BE951-5FC8-4BFC-846A-834BE6D94BCE}"/>
              </a:ext>
            </a:extLst>
          </p:cNvPr>
          <p:cNvSpPr txBox="1"/>
          <p:nvPr/>
        </p:nvSpPr>
        <p:spPr>
          <a:xfrm>
            <a:off x="717141" y="836712"/>
            <a:ext cx="8426859" cy="369332"/>
          </a:xfrm>
          <a:prstGeom prst="rect">
            <a:avLst/>
          </a:prstGeom>
          <a:noFill/>
        </p:spPr>
        <p:txBody>
          <a:bodyPr wrap="none" rtlCol="0">
            <a:spAutoFit/>
          </a:bodyPr>
          <a:lstStyle/>
          <a:p>
            <a:r>
              <a:rPr lang="en-US" dirty="0"/>
              <a:t>ATMS provide ice cover with poorer resolution ~ 70 Km. oversampled at 16 km sampling</a:t>
            </a:r>
          </a:p>
        </p:txBody>
      </p:sp>
      <p:sp>
        <p:nvSpPr>
          <p:cNvPr id="5" name="TextBox 4">
            <a:extLst>
              <a:ext uri="{FF2B5EF4-FFF2-40B4-BE49-F238E27FC236}">
                <a16:creationId xmlns:a16="http://schemas.microsoft.com/office/drawing/2014/main" id="{FFB20E74-7250-4A43-97C9-0C631D1DA731}"/>
              </a:ext>
            </a:extLst>
          </p:cNvPr>
          <p:cNvSpPr txBox="1"/>
          <p:nvPr/>
        </p:nvSpPr>
        <p:spPr>
          <a:xfrm>
            <a:off x="2498583" y="477362"/>
            <a:ext cx="4578882" cy="369332"/>
          </a:xfrm>
          <a:prstGeom prst="rect">
            <a:avLst/>
          </a:prstGeom>
          <a:noFill/>
        </p:spPr>
        <p:txBody>
          <a:bodyPr wrap="none" rtlCol="0">
            <a:spAutoFit/>
          </a:bodyPr>
          <a:lstStyle/>
          <a:p>
            <a:r>
              <a:rPr lang="en-US" dirty="0"/>
              <a:t>Remember sounders provide ice concentration</a:t>
            </a:r>
          </a:p>
        </p:txBody>
      </p:sp>
    </p:spTree>
    <p:extLst>
      <p:ext uri="{BB962C8B-B14F-4D97-AF65-F5344CB8AC3E}">
        <p14:creationId xmlns:p14="http://schemas.microsoft.com/office/powerpoint/2010/main" val="160981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 y="649312"/>
            <a:ext cx="8636000" cy="5588000"/>
          </a:xfrm>
          <a:prstGeom prst="rect">
            <a:avLst/>
          </a:prstGeom>
        </p:spPr>
      </p:pic>
      <p:sp>
        <p:nvSpPr>
          <p:cNvPr id="3" name="TextBox 2"/>
          <p:cNvSpPr txBox="1"/>
          <p:nvPr/>
        </p:nvSpPr>
        <p:spPr>
          <a:xfrm>
            <a:off x="6444208" y="6228020"/>
            <a:ext cx="1190049" cy="369332"/>
          </a:xfrm>
          <a:prstGeom prst="rect">
            <a:avLst/>
          </a:prstGeom>
          <a:solidFill>
            <a:schemeClr val="bg1"/>
          </a:solidFill>
        </p:spPr>
        <p:txBody>
          <a:bodyPr wrap="none" rtlCol="0">
            <a:spAutoFit/>
          </a:bodyPr>
          <a:lstStyle/>
          <a:p>
            <a:r>
              <a:rPr lang="en-US" dirty="0">
                <a:solidFill>
                  <a:schemeClr val="tx2"/>
                </a:solidFill>
              </a:rPr>
              <a:t>From JAXA</a:t>
            </a:r>
          </a:p>
        </p:txBody>
      </p:sp>
    </p:spTree>
    <p:extLst>
      <p:ext uri="{BB962C8B-B14F-4D97-AF65-F5344CB8AC3E}">
        <p14:creationId xmlns:p14="http://schemas.microsoft.com/office/powerpoint/2010/main" val="2861311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A8D6A-BC13-4CA5-9B29-3C1CD1ACAB49}"/>
              </a:ext>
            </a:extLst>
          </p:cNvPr>
          <p:cNvPicPr>
            <a:picLocks noChangeAspect="1"/>
          </p:cNvPicPr>
          <p:nvPr/>
        </p:nvPicPr>
        <p:blipFill>
          <a:blip r:embed="rId2"/>
          <a:stretch>
            <a:fillRect/>
          </a:stretch>
        </p:blipFill>
        <p:spPr>
          <a:xfrm>
            <a:off x="4499992" y="1084013"/>
            <a:ext cx="4621841" cy="4501271"/>
          </a:xfrm>
          <a:prstGeom prst="rect">
            <a:avLst/>
          </a:prstGeom>
        </p:spPr>
      </p:pic>
      <p:pic>
        <p:nvPicPr>
          <p:cNvPr id="3" name="Picture 2">
            <a:extLst>
              <a:ext uri="{FF2B5EF4-FFF2-40B4-BE49-F238E27FC236}">
                <a16:creationId xmlns:a16="http://schemas.microsoft.com/office/drawing/2014/main" id="{1E4CC88D-CFCA-4D19-B638-4089AAD997EC}"/>
              </a:ext>
            </a:extLst>
          </p:cNvPr>
          <p:cNvPicPr>
            <a:picLocks noChangeAspect="1"/>
          </p:cNvPicPr>
          <p:nvPr/>
        </p:nvPicPr>
        <p:blipFill>
          <a:blip r:embed="rId3"/>
          <a:stretch>
            <a:fillRect/>
          </a:stretch>
        </p:blipFill>
        <p:spPr>
          <a:xfrm>
            <a:off x="0" y="980728"/>
            <a:ext cx="4896544" cy="4896544"/>
          </a:xfrm>
          <a:prstGeom prst="rect">
            <a:avLst/>
          </a:prstGeom>
        </p:spPr>
      </p:pic>
    </p:spTree>
    <p:extLst>
      <p:ext uri="{BB962C8B-B14F-4D97-AF65-F5344CB8AC3E}">
        <p14:creationId xmlns:p14="http://schemas.microsoft.com/office/powerpoint/2010/main" val="1027262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A10F-BCC9-4ABB-9F43-A3E8E2F26623}"/>
              </a:ext>
            </a:extLst>
          </p:cNvPr>
          <p:cNvSpPr>
            <a:spLocks noGrp="1"/>
          </p:cNvSpPr>
          <p:nvPr>
            <p:ph type="title"/>
          </p:nvPr>
        </p:nvSpPr>
        <p:spPr>
          <a:xfrm>
            <a:off x="0" y="332656"/>
            <a:ext cx="9144000" cy="752475"/>
          </a:xfrm>
        </p:spPr>
        <p:txBody>
          <a:bodyPr>
            <a:normAutofit/>
          </a:bodyPr>
          <a:lstStyle/>
          <a:p>
            <a:r>
              <a:rPr lang="en-US" sz="3600" b="1" dirty="0">
                <a:solidFill>
                  <a:schemeClr val="tx2"/>
                </a:solidFill>
              </a:rPr>
              <a:t>Precipitation and Sea Ice – Healthier</a:t>
            </a:r>
          </a:p>
        </p:txBody>
      </p:sp>
      <p:pic>
        <p:nvPicPr>
          <p:cNvPr id="5" name="Picture 4">
            <a:extLst>
              <a:ext uri="{FF2B5EF4-FFF2-40B4-BE49-F238E27FC236}">
                <a16:creationId xmlns:a16="http://schemas.microsoft.com/office/drawing/2014/main" id="{F2C42A2F-7924-438F-B2CE-C1404E05BD24}"/>
              </a:ext>
            </a:extLst>
          </p:cNvPr>
          <p:cNvPicPr>
            <a:picLocks noChangeAspect="1"/>
          </p:cNvPicPr>
          <p:nvPr/>
        </p:nvPicPr>
        <p:blipFill>
          <a:blip r:embed="rId2"/>
          <a:stretch>
            <a:fillRect/>
          </a:stretch>
        </p:blipFill>
        <p:spPr>
          <a:xfrm>
            <a:off x="685800" y="1040369"/>
            <a:ext cx="7552572" cy="5700999"/>
          </a:xfrm>
          <a:prstGeom prst="rect">
            <a:avLst/>
          </a:prstGeom>
        </p:spPr>
      </p:pic>
    </p:spTree>
    <p:extLst>
      <p:ext uri="{BB962C8B-B14F-4D97-AF65-F5344CB8AC3E}">
        <p14:creationId xmlns:p14="http://schemas.microsoft.com/office/powerpoint/2010/main" val="369309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0DE28-705E-4926-98A9-6FB6EB4362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704198"/>
            <a:ext cx="5826203" cy="5449604"/>
          </a:xfrm>
          <a:prstGeom prst="rect">
            <a:avLst/>
          </a:prstGeom>
        </p:spPr>
      </p:pic>
      <p:sp>
        <p:nvSpPr>
          <p:cNvPr id="4" name="TextBox 3">
            <a:extLst>
              <a:ext uri="{FF2B5EF4-FFF2-40B4-BE49-F238E27FC236}">
                <a16:creationId xmlns:a16="http://schemas.microsoft.com/office/drawing/2014/main" id="{BC4A3D06-1E56-47DB-B8E9-EDCF9BF03AEB}"/>
              </a:ext>
            </a:extLst>
          </p:cNvPr>
          <p:cNvSpPr txBox="1"/>
          <p:nvPr/>
        </p:nvSpPr>
        <p:spPr>
          <a:xfrm>
            <a:off x="683568" y="908720"/>
            <a:ext cx="1073114" cy="369332"/>
          </a:xfrm>
          <a:prstGeom prst="rect">
            <a:avLst/>
          </a:prstGeom>
          <a:noFill/>
        </p:spPr>
        <p:txBody>
          <a:bodyPr wrap="none" rtlCol="0">
            <a:spAutoFit/>
          </a:bodyPr>
          <a:lstStyle/>
          <a:p>
            <a:r>
              <a:rPr lang="en-US" dirty="0"/>
              <a:t>From ESA</a:t>
            </a:r>
          </a:p>
        </p:txBody>
      </p:sp>
    </p:spTree>
    <p:extLst>
      <p:ext uri="{BB962C8B-B14F-4D97-AF65-F5344CB8AC3E}">
        <p14:creationId xmlns:p14="http://schemas.microsoft.com/office/powerpoint/2010/main" val="184601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23B68-00FD-4D7F-90EF-184251D3F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46272"/>
            <a:ext cx="6221107" cy="4365455"/>
          </a:xfrm>
          <a:prstGeom prst="rect">
            <a:avLst/>
          </a:prstGeom>
        </p:spPr>
      </p:pic>
      <p:sp>
        <p:nvSpPr>
          <p:cNvPr id="4" name="TextBox 3">
            <a:extLst>
              <a:ext uri="{FF2B5EF4-FFF2-40B4-BE49-F238E27FC236}">
                <a16:creationId xmlns:a16="http://schemas.microsoft.com/office/drawing/2014/main" id="{C12498E9-0E18-4F75-8597-9C0DBE7D728B}"/>
              </a:ext>
            </a:extLst>
          </p:cNvPr>
          <p:cNvSpPr txBox="1"/>
          <p:nvPr/>
        </p:nvSpPr>
        <p:spPr>
          <a:xfrm>
            <a:off x="2195736" y="843587"/>
            <a:ext cx="5487784" cy="369332"/>
          </a:xfrm>
          <a:prstGeom prst="rect">
            <a:avLst/>
          </a:prstGeom>
          <a:noFill/>
        </p:spPr>
        <p:txBody>
          <a:bodyPr wrap="none" rtlCol="0">
            <a:spAutoFit/>
          </a:bodyPr>
          <a:lstStyle/>
          <a:p>
            <a:r>
              <a:rPr lang="en-US" dirty="0"/>
              <a:t>From ESA – Mark Drinkwater (after Pedersen et al, 2018)</a:t>
            </a:r>
          </a:p>
        </p:txBody>
      </p:sp>
    </p:spTree>
    <p:extLst>
      <p:ext uri="{BB962C8B-B14F-4D97-AF65-F5344CB8AC3E}">
        <p14:creationId xmlns:p14="http://schemas.microsoft.com/office/powerpoint/2010/main" val="56846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F13F-1A0D-44F9-B7A9-49BC631FFF92}"/>
              </a:ext>
            </a:extLst>
          </p:cNvPr>
          <p:cNvSpPr>
            <a:spLocks noGrp="1"/>
          </p:cNvSpPr>
          <p:nvPr>
            <p:ph type="title"/>
          </p:nvPr>
        </p:nvSpPr>
        <p:spPr>
          <a:xfrm>
            <a:off x="0" y="274638"/>
            <a:ext cx="9144000" cy="922114"/>
          </a:xfrm>
        </p:spPr>
        <p:txBody>
          <a:bodyPr>
            <a:normAutofit/>
          </a:bodyPr>
          <a:lstStyle/>
          <a:p>
            <a:r>
              <a:rPr lang="en-US" sz="3600" b="1" dirty="0">
                <a:solidFill>
                  <a:schemeClr val="tx2"/>
                </a:solidFill>
              </a:rPr>
              <a:t>MWI for SST - unhealthy (from OSCAR)</a:t>
            </a:r>
          </a:p>
        </p:txBody>
      </p:sp>
      <p:pic>
        <p:nvPicPr>
          <p:cNvPr id="6" name="Picture 5">
            <a:extLst>
              <a:ext uri="{FF2B5EF4-FFF2-40B4-BE49-F238E27FC236}">
                <a16:creationId xmlns:a16="http://schemas.microsoft.com/office/drawing/2014/main" id="{E957A215-C341-4DD7-AFD0-6C9E8A5D8F6E}"/>
              </a:ext>
            </a:extLst>
          </p:cNvPr>
          <p:cNvPicPr>
            <a:picLocks noChangeAspect="1"/>
          </p:cNvPicPr>
          <p:nvPr/>
        </p:nvPicPr>
        <p:blipFill>
          <a:blip r:embed="rId2"/>
          <a:stretch>
            <a:fillRect/>
          </a:stretch>
        </p:blipFill>
        <p:spPr>
          <a:xfrm>
            <a:off x="533400" y="1124744"/>
            <a:ext cx="8458200" cy="5662635"/>
          </a:xfrm>
          <a:prstGeom prst="rect">
            <a:avLst/>
          </a:prstGeom>
        </p:spPr>
      </p:pic>
    </p:spTree>
    <p:extLst>
      <p:ext uri="{BB962C8B-B14F-4D97-AF65-F5344CB8AC3E}">
        <p14:creationId xmlns:p14="http://schemas.microsoft.com/office/powerpoint/2010/main" val="253925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A10F-BCC9-4ABB-9F43-A3E8E2F26623}"/>
              </a:ext>
            </a:extLst>
          </p:cNvPr>
          <p:cNvSpPr>
            <a:spLocks noGrp="1"/>
          </p:cNvSpPr>
          <p:nvPr>
            <p:ph type="title"/>
          </p:nvPr>
        </p:nvSpPr>
        <p:spPr>
          <a:xfrm>
            <a:off x="0" y="332656"/>
            <a:ext cx="9144000" cy="752475"/>
          </a:xfrm>
        </p:spPr>
        <p:txBody>
          <a:bodyPr>
            <a:normAutofit/>
          </a:bodyPr>
          <a:lstStyle/>
          <a:p>
            <a:r>
              <a:rPr lang="en-US" sz="3600" b="1" dirty="0">
                <a:solidFill>
                  <a:schemeClr val="tx2"/>
                </a:solidFill>
              </a:rPr>
              <a:t>Precipitation and Sea Ice – Healthier</a:t>
            </a:r>
          </a:p>
        </p:txBody>
      </p:sp>
      <p:pic>
        <p:nvPicPr>
          <p:cNvPr id="4" name="Picture 3">
            <a:extLst>
              <a:ext uri="{FF2B5EF4-FFF2-40B4-BE49-F238E27FC236}">
                <a16:creationId xmlns:a16="http://schemas.microsoft.com/office/drawing/2014/main" id="{EBC9F1F5-6928-41EC-9299-9B4934694FF1}"/>
              </a:ext>
            </a:extLst>
          </p:cNvPr>
          <p:cNvPicPr>
            <a:picLocks noChangeAspect="1"/>
          </p:cNvPicPr>
          <p:nvPr/>
        </p:nvPicPr>
        <p:blipFill>
          <a:blip r:embed="rId2"/>
          <a:stretch>
            <a:fillRect/>
          </a:stretch>
        </p:blipFill>
        <p:spPr>
          <a:xfrm>
            <a:off x="683568" y="908720"/>
            <a:ext cx="7628124" cy="5771868"/>
          </a:xfrm>
          <a:prstGeom prst="rect">
            <a:avLst/>
          </a:prstGeom>
        </p:spPr>
      </p:pic>
    </p:spTree>
    <p:extLst>
      <p:ext uri="{BB962C8B-B14F-4D97-AF65-F5344CB8AC3E}">
        <p14:creationId xmlns:p14="http://schemas.microsoft.com/office/powerpoint/2010/main" val="33136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E8C77-186E-4AEB-A0D0-879797A5165A}"/>
              </a:ext>
            </a:extLst>
          </p:cNvPr>
          <p:cNvSpPr>
            <a:spLocks noGrp="1"/>
          </p:cNvSpPr>
          <p:nvPr>
            <p:ph type="title"/>
          </p:nvPr>
        </p:nvSpPr>
        <p:spPr/>
        <p:txBody>
          <a:bodyPr/>
          <a:lstStyle/>
          <a:p>
            <a:r>
              <a:rPr lang="en-US" dirty="0"/>
              <a:t>Salinity  - UNHEALTHY</a:t>
            </a:r>
          </a:p>
        </p:txBody>
      </p:sp>
      <p:pic>
        <p:nvPicPr>
          <p:cNvPr id="5" name="Picture 4">
            <a:extLst>
              <a:ext uri="{FF2B5EF4-FFF2-40B4-BE49-F238E27FC236}">
                <a16:creationId xmlns:a16="http://schemas.microsoft.com/office/drawing/2014/main" id="{E733BA32-219B-4731-9FDC-3E00C1A25038}"/>
              </a:ext>
            </a:extLst>
          </p:cNvPr>
          <p:cNvPicPr>
            <a:picLocks noChangeAspect="1"/>
          </p:cNvPicPr>
          <p:nvPr/>
        </p:nvPicPr>
        <p:blipFill>
          <a:blip r:embed="rId2"/>
          <a:stretch>
            <a:fillRect/>
          </a:stretch>
        </p:blipFill>
        <p:spPr>
          <a:xfrm>
            <a:off x="0" y="2558024"/>
            <a:ext cx="9144000" cy="1741952"/>
          </a:xfrm>
          <a:prstGeom prst="rect">
            <a:avLst/>
          </a:prstGeom>
        </p:spPr>
      </p:pic>
    </p:spTree>
    <p:extLst>
      <p:ext uri="{BB962C8B-B14F-4D97-AF65-F5344CB8AC3E}">
        <p14:creationId xmlns:p14="http://schemas.microsoft.com/office/powerpoint/2010/main" val="325301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6F166E-27D1-4B07-8285-F23B1C225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1181100"/>
            <a:ext cx="4762500" cy="4495800"/>
          </a:xfrm>
          <a:prstGeom prst="rect">
            <a:avLst/>
          </a:prstGeom>
        </p:spPr>
      </p:pic>
      <p:sp>
        <p:nvSpPr>
          <p:cNvPr id="4" name="TextBox 3">
            <a:extLst>
              <a:ext uri="{FF2B5EF4-FFF2-40B4-BE49-F238E27FC236}">
                <a16:creationId xmlns:a16="http://schemas.microsoft.com/office/drawing/2014/main" id="{90159AF1-B661-458A-BCDA-40C8A5FFA897}"/>
              </a:ext>
            </a:extLst>
          </p:cNvPr>
          <p:cNvSpPr txBox="1"/>
          <p:nvPr/>
        </p:nvSpPr>
        <p:spPr>
          <a:xfrm>
            <a:off x="2339752" y="620688"/>
            <a:ext cx="5184576" cy="369332"/>
          </a:xfrm>
          <a:prstGeom prst="rect">
            <a:avLst/>
          </a:prstGeom>
          <a:noFill/>
        </p:spPr>
        <p:txBody>
          <a:bodyPr wrap="square" rtlCol="0">
            <a:spAutoFit/>
          </a:bodyPr>
          <a:lstStyle/>
          <a:p>
            <a:r>
              <a:rPr lang="en-US" dirty="0"/>
              <a:t>From ESA             Constellation of Microwave Imagers</a:t>
            </a:r>
          </a:p>
        </p:txBody>
      </p:sp>
    </p:spTree>
    <p:extLst>
      <p:ext uri="{BB962C8B-B14F-4D97-AF65-F5344CB8AC3E}">
        <p14:creationId xmlns:p14="http://schemas.microsoft.com/office/powerpoint/2010/main" val="18912039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1648</TotalTime>
  <Words>2417</Words>
  <Application>Microsoft Office PowerPoint</Application>
  <PresentationFormat>On-screen Show (4:3)</PresentationFormat>
  <Paragraphs>228</Paragraphs>
  <Slides>31</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Times New Roman</vt:lpstr>
      <vt:lpstr>1_Office Theme</vt:lpstr>
      <vt:lpstr>Importance of a healthy microwave imager constellation  Adapted from CGMS-46 paper on importance of GCOM-W1 follow-on  Presented to CGMS-46 Plenary session, agenda item O</vt:lpstr>
      <vt:lpstr>Core Meteorological Mission </vt:lpstr>
      <vt:lpstr>PowerPoint Presentation</vt:lpstr>
      <vt:lpstr>PowerPoint Presentation</vt:lpstr>
      <vt:lpstr>PowerPoint Presentation</vt:lpstr>
      <vt:lpstr>MWI for SST - unhealthy (from OSCAR)</vt:lpstr>
      <vt:lpstr>Precipitation and Sea Ice – Healthier</vt:lpstr>
      <vt:lpstr>Salinity  - UNHEALTHY</vt:lpstr>
      <vt:lpstr>PowerPoint Presentation</vt:lpstr>
      <vt:lpstr>PowerPoint Presentation</vt:lpstr>
      <vt:lpstr>PowerPoint Presentation</vt:lpstr>
      <vt:lpstr>PowerPoint Presentation</vt:lpstr>
      <vt:lpstr>PowerPoint Presentation</vt:lpstr>
      <vt:lpstr>GCOM-W Operational Use Overview</vt:lpstr>
      <vt:lpstr>GCOM-W Operational Use Overview</vt:lpstr>
      <vt:lpstr>Current Users of Near Real-time  GCOM – W Data</vt:lpstr>
      <vt:lpstr>AMSR2 Data Products Tropical Cyclone Example</vt:lpstr>
      <vt:lpstr>AMSR-2 Temporal Sampling Enhancement</vt:lpstr>
      <vt:lpstr>Impact of Resolution</vt:lpstr>
      <vt:lpstr>AMSR 2 Data Products – Sea Ice Example</vt:lpstr>
      <vt:lpstr>PowerPoint Presentation</vt:lpstr>
      <vt:lpstr>PowerPoint Presentation</vt:lpstr>
      <vt:lpstr>PowerPoint Presentation</vt:lpstr>
      <vt:lpstr>Summary of AMSR2 Uses</vt:lpstr>
      <vt:lpstr>Conclusion</vt:lpstr>
      <vt:lpstr>PowerPoint Presentation</vt:lpstr>
      <vt:lpstr>GCOM Operational Use in U.S. NOAA NWS</vt:lpstr>
      <vt:lpstr>MWI – operational conical imagers   (credit OSCAR)</vt:lpstr>
      <vt:lpstr>PowerPoint Presentation</vt:lpstr>
      <vt:lpstr>PowerPoint Presentation</vt:lpstr>
      <vt:lpstr>Precipitation and Sea Ice – Healthier</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Anne Taube</dc:creator>
  <cp:lastModifiedBy>Mitch Goldberg</cp:lastModifiedBy>
  <cp:revision>53</cp:revision>
  <dcterms:created xsi:type="dcterms:W3CDTF">2012-07-10T09:16:32Z</dcterms:created>
  <dcterms:modified xsi:type="dcterms:W3CDTF">2019-03-06T10:59:00Z</dcterms:modified>
</cp:coreProperties>
</file>