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35"/>
  </p:notesMasterIdLst>
  <p:handoutMasterIdLst>
    <p:handoutMasterId r:id="rId36"/>
  </p:handoutMasterIdLst>
  <p:sldIdLst>
    <p:sldId id="670" r:id="rId2"/>
    <p:sldId id="332" r:id="rId3"/>
    <p:sldId id="612" r:id="rId4"/>
    <p:sldId id="345" r:id="rId5"/>
    <p:sldId id="608" r:id="rId6"/>
    <p:sldId id="676" r:id="rId7"/>
    <p:sldId id="514" r:id="rId8"/>
    <p:sldId id="346" r:id="rId9"/>
    <p:sldId id="334" r:id="rId10"/>
    <p:sldId id="267" r:id="rId11"/>
    <p:sldId id="673" r:id="rId12"/>
    <p:sldId id="674" r:id="rId13"/>
    <p:sldId id="675" r:id="rId14"/>
    <p:sldId id="659" r:id="rId15"/>
    <p:sldId id="330" r:id="rId16"/>
    <p:sldId id="331" r:id="rId17"/>
    <p:sldId id="338" r:id="rId18"/>
    <p:sldId id="282" r:id="rId19"/>
    <p:sldId id="311" r:id="rId20"/>
    <p:sldId id="299" r:id="rId21"/>
    <p:sldId id="269" r:id="rId22"/>
    <p:sldId id="339" r:id="rId23"/>
    <p:sldId id="342" r:id="rId24"/>
    <p:sldId id="344" r:id="rId25"/>
    <p:sldId id="328" r:id="rId26"/>
    <p:sldId id="664" r:id="rId27"/>
    <p:sldId id="666" r:id="rId28"/>
    <p:sldId id="668" r:id="rId29"/>
    <p:sldId id="319" r:id="rId30"/>
    <p:sldId id="312" r:id="rId31"/>
    <p:sldId id="660" r:id="rId32"/>
    <p:sldId id="658" r:id="rId33"/>
    <p:sldId id="581" r:id="rId34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o Sabi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70C0"/>
    <a:srgbClr val="008542"/>
    <a:srgbClr val="00549F"/>
    <a:srgbClr val="E37222"/>
    <a:srgbClr val="0098DB"/>
    <a:srgbClr val="FDC82F"/>
    <a:srgbClr val="00338D"/>
    <a:srgbClr val="D01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3" autoAdjust="0"/>
    <p:restoredTop sz="93333" autoAdjust="0"/>
  </p:normalViewPr>
  <p:slideViewPr>
    <p:cSldViewPr snapToGrid="0">
      <p:cViewPr varScale="1">
        <p:scale>
          <a:sx n="109" d="100"/>
          <a:sy n="109" d="100"/>
        </p:scale>
        <p:origin x="2152" y="184"/>
      </p:cViewPr>
      <p:guideLst>
        <p:guide orient="horz" pos="373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F069A29B-47BD-43E9-9B1F-177990A61BF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56162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81E7BB4B-1ABE-47F7-8AA9-4A0C25D7245B}" type="datetimeFigureOut">
              <a:rPr lang="en-US" altLang="en-US"/>
              <a:pPr>
                <a:defRPr/>
              </a:pPr>
              <a:t>3/6/19</a:t>
            </a:fld>
            <a:endParaRPr lang="en-US" alt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52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61500"/>
            <a:ext cx="29178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61500"/>
            <a:ext cx="29178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8577BCB7-5011-4880-A5BD-6E5C0BA16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550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807B0-9A65-4FF2-B4AF-19F21202146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41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5200" y="739775"/>
            <a:ext cx="4926013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dirty="0">
                <a:latin typeface="Times New Roman"/>
                <a:ea typeface="Times New Roman"/>
              </a:rPr>
              <a:t>V6XX</a:t>
            </a:r>
          </a:p>
          <a:p>
            <a:pPr marL="342270" indent="-342270" algn="just"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</a:rPr>
              <a:t>Better characterization of the auxiliary data files generated by the post-processor by splitting the values of Tau, roughness and RFI probability for ascending and descending orbit, usage of a new soil type and snow map and improved utilization of this data in the Level 2 soil moisture processor.</a:t>
            </a:r>
            <a:endParaRPr lang="en-GB" sz="1400" dirty="0">
              <a:latin typeface="Times New Roman"/>
              <a:ea typeface="Times New Roman"/>
            </a:endParaRPr>
          </a:p>
          <a:p>
            <a:pPr marL="342270" indent="-342270" algn="just"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</a:rPr>
              <a:t>Improved soil moisture retrieval in forest areas. </a:t>
            </a:r>
            <a:endParaRPr lang="en-GB" sz="1400" dirty="0">
              <a:latin typeface="Times New Roman"/>
              <a:ea typeface="Times New Roman"/>
            </a:endParaRPr>
          </a:p>
          <a:p>
            <a:pPr marL="342270" indent="-342270" algn="just"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</a:rPr>
              <a:t>Improved computation of the RFI probability, used to adjust radiometric uncertainty in the retrieval of the soil moisture  by using most recent observations instead of historical data.</a:t>
            </a:r>
            <a:endParaRPr lang="en-GB" sz="1400" dirty="0">
              <a:latin typeface="Times New Roman"/>
              <a:ea typeface="Times New Roman"/>
            </a:endParaRPr>
          </a:p>
          <a:p>
            <a:pPr algn="just"/>
            <a:r>
              <a:rPr lang="en-GB" dirty="0">
                <a:latin typeface="Times New Roman"/>
                <a:ea typeface="Times New Roman"/>
              </a:rPr>
              <a:t>Further investigations during the reporting period focussed on:</a:t>
            </a:r>
            <a:endParaRPr lang="en-GB" sz="1400" dirty="0">
              <a:latin typeface="Times New Roman"/>
              <a:ea typeface="Times New Roman"/>
            </a:endParaRPr>
          </a:p>
          <a:p>
            <a:pPr marL="342270" indent="-342270" algn="just">
              <a:lnSpc>
                <a:spcPct val="115000"/>
              </a:lnSpc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  <a:cs typeface="Times New Roman"/>
              </a:rPr>
              <a:t>Improved flagging of snow.</a:t>
            </a:r>
            <a:endParaRPr lang="en-GB" dirty="0">
              <a:latin typeface="Calibri"/>
              <a:ea typeface="Times New Roman"/>
              <a:cs typeface="Times New Roman"/>
            </a:endParaRPr>
          </a:p>
          <a:p>
            <a:pPr marL="342270" indent="-342270" algn="just">
              <a:lnSpc>
                <a:spcPct val="115000"/>
              </a:lnSpc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  <a:cs typeface="Times New Roman"/>
              </a:rPr>
              <a:t>Testing of improved dielectric constant model for soil. </a:t>
            </a:r>
            <a:endParaRPr lang="en-GB" dirty="0">
              <a:latin typeface="Calibri"/>
              <a:ea typeface="Times New Roman"/>
              <a:cs typeface="Times New Roman"/>
            </a:endParaRPr>
          </a:p>
          <a:p>
            <a:pPr marL="342270" indent="-342270" algn="just">
              <a:lnSpc>
                <a:spcPct val="115000"/>
              </a:lnSpc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  <a:cs typeface="Times New Roman"/>
              </a:rPr>
              <a:t>Reduce the complexity of the Level 2 soil moisture user product. Studying the production of a “fool proof” user product for the future.</a:t>
            </a:r>
            <a:endParaRPr lang="en-GB" dirty="0">
              <a:latin typeface="Calibri"/>
              <a:ea typeface="Times New Roman"/>
              <a:cs typeface="Times New Roman"/>
            </a:endParaRPr>
          </a:p>
          <a:p>
            <a:pPr marL="342270" indent="-342270" algn="just">
              <a:lnSpc>
                <a:spcPct val="115000"/>
              </a:lnSpc>
              <a:buFont typeface="Times New Roman"/>
              <a:buChar char="-"/>
            </a:pPr>
            <a:r>
              <a:rPr lang="en-GB" sz="1400" dirty="0">
                <a:latin typeface="Times New Roman"/>
                <a:ea typeface="Times New Roman"/>
              </a:rPr>
              <a:t>Harmonising ancillary data for SMOS and SMAP data processing. </a:t>
            </a:r>
            <a:endParaRPr lang="en-GB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96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5200" y="739775"/>
            <a:ext cx="4926013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>
              <a:latin typeface="Times New Roman"/>
              <a:ea typeface="Times New Roman"/>
            </a:endParaRPr>
          </a:p>
          <a:p>
            <a:pPr algn="just"/>
            <a:r>
              <a:rPr lang="en-GB" dirty="0">
                <a:latin typeface="Times New Roman"/>
                <a:ea typeface="Times New Roman"/>
              </a:rPr>
              <a:t>Global</a:t>
            </a:r>
            <a:r>
              <a:rPr lang="en-GB" baseline="0" dirty="0">
                <a:latin typeface="Times New Roman"/>
                <a:ea typeface="Times New Roman"/>
              </a:rPr>
              <a:t> validation at 0.29</a:t>
            </a:r>
          </a:p>
          <a:p>
            <a:pPr algn="just"/>
            <a:endParaRPr lang="en-GB" dirty="0">
              <a:latin typeface="Times New Roman"/>
              <a:ea typeface="Times New Roman"/>
            </a:endParaRPr>
          </a:p>
          <a:p>
            <a:pPr algn="just"/>
            <a:r>
              <a:rPr lang="en-GB" dirty="0">
                <a:latin typeface="Times New Roman"/>
                <a:ea typeface="Times New Roman"/>
              </a:rPr>
              <a:t>V6XX</a:t>
            </a:r>
          </a:p>
          <a:p>
            <a:pPr marL="342310" indent="-342310" algn="just"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</a:rPr>
              <a:t>Estimation of  the Vertical Total Electron Content (VTEC) through Level 1C Stokes 3 measurements for descending passes and their use in the sea surface salinity retrieval (ascending passes still use the predicted VTEC value from IGS).</a:t>
            </a:r>
            <a:endParaRPr lang="en-GB" sz="1400" dirty="0">
              <a:latin typeface="Times New Roman"/>
              <a:ea typeface="Times New Roman"/>
            </a:endParaRPr>
          </a:p>
          <a:p>
            <a:pPr marL="342310" indent="-342310" algn="just"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</a:rPr>
              <a:t>Better RFI detection and flagging, including use of cumulative RFI probability to adjust radiometric accuracy.</a:t>
            </a:r>
            <a:endParaRPr lang="en-GB" sz="1400" dirty="0">
              <a:latin typeface="Times New Roman"/>
              <a:ea typeface="Times New Roman"/>
            </a:endParaRPr>
          </a:p>
          <a:p>
            <a:pPr marL="342310" indent="-342310" algn="just"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</a:rPr>
              <a:t>Improved roughness model 3.</a:t>
            </a:r>
            <a:endParaRPr lang="en-GB" sz="1400" dirty="0">
              <a:latin typeface="Times New Roman"/>
              <a:ea typeface="Times New Roman"/>
            </a:endParaRPr>
          </a:p>
          <a:p>
            <a:pPr algn="just"/>
            <a:r>
              <a:rPr lang="en-GB" dirty="0">
                <a:latin typeface="Times New Roman"/>
                <a:ea typeface="Times New Roman"/>
              </a:rPr>
              <a:t>Further investigations during the reporting period focussed on:</a:t>
            </a:r>
            <a:endParaRPr lang="en-GB" sz="1400" dirty="0">
              <a:latin typeface="Times New Roman"/>
              <a:ea typeface="Times New Roman"/>
            </a:endParaRPr>
          </a:p>
          <a:p>
            <a:pPr marL="342310" indent="-342310" algn="just">
              <a:lnSpc>
                <a:spcPct val="115000"/>
              </a:lnSpc>
              <a:buFont typeface="Times New Roman"/>
              <a:buChar char="-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Optimal additive/multiplicative OTT (Ocean Target Transformation) or alternative method for residual bias and long-term drift removal.</a:t>
            </a:r>
            <a:endParaRPr lang="en-GB" dirty="0">
              <a:latin typeface="Calibri"/>
              <a:ea typeface="Times New Roman"/>
              <a:cs typeface="Times New Roman"/>
            </a:endParaRPr>
          </a:p>
          <a:p>
            <a:pPr marL="342310" indent="-342310" algn="just">
              <a:lnSpc>
                <a:spcPct val="115000"/>
              </a:lnSpc>
              <a:buFont typeface="Times New Roman"/>
              <a:buChar char="-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Better galactic noise scattering model.</a:t>
            </a:r>
            <a:endParaRPr lang="en-GB" dirty="0">
              <a:latin typeface="Calibri"/>
              <a:ea typeface="Times New Roman"/>
              <a:cs typeface="Times New Roman"/>
            </a:endParaRPr>
          </a:p>
          <a:p>
            <a:pPr marL="342310" indent="-342310" algn="just">
              <a:lnSpc>
                <a:spcPct val="115000"/>
              </a:lnSpc>
              <a:spcBef>
                <a:spcPts val="599"/>
              </a:spcBef>
              <a:buFont typeface="Times New Roman"/>
              <a:buChar char="-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Increasing validity of roughness correction models.</a:t>
            </a:r>
            <a:endParaRPr lang="en-GB" dirty="0">
              <a:latin typeface="Calibri"/>
              <a:ea typeface="Times New Roman"/>
              <a:cs typeface="Times New Roman"/>
            </a:endParaRPr>
          </a:p>
          <a:p>
            <a:pPr marL="342310" indent="-342310" algn="just">
              <a:lnSpc>
                <a:spcPct val="115000"/>
              </a:lnSpc>
              <a:spcBef>
                <a:spcPts val="599"/>
              </a:spcBef>
              <a:buFont typeface="Times New Roman"/>
              <a:buChar char="-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Develop and test tools to support the Level 1 and Level 2 ocean salinity data performance metric.</a:t>
            </a:r>
            <a:endParaRPr lang="en-GB" dirty="0">
              <a:latin typeface="Calibri"/>
              <a:ea typeface="Times New Roman"/>
              <a:cs typeface="Times New Roman"/>
            </a:endParaRPr>
          </a:p>
          <a:p>
            <a:pPr marL="342310" indent="-342310" algn="just">
              <a:lnSpc>
                <a:spcPct val="115000"/>
              </a:lnSpc>
              <a:spcBef>
                <a:spcPts val="599"/>
              </a:spcBef>
              <a:buFont typeface="Times New Roman"/>
              <a:buChar char="-"/>
            </a:pPr>
            <a:r>
              <a:rPr lang="en-US" sz="1400" dirty="0">
                <a:latin typeface="Times New Roman"/>
                <a:ea typeface="Times New Roman"/>
              </a:rPr>
              <a:t>Investigate possible algorithms and methods to correct the SMOS brightness temperature and definition of a possible corrected Level 1 product tailored for oceanographic application.</a:t>
            </a:r>
            <a:endParaRPr lang="en-GB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239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5200" y="739775"/>
            <a:ext cx="4927600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CAC96-3E55-44E3-AC32-92BDA56BABC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170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681038"/>
            <a:ext cx="4538662" cy="3403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>
              <a:latin typeface="Times New Roman"/>
              <a:ea typeface="Times New Roman"/>
            </a:endParaRPr>
          </a:p>
          <a:p>
            <a:pPr algn="just"/>
            <a:r>
              <a:rPr lang="en-GB" dirty="0">
                <a:latin typeface="Times New Roman"/>
                <a:ea typeface="Times New Roman"/>
              </a:rPr>
              <a:t>Global</a:t>
            </a:r>
            <a:r>
              <a:rPr lang="en-GB" baseline="0" dirty="0">
                <a:latin typeface="Times New Roman"/>
                <a:ea typeface="Times New Roman"/>
              </a:rPr>
              <a:t> validation at 0.29</a:t>
            </a:r>
          </a:p>
          <a:p>
            <a:pPr algn="just"/>
            <a:endParaRPr lang="en-GB" dirty="0">
              <a:latin typeface="Times New Roman"/>
              <a:ea typeface="Times New Roman"/>
            </a:endParaRPr>
          </a:p>
          <a:p>
            <a:pPr algn="just"/>
            <a:r>
              <a:rPr lang="en-GB" dirty="0">
                <a:latin typeface="Times New Roman"/>
                <a:ea typeface="Times New Roman"/>
              </a:rPr>
              <a:t>V6XX</a:t>
            </a:r>
          </a:p>
          <a:p>
            <a:pPr marL="335833" indent="-335833" algn="just"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</a:rPr>
              <a:t>Estimation of  the Vertical Total Electron Content (VTEC) through Level 1C Stokes 3 measurements for descending passes and their use in the sea surface salinity retrieval (ascending passes still use the predicted VTEC value from IGS).</a:t>
            </a:r>
            <a:endParaRPr lang="en-GB" sz="1400" dirty="0">
              <a:latin typeface="Times New Roman"/>
              <a:ea typeface="Times New Roman"/>
            </a:endParaRPr>
          </a:p>
          <a:p>
            <a:pPr marL="335833" indent="-335833" algn="just"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</a:rPr>
              <a:t>Better RFI detection and flagging, including use of cumulative RFI probability to adjust radiometric accuracy.</a:t>
            </a:r>
            <a:endParaRPr lang="en-GB" sz="1400" dirty="0">
              <a:latin typeface="Times New Roman"/>
              <a:ea typeface="Times New Roman"/>
            </a:endParaRPr>
          </a:p>
          <a:p>
            <a:pPr marL="335833" indent="-335833" algn="just">
              <a:buFont typeface="Times New Roman"/>
              <a:buChar char="-"/>
            </a:pPr>
            <a:r>
              <a:rPr lang="en-GB" dirty="0">
                <a:latin typeface="Times New Roman"/>
                <a:ea typeface="Times New Roman"/>
              </a:rPr>
              <a:t>Improved roughness model 3.</a:t>
            </a:r>
            <a:endParaRPr lang="en-GB" sz="1400" dirty="0">
              <a:latin typeface="Times New Roman"/>
              <a:ea typeface="Times New Roman"/>
            </a:endParaRPr>
          </a:p>
          <a:p>
            <a:pPr algn="just"/>
            <a:r>
              <a:rPr lang="en-GB" dirty="0">
                <a:latin typeface="Times New Roman"/>
                <a:ea typeface="Times New Roman"/>
              </a:rPr>
              <a:t>Further investigations during the reporting period focussed on:</a:t>
            </a:r>
            <a:endParaRPr lang="en-GB" sz="1400" dirty="0">
              <a:latin typeface="Times New Roman"/>
              <a:ea typeface="Times New Roman"/>
            </a:endParaRPr>
          </a:p>
          <a:p>
            <a:pPr marL="335833" indent="-335833" algn="just">
              <a:lnSpc>
                <a:spcPct val="115000"/>
              </a:lnSpc>
              <a:buFont typeface="Times New Roman"/>
              <a:buChar char="-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Optimal additive/multiplicative OTT (Ocean Target Transformation) or alternative method for residual bias and long-term drift removal.</a:t>
            </a:r>
            <a:endParaRPr lang="en-GB" dirty="0">
              <a:latin typeface="Calibri"/>
              <a:ea typeface="Times New Roman"/>
              <a:cs typeface="Times New Roman"/>
            </a:endParaRPr>
          </a:p>
          <a:p>
            <a:pPr marL="335833" indent="-335833" algn="just">
              <a:lnSpc>
                <a:spcPct val="115000"/>
              </a:lnSpc>
              <a:buFont typeface="Times New Roman"/>
              <a:buChar char="-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Better galactic noise scattering model.</a:t>
            </a:r>
            <a:endParaRPr lang="en-GB" dirty="0">
              <a:latin typeface="Calibri"/>
              <a:ea typeface="Times New Roman"/>
              <a:cs typeface="Times New Roman"/>
            </a:endParaRPr>
          </a:p>
          <a:p>
            <a:pPr marL="335833" indent="-335833" algn="just">
              <a:lnSpc>
                <a:spcPct val="115000"/>
              </a:lnSpc>
              <a:spcBef>
                <a:spcPts val="588"/>
              </a:spcBef>
              <a:buFont typeface="Times New Roman"/>
              <a:buChar char="-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Increasing validity of roughness correction models.</a:t>
            </a:r>
            <a:endParaRPr lang="en-GB" dirty="0">
              <a:latin typeface="Calibri"/>
              <a:ea typeface="Times New Roman"/>
              <a:cs typeface="Times New Roman"/>
            </a:endParaRPr>
          </a:p>
          <a:p>
            <a:pPr marL="335833" indent="-335833" algn="just">
              <a:lnSpc>
                <a:spcPct val="115000"/>
              </a:lnSpc>
              <a:spcBef>
                <a:spcPts val="588"/>
              </a:spcBef>
              <a:buFont typeface="Times New Roman"/>
              <a:buChar char="-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Develop and test tools to support the Level 1 and Level 2 ocean salinity data performance metric.</a:t>
            </a:r>
            <a:endParaRPr lang="en-GB" dirty="0">
              <a:latin typeface="Calibri"/>
              <a:ea typeface="Times New Roman"/>
              <a:cs typeface="Times New Roman"/>
            </a:endParaRPr>
          </a:p>
          <a:p>
            <a:pPr marL="335833" indent="-335833" algn="just">
              <a:lnSpc>
                <a:spcPct val="115000"/>
              </a:lnSpc>
              <a:spcBef>
                <a:spcPts val="588"/>
              </a:spcBef>
              <a:buFont typeface="Times New Roman"/>
              <a:buChar char="-"/>
            </a:pPr>
            <a:r>
              <a:rPr lang="en-US" sz="1400" dirty="0">
                <a:latin typeface="Times New Roman"/>
                <a:ea typeface="Times New Roman"/>
              </a:rPr>
              <a:t>Investigate possible algorithms and methods to correct the SMOS brightness temperature and definition of a possible corrected Level 1 product tailored for oceanographic application.</a:t>
            </a:r>
            <a:endParaRPr lang="en-GB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60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CE8E5-9A7D-4C63-B5DF-E218F0474F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84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CE8E5-9A7D-4C63-B5DF-E218F0474F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68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807B0-9A65-4FF2-B4AF-19F21202146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2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7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8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9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0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1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4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5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7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/>
          <a:stretch>
            <a:fillRect/>
          </a:stretch>
        </p:blipFill>
        <p:spPr bwMode="auto">
          <a:xfrm>
            <a:off x="0" y="0"/>
            <a:ext cx="9250363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3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7" name="Picture 35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6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66119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166688" y="65039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17903902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cover slide 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285288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3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7" name="Picture 35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6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66119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166688" y="65039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2959760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3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7" name="Picture 35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6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66119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166688" y="65039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40516538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1596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434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6009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086" y="161566"/>
            <a:ext cx="7174846" cy="427038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2823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0334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59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61566"/>
            <a:ext cx="7174846" cy="427038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23961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962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3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7" name="Picture 35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6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66119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166688" y="65039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1905406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-14288"/>
            <a:ext cx="6872288" cy="687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Picture 31" descr="Comet_activity_21_June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-7938"/>
            <a:ext cx="914876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5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8" name="Picture 36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9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2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66119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 userDrawn="1"/>
        </p:nvCxnSpPr>
        <p:spPr>
          <a:xfrm>
            <a:off x="166688" y="65039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02872239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7513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3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7" name="Picture 35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6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66119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166688" y="65039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05754184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3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7" name="Picture 35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6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66119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166688" y="65039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5288285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NAV_cover_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1" descr="NAV_cover_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-4763"/>
            <a:ext cx="8890000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3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8" name="Picture 35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6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7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8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9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0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1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2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3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4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5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6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7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8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9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0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1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2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3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4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5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6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7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5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66119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 userDrawn="1"/>
        </p:nvCxnSpPr>
        <p:spPr>
          <a:xfrm>
            <a:off x="166688" y="65039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11621536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239251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3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7" name="Picture 35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6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66119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166688" y="65039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58702718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55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3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7" name="Picture 35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6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66119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166688" y="65039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5414445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Vega_VV04_IXV_Liftoff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3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7" name="Picture 35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6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66119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166688" y="65039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85"/>
            <a:ext cx="7948800" cy="41910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2" y="2214616"/>
            <a:ext cx="7947025" cy="579438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92913832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6.png"/><Relationship Id="rId39" Type="http://schemas.openxmlformats.org/officeDocument/2006/relationships/image" Target="../media/image19.png"/><Relationship Id="rId21" Type="http://schemas.openxmlformats.org/officeDocument/2006/relationships/image" Target="../media/image1.jpeg"/><Relationship Id="rId34" Type="http://schemas.openxmlformats.org/officeDocument/2006/relationships/image" Target="../media/image14.png"/><Relationship Id="rId42" Type="http://schemas.openxmlformats.org/officeDocument/2006/relationships/image" Target="../media/image2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32" Type="http://schemas.openxmlformats.org/officeDocument/2006/relationships/image" Target="../media/image12.png"/><Relationship Id="rId37" Type="http://schemas.openxmlformats.org/officeDocument/2006/relationships/image" Target="../media/image17.png"/><Relationship Id="rId40" Type="http://schemas.openxmlformats.org/officeDocument/2006/relationships/image" Target="../media/image20.png"/><Relationship Id="rId45" Type="http://schemas.openxmlformats.org/officeDocument/2006/relationships/image" Target="../media/image2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36" Type="http://schemas.openxmlformats.org/officeDocument/2006/relationships/image" Target="../media/image16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1.png"/><Relationship Id="rId44" Type="http://schemas.openxmlformats.org/officeDocument/2006/relationships/image" Target="../media/image2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Relationship Id="rId27" Type="http://schemas.openxmlformats.org/officeDocument/2006/relationships/image" Target="../media/image7.png"/><Relationship Id="rId30" Type="http://schemas.openxmlformats.org/officeDocument/2006/relationships/image" Target="../media/image10.png"/><Relationship Id="rId35" Type="http://schemas.openxmlformats.org/officeDocument/2006/relationships/image" Target="../media/image15.png"/><Relationship Id="rId43" Type="http://schemas.openxmlformats.org/officeDocument/2006/relationships/image" Target="../media/image23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33" Type="http://schemas.openxmlformats.org/officeDocument/2006/relationships/image" Target="../media/image13.png"/><Relationship Id="rId38" Type="http://schemas.openxmlformats.org/officeDocument/2006/relationships/image" Target="../media/image18.png"/><Relationship Id="rId46" Type="http://schemas.openxmlformats.org/officeDocument/2006/relationships/image" Target="../media/image26.png"/><Relationship Id="rId20" Type="http://schemas.openxmlformats.org/officeDocument/2006/relationships/theme" Target="../theme/theme1.xml"/><Relationship Id="rId41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PT_Footer.jp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12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5" descr="PPT_Header02" hidden="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0" y="863600"/>
            <a:ext cx="8747125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9" name="Text Box 34"/>
          <p:cNvSpPr txBox="1">
            <a:spLocks noChangeAspect="1" noChangeArrowheads="1"/>
          </p:cNvSpPr>
          <p:nvPr/>
        </p:nvSpPr>
        <p:spPr bwMode="auto">
          <a:xfrm>
            <a:off x="4479925" y="6296025"/>
            <a:ext cx="4521200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Ins="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>
                <a:solidFill>
                  <a:schemeClr val="bg2"/>
                </a:solidFill>
              </a:rPr>
              <a:t>Slide  </a:t>
            </a:r>
            <a:fld id="{72965EB5-1920-45FB-8C77-3E1A6197427D}" type="slidenum">
              <a:rPr altLang="en-US" sz="800" noProof="1" smtClean="0">
                <a:solidFill>
                  <a:schemeClr val="bg2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61925"/>
            <a:ext cx="7175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1031" name="Picture 34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2" name="Group 58"/>
          <p:cNvGrpSpPr>
            <a:grpSpLocks/>
          </p:cNvGrpSpPr>
          <p:nvPr userDrawn="1"/>
        </p:nvGrpSpPr>
        <p:grpSpPr bwMode="auto">
          <a:xfrm>
            <a:off x="171450" y="6621463"/>
            <a:ext cx="6435725" cy="111125"/>
            <a:chOff x="171652" y="6621093"/>
            <a:chExt cx="6436141" cy="111519"/>
          </a:xfrm>
        </p:grpSpPr>
        <p:pic>
          <p:nvPicPr>
            <p:cNvPr id="1033" name="Picture 60" descr="at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84" descr="b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85" descr="ca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86" descr="ch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87" descr="cz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88" descr="de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89" descr="dk.png"/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90" descr="ee.png"/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91" descr="es.png"/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92" descr="fi.png"/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93" descr="fr.png"/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94" descr="gr.pn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95" descr="hu.png"/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96" descr="ie.png"/>
            <p:cNvPicPr>
              <a:picLocks noChangeAspect="1"/>
            </p:cNvPicPr>
            <p:nvPr userDrawn="1"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97" descr="it.pn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98" descr="lu.pn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99" descr="nl.png"/>
            <p:cNvPicPr>
              <a:picLocks noChangeAspect="1"/>
            </p:cNvPicPr>
            <p:nvPr userDrawn="1"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100" descr="no.png"/>
            <p:cNvPicPr>
              <a:picLocks noChangeAspect="1"/>
            </p:cNvPicPr>
            <p:nvPr userDrawn="1"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101" descr="pl.png"/>
            <p:cNvPicPr>
              <a:picLocks noChangeAspect="1"/>
            </p:cNvPicPr>
            <p:nvPr userDrawn="1"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102" descr="pt.png"/>
            <p:cNvPicPr>
              <a:picLocks noChangeAspect="1"/>
            </p:cNvPicPr>
            <p:nvPr userDrawn="1"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103" descr="ro.png"/>
            <p:cNvPicPr>
              <a:picLocks noChangeAspect="1"/>
            </p:cNvPicPr>
            <p:nvPr userDrawn="1"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104" descr="se.png"/>
            <p:cNvPicPr>
              <a:picLocks noChangeAspect="1"/>
            </p:cNvPicPr>
            <p:nvPr userDrawn="1"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105" descr="uk.png"/>
            <p:cNvPicPr>
              <a:picLocks noChangeAspect="1"/>
            </p:cNvPicPr>
            <p:nvPr userDrawn="1"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3" r:id="rId1"/>
    <p:sldLayoutId id="2147485484" r:id="rId2"/>
    <p:sldLayoutId id="2147485485" r:id="rId3"/>
    <p:sldLayoutId id="2147485486" r:id="rId4"/>
    <p:sldLayoutId id="2147485487" r:id="rId5"/>
    <p:sldLayoutId id="2147485488" r:id="rId6"/>
    <p:sldLayoutId id="2147485489" r:id="rId7"/>
    <p:sldLayoutId id="2147485490" r:id="rId8"/>
    <p:sldLayoutId id="2147485491" r:id="rId9"/>
    <p:sldLayoutId id="2147485492" r:id="rId10"/>
    <p:sldLayoutId id="2147485493" r:id="rId11"/>
    <p:sldLayoutId id="2147485475" r:id="rId12"/>
    <p:sldLayoutId id="2147485476" r:id="rId13"/>
    <p:sldLayoutId id="2147485477" r:id="rId14"/>
    <p:sldLayoutId id="2147485478" r:id="rId15"/>
    <p:sldLayoutId id="2147485479" r:id="rId16"/>
    <p:sldLayoutId id="2147485480" r:id="rId17"/>
    <p:sldLayoutId id="2147485481" r:id="rId18"/>
    <p:sldLayoutId id="2147485482" r:id="rId1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1.jpeg"/><Relationship Id="rId7" Type="http://schemas.openxmlformats.org/officeDocument/2006/relationships/image" Target="../media/image78.emf"/><Relationship Id="rId2" Type="http://schemas.openxmlformats.org/officeDocument/2006/relationships/hyperlink" Target="mailto:roberto.sabia@esa.int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hyperlink" Target="http://wwz.ifremer.fr/institut_eng" TargetMode="External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jpeg"/><Relationship Id="rId5" Type="http://schemas.openxmlformats.org/officeDocument/2006/relationships/image" Target="../media/image71.jpeg"/><Relationship Id="rId4" Type="http://schemas.openxmlformats.org/officeDocument/2006/relationships/image" Target="../media/image8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9.jpg"/><Relationship Id="rId5" Type="http://schemas.openxmlformats.org/officeDocument/2006/relationships/image" Target="../media/image72.jpg"/><Relationship Id="rId4" Type="http://schemas.openxmlformats.org/officeDocument/2006/relationships/image" Target="../media/image8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smn.geo.tuwien.ac.at/ism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4">
            <a:extLst>
              <a:ext uri="{FF2B5EF4-FFF2-40B4-BE49-F238E27FC236}">
                <a16:creationId xmlns:a16="http://schemas.microsoft.com/office/drawing/2014/main" id="{91F8D7F9-5DBD-5F4C-AA3C-6DE77D233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6" y="4240947"/>
            <a:ext cx="7906608" cy="70788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600" b="1" dirty="0"/>
              <a:t>R. Sabia</a:t>
            </a:r>
            <a:r>
              <a:rPr lang="en-GB" sz="1600" b="1" baseline="30000" dirty="0"/>
              <a:t>1 </a:t>
            </a:r>
            <a:r>
              <a:rPr lang="en-GB" sz="1600" b="1" dirty="0"/>
              <a:t>and the SMOS Validation and Retrieval Team</a:t>
            </a:r>
          </a:p>
          <a:p>
            <a:pPr>
              <a:spcBef>
                <a:spcPts val="0"/>
              </a:spcBef>
            </a:pPr>
            <a:endParaRPr lang="en-GB" sz="1200" b="1" dirty="0"/>
          </a:p>
          <a:p>
            <a:pPr>
              <a:spcBef>
                <a:spcPts val="0"/>
              </a:spcBef>
            </a:pPr>
            <a:r>
              <a:rPr lang="en-GB" sz="1200" b="1" dirty="0"/>
              <a:t>1 Telespazio-Vega UK Ltd for European Space Agency (ESA), ESRIN, Frascati, Italy.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081A92A-6A4B-D049-BC58-8DAF22BFC87B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221296" y="1072079"/>
            <a:ext cx="8747125" cy="188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r>
              <a:rPr lang="en-GB" sz="2000" b="1" dirty="0">
                <a:solidFill>
                  <a:srgbClr val="008542"/>
                </a:solidFill>
                <a:latin typeface="Verdana"/>
                <a:ea typeface="+mj-ea"/>
                <a:cs typeface="Verdana"/>
              </a:rPr>
              <a:t>SMOS geophysical products</a:t>
            </a:r>
          </a:p>
          <a:p>
            <a:pPr algn="just">
              <a:defRPr/>
            </a:pPr>
            <a:endParaRPr lang="en-GB" sz="2000" b="1" dirty="0">
              <a:solidFill>
                <a:schemeClr val="tx1"/>
              </a:solidFill>
              <a:ea typeface="+mj-ea"/>
            </a:endParaRPr>
          </a:p>
          <a:p>
            <a:pPr algn="just">
              <a:defRPr/>
            </a:pPr>
            <a:r>
              <a:rPr lang="en-GB" b="1" dirty="0">
                <a:solidFill>
                  <a:schemeClr val="tx1"/>
                </a:solidFill>
                <a:ea typeface="+mj-ea"/>
              </a:rPr>
              <a:t>GSICS Annual Meeting 2019</a:t>
            </a:r>
          </a:p>
          <a:p>
            <a:pPr algn="just">
              <a:defRPr/>
            </a:pPr>
            <a:r>
              <a:rPr lang="en-GB" b="1" dirty="0">
                <a:solidFill>
                  <a:schemeClr val="tx1"/>
                </a:solidFill>
                <a:latin typeface="Verdana"/>
                <a:ea typeface="+mj-ea"/>
                <a:cs typeface="Verdana"/>
              </a:rPr>
              <a:t>GRWG – MW sub-group</a:t>
            </a:r>
          </a:p>
          <a:p>
            <a:pPr algn="just">
              <a:defRPr/>
            </a:pPr>
            <a:r>
              <a:rPr lang="en-GB" b="1" dirty="0">
                <a:solidFill>
                  <a:schemeClr val="tx1"/>
                </a:solidFill>
                <a:ea typeface="+mj-ea"/>
              </a:rPr>
              <a:t>March 6</a:t>
            </a:r>
            <a:r>
              <a:rPr lang="en-GB" b="1" baseline="30000" dirty="0">
                <a:solidFill>
                  <a:schemeClr val="tx1"/>
                </a:solidFill>
                <a:ea typeface="+mj-ea"/>
              </a:rPr>
              <a:t>th</a:t>
            </a:r>
            <a:r>
              <a:rPr lang="en-GB" b="1" dirty="0">
                <a:solidFill>
                  <a:schemeClr val="tx1"/>
                </a:solidFill>
                <a:ea typeface="+mj-ea"/>
              </a:rPr>
              <a:t>, 2019 – ESRIN, Frascati, Italy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F17E6-6C0F-F547-A5E6-27C7862C5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4" b="17459"/>
          <a:stretch/>
        </p:blipFill>
        <p:spPr>
          <a:xfrm>
            <a:off x="22859" y="5545015"/>
            <a:ext cx="9144000" cy="93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17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97090" y="918411"/>
            <a:ext cx="4947619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SAG - Scientific Advisory Group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(~25-people, advisory and pre-ops Platform testing)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SAG Consultation Meeting #1: </a:t>
            </a:r>
            <a:r>
              <a:rPr lang="en-US" sz="1400" b="1" dirty="0">
                <a:solidFill>
                  <a:srgbClr val="000000"/>
                </a:solidFill>
              </a:rPr>
              <a:t>May 3</a:t>
            </a:r>
            <a:r>
              <a:rPr lang="en-US" sz="1400" b="1" baseline="30000" dirty="0">
                <a:solidFill>
                  <a:srgbClr val="000000"/>
                </a:solidFill>
              </a:rPr>
              <a:t>rd</a:t>
            </a:r>
            <a:r>
              <a:rPr lang="en-US" sz="1400" b="1" dirty="0">
                <a:solidFill>
                  <a:srgbClr val="000000"/>
                </a:solidFill>
              </a:rPr>
              <a:t>, 2017</a:t>
            </a:r>
            <a:r>
              <a:rPr lang="en-US" sz="1400" dirty="0">
                <a:solidFill>
                  <a:srgbClr val="000000"/>
                </a:solidFill>
              </a:rPr>
              <a:t>, ESA-ESTEC</a:t>
            </a:r>
          </a:p>
          <a:p>
            <a:r>
              <a:rPr lang="en-US" sz="1400" dirty="0">
                <a:solidFill>
                  <a:srgbClr val="000000"/>
                </a:solidFill>
              </a:rPr>
              <a:t>SAG Consultation Meeting #2: </a:t>
            </a:r>
            <a:r>
              <a:rPr lang="en-US" sz="1400" b="1" dirty="0">
                <a:solidFill>
                  <a:srgbClr val="000000"/>
                </a:solidFill>
              </a:rPr>
              <a:t>May 24</a:t>
            </a:r>
            <a:r>
              <a:rPr lang="en-US" sz="1400" b="1" baseline="30000" dirty="0">
                <a:solidFill>
                  <a:srgbClr val="000000"/>
                </a:solidFill>
              </a:rPr>
              <a:t>th</a:t>
            </a:r>
            <a:r>
              <a:rPr lang="en-US" sz="1400" b="1" dirty="0">
                <a:solidFill>
                  <a:srgbClr val="000000"/>
                </a:solidFill>
              </a:rPr>
              <a:t>, 2018</a:t>
            </a:r>
            <a:r>
              <a:rPr lang="en-US" sz="1400" dirty="0">
                <a:solidFill>
                  <a:srgbClr val="000000"/>
                </a:solidFill>
              </a:rPr>
              <a:t>, ESA-ESRIN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49326" y="2874309"/>
            <a:ext cx="5453154" cy="311075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Participated in the discussion at the </a:t>
            </a:r>
            <a:r>
              <a:rPr lang="en-US" sz="1400" dirty="0">
                <a:solidFill>
                  <a:srgbClr val="D0103A"/>
                </a:solidFill>
              </a:rPr>
              <a:t>SAG CM1 </a:t>
            </a:r>
            <a:r>
              <a:rPr lang="en-US" sz="1400" dirty="0">
                <a:solidFill>
                  <a:schemeClr val="tx1"/>
                </a:solidFill>
              </a:rPr>
              <a:t>driven by specific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D0103A"/>
                </a:solidFill>
              </a:rPr>
              <a:t>seed questions (24)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Produced </a:t>
            </a:r>
            <a:r>
              <a:rPr lang="en-US" sz="1400" dirty="0">
                <a:solidFill>
                  <a:srgbClr val="D0103A"/>
                </a:solidFill>
              </a:rPr>
              <a:t>Feedback document,</a:t>
            </a:r>
            <a:r>
              <a:rPr lang="en-US" sz="1400" dirty="0">
                <a:solidFill>
                  <a:schemeClr val="tx1"/>
                </a:solidFill>
              </a:rPr>
              <a:t> taken into account in the Platform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Participated in the discussion at the </a:t>
            </a:r>
            <a:r>
              <a:rPr lang="en-US" sz="1400" dirty="0">
                <a:solidFill>
                  <a:srgbClr val="D0103A"/>
                </a:solidFill>
              </a:rPr>
              <a:t>SAG CM2 </a:t>
            </a:r>
            <a:r>
              <a:rPr lang="en-US" sz="1400" dirty="0">
                <a:solidFill>
                  <a:schemeClr val="tx1"/>
                </a:solidFill>
              </a:rPr>
              <a:t>driven by specific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D0103A"/>
                </a:solidFill>
              </a:rPr>
              <a:t>seed questions (33), </a:t>
            </a:r>
            <a:r>
              <a:rPr lang="en-US" sz="1400" dirty="0">
                <a:solidFill>
                  <a:schemeClr val="tx1"/>
                </a:solidFill>
              </a:rPr>
              <a:t>assessing a </a:t>
            </a:r>
            <a:r>
              <a:rPr lang="en-US" sz="1400" dirty="0">
                <a:solidFill>
                  <a:srgbClr val="D0103A"/>
                </a:solidFill>
              </a:rPr>
              <a:t>Test Platform </a:t>
            </a:r>
            <a:r>
              <a:rPr lang="en-US" sz="1400" dirty="0">
                <a:solidFill>
                  <a:schemeClr val="tx1"/>
                </a:solidFill>
              </a:rPr>
              <a:t>towards implementation finalization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Consolidation of feedback, taken into account in the Platform </a:t>
            </a:r>
            <a:r>
              <a:rPr lang="en-US" sz="1400" dirty="0">
                <a:solidFill>
                  <a:srgbClr val="D0103A"/>
                </a:solidFill>
              </a:rPr>
              <a:t>Implementation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Serve as </a:t>
            </a:r>
            <a:r>
              <a:rPr lang="en-US" sz="1400" dirty="0">
                <a:solidFill>
                  <a:srgbClr val="D0103A"/>
                </a:solidFill>
              </a:rPr>
              <a:t>super-users</a:t>
            </a:r>
            <a:r>
              <a:rPr lang="en-US" sz="1400" dirty="0">
                <a:solidFill>
                  <a:srgbClr val="FC0107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of the platform functionalities before the opening to the wider oceanographic community</a:t>
            </a:r>
            <a:endParaRPr lang="en-US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1187" y="166099"/>
            <a:ext cx="7056278" cy="400110"/>
          </a:xfrm>
        </p:spPr>
        <p:txBody>
          <a:bodyPr/>
          <a:lstStyle/>
          <a:p>
            <a:r>
              <a:rPr lang="en-US" sz="2000" dirty="0"/>
              <a:t>SAG panel – membership  and involvement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826208"/>
              </p:ext>
            </p:extLst>
          </p:nvPr>
        </p:nvGraphicFramePr>
        <p:xfrm>
          <a:off x="121186" y="918411"/>
          <a:ext cx="3384013" cy="41020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0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Jacqueline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BOUTIN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LOCEAN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Antonio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TURIEL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ICM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Manuel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ARIAS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ARGANS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Jean-Luc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VERGELY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ACRI-ST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Stéphane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TAROT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Ifremer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Justino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MARTÍNEZ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ICM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Tony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LEE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JPL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Thomas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MEISSNER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RSS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Gilles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REVERDIN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LOCEAN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Nicolas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KOLODZIEJCZYK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Univ. Brest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Benoît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TRANCHANT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CLS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Lisan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YU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WHOI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Julian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SCHANZE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ESR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Johnny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JOHANNESSEN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NERSC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Adrien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MARTIN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NOCS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Marie-Hélène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RIO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ESA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Christophe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MAES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IRD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Lars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KALESCHKE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Univ. Hamburg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Jamie D.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SHUTLER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Univ. of Exeter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  <a:latin typeface="+mj-lt"/>
                        </a:rPr>
                        <a:t>Sébastien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CLERC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ACRI-ST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Eric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BAYLER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NOAA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Philippe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RICHAUME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CESBIO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Detlef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STAMMER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Univ.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Hamburg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David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LEVINE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Emmanuel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DINNAT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Michael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DENSBERGER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REMSS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239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00042" cy="862012"/>
          </a:xfrm>
        </p:spPr>
        <p:txBody>
          <a:bodyPr>
            <a:noAutofit/>
          </a:bodyPr>
          <a:lstStyle/>
          <a:p>
            <a:r>
              <a:rPr lang="en-US" dirty="0"/>
              <a:t>Website mock-up </a:t>
            </a:r>
            <a:br>
              <a:rPr lang="en-US" dirty="0"/>
            </a:br>
            <a:r>
              <a:rPr lang="en-US" dirty="0"/>
              <a:t>https://pimep-test.oceandatalab.com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pimep_website_mock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0" y="674259"/>
            <a:ext cx="8352928" cy="52205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30888" y="1178315"/>
            <a:ext cx="720080" cy="43204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422978" y="1178315"/>
            <a:ext cx="720080" cy="43204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15064" y="1178315"/>
            <a:ext cx="1008112" cy="43204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90928" y="1970403"/>
            <a:ext cx="3024336" cy="222386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02696" y="4130643"/>
            <a:ext cx="1944216" cy="165618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30888" y="4130643"/>
            <a:ext cx="1944216" cy="165618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15064" y="4130643"/>
            <a:ext cx="1944216" cy="165618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784" y="590628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1400" b="1" dirty="0">
                <a:solidFill>
                  <a:srgbClr val="006699"/>
                </a:solidFill>
                <a:latin typeface="Verdana" charset="0"/>
                <a:cs typeface="Times New Roman" charset="0"/>
              </a:rPr>
              <a:t> </a:t>
            </a:r>
            <a:r>
              <a:rPr lang="en-US" sz="1400" b="1" dirty="0">
                <a:latin typeface="Verdana" charset="0"/>
                <a:cs typeface="Times New Roman" charset="0"/>
              </a:rPr>
              <a:t>Pi-MEP salinity will provide tools for merging/process data at user discretion (typology, scales, filtering, </a:t>
            </a:r>
            <a:r>
              <a:rPr lang="en-US" sz="1400" b="1" dirty="0" err="1">
                <a:latin typeface="Verdana" charset="0"/>
                <a:cs typeface="Times New Roman" charset="0"/>
              </a:rPr>
              <a:t>etc</a:t>
            </a:r>
            <a:r>
              <a:rPr lang="en-US" sz="1400" b="1" dirty="0">
                <a:latin typeface="Verdana" charset="0"/>
                <a:cs typeface="Times New Roman" charset="0"/>
              </a:rPr>
              <a:t>); user can interact to an extent decided by the Platform host</a:t>
            </a:r>
          </a:p>
        </p:txBody>
      </p:sp>
    </p:spTree>
    <p:extLst>
      <p:ext uri="{BB962C8B-B14F-4D97-AF65-F5344CB8AC3E}">
        <p14:creationId xmlns:p14="http://schemas.microsoft.com/office/powerpoint/2010/main" val="197386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7128792" cy="862012"/>
          </a:xfrm>
        </p:spPr>
        <p:txBody>
          <a:bodyPr/>
          <a:lstStyle/>
          <a:p>
            <a:r>
              <a:rPr lang="en-US" dirty="0"/>
              <a:t>Data visualization </a:t>
            </a:r>
            <a:r>
              <a:rPr lang="mr-IN" dirty="0"/>
              <a:t>–</a:t>
            </a:r>
            <a:r>
              <a:rPr lang="en-US" dirty="0" err="1"/>
              <a:t>Syntool</a:t>
            </a:r>
            <a:endParaRPr lang="en-US" dirty="0"/>
          </a:p>
        </p:txBody>
      </p:sp>
      <p:pic>
        <p:nvPicPr>
          <p:cNvPr id="7" name="Picture 6" descr="pimep_cdr_syntool_product_inf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5" r="21691"/>
          <a:stretch/>
        </p:blipFill>
        <p:spPr>
          <a:xfrm>
            <a:off x="21900" y="1988840"/>
            <a:ext cx="3914481" cy="3960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052736"/>
            <a:ext cx="88569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Integrated access, visualization and </a:t>
            </a:r>
            <a:r>
              <a:rPr lang="en-US" sz="1600" b="1" dirty="0" err="1"/>
              <a:t>mutlidimensional</a:t>
            </a:r>
            <a:r>
              <a:rPr lang="en-US" sz="1600" b="1" dirty="0"/>
              <a:t> </a:t>
            </a:r>
            <a:r>
              <a:rPr lang="en-US" sz="1600" b="1" dirty="0" err="1"/>
              <a:t>intercomparison</a:t>
            </a:r>
            <a:r>
              <a:rPr lang="en-US" sz="1600" b="1" dirty="0"/>
              <a:t> of EO, in-situ and model data.</a:t>
            </a:r>
            <a:endParaRPr lang="fr-FR" sz="1600" b="1" dirty="0"/>
          </a:p>
        </p:txBody>
      </p:sp>
      <p:pic>
        <p:nvPicPr>
          <p:cNvPr id="4" name="Picture 3" descr="pimep_cdr_syntool_magnifi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38" y="1988840"/>
            <a:ext cx="5397097" cy="39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0182" y="609330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660066"/>
                </a:solidFill>
              </a:rPr>
              <a:t>SynTool</a:t>
            </a:r>
            <a:endParaRPr lang="en-US" sz="14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48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93553"/>
            <a:ext cx="7175500" cy="427038"/>
          </a:xfrm>
        </p:spPr>
        <p:txBody>
          <a:bodyPr/>
          <a:lstStyle/>
          <a:p>
            <a:r>
              <a:rPr lang="en-US" dirty="0"/>
              <a:t>Plot and MDB interfaces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30535" y="2708920"/>
            <a:ext cx="2592288" cy="194421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solidFill>
                  <a:srgbClr val="660066"/>
                </a:solidFill>
              </a:rPr>
              <a:t>Datalaps</a:t>
            </a:r>
            <a:r>
              <a:rPr lang="en-US" dirty="0">
                <a:solidFill>
                  <a:srgbClr val="660066"/>
                </a:solidFill>
              </a:rPr>
              <a:t> plotting interface</a:t>
            </a:r>
          </a:p>
          <a:p>
            <a:pPr>
              <a:lnSpc>
                <a:spcPct val="80000"/>
              </a:lnSpc>
            </a:pPr>
            <a:r>
              <a:rPr lang="en-US" dirty="0"/>
              <a:t>Time series</a:t>
            </a:r>
          </a:p>
          <a:p>
            <a:pPr>
              <a:lnSpc>
                <a:spcPct val="80000"/>
              </a:lnSpc>
            </a:pPr>
            <a:r>
              <a:rPr lang="en-US" dirty="0"/>
              <a:t>Scatterplots</a:t>
            </a:r>
          </a:p>
          <a:p>
            <a:pPr>
              <a:lnSpc>
                <a:spcPct val="80000"/>
              </a:lnSpc>
            </a:pPr>
            <a:r>
              <a:rPr lang="en-US" dirty="0"/>
              <a:t>Histograms </a:t>
            </a:r>
          </a:p>
          <a:p>
            <a:pPr>
              <a:lnSpc>
                <a:spcPct val="80000"/>
              </a:lnSpc>
            </a:pPr>
            <a:r>
              <a:rPr lang="en-US" dirty="0" err="1"/>
              <a:t>Hovmöller</a:t>
            </a:r>
            <a:r>
              <a:rPr lang="en-US" dirty="0"/>
              <a:t> diagrams </a:t>
            </a:r>
          </a:p>
          <a:p>
            <a:pPr>
              <a:lnSpc>
                <a:spcPct val="80000"/>
              </a:lnSpc>
            </a:pPr>
            <a:r>
              <a:rPr lang="en-US" dirty="0"/>
              <a:t>Maps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45893" y="1110087"/>
            <a:ext cx="4298107" cy="175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1600">
                <a:solidFill>
                  <a:srgbClr val="9D9FA1"/>
                </a:solidFill>
                <a:latin typeface="+mn-lt"/>
              </a:defRPr>
            </a:lvl6pPr>
            <a:lvl7pPr marL="39370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1600">
                <a:solidFill>
                  <a:srgbClr val="9D9FA1"/>
                </a:solidFill>
                <a:latin typeface="+mn-lt"/>
              </a:defRPr>
            </a:lvl7pPr>
            <a:lvl8pPr marL="43942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1600">
                <a:solidFill>
                  <a:srgbClr val="9D9FA1"/>
                </a:solidFill>
                <a:latin typeface="+mn-lt"/>
              </a:defRPr>
            </a:lvl8pPr>
            <a:lvl9pPr marL="48514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1600">
                <a:solidFill>
                  <a:srgbClr val="9D9FA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dirty="0" err="1">
                <a:solidFill>
                  <a:srgbClr val="660066"/>
                </a:solidFill>
              </a:rPr>
              <a:t>Datalaps</a:t>
            </a:r>
            <a:r>
              <a:rPr lang="en-US" sz="1400" dirty="0">
                <a:solidFill>
                  <a:srgbClr val="660066"/>
                </a:solidFill>
              </a:rPr>
              <a:t> MDB interface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Query and Extract match-ups (CSV, JSON or </a:t>
            </a:r>
            <a:r>
              <a:rPr lang="en-US" sz="1400" dirty="0" err="1"/>
              <a:t>NetCDF</a:t>
            </a:r>
            <a:r>
              <a:rPr lang="en-US" sz="1400" dirty="0"/>
              <a:t>)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Generate plots for match-up metrics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Produce custom PDF reports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Data filtering options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MBD cam be stratified according to several </a:t>
            </a:r>
            <a:r>
              <a:rPr lang="en-US" sz="1400" u="sng" dirty="0"/>
              <a:t>conditions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0" y="54181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460875">
              <a:spcBef>
                <a:spcPct val="50000"/>
              </a:spcBef>
              <a:buFontTx/>
              <a:buChar char="•"/>
            </a:pPr>
            <a:r>
              <a:rPr lang="en-US" sz="1600" b="1" dirty="0">
                <a:latin typeface="Verdana" charset="0"/>
                <a:cs typeface="Times New Roman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Verdana" charset="0"/>
                <a:cs typeface="Times New Roman" charset="0"/>
              </a:rPr>
              <a:t>Match-up databases </a:t>
            </a:r>
            <a:r>
              <a:rPr lang="en-US" sz="1600" b="1" dirty="0">
                <a:latin typeface="Verdana" charset="0"/>
                <a:cs typeface="Times New Roman" charset="0"/>
              </a:rPr>
              <a:t>of SMOS/in situ (e.g., Argo, TSG, moorings, drifters) data and inter-comparison reports generated via dedicated tools allowing visualization and/or user-driven extractions.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83560" y="2905664"/>
            <a:ext cx="3960440" cy="3548962"/>
            <a:chOff x="323528" y="785948"/>
            <a:chExt cx="6840760" cy="6072052"/>
          </a:xfrm>
        </p:grpSpPr>
        <p:pic>
          <p:nvPicPr>
            <p:cNvPr id="10" name="Picture 9" descr="pimep_mdb_ui_mocku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785948"/>
              <a:ext cx="6840760" cy="6067193"/>
            </a:xfrm>
            <a:prstGeom prst="rect">
              <a:avLst/>
            </a:prstGeom>
          </p:spPr>
        </p:pic>
        <p:pic>
          <p:nvPicPr>
            <p:cNvPr id="11" name="Imag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1800" y="836712"/>
              <a:ext cx="3960440" cy="1872208"/>
            </a:xfrm>
            <a:prstGeom prst="rect">
              <a:avLst/>
            </a:prstGeom>
          </p:spPr>
        </p:pic>
        <p:pic>
          <p:nvPicPr>
            <p:cNvPr id="12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1800" y="2780927"/>
              <a:ext cx="4032448" cy="1969683"/>
            </a:xfrm>
            <a:prstGeom prst="rect">
              <a:avLst/>
            </a:prstGeom>
          </p:spPr>
        </p:pic>
        <p:pic>
          <p:nvPicPr>
            <p:cNvPr id="13" name="Image 1"/>
            <p:cNvPicPr>
              <a:picLocks noChangeAspect="1"/>
            </p:cNvPicPr>
            <p:nvPr/>
          </p:nvPicPr>
          <p:blipFill rotWithShape="1">
            <a:blip r:embed="rId5"/>
            <a:srcRect l="18334" r="14521" b="17584"/>
            <a:stretch/>
          </p:blipFill>
          <p:spPr>
            <a:xfrm>
              <a:off x="2699792" y="4797152"/>
              <a:ext cx="4104456" cy="2060848"/>
            </a:xfrm>
            <a:prstGeom prst="rect">
              <a:avLst/>
            </a:prstGeom>
          </p:spPr>
        </p:pic>
      </p:grpSp>
      <p:pic>
        <p:nvPicPr>
          <p:cNvPr id="14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470" y="1438356"/>
            <a:ext cx="2016224" cy="5016270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/>
          </p:cNvCxnSpPr>
          <p:nvPr/>
        </p:nvCxnSpPr>
        <p:spPr>
          <a:xfrm>
            <a:off x="4670793" y="1438356"/>
            <a:ext cx="0" cy="501627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00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82">
            <a:extLst>
              <a:ext uri="{FF2B5EF4-FFF2-40B4-BE49-F238E27FC236}">
                <a16:creationId xmlns:a16="http://schemas.microsoft.com/office/drawing/2014/main" id="{B71540B3-480F-BF4D-9D62-B5B9D0742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1526"/>
            <a:ext cx="683914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13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9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9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hangingPunct="0">
              <a:defRPr sz="9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hangingPunct="0">
              <a:defRPr sz="9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hangingPunct="0">
              <a:defRPr sz="9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hangingPunct="0">
              <a:defRPr sz="9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1200" b="1" dirty="0">
                <a:solidFill>
                  <a:srgbClr val="006699"/>
                </a:solidFill>
                <a:latin typeface="Verdana" charset="0"/>
                <a:cs typeface="Times New Roman" charset="0"/>
              </a:rPr>
              <a:t> Consortium </a:t>
            </a:r>
            <a:r>
              <a:rPr lang="en-US" sz="1200" b="1" dirty="0">
                <a:solidFill>
                  <a:srgbClr val="990000"/>
                </a:solidFill>
                <a:latin typeface="Verdana" charset="0"/>
                <a:cs typeface="Times New Roman" charset="0"/>
              </a:rPr>
              <a:t>Top-down</a:t>
            </a:r>
            <a:r>
              <a:rPr lang="en-US" sz="1200" b="1" dirty="0">
                <a:solidFill>
                  <a:srgbClr val="006699"/>
                </a:solidFill>
                <a:latin typeface="Verdana" charset="0"/>
                <a:cs typeface="Times New Roman" charset="0"/>
              </a:rPr>
              <a:t> selection of specific oceanographic </a:t>
            </a:r>
            <a:r>
              <a:rPr lang="en-US" sz="1200" b="1" dirty="0">
                <a:solidFill>
                  <a:srgbClr val="990000"/>
                </a:solidFill>
                <a:latin typeface="Verdana" charset="0"/>
                <a:cs typeface="Times New Roman" charset="0"/>
              </a:rPr>
              <a:t>case studies to be continuously monitored </a:t>
            </a:r>
            <a:r>
              <a:rPr lang="en-US" sz="1200" b="1" dirty="0">
                <a:solidFill>
                  <a:srgbClr val="006699"/>
                </a:solidFill>
                <a:latin typeface="Verdana" charset="0"/>
                <a:cs typeface="Times New Roman" charset="0"/>
              </a:rPr>
              <a:t>by the Platform (upon SAG feedback)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1200" b="1" dirty="0">
                <a:solidFill>
                  <a:srgbClr val="006699"/>
                </a:solidFill>
                <a:latin typeface="Verdana" charset="0"/>
                <a:cs typeface="Times New Roman" charset="0"/>
              </a:rPr>
              <a:t> User </a:t>
            </a:r>
            <a:r>
              <a:rPr lang="en-US" sz="1200" b="1" dirty="0">
                <a:solidFill>
                  <a:srgbClr val="990000"/>
                </a:solidFill>
                <a:latin typeface="Verdana" charset="0"/>
                <a:cs typeface="Times New Roman" charset="0"/>
              </a:rPr>
              <a:t>Bottom-up</a:t>
            </a:r>
            <a:r>
              <a:rPr lang="en-US" sz="1200" b="1" dirty="0">
                <a:solidFill>
                  <a:srgbClr val="006699"/>
                </a:solidFill>
                <a:latin typeface="Verdana" charset="0"/>
                <a:cs typeface="Times New Roman" charset="0"/>
              </a:rPr>
              <a:t> capability to exploit SSS data for wider oceanographic applications and </a:t>
            </a:r>
            <a:r>
              <a:rPr lang="en-US" sz="1200" b="1" dirty="0">
                <a:solidFill>
                  <a:srgbClr val="990000"/>
                </a:solidFill>
                <a:latin typeface="Verdana" charset="0"/>
                <a:cs typeface="Times New Roman" charset="0"/>
              </a:rPr>
              <a:t>process studies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endParaRPr lang="en-US" sz="1200" b="1" dirty="0">
              <a:solidFill>
                <a:srgbClr val="990000"/>
              </a:solidFill>
              <a:latin typeface="Verdana" charset="0"/>
              <a:cs typeface="Times New Roman" charset="0"/>
            </a:endParaRPr>
          </a:p>
          <a:p>
            <a:pPr algn="just">
              <a:spcBef>
                <a:spcPct val="50000"/>
              </a:spcBef>
              <a:buFontTx/>
              <a:buChar char="•"/>
            </a:pPr>
            <a:endParaRPr lang="en-US" sz="1200" b="1" dirty="0">
              <a:solidFill>
                <a:srgbClr val="990000"/>
              </a:solidFill>
              <a:latin typeface="Verdana" charset="0"/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endParaRPr lang="en-US" sz="1200" b="1" dirty="0">
              <a:solidFill>
                <a:srgbClr val="990000"/>
              </a:solidFill>
              <a:latin typeface="Verdana" charset="0"/>
              <a:cs typeface="Times New Roman" charset="0"/>
            </a:endParaRP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Verdana" charset="0"/>
                <a:cs typeface="Times New Roman" charset="0"/>
              </a:rPr>
              <a:t> Specific MDB files and validation reports over the specific case study region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Verdana" charset="0"/>
                <a:cs typeface="Times New Roman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Verdana" charset="0"/>
                <a:cs typeface="Times New Roman" charset="0"/>
              </a:rPr>
              <a:t>Datalaps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Verdana" charset="0"/>
                <a:cs typeface="Times New Roman" charset="0"/>
              </a:rPr>
              <a:t> local Time series &amp; extraction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Verdana" charset="0"/>
                <a:cs typeface="Times New Roman" charset="0"/>
              </a:rPr>
              <a:t> Multi-data Visualization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37E13F-D53F-9148-B7DC-5F71F496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192877"/>
            <a:ext cx="5913276" cy="400110"/>
          </a:xfrm>
        </p:spPr>
        <p:txBody>
          <a:bodyPr/>
          <a:lstStyle/>
          <a:p>
            <a:r>
              <a:rPr lang="en-US" sz="2000" dirty="0"/>
              <a:t>Oceanographic case studies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7AF057-97D8-EA42-9100-B7CBCE7E7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9" y="1588773"/>
            <a:ext cx="5295501" cy="889898"/>
          </a:xfrm>
          <a:prstGeom prst="rect">
            <a:avLst/>
          </a:prstGeom>
        </p:spPr>
      </p:pic>
      <p:pic>
        <p:nvPicPr>
          <p:cNvPr id="7" name="Image 11">
            <a:extLst>
              <a:ext uri="{FF2B5EF4-FFF2-40B4-BE49-F238E27FC236}">
                <a16:creationId xmlns:a16="http://schemas.microsoft.com/office/drawing/2014/main" id="{DFF98D22-C48F-CF4C-81F0-CCE9AE3E5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318" y="3230062"/>
            <a:ext cx="3135189" cy="1338536"/>
          </a:xfrm>
          <a:prstGeom prst="rect">
            <a:avLst/>
          </a:prstGeom>
        </p:spPr>
      </p:pic>
      <p:pic>
        <p:nvPicPr>
          <p:cNvPr id="9" name="Image 5">
            <a:extLst>
              <a:ext uri="{FF2B5EF4-FFF2-40B4-BE49-F238E27FC236}">
                <a16:creationId xmlns:a16="http://schemas.microsoft.com/office/drawing/2014/main" id="{D764174D-C4EA-E144-B703-7A4E231B7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97" y="4888523"/>
            <a:ext cx="2597684" cy="1507942"/>
          </a:xfrm>
          <a:prstGeom prst="rect">
            <a:avLst/>
          </a:prstGeom>
        </p:spPr>
      </p:pic>
      <p:pic>
        <p:nvPicPr>
          <p:cNvPr id="15" name="Image 4">
            <a:extLst>
              <a:ext uri="{FF2B5EF4-FFF2-40B4-BE49-F238E27FC236}">
                <a16:creationId xmlns:a16="http://schemas.microsoft.com/office/drawing/2014/main" id="{346E7A30-7823-E841-A67F-483AF70DA1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42" b="-6687"/>
          <a:stretch/>
        </p:blipFill>
        <p:spPr>
          <a:xfrm>
            <a:off x="5852998" y="2788307"/>
            <a:ext cx="3291002" cy="2196000"/>
          </a:xfrm>
          <a:prstGeom prst="rect">
            <a:avLst/>
          </a:prstGeom>
        </p:spPr>
      </p:pic>
      <p:pic>
        <p:nvPicPr>
          <p:cNvPr id="16" name="Image 1">
            <a:extLst>
              <a:ext uri="{FF2B5EF4-FFF2-40B4-BE49-F238E27FC236}">
                <a16:creationId xmlns:a16="http://schemas.microsoft.com/office/drawing/2014/main" id="{F8D63E92-ABC8-B94A-8C04-7129364868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14" b="-7114"/>
          <a:stretch/>
        </p:blipFill>
        <p:spPr>
          <a:xfrm>
            <a:off x="-111872" y="4722456"/>
            <a:ext cx="4369397" cy="188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0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044186"/>
            <a:ext cx="8929424" cy="4171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</a:pPr>
            <a:r>
              <a:rPr lang="en-US" sz="1400" u="sng" kern="0" dirty="0">
                <a:solidFill>
                  <a:srgbClr val="4D4F53"/>
                </a:solidFill>
                <a:latin typeface="+mj-lt"/>
              </a:rPr>
              <a:t>Tentative collaboration proposal to NASA</a:t>
            </a:r>
            <a:r>
              <a:rPr lang="en-US" sz="1400" kern="0" dirty="0">
                <a:solidFill>
                  <a:srgbClr val="4D4F53"/>
                </a:solidFill>
                <a:latin typeface="+mj-lt"/>
              </a:rPr>
              <a:t>:</a:t>
            </a:r>
          </a:p>
          <a:p>
            <a:pPr marL="257175" indent="-257175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</a:pPr>
            <a:r>
              <a:rPr lang="en-US" sz="1400" dirty="0">
                <a:solidFill>
                  <a:schemeClr val="bg2"/>
                </a:solidFill>
                <a:latin typeface="+mj-lt"/>
              </a:rPr>
              <a:t>Funding manpower that would work on: </a:t>
            </a:r>
          </a:p>
          <a:p>
            <a:pPr marL="683419" indent="-314325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4D4F53"/>
                </a:solidFill>
                <a:latin typeface="+mj-lt"/>
              </a:rPr>
              <a:t>Handling </a:t>
            </a:r>
            <a:r>
              <a:rPr lang="en-US" sz="1400" kern="0" dirty="0">
                <a:solidFill>
                  <a:srgbClr val="FF0000"/>
                </a:solidFill>
                <a:latin typeface="+mj-lt"/>
              </a:rPr>
              <a:t>additional process studies </a:t>
            </a:r>
            <a:r>
              <a:rPr lang="en-US" sz="1400" kern="0" dirty="0">
                <a:solidFill>
                  <a:srgbClr val="4D4F53"/>
                </a:solidFill>
                <a:latin typeface="+mj-lt"/>
              </a:rPr>
              <a:t>monitoring (besides those already covered) </a:t>
            </a:r>
          </a:p>
          <a:p>
            <a:pPr marL="683419" indent="-314325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4D4F53"/>
                </a:solidFill>
                <a:latin typeface="+mj-lt"/>
              </a:rPr>
              <a:t>Enabling </a:t>
            </a:r>
            <a:r>
              <a:rPr lang="en-US" sz="1400" kern="0" dirty="0">
                <a:solidFill>
                  <a:srgbClr val="FF0000"/>
                </a:solidFill>
                <a:latin typeface="+mj-lt"/>
              </a:rPr>
              <a:t>increased user-driven capabilities </a:t>
            </a:r>
            <a:r>
              <a:rPr lang="en-US" sz="1400" kern="0" dirty="0">
                <a:solidFill>
                  <a:srgbClr val="4D4F53"/>
                </a:solidFill>
                <a:latin typeface="+mj-lt"/>
              </a:rPr>
              <a:t>(beyond the limited extent foreseen so far -&gt; enhance “users to data” paradigm) </a:t>
            </a:r>
          </a:p>
          <a:p>
            <a:pPr marL="683419" indent="-314325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4D4F53"/>
                </a:solidFill>
                <a:latin typeface="+mj-lt"/>
              </a:rPr>
              <a:t>Dedicated validation on </a:t>
            </a:r>
            <a:r>
              <a:rPr lang="en-US" sz="1400" kern="0" dirty="0">
                <a:solidFill>
                  <a:srgbClr val="FF0000"/>
                </a:solidFill>
                <a:latin typeface="+mj-lt"/>
              </a:rPr>
              <a:t>SPURS-2 site </a:t>
            </a:r>
            <a:r>
              <a:rPr lang="en-US" sz="1400" kern="0" dirty="0">
                <a:solidFill>
                  <a:srgbClr val="4D4F53"/>
                </a:solidFill>
                <a:latin typeface="+mj-lt"/>
              </a:rPr>
              <a:t>and dedicated case-study</a:t>
            </a:r>
          </a:p>
          <a:p>
            <a:pPr marL="683419" indent="-314325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4D4F53"/>
                </a:solidFill>
                <a:latin typeface="+mj-lt"/>
              </a:rPr>
              <a:t>Develop additional </a:t>
            </a:r>
            <a:r>
              <a:rPr lang="en-US" sz="1400" kern="0" dirty="0">
                <a:solidFill>
                  <a:srgbClr val="FF0000"/>
                </a:solidFill>
                <a:latin typeface="+mj-lt"/>
              </a:rPr>
              <a:t>Toolboxes</a:t>
            </a:r>
            <a:r>
              <a:rPr lang="en-US" sz="1400" kern="0" dirty="0">
                <a:solidFill>
                  <a:srgbClr val="4D4F53"/>
                </a:solidFill>
                <a:latin typeface="+mj-lt"/>
              </a:rPr>
              <a:t> (TBC if needed) </a:t>
            </a:r>
          </a:p>
          <a:p>
            <a:pPr marL="683419" indent="-314325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4D4F53"/>
                </a:solidFill>
                <a:latin typeface="+mj-lt"/>
              </a:rPr>
              <a:t>Implement </a:t>
            </a:r>
            <a:r>
              <a:rPr lang="en-US" sz="1400" kern="0" dirty="0">
                <a:solidFill>
                  <a:srgbClr val="FF0000"/>
                </a:solidFill>
                <a:latin typeface="+mj-lt"/>
              </a:rPr>
              <a:t>triple-collocation </a:t>
            </a:r>
            <a:r>
              <a:rPr lang="en-US" sz="1400" kern="0" dirty="0">
                <a:solidFill>
                  <a:srgbClr val="4D4F53"/>
                </a:solidFill>
                <a:latin typeface="+mj-lt"/>
              </a:rPr>
              <a:t>analyses framework [T. Lee]</a:t>
            </a:r>
          </a:p>
          <a:p>
            <a:pPr marL="683419" indent="-314325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4D4F53"/>
                </a:solidFill>
                <a:latin typeface="+mj-lt"/>
              </a:rPr>
              <a:t>Implement customized </a:t>
            </a:r>
            <a:r>
              <a:rPr lang="en-US" sz="1400" kern="0" dirty="0">
                <a:solidFill>
                  <a:srgbClr val="FF0000"/>
                </a:solidFill>
                <a:latin typeface="+mj-lt"/>
              </a:rPr>
              <a:t>collocation s/t radius </a:t>
            </a:r>
            <a:r>
              <a:rPr lang="en-US" sz="1400" kern="0" dirty="0">
                <a:solidFill>
                  <a:srgbClr val="4D4F53"/>
                </a:solidFill>
                <a:latin typeface="+mj-lt"/>
              </a:rPr>
              <a:t>[T. Lee]</a:t>
            </a:r>
          </a:p>
          <a:p>
            <a:pPr marL="257175" indent="-257175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</a:pPr>
            <a:r>
              <a:rPr lang="en-US" sz="1400" dirty="0">
                <a:solidFill>
                  <a:schemeClr val="bg2"/>
                </a:solidFill>
                <a:latin typeface="+mj-lt"/>
              </a:rPr>
              <a:t>Funding IT capabilities:</a:t>
            </a:r>
          </a:p>
          <a:p>
            <a:pPr marL="683419" indent="-314325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+mj-lt"/>
              <a:buAutoNum type="arabicPeriod"/>
            </a:pPr>
            <a:r>
              <a:rPr lang="en-US" sz="1400" kern="0" dirty="0">
                <a:solidFill>
                  <a:srgbClr val="FF0000"/>
                </a:solidFill>
                <a:latin typeface="+mj-lt"/>
              </a:rPr>
              <a:t>Cloud storage/Processing nodes </a:t>
            </a:r>
            <a:r>
              <a:rPr lang="en-US" sz="1400" kern="0" dirty="0">
                <a:solidFill>
                  <a:srgbClr val="4D4F53"/>
                </a:solidFill>
                <a:latin typeface="+mj-lt"/>
              </a:rPr>
              <a:t>through a standard supplier such as Amazon (TBC) </a:t>
            </a:r>
          </a:p>
          <a:p>
            <a:pPr marL="369094" algn="ctr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</a:pPr>
            <a:r>
              <a:rPr lang="en-US" sz="1400" u="sng" kern="0" dirty="0">
                <a:solidFill>
                  <a:srgbClr val="4D4F53"/>
                </a:solidFill>
                <a:latin typeface="+mj-lt"/>
              </a:rPr>
              <a:t>Verifications and schedule</a:t>
            </a:r>
          </a:p>
          <a:p>
            <a:pPr marL="257175" indent="-257175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</a:pPr>
            <a:r>
              <a:rPr lang="en-GB" sz="1400" kern="0" dirty="0">
                <a:solidFill>
                  <a:srgbClr val="4D4F53"/>
                </a:solidFill>
                <a:latin typeface="+mj-lt"/>
              </a:rPr>
              <a:t>Clarif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y communication lines and decision chain &lt;-&gt; ranking collaboration items</a:t>
            </a:r>
            <a:endParaRPr lang="en-US" sz="1400" dirty="0">
              <a:solidFill>
                <a:schemeClr val="bg2"/>
              </a:solidFill>
              <a:latin typeface="+mj-lt"/>
            </a:endParaRPr>
          </a:p>
          <a:p>
            <a:pPr marL="257175" indent="-257175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</a:pPr>
            <a:r>
              <a:rPr lang="en-GB" sz="1400" dirty="0">
                <a:solidFill>
                  <a:schemeClr val="bg2"/>
                </a:solidFill>
                <a:latin typeface="+mj-lt"/>
              </a:rPr>
              <a:t>Critical Milestones - Nov. 2018 pre-ops, May 2019 ops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36" y="897080"/>
            <a:ext cx="9000565" cy="972108"/>
          </a:xfrm>
        </p:spPr>
        <p:txBody>
          <a:bodyPr/>
          <a:lstStyle/>
          <a:p>
            <a:r>
              <a:rPr lang="en-US" sz="1400" dirty="0">
                <a:latin typeface="+mj-lt"/>
              </a:rPr>
              <a:t>Ocean Science 2018 ppt </a:t>
            </a:r>
            <a:r>
              <a:rPr lang="mr-IN" sz="1400" dirty="0">
                <a:latin typeface="+mj-lt"/>
              </a:rPr>
              <a:t>–</a:t>
            </a:r>
            <a:r>
              <a:rPr lang="en-US" sz="1400" dirty="0">
                <a:latin typeface="+mj-lt"/>
              </a:rPr>
              <a:t> Portland, OR, USA, February 2018 and interaction at SISS WG meeting (E. Lindstrom)</a:t>
            </a:r>
          </a:p>
          <a:p>
            <a:r>
              <a:rPr lang="en-US" sz="1400" dirty="0">
                <a:latin typeface="+mj-lt"/>
              </a:rPr>
              <a:t>Internal discussion at ESA and notification to NASA (D. Levine, T. Lee, K. Murphy)</a:t>
            </a:r>
          </a:p>
          <a:p>
            <a:r>
              <a:rPr lang="en-US" sz="1400" kern="1200" dirty="0">
                <a:latin typeface="+mj-lt"/>
              </a:rPr>
              <a:t>Internal discussion within the project consortium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446" y="4129918"/>
            <a:ext cx="915554" cy="7561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5EB21C0-0BB1-F549-BDE3-FF63C00C4D00}"/>
              </a:ext>
            </a:extLst>
          </p:cNvPr>
          <p:cNvSpPr txBox="1">
            <a:spLocks/>
          </p:cNvSpPr>
          <p:nvPr/>
        </p:nvSpPr>
        <p:spPr bwMode="auto">
          <a:xfrm>
            <a:off x="142875" y="175389"/>
            <a:ext cx="7175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/>
                <a:ea typeface="MS PGothic" pitchFamily="34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dirty="0"/>
              <a:t>ESA/NASA potential Pi-MEP partnership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8984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75389"/>
            <a:ext cx="7175500" cy="400110"/>
          </a:xfrm>
        </p:spPr>
        <p:txBody>
          <a:bodyPr/>
          <a:lstStyle/>
          <a:p>
            <a:r>
              <a:rPr lang="en-US" sz="2000" dirty="0"/>
              <a:t>Next in line: Pi-MEP Soil Moisture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68" y="588962"/>
            <a:ext cx="6449435" cy="3167203"/>
          </a:xfrm>
        </p:spPr>
        <p:txBody>
          <a:bodyPr/>
          <a:lstStyle/>
          <a:p>
            <a:r>
              <a:rPr lang="en-US" dirty="0"/>
              <a:t>Capitalizing on the success/expertise of Pi-MEP Salinity</a:t>
            </a:r>
          </a:p>
          <a:p>
            <a:r>
              <a:rPr lang="en-US" dirty="0"/>
              <a:t>Still focused mainly on SMOS satellite</a:t>
            </a:r>
          </a:p>
          <a:p>
            <a:r>
              <a:rPr lang="en-US" dirty="0"/>
              <a:t>Core activity on SMOS Soil Moisture validation (exploitation as secondary objective)</a:t>
            </a:r>
          </a:p>
          <a:p>
            <a:r>
              <a:rPr lang="en-US" dirty="0"/>
              <a:t>Carefully addressing overlap with existing efforts on SM </a:t>
            </a:r>
            <a:r>
              <a:rPr lang="en-US" dirty="0" err="1"/>
              <a:t>val</a:t>
            </a:r>
            <a:r>
              <a:rPr lang="en-US" dirty="0"/>
              <a:t>/exploitation</a:t>
            </a:r>
          </a:p>
          <a:p>
            <a:r>
              <a:rPr lang="en-US" dirty="0"/>
              <a:t>Mirroring approach of Pi-MEP Salinity as per SAG relevance, Req. collection, Design, Functionalities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 err="1"/>
              <a:t>SoW</a:t>
            </a:r>
            <a:r>
              <a:rPr lang="en-US" dirty="0"/>
              <a:t> ready, procurement just started </a:t>
            </a:r>
            <a:r>
              <a:rPr lang="mr-IN" dirty="0"/>
              <a:t>–</a:t>
            </a:r>
            <a:r>
              <a:rPr lang="en-US" dirty="0"/>
              <a:t> expected KO June 2019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411760" y="4582514"/>
          <a:ext cx="54006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/>
                        <a:t>Platform</a:t>
                      </a:r>
                      <a:r>
                        <a:rPr lang="en-US" sz="1200" baseline="0" dirty="0"/>
                        <a:t> design completed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baseline="0" dirty="0"/>
                        <a:t>Pre-ops starting Nov 2018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baseline="0" dirty="0"/>
                        <a:t>Operational May 2019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/>
                        <a:t>Procurement ongoing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/>
                        <a:t>KO December2018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/>
                        <a:t>Operational June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/>
                        <a:t>Partnership opportunity identified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/>
                        <a:t>Coordination/discussion about to start?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 ??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99892" y="4150467"/>
            <a:ext cx="113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Salinity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8144" y="4150467"/>
            <a:ext cx="1458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Soil Moisture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3660" y="4744533"/>
            <a:ext cx="70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6431" y="5446611"/>
            <a:ext cx="805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NASA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03" y="993094"/>
            <a:ext cx="2430000" cy="15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9262" y="3807043"/>
            <a:ext cx="7219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98DB"/>
              </a:buClr>
            </a:pPr>
            <a:r>
              <a:rPr lang="en-US" sz="1800" b="1" dirty="0">
                <a:solidFill>
                  <a:srgbClr val="4D4F53"/>
                </a:solidFill>
              </a:rPr>
              <a:t>Towards an (ESA/NASA) SMOS/Aquarius/SMAP MEP?</a:t>
            </a:r>
            <a:endParaRPr lang="en-US" sz="1800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8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95" y="688983"/>
            <a:ext cx="7463676" cy="24566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Level-2 SM and OS retrieval and latest releases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Level-2 SM and OS validation protocols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Overview of the Pi-MEP project objectives -&gt; validation, exploitation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Pi-MEP SAG role -&gt; advisory and early adopters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Pi-MEP Website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Platform tools and functionalities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List of the selected process studies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Exploring ESA/NASA partnership and upcoming Pi-MEP soil Moisture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0872" y="92181"/>
            <a:ext cx="4464176" cy="551777"/>
          </a:xfrm>
        </p:spPr>
        <p:txBody>
          <a:bodyPr/>
          <a:lstStyle/>
          <a:p>
            <a:r>
              <a:rPr lang="en-US" sz="2000" dirty="0"/>
              <a:t>Summary and perspectives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918632"/>
              </p:ext>
            </p:extLst>
          </p:nvPr>
        </p:nvGraphicFramePr>
        <p:xfrm>
          <a:off x="1959788" y="4198178"/>
          <a:ext cx="472147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0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r>
                        <a:rPr lang="en-US" sz="1100" dirty="0"/>
                        <a:t>Systematic validation reports and monitoring</a:t>
                      </a:r>
                    </a:p>
                    <a:p>
                      <a:r>
                        <a:rPr lang="en-US" sz="1100" dirty="0">
                          <a:solidFill>
                            <a:srgbClr val="FFFF00"/>
                          </a:solidFill>
                        </a:rPr>
                        <a:t>[</a:t>
                      </a:r>
                      <a:r>
                        <a:rPr lang="en-US" sz="1100" dirty="0" err="1">
                          <a:solidFill>
                            <a:srgbClr val="FFFF00"/>
                          </a:solidFill>
                        </a:rPr>
                        <a:t>eg</a:t>
                      </a:r>
                      <a:r>
                        <a:rPr lang="en-US" sz="1100" dirty="0">
                          <a:solidFill>
                            <a:srgbClr val="FFFF00"/>
                          </a:solidFill>
                        </a:rPr>
                        <a:t>, MDB </a:t>
                      </a:r>
                      <a:r>
                        <a:rPr lang="en-US" sz="1100" dirty="0" err="1">
                          <a:solidFill>
                            <a:srgbClr val="FFFF00"/>
                          </a:solidFill>
                        </a:rPr>
                        <a:t>pdf</a:t>
                      </a:r>
                      <a:r>
                        <a:rPr lang="en-US" sz="1100" dirty="0">
                          <a:solidFill>
                            <a:srgbClr val="FFFF00"/>
                          </a:solidFill>
                        </a:rPr>
                        <a:t> reports]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Systematic assessment and monitoring selected process studies </a:t>
                      </a:r>
                      <a:r>
                        <a:rPr lang="en-US" sz="1100" dirty="0">
                          <a:solidFill>
                            <a:srgbClr val="FFFF00"/>
                          </a:solidFill>
                        </a:rPr>
                        <a:t>[</a:t>
                      </a:r>
                      <a:r>
                        <a:rPr lang="en-US" sz="1100" dirty="0" err="1">
                          <a:solidFill>
                            <a:srgbClr val="FFFF00"/>
                          </a:solidFill>
                        </a:rPr>
                        <a:t>eg</a:t>
                      </a:r>
                      <a:r>
                        <a:rPr lang="en-US" sz="1100" dirty="0">
                          <a:solidFill>
                            <a:srgbClr val="FFFF00"/>
                          </a:solidFill>
                        </a:rPr>
                        <a:t>, case-studies</a:t>
                      </a:r>
                      <a:r>
                        <a:rPr lang="en-US" sz="1100" baseline="0" dirty="0">
                          <a:solidFill>
                            <a:srgbClr val="FFFF00"/>
                          </a:solidFill>
                        </a:rPr>
                        <a:t> reports</a:t>
                      </a:r>
                      <a:r>
                        <a:rPr lang="en-US" sz="1100" dirty="0">
                          <a:solidFill>
                            <a:srgbClr val="FFFF00"/>
                          </a:solidFill>
                        </a:rPr>
                        <a:t>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lang="en-US" sz="1100" dirty="0"/>
                        <a:t>Inspection, visualization, extraction, computation data/products for validation</a:t>
                      </a: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[</a:t>
                      </a:r>
                      <a:r>
                        <a:rPr lang="en-US" sz="1100" dirty="0" err="1">
                          <a:solidFill>
                            <a:srgbClr val="FF0000"/>
                          </a:solidFill>
                        </a:rPr>
                        <a:t>eg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, MDB metrics</a:t>
                      </a:r>
                      <a:r>
                        <a:rPr lang="en-US" sz="1100" baseline="0" dirty="0">
                          <a:solidFill>
                            <a:srgbClr val="FF0000"/>
                          </a:solidFill>
                        </a:rPr>
                        <a:t> extraction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Inspection, merging, computation data/products for</a:t>
                      </a:r>
                      <a:r>
                        <a:rPr lang="en-US" sz="1100" baseline="0" dirty="0"/>
                        <a:t> oceanographic applications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rgbClr val="FF0000"/>
                          </a:solidFill>
                        </a:rPr>
                        <a:t>[</a:t>
                      </a:r>
                      <a:r>
                        <a:rPr lang="en-US" sz="1100" baseline="0" dirty="0" err="1">
                          <a:solidFill>
                            <a:srgbClr val="FF0000"/>
                          </a:solidFill>
                        </a:rPr>
                        <a:t>eg</a:t>
                      </a:r>
                      <a:r>
                        <a:rPr lang="en-US" sz="1100" baseline="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100" baseline="0" dirty="0" err="1">
                          <a:solidFill>
                            <a:srgbClr val="FF0000"/>
                          </a:solidFill>
                        </a:rPr>
                        <a:t>Jupyter</a:t>
                      </a:r>
                      <a:r>
                        <a:rPr lang="en-US" sz="1100" baseline="0" dirty="0">
                          <a:solidFill>
                            <a:srgbClr val="FF0000"/>
                          </a:solidFill>
                        </a:rPr>
                        <a:t> notebook]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98130" y="3668219"/>
            <a:ext cx="113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Validation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1397" y="3668219"/>
            <a:ext cx="1458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Exploitation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6971076" y="4767154"/>
            <a:ext cx="0" cy="59406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1753423" y="4767154"/>
            <a:ext cx="0" cy="59406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37922" y="428414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Top Down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9028" y="534828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Bottom up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6467" y="3933199"/>
            <a:ext cx="890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Platform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41519" y="5798379"/>
            <a:ext cx="67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320857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2" grpId="0"/>
      <p:bldP spid="14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3428" y="1871754"/>
            <a:ext cx="4968357" cy="1003786"/>
          </a:xfrm>
        </p:spPr>
        <p:txBody>
          <a:bodyPr/>
          <a:lstStyle/>
          <a:p>
            <a:pPr indent="0" algn="ctr"/>
            <a:r>
              <a:rPr lang="en-US" dirty="0"/>
              <a:t>Contacts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Roberto </a:t>
            </a:r>
            <a:r>
              <a:rPr lang="en-US" b="1" dirty="0" err="1"/>
              <a:t>Sabia</a:t>
            </a:r>
            <a:r>
              <a:rPr lang="en-US" b="1" dirty="0"/>
              <a:t> – </a:t>
            </a:r>
            <a:r>
              <a:rPr lang="en-US" b="1" dirty="0">
                <a:hlinkClick r:id="rId2"/>
              </a:rPr>
              <a:t>roberto.sabia@esa.int</a:t>
            </a:r>
            <a:r>
              <a:rPr lang="en-US" b="1" dirty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7" t="41777" r="22390" b="40450"/>
          <a:stretch/>
        </p:blipFill>
        <p:spPr>
          <a:xfrm>
            <a:off x="3451504" y="5254525"/>
            <a:ext cx="2224454" cy="998435"/>
          </a:xfrm>
          <a:prstGeom prst="rect">
            <a:avLst/>
          </a:prstGeom>
        </p:spPr>
      </p:pic>
      <p:pic>
        <p:nvPicPr>
          <p:cNvPr id="6" name="Picture 24" descr="TPZ_VEGA_UK_FULL_COLOUR_s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3117"/>
          <a:stretch>
            <a:fillRect/>
          </a:stretch>
        </p:blipFill>
        <p:spPr bwMode="auto">
          <a:xfrm>
            <a:off x="5274079" y="871859"/>
            <a:ext cx="1359902" cy="4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3" descr="Ifrem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2" y="887019"/>
            <a:ext cx="1998222" cy="3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35" y="871861"/>
            <a:ext cx="1305274" cy="4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MOS-02-LR">
            <a:extLst>
              <a:ext uri="{FF2B5EF4-FFF2-40B4-BE49-F238E27FC236}">
                <a16:creationId xmlns:a16="http://schemas.microsoft.com/office/drawing/2014/main" id="{70BDFA26-C1A0-0E4C-A6D0-1B1F61BAB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46" y="3389437"/>
            <a:ext cx="1668371" cy="162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026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8594"/>
            <a:ext cx="8964489" cy="4381622"/>
          </a:xfrm>
        </p:spPr>
        <p:txBody>
          <a:bodyPr/>
          <a:lstStyle/>
          <a:p>
            <a:r>
              <a:rPr lang="en-US" sz="1500" b="1" dirty="0">
                <a:solidFill>
                  <a:schemeClr val="tx1"/>
                </a:solidFill>
              </a:rPr>
              <a:t>SMOS L2 SM and OS overview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SMOS L2 geophysical products – latest releases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SMOS L2 validation procedures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SMOS Pi-MEP Salinity 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Rationale, Objectives, Features 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SMOS Pi-MEP SAG board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Platform website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Platform Tools and Web Applications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Oceanographic Process studies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ESA/NASA potential partnership </a:t>
            </a:r>
          </a:p>
          <a:p>
            <a:r>
              <a:rPr lang="en-US" sz="1500" b="1" dirty="0">
                <a:solidFill>
                  <a:srgbClr val="000000"/>
                </a:solidFill>
              </a:rPr>
              <a:t>Summary and Perspectives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18F56-FFAF-ED4D-B897-DF8F878723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40838" r="20929" b="41042"/>
          <a:stretch/>
        </p:blipFill>
        <p:spPr>
          <a:xfrm>
            <a:off x="6435969" y="4865077"/>
            <a:ext cx="2708031" cy="1242646"/>
          </a:xfrm>
          <a:prstGeom prst="rect">
            <a:avLst/>
          </a:prstGeom>
        </p:spPr>
      </p:pic>
      <p:pic>
        <p:nvPicPr>
          <p:cNvPr id="7" name="Picture 6" descr="SMOS-02-LR">
            <a:extLst>
              <a:ext uri="{FF2B5EF4-FFF2-40B4-BE49-F238E27FC236}">
                <a16:creationId xmlns:a16="http://schemas.microsoft.com/office/drawing/2014/main" id="{D94BD687-2AF3-E54F-80A9-4C7F4AAC3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069" y="858594"/>
            <a:ext cx="1668371" cy="162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121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682"/>
          <p:cNvSpPr txBox="1">
            <a:spLocks noChangeArrowheads="1"/>
          </p:cNvSpPr>
          <p:nvPr/>
        </p:nvSpPr>
        <p:spPr bwMode="auto">
          <a:xfrm>
            <a:off x="1143002" y="1346938"/>
            <a:ext cx="6755963" cy="245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787" tIns="26894" rIns="53787" bIns="268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0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9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SMOS - Background and Motivation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 ESA </a:t>
            </a:r>
            <a:r>
              <a:rPr lang="en-US" altLang="en-US" sz="1200" b="1" dirty="0">
                <a:solidFill>
                  <a:srgbClr val="CC3300"/>
                </a:solidFill>
                <a:latin typeface="Verdana" pitchFamily="34" charset="0"/>
                <a:cs typeface="Times New Roman" pitchFamily="18" charset="0"/>
              </a:rPr>
              <a:t>Earth Explorer </a:t>
            </a:r>
            <a:r>
              <a:rPr lang="en-US" altLang="en-US" sz="12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Opportunity Mission - </a:t>
            </a:r>
            <a:r>
              <a:rPr lang="en-US" altLang="en-US" sz="1200" b="1" dirty="0">
                <a:solidFill>
                  <a:srgbClr val="CC3300"/>
                </a:solidFill>
                <a:latin typeface="Verdana" pitchFamily="34" charset="0"/>
                <a:cs typeface="Times New Roman" pitchFamily="18" charset="0"/>
              </a:rPr>
              <a:t>Living Planet </a:t>
            </a:r>
            <a:r>
              <a:rPr lang="en-US" altLang="en-US" sz="12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program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 Novel Earth Observation techniques demonstration; novel data provision to the science community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 Direct response to the current lack of global observations of </a:t>
            </a:r>
            <a:r>
              <a:rPr lang="en-US" altLang="en-US" sz="1200" b="1" dirty="0">
                <a:solidFill>
                  <a:srgbClr val="CC3300"/>
                </a:solidFill>
                <a:latin typeface="Verdana" pitchFamily="34" charset="0"/>
                <a:cs typeface="Times New Roman" pitchFamily="18" charset="0"/>
              </a:rPr>
              <a:t>soil moisture </a:t>
            </a:r>
            <a:r>
              <a:rPr lang="en-US" altLang="en-US" sz="12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and </a:t>
            </a:r>
            <a:r>
              <a:rPr lang="en-US" altLang="en-US" sz="1200" b="1" dirty="0">
                <a:solidFill>
                  <a:srgbClr val="CC3300"/>
                </a:solidFill>
                <a:latin typeface="Verdana" pitchFamily="34" charset="0"/>
                <a:cs typeface="Times New Roman" pitchFamily="18" charset="0"/>
              </a:rPr>
              <a:t>ocean salinity, </a:t>
            </a:r>
            <a:r>
              <a:rPr lang="en-US" altLang="en-US" sz="12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needed to further our knowledge of the </a:t>
            </a:r>
            <a:r>
              <a:rPr lang="en-US" altLang="en-US" sz="1200" b="1" dirty="0">
                <a:solidFill>
                  <a:srgbClr val="CC3300"/>
                </a:solidFill>
                <a:latin typeface="Verdana" pitchFamily="34" charset="0"/>
                <a:cs typeface="Times New Roman" pitchFamily="18" charset="0"/>
              </a:rPr>
              <a:t>water cycle</a:t>
            </a:r>
            <a:r>
              <a:rPr lang="en-US" altLang="en-US" sz="12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, and to contribute to better weather and extreme-event forecasting and seasonal-climate forecasting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 Launch: November 2</a:t>
            </a:r>
            <a:r>
              <a:rPr lang="en-US" altLang="en-US" sz="1200" b="1" baseline="30000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nd</a:t>
            </a:r>
            <a:r>
              <a:rPr lang="en-US" altLang="en-US" sz="12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, 2009 - SMOS mission operations confirmed by ESA definitively till 2019, while beyond 2019+ pending mid-term-extension-review (end ~2018)</a:t>
            </a:r>
          </a:p>
        </p:txBody>
      </p:sp>
      <p:pic>
        <p:nvPicPr>
          <p:cNvPr id="10" name="Picture 4" descr="SMOS-02-L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89" y="3893688"/>
            <a:ext cx="1905303" cy="185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956"/>
          <p:cNvSpPr txBox="1">
            <a:spLocks noChangeArrowheads="1"/>
          </p:cNvSpPr>
          <p:nvPr/>
        </p:nvSpPr>
        <p:spPr bwMode="auto">
          <a:xfrm>
            <a:off x="1303902" y="5784061"/>
            <a:ext cx="2426677" cy="21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787" tIns="26894" rIns="53787" bIns="26894">
            <a:spAutoFit/>
          </a:bodyPr>
          <a:lstStyle>
            <a:lvl1pPr defTabSz="4460875" eaLnBrk="0" hangingPunct="0">
              <a:spcBef>
                <a:spcPct val="20000"/>
              </a:spcBef>
              <a:buChar char="•"/>
              <a:defRPr sz="1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60875" eaLnBrk="0" hangingPunct="0">
              <a:spcBef>
                <a:spcPct val="20000"/>
              </a:spcBef>
              <a:buChar char="–"/>
              <a:defRPr sz="10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60875" eaLnBrk="0" hangingPunct="0">
              <a:spcBef>
                <a:spcPct val="20000"/>
              </a:spcBef>
              <a:buChar char="•"/>
              <a:defRPr sz="9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60875" eaLnBrk="0" hangingPunct="0">
              <a:spcBef>
                <a:spcPct val="20000"/>
              </a:spcBef>
              <a:buChar char="–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60875" eaLnBrk="0" hangingPunct="0">
              <a:spcBef>
                <a:spcPct val="20000"/>
              </a:spcBef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50" b="1" dirty="0">
                <a:solidFill>
                  <a:srgbClr val="990099"/>
                </a:solidFill>
                <a:latin typeface="Verdana" pitchFamily="34" charset="0"/>
              </a:rPr>
              <a:t>ESA SMOS satellite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68" y="3685154"/>
            <a:ext cx="3739001" cy="209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956"/>
          <p:cNvSpPr txBox="1">
            <a:spLocks noChangeArrowheads="1"/>
          </p:cNvSpPr>
          <p:nvPr/>
        </p:nvSpPr>
        <p:spPr bwMode="auto">
          <a:xfrm>
            <a:off x="5466265" y="5776234"/>
            <a:ext cx="2426677" cy="21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787" tIns="26894" rIns="53787" bIns="26894">
            <a:spAutoFit/>
          </a:bodyPr>
          <a:lstStyle>
            <a:lvl1pPr defTabSz="4460875" eaLnBrk="0" hangingPunct="0">
              <a:spcBef>
                <a:spcPct val="20000"/>
              </a:spcBef>
              <a:buChar char="•"/>
              <a:defRPr sz="1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60875" eaLnBrk="0" hangingPunct="0">
              <a:spcBef>
                <a:spcPct val="20000"/>
              </a:spcBef>
              <a:buChar char="–"/>
              <a:defRPr sz="10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60875" eaLnBrk="0" hangingPunct="0">
              <a:spcBef>
                <a:spcPct val="20000"/>
              </a:spcBef>
              <a:buChar char="•"/>
              <a:defRPr sz="9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60875" eaLnBrk="0" hangingPunct="0">
              <a:spcBef>
                <a:spcPct val="20000"/>
              </a:spcBef>
              <a:buChar char="–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60875" eaLnBrk="0" hangingPunct="0">
              <a:spcBef>
                <a:spcPct val="20000"/>
              </a:spcBef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50" b="1" dirty="0">
                <a:solidFill>
                  <a:srgbClr val="990099"/>
                </a:solidFill>
                <a:latin typeface="Verdana" pitchFamily="34" charset="0"/>
              </a:rPr>
              <a:t>SMOS processing chain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10092" y="907674"/>
            <a:ext cx="4650032" cy="430887"/>
          </a:xfrm>
        </p:spPr>
        <p:txBody>
          <a:bodyPr/>
          <a:lstStyle/>
          <a:p>
            <a:r>
              <a:rPr lang="en-US" dirty="0"/>
              <a:t>SMOS in a nutshell 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0839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85649" y="1862826"/>
          <a:ext cx="6439757" cy="2921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8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34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ESAC recommendations triggered Actions</a:t>
                      </a:r>
                    </a:p>
                  </a:txBody>
                  <a:tcPr marL="68591" marR="68591" marT="34294" marB="3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Actions undertaken L2 OS</a:t>
                      </a:r>
                    </a:p>
                  </a:txBody>
                  <a:tcPr marL="68591" marR="68591" marT="34294" marB="342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99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Improve SSS data quality (#6)</a:t>
                      </a:r>
                    </a:p>
                  </a:txBody>
                  <a:tcPr marL="68591" marR="68591" marT="34294" marB="3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Selection of a reference roughness model (SSS1)</a:t>
                      </a:r>
                    </a:p>
                  </a:txBody>
                  <a:tcPr marL="68591" marR="68591" marT="34294" marB="342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3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Improve SSS data quality (#6)</a:t>
                      </a:r>
                    </a:p>
                  </a:txBody>
                  <a:tcPr marL="68591" marR="68591" marT="34294" marB="3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Land-Sea-Contamination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correction</a:t>
                      </a:r>
                    </a:p>
                  </a:txBody>
                  <a:tcPr marL="68591" marR="68591" marT="34294" marB="342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99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Improve SSS data validation (#3,#6)</a:t>
                      </a:r>
                    </a:p>
                  </a:txBody>
                  <a:tcPr marL="68591" marR="68591" marT="34294" marB="3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Revised ESL validation protocol </a:t>
                      </a:r>
                    </a:p>
                    <a:p>
                      <a:pPr algn="ctr"/>
                      <a:r>
                        <a:rPr lang="en-US" sz="1200" dirty="0"/>
                        <a:t>(since July 2015)</a:t>
                      </a:r>
                    </a:p>
                  </a:txBody>
                  <a:tcPr marL="68591" marR="68591" marT="34294" marB="342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9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Improve SSS data validation (#3,#6)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91" marR="68591" marT="34294" marB="3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Pi-MEP </a:t>
                      </a:r>
                      <a:r>
                        <a:rPr lang="en-US" sz="1200" dirty="0"/>
                        <a:t>Salinity: enhanced validation platform</a:t>
                      </a:r>
                      <a:r>
                        <a:rPr lang="en-US" sz="1200" baseline="0" dirty="0"/>
                        <a:t> (from January 2017)</a:t>
                      </a:r>
                      <a:endParaRPr lang="en-US" sz="1200" dirty="0"/>
                    </a:p>
                  </a:txBody>
                  <a:tcPr marL="68591" marR="68591" marT="34294" marB="342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866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Synergy with additional data (#4)</a:t>
                      </a:r>
                    </a:p>
                  </a:txBody>
                  <a:tcPr marL="68591" marR="68591" marT="34294" marB="3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Pi-MEP</a:t>
                      </a:r>
                      <a:r>
                        <a:rPr lang="en-US" sz="1200" dirty="0"/>
                        <a:t> for process</a:t>
                      </a:r>
                      <a:r>
                        <a:rPr lang="en-US" sz="1200" baseline="0" dirty="0"/>
                        <a:t> studies over ocean; </a:t>
                      </a:r>
                    </a:p>
                    <a:p>
                      <a:pPr algn="ctr"/>
                      <a:r>
                        <a:rPr lang="en-US" sz="1200" baseline="0" dirty="0"/>
                        <a:t>In general, synergy ev</a:t>
                      </a:r>
                      <a:r>
                        <a:rPr lang="en-US" sz="1200" dirty="0"/>
                        <a:t>er increasing (SST, WS, rain rates, currents, Ocean </a:t>
                      </a:r>
                      <a:r>
                        <a:rPr lang="en-US" sz="1200" dirty="0" err="1"/>
                        <a:t>colour</a:t>
                      </a:r>
                      <a:r>
                        <a:rPr lang="en-US" sz="1200" dirty="0"/>
                        <a:t>, SLA, </a:t>
                      </a:r>
                      <a:r>
                        <a:rPr lang="en-US" sz="1200" dirty="0" err="1"/>
                        <a:t>etc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68591" marR="68591" marT="34294" marB="3429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43002" y="957220"/>
            <a:ext cx="6682403" cy="4266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1650" kern="0" dirty="0"/>
              <a:t>ESAC recommendations from 2014 extension</a:t>
            </a:r>
          </a:p>
        </p:txBody>
      </p:sp>
    </p:spTree>
    <p:extLst>
      <p:ext uri="{BB962C8B-B14F-4D97-AF65-F5344CB8AC3E}">
        <p14:creationId xmlns:p14="http://schemas.microsoft.com/office/powerpoint/2010/main" val="3420934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8932" y="1260450"/>
            <a:ext cx="3089926" cy="276999"/>
          </a:xfrm>
          <a:prstGeom prst="rect">
            <a:avLst/>
          </a:prstGeom>
          <a:noFill/>
          <a:ln>
            <a:solidFill>
              <a:srgbClr val="0098D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Datasets</a:t>
            </a:r>
            <a:endParaRPr lang="en-GB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304748" y="1603290"/>
          <a:ext cx="6534726" cy="2092833"/>
        </p:xfrm>
        <a:graphic>
          <a:graphicData uri="http://schemas.openxmlformats.org/drawingml/2006/table">
            <a:tbl>
              <a:tblPr firstRow="1" firstCol="1" bandRow="1"/>
              <a:tblGrid>
                <a:gridCol w="3431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2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0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 Would you favour the inclusion of SMOS L1 (</a:t>
                      </a: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TB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 data in the Platform and, if so, in which frame (antenna/earth), at which level (TOA/BOA) and with which correction included (</a:t>
                      </a:r>
                      <a:r>
                        <a:rPr lang="en-GB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eg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GB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Atm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/Gal/Ionosphere)?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--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24. Any insight to avoid overlapping with future </a:t>
                      </a: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CCI SSS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activities, considering that merging </a:t>
                      </a:r>
                      <a:r>
                        <a:rPr lang="en-GB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spaceborne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SSS datasets is already beyond scope of this Platform?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TB merging or inter-comparison with other satellites TBs are beyond primary scope and left to the “Inter-comparison WG” and “CCI SSS”.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“</a:t>
                      </a:r>
                      <a:r>
                        <a:rPr lang="en-GB" sz="1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Inter-comparison WG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” and “</a:t>
                      </a:r>
                      <a:r>
                        <a:rPr lang="en-GB" sz="1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CCI SSS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” domains: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L1 comparison/homogenization </a:t>
                      </a:r>
                      <a:r>
                        <a:rPr lang="en-GB" sz="10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fwd</a:t>
                      </a:r>
                      <a:r>
                        <a:rPr lang="en-GB" sz="1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models</a:t>
                      </a:r>
                      <a:endParaRPr lang="en-US" sz="1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Re-calibration or update of </a:t>
                      </a:r>
                      <a:r>
                        <a:rPr lang="en-GB" sz="1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retrieval algorithms</a:t>
                      </a:r>
                      <a:endParaRPr lang="en-US" sz="1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Standardization of </a:t>
                      </a:r>
                      <a:r>
                        <a:rPr lang="en-GB" sz="1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aux SST, WS and dielectric constant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000" dirty="0" err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algo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parameters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Potentially, in the Platform could be considered: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L3TB from CATDS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List of L1c products (orbits list) used per each specific pixel of the match-up db.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874075"/>
            <a:ext cx="5913276" cy="400110"/>
          </a:xfrm>
        </p:spPr>
        <p:txBody>
          <a:bodyPr/>
          <a:lstStyle/>
          <a:p>
            <a:r>
              <a:rPr lang="en-US" sz="2000" dirty="0"/>
              <a:t>SAG CM#1– feedback (</a:t>
            </a:r>
            <a:r>
              <a:rPr lang="en-US" sz="2000" dirty="0" err="1"/>
              <a:t>i</a:t>
            </a:r>
            <a:r>
              <a:rPr lang="en-US" sz="2000" dirty="0"/>
              <a:t>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304747" y="4068761"/>
          <a:ext cx="6534727" cy="1216533"/>
        </p:xfrm>
        <a:graphic>
          <a:graphicData uri="http://schemas.openxmlformats.org/drawingml/2006/table">
            <a:tbl>
              <a:tblPr firstRow="1" firstCol="1" bandRow="1"/>
              <a:tblGrid>
                <a:gridCol w="3431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2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52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14. The Platform intends to “stratify” data according to selected </a:t>
                      </a: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geophysical regimes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to favour an enhanced validation (</a:t>
                      </a:r>
                      <a:r>
                        <a:rPr lang="en-GB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Eg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GB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wrt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SST, or WS/SWH, or WS/MLD). Any suggestion for additional regimes to be considered?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High-variability regions vs low-variability regions.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High-latitude oceans vs. tropical/subtropical oceans.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Strong currents versus weak currents regimes. 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Instantaneous precipitation.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 err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Longhurst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or biogeochemical provinces. 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Density Compensated regimes.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140950" y="3744726"/>
            <a:ext cx="3089926" cy="276999"/>
          </a:xfrm>
          <a:prstGeom prst="rect">
            <a:avLst/>
          </a:prstGeom>
          <a:noFill/>
          <a:ln>
            <a:solidFill>
              <a:srgbClr val="0098D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Scientific assessment</a:t>
            </a:r>
            <a:endParaRPr lang="en-GB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88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215319" y="1701902"/>
          <a:ext cx="6376872" cy="1391793"/>
        </p:xfrm>
        <a:graphic>
          <a:graphicData uri="http://schemas.openxmlformats.org/drawingml/2006/table">
            <a:tbl>
              <a:tblPr firstRow="1" firstCol="1" bandRow="1"/>
              <a:tblGrid>
                <a:gridCol w="3346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0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6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 Any suggested mechanism for transferring/including </a:t>
                      </a: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campaigns data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GB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eg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SPURS-2) directly into the Platform?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--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19. The platform intends to allow some capability of ingesting </a:t>
                      </a: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user datasets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(yet limited in size and format) – Any suggested constraint to the user?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Capability to ingest datasets if fulfilling specific format standard (</a:t>
                      </a:r>
                      <a:r>
                        <a:rPr lang="en-GB" sz="1000" dirty="0" err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NetCDF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 csv etc.) and size quota.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Capability to ingest campaign data (</a:t>
                      </a:r>
                      <a:r>
                        <a:rPr lang="en-GB" sz="1000" dirty="0" err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eg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 SPURS-2).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Database not necessarily ending up in the Platform, yet allowing users to perform studies.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Decisions case-by-case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; raise conditions/IPRs/disclaimer whenever needed 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35497" y="1323114"/>
            <a:ext cx="3089926" cy="276999"/>
          </a:xfrm>
          <a:prstGeom prst="rect">
            <a:avLst/>
          </a:prstGeom>
          <a:noFill/>
          <a:ln>
            <a:solidFill>
              <a:srgbClr val="0098D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On-demand processing</a:t>
            </a:r>
            <a:endParaRPr lang="en-GB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215319" y="3160060"/>
          <a:ext cx="6372707" cy="690753"/>
        </p:xfrm>
        <a:graphic>
          <a:graphicData uri="http://schemas.openxmlformats.org/drawingml/2006/table">
            <a:tbl>
              <a:tblPr firstRow="1" firstCol="1" bandRow="1"/>
              <a:tblGrid>
                <a:gridCol w="333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3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18. The platform intends to allow some capability of ingesting </a:t>
                      </a: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user code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 (yet limited in complexity) – Any suggested constraint to the user?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Capability to ingest codes according to the language and operability burden. 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Decisions case-by-case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; raise conditions/IPRs/disclaimer whenever needed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3127" y="859940"/>
            <a:ext cx="5913276" cy="400110"/>
          </a:xfrm>
        </p:spPr>
        <p:txBody>
          <a:bodyPr/>
          <a:lstStyle/>
          <a:p>
            <a:r>
              <a:rPr lang="en-US" sz="2000" dirty="0"/>
              <a:t>SAG CM#1 – feedback (ii)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215319" y="4402198"/>
          <a:ext cx="6372708" cy="866013"/>
        </p:xfrm>
        <a:graphic>
          <a:graphicData uri="http://schemas.openxmlformats.org/drawingml/2006/table">
            <a:tbl>
              <a:tblPr firstRow="1" firstCol="1" bandRow="1"/>
              <a:tblGrid>
                <a:gridCol w="3346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5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4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21. Could you </a:t>
                      </a: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rank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your most valuable 3 case studies among those selected?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Case studies still being ranked.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Currently, highly ranked are: “</a:t>
                      </a:r>
                      <a:r>
                        <a:rPr lang="en-GB" sz="1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Mesoscale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n-GB" sz="1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River plumes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” and “</a:t>
                      </a:r>
                      <a:r>
                        <a:rPr lang="en-GB" sz="1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High-latitude</a:t>
                      </a: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”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GB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Climate Indexes and “Biogeochemistry” most likely monitored in dedicated ESA studies.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43511" y="3986265"/>
            <a:ext cx="3089926" cy="276999"/>
          </a:xfrm>
          <a:prstGeom prst="rect">
            <a:avLst/>
          </a:prstGeom>
          <a:noFill/>
          <a:ln>
            <a:solidFill>
              <a:srgbClr val="0098D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Process studies</a:t>
            </a:r>
            <a:endParaRPr lang="en-GB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31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03730" y="4391851"/>
          <a:ext cx="7749988" cy="899520"/>
        </p:xfrm>
        <a:graphic>
          <a:graphicData uri="http://schemas.openxmlformats.org/drawingml/2006/table">
            <a:tbl>
              <a:tblPr firstRow="1" firstCol="1" bandRow="1"/>
              <a:tblGrid>
                <a:gridCol w="4074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5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9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21/23. Did you experience any issue visualizing in-situ and satellite data, or with the various functionalities of </a:t>
                      </a:r>
                      <a:r>
                        <a:rPr lang="en-GB" sz="1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Syntool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33. Do you find the </a:t>
                      </a:r>
                      <a:r>
                        <a:rPr lang="en-GB" sz="1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Datalaps</a:t>
                      </a:r>
                      <a:r>
                        <a:rPr lang="en-GB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time-series Tool useful and easy to use?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x-none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Some issues spotted in visualization of Argo profiles, and drifters data</a:t>
                      </a:r>
                      <a:endParaRPr lang="en-US" sz="1000" dirty="0">
                        <a:noFill/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x-none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Some issues spoted dysplaying data and animations in </a:t>
                      </a:r>
                      <a:r>
                        <a:rPr lang="x-none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Syntool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Symbol"/>
                        <a:buChar char=""/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</a:t>
                      </a:r>
                      <a:r>
                        <a:rPr lang="x-none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atalaps</a:t>
                      </a:r>
                      <a:r>
                        <a:rPr lang="x-none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tool very useful despite still shaky on this preliminary implementation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03730" y="1548408"/>
          <a:ext cx="7749988" cy="2473384"/>
        </p:xfrm>
        <a:graphic>
          <a:graphicData uri="http://schemas.openxmlformats.org/drawingml/2006/table">
            <a:tbl>
              <a:tblPr firstRow="1" firstCol="1" bandRow="1"/>
              <a:tblGrid>
                <a:gridCol w="4070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33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2. Is there any </a:t>
                      </a:r>
                      <a:r>
                        <a:rPr lang="en-GB" sz="1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link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or functionality not working properly?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11. Do you find the interface to </a:t>
                      </a:r>
                      <a:r>
                        <a:rPr lang="en-GB" sz="1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download the MDB files 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efficient?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5. 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Do you find the content of the </a:t>
                      </a:r>
                      <a:r>
                        <a:rPr lang="en-GB" sz="1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Pi-MEP </a:t>
                      </a:r>
                      <a:r>
                        <a:rPr lang="en-GB" sz="1000" b="1" i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in situ</a:t>
                      </a:r>
                      <a:r>
                        <a:rPr lang="en-GB" sz="1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 database 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mbria"/>
                          <a:cs typeface="Calibri"/>
                        </a:rPr>
                        <a:t>report comprehensive enough?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endParaRPr lang="en-US" sz="10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9. Are the 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Pi-MEP regions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chosen adequately?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13.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Do you find the content of the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Pi-MEP MDB analyses reports comprehensive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?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17.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Are the 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metrics/plots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proposed to characterize the database adequate? 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18. Would you like to see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∆SSS sorted as function of additional geophysical conditions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?  </a:t>
                      </a: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 issues spotted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 Pages should appear in “new tab”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Minor issues in some browser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Symbol"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Comprehensive. Minor issues 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 some plots. Additional explanatory text needed. introduce distance to coast.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Adequate.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Define </a:t>
                      </a:r>
                      <a:r>
                        <a:rPr lang="en-US" sz="1000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lat,lon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boundaries 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and maybe consider and additional zone &lt;400</a:t>
                      </a:r>
                      <a:r>
                        <a:rPr lang="en-US" sz="1000" baseline="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km from coast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Symbol"/>
                        <a:buChar char=""/>
                        <a:tabLst/>
                        <a:defRPr/>
                      </a:pPr>
                      <a:endParaRPr lang="en-US" sz="10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Comprehensive. Minor issues 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 plots and</a:t>
                      </a:r>
                      <a:r>
                        <a:rPr lang="en-US" sz="1000" baseline="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m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inor inconsistencies.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Additional metrics 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suggested. </a:t>
                      </a:r>
                      <a:r>
                        <a:rPr lang="en-US" sz="1000" baseline="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Verify how to </a:t>
                      </a:r>
                      <a:r>
                        <a:rPr lang="en-US" sz="1000" baseline="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acknowledge plots </a:t>
                      </a:r>
                      <a:r>
                        <a:rPr lang="en-US" sz="1000" baseline="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taken by the reports. Think of a </a:t>
                      </a:r>
                      <a:r>
                        <a:rPr lang="en-US" sz="1000" baseline="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balance between pre-computed reports and on-the-fly analyses</a:t>
                      </a:r>
                      <a:r>
                        <a:rPr lang="en-US" sz="1000" baseline="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000" baseline="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Sea state, SST classes. “Optimal conditions” class</a:t>
                      </a:r>
                      <a:r>
                        <a:rPr lang="en-US" sz="1000" baseline="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 Some Conditions redundant.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58226" y="1224880"/>
            <a:ext cx="3089926" cy="276999"/>
          </a:xfrm>
          <a:prstGeom prst="rect">
            <a:avLst/>
          </a:prstGeom>
          <a:noFill/>
          <a:ln>
            <a:solidFill>
              <a:srgbClr val="0098D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Reports</a:t>
            </a: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8226" y="4068323"/>
            <a:ext cx="3089926" cy="276999"/>
          </a:xfrm>
          <a:prstGeom prst="rect">
            <a:avLst/>
          </a:prstGeom>
          <a:noFill/>
          <a:ln>
            <a:solidFill>
              <a:srgbClr val="0098D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Tools</a:t>
            </a: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858078"/>
            <a:ext cx="5913276" cy="400110"/>
          </a:xfrm>
        </p:spPr>
        <p:txBody>
          <a:bodyPr/>
          <a:lstStyle/>
          <a:p>
            <a:r>
              <a:rPr lang="en-US" sz="2000" dirty="0"/>
              <a:t>SAG CM#2 – feedback (</a:t>
            </a:r>
            <a:r>
              <a:rPr lang="en-US" sz="2000" dirty="0" err="1"/>
              <a:t>i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569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Pi-MEP (Test) platform - Design </a:t>
            </a:r>
          </a:p>
        </p:txBody>
      </p:sp>
      <p:pic>
        <p:nvPicPr>
          <p:cNvPr id="4" name="Picture 3" descr="test_platfo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83" y="2024844"/>
            <a:ext cx="575198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66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4373" y="2499659"/>
            <a:ext cx="29867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100">
                <a:solidFill>
                  <a:schemeClr val="bg1"/>
                </a:solidFill>
              </a:rPr>
              <a:t>Next steps</a:t>
            </a:r>
          </a:p>
        </p:txBody>
      </p:sp>
      <p:pic>
        <p:nvPicPr>
          <p:cNvPr id="7" name="Picture 2" descr="https://pimep-test.oceandatalab.com/images/case-studies-river-plumes-mississippi-fig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51" y="2363725"/>
            <a:ext cx="2832531" cy="12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72782" y="2037995"/>
            <a:ext cx="276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Time series at the river mouths: discharge and SSS evolution</a:t>
            </a:r>
          </a:p>
        </p:txBody>
      </p:sp>
      <p:pic>
        <p:nvPicPr>
          <p:cNvPr id="9" name="Picture 4" descr="https://pimep-test.oceandatalab.com/images/case-studies-river-plumes-mississippi-fig2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" y="3571091"/>
            <a:ext cx="3394982" cy="181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791" y="1340329"/>
            <a:ext cx="2679157" cy="40144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594816" y="1391664"/>
            <a:ext cx="211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SSS &amp; </a:t>
            </a:r>
            <a:r>
              <a:rPr lang="en-GB" sz="1200" dirty="0" err="1"/>
              <a:t>color</a:t>
            </a:r>
            <a:r>
              <a:rPr lang="en-GB" sz="1200" dirty="0"/>
              <a:t> (CDOM, </a:t>
            </a:r>
            <a:r>
              <a:rPr lang="en-GB" sz="1200" dirty="0" err="1"/>
              <a:t>Chla</a:t>
            </a:r>
            <a:r>
              <a:rPr lang="en-GB" sz="1200" dirty="0"/>
              <a:t>) seasonal cycles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88" y="1418063"/>
            <a:ext cx="2739400" cy="116955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88" y="2889365"/>
            <a:ext cx="2774116" cy="103196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240747" y="2635452"/>
            <a:ext cx="1190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SSS and rain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01" y="4281320"/>
            <a:ext cx="2770802" cy="1044112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240748" y="3983807"/>
            <a:ext cx="1260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SSS and wind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106853" y="1164854"/>
            <a:ext cx="1534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SSS and currents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19DF5-251A-F747-87DE-31BEADD304CF}"/>
              </a:ext>
            </a:extLst>
          </p:cNvPr>
          <p:cNvSpPr txBox="1">
            <a:spLocks/>
          </p:cNvSpPr>
          <p:nvPr/>
        </p:nvSpPr>
        <p:spPr>
          <a:xfrm>
            <a:off x="0" y="864395"/>
            <a:ext cx="8316686" cy="37005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kern="0" dirty="0"/>
              <a:t>Oceanographic case studies – 1) Large tropical river plumes (ii)</a:t>
            </a:r>
          </a:p>
        </p:txBody>
      </p:sp>
    </p:spTree>
    <p:extLst>
      <p:ext uri="{BB962C8B-B14F-4D97-AF65-F5344CB8AC3E}">
        <p14:creationId xmlns:p14="http://schemas.microsoft.com/office/powerpoint/2010/main" val="2084091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858" y="1646237"/>
            <a:ext cx="2485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AutoNum type="arabicParenR"/>
            </a:pPr>
            <a:r>
              <a:rPr lang="en-US" sz="1200" b="1" dirty="0"/>
              <a:t>SSS, SST and currents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974482" y="4828287"/>
            <a:ext cx="2169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4) Salt Eddy Transport (zonal &amp; Meridional)</a:t>
            </a:r>
          </a:p>
        </p:txBody>
      </p:sp>
      <p:pic>
        <p:nvPicPr>
          <p:cNvPr id="11" name="Picture 14" descr="SSSGradPlot_GulfStream_201208.png"/>
          <p:cNvPicPr>
            <a:picLocks noChangeAspect="1"/>
          </p:cNvPicPr>
          <p:nvPr/>
        </p:nvPicPr>
        <p:blipFill rotWithShape="1">
          <a:blip r:embed="rId2"/>
          <a:srcRect l="15543" t="4535" r="17974" b="1474"/>
          <a:stretch/>
        </p:blipFill>
        <p:spPr bwMode="auto">
          <a:xfrm>
            <a:off x="2708691" y="2384132"/>
            <a:ext cx="2220550" cy="211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2697544" y="4412788"/>
            <a:ext cx="2213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2) Front monitoring: </a:t>
            </a:r>
          </a:p>
          <a:p>
            <a:pPr algn="just"/>
            <a:r>
              <a:rPr lang="en-US" sz="1200" b="1" dirty="0"/>
              <a:t>SSS gradients: satellite and models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24816" t="8002" r="3545" b="4678"/>
          <a:stretch/>
        </p:blipFill>
        <p:spPr>
          <a:xfrm>
            <a:off x="4940390" y="1860219"/>
            <a:ext cx="2443219" cy="29092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23207" y="1646237"/>
            <a:ext cx="2190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b="1" dirty="0"/>
              <a:t>3) </a:t>
            </a:r>
            <a:r>
              <a:rPr lang="en-US" sz="1200" b="1" dirty="0" err="1"/>
              <a:t>Hovmueller</a:t>
            </a:r>
            <a:r>
              <a:rPr lang="en-US" sz="1200" b="1" dirty="0"/>
              <a:t> sections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/>
          <a:srcRect l="54207" t="12288" r="-464"/>
          <a:stretch/>
        </p:blipFill>
        <p:spPr>
          <a:xfrm>
            <a:off x="7383608" y="2074204"/>
            <a:ext cx="1760392" cy="2754571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7846155" y="1721721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F=SSS’*v ’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9D1520-304A-5444-8E43-0D9E75CF25E0}"/>
              </a:ext>
            </a:extLst>
          </p:cNvPr>
          <p:cNvGrpSpPr/>
          <p:nvPr/>
        </p:nvGrpSpPr>
        <p:grpSpPr>
          <a:xfrm>
            <a:off x="38647" y="1997095"/>
            <a:ext cx="2543188" cy="3019780"/>
            <a:chOff x="38647" y="1139844"/>
            <a:chExt cx="2736668" cy="308566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" y="1139844"/>
              <a:ext cx="2712675" cy="149529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7" y="2708995"/>
              <a:ext cx="2736668" cy="1516516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96364" y="2787824"/>
              <a:ext cx="596898" cy="283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SST</a:t>
              </a:r>
            </a:p>
          </p:txBody>
        </p:sp>
        <p:cxnSp>
          <p:nvCxnSpPr>
            <p:cNvPr id="16" name="Connecteur droit 15"/>
            <p:cNvCxnSpPr>
              <a:cxnSpLocks/>
            </p:cNvCxnSpPr>
            <p:nvPr/>
          </p:nvCxnSpPr>
          <p:spPr>
            <a:xfrm flipH="1">
              <a:off x="1027282" y="1389254"/>
              <a:ext cx="6724" cy="12245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>
              <a:cxnSpLocks/>
            </p:cNvCxnSpPr>
            <p:nvPr/>
          </p:nvCxnSpPr>
          <p:spPr>
            <a:xfrm flipH="1">
              <a:off x="2111251" y="1369693"/>
              <a:ext cx="6724" cy="12245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9">
              <a:extLst>
                <a:ext uri="{FF2B5EF4-FFF2-40B4-BE49-F238E27FC236}">
                  <a16:creationId xmlns:a16="http://schemas.microsoft.com/office/drawing/2014/main" id="{D91C2D45-0097-374F-AADB-1D991FECDC96}"/>
                </a:ext>
              </a:extLst>
            </p:cNvPr>
            <p:cNvSpPr txBox="1"/>
            <p:nvPr/>
          </p:nvSpPr>
          <p:spPr>
            <a:xfrm>
              <a:off x="96364" y="1250755"/>
              <a:ext cx="596898" cy="283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SSS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70BA4181-7DC9-C34B-85FE-B56F19E3A0D1}"/>
              </a:ext>
            </a:extLst>
          </p:cNvPr>
          <p:cNvSpPr txBox="1">
            <a:spLocks/>
          </p:cNvSpPr>
          <p:nvPr/>
        </p:nvSpPr>
        <p:spPr>
          <a:xfrm>
            <a:off x="0" y="864395"/>
            <a:ext cx="8316686" cy="37005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kern="0" dirty="0"/>
              <a:t>Oceanographic case studies – 2) Mesoscale signatures (ii)</a:t>
            </a:r>
          </a:p>
        </p:txBody>
      </p:sp>
    </p:spTree>
    <p:extLst>
      <p:ext uri="{BB962C8B-B14F-4D97-AF65-F5344CB8AC3E}">
        <p14:creationId xmlns:p14="http://schemas.microsoft.com/office/powerpoint/2010/main" val="1032837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27356" y="2291959"/>
            <a:ext cx="1817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3) SSS &amp; Sea Ice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7042" b="-6687"/>
          <a:stretch/>
        </p:blipFill>
        <p:spPr>
          <a:xfrm>
            <a:off x="23844" y="1469250"/>
            <a:ext cx="3291002" cy="219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159" y="1234454"/>
            <a:ext cx="25623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AutoNum type="arabicParenR"/>
            </a:pPr>
            <a:r>
              <a:rPr lang="en-GB" sz="1200" b="1" dirty="0"/>
              <a:t>SSS and SST monitoring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2" y="3486543"/>
            <a:ext cx="3648791" cy="18702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72635" y="4525765"/>
            <a:ext cx="224458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2) Transect monitoring from Tasmania to Antarctica (SSS </a:t>
            </a:r>
            <a:r>
              <a:rPr lang="en-GB" sz="1200" b="1" dirty="0" err="1"/>
              <a:t>Hovmoeller</a:t>
            </a:r>
            <a:r>
              <a:rPr lang="en-GB" sz="1200" b="1" dirty="0"/>
              <a:t>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52" y="1724000"/>
            <a:ext cx="2040749" cy="243046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65" y="2772218"/>
            <a:ext cx="2877671" cy="230754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288224" y="5079763"/>
            <a:ext cx="2754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Correlation SSS &amp; Sea Ice extent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B35570-7545-8C4A-8304-F83152CC99C8}"/>
              </a:ext>
            </a:extLst>
          </p:cNvPr>
          <p:cNvSpPr txBox="1">
            <a:spLocks/>
          </p:cNvSpPr>
          <p:nvPr/>
        </p:nvSpPr>
        <p:spPr>
          <a:xfrm>
            <a:off x="0" y="864395"/>
            <a:ext cx="8316686" cy="37005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kern="0" dirty="0"/>
              <a:t>Oceanographic case studies – 3a) High latitudes (ii)</a:t>
            </a:r>
          </a:p>
        </p:txBody>
      </p:sp>
    </p:spTree>
    <p:extLst>
      <p:ext uri="{BB962C8B-B14F-4D97-AF65-F5344CB8AC3E}">
        <p14:creationId xmlns:p14="http://schemas.microsoft.com/office/powerpoint/2010/main" val="3520865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7114" b="-7114"/>
          <a:stretch/>
        </p:blipFill>
        <p:spPr>
          <a:xfrm>
            <a:off x="1" y="1721251"/>
            <a:ext cx="4369397" cy="1884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5147" y="1429726"/>
            <a:ext cx="23391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 algn="just">
              <a:buAutoNum type="arabicParenR"/>
            </a:pPr>
            <a:r>
              <a:rPr lang="en-US" sz="1200" b="1" dirty="0"/>
              <a:t>SSS &amp; SST monitoring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7459" b="-7459"/>
          <a:stretch/>
        </p:blipFill>
        <p:spPr>
          <a:xfrm>
            <a:off x="24457" y="3629250"/>
            <a:ext cx="4344940" cy="19060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5230" y="3378766"/>
            <a:ext cx="252339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2) SSS correlation with E-P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981" y="1429726"/>
            <a:ext cx="1611347" cy="15608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092" y="2915247"/>
            <a:ext cx="2883421" cy="12040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90410" y="1934520"/>
            <a:ext cx="1918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3) Transect monitoring (</a:t>
            </a:r>
            <a:r>
              <a:rPr lang="en-US" sz="1200" b="1" dirty="0" err="1"/>
              <a:t>Transmed</a:t>
            </a:r>
            <a:r>
              <a:rPr lang="en-US" sz="1200" b="1" dirty="0"/>
              <a:t>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032" y="4119282"/>
            <a:ext cx="2856481" cy="11817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36BF8EC-27C1-694F-9FB8-CDF2BB3550E2}"/>
              </a:ext>
            </a:extLst>
          </p:cNvPr>
          <p:cNvSpPr txBox="1">
            <a:spLocks/>
          </p:cNvSpPr>
          <p:nvPr/>
        </p:nvSpPr>
        <p:spPr>
          <a:xfrm>
            <a:off x="0" y="864395"/>
            <a:ext cx="8316686" cy="37005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kern="0" dirty="0"/>
              <a:t>Oceanographic case studies – 3b) Med (ii)</a:t>
            </a:r>
          </a:p>
        </p:txBody>
      </p:sp>
    </p:spTree>
    <p:extLst>
      <p:ext uri="{BB962C8B-B14F-4D97-AF65-F5344CB8AC3E}">
        <p14:creationId xmlns:p14="http://schemas.microsoft.com/office/powerpoint/2010/main" val="2555480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56"/>
          <p:cNvSpPr txBox="1">
            <a:spLocks noChangeArrowheads="1"/>
          </p:cNvSpPr>
          <p:nvPr/>
        </p:nvSpPr>
        <p:spPr bwMode="auto">
          <a:xfrm>
            <a:off x="0" y="911555"/>
            <a:ext cx="9144000" cy="211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199" tIns="33100" rIns="66199" bIns="33100">
            <a:spAutoFit/>
          </a:bodyPr>
          <a:lstStyle>
            <a:lvl1pPr defTabSz="4460875" eaLnBrk="0" hangingPunct="0">
              <a:spcBef>
                <a:spcPct val="20000"/>
              </a:spcBef>
              <a:buChar char="•"/>
              <a:defRPr sz="1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60875" eaLnBrk="0" hangingPunct="0">
              <a:spcBef>
                <a:spcPct val="20000"/>
              </a:spcBef>
              <a:buChar char="–"/>
              <a:defRPr sz="10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60875" eaLnBrk="0" hangingPunct="0">
              <a:spcBef>
                <a:spcPct val="20000"/>
              </a:spcBef>
              <a:buChar char="•"/>
              <a:defRPr sz="9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60875" eaLnBrk="0" hangingPunct="0">
              <a:spcBef>
                <a:spcPct val="20000"/>
              </a:spcBef>
              <a:buChar char="–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60875" eaLnBrk="0" hangingPunct="0">
              <a:spcBef>
                <a:spcPct val="20000"/>
              </a:spcBef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77" b="1" dirty="0">
                <a:latin typeface="Verdana" pitchFamily="34" charset="0"/>
              </a:rPr>
              <a:t>Level 2/Level 3 - Soil Moisture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1477" b="1" dirty="0">
                <a:solidFill>
                  <a:srgbClr val="006699"/>
                </a:solidFill>
                <a:latin typeface="Verdana" pitchFamily="34" charset="0"/>
              </a:rPr>
              <a:t> </a:t>
            </a:r>
            <a:r>
              <a:rPr lang="en-US" altLang="en-US" sz="1477" b="1" dirty="0">
                <a:solidFill>
                  <a:srgbClr val="CC3300"/>
                </a:solidFill>
                <a:latin typeface="Verdana" pitchFamily="34" charset="0"/>
              </a:rPr>
              <a:t>Soil moisture </a:t>
            </a:r>
            <a:r>
              <a:rPr lang="en-US" altLang="en-US" sz="1477" b="1" dirty="0">
                <a:solidFill>
                  <a:srgbClr val="006699"/>
                </a:solidFill>
                <a:latin typeface="Verdana" pitchFamily="34" charset="0"/>
              </a:rPr>
              <a:t>is a key variable controlling the exchange of water and heat energy between the land the atmosphere. Precipitation, soil moisture, percolation, run-off, evaporation from the soil and plant transpiration are all components of the terrestrial part of the </a:t>
            </a:r>
            <a:r>
              <a:rPr lang="en-US" altLang="en-US" sz="1477" b="1" dirty="0">
                <a:solidFill>
                  <a:srgbClr val="CC3300"/>
                </a:solidFill>
                <a:latin typeface="Verdana" pitchFamily="34" charset="0"/>
              </a:rPr>
              <a:t>water cycle</a:t>
            </a:r>
            <a:r>
              <a:rPr lang="en-US" altLang="en-US" sz="1477" b="1" dirty="0">
                <a:solidFill>
                  <a:srgbClr val="006699"/>
                </a:solidFill>
                <a:latin typeface="Verdana" pitchFamily="34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1477" b="1" dirty="0">
                <a:solidFill>
                  <a:srgbClr val="006699"/>
                </a:solidFill>
                <a:latin typeface="Verdana" pitchFamily="34" charset="0"/>
              </a:rPr>
              <a:t> Estimating soil moisture in the </a:t>
            </a:r>
            <a:r>
              <a:rPr lang="en-US" altLang="en-US" sz="1477" b="1" dirty="0">
                <a:solidFill>
                  <a:srgbClr val="CC3300"/>
                </a:solidFill>
                <a:latin typeface="Verdana" pitchFamily="34" charset="0"/>
              </a:rPr>
              <a:t>root zone </a:t>
            </a:r>
            <a:r>
              <a:rPr lang="en-US" altLang="en-US" sz="1477" b="1" dirty="0">
                <a:solidFill>
                  <a:srgbClr val="006699"/>
                </a:solidFill>
                <a:latin typeface="Verdana" pitchFamily="34" charset="0"/>
              </a:rPr>
              <a:t>is paramount for improving short- and medium-term meteorological modelling, hydrological modelling, the monitoring of plant growth, as well as contributing to the forecasting of hazards (e.g., floods) </a:t>
            </a:r>
          </a:p>
        </p:txBody>
      </p:sp>
      <p:sp>
        <p:nvSpPr>
          <p:cNvPr id="5" name="Text Box 2956"/>
          <p:cNvSpPr txBox="1">
            <a:spLocks noChangeArrowheads="1"/>
          </p:cNvSpPr>
          <p:nvPr/>
        </p:nvSpPr>
        <p:spPr bwMode="auto">
          <a:xfrm>
            <a:off x="4855443" y="5410849"/>
            <a:ext cx="4374187" cy="80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199" tIns="33100" rIns="66199" bIns="33100">
            <a:spAutoFit/>
          </a:bodyPr>
          <a:lstStyle>
            <a:lvl1pPr defTabSz="4460875" eaLnBrk="0" hangingPunct="0">
              <a:spcBef>
                <a:spcPct val="20000"/>
              </a:spcBef>
              <a:buChar char="•"/>
              <a:defRPr sz="1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60875" eaLnBrk="0" hangingPunct="0">
              <a:spcBef>
                <a:spcPct val="20000"/>
              </a:spcBef>
              <a:buChar char="–"/>
              <a:defRPr sz="10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60875" eaLnBrk="0" hangingPunct="0">
              <a:spcBef>
                <a:spcPct val="20000"/>
              </a:spcBef>
              <a:buChar char="•"/>
              <a:defRPr sz="9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60875" eaLnBrk="0" hangingPunct="0">
              <a:spcBef>
                <a:spcPct val="20000"/>
              </a:spcBef>
              <a:buChar char="–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60875" eaLnBrk="0" hangingPunct="0">
              <a:spcBef>
                <a:spcPct val="20000"/>
              </a:spcBef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rgbClr val="990099"/>
                </a:solidFill>
                <a:latin typeface="Verdana" pitchFamily="34" charset="0"/>
              </a:rPr>
              <a:t>SMOS soil moisture on May 2013, when heavy rainfall led to disastrous flooding in central Europe (blue indicates wet soil, yellow/orange dry soil). Credit: CESBIO/ESA </a:t>
            </a:r>
          </a:p>
        </p:txBody>
      </p:sp>
      <p:sp>
        <p:nvSpPr>
          <p:cNvPr id="6" name="Text Box 2956"/>
          <p:cNvSpPr txBox="1">
            <a:spLocks noChangeArrowheads="1"/>
          </p:cNvSpPr>
          <p:nvPr/>
        </p:nvSpPr>
        <p:spPr bwMode="auto">
          <a:xfrm>
            <a:off x="-88516" y="5405962"/>
            <a:ext cx="4381794" cy="80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199" tIns="33100" rIns="66199" bIns="33100">
            <a:spAutoFit/>
          </a:bodyPr>
          <a:lstStyle>
            <a:lvl1pPr defTabSz="4460875" eaLnBrk="0" hangingPunct="0">
              <a:spcBef>
                <a:spcPct val="20000"/>
              </a:spcBef>
              <a:buChar char="•"/>
              <a:defRPr sz="1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60875" eaLnBrk="0" hangingPunct="0">
              <a:spcBef>
                <a:spcPct val="20000"/>
              </a:spcBef>
              <a:buChar char="–"/>
              <a:defRPr sz="10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60875" eaLnBrk="0" hangingPunct="0">
              <a:spcBef>
                <a:spcPct val="20000"/>
              </a:spcBef>
              <a:buChar char="•"/>
              <a:defRPr sz="9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60875" eaLnBrk="0" hangingPunct="0">
              <a:spcBef>
                <a:spcPct val="20000"/>
              </a:spcBef>
              <a:buChar char="–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60875" eaLnBrk="0" hangingPunct="0">
              <a:spcBef>
                <a:spcPct val="20000"/>
              </a:spcBef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rgbClr val="990099"/>
                </a:solidFill>
                <a:latin typeface="Verdana" pitchFamily="34" charset="0"/>
              </a:rPr>
              <a:t>SMOS RZSM can be used to retrieve a drought index. It will take into account the severity, magnitude, duration and spatial extents of the drought. Credit: CATDS/CESBIO/ESA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80" y="3342063"/>
            <a:ext cx="2990769" cy="18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230" y="3121832"/>
            <a:ext cx="2990770" cy="215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949101" y="3905551"/>
          <a:ext cx="3102141" cy="942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4032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84407" marR="84407" marT="42271" marB="42271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Accuracy</a:t>
                      </a:r>
                    </a:p>
                  </a:txBody>
                  <a:tcPr marL="84407" marR="84407" marT="42271" marB="42271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Spatial</a:t>
                      </a:r>
                      <a:r>
                        <a:rPr lang="en-GB" sz="1000" baseline="0" dirty="0"/>
                        <a:t> res.</a:t>
                      </a:r>
                      <a:endParaRPr lang="en-GB" sz="1000" dirty="0"/>
                    </a:p>
                  </a:txBody>
                  <a:tcPr marL="84407" marR="84407" marT="42271" marB="42271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Revisit time</a:t>
                      </a:r>
                    </a:p>
                  </a:txBody>
                  <a:tcPr marL="84407" marR="84407" marT="42271" marB="4227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777">
                <a:tc>
                  <a:txBody>
                    <a:bodyPr/>
                    <a:lstStyle/>
                    <a:p>
                      <a:r>
                        <a:rPr lang="en-GB" sz="1000" b="1" dirty="0"/>
                        <a:t>Soil</a:t>
                      </a:r>
                      <a:r>
                        <a:rPr lang="en-GB" sz="1000" b="1" baseline="0" dirty="0"/>
                        <a:t> Moisture</a:t>
                      </a:r>
                      <a:endParaRPr lang="en-GB" sz="1000" b="1" dirty="0"/>
                    </a:p>
                  </a:txBody>
                  <a:tcPr marL="84407" marR="84407" marT="42271" marB="42271"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4% vol. soil moisture </a:t>
                      </a:r>
                      <a:endParaRPr lang="en-GB" sz="1000" dirty="0"/>
                    </a:p>
                  </a:txBody>
                  <a:tcPr marL="84407" marR="84407" marT="42271" marB="42271"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35-50 km </a:t>
                      </a:r>
                      <a:endParaRPr lang="en-GB" sz="1000" dirty="0"/>
                    </a:p>
                  </a:txBody>
                  <a:tcPr marL="84407" marR="84407" marT="42271" marB="42271"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1-3 days</a:t>
                      </a:r>
                      <a:endParaRPr lang="en-GB" sz="1000" dirty="0"/>
                    </a:p>
                  </a:txBody>
                  <a:tcPr marL="84407" marR="84407" marT="42271" marB="4227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78211"/>
            <a:ext cx="7884368" cy="400110"/>
          </a:xfrm>
        </p:spPr>
        <p:txBody>
          <a:bodyPr/>
          <a:lstStyle/>
          <a:p>
            <a:r>
              <a:rPr lang="en-US" sz="2000" b="1" dirty="0"/>
              <a:t>SMOS overview </a:t>
            </a:r>
            <a:r>
              <a:rPr lang="mr-IN" sz="2000" b="1" dirty="0"/>
              <a:t>–</a:t>
            </a:r>
            <a:r>
              <a:rPr lang="en-US" sz="2000" b="1" dirty="0"/>
              <a:t> L2SM</a:t>
            </a:r>
          </a:p>
        </p:txBody>
      </p:sp>
    </p:spTree>
    <p:extLst>
      <p:ext uri="{BB962C8B-B14F-4D97-AF65-F5344CB8AC3E}">
        <p14:creationId xmlns:p14="http://schemas.microsoft.com/office/powerpoint/2010/main" val="1620701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2030" y="3909599"/>
            <a:ext cx="1665833" cy="1890000"/>
            <a:chOff x="214315" y="1129086"/>
            <a:chExt cx="3812977" cy="4283543"/>
          </a:xfrm>
        </p:grpSpPr>
        <p:pic>
          <p:nvPicPr>
            <p:cNvPr id="39" name="Picture 2" descr="https://8927d5bd-a-959ae04d-s-sites.googlegroups.com/a/salinityremotesensing.ifremer.fr/public/news/seasonaldynamicsofseasurfacesalinityoffpanamathefareasternpacificfreshpool/fig_2.jpg?attachauth=ANoY7cp7QjkGiPJ50PhI_FhtJj6hGyHUyr_3D0iJ_0WeAejxMxPMQmDP9zFgkXJzFH49WNsKOoHw4djg9Z6yOJLQrYZvJeLGQ2I1u8wn-9CxkS4iE5f2lJVl-Ni-kkaNghsebu5_k_BnGqsDJfUhQeqPANU5COCqx0Af7euPvDxAIChPGOp9-OoC441L41zBjyBi0gy_tNlKilyRc9fTfWj5JS_ThvOzK-iRquqQWxibsBvjDAd39bhZnSwqvAq3TdNQh9jPDUaWRRWJouqx9WZUf_Q_qa66Zxd7UtzH3USOxXUUTxKdDymhiVqnsI_X9ZroCWGHRRQgcsCAS7v7E-b2pfKOvYeKlQ%3D%3D&amp;attredirects=0"/>
            <p:cNvPicPr>
              <a:picLocks noChangeAspect="1" noChangeArrowheads="1"/>
            </p:cNvPicPr>
            <p:nvPr/>
          </p:nvPicPr>
          <p:blipFill rotWithShape="1">
            <a:blip r:embed="rId2"/>
            <a:srcRect l="42453" t="-285"/>
            <a:stretch/>
          </p:blipFill>
          <p:spPr bwMode="auto">
            <a:xfrm>
              <a:off x="214315" y="1129086"/>
              <a:ext cx="3812977" cy="4283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Connecteur droit avec flèche 11"/>
            <p:cNvCxnSpPr/>
            <p:nvPr/>
          </p:nvCxnSpPr>
          <p:spPr>
            <a:xfrm rot="10800000">
              <a:off x="2506663" y="4643438"/>
              <a:ext cx="915194" cy="42862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ZoneTexte 12"/>
            <p:cNvSpPr txBox="1">
              <a:spLocks noChangeArrowheads="1"/>
            </p:cNvSpPr>
            <p:nvPr/>
          </p:nvSpPr>
          <p:spPr bwMode="auto">
            <a:xfrm>
              <a:off x="2486979" y="3963323"/>
              <a:ext cx="1483076" cy="732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50" dirty="0">
                  <a:solidFill>
                    <a:srgbClr val="000000"/>
                  </a:solidFill>
                  <a:latin typeface="+mj-lt"/>
                </a:rPr>
                <a:t>Panama</a:t>
              </a:r>
            </a:p>
            <a:p>
              <a:r>
                <a:rPr lang="en-US" sz="750" dirty="0">
                  <a:solidFill>
                    <a:srgbClr val="000000"/>
                  </a:solidFill>
                  <a:latin typeface="+mj-lt"/>
                </a:rPr>
                <a:t>Upwelling</a:t>
              </a:r>
            </a:p>
          </p:txBody>
        </p:sp>
      </p:grpSp>
      <p:pic>
        <p:nvPicPr>
          <p:cNvPr id="43" name="Picture 5" descr="http://www.smosstorm.org/var/storage/images/medias-ifremer/medias-smosstorm/smos-interception-of-super-typhoon-hayian/1017149-1-eng-GB/SMOS-Interception-of-Super-Typhoon-Hayia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877" y="4719599"/>
            <a:ext cx="2800574" cy="108000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 bwMode="auto">
          <a:xfrm>
            <a:off x="2833134" y="4780285"/>
            <a:ext cx="1422184" cy="242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975" dirty="0">
                <a:latin typeface="+mj-lt"/>
              </a:rPr>
              <a:t>Air-Sea interactions</a:t>
            </a:r>
          </a:p>
        </p:txBody>
      </p:sp>
      <p:sp>
        <p:nvSpPr>
          <p:cNvPr id="7" name="ZoneTexte 6"/>
          <p:cNvSpPr txBox="1"/>
          <p:nvPr/>
        </p:nvSpPr>
        <p:spPr bwMode="auto">
          <a:xfrm>
            <a:off x="6566689" y="4488766"/>
            <a:ext cx="1438214" cy="242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975" dirty="0">
                <a:latin typeface="+mj-lt"/>
              </a:rPr>
              <a:t>Weather Predictions</a:t>
            </a:r>
          </a:p>
        </p:txBody>
      </p:sp>
      <p:sp>
        <p:nvSpPr>
          <p:cNvPr id="5" name="ZoneTexte 4"/>
          <p:cNvSpPr txBox="1"/>
          <p:nvPr/>
        </p:nvSpPr>
        <p:spPr bwMode="auto">
          <a:xfrm>
            <a:off x="6576164" y="3614180"/>
            <a:ext cx="1274664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975" dirty="0">
                <a:latin typeface="+mj-lt"/>
              </a:rPr>
              <a:t>Marine Biology &amp; Biogeochemistry</a:t>
            </a:r>
          </a:p>
        </p:txBody>
      </p:sp>
      <p:sp>
        <p:nvSpPr>
          <p:cNvPr id="6" name="ZoneTexte 5"/>
          <p:cNvSpPr txBox="1"/>
          <p:nvPr/>
        </p:nvSpPr>
        <p:spPr bwMode="auto">
          <a:xfrm>
            <a:off x="4692992" y="3248569"/>
            <a:ext cx="1238698" cy="242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975" dirty="0">
                <a:latin typeface="+mj-lt"/>
              </a:rPr>
              <a:t>Climate indexes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047263" y="3670791"/>
            <a:ext cx="3364755" cy="997580"/>
            <a:chOff x="2212838" y="3119110"/>
            <a:chExt cx="5340901" cy="1738640"/>
          </a:xfrm>
        </p:grpSpPr>
        <p:pic>
          <p:nvPicPr>
            <p:cNvPr id="6146" name="Picture 2" descr="http://www.salinityremotesensing.ifremer.fr/home/annual_average_L3b.png?attredirects=0"/>
            <p:cNvPicPr>
              <a:picLocks noChangeAspect="1" noChangeArrowheads="1"/>
            </p:cNvPicPr>
            <p:nvPr/>
          </p:nvPicPr>
          <p:blipFill rotWithShape="1">
            <a:blip r:embed="rId4"/>
            <a:srcRect l="11905" t="13646" r="7143" b="31513"/>
            <a:stretch/>
          </p:blipFill>
          <p:spPr bwMode="auto">
            <a:xfrm>
              <a:off x="2590705" y="3416741"/>
              <a:ext cx="2729999" cy="1191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8" name="Picture 11"/>
            <p:cNvPicPr>
              <a:picLocks noChangeAspect="1" noChangeArrowheads="1"/>
            </p:cNvPicPr>
            <p:nvPr/>
          </p:nvPicPr>
          <p:blipFill rotWithShape="1">
            <a:blip r:embed="rId5"/>
            <a:srcRect l="16425" t="7297" r="36077" b="28055"/>
            <a:stretch/>
          </p:blipFill>
          <p:spPr bwMode="auto">
            <a:xfrm>
              <a:off x="5320704" y="3342283"/>
              <a:ext cx="1342848" cy="1265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Ellipse 15"/>
            <p:cNvSpPr/>
            <p:nvPr/>
          </p:nvSpPr>
          <p:spPr>
            <a:xfrm>
              <a:off x="2212838" y="3119110"/>
              <a:ext cx="5340901" cy="17386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j-lt"/>
              </a:endParaRPr>
            </a:p>
          </p:txBody>
        </p:sp>
        <p:sp>
          <p:nvSpPr>
            <p:cNvPr id="6157" name="ZoneTexte 29"/>
            <p:cNvSpPr txBox="1">
              <a:spLocks noChangeArrowheads="1"/>
            </p:cNvSpPr>
            <p:nvPr/>
          </p:nvSpPr>
          <p:spPr bwMode="auto">
            <a:xfrm>
              <a:off x="3955705" y="3161244"/>
              <a:ext cx="977581" cy="40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rgbClr val="7030A0"/>
                  </a:solidFill>
                  <a:latin typeface="+mj-lt"/>
                </a:rPr>
                <a:t>Salinity</a:t>
              </a:r>
            </a:p>
          </p:txBody>
        </p:sp>
        <p:sp>
          <p:nvSpPr>
            <p:cNvPr id="6158" name="ZoneTexte 30"/>
            <p:cNvSpPr txBox="1">
              <a:spLocks noChangeArrowheads="1"/>
            </p:cNvSpPr>
            <p:nvPr/>
          </p:nvSpPr>
          <p:spPr bwMode="auto">
            <a:xfrm>
              <a:off x="4842026" y="3165128"/>
              <a:ext cx="529758" cy="40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rgbClr val="7030A0"/>
                  </a:solidFill>
                  <a:latin typeface="+mj-lt"/>
                </a:rPr>
                <a:t>TB</a:t>
              </a: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1608" y="2367548"/>
            <a:ext cx="1728399" cy="12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 bwMode="auto">
          <a:xfrm>
            <a:off x="2653623" y="2498955"/>
            <a:ext cx="765972" cy="64633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latin typeface="+mj-lt"/>
              </a:rPr>
              <a:t>Ocean  Circulation</a:t>
            </a:r>
          </a:p>
          <a:p>
            <a:pPr>
              <a:defRPr/>
            </a:pPr>
            <a:r>
              <a:rPr lang="en-US" sz="900" dirty="0">
                <a:latin typeface="+mj-lt"/>
              </a:rPr>
              <a:t>Modeling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577747" y="2350390"/>
            <a:ext cx="1923103" cy="882291"/>
            <a:chOff x="807146" y="3767325"/>
            <a:chExt cx="3510411" cy="2197323"/>
          </a:xfrm>
        </p:grpSpPr>
        <p:pic>
          <p:nvPicPr>
            <p:cNvPr id="33" name="Picture 2" descr="SMOSA_2015-0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4" r="12740" b="19345"/>
            <a:stretch/>
          </p:blipFill>
          <p:spPr bwMode="auto">
            <a:xfrm>
              <a:off x="807146" y="3767325"/>
              <a:ext cx="3510411" cy="21973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val 33"/>
            <p:cNvSpPr/>
            <p:nvPr/>
          </p:nvSpPr>
          <p:spPr>
            <a:xfrm>
              <a:off x="807146" y="4386944"/>
              <a:ext cx="760398" cy="729343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329282" y="4495801"/>
              <a:ext cx="760398" cy="729343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pic>
        <p:nvPicPr>
          <p:cNvPr id="37" name="Picture 2" descr="https://8927d5bd-a-959ae04d-s-sites.googlegroups.com/a/salinityremotesensing.ifremer.fr/public/news/salinityfromspaceunlockssatellite-basedassessmentofoceanacidification/2010_2014_TotalAlkalinity_fromSpace_v3.png?attachauth=ANoY7crCIPLA4uhPdz1bztEF-zNcoQEwCdDAXaJ9ri64j_BWHMxvNBp-wlfL0oRaLjWLdP0mL9Q1gtGIp3WaW9XWK9rYgmBLeX7RRifKTmQ3qSakU_8QOpipPxJabno5BE-RHKk82AoLHzg_0JvnTUcLm311wF4ehiWKd3GOHdd6ZQxi8wY_j0aQT-c3uyKasqERJfaiWq_ogkffjh9vkepFqI8wi5Ap_a-NMHMcjmS8rlLIYqY0emGuHazjhyyzTeyFnxf2XLS4Yt3uYNsXrzw0KAp0X_094KSQcdbHgQmfHizHtffotMR1VOM51SR0ZI_BHz1Cnq-EgxsBp2q2xcTkbmqcMnwhyXOb3iXnm4NBMvulc2eAcuu6PCXDU6RiXh2gNkn_xpa-&amp;attredirects=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6163" y="2375000"/>
            <a:ext cx="1345569" cy="12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2898182" y="3459816"/>
            <a:ext cx="387139" cy="39726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266050" y="1592058"/>
            <a:ext cx="6460434" cy="461665"/>
          </a:xfrm>
          <a:prstGeom prst="rect">
            <a:avLst/>
          </a:prstGeom>
          <a:noFill/>
          <a:ln>
            <a:solidFill>
              <a:srgbClr val="0098D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solidFill>
                  <a:schemeClr val="accent1"/>
                </a:solidFill>
              </a:rPr>
              <a:t>Samples of the wide range of applications stemming in the last few years from the use of SMOS SSS and TB</a:t>
            </a: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49" name="ZoneTexte 6"/>
          <p:cNvSpPr txBox="1"/>
          <p:nvPr/>
        </p:nvSpPr>
        <p:spPr bwMode="auto">
          <a:xfrm>
            <a:off x="4429430" y="5372789"/>
            <a:ext cx="85440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7030A0"/>
                </a:solidFill>
                <a:latin typeface="+mj-lt"/>
              </a:rPr>
              <a:t>Hurricane tracking (</a:t>
            </a:r>
            <a:r>
              <a:rPr lang="en-US" sz="900" dirty="0" err="1">
                <a:solidFill>
                  <a:srgbClr val="7030A0"/>
                </a:solidFill>
                <a:latin typeface="+mj-lt"/>
              </a:rPr>
              <a:t>Reul</a:t>
            </a:r>
            <a:r>
              <a:rPr lang="en-US" sz="900" dirty="0">
                <a:solidFill>
                  <a:srgbClr val="7030A0"/>
                </a:solidFill>
                <a:latin typeface="+mj-lt"/>
              </a:rPr>
              <a:t> et al.)</a:t>
            </a:r>
          </a:p>
        </p:txBody>
      </p:sp>
      <p:sp>
        <p:nvSpPr>
          <p:cNvPr id="50" name="ZoneTexte 6"/>
          <p:cNvSpPr txBox="1"/>
          <p:nvPr/>
        </p:nvSpPr>
        <p:spPr bwMode="auto">
          <a:xfrm>
            <a:off x="5700535" y="2412392"/>
            <a:ext cx="923881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7030A0"/>
                </a:solidFill>
                <a:latin typeface="+mj-lt"/>
              </a:rPr>
              <a:t>Total Alkalinity (Land et al.)</a:t>
            </a:r>
          </a:p>
        </p:txBody>
      </p:sp>
      <p:sp>
        <p:nvSpPr>
          <p:cNvPr id="51" name="ZoneTexte 6"/>
          <p:cNvSpPr txBox="1"/>
          <p:nvPr/>
        </p:nvSpPr>
        <p:spPr bwMode="auto">
          <a:xfrm>
            <a:off x="3456514" y="3137602"/>
            <a:ext cx="1104363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7030A0"/>
                </a:solidFill>
                <a:latin typeface="+mj-lt"/>
              </a:rPr>
              <a:t>La Niña detection (</a:t>
            </a:r>
            <a:r>
              <a:rPr lang="en-US" sz="900" dirty="0" err="1">
                <a:solidFill>
                  <a:srgbClr val="7030A0"/>
                </a:solidFill>
                <a:latin typeface="+mj-lt"/>
              </a:rPr>
              <a:t>Boutin</a:t>
            </a:r>
            <a:r>
              <a:rPr lang="en-US" sz="900" dirty="0">
                <a:solidFill>
                  <a:srgbClr val="7030A0"/>
                </a:solidFill>
                <a:latin typeface="+mj-lt"/>
              </a:rPr>
              <a:t> et al.)</a:t>
            </a:r>
          </a:p>
        </p:txBody>
      </p:sp>
      <p:sp>
        <p:nvSpPr>
          <p:cNvPr id="52" name="ZoneTexte 6"/>
          <p:cNvSpPr txBox="1"/>
          <p:nvPr/>
        </p:nvSpPr>
        <p:spPr bwMode="auto">
          <a:xfrm>
            <a:off x="2807944" y="5505865"/>
            <a:ext cx="140220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7030A0"/>
                </a:solidFill>
                <a:latin typeface="+mj-lt"/>
              </a:rPr>
              <a:t>Upwelling detection (</a:t>
            </a:r>
            <a:r>
              <a:rPr lang="en-US" sz="900" dirty="0" err="1">
                <a:solidFill>
                  <a:srgbClr val="7030A0"/>
                </a:solidFill>
                <a:latin typeface="+mj-lt"/>
              </a:rPr>
              <a:t>Alory</a:t>
            </a:r>
            <a:r>
              <a:rPr lang="en-US" sz="900" dirty="0">
                <a:solidFill>
                  <a:srgbClr val="7030A0"/>
                </a:solidFill>
                <a:latin typeface="+mj-lt"/>
              </a:rPr>
              <a:t> et al.)</a:t>
            </a:r>
          </a:p>
        </p:txBody>
      </p:sp>
      <p:sp>
        <p:nvSpPr>
          <p:cNvPr id="53" name="ZoneTexte 6"/>
          <p:cNvSpPr txBox="1"/>
          <p:nvPr/>
        </p:nvSpPr>
        <p:spPr bwMode="auto">
          <a:xfrm>
            <a:off x="1148125" y="3547925"/>
            <a:ext cx="150549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7030A0"/>
                </a:solidFill>
                <a:latin typeface="+mj-lt"/>
              </a:rPr>
              <a:t>SSS Data Assimilation (</a:t>
            </a:r>
            <a:r>
              <a:rPr lang="en-US" sz="900" dirty="0" err="1">
                <a:solidFill>
                  <a:srgbClr val="7030A0"/>
                </a:solidFill>
                <a:latin typeface="+mj-lt"/>
              </a:rPr>
              <a:t>Köhl</a:t>
            </a:r>
            <a:r>
              <a:rPr lang="en-US" sz="900" dirty="0">
                <a:solidFill>
                  <a:srgbClr val="7030A0"/>
                </a:solidFill>
                <a:latin typeface="+mj-lt"/>
              </a:rPr>
              <a:t> et al.)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6099516" y="3401577"/>
            <a:ext cx="361449" cy="39726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6042467" y="4494489"/>
            <a:ext cx="475547" cy="17388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898182" y="4438243"/>
            <a:ext cx="387139" cy="2813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33" idx="2"/>
          </p:cNvCxnSpPr>
          <p:nvPr/>
        </p:nvCxnSpPr>
        <p:spPr>
          <a:xfrm flipV="1">
            <a:off x="4530946" y="3232680"/>
            <a:ext cx="8353" cy="41025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2"/>
          <p:cNvSpPr txBox="1">
            <a:spLocks noChangeArrowheads="1"/>
          </p:cNvSpPr>
          <p:nvPr/>
        </p:nvSpPr>
        <p:spPr>
          <a:xfrm>
            <a:off x="1167578" y="1019491"/>
            <a:ext cx="5833067" cy="32316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1650" kern="0" dirty="0"/>
              <a:t>SMOS oceanographic applications</a:t>
            </a:r>
          </a:p>
        </p:txBody>
      </p:sp>
    </p:spTree>
    <p:extLst>
      <p:ext uri="{BB962C8B-B14F-4D97-AF65-F5344CB8AC3E}">
        <p14:creationId xmlns:p14="http://schemas.microsoft.com/office/powerpoint/2010/main" val="532953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3" y="160001"/>
            <a:ext cx="7912555" cy="430887"/>
          </a:xfrm>
        </p:spPr>
        <p:txBody>
          <a:bodyPr/>
          <a:lstStyle/>
          <a:p>
            <a:r>
              <a:rPr lang="en-US" dirty="0"/>
              <a:t>Outlook for the extension phase (2020-2021) -Ocean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4243"/>
            <a:ext cx="9252857" cy="58674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Processors and Platforms</a:t>
            </a:r>
          </a:p>
          <a:p>
            <a:pPr lvl="1">
              <a:buFont typeface="Arial"/>
              <a:buChar char="•"/>
            </a:pPr>
            <a:r>
              <a:rPr lang="en-US" sz="1400" dirty="0"/>
              <a:t>Major </a:t>
            </a:r>
            <a:r>
              <a:rPr lang="en-US" sz="1400" b="1" dirty="0"/>
              <a:t>upgrade L2 processor</a:t>
            </a:r>
            <a:r>
              <a:rPr lang="en-US" sz="1400" dirty="0"/>
              <a:t> (v7 onwards): novel dielectric constant model; novel auxiliary WS source/uncertainty and roughness impact; improved characterization L2/L3 SSS uncertainty; assessment potential novel retrieval scheme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Pi-MEP salinity</a:t>
            </a:r>
            <a:r>
              <a:rPr lang="en-US" sz="1400" dirty="0"/>
              <a:t>: implementation completion, pre-ops and ops release; enhanced validation, synergistic data exploitation; quantification representativeness error; potential collaboration with NASA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CCI+ SSS</a:t>
            </a:r>
            <a:r>
              <a:rPr lang="en-US" sz="1400" dirty="0"/>
              <a:t>: broad L-band (SMOS, </a:t>
            </a:r>
            <a:r>
              <a:rPr lang="en-US" sz="1400" dirty="0" err="1"/>
              <a:t>Aq</a:t>
            </a:r>
            <a:r>
              <a:rPr lang="en-US" sz="1400" dirty="0"/>
              <a:t>, SMAP, AMSR) round-robin </a:t>
            </a:r>
            <a:r>
              <a:rPr lang="en-US" sz="1400" dirty="0" err="1"/>
              <a:t>intercomparison</a:t>
            </a:r>
            <a:r>
              <a:rPr lang="en-US" sz="1400" dirty="0"/>
              <a:t> of retrieval algorithms, errors, models and Aux data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Drivers for mission extension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Climate</a:t>
            </a:r>
            <a:r>
              <a:rPr lang="en-US" sz="1400" dirty="0"/>
              <a:t>: Enlargement of SSS CDR and enhanced monitoring/characterization of SSS along with crucial climate indices/oscillations (ENSO, IOD, MJO) and extreme events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Ops</a:t>
            </a:r>
            <a:r>
              <a:rPr lang="en-US" sz="1400" dirty="0"/>
              <a:t>: Enhanced SSS data assimilation into OCM and operational oceanography; Systematic production of SMOS wind speed / wind radii within TC monitoring/forecasting framework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Synergy</a:t>
            </a:r>
            <a:r>
              <a:rPr lang="en-US" sz="1400" dirty="0"/>
              <a:t>: Sustained and increasing synergy with S1/S2/S3/</a:t>
            </a:r>
            <a:r>
              <a:rPr lang="en-US" sz="1400" dirty="0" err="1"/>
              <a:t>Cryosat</a:t>
            </a:r>
            <a:r>
              <a:rPr lang="en-US" sz="1400" dirty="0"/>
              <a:t>/TPMs for a variety of oceanographic applications with novel sensors or with increased coverage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Further scientific exploitation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Air/sea interaction </a:t>
            </a:r>
            <a:r>
              <a:rPr lang="en-US" sz="1400" dirty="0"/>
              <a:t>(Upwelling, freshwater river plumes; stratification; freshwater lenses)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Biogeochemistry</a:t>
            </a:r>
            <a:r>
              <a:rPr lang="en-US" sz="1400" dirty="0"/>
              <a:t> (carbon cycle and Ocean Acidification)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High latitudes </a:t>
            </a:r>
            <a:r>
              <a:rPr lang="en-US" sz="1400" dirty="0"/>
              <a:t>(Artic) and </a:t>
            </a:r>
            <a:r>
              <a:rPr lang="en-US" sz="1400" b="1" dirty="0"/>
              <a:t>semi-enclosed sea </a:t>
            </a:r>
            <a:r>
              <a:rPr lang="en-US" sz="1400" dirty="0"/>
              <a:t>(Med) regional focus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64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3" y="160001"/>
            <a:ext cx="7912555" cy="430887"/>
          </a:xfrm>
        </p:spPr>
        <p:txBody>
          <a:bodyPr/>
          <a:lstStyle/>
          <a:p>
            <a:r>
              <a:rPr lang="en-US" dirty="0"/>
              <a:t>Outlook for the extension phase (2020-2021) - 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4242"/>
            <a:ext cx="9252857" cy="597628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Processors and Platforms</a:t>
            </a:r>
          </a:p>
          <a:p>
            <a:pPr lvl="1">
              <a:buFont typeface="Arial"/>
              <a:buChar char="•"/>
            </a:pPr>
            <a:r>
              <a:rPr lang="en-US" sz="1400" dirty="0"/>
              <a:t>Major </a:t>
            </a:r>
            <a:r>
              <a:rPr lang="en-US" sz="1400" b="1" dirty="0"/>
              <a:t>upgrade L2 processor</a:t>
            </a:r>
            <a:r>
              <a:rPr lang="en-US" sz="1400" dirty="0"/>
              <a:t> (v7 onwards): novel dielectric constant model for organic soil; Investigation possible inclusion of 2-stream model in the retrieval scheme; Improved VOD product; refined parameterizations for specific land classes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Pi-MEP soil moisture</a:t>
            </a:r>
            <a:r>
              <a:rPr lang="en-US" sz="1400" dirty="0"/>
              <a:t>: finalization procurement and project start; SAG board involvement for requirements definition and datasets collection; design and implementation; enhanced validation; quantification representativeness error 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CCI+ SM and C3S</a:t>
            </a:r>
            <a:r>
              <a:rPr lang="en-US" sz="1400" dirty="0"/>
              <a:t>: Inclusion SMOS </a:t>
            </a:r>
            <a:r>
              <a:rPr lang="en-GB" sz="1400" dirty="0"/>
              <a:t>to generate climate data records for the SM ECV</a:t>
            </a:r>
            <a:endParaRPr lang="en-US" sz="1400" dirty="0"/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Drivers for mission extension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Climate</a:t>
            </a:r>
            <a:r>
              <a:rPr lang="en-US" sz="1400" dirty="0"/>
              <a:t>: Enlargement of SM CDR and enhanced monitoring/characterization of SM and </a:t>
            </a:r>
            <a:r>
              <a:rPr lang="en-GB" sz="1400" dirty="0"/>
              <a:t>other hydrological variables</a:t>
            </a:r>
            <a:r>
              <a:rPr lang="en-US" sz="1400" dirty="0"/>
              <a:t> along with crucial climate indices/oscillations (</a:t>
            </a:r>
            <a:r>
              <a:rPr lang="en-US" sz="1400" dirty="0" err="1"/>
              <a:t>e.g</a:t>
            </a:r>
            <a:r>
              <a:rPr lang="en-US" sz="1400" dirty="0"/>
              <a:t>, ENSO) and extreme events; </a:t>
            </a:r>
            <a:r>
              <a:rPr lang="en-GB" sz="1400" dirty="0"/>
              <a:t>drought monitoring and warning systems</a:t>
            </a:r>
            <a:endParaRPr lang="en-US" sz="1400" dirty="0"/>
          </a:p>
          <a:p>
            <a:pPr lvl="1">
              <a:buFont typeface="Arial"/>
              <a:buChar char="•"/>
            </a:pPr>
            <a:r>
              <a:rPr lang="en-US" sz="1400" b="1" dirty="0"/>
              <a:t>Ops</a:t>
            </a:r>
            <a:r>
              <a:rPr lang="en-US" sz="1400" dirty="0"/>
              <a:t>: Enhanced SM data assimilation into IFS in the NWP context; Emergency Management (Flood awareness and Forest Fire Information); </a:t>
            </a:r>
            <a:r>
              <a:rPr lang="en-GB" sz="1400" dirty="0"/>
              <a:t>Water resources </a:t>
            </a:r>
            <a:r>
              <a:rPr lang="en-GB" sz="1400" dirty="0" err="1"/>
              <a:t>mgmt</a:t>
            </a:r>
            <a:r>
              <a:rPr lang="en-GB" sz="1400" dirty="0"/>
              <a:t> and food security </a:t>
            </a:r>
            <a:endParaRPr lang="en-US" sz="1400" dirty="0"/>
          </a:p>
          <a:p>
            <a:pPr lvl="1">
              <a:buFont typeface="Arial"/>
              <a:buChar char="•"/>
            </a:pPr>
            <a:r>
              <a:rPr lang="en-US" sz="1400" b="1" dirty="0"/>
              <a:t>Synergy</a:t>
            </a:r>
            <a:r>
              <a:rPr lang="en-US" sz="1400" dirty="0"/>
              <a:t>: Sustained and increasing synergy with S1/S2/S3/S5P/Biomass/TPMs for a variety of hydrological applications with novel sensors or with increased coverage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Further scientific exploitation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Hydrology </a:t>
            </a:r>
            <a:r>
              <a:rPr lang="en-US" sz="1400" dirty="0"/>
              <a:t>(RZSM, rainfall estimates, ET, NEE, yield forecast, VOD)</a:t>
            </a:r>
          </a:p>
          <a:p>
            <a:pPr lvl="1">
              <a:buFont typeface="Arial"/>
              <a:buChar char="•"/>
            </a:pPr>
            <a:r>
              <a:rPr lang="en-US" sz="1400" b="1" dirty="0" err="1"/>
              <a:t>Cryosphere</a:t>
            </a:r>
            <a:r>
              <a:rPr lang="en-US" sz="1400" b="1" dirty="0"/>
              <a:t> </a:t>
            </a:r>
            <a:r>
              <a:rPr lang="en-US" sz="1400" dirty="0"/>
              <a:t>(freeze/thaw, snow density, SWE, SWLC)</a:t>
            </a:r>
          </a:p>
          <a:p>
            <a:pPr lvl="1">
              <a:buFont typeface="Arial"/>
              <a:buChar char="•"/>
            </a:pPr>
            <a:r>
              <a:rPr lang="en-US" sz="1400" b="1" dirty="0"/>
              <a:t>H</a:t>
            </a:r>
            <a:r>
              <a:rPr lang="en-US" sz="1400" b="1"/>
              <a:t>azard </a:t>
            </a:r>
            <a:r>
              <a:rPr lang="en-US" sz="1400" b="1" dirty="0"/>
              <a:t>management </a:t>
            </a:r>
            <a:r>
              <a:rPr lang="en-US" sz="1400" dirty="0"/>
              <a:t>(drought index, fire risk, flood awareness)</a:t>
            </a: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96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New products to be available to users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66" y="2912530"/>
            <a:ext cx="3651345" cy="322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3" y="3191933"/>
            <a:ext cx="2666942" cy="311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" y="649193"/>
            <a:ext cx="3660717" cy="242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28066" y="931334"/>
            <a:ext cx="4234687" cy="160043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/>
              <a:t>Three new (third party) products to be released from individual provider and ESA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sz="1400" dirty="0"/>
              <a:t>Soil Freeze and Thaw – Q4 2017 FMI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sz="1400" dirty="0"/>
              <a:t>SMOS + </a:t>
            </a:r>
            <a:r>
              <a:rPr lang="en-GB" sz="1400" dirty="0" err="1"/>
              <a:t>Cryosat</a:t>
            </a:r>
            <a:r>
              <a:rPr lang="en-GB" sz="1400" dirty="0"/>
              <a:t> sea ice thickness – Q4 2018, AWI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sz="1400" dirty="0"/>
              <a:t>Severe wind – Q2/2018, ODL/IFREMER</a:t>
            </a:r>
          </a:p>
        </p:txBody>
      </p:sp>
    </p:spTree>
    <p:extLst>
      <p:ext uri="{BB962C8B-B14F-4D97-AF65-F5344CB8AC3E}">
        <p14:creationId xmlns:p14="http://schemas.microsoft.com/office/powerpoint/2010/main" val="21268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036880"/>
              </p:ext>
            </p:extLst>
          </p:nvPr>
        </p:nvGraphicFramePr>
        <p:xfrm>
          <a:off x="4030445" y="5068673"/>
          <a:ext cx="5113555" cy="138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1457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1441" marR="91441" marT="45737" marB="45737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Accuracy</a:t>
                      </a:r>
                    </a:p>
                  </a:txBody>
                  <a:tcPr marL="91441" marR="91441" marT="45737" marB="45737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Spatial</a:t>
                      </a:r>
                      <a:r>
                        <a:rPr lang="en-GB" sz="1100" baseline="0" dirty="0"/>
                        <a:t> </a:t>
                      </a:r>
                      <a:r>
                        <a:rPr lang="en-GB" sz="1100" baseline="0" dirty="0" err="1"/>
                        <a:t>avg</a:t>
                      </a:r>
                      <a:endParaRPr lang="en-GB" sz="1100" dirty="0"/>
                    </a:p>
                  </a:txBody>
                  <a:tcPr marL="91441" marR="91441" marT="45737" marB="45737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Time</a:t>
                      </a:r>
                      <a:r>
                        <a:rPr lang="en-GB" sz="1100" baseline="0" dirty="0"/>
                        <a:t> </a:t>
                      </a:r>
                      <a:r>
                        <a:rPr lang="en-GB" sz="1100" dirty="0" err="1"/>
                        <a:t>avg</a:t>
                      </a:r>
                      <a:endParaRPr lang="en-GB" sz="1100" dirty="0"/>
                    </a:p>
                  </a:txBody>
                  <a:tcPr marL="91441" marR="91441" marT="45737" marB="45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777">
                <a:tc>
                  <a:txBody>
                    <a:bodyPr/>
                    <a:lstStyle/>
                    <a:p>
                      <a:r>
                        <a:rPr lang="en-GB" sz="1100" b="1" dirty="0"/>
                        <a:t>Ocean salinity</a:t>
                      </a:r>
                    </a:p>
                  </a:txBody>
                  <a:tcPr marL="91441" marR="91441" marT="45737" marB="4573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</a:rPr>
                        <a:t>0.5-1.5 </a:t>
                      </a:r>
                      <a:r>
                        <a:rPr lang="en-GB" sz="1100" dirty="0" err="1">
                          <a:solidFill>
                            <a:schemeClr val="bg2"/>
                          </a:solidFill>
                        </a:rPr>
                        <a:t>psu</a:t>
                      </a:r>
                      <a:r>
                        <a:rPr lang="en-GB" sz="1100" baseline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GB" sz="1100" dirty="0">
                          <a:solidFill>
                            <a:schemeClr val="bg2"/>
                          </a:solidFill>
                        </a:rPr>
                        <a:t>for</a:t>
                      </a:r>
                      <a:r>
                        <a:rPr lang="en-GB" sz="1100" baseline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GB" sz="1100" dirty="0">
                          <a:solidFill>
                            <a:schemeClr val="bg2"/>
                          </a:solidFill>
                        </a:rPr>
                        <a:t>single observation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</a:rPr>
                        <a:t>0.1 </a:t>
                      </a:r>
                      <a:r>
                        <a:rPr lang="en-GB" sz="1100" dirty="0" err="1">
                          <a:solidFill>
                            <a:schemeClr val="bg2"/>
                          </a:solidFill>
                        </a:rPr>
                        <a:t>psu</a:t>
                      </a:r>
                      <a:r>
                        <a:rPr lang="en-GB" sz="1100" dirty="0">
                          <a:solidFill>
                            <a:schemeClr val="bg2"/>
                          </a:solidFill>
                        </a:rPr>
                        <a:t> for a 10/30 day average for an</a:t>
                      </a:r>
                      <a:r>
                        <a:rPr lang="en-GB" sz="1100" baseline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GB" sz="1100" dirty="0">
                          <a:solidFill>
                            <a:schemeClr val="bg2"/>
                          </a:solidFill>
                        </a:rPr>
                        <a:t>open ocean area of 200x200 km</a:t>
                      </a:r>
                    </a:p>
                  </a:txBody>
                  <a:tcPr marL="91441" marR="91441" marT="45737" marB="45737"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/>
                          </a:solidFill>
                        </a:rPr>
                        <a:t>200</a:t>
                      </a:r>
                      <a:r>
                        <a:rPr lang="en-GB" sz="1100" baseline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GB" sz="1100" dirty="0">
                          <a:solidFill>
                            <a:schemeClr val="bg2"/>
                          </a:solidFill>
                        </a:rPr>
                        <a:t>km</a:t>
                      </a:r>
                      <a:endParaRPr lang="en-GB" sz="1100" dirty="0"/>
                    </a:p>
                  </a:txBody>
                  <a:tcPr marL="91441" marR="91441" marT="45737" marB="45737"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/>
                          </a:solidFill>
                        </a:rPr>
                        <a:t>10-30 days</a:t>
                      </a:r>
                      <a:endParaRPr lang="en-GB" sz="1100" dirty="0"/>
                    </a:p>
                  </a:txBody>
                  <a:tcPr marL="91441" marR="91441" marT="45737" marB="457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Box 1656"/>
          <p:cNvSpPr txBox="1">
            <a:spLocks noChangeArrowheads="1"/>
          </p:cNvSpPr>
          <p:nvPr/>
        </p:nvSpPr>
        <p:spPr bwMode="auto">
          <a:xfrm>
            <a:off x="158160" y="602283"/>
            <a:ext cx="8751378" cy="15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716" tIns="35858" rIns="71716" bIns="35858">
            <a:spAutoFit/>
          </a:bodyPr>
          <a:lstStyle>
            <a:lvl1pPr defTabSz="4460875" eaLnBrk="0" hangingPunct="0">
              <a:spcBef>
                <a:spcPct val="20000"/>
              </a:spcBef>
              <a:buChar char="•"/>
              <a:defRPr sz="1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60875" eaLnBrk="0" hangingPunct="0">
              <a:spcBef>
                <a:spcPct val="20000"/>
              </a:spcBef>
              <a:buChar char="–"/>
              <a:defRPr sz="10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60875" eaLnBrk="0" hangingPunct="0">
              <a:spcBef>
                <a:spcPct val="20000"/>
              </a:spcBef>
              <a:buChar char="•"/>
              <a:defRPr sz="9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60875" eaLnBrk="0" hangingPunct="0">
              <a:spcBef>
                <a:spcPct val="20000"/>
              </a:spcBef>
              <a:buChar char="–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60875" eaLnBrk="0" hangingPunct="0">
              <a:spcBef>
                <a:spcPct val="20000"/>
              </a:spcBef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60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atin typeface="Verdana" pitchFamily="34" charset="0"/>
              </a:rPr>
              <a:t>Level 2/Level 3 – Ocean Salinity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600" b="1" dirty="0">
                <a:solidFill>
                  <a:srgbClr val="CC3300"/>
                </a:solidFill>
                <a:latin typeface="Verdana" pitchFamily="34" charset="0"/>
                <a:cs typeface="Times New Roman" pitchFamily="18" charset="0"/>
              </a:rPr>
              <a:t>Sea Surface Salinity </a:t>
            </a:r>
            <a:r>
              <a:rPr lang="en-US" altLang="en-US" sz="16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variations governed by: E-P balance, freezing/melting ice, freshwater run-off and horizontal/vertical advection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srgbClr val="006699"/>
                </a:solidFill>
                <a:latin typeface="Verdana" pitchFamily="34" charset="0"/>
                <a:cs typeface="Times New Roman" pitchFamily="18" charset="0"/>
              </a:rPr>
              <a:t> Key oceanographic parameter (density); triggers thermohaline circulation  and heat redistribution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8160" y="5095533"/>
            <a:ext cx="3218517" cy="136191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altLang="en-US" sz="1500" b="1" dirty="0">
                <a:solidFill>
                  <a:srgbClr val="006699"/>
                </a:solidFill>
                <a:cs typeface="Times New Roman" pitchFamily="18" charset="0"/>
              </a:rPr>
              <a:t>Data are available from SMOS data dissemination platform: </a:t>
            </a:r>
          </a:p>
          <a:p>
            <a:pPr lvl="0" algn="just">
              <a:spcBef>
                <a:spcPct val="50000"/>
              </a:spcBef>
            </a:pPr>
            <a:r>
              <a:rPr lang="en-US" altLang="en-US" sz="1500" b="1" dirty="0">
                <a:solidFill>
                  <a:srgbClr val="006699"/>
                </a:solidFill>
                <a:cs typeface="Times New Roman" pitchFamily="18" charset="0"/>
              </a:rPr>
              <a:t>https://</a:t>
            </a:r>
            <a:r>
              <a:rPr lang="en-US" altLang="en-US" sz="1500" b="1" dirty="0" err="1">
                <a:solidFill>
                  <a:srgbClr val="006699"/>
                </a:solidFill>
                <a:cs typeface="Times New Roman" pitchFamily="18" charset="0"/>
              </a:rPr>
              <a:t>smos-diss.eo.esa.int</a:t>
            </a:r>
            <a:r>
              <a:rPr lang="en-US" altLang="en-US" sz="1500" b="1" dirty="0">
                <a:solidFill>
                  <a:srgbClr val="006699"/>
                </a:solidFill>
                <a:cs typeface="Times New Roman" pitchFamily="18" charset="0"/>
              </a:rPr>
              <a:t>/</a:t>
            </a:r>
          </a:p>
        </p:txBody>
      </p:sp>
      <p:pic>
        <p:nvPicPr>
          <p:cNvPr id="1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r="7663" b="10749"/>
          <a:stretch/>
        </p:blipFill>
        <p:spPr>
          <a:xfrm>
            <a:off x="4640754" y="2033417"/>
            <a:ext cx="4364154" cy="2879994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B70E3C1-1140-664A-8B57-DBC3A67E6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5566"/>
            <a:ext cx="4640754" cy="260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E461DB1-A7D5-2C43-8C1B-7BBD0FAE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211"/>
            <a:ext cx="7884368" cy="400110"/>
          </a:xfrm>
        </p:spPr>
        <p:txBody>
          <a:bodyPr/>
          <a:lstStyle/>
          <a:p>
            <a:r>
              <a:rPr lang="en-US" sz="2000" b="1" dirty="0"/>
              <a:t>SMOS overview </a:t>
            </a:r>
            <a:r>
              <a:rPr lang="mr-IN" sz="2000" b="1" dirty="0"/>
              <a:t>–</a:t>
            </a:r>
            <a:r>
              <a:rPr lang="en-US" sz="2000" b="1" dirty="0"/>
              <a:t> L2OS</a:t>
            </a:r>
          </a:p>
        </p:txBody>
      </p:sp>
    </p:spTree>
    <p:extLst>
      <p:ext uri="{BB962C8B-B14F-4D97-AF65-F5344CB8AC3E}">
        <p14:creationId xmlns:p14="http://schemas.microsoft.com/office/powerpoint/2010/main" val="51850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643" y="116632"/>
            <a:ext cx="7567511" cy="1015663"/>
          </a:xfrm>
        </p:spPr>
        <p:txBody>
          <a:bodyPr/>
          <a:lstStyle/>
          <a:p>
            <a:r>
              <a:rPr lang="en-GB" sz="2000" dirty="0"/>
              <a:t>SMOS DATA QUALITY: LEVEL 2 SOIL MOISTURE</a:t>
            </a:r>
            <a:br>
              <a:rPr lang="en-GB" sz="2000" dirty="0"/>
            </a:br>
            <a:r>
              <a:rPr lang="en-GB" sz="2000" i="1" dirty="0"/>
              <a:t>Expert Support Laboratory L2 Soil Moisture</a:t>
            </a:r>
            <a:br>
              <a:rPr lang="en-GB" sz="2000" i="1" dirty="0"/>
            </a:br>
            <a:endParaRPr lang="en-GB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058253" y="5805264"/>
            <a:ext cx="4989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000" b="1" dirty="0">
                <a:solidFill>
                  <a:srgbClr val="0098DB"/>
                </a:solidFill>
                <a:ea typeface="MS PGothic" pitchFamily="34" charset="-128"/>
              </a:rPr>
              <a:t>For overall performance assessment see: [Kerr et al., 2016] “Overview of SMOS performance in terms of global soil moisture monitoring after six years in operations” (RSE SMOS special issue) 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015497" y="888464"/>
            <a:ext cx="5074601" cy="61704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0070C0"/>
                </a:solidFill>
              </a:rPr>
              <a:t>L2 SM v650 (Disseminated November 2017)</a:t>
            </a:r>
          </a:p>
          <a:p>
            <a:pPr lvl="0"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Improved characterization of the goodness of fit in the retrieval scheme (Chi_2 rescaling)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FF0000"/>
                </a:solidFill>
              </a:rPr>
              <a:t>Algorithm improvements</a:t>
            </a:r>
            <a:r>
              <a:rPr lang="en-US" sz="1400" dirty="0"/>
              <a:t> (min. current DQX, flood rule, DQX enhancement)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r>
              <a:rPr lang="en-GB" sz="1400" dirty="0"/>
              <a:t>Novel </a:t>
            </a:r>
            <a:r>
              <a:rPr lang="en-GB" sz="1400" dirty="0">
                <a:solidFill>
                  <a:srgbClr val="FF0000"/>
                </a:solidFill>
              </a:rPr>
              <a:t>land surface classification </a:t>
            </a:r>
            <a:r>
              <a:rPr lang="en-GB" sz="1400" dirty="0"/>
              <a:t>(IGBP simplified (Broxton) - aligned with SMAP)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Rescaled ECMWF auxiliary data (</a:t>
            </a:r>
            <a:r>
              <a:rPr lang="en-US" sz="1400" dirty="0">
                <a:solidFill>
                  <a:srgbClr val="FF0000"/>
                </a:solidFill>
              </a:rPr>
              <a:t>CDF-matching</a:t>
            </a:r>
            <a:r>
              <a:rPr lang="en-US" sz="1400" dirty="0"/>
              <a:t>)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NN NRT v200 (trained </a:t>
            </a:r>
            <a:r>
              <a:rPr lang="en-US" sz="1400" dirty="0" err="1"/>
              <a:t>vs</a:t>
            </a:r>
            <a:r>
              <a:rPr lang="en-US" sz="1400" dirty="0"/>
              <a:t> L2SM v650) disseminated since Aug 2018 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1400" b="1" dirty="0">
                <a:solidFill>
                  <a:srgbClr val="0070C0"/>
                </a:solidFill>
              </a:rPr>
              <a:t>Version 7 (2019+)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Implementation improved dielectric const. model for </a:t>
            </a:r>
            <a:r>
              <a:rPr lang="en-US" sz="1400" dirty="0">
                <a:solidFill>
                  <a:srgbClr val="FF0000"/>
                </a:solidFill>
              </a:rPr>
              <a:t>Organic Soil 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Investigating the possible use of the </a:t>
            </a:r>
            <a:r>
              <a:rPr lang="en-US" sz="1400" dirty="0">
                <a:solidFill>
                  <a:srgbClr val="FF0000"/>
                </a:solidFill>
              </a:rPr>
              <a:t>2-stream</a:t>
            </a:r>
            <a:r>
              <a:rPr lang="en-US" sz="1400" dirty="0"/>
              <a:t> model (additional possible value in the </a:t>
            </a:r>
            <a:r>
              <a:rPr lang="en-US" sz="1400" dirty="0" err="1"/>
              <a:t>cryosphere</a:t>
            </a:r>
            <a:r>
              <a:rPr lang="en-US" sz="1400" dirty="0"/>
              <a:t> domain)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Improved characterization of the retrieved parameters uncertainties (DQX)</a:t>
            </a:r>
          </a:p>
          <a:p>
            <a:pPr lvl="0"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FF0000"/>
                </a:solidFill>
              </a:rPr>
              <a:t>Refined parameterizations </a:t>
            </a:r>
            <a:r>
              <a:rPr lang="en-US" sz="1400" dirty="0"/>
              <a:t>(Omega, HR, </a:t>
            </a:r>
            <a:r>
              <a:rPr lang="en-US" sz="1400" dirty="0" err="1"/>
              <a:t>etc</a:t>
            </a:r>
            <a:r>
              <a:rPr lang="en-US" sz="1400" dirty="0"/>
              <a:t>) for specific land classes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n-GB" sz="1400" dirty="0"/>
          </a:p>
        </p:txBody>
      </p:sp>
      <p:pic>
        <p:nvPicPr>
          <p:cNvPr id="15" name="Image 5" descr="SML2PP_Map_SM_R650_Global_20100701_20170406_ASC_AVGFLNOPROD_FLNP.png"/>
          <p:cNvPicPr>
            <a:picLocks noChangeAspect="1"/>
          </p:cNvPicPr>
          <p:nvPr/>
        </p:nvPicPr>
        <p:blipFill rotWithShape="1">
          <a:blip r:embed="rId3"/>
          <a:srcRect l="10795" r="7757" b="7353"/>
          <a:stretch/>
        </p:blipFill>
        <p:spPr>
          <a:xfrm>
            <a:off x="285643" y="888463"/>
            <a:ext cx="3477465" cy="22621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3456" y="3242420"/>
            <a:ext cx="33561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7030A0"/>
                </a:solidFill>
                <a:latin typeface="Verdana"/>
                <a:cs typeface="Verdana"/>
              </a:rPr>
              <a:t>L2SM v650 global SM map obtained averaging 28 months spanning over 7 years (Credits: CESBIO-ESA).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552184" y="3345764"/>
            <a:ext cx="400122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7">
            <a:extLst>
              <a:ext uri="{FF2B5EF4-FFF2-40B4-BE49-F238E27FC236}">
                <a16:creationId xmlns:a16="http://schemas.microsoft.com/office/drawing/2014/main" id="{8B01F192-E3FA-5449-8ADD-D153DDF7B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6" r="2399" b="7118"/>
          <a:stretch/>
        </p:blipFill>
        <p:spPr bwMode="auto">
          <a:xfrm>
            <a:off x="104127" y="4007667"/>
            <a:ext cx="3868615" cy="235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198FD7-281A-F44A-8114-B50DD6840A74}"/>
              </a:ext>
            </a:extLst>
          </p:cNvPr>
          <p:cNvSpPr/>
          <p:nvPr/>
        </p:nvSpPr>
        <p:spPr>
          <a:xfrm>
            <a:off x="203456" y="3762267"/>
            <a:ext cx="3356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7030A0"/>
                </a:solidFill>
                <a:latin typeface="Verdana"/>
                <a:cs typeface="Verdana"/>
              </a:rPr>
              <a:t>SMOS-IC VOD map in July 2013 (Credits: CESBIO-INRA_ESA).</a:t>
            </a:r>
          </a:p>
        </p:txBody>
      </p:sp>
    </p:spTree>
    <p:extLst>
      <p:ext uri="{BB962C8B-B14F-4D97-AF65-F5344CB8AC3E}">
        <p14:creationId xmlns:p14="http://schemas.microsoft.com/office/powerpoint/2010/main" val="1971879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277" y="4391"/>
            <a:ext cx="8173498" cy="707886"/>
          </a:xfrm>
        </p:spPr>
        <p:txBody>
          <a:bodyPr/>
          <a:lstStyle/>
          <a:p>
            <a:r>
              <a:rPr lang="en-US" sz="2000" dirty="0"/>
              <a:t>SMOS DATA QUALITY: LEVEL 2 SEA SURFACE SALINITY</a:t>
            </a:r>
            <a:br>
              <a:rPr lang="en-US" sz="2000" dirty="0"/>
            </a:br>
            <a:r>
              <a:rPr lang="en-US" sz="2000" i="1" dirty="0"/>
              <a:t>Expert Support Laboratory L2 ocean salinity</a:t>
            </a:r>
            <a:endParaRPr lang="en-GB" sz="2000" dirty="0"/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23302" y="764409"/>
            <a:ext cx="4567101" cy="244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400" b="1" dirty="0">
                <a:solidFill>
                  <a:srgbClr val="0070C0"/>
                </a:solidFill>
                <a:latin typeface="+mj-lt"/>
              </a:rPr>
              <a:t>L2 OS v662 (Disseminated May 2017) </a:t>
            </a:r>
          </a:p>
          <a:p>
            <a:pPr indent="-342900" eaLnBrk="1" hangingPunct="1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en-GB" altLang="en-US" sz="1400" dirty="0">
                <a:solidFill>
                  <a:srgbClr val="FF0000"/>
                </a:solidFill>
                <a:latin typeface="+mj-lt"/>
                <a:ea typeface="+mn-ea"/>
                <a:cs typeface="Verdana"/>
              </a:rPr>
              <a:t>Land-Sea Contamination correction </a:t>
            </a:r>
            <a:r>
              <a:rPr lang="en-GB" altLang="en-US" sz="1400" dirty="0">
                <a:latin typeface="+mj-lt"/>
                <a:ea typeface="+mn-ea"/>
                <a:cs typeface="Verdana"/>
              </a:rPr>
              <a:t>implemented</a:t>
            </a:r>
          </a:p>
          <a:p>
            <a:pPr indent="-342900" eaLnBrk="1" hangingPunct="1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en-GB" altLang="en-US" sz="1400" dirty="0">
                <a:latin typeface="+mj-lt"/>
                <a:ea typeface="+mn-ea"/>
                <a:cs typeface="Verdana"/>
              </a:rPr>
              <a:t>Single </a:t>
            </a:r>
            <a:r>
              <a:rPr lang="en-GB" altLang="en-US" sz="1400" dirty="0">
                <a:solidFill>
                  <a:srgbClr val="FF0000"/>
                </a:solidFill>
                <a:latin typeface="+mj-lt"/>
                <a:ea typeface="+mn-ea"/>
                <a:cs typeface="Verdana"/>
              </a:rPr>
              <a:t>roughness model </a:t>
            </a:r>
            <a:r>
              <a:rPr lang="en-GB" altLang="en-US" sz="1400" dirty="0">
                <a:latin typeface="+mj-lt"/>
                <a:ea typeface="+mn-ea"/>
                <a:cs typeface="Verdana"/>
              </a:rPr>
              <a:t>selected and upgraded (SSS1)</a:t>
            </a:r>
          </a:p>
          <a:p>
            <a:pPr indent="-342900" eaLnBrk="1" hangingPunct="1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en-GB" altLang="en-US" sz="1400" dirty="0">
                <a:latin typeface="+mj-lt"/>
                <a:ea typeface="+mn-ea"/>
                <a:cs typeface="Verdana"/>
              </a:rPr>
              <a:t>SSS </a:t>
            </a:r>
            <a:r>
              <a:rPr lang="en-GB" altLang="en-US" sz="1400" dirty="0">
                <a:solidFill>
                  <a:srgbClr val="FF0000"/>
                </a:solidFill>
                <a:latin typeface="+mj-lt"/>
                <a:ea typeface="+mn-ea"/>
                <a:cs typeface="Verdana"/>
              </a:rPr>
              <a:t>anomaly generation</a:t>
            </a:r>
            <a:r>
              <a:rPr lang="en-GB" altLang="en-US" sz="1400" dirty="0">
                <a:latin typeface="+mj-lt"/>
                <a:ea typeface="+mn-ea"/>
                <a:cs typeface="Verdana"/>
              </a:rPr>
              <a:t> (currently </a:t>
            </a:r>
            <a:r>
              <a:rPr lang="en-GB" altLang="en-US" sz="1400" dirty="0" err="1">
                <a:latin typeface="+mj-lt"/>
                <a:ea typeface="+mn-ea"/>
                <a:cs typeface="Verdana"/>
              </a:rPr>
              <a:t>wrt</a:t>
            </a:r>
            <a:r>
              <a:rPr lang="en-GB" altLang="en-US" sz="1400" dirty="0">
                <a:latin typeface="+mj-lt"/>
                <a:ea typeface="+mn-ea"/>
                <a:cs typeface="Verdana"/>
              </a:rPr>
              <a:t> WOA-09 climatology)</a:t>
            </a:r>
          </a:p>
          <a:p>
            <a:pPr indent="-342900" eaLnBrk="1" hangingPunct="1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en-GB" altLang="en-US" sz="1400" dirty="0">
                <a:latin typeface="+mj-lt"/>
                <a:ea typeface="+mn-ea"/>
                <a:cs typeface="Verdana"/>
              </a:rPr>
              <a:t>Improved data filtering (</a:t>
            </a:r>
            <a:r>
              <a:rPr lang="en-GB" altLang="en-US" sz="1400" dirty="0">
                <a:solidFill>
                  <a:srgbClr val="FF0000"/>
                </a:solidFill>
                <a:latin typeface="+mj-lt"/>
                <a:ea typeface="+mn-ea"/>
                <a:cs typeface="Verdana"/>
              </a:rPr>
              <a:t>RFI</a:t>
            </a:r>
            <a:r>
              <a:rPr lang="en-GB" altLang="en-US" sz="1400" dirty="0">
                <a:latin typeface="+mj-lt"/>
                <a:ea typeface="+mn-ea"/>
                <a:cs typeface="Verdana"/>
              </a:rPr>
              <a:t> and </a:t>
            </a:r>
            <a:r>
              <a:rPr lang="en-GB" altLang="en-US" sz="1400" dirty="0">
                <a:solidFill>
                  <a:srgbClr val="FF0000"/>
                </a:solidFill>
                <a:latin typeface="+mj-lt"/>
                <a:ea typeface="+mn-ea"/>
                <a:cs typeface="Verdana"/>
              </a:rPr>
              <a:t>Sun</a:t>
            </a:r>
            <a:r>
              <a:rPr lang="en-GB" altLang="en-US" sz="1400" dirty="0">
                <a:latin typeface="+mj-lt"/>
                <a:ea typeface="+mn-ea"/>
                <a:cs typeface="Verdana"/>
              </a:rPr>
              <a:t>)</a:t>
            </a:r>
          </a:p>
          <a:p>
            <a:pPr indent="-342900" eaLnBrk="1" hangingPunct="1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en-GB" altLang="en-US" sz="1400" dirty="0">
                <a:latin typeface="+mj-lt"/>
                <a:ea typeface="+mn-ea"/>
                <a:cs typeface="Verdana"/>
              </a:rPr>
              <a:t>Upgrade internal module to enable faster L1 metrics (L1 toolbox and L2 v670)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23302" y="3249504"/>
            <a:ext cx="4405744" cy="2592200"/>
          </a:xfrm>
          <a:prstGeom prst="rect">
            <a:avLst/>
          </a:prstGeom>
        </p:spPr>
        <p:txBody>
          <a:bodyPr lIns="77925" tIns="38963" rIns="77925" bIns="38963"/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1600">
                <a:solidFill>
                  <a:srgbClr val="9D9FA1"/>
                </a:solidFill>
                <a:latin typeface="+mn-lt"/>
              </a:defRPr>
            </a:lvl6pPr>
            <a:lvl7pPr marL="39370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1600">
                <a:solidFill>
                  <a:srgbClr val="9D9FA1"/>
                </a:solidFill>
                <a:latin typeface="+mn-lt"/>
              </a:defRPr>
            </a:lvl7pPr>
            <a:lvl8pPr marL="43942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1600">
                <a:solidFill>
                  <a:srgbClr val="9D9FA1"/>
                </a:solidFill>
                <a:latin typeface="+mn-lt"/>
              </a:defRPr>
            </a:lvl8pPr>
            <a:lvl9pPr marL="48514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defRPr sz="1600">
                <a:solidFill>
                  <a:srgbClr val="9D9FA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kern="0" dirty="0">
                <a:solidFill>
                  <a:srgbClr val="0070C0"/>
                </a:solidFill>
                <a:latin typeface="+mj-lt"/>
              </a:rPr>
              <a:t>Version 7 (201</a:t>
            </a:r>
            <a:r>
              <a:rPr lang="en-US" sz="1400" b="1" kern="0" dirty="0">
                <a:solidFill>
                  <a:srgbClr val="008542"/>
                </a:solidFill>
                <a:latin typeface="+mj-lt"/>
              </a:rPr>
              <a:t>9</a:t>
            </a:r>
            <a:r>
              <a:rPr lang="en-US" sz="1400" b="1" kern="0" dirty="0">
                <a:solidFill>
                  <a:srgbClr val="0070C0"/>
                </a:solidFill>
                <a:latin typeface="+mj-lt"/>
              </a:rPr>
              <a:t>+)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en-US" sz="1400" kern="0" dirty="0">
                <a:latin typeface="+mj-lt"/>
              </a:rPr>
              <a:t>Implementation of a SMOS-based climatology to </a:t>
            </a:r>
            <a:r>
              <a:rPr lang="en-US" sz="1400" dirty="0">
                <a:latin typeface="+mj-lt"/>
                <a:cs typeface="Verdana"/>
              </a:rPr>
              <a:t>estimate a </a:t>
            </a:r>
            <a:r>
              <a:rPr lang="en-US" sz="1400" dirty="0">
                <a:solidFill>
                  <a:srgbClr val="FF0000"/>
                </a:solidFill>
                <a:latin typeface="+mj-lt"/>
                <a:cs typeface="Verdana"/>
              </a:rPr>
              <a:t>de-biased SSS anomaly</a:t>
            </a:r>
            <a:endParaRPr lang="en-GB" sz="1400" dirty="0">
              <a:solidFill>
                <a:srgbClr val="FF0000"/>
              </a:solidFill>
              <a:latin typeface="+mj-lt"/>
              <a:cs typeface="Verdana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latin typeface="+mj-lt"/>
                <a:cs typeface="Verdana"/>
              </a:rPr>
              <a:t>Upgrade </a:t>
            </a:r>
            <a:r>
              <a:rPr lang="en-US" sz="1400" dirty="0">
                <a:solidFill>
                  <a:srgbClr val="FF0000"/>
                </a:solidFill>
                <a:latin typeface="+mj-lt"/>
                <a:cs typeface="Verdana"/>
              </a:rPr>
              <a:t>dielectric constant model</a:t>
            </a:r>
            <a:r>
              <a:rPr lang="en-US" sz="1400" dirty="0">
                <a:latin typeface="+mj-lt"/>
                <a:cs typeface="Verdana"/>
              </a:rPr>
              <a:t> to better characterize cold waters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latin typeface="+mj-lt"/>
                <a:cs typeface="Verdana"/>
              </a:rPr>
              <a:t>Improved characterization </a:t>
            </a:r>
            <a:r>
              <a:rPr lang="en-US" sz="1400" dirty="0">
                <a:solidFill>
                  <a:srgbClr val="FF0000"/>
                </a:solidFill>
                <a:latin typeface="+mj-lt"/>
                <a:cs typeface="Verdana"/>
              </a:rPr>
              <a:t>L2 SSS uncertainty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+mj-lt"/>
                <a:cs typeface="Verdana"/>
              </a:rPr>
              <a:t>Improved wind speed characterization (source and uncertainties) in the retrieval scheme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95778" y="3212976"/>
            <a:ext cx="400122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6"/>
          <a:stretch/>
        </p:blipFill>
        <p:spPr>
          <a:xfrm>
            <a:off x="6197800" y="1871361"/>
            <a:ext cx="3009855" cy="15391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/>
          <a:stretch/>
        </p:blipFill>
        <p:spPr>
          <a:xfrm>
            <a:off x="4540990" y="646921"/>
            <a:ext cx="2973146" cy="150965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815998" y="2260841"/>
            <a:ext cx="1465317" cy="771184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en-US" sz="900" b="1" dirty="0">
                <a:solidFill>
                  <a:srgbClr val="7030A0"/>
                </a:solidFill>
                <a:latin typeface="Verdana"/>
                <a:cs typeface="Verdana"/>
              </a:rPr>
              <a:t>Land-Sea Contamination effect, before and after correction (Credits: </a:t>
            </a:r>
            <a:r>
              <a:rPr lang="en-US" sz="900" b="1" dirty="0" err="1">
                <a:solidFill>
                  <a:srgbClr val="7030A0"/>
                </a:solidFill>
                <a:latin typeface="Verdana"/>
                <a:cs typeface="Verdana"/>
              </a:rPr>
              <a:t>Argans</a:t>
            </a:r>
            <a:r>
              <a:rPr lang="en-US" sz="900" b="1" dirty="0">
                <a:solidFill>
                  <a:srgbClr val="7030A0"/>
                </a:solidFill>
                <a:latin typeface="Verdana"/>
                <a:cs typeface="Verdana"/>
              </a:rPr>
              <a:t>)</a:t>
            </a:r>
            <a:endParaRPr lang="en-GB" sz="900" b="1" dirty="0">
              <a:solidFill>
                <a:srgbClr val="7030A0"/>
              </a:solidFill>
              <a:latin typeface="Verdana"/>
              <a:cs typeface="Verdana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 b="8397"/>
          <a:stretch/>
        </p:blipFill>
        <p:spPr bwMode="auto">
          <a:xfrm>
            <a:off x="291038" y="5841705"/>
            <a:ext cx="4249952" cy="618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1879" r="8000" b="35072"/>
          <a:stretch/>
        </p:blipFill>
        <p:spPr bwMode="auto">
          <a:xfrm>
            <a:off x="4963761" y="3906961"/>
            <a:ext cx="4045682" cy="24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96123" r="9094"/>
          <a:stretch/>
        </p:blipFill>
        <p:spPr bwMode="auto">
          <a:xfrm>
            <a:off x="4963761" y="6324745"/>
            <a:ext cx="4147294" cy="16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4727546" y="3514761"/>
            <a:ext cx="4480109" cy="355686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en-US" sz="900" b="1" dirty="0">
                <a:solidFill>
                  <a:srgbClr val="7030A0"/>
                </a:solidFill>
                <a:latin typeface="Verdana"/>
                <a:cs typeface="Verdana"/>
              </a:rPr>
              <a:t>L2SSS validation statistics for global oceans near the coast (&lt;800 km). (Credits: LOCEAN)</a:t>
            </a:r>
            <a:endParaRPr lang="en-GB" sz="900" b="1" dirty="0">
              <a:solidFill>
                <a:srgbClr val="7030A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909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0974" y="45340"/>
            <a:ext cx="7046836" cy="707886"/>
          </a:xfrm>
        </p:spPr>
        <p:txBody>
          <a:bodyPr/>
          <a:lstStyle/>
          <a:p>
            <a:pPr>
              <a:defRPr/>
            </a:pPr>
            <a:r>
              <a:rPr lang="fr-FR" sz="2000" dirty="0"/>
              <a:t>SOIL MOISTURE VALIDATION</a:t>
            </a:r>
            <a:br>
              <a:rPr lang="fr-FR" sz="2000" dirty="0"/>
            </a:br>
            <a:r>
              <a:rPr lang="fr-FR" sz="2000" i="1" dirty="0"/>
              <a:t>In-situ data, </a:t>
            </a:r>
            <a:r>
              <a:rPr lang="fr-FR" sz="2000" i="1" dirty="0" err="1"/>
              <a:t>campaigns</a:t>
            </a:r>
            <a:r>
              <a:rPr lang="fr-FR" sz="2000" i="1" dirty="0"/>
              <a:t> and ISMN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805206"/>
            <a:ext cx="32707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/>
              <a:t>ISMN Database coordinated by TU Vienna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0098DB"/>
                </a:solidFill>
              </a:rPr>
              <a:t>Data available from </a:t>
            </a:r>
            <a:r>
              <a:rPr lang="en-US" sz="1400" b="1" dirty="0">
                <a:hlinkClick r:id="rId3"/>
              </a:rPr>
              <a:t>https://ismn.geo.tuwien.ac.at/ismn/</a:t>
            </a:r>
            <a:endParaRPr lang="en-US" sz="1400" b="1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/>
              <a:t>Currently more than 50 networks providing current and historic data sets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/>
              <a:t>Includes automated QC system based on using ancillary data (soil T, precipitation) and statistical approaches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8"/>
          <a:stretch/>
        </p:blipFill>
        <p:spPr bwMode="auto">
          <a:xfrm>
            <a:off x="3167562" y="3726175"/>
            <a:ext cx="6109838" cy="275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9A41476-F976-0640-9236-7EF0D9F60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593"/>
            <a:ext cx="3916013" cy="25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C305C5E-2062-BC4A-BC7E-97CC7BC0F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4872" y="1065552"/>
            <a:ext cx="3040712" cy="228053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E80143-9DEA-2444-99E8-8400F46BE4B0}"/>
              </a:ext>
            </a:extLst>
          </p:cNvPr>
          <p:cNvSpPr/>
          <p:nvPr/>
        </p:nvSpPr>
        <p:spPr>
          <a:xfrm>
            <a:off x="3704392" y="1043658"/>
            <a:ext cx="254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7030A0"/>
                </a:solidFill>
                <a:latin typeface="Verdana"/>
                <a:cs typeface="Verdana"/>
              </a:rPr>
              <a:t>Validation statistics for v620 (updated results being generated) over Walnut Gulch test site. Credits: </a:t>
            </a:r>
            <a:r>
              <a:rPr lang="en-US" sz="900" b="1" dirty="0" err="1">
                <a:solidFill>
                  <a:srgbClr val="7030A0"/>
                </a:solidFill>
                <a:latin typeface="Verdana"/>
                <a:cs typeface="Verdana"/>
              </a:rPr>
              <a:t>Cesbio</a:t>
            </a:r>
            <a:endParaRPr lang="en-GB" sz="900" b="1" dirty="0">
              <a:solidFill>
                <a:srgbClr val="7030A0"/>
              </a:solidFill>
              <a:latin typeface="Verdana"/>
              <a:cs typeface="Verdan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577B7C-EBC4-584A-A487-48CDC810CB99}"/>
              </a:ext>
            </a:extLst>
          </p:cNvPr>
          <p:cNvSpPr/>
          <p:nvPr/>
        </p:nvSpPr>
        <p:spPr>
          <a:xfrm>
            <a:off x="4436368" y="2404222"/>
            <a:ext cx="2544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7030A0"/>
                </a:solidFill>
                <a:latin typeface="Verdana"/>
                <a:cs typeface="Verdana"/>
              </a:rPr>
              <a:t>ICOS Tower in </a:t>
            </a:r>
            <a:r>
              <a:rPr lang="en-US" sz="900" b="1" dirty="0" err="1">
                <a:solidFill>
                  <a:srgbClr val="7030A0"/>
                </a:solidFill>
                <a:latin typeface="Verdana"/>
                <a:cs typeface="Verdana"/>
              </a:rPr>
              <a:t>Sodankyla</a:t>
            </a:r>
            <a:r>
              <a:rPr lang="en-US" sz="900" b="1" dirty="0">
                <a:solidFill>
                  <a:srgbClr val="7030A0"/>
                </a:solidFill>
                <a:latin typeface="Verdana"/>
                <a:cs typeface="Verdana"/>
              </a:rPr>
              <a:t>, Finland. Credits: FMI</a:t>
            </a:r>
            <a:endParaRPr lang="en-GB" sz="900" b="1" dirty="0">
              <a:solidFill>
                <a:srgbClr val="7030A0"/>
              </a:solidFill>
              <a:latin typeface="Verdana"/>
              <a:cs typeface="Verdan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D727E1-EB6F-5C49-A0E1-08DD7BAB5507}"/>
              </a:ext>
            </a:extLst>
          </p:cNvPr>
          <p:cNvSpPr/>
          <p:nvPr/>
        </p:nvSpPr>
        <p:spPr>
          <a:xfrm>
            <a:off x="3967673" y="3445834"/>
            <a:ext cx="2544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7030A0"/>
                </a:solidFill>
                <a:latin typeface="Verdana"/>
                <a:cs typeface="Verdana"/>
              </a:rPr>
              <a:t>ISMN stations</a:t>
            </a:r>
          </a:p>
          <a:p>
            <a:r>
              <a:rPr lang="en-US" sz="900" b="1" dirty="0">
                <a:solidFill>
                  <a:srgbClr val="7030A0"/>
                </a:solidFill>
                <a:latin typeface="Verdana"/>
                <a:cs typeface="Verdana"/>
              </a:rPr>
              <a:t>From Dorigo et al (2013) </a:t>
            </a:r>
          </a:p>
        </p:txBody>
      </p:sp>
    </p:spTree>
    <p:extLst>
      <p:ext uri="{BB962C8B-B14F-4D97-AF65-F5344CB8AC3E}">
        <p14:creationId xmlns:p14="http://schemas.microsoft.com/office/powerpoint/2010/main" val="2380824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18390" y="6120946"/>
            <a:ext cx="2786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7030A0"/>
                </a:solidFill>
              </a:rPr>
              <a:t>Monthly difference between SMOS (v662) and ISAS SSS – credits: LOCEAN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0678" y="1420759"/>
            <a:ext cx="6271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Clr>
                <a:srgbClr val="0098DB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647" y="637959"/>
            <a:ext cx="43889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defRPr/>
            </a:pPr>
            <a:r>
              <a:rPr lang="en-US" sz="1400" b="1" dirty="0">
                <a:solidFill>
                  <a:srgbClr val="000000"/>
                </a:solidFill>
              </a:rPr>
              <a:t>SMOS L2 ESL standard Validation protocol</a:t>
            </a:r>
          </a:p>
          <a:p>
            <a:pPr marL="214313" indent="-214313" algn="just">
              <a:buClr>
                <a:srgbClr val="0098DB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rgbClr val="000000"/>
                </a:solidFill>
              </a:rPr>
              <a:t>SMOS reference: L2 </a:t>
            </a:r>
            <a:r>
              <a:rPr lang="en-US" sz="1400" b="1" dirty="0">
                <a:solidFill>
                  <a:srgbClr val="000000"/>
                </a:solidFill>
              </a:rPr>
              <a:t>SSS1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spatio</a:t>
            </a:r>
            <a:r>
              <a:rPr lang="en-US" sz="1400" dirty="0">
                <a:solidFill>
                  <a:srgbClr val="000000"/>
                </a:solidFill>
              </a:rPr>
              <a:t> (100km)-temporally (1 month) averaged using a weighting function; filtered for quality flags. </a:t>
            </a:r>
          </a:p>
          <a:p>
            <a:pPr marL="214313" indent="-214313" algn="just">
              <a:buClr>
                <a:srgbClr val="0098DB"/>
              </a:buClr>
              <a:buFont typeface="Wingdings" panose="05000000000000000000" pitchFamily="2" charset="2"/>
              <a:buChar char="q"/>
              <a:defRPr/>
            </a:pPr>
            <a:r>
              <a:rPr lang="en-US" sz="1400" i="1" dirty="0">
                <a:solidFill>
                  <a:srgbClr val="000000"/>
                </a:solidFill>
              </a:rPr>
              <a:t>In-situ</a:t>
            </a:r>
            <a:r>
              <a:rPr lang="en-US" sz="1400" dirty="0">
                <a:solidFill>
                  <a:srgbClr val="000000"/>
                </a:solidFill>
              </a:rPr>
              <a:t> reference: </a:t>
            </a:r>
            <a:r>
              <a:rPr lang="en-US" sz="1400" b="1" dirty="0">
                <a:solidFill>
                  <a:srgbClr val="000000"/>
                </a:solidFill>
              </a:rPr>
              <a:t>Argo</a:t>
            </a:r>
            <a:r>
              <a:rPr lang="en-US" sz="1400" dirty="0">
                <a:solidFill>
                  <a:srgbClr val="000000"/>
                </a:solidFill>
              </a:rPr>
              <a:t> float (4-10m) and optimally-interpolated fields of SSS (5m) generated using the In-Situ Analysis System (</a:t>
            </a:r>
            <a:r>
              <a:rPr lang="en-US" sz="1400" b="1" dirty="0">
                <a:solidFill>
                  <a:srgbClr val="000000"/>
                </a:solidFill>
              </a:rPr>
              <a:t>ISAS</a:t>
            </a:r>
            <a:r>
              <a:rPr lang="en-US" sz="1400" dirty="0">
                <a:solidFill>
                  <a:srgbClr val="000000"/>
                </a:solidFill>
              </a:rPr>
              <a:t>, Gaillard, 2009).</a:t>
            </a:r>
          </a:p>
          <a:p>
            <a:pPr marL="214313" indent="-214313" algn="just">
              <a:buClr>
                <a:srgbClr val="0098DB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err="1">
                <a:solidFill>
                  <a:srgbClr val="000000"/>
                </a:solidFill>
              </a:rPr>
              <a:t>Colocalization</a:t>
            </a:r>
            <a:r>
              <a:rPr lang="en-US" sz="1400" dirty="0">
                <a:solidFill>
                  <a:srgbClr val="000000"/>
                </a:solidFill>
              </a:rPr>
              <a:t> SMOS/In situ: spatial radius of 50km, temporal range of +/-15 days around Argo measurements.</a:t>
            </a:r>
          </a:p>
          <a:p>
            <a:pPr marL="214313" indent="-214313" algn="just">
              <a:buClr>
                <a:srgbClr val="0098DB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rgbClr val="000000"/>
                </a:solidFill>
              </a:rPr>
              <a:t>SMOS ESL Validation protocol will be revised and enlarged -&gt; enhanced validation platform (Focus #1) </a:t>
            </a:r>
            <a:endParaRPr lang="en-US" sz="1400" b="1" dirty="0">
              <a:solidFill>
                <a:srgbClr val="000000"/>
              </a:solidFill>
            </a:endParaRPr>
          </a:p>
          <a:p>
            <a:pPr marL="214313" indent="-214313" algn="just">
              <a:buClr>
                <a:srgbClr val="0098DB"/>
              </a:buClr>
              <a:buFont typeface="Wingdings" panose="05000000000000000000" pitchFamily="2" charset="2"/>
              <a:buChar char="q"/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SSS SMOSv662AD_2010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3844"/>
          <a:stretch/>
        </p:blipFill>
        <p:spPr bwMode="auto">
          <a:xfrm>
            <a:off x="526170" y="3860120"/>
            <a:ext cx="3339994" cy="2260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12548" b="16592"/>
          <a:stretch/>
        </p:blipFill>
        <p:spPr>
          <a:xfrm>
            <a:off x="5097225" y="637959"/>
            <a:ext cx="3868325" cy="1744355"/>
          </a:xfrm>
          <a:prstGeom prst="rect">
            <a:avLst/>
          </a:prstGeom>
        </p:spPr>
      </p:pic>
      <p:pic>
        <p:nvPicPr>
          <p:cNvPr id="10" name="Image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r="12561" b="19057"/>
          <a:stretch/>
        </p:blipFill>
        <p:spPr>
          <a:xfrm>
            <a:off x="5220246" y="2601150"/>
            <a:ext cx="3745304" cy="1692800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143000" y="637959"/>
            <a:ext cx="13856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23" y="4940170"/>
            <a:ext cx="3607846" cy="1496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t="84503" r="12548"/>
          <a:stretch/>
        </p:blipFill>
        <p:spPr>
          <a:xfrm>
            <a:off x="5414042" y="2399270"/>
            <a:ext cx="3234690" cy="251053"/>
          </a:xfrm>
          <a:prstGeom prst="rect">
            <a:avLst/>
          </a:prstGeom>
        </p:spPr>
      </p:pic>
      <p:pic>
        <p:nvPicPr>
          <p:cNvPr id="15" name="Image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t="83043" r="12561"/>
          <a:stretch/>
        </p:blipFill>
        <p:spPr>
          <a:xfrm>
            <a:off x="5595969" y="4262792"/>
            <a:ext cx="3131820" cy="2747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89245" y="4494666"/>
            <a:ext cx="308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7030A0"/>
                </a:solidFill>
              </a:rPr>
              <a:t>Mean(SMOS-ISAS) and </a:t>
            </a:r>
            <a:r>
              <a:rPr lang="en-US" sz="900" b="1" dirty="0" err="1">
                <a:solidFill>
                  <a:srgbClr val="7030A0"/>
                </a:solidFill>
              </a:rPr>
              <a:t>std</a:t>
            </a:r>
            <a:r>
              <a:rPr lang="en-US" sz="900" b="1" dirty="0">
                <a:solidFill>
                  <a:srgbClr val="7030A0"/>
                </a:solidFill>
              </a:rPr>
              <a:t>(SMOS-ISAS) over the 6 years reprocessing – credits: LOCEAN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65638" y="5372320"/>
            <a:ext cx="126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7030A0"/>
                </a:solidFill>
              </a:rPr>
              <a:t>Regional RMS processors  comparison –Credits BEC</a:t>
            </a: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AF4EDBCE-2627-F04F-98BE-EAD74D6C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4" y="177066"/>
            <a:ext cx="7046836" cy="400110"/>
          </a:xfrm>
        </p:spPr>
        <p:txBody>
          <a:bodyPr/>
          <a:lstStyle/>
          <a:p>
            <a:pPr>
              <a:defRPr/>
            </a:pPr>
            <a:r>
              <a:rPr lang="fr-FR" sz="2000" dirty="0"/>
              <a:t>OCEAN SALINITY VALIDATION</a:t>
            </a:r>
            <a:endParaRPr 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2853524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558" y="543349"/>
            <a:ext cx="8910918" cy="3864528"/>
          </a:xfrm>
        </p:spPr>
        <p:txBody>
          <a:bodyPr/>
          <a:lstStyle/>
          <a:p>
            <a:pPr indent="0"/>
            <a:r>
              <a:rPr lang="en-US" sz="1400" b="1" dirty="0"/>
              <a:t>The SMOS Pilot Mission Exploitation Platform (Pi-MEP) for Salinity </a:t>
            </a:r>
            <a:r>
              <a:rPr lang="mr-IN" sz="1400" b="1" dirty="0"/>
              <a:t>–</a:t>
            </a:r>
            <a:r>
              <a:rPr lang="en-US" sz="1400" b="1" dirty="0"/>
              <a:t> </a:t>
            </a:r>
          </a:p>
          <a:p>
            <a:pPr indent="0"/>
            <a:r>
              <a:rPr lang="en-US" sz="1400" dirty="0"/>
              <a:t>ESA initiative to support/widen the uptake of SMOS data over ocean</a:t>
            </a:r>
            <a:endParaRPr lang="en-US" sz="1400" b="1" dirty="0"/>
          </a:p>
          <a:p>
            <a:pPr indent="0"/>
            <a:r>
              <a:rPr lang="en-US" sz="1400" b="1" dirty="0">
                <a:solidFill>
                  <a:srgbClr val="D0103A"/>
                </a:solidFill>
              </a:rPr>
              <a:t>Focus #1 </a:t>
            </a:r>
            <a:r>
              <a:rPr lang="en-US" sz="1400" b="1" dirty="0">
                <a:solidFill>
                  <a:schemeClr val="tx1"/>
                </a:solidFill>
              </a:rPr>
              <a:t>– </a:t>
            </a:r>
            <a:r>
              <a:rPr lang="en-US" sz="1400" dirty="0">
                <a:solidFill>
                  <a:schemeClr val="tx1"/>
                </a:solidFill>
              </a:rPr>
              <a:t>To serve as enhanced </a:t>
            </a:r>
            <a:r>
              <a:rPr lang="en-US" sz="1400" b="1" dirty="0">
                <a:solidFill>
                  <a:schemeClr val="tx1"/>
                </a:solidFill>
              </a:rPr>
              <a:t>validation platform </a:t>
            </a:r>
            <a:r>
              <a:rPr lang="en-US" sz="1400" dirty="0">
                <a:solidFill>
                  <a:schemeClr val="tx1"/>
                </a:solidFill>
              </a:rPr>
              <a:t>[matchup vs in-situ, filtering/QC at various spatial/temporal scales, -&gt; ESL validation testbed and “plug-in”]</a:t>
            </a:r>
          </a:p>
          <a:p>
            <a:pPr indent="0"/>
            <a:r>
              <a:rPr lang="en-US" sz="1400" b="1" dirty="0">
                <a:solidFill>
                  <a:srgbClr val="D0103A"/>
                </a:solidFill>
              </a:rPr>
              <a:t>Focus #2 </a:t>
            </a:r>
            <a:r>
              <a:rPr lang="en-US" sz="1400" b="1" dirty="0">
                <a:solidFill>
                  <a:schemeClr val="tx1"/>
                </a:solidFill>
              </a:rPr>
              <a:t>– </a:t>
            </a:r>
            <a:r>
              <a:rPr lang="en-US" sz="1400" dirty="0">
                <a:solidFill>
                  <a:schemeClr val="tx1"/>
                </a:solidFill>
              </a:rPr>
              <a:t>To become a hub to enable and monitor</a:t>
            </a:r>
            <a:r>
              <a:rPr lang="en-US" sz="1400" b="1" dirty="0">
                <a:solidFill>
                  <a:schemeClr val="tx1"/>
                </a:solidFill>
              </a:rPr>
              <a:t> oceanographic process studies </a:t>
            </a:r>
            <a:r>
              <a:rPr lang="en-US" sz="1400" dirty="0">
                <a:solidFill>
                  <a:schemeClr val="tx1"/>
                </a:solidFill>
              </a:rPr>
              <a:t>[data synergy, statistical and computational tools, on-demand processing]</a:t>
            </a:r>
          </a:p>
          <a:p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One-stop-shop</a:t>
            </a:r>
            <a:r>
              <a:rPr lang="en-US" sz="1400" dirty="0">
                <a:solidFill>
                  <a:schemeClr val="tx1"/>
                </a:solidFill>
              </a:rPr>
              <a:t> for scientific validation, monitoring, assessment and exploitation of the SMOS salinity data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Stakeholders</a:t>
            </a:r>
            <a:r>
              <a:rPr lang="en-US" sz="1400" dirty="0">
                <a:solidFill>
                  <a:schemeClr val="tx1"/>
                </a:solidFill>
              </a:rPr>
              <a:t>: SMOS Expert Support Laboratories (ESL), CATDS, CP34, space agencies, SISS WG, remote sensing experts, hydrographers, modelers, oceanographers - either using SMOS SSS as research core or as auxiliary data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pPr indent="0"/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741823" y="4052850"/>
            <a:ext cx="14041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41823" y="2339522"/>
            <a:ext cx="14041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EC456B08-DAA5-BF4F-80C2-6B133E029BFF}"/>
              </a:ext>
            </a:extLst>
          </p:cNvPr>
          <p:cNvSpPr txBox="1">
            <a:spLocks/>
          </p:cNvSpPr>
          <p:nvPr/>
        </p:nvSpPr>
        <p:spPr>
          <a:xfrm>
            <a:off x="154400" y="112462"/>
            <a:ext cx="7174846" cy="4308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dirty="0"/>
              <a:t>Pi-MEP Salinity – Foci and Stakeholders</a:t>
            </a:r>
            <a:endParaRPr lang="en-US" sz="20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4153C-AD2B-7B41-AAAD-1B2585F1F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2" y="4281470"/>
            <a:ext cx="5918200" cy="2057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1F78AB-6FA2-E64D-A2FA-151AEB01BA8A}"/>
              </a:ext>
            </a:extLst>
          </p:cNvPr>
          <p:cNvSpPr/>
          <p:nvPr/>
        </p:nvSpPr>
        <p:spPr>
          <a:xfrm>
            <a:off x="6497674" y="3900045"/>
            <a:ext cx="2461846" cy="416536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49F"/>
                </a:solidFill>
              </a:rPr>
              <a:t>Requirements baseline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E0E190-B418-3241-A888-533D1D2C1778}"/>
              </a:ext>
            </a:extLst>
          </p:cNvPr>
          <p:cNvSpPr/>
          <p:nvPr/>
        </p:nvSpPr>
        <p:spPr>
          <a:xfrm>
            <a:off x="6497674" y="4435547"/>
            <a:ext cx="2461846" cy="416536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49F"/>
                </a:solidFill>
              </a:rPr>
              <a:t>Technical design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D2BC2-1C45-5644-96A6-64D97E4D2B8A}"/>
              </a:ext>
            </a:extLst>
          </p:cNvPr>
          <p:cNvSpPr/>
          <p:nvPr/>
        </p:nvSpPr>
        <p:spPr>
          <a:xfrm>
            <a:off x="6503742" y="4956837"/>
            <a:ext cx="2461846" cy="416536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49F"/>
                </a:solidFill>
              </a:rPr>
              <a:t>Implementation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09615E-D14A-2540-98EB-ECC340FB1C41}"/>
              </a:ext>
            </a:extLst>
          </p:cNvPr>
          <p:cNvSpPr/>
          <p:nvPr/>
        </p:nvSpPr>
        <p:spPr>
          <a:xfrm>
            <a:off x="6503742" y="5480239"/>
            <a:ext cx="2461846" cy="416536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8542"/>
                </a:solidFill>
              </a:rPr>
              <a:t>Pre-ops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EB2232-AD82-D242-ADF6-2D6E67EFB4F0}"/>
              </a:ext>
            </a:extLst>
          </p:cNvPr>
          <p:cNvSpPr/>
          <p:nvPr/>
        </p:nvSpPr>
        <p:spPr>
          <a:xfrm>
            <a:off x="6515078" y="6027841"/>
            <a:ext cx="2461846" cy="41653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D0103A"/>
                </a:solidFill>
              </a:rPr>
              <a:t>Operaztions</a:t>
            </a:r>
            <a:endParaRPr lang="en-US" sz="1400" dirty="0">
              <a:solidFill>
                <a:srgbClr val="D0103A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E61CA9-547F-934C-91C7-8793F9D4D9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774" b="-5774"/>
          <a:stretch/>
        </p:blipFill>
        <p:spPr>
          <a:xfrm>
            <a:off x="6497674" y="5955010"/>
            <a:ext cx="2479250" cy="56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648</TotalTime>
  <Words>3631</Words>
  <Application>Microsoft Macintosh PowerPoint</Application>
  <PresentationFormat>On-screen Show (4:3)</PresentationFormat>
  <Paragraphs>501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ＭＳ Ｐゴシック</vt:lpstr>
      <vt:lpstr>ＭＳ Ｐゴシック</vt:lpstr>
      <vt:lpstr>Arial</vt:lpstr>
      <vt:lpstr>Calibri</vt:lpstr>
      <vt:lpstr>Cambria</vt:lpstr>
      <vt:lpstr>Symbol</vt:lpstr>
      <vt:lpstr>Times New Roman</vt:lpstr>
      <vt:lpstr>Verdana</vt:lpstr>
      <vt:lpstr>Wingdings</vt:lpstr>
      <vt:lpstr>ESA Presentation</vt:lpstr>
      <vt:lpstr>PowerPoint Presentation</vt:lpstr>
      <vt:lpstr>Outline</vt:lpstr>
      <vt:lpstr>SMOS overview – L2SM</vt:lpstr>
      <vt:lpstr>SMOS overview – L2OS</vt:lpstr>
      <vt:lpstr>SMOS DATA QUALITY: LEVEL 2 SOIL MOISTURE Expert Support Laboratory L2 Soil Moisture </vt:lpstr>
      <vt:lpstr>SMOS DATA QUALITY: LEVEL 2 SEA SURFACE SALINITY Expert Support Laboratory L2 ocean salinity</vt:lpstr>
      <vt:lpstr>SOIL MOISTURE VALIDATION In-situ data, campaigns and ISMN</vt:lpstr>
      <vt:lpstr>OCEAN SALINITY VALIDATION</vt:lpstr>
      <vt:lpstr>PowerPoint Presentation</vt:lpstr>
      <vt:lpstr>SAG panel – membership  and involvement</vt:lpstr>
      <vt:lpstr>Website mock-up  https://pimep-test.oceandatalab.com  </vt:lpstr>
      <vt:lpstr>Data visualization –Syntool</vt:lpstr>
      <vt:lpstr>Plot and MDB interfaces</vt:lpstr>
      <vt:lpstr>Oceanographic case studies</vt:lpstr>
      <vt:lpstr>PowerPoint Presentation</vt:lpstr>
      <vt:lpstr>Next in line: Pi-MEP Soil Moisture</vt:lpstr>
      <vt:lpstr>Summary and perspectives</vt:lpstr>
      <vt:lpstr>PowerPoint Presentation</vt:lpstr>
      <vt:lpstr>Back-up slides</vt:lpstr>
      <vt:lpstr>SMOS in a nutshell (i)</vt:lpstr>
      <vt:lpstr>PowerPoint Presentation</vt:lpstr>
      <vt:lpstr>SAG CM#1– feedback (i)</vt:lpstr>
      <vt:lpstr>SAG CM#1 – feedback (ii)</vt:lpstr>
      <vt:lpstr>SAG CM#2 – feedback (i)</vt:lpstr>
      <vt:lpstr>Pi-MEP (Test) platform - Design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Outlook for the extension phase (2020-2021) -Ocean </vt:lpstr>
      <vt:lpstr>Outlook for the extension phase (2020-2021) - Land</vt:lpstr>
      <vt:lpstr>New products to be available to users</vt:lpstr>
    </vt:vector>
  </TitlesOfParts>
  <Company>ESA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Name Surname</dc:creator>
  <cp:lastModifiedBy>Microsoft Office User</cp:lastModifiedBy>
  <cp:revision>935</cp:revision>
  <cp:lastPrinted>2016-02-11T09:18:59Z</cp:lastPrinted>
  <dcterms:created xsi:type="dcterms:W3CDTF">2015-07-01T15:01:13Z</dcterms:created>
  <dcterms:modified xsi:type="dcterms:W3CDTF">2019-03-06T07:26:35Z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