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0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2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3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4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5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671" r:id="rId2"/>
    <p:sldMasterId id="2147483680" r:id="rId3"/>
    <p:sldMasterId id="2147483689" r:id="rId4"/>
    <p:sldMasterId id="2147483697" r:id="rId5"/>
    <p:sldMasterId id="2147483705" r:id="rId6"/>
    <p:sldMasterId id="2147483713" r:id="rId7"/>
    <p:sldMasterId id="2147483730" r:id="rId8"/>
    <p:sldMasterId id="2147483738" r:id="rId9"/>
    <p:sldMasterId id="2147483746" r:id="rId10"/>
    <p:sldMasterId id="2147483776" r:id="rId11"/>
    <p:sldMasterId id="2147483784" r:id="rId12"/>
    <p:sldMasterId id="2147483792" r:id="rId13"/>
    <p:sldMasterId id="2147483801" r:id="rId14"/>
    <p:sldMasterId id="2147483822" r:id="rId15"/>
    <p:sldMasterId id="2147483830" r:id="rId16"/>
  </p:sldMasterIdLst>
  <p:notesMasterIdLst>
    <p:notesMasterId r:id="rId32"/>
  </p:notesMasterIdLst>
  <p:sldIdLst>
    <p:sldId id="273" r:id="rId17"/>
    <p:sldId id="342" r:id="rId18"/>
    <p:sldId id="350" r:id="rId19"/>
    <p:sldId id="343" r:id="rId20"/>
    <p:sldId id="324" r:id="rId21"/>
    <p:sldId id="354" r:id="rId22"/>
    <p:sldId id="355" r:id="rId23"/>
    <p:sldId id="356" r:id="rId24"/>
    <p:sldId id="353" r:id="rId25"/>
    <p:sldId id="352" r:id="rId26"/>
    <p:sldId id="326" r:id="rId27"/>
    <p:sldId id="327" r:id="rId28"/>
    <p:sldId id="357" r:id="rId29"/>
    <p:sldId id="309" r:id="rId30"/>
    <p:sldId id="349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B25"/>
    <a:srgbClr val="DA7D2F"/>
    <a:srgbClr val="ED7D30"/>
    <a:srgbClr val="5AC5DD"/>
    <a:srgbClr val="A73F3C"/>
    <a:srgbClr val="6A508C"/>
    <a:srgbClr val="82A144"/>
    <a:srgbClr val="416DA6"/>
    <a:srgbClr val="3C97AF"/>
    <a:srgbClr val="B6C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0568" autoAdjust="0"/>
  </p:normalViewPr>
  <p:slideViewPr>
    <p:cSldViewPr>
      <p:cViewPr varScale="1">
        <p:scale>
          <a:sx n="104" d="100"/>
          <a:sy n="104" d="100"/>
        </p:scale>
        <p:origin x="96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CD7E-4193-46CB-8698-CB3797083196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7BDE-1E16-4497-8123-4D9E05E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215" name="CustomShape 2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4112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57.jpe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57.jpe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50.tiff"/><Relationship Id="rId5" Type="http://schemas.openxmlformats.org/officeDocument/2006/relationships/image" Target="../media/image32.jpeg"/><Relationship Id="rId4" Type="http://schemas.openxmlformats.org/officeDocument/2006/relationships/image" Target="../media/image53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58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59.png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50.tiff"/><Relationship Id="rId5" Type="http://schemas.openxmlformats.org/officeDocument/2006/relationships/image" Target="../media/image32.jpeg"/><Relationship Id="rId4" Type="http://schemas.openxmlformats.org/officeDocument/2006/relationships/image" Target="../media/image5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59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0.tiff"/><Relationship Id="rId5" Type="http://schemas.openxmlformats.org/officeDocument/2006/relationships/image" Target="../media/image32.jpeg"/><Relationship Id="rId4" Type="http://schemas.openxmlformats.org/officeDocument/2006/relationships/image" Target="../media/image53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50.tiff"/><Relationship Id="rId5" Type="http://schemas.openxmlformats.org/officeDocument/2006/relationships/image" Target="../media/image32.jpeg"/><Relationship Id="rId4" Type="http://schemas.openxmlformats.org/officeDocument/2006/relationships/image" Target="../media/image53.png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50.tiff"/><Relationship Id="rId5" Type="http://schemas.openxmlformats.org/officeDocument/2006/relationships/image" Target="../media/image32.jpeg"/><Relationship Id="rId4" Type="http://schemas.openxmlformats.org/officeDocument/2006/relationships/image" Target="../media/image53.pn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32.jpeg"/><Relationship Id="rId4" Type="http://schemas.openxmlformats.org/officeDocument/2006/relationships/image" Target="../media/image53.png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6" y="0"/>
            <a:ext cx="2102132" cy="5184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-36512" y="0"/>
            <a:ext cx="2124000" cy="5220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3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2"/>
            <a:ext cx="2106504" cy="517526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21945" y="-3"/>
            <a:ext cx="2102132" cy="51640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202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B619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rgbClr val="0B6192"/>
                </a:solidFill>
              </a:rPr>
              <a:t>Monitoring</a:t>
            </a:r>
            <a:endParaRPr lang="en-US" sz="1000" b="1" dirty="0">
              <a:solidFill>
                <a:srgbClr val="0B619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D419B5DE-873E-B64B-9477-3A94B85A392B}" type="datetime1">
              <a:rPr lang="it-IT" smtClean="0"/>
              <a:t>06/03/2019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r>
              <a:rPr lang="de-DE"/>
              <a:t>C3S 311a Lot3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64" y="4659982"/>
            <a:ext cx="819869" cy="2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241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7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18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E19023A4-8E31-1048-80B5-0BD196D9C1CD}" type="datetime1">
              <a:rPr lang="it-IT" smtClean="0"/>
              <a:t>06/03/2019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r>
              <a:rPr lang="de-DE"/>
              <a:t>C3S 311a Lot3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64" y="4727861"/>
            <a:ext cx="819869" cy="2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940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206E-0FFA-C94E-97DA-FF7CEDAA7A1A}" type="datetime1">
              <a:rPr lang="it-IT" smtClean="0"/>
              <a:t>06/03/2019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C3S 311a Lot3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602384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Harmonization</a:t>
            </a:r>
            <a:r>
              <a:rPr lang="en-US" sz="2200" baseline="0" dirty="0"/>
              <a:t> of global in-situ observations for climate applications</a:t>
            </a:r>
            <a:endParaRPr lang="en-US" sz="22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200704"/>
            <a:ext cx="3240360" cy="27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7" y="-11268"/>
            <a:ext cx="1852613" cy="51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353642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Climate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Change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771800" y="4811834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362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8759-D565-EE4B-A3D2-FD84AF82814B}" type="datetime1">
              <a:rPr lang="it-IT" smtClean="0"/>
              <a:t>06/03/2019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C3S 311a Lot3 Annual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64" y="4727861"/>
            <a:ext cx="819869" cy="2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837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1E9A-4D7A-0D41-A4F5-8ADCC0295EC8}" type="datetime1">
              <a:rPr lang="it-IT" smtClean="0"/>
              <a:t>06/03/2019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C3S 311a Lot3 Annual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64" y="4727861"/>
            <a:ext cx="819869" cy="2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791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25C8-77FE-7142-8F93-B0F03FB659CE}" type="datetime1">
              <a:rPr lang="it-IT" smtClean="0"/>
              <a:t>06/03/2019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C3S 311a Lot3 Annual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64" y="4727861"/>
            <a:ext cx="819869" cy="2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827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1D5C-FF88-3C41-A175-CEF619730C67}" type="datetime1">
              <a:rPr lang="it-IT" smtClean="0"/>
              <a:t>06/03/2019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C3S 311a Lot3 Annual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Immagine 16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6" y="4736952"/>
            <a:ext cx="1195295" cy="31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641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8951" y="4820507"/>
            <a:ext cx="1068237" cy="19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9862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41868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602384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200704"/>
            <a:ext cx="3240360" cy="27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7" y="-11268"/>
            <a:ext cx="1852613" cy="51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353642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Climate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Change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771800" y="4811834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8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84000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1322672"/>
            <a:ext cx="2747277" cy="288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3/6/2019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212" y="-20538"/>
            <a:ext cx="1877256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78516" y="3723878"/>
            <a:ext cx="1717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Marine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4" name="Picture 13" descr="Copernicus white.eps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16" name="Picture 15" descr="logo-ce-horizontal-en-neg-yellow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17" name="Picture 16" descr="ECMWF_Master_Logo_CMYK_nostrapNEG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25323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08891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8951" y="4820507"/>
            <a:ext cx="1068237" cy="19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63030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7102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78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69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146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5972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5410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9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5474" y="-4537"/>
            <a:ext cx="9144000" cy="5184000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6"/>
          <a:stretch/>
        </p:blipFill>
        <p:spPr bwMode="auto">
          <a:xfrm>
            <a:off x="7260856" y="-4538"/>
            <a:ext cx="19440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2094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2094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2094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170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873" y="1470422"/>
            <a:ext cx="2409911" cy="25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61033" y="3363838"/>
            <a:ext cx="2189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Land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4" name="Picture 13" descr="Copernicus white.eps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15" name="Picture 14" descr="logo-ce-horizontal-en-neg-yellow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16" name="Picture 15" descr="ECMWF_Master_Logo_CMYK_nostrapNEG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24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3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5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9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6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75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75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28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840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Designer\Desktop\PRESENTATION COPERNICUS\foto3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64" y="0"/>
            <a:ext cx="1980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4" name="Picture 13" descr="Copernicus white.eps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15" name="Picture 14" descr="logo-ce-horizontal-en-neg-yellow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16" name="Picture 15" descr="ECMWF_Master_Logo_CMYK_nostrapNEG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76593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66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75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75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9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7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9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236046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96" y="251"/>
            <a:ext cx="1958012" cy="5256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164288" y="0"/>
            <a:ext cx="1728192" cy="5292000"/>
          </a:xfrm>
          <a:prstGeom prst="rect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3" descr="S:\F15015_Copernicus\3_Work\330_Work-in-process\Logos_icons\User Uptake_blanc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" y="902657"/>
            <a:ext cx="2821221" cy="28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723496" y="372387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Data Access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5" name="Picture 14" descr="Copernicus white.eps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logo-ce-horizontal-en-neg-yellow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3" name="Picture 2" descr="ECMWF_Master_Logo_CMYK_nostrapNEG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57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777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880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840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278" y="0"/>
            <a:ext cx="18483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491630"/>
            <a:ext cx="2088232" cy="24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04713" y="3507854"/>
            <a:ext cx="23617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Atmosphere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8" name="Picture 17" descr="Copernicus white.eps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19" name="Picture 18" descr="logo-ce-horizontal-en-neg-yellow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20" name="Picture 19" descr="ECMWF_Master_Logo_CMYK_nostrapNEG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93805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700" y="0"/>
            <a:ext cx="2266574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 userDrawn="1"/>
        </p:nvSpPr>
        <p:spPr>
          <a:xfrm>
            <a:off x="-25648" y="-1"/>
            <a:ext cx="2266574" cy="5184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0" y="0"/>
            <a:ext cx="2298483" cy="5184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282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235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34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482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S:\F15015_Copernicus\3_Work\330_Work-in-process\SC4_BackgroundMat\Visual_ID\Photos\Climate_change_ThinkstockPhotos-147656737.jp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"/>
          <a:stretch/>
        </p:blipFill>
        <p:spPr bwMode="auto">
          <a:xfrm>
            <a:off x="0" y="-45910"/>
            <a:ext cx="2350852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 userDrawn="1"/>
        </p:nvSpPr>
        <p:spPr>
          <a:xfrm>
            <a:off x="-108520" y="-53200"/>
            <a:ext cx="2483768" cy="50732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6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0" y="-38100"/>
            <a:ext cx="2350852" cy="484209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2966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454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84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7" y="-11269"/>
            <a:ext cx="1873569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7494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7494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7494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21854" y="353642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Climate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Change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3" name="Picture 2" descr="C3Siconwhite copy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95686"/>
            <a:ext cx="1374927" cy="1439997"/>
          </a:xfrm>
          <a:prstGeom prst="rect">
            <a:avLst/>
          </a:prstGeom>
        </p:spPr>
      </p:pic>
      <p:pic>
        <p:nvPicPr>
          <p:cNvPr id="18" name="Picture 17" descr="Copernicus white.eps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19" name="Picture 18" descr="logo-ce-horizontal-en-neg-yellow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20" name="Picture 19" descr="ECMWF_Master_Logo_CMYK_nostrapNEG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2888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S:\F15015_Copernicus\3_Work\330_Work-in-process\SC4_BackgroundMat\Visual_ID\Photos\Po_River_Italy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-11410" y="-20538"/>
            <a:ext cx="2077082" cy="518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6513" y="-56538"/>
            <a:ext cx="2124000" cy="52205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36512" y="-19954"/>
            <a:ext cx="2120906" cy="5184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29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852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759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:\F15015_Copernicus\3_Work\330_Work-in-process\SC4_BackgroundMat\Visual_ID\Photos\Climate_change_ThinkstockPhotos-147656737.jp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"/>
          <a:stretch/>
        </p:blipFill>
        <p:spPr bwMode="auto">
          <a:xfrm>
            <a:off x="0" y="-45910"/>
            <a:ext cx="2350852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-108520" y="-53200"/>
            <a:ext cx="2483768" cy="5256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6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-38100"/>
            <a:ext cx="2350852" cy="5256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2605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S:\F15015_Copernicus\3_Work\330_Work-in-process\SC4_BackgroundMat\Visual_ID\Photos\Climate_change_ThinkstockPhotos-147656737.jp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"/>
          <a:stretch/>
        </p:blipFill>
        <p:spPr bwMode="auto">
          <a:xfrm>
            <a:off x="0" y="-45910"/>
            <a:ext cx="2350852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108520" y="-53200"/>
            <a:ext cx="2483768" cy="52532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6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38100"/>
            <a:ext cx="2350852" cy="5256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9400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070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19239" y="-12685"/>
            <a:ext cx="2463883" cy="5176972"/>
            <a:chOff x="-2604708" y="-1040096"/>
            <a:chExt cx="2463883" cy="5176972"/>
          </a:xfrm>
        </p:grpSpPr>
        <p:pic>
          <p:nvPicPr>
            <p:cNvPr id="21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604436" y="-1028650"/>
              <a:ext cx="2002973" cy="5138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 userDrawn="1"/>
          </p:nvSpPr>
          <p:spPr>
            <a:xfrm>
              <a:off x="-2604436" y="-1013193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-2604708" y="-1040096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406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578683"/>
                </a:solidFill>
              </a:rPr>
              <a:t>Security</a:t>
            </a:r>
            <a:endParaRPr lang="en-US" sz="1100" b="0" dirty="0">
              <a:solidFill>
                <a:srgbClr val="578683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85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84000"/>
          </a:xfrm>
          <a:prstGeom prst="rect">
            <a:avLst/>
          </a:prstGeom>
          <a:solidFill>
            <a:srgbClr val="578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06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0606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331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853" y="1937973"/>
            <a:ext cx="2061385" cy="1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018177" y="3710205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Security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6" t="16406" r="27978" b="9049"/>
          <a:stretch/>
        </p:blipFill>
        <p:spPr bwMode="auto">
          <a:xfrm>
            <a:off x="7195186" y="0"/>
            <a:ext cx="20160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0606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Copernicus white.eps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19" name="Picture 18" descr="logo-ce-horizontal-en-neg-yellow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20" name="Picture 19" descr="ECMWF_Master_Logo_CMYK_nostrapNEG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86376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16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6" t="16406" r="27978" b="9049"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08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578683"/>
                </a:solidFill>
              </a:rPr>
              <a:t>Security</a:t>
            </a:r>
            <a:endParaRPr lang="en-US" sz="1100" b="0" dirty="0">
              <a:solidFill>
                <a:srgbClr val="578683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01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03" y="-92545"/>
            <a:ext cx="2077083" cy="52565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94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6" t="16406" r="27978" b="9049"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33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6" t="16406" r="27978" b="9049"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04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63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1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949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84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t="462" r="31215" b="-462"/>
          <a:stretch/>
        </p:blipFill>
        <p:spPr bwMode="auto">
          <a:xfrm>
            <a:off x="7293990" y="-1"/>
            <a:ext cx="1907999" cy="528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6479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64794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4794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42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31" y="699542"/>
            <a:ext cx="3528396" cy="249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683568" y="2332113"/>
            <a:ext cx="1623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Space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Component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7" name="Picture 16" descr="Copernicus white.eps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18" name="Picture 17" descr="logo-ce-horizontal-en-neg-yellow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19" name="Picture 18" descr="ECMWF_Master_Logo_CMYK_nostrapNEG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53126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3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82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4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88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1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600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4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819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28" y="0"/>
            <a:ext cx="2220615" cy="517857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1945" y="-1"/>
            <a:ext cx="2102132" cy="517857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35837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3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74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8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73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840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16" y="-92546"/>
            <a:ext cx="2666236" cy="525891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6802308" y="-2655"/>
            <a:ext cx="2810252" cy="5169026"/>
          </a:xfrm>
          <a:prstGeom prst="rect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4798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4798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4798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3" name="Picture 5" descr="S:\F15015_Copernicus\3_Work\330_Work-in-process\Logos_icons\UserUptake_blanc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355"/>
            <a:ext cx="2990300" cy="299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6872" y="336383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User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Uptake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9" name="Picture 18" descr="Copernicus white.eps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20" name="Picture 19" descr="logo-ce-horizontal-en-neg-yellow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21" name="Picture 20" descr="ECMWF_Master_Logo_CMYK_nostrapNEG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27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6712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126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7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003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443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6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4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8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31445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84000"/>
          </a:xfrm>
          <a:prstGeom prst="rect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S:\F15015_Copernicus\3_Work\330_Work-in-process\SC4_BackgroundMat\Visual_ID\Photos\InSitu.jp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8"/>
          <a:stretch/>
        </p:blipFill>
        <p:spPr bwMode="auto">
          <a:xfrm>
            <a:off x="7293989" y="-92546"/>
            <a:ext cx="1980000" cy="529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54798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54798"/>
            <a:ext cx="2895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54798"/>
            <a:ext cx="2133600" cy="273844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30928" y="3462268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In</a:t>
            </a:r>
            <a:r>
              <a:rPr lang="es-ES" sz="1100" b="0" baseline="0" dirty="0">
                <a:solidFill>
                  <a:schemeClr val="bg1"/>
                </a:solidFill>
              </a:rPr>
              <a:t> situ</a:t>
            </a:r>
            <a:endParaRPr lang="en-US" sz="1100" b="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03940" y="1541238"/>
            <a:ext cx="1728192" cy="1784190"/>
            <a:chOff x="-1692696" y="827409"/>
            <a:chExt cx="1728192" cy="1784190"/>
          </a:xfrm>
        </p:grpSpPr>
        <p:pic>
          <p:nvPicPr>
            <p:cNvPr id="2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Copernicus white.eps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29476" r="8802" b="28526"/>
          <a:stretch/>
        </p:blipFill>
        <p:spPr>
          <a:xfrm>
            <a:off x="1547664" y="4522313"/>
            <a:ext cx="868336" cy="324000"/>
          </a:xfrm>
          <a:prstGeom prst="rect">
            <a:avLst/>
          </a:prstGeom>
        </p:spPr>
      </p:pic>
      <p:pic>
        <p:nvPicPr>
          <p:cNvPr id="29" name="Picture 28" descr="logo-ce-horizontal-en-neg-yellow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15966"/>
            <a:ext cx="954504" cy="251989"/>
          </a:xfrm>
          <a:prstGeom prst="rect">
            <a:avLst/>
          </a:prstGeom>
        </p:spPr>
      </p:pic>
      <p:pic>
        <p:nvPicPr>
          <p:cNvPr id="35" name="Picture 34" descr="ECMWF_Master_Logo_CMYK_nostrapNEG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94309"/>
            <a:ext cx="1043108" cy="179996"/>
          </a:xfrm>
          <a:prstGeom prst="rect">
            <a:avLst/>
          </a:prstGeom>
        </p:spPr>
      </p:pic>
      <p:sp>
        <p:nvSpPr>
          <p:cNvPr id="36" name="Subtitle 2"/>
          <p:cNvSpPr>
            <a:spLocks noGrp="1"/>
          </p:cNvSpPr>
          <p:nvPr>
            <p:ph type="subTitle" idx="13"/>
          </p:nvPr>
        </p:nvSpPr>
        <p:spPr>
          <a:xfrm>
            <a:off x="2555776" y="3147814"/>
            <a:ext cx="4752528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2427735"/>
            <a:ext cx="4752528" cy="72008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319762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30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8960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727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1410" y="-11063"/>
            <a:ext cx="2091596" cy="5160587"/>
            <a:chOff x="-2916832" y="-200722"/>
            <a:chExt cx="2091596" cy="5160587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2916832" y="-200722"/>
              <a:ext cx="2091596" cy="5157838"/>
              <a:chOff x="-3291385" y="112960"/>
              <a:chExt cx="2091596" cy="5157838"/>
            </a:xfrm>
          </p:grpSpPr>
          <p:pic>
            <p:nvPicPr>
              <p:cNvPr id="20" name="Picture 2" descr="S:\F15015_Copernicus\3_Work\330_Work-in-process\SC4_BackgroundMat\Visual_ID\Photos\Po_River_Italy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800000">
                <a:off x="-3291385" y="123478"/>
                <a:ext cx="2077082" cy="5147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>
              <a:xfrm>
                <a:off x="-3276872" y="112960"/>
                <a:ext cx="2077083" cy="515006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Rectangle 15"/>
            <p:cNvSpPr/>
            <p:nvPr userDrawn="1"/>
          </p:nvSpPr>
          <p:spPr>
            <a:xfrm>
              <a:off x="-2910142" y="-190204"/>
              <a:ext cx="2084906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2" descr="S:\F15015_Copernicus\3_Work\330_Work-in-process\SC4_BackgroundMat\PPT\item Copernicus\Big dat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817912" cy="5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89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33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43604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9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8094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8194"/>
            <a:ext cx="2323579" cy="5195022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5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8" y="699543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5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5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5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5" y="20835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4090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699543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5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5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5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5" y="20835"/>
            <a:ext cx="878633" cy="4929617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71582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4933175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000" y="4933175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0000" y="1080000"/>
            <a:ext cx="3240360" cy="27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01" y="4650009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1267"/>
            <a:ext cx="1852613" cy="51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5" y="353642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Climate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Change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664000" y="4811835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17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3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3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5" y="20835"/>
            <a:ext cx="878633" cy="4929617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39928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5" y="6275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1" y="6275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9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5" y="20835"/>
            <a:ext cx="878633" cy="4929617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71344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8194"/>
            <a:ext cx="2323579" cy="5195022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5" y="20835"/>
            <a:ext cx="878633" cy="4929617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43A8E8C-D148-48B8-AF81-7C82CEB72A13}"/>
              </a:ext>
            </a:extLst>
          </p:cNvPr>
          <p:cNvSpPr/>
          <p:nvPr userDrawn="1"/>
        </p:nvSpPr>
        <p:spPr>
          <a:xfrm>
            <a:off x="5940152" y="4521601"/>
            <a:ext cx="30243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7629F0-3CE0-444F-8D42-09010ABBBD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400" y="4802401"/>
            <a:ext cx="817200" cy="156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C5AA8E-AF22-4911-A356-B6A73688C1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00" y="4705200"/>
            <a:ext cx="784800" cy="2882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240566-52FD-41B4-AA0A-D3ACE416FA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600" y="4694400"/>
            <a:ext cx="932400" cy="2446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74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8194"/>
            <a:ext cx="2323579" cy="5195022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6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5" y="20835"/>
            <a:ext cx="878633" cy="4929617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54946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107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11410" y="-20538"/>
            <a:ext cx="2091596" cy="5160587"/>
            <a:chOff x="-2916832" y="-200722"/>
            <a:chExt cx="2091596" cy="5160587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-2916832" y="-200722"/>
              <a:ext cx="2091596" cy="5157838"/>
              <a:chOff x="-3291385" y="112960"/>
              <a:chExt cx="2091596" cy="5157838"/>
            </a:xfrm>
          </p:grpSpPr>
          <p:pic>
            <p:nvPicPr>
              <p:cNvPr id="22" name="Picture 2" descr="S:\F15015_Copernicus\3_Work\330_Work-in-process\SC4_BackgroundMat\Visual_ID\Photos\Po_River_Italy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800000">
                <a:off x="-3291385" y="123478"/>
                <a:ext cx="2077082" cy="5147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 userDrawn="1"/>
            </p:nvSpPr>
            <p:spPr>
              <a:xfrm>
                <a:off x="-3276872" y="112960"/>
                <a:ext cx="2077083" cy="515006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Rectangle 20"/>
            <p:cNvSpPr/>
            <p:nvPr userDrawn="1"/>
          </p:nvSpPr>
          <p:spPr>
            <a:xfrm>
              <a:off x="-2910142" y="-190204"/>
              <a:ext cx="2084906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" descr="S:\F15015_Copernicus\3_Work\330_Work-in-process\SC4_BackgroundMat\PPT\item Copernicus\Big dat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817912" cy="5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78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46689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000" y="493317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000" y="493317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0000" y="1080000"/>
            <a:ext cx="3240360" cy="27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00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7" y="-11268"/>
            <a:ext cx="1852613" cy="51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353642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Climate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Change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664000" y="4811834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39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85884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17689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43A8E8C-D148-48B8-AF81-7C82CEB72A13}"/>
              </a:ext>
            </a:extLst>
          </p:cNvPr>
          <p:cNvSpPr/>
          <p:nvPr userDrawn="1"/>
        </p:nvSpPr>
        <p:spPr>
          <a:xfrm>
            <a:off x="5940152" y="4521600"/>
            <a:ext cx="302433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7629F0-3CE0-444F-8D42-09010ABBBD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400" y="4802400"/>
            <a:ext cx="817200" cy="156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C5AA8E-AF22-4911-A356-B6A73688C1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00" y="4705200"/>
            <a:ext cx="784800" cy="2882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240566-52FD-41B4-AA0A-D3ACE416FA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600" y="4694400"/>
            <a:ext cx="932400" cy="2446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158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45099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8777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44046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602384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200704"/>
            <a:ext cx="3240360" cy="27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7" y="-11268"/>
            <a:ext cx="1852613" cy="51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353642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Climate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Change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771800" y="4811834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814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376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0"/>
            <a:ext cx="2106504" cy="517526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1945" y="-1"/>
            <a:ext cx="2102132" cy="51640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31640" y="722087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63393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37975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51945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8194"/>
            <a:ext cx="2323579" cy="5195022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5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8" y="699543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5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5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5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5" y="20835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60074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699543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5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5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5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5" y="20835"/>
            <a:ext cx="878633" cy="4929617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92315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5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200704"/>
            <a:ext cx="3240360" cy="2716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4650009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8" y="-11267"/>
            <a:ext cx="1852613" cy="51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5" y="353642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Climate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Change</a:t>
            </a:r>
            <a:endParaRPr lang="en-US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856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3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3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5" y="20835"/>
            <a:ext cx="878633" cy="4929617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52554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5" y="6275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1" y="6275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9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5" y="20835"/>
            <a:ext cx="878633" cy="4929617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95643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8194"/>
            <a:ext cx="2323579" cy="5195022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5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5" y="20835"/>
            <a:ext cx="878633" cy="4929617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13410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8194"/>
            <a:ext cx="2323579" cy="5195022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6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5" y="20835"/>
            <a:ext cx="878633" cy="4929617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956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50.tiff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49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10" Type="http://schemas.openxmlformats.org/officeDocument/2006/relationships/image" Target="../media/image50.tiff"/><Relationship Id="rId4" Type="http://schemas.openxmlformats.org/officeDocument/2006/relationships/slideLayout" Target="../slideLayouts/slideLayout82.xml"/><Relationship Id="rId9" Type="http://schemas.openxmlformats.org/officeDocument/2006/relationships/image" Target="../media/image49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10" Type="http://schemas.openxmlformats.org/officeDocument/2006/relationships/image" Target="../media/image50.tiff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49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9" Type="http://schemas.openxmlformats.org/officeDocument/2006/relationships/image" Target="../media/image49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10" Type="http://schemas.openxmlformats.org/officeDocument/2006/relationships/image" Target="../media/image50.tiff"/><Relationship Id="rId4" Type="http://schemas.openxmlformats.org/officeDocument/2006/relationships/slideLayout" Target="../slideLayouts/slideLayout103.xml"/><Relationship Id="rId9" Type="http://schemas.openxmlformats.org/officeDocument/2006/relationships/image" Target="../media/image49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image" Target="../media/image59.png"/><Relationship Id="rId5" Type="http://schemas.openxmlformats.org/officeDocument/2006/relationships/slideLayout" Target="../slideLayouts/slideLayout111.xml"/><Relationship Id="rId10" Type="http://schemas.openxmlformats.org/officeDocument/2006/relationships/image" Target="../media/image50.tiff"/><Relationship Id="rId4" Type="http://schemas.openxmlformats.org/officeDocument/2006/relationships/slideLayout" Target="../slideLayouts/slideLayout110.xml"/><Relationship Id="rId9" Type="http://schemas.openxmlformats.org/officeDocument/2006/relationships/image" Target="../media/image4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6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2" name="Picture 11" descr="ECMWF_Master_Logo_CMYK_nostrap (1)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7" name="Picture 6" descr="logo-ce-horizontal-en-quadri.eps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55" r:id="rId5"/>
    <p:sldLayoutId id="2147483727" r:id="rId6"/>
    <p:sldLayoutId id="2147483728" r:id="rId7"/>
    <p:sldLayoutId id="214748372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4" name="Picture 13" descr="ECMWF_Master_Logo_CMYK_nostrap (1)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5" name="Picture 14" descr="logo-ce-horizontal-en-quadri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0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4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5940153" y="4610777"/>
            <a:ext cx="901141" cy="409245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04051" y="4746178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3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txStyles>
    <p:titleStyle>
      <a:lvl1pPr algn="ctr" defTabSz="914378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5940152" y="4610776"/>
            <a:ext cx="901141" cy="409245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04051" y="4746177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5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5940152" y="4610776"/>
            <a:ext cx="901141" cy="409245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04051" y="4746177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2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4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57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</p:sldLayoutIdLst>
  <p:txStyles>
    <p:titleStyle>
      <a:lvl1pPr algn="ctr" defTabSz="914378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024F-749C-EB4F-9516-B91D3801E622}" type="datetime1">
              <a:rPr lang="it-IT" smtClean="0"/>
              <a:t>06/03/2019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C3S 311a Lot3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5940152" y="4610776"/>
            <a:ext cx="901141" cy="409245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04051" y="4746177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9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5940152" y="4610776"/>
            <a:ext cx="901141" cy="409245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04051" y="4746177"/>
            <a:ext cx="823500" cy="14150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4820507"/>
            <a:ext cx="1068237" cy="19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321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4" name="Picture 13" descr="ECMWF_Master_Logo_CMYK_nostrap (1)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5" name="Picture 14" descr="logo-ce-horizontal-en-quadri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4" name="Picture 13" descr="ECMWF_Master_Logo_CMYK_nostrap (1)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5" name="Picture 14" descr="logo-ce-horizontal-en-quadri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4" name="Picture 13" descr="ECMWF_Master_Logo_CMYK_nostrap (1)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5" name="Picture 14" descr="logo-ce-horizontal-en-quadri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1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1" name="Picture 10" descr="ECMWF_Master_Logo_CMYK_nostrap (1)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2" name="Picture 11" descr="logo-ce-horizontal-en-quadri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5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1" name="Picture 10" descr="ECMWF_Master_Logo_CMYK_nostrap (1)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2" name="Picture 11" descr="logo-ce-horizontal-en-quadri.eps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8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83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4" name="Picture 13" descr="ECMWF_Master_Logo_CMYK_nostrap (1)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5" name="Picture 14" descr="logo-ce-horizontal-en-quadri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0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4" name="Picture 13" descr="ECMWF_Master_Logo_CMYK_nostrap (1)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5" name="Picture 14" descr="logo-ce-horizontal-en-quadri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opernicus vecto def  Europe's eyes on Earth.eps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24242" r="10776" b="21237"/>
          <a:stretch/>
        </p:blipFill>
        <p:spPr>
          <a:xfrm>
            <a:off x="6516216" y="4372197"/>
            <a:ext cx="889000" cy="431801"/>
          </a:xfrm>
          <a:prstGeom prst="rect">
            <a:avLst/>
          </a:prstGeom>
        </p:spPr>
      </p:pic>
      <p:pic>
        <p:nvPicPr>
          <p:cNvPr id="14" name="Picture 13" descr="ECMWF_Master_Logo_CMYK_nostrap (1).eps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46" y="4545844"/>
            <a:ext cx="1043109" cy="179996"/>
          </a:xfrm>
          <a:prstGeom prst="rect">
            <a:avLst/>
          </a:prstGeom>
        </p:spPr>
      </p:pic>
      <p:pic>
        <p:nvPicPr>
          <p:cNvPr id="15" name="Picture 14" descr="logo-ce-horizontal-en-quadri.eps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27273"/>
            <a:ext cx="1090874" cy="28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2557251" y="2859782"/>
            <a:ext cx="4535030" cy="1152128"/>
          </a:xfrm>
        </p:spPr>
        <p:txBody>
          <a:bodyPr>
            <a:normAutofit fontScale="62500" lnSpcReduction="20000"/>
          </a:bodyPr>
          <a:lstStyle/>
          <a:p>
            <a:r>
              <a:rPr lang="en-US" sz="2200" dirty="0"/>
              <a:t>Bill Bell, Hans </a:t>
            </a:r>
            <a:r>
              <a:rPr lang="en-US" sz="2200" dirty="0" err="1"/>
              <a:t>Hersbach</a:t>
            </a:r>
            <a:r>
              <a:rPr lang="en-US" sz="2200" dirty="0"/>
              <a:t>, Cornel </a:t>
            </a:r>
            <a:r>
              <a:rPr lang="en-US" sz="2200" dirty="0" err="1"/>
              <a:t>Soci</a:t>
            </a:r>
            <a:r>
              <a:rPr lang="en-US" sz="2200" dirty="0"/>
              <a:t>,  Paul </a:t>
            </a:r>
            <a:r>
              <a:rPr lang="en-US" sz="2200" dirty="0" err="1"/>
              <a:t>Berrisford</a:t>
            </a:r>
            <a:r>
              <a:rPr lang="en-US" sz="2200" dirty="0"/>
              <a:t>, </a:t>
            </a:r>
          </a:p>
          <a:p>
            <a:r>
              <a:rPr lang="en-US" sz="2200" dirty="0"/>
              <a:t>Raluca Radu,  Joaquin Munoz </a:t>
            </a:r>
            <a:r>
              <a:rPr lang="en-US" sz="2200" dirty="0" err="1"/>
              <a:t>Sabater</a:t>
            </a:r>
            <a:r>
              <a:rPr lang="en-US" sz="2200" dirty="0"/>
              <a:t>, Adrian Simmons, Andras </a:t>
            </a:r>
            <a:r>
              <a:rPr lang="en-US" sz="2200" dirty="0" err="1"/>
              <a:t>Horanyi</a:t>
            </a:r>
            <a:r>
              <a:rPr lang="en-US" sz="2200" dirty="0"/>
              <a:t>, Julien Nicholas, </a:t>
            </a:r>
            <a:r>
              <a:rPr lang="en-US" sz="2200" dirty="0" err="1"/>
              <a:t>Dinand</a:t>
            </a:r>
            <a:r>
              <a:rPr lang="en-US" sz="2200" dirty="0"/>
              <a:t> </a:t>
            </a:r>
            <a:r>
              <a:rPr lang="en-US" sz="2200" dirty="0" err="1"/>
              <a:t>Schepers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Timo </a:t>
            </a:r>
            <a:r>
              <a:rPr lang="en-US" sz="2200" dirty="0" err="1"/>
              <a:t>Hanshmann</a:t>
            </a:r>
            <a:r>
              <a:rPr lang="en-US" sz="2200" dirty="0"/>
              <a:t>,  </a:t>
            </a:r>
            <a:r>
              <a:rPr lang="en-US" sz="2200" dirty="0" err="1"/>
              <a:t>Viju</a:t>
            </a:r>
            <a:r>
              <a:rPr lang="en-US" sz="2200" dirty="0"/>
              <a:t> John &amp; Joerg Schultz (EUMETSAT)</a:t>
            </a:r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255" y="1923678"/>
            <a:ext cx="4752528" cy="72008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Assimilation of MW data in </a:t>
            </a:r>
          </a:p>
          <a:p>
            <a:r>
              <a:rPr lang="en-US" dirty="0"/>
              <a:t>The C3S ERA5  Reanalysis</a:t>
            </a:r>
          </a:p>
        </p:txBody>
      </p:sp>
    </p:spTree>
    <p:extLst>
      <p:ext uri="{BB962C8B-B14F-4D97-AF65-F5344CB8AC3E}">
        <p14:creationId xmlns:p14="http://schemas.microsoft.com/office/powerpoint/2010/main" val="363211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r="6293" b="9662"/>
          <a:stretch/>
        </p:blipFill>
        <p:spPr>
          <a:xfrm>
            <a:off x="364612" y="88993"/>
            <a:ext cx="2967748" cy="243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1" r="4449" b="9283"/>
          <a:stretch/>
        </p:blipFill>
        <p:spPr>
          <a:xfrm>
            <a:off x="3394491" y="108713"/>
            <a:ext cx="3034849" cy="24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7" t="445" r="7344" b="8002"/>
          <a:stretch/>
        </p:blipFill>
        <p:spPr>
          <a:xfrm>
            <a:off x="6278507" y="108713"/>
            <a:ext cx="2864303" cy="24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r="8176" b="10227"/>
          <a:stretch/>
        </p:blipFill>
        <p:spPr>
          <a:xfrm>
            <a:off x="6115594" y="2518993"/>
            <a:ext cx="2921096" cy="24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464" y="928254"/>
            <a:ext cx="11539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1000-300 </a:t>
            </a:r>
            <a:r>
              <a:rPr lang="en-GB" sz="1350" dirty="0" err="1">
                <a:solidFill>
                  <a:schemeClr val="bg1"/>
                </a:solidFill>
              </a:rPr>
              <a:t>hPa</a:t>
            </a:r>
            <a:endParaRPr lang="en-GB" sz="135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2035" y="928254"/>
            <a:ext cx="9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200-50 </a:t>
            </a:r>
            <a:r>
              <a:rPr lang="en-GB" sz="1350" dirty="0" err="1">
                <a:solidFill>
                  <a:schemeClr val="bg1"/>
                </a:solidFill>
              </a:rPr>
              <a:t>hPa</a:t>
            </a:r>
            <a:endParaRPr lang="en-GB" sz="13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7746" y="928254"/>
            <a:ext cx="8013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10-1 </a:t>
            </a:r>
            <a:r>
              <a:rPr lang="en-GB" sz="1350" dirty="0" err="1">
                <a:solidFill>
                  <a:schemeClr val="bg1"/>
                </a:solidFill>
              </a:rPr>
              <a:t>hPa</a:t>
            </a:r>
            <a:endParaRPr lang="en-GB" sz="135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1912" y="3364770"/>
            <a:ext cx="8013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bg1"/>
                </a:solidFill>
              </a:rPr>
              <a:t>50-5 </a:t>
            </a:r>
            <a:r>
              <a:rPr lang="en-GB" sz="1350" dirty="0" err="1">
                <a:solidFill>
                  <a:schemeClr val="bg1"/>
                </a:solidFill>
              </a:rPr>
              <a:t>hPa</a:t>
            </a:r>
            <a:endParaRPr lang="en-GB" sz="135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94E000-5FEB-4EDB-97A9-1554D4A3212A}"/>
                  </a:ext>
                </a:extLst>
              </p:cNvPr>
              <p:cNvSpPr txBox="1"/>
              <p:nvPr/>
            </p:nvSpPr>
            <p:spPr>
              <a:xfrm>
                <a:off x="542365" y="2532403"/>
                <a:ext cx="4968552" cy="232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err="1"/>
                  <a:t>Variational</a:t>
                </a:r>
                <a:r>
                  <a:rPr lang="en-GB" sz="1400" b="1" dirty="0"/>
                  <a:t> Bias correction</a:t>
                </a:r>
              </a:p>
              <a:p>
                <a:endParaRPr lang="en-GB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/>
                  <a:t>Bias corrections (</a:t>
                </a:r>
                <a:r>
                  <a:rPr lang="el-GR" sz="1400" dirty="0"/>
                  <a:t>Δ</a:t>
                </a:r>
                <a:r>
                  <a:rPr lang="en-GB" sz="1400" dirty="0"/>
                  <a:t>T</a:t>
                </a:r>
                <a:r>
                  <a:rPr lang="en-GB" sz="1400" baseline="-25000" dirty="0"/>
                  <a:t>B</a:t>
                </a:r>
                <a:r>
                  <a:rPr lang="en-GB" sz="1400" dirty="0"/>
                  <a:t>) are a linear combination </a:t>
                </a:r>
              </a:p>
              <a:p>
                <a:r>
                  <a:rPr lang="en-GB" sz="1400" dirty="0"/>
                  <a:t>       of predictors (p</a:t>
                </a:r>
                <a:r>
                  <a:rPr lang="en-GB" sz="1400" baseline="-25000" dirty="0"/>
                  <a:t>i</a:t>
                </a:r>
                <a:r>
                  <a:rPr lang="en-GB" sz="1400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𝑝𝑖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/>
                  <a:t>Coefficients  (c</a:t>
                </a:r>
                <a:r>
                  <a:rPr lang="en-GB" sz="1400" baseline="-25000" dirty="0"/>
                  <a:t>i</a:t>
                </a:r>
                <a:r>
                  <a:rPr lang="en-GB" sz="1400" dirty="0"/>
                  <a:t>) are derived in minimisation of cost function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/>
                  <a:t>Predictors (p</a:t>
                </a:r>
                <a:r>
                  <a:rPr lang="en-GB" sz="1400" baseline="-25000" dirty="0"/>
                  <a:t>i</a:t>
                </a:r>
                <a:r>
                  <a:rPr lang="en-GB" sz="1400" dirty="0"/>
                  <a:t>) include :  offset, scan angle (</a:t>
                </a:r>
                <a:r>
                  <a:rPr lang="el-GR" sz="1400" dirty="0"/>
                  <a:t>Θ</a:t>
                </a:r>
                <a:r>
                  <a:rPr lang="en-GB" sz="1400" dirty="0"/>
                  <a:t>, … , </a:t>
                </a:r>
                <a:r>
                  <a:rPr lang="el-GR" sz="1400" dirty="0"/>
                  <a:t>Θ</a:t>
                </a:r>
                <a:r>
                  <a:rPr lang="en-GB" sz="1400" baseline="30000" dirty="0"/>
                  <a:t>4 </a:t>
                </a:r>
                <a:r>
                  <a:rPr lang="en-GB" sz="1400" dirty="0"/>
                  <a:t>), &amp; thicknesses (shown).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94E000-5FEB-4EDB-97A9-1554D4A32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5" y="2532403"/>
                <a:ext cx="4968552" cy="2329356"/>
              </a:xfrm>
              <a:prstGeom prst="rect">
                <a:avLst/>
              </a:prstGeom>
              <a:blipFill>
                <a:blip r:embed="rId6"/>
                <a:stretch>
                  <a:fillRect l="-368" t="-261" b="-1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42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B09EFD-2816-4568-A7E6-21A4C7759B0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71600" y="627534"/>
            <a:ext cx="5976664" cy="4278598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77D0E-237F-4356-972D-BDE7DB754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Constrained </a:t>
            </a:r>
            <a:r>
              <a:rPr lang="en-GB" dirty="0" err="1"/>
              <a:t>Variational</a:t>
            </a:r>
            <a:r>
              <a:rPr lang="en-GB" dirty="0"/>
              <a:t> Bias Correction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B0DE4-E08E-46EA-BC2C-38435495B26E}"/>
              </a:ext>
            </a:extLst>
          </p:cNvPr>
          <p:cNvSpPr txBox="1"/>
          <p:nvPr/>
        </p:nvSpPr>
        <p:spPr>
          <a:xfrm>
            <a:off x="7308304" y="3651870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Wei Han and </a:t>
            </a:r>
          </a:p>
          <a:p>
            <a:r>
              <a:rPr lang="en-GB" dirty="0"/>
              <a:t>Niels Bormann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D4B65-786A-46F3-979A-2D378C72C836}"/>
              </a:ext>
            </a:extLst>
          </p:cNvPr>
          <p:cNvSpPr txBox="1"/>
          <p:nvPr/>
        </p:nvSpPr>
        <p:spPr>
          <a:xfrm>
            <a:off x="5868144" y="843558"/>
            <a:ext cx="271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Mis</a:t>
            </a:r>
            <a:r>
              <a:rPr lang="en-GB" dirty="0"/>
              <a:t>-fit to prior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E9F04-0530-4607-86D7-2D51F647748B}"/>
              </a:ext>
            </a:extLst>
          </p:cNvPr>
          <p:cNvSpPr txBox="1"/>
          <p:nvPr/>
        </p:nvSpPr>
        <p:spPr>
          <a:xfrm>
            <a:off x="5868144" y="1266314"/>
            <a:ext cx="329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Mis</a:t>
            </a:r>
            <a:r>
              <a:rPr lang="en-GB" dirty="0"/>
              <a:t>-fit to prior </a:t>
            </a:r>
            <a:r>
              <a:rPr lang="en-GB" dirty="0" err="1"/>
              <a:t>VarBC</a:t>
            </a:r>
            <a:r>
              <a:rPr lang="en-GB" dirty="0"/>
              <a:t> coefficients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393B85-D195-4F3C-9DA4-ADDC046E75D7}"/>
              </a:ext>
            </a:extLst>
          </p:cNvPr>
          <p:cNvSpPr txBox="1"/>
          <p:nvPr/>
        </p:nvSpPr>
        <p:spPr>
          <a:xfrm>
            <a:off x="5870376" y="1698362"/>
            <a:ext cx="230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Mis</a:t>
            </a:r>
            <a:r>
              <a:rPr lang="en-GB" dirty="0"/>
              <a:t>-fit to observations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71068C-C4F8-4F67-8D89-C8C56DA174C3}"/>
              </a:ext>
            </a:extLst>
          </p:cNvPr>
          <p:cNvSpPr txBox="1"/>
          <p:nvPr/>
        </p:nvSpPr>
        <p:spPr>
          <a:xfrm>
            <a:off x="5845450" y="2116295"/>
            <a:ext cx="299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Mis</a:t>
            </a:r>
            <a:r>
              <a:rPr lang="en-GB" dirty="0"/>
              <a:t>-fit to prior bias correction</a:t>
            </a:r>
          </a:p>
        </p:txBody>
      </p:sp>
    </p:spTree>
    <p:extLst>
      <p:ext uri="{BB962C8B-B14F-4D97-AF65-F5344CB8AC3E}">
        <p14:creationId xmlns:p14="http://schemas.microsoft.com/office/powerpoint/2010/main" val="54962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/>
          <p:nvPr/>
        </p:nvPicPr>
        <p:blipFill>
          <a:blip r:embed="rId3"/>
          <a:stretch/>
        </p:blipFill>
        <p:spPr>
          <a:xfrm>
            <a:off x="4429170" y="412020"/>
            <a:ext cx="3761100" cy="4673160"/>
          </a:xfrm>
          <a:prstGeom prst="rect">
            <a:avLst/>
          </a:prstGeom>
          <a:ln>
            <a:noFill/>
          </a:ln>
        </p:spPr>
      </p:pic>
      <p:pic>
        <p:nvPicPr>
          <p:cNvPr id="95" name="Picture 94"/>
          <p:cNvPicPr/>
          <p:nvPr/>
        </p:nvPicPr>
        <p:blipFill>
          <a:blip r:embed="rId4"/>
          <a:stretch/>
        </p:blipFill>
        <p:spPr>
          <a:xfrm>
            <a:off x="1062000" y="627480"/>
            <a:ext cx="3554010" cy="48600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1224000" y="1491750"/>
            <a:ext cx="6777000" cy="918000"/>
          </a:xfrm>
          <a:prstGeom prst="rect">
            <a:avLst/>
          </a:prstGeom>
          <a:noFill/>
          <a:ln w="25560">
            <a:solidFill>
              <a:srgbClr val="000000"/>
            </a:solidFill>
            <a:custDash>
              <a:ds d="0" sp="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TextShape 2"/>
          <p:cNvSpPr txBox="1"/>
          <p:nvPr/>
        </p:nvSpPr>
        <p:spPr>
          <a:xfrm>
            <a:off x="1143000" y="-182520"/>
            <a:ext cx="6615000" cy="844290"/>
          </a:xfrm>
          <a:prstGeom prst="rect">
            <a:avLst/>
          </a:prstGeom>
          <a:noFill/>
          <a:ln>
            <a:noFill/>
          </a:ln>
        </p:spPr>
        <p:txBody>
          <a:bodyPr lIns="67770" tIns="33210" rIns="67770" bIns="33210" anchor="ctr"/>
          <a:lstStyle/>
          <a:p>
            <a:r>
              <a:rPr lang="en-US" spc="-1">
                <a:solidFill>
                  <a:srgbClr val="0F3692"/>
                </a:solidFill>
                <a:latin typeface="Calibri"/>
              </a:rPr>
              <a:t>Motivation(1): Model bias in upper stratosphere and mesoshpere</a:t>
            </a:r>
            <a:endParaRPr lang="en-GB" spc="-1">
              <a:solidFill>
                <a:srgbClr val="0F369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0802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/>
          <p:nvPr/>
        </p:nvPicPr>
        <p:blipFill>
          <a:blip r:embed="rId2"/>
          <a:stretch/>
        </p:blipFill>
        <p:spPr>
          <a:xfrm>
            <a:off x="1656270" y="1685880"/>
            <a:ext cx="5730480" cy="3100410"/>
          </a:xfrm>
          <a:prstGeom prst="rect">
            <a:avLst/>
          </a:prstGeom>
          <a:ln>
            <a:noFill/>
          </a:ln>
        </p:spPr>
      </p:pic>
      <p:sp>
        <p:nvSpPr>
          <p:cNvPr id="112" name="TextShape 1"/>
          <p:cNvSpPr txBox="1"/>
          <p:nvPr/>
        </p:nvSpPr>
        <p:spPr>
          <a:xfrm>
            <a:off x="1277460" y="141750"/>
            <a:ext cx="6265080" cy="530820"/>
          </a:xfrm>
          <a:prstGeom prst="rect">
            <a:avLst/>
          </a:prstGeom>
          <a:noFill/>
          <a:ln>
            <a:noFill/>
          </a:ln>
        </p:spPr>
        <p:txBody>
          <a:bodyPr lIns="67770" tIns="33210" rIns="67770" bIns="33210" anchor="ctr"/>
          <a:lstStyle/>
          <a:p>
            <a:r>
              <a:rPr lang="en-US" sz="2400" spc="-1">
                <a:solidFill>
                  <a:srgbClr val="0F3692"/>
                </a:solidFill>
                <a:latin typeface="Calibri"/>
              </a:rPr>
              <a:t>Implementation of Constrained VarBC in IFS </a:t>
            </a:r>
            <a:br>
              <a:rPr sz="1350"/>
            </a:br>
            <a:r>
              <a:rPr lang="en-US" sz="2400" spc="-1">
                <a:solidFill>
                  <a:srgbClr val="0F3692"/>
                </a:solidFill>
                <a:latin typeface="Calibri"/>
              </a:rPr>
              <a:t>and CY41R2 experiments</a:t>
            </a:r>
            <a:endParaRPr lang="en-GB" sz="2400" spc="-1">
              <a:solidFill>
                <a:srgbClr val="0F3692"/>
              </a:solidFill>
              <a:latin typeface="Calibri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1143000" y="2010960"/>
            <a:ext cx="6858000" cy="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14" name="Table 3"/>
          <p:cNvGraphicFramePr/>
          <p:nvPr/>
        </p:nvGraphicFramePr>
        <p:xfrm>
          <a:off x="3755250" y="897750"/>
          <a:ext cx="4058910" cy="765720"/>
        </p:xfrm>
        <a:graphic>
          <a:graphicData uri="http://schemas.openxmlformats.org/drawingml/2006/table">
            <a:tbl>
              <a:tblPr/>
              <a:tblGrid>
                <a:gridCol w="1014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1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en-GB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AMSU-A</a:t>
                      </a:r>
                      <a:endParaRPr lang="en-GB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00" marR="67500" marT="34290" marB="3429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en-GB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gamma</a:t>
                      </a:r>
                      <a:endParaRPr lang="en-GB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00" marR="67500" marT="34290" marB="3429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en-GB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Bias0</a:t>
                      </a:r>
                      <a:endParaRPr lang="en-GB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00" marR="67500" marT="34290" marB="3429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en-GB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B(bias0)*</a:t>
                      </a:r>
                      <a:endParaRPr lang="en-GB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00" marR="67500" marT="34290" marB="3429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en-GB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Channel 14</a:t>
                      </a:r>
                      <a:endParaRPr lang="en-GB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00" marR="67500" marT="34290" marB="3429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en-GB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0.3</a:t>
                      </a:r>
                      <a:endParaRPr lang="en-GB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00" marR="67500" marT="34290" marB="3429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en-GB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en-GB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00" marR="67500" marT="34290" marB="3429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en-GB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  <a:endParaRPr lang="en-GB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00" marR="67500" marT="34290" marB="3429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en-GB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Channel 13</a:t>
                      </a:r>
                      <a:endParaRPr lang="en-GB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00" marR="67500" marT="34290" marB="3429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en-GB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  <a:endParaRPr lang="en-GB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00" marR="67500" marT="34290" marB="3429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en-GB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en-GB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00" marR="67500" marT="34290" marB="3429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en-GB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0.85</a:t>
                      </a:r>
                      <a:endParaRPr lang="en-GB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00" marR="67500" marT="34290" marB="3429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en-GB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Channel 12</a:t>
                      </a:r>
                      <a:endParaRPr lang="en-GB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00" marR="67500" marT="34290" marB="3429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en-GB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0.0</a:t>
                      </a:r>
                      <a:endParaRPr lang="en-GB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00" marR="67500" marT="34290" marB="3429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en-GB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en-GB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00" marR="67500" marT="34290" marB="3429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9"/>
                        </a:spcBef>
                      </a:pPr>
                      <a:r>
                        <a:rPr lang="en-GB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0.5</a:t>
                      </a:r>
                      <a:endParaRPr lang="en-GB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500" marR="67500" marT="34290" marB="34290">
                    <a:lnL w="144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5" name="CustomShape 4"/>
          <p:cNvSpPr/>
          <p:nvPr/>
        </p:nvSpPr>
        <p:spPr>
          <a:xfrm>
            <a:off x="6614280" y="1684800"/>
            <a:ext cx="1178010" cy="18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5100" rIns="67500" bIns="35100" anchor="ctr"/>
          <a:lstStyle/>
          <a:p>
            <a:pPr>
              <a:lnSpc>
                <a:spcPct val="100000"/>
              </a:lnSpc>
            </a:pPr>
            <a:r>
              <a:rPr lang="en-US" sz="750" spc="-1">
                <a:solidFill>
                  <a:srgbClr val="000000"/>
                </a:solidFill>
                <a:latin typeface="Times New Roman"/>
                <a:ea typeface="Times New Roman"/>
              </a:rPr>
              <a:t>*Same as observation error</a:t>
            </a:r>
            <a:endParaRPr lang="en-GB" sz="75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2844270" y="1168020"/>
            <a:ext cx="918000" cy="27621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5100" rIns="67500" bIns="35100"/>
          <a:lstStyle/>
          <a:p>
            <a:pPr>
              <a:spcBef>
                <a:spcPts val="842"/>
              </a:spcBef>
            </a:pPr>
            <a:r>
              <a:rPr lang="en-US" sz="1350" spc="-1">
                <a:solidFill>
                  <a:srgbClr val="000000"/>
                </a:solidFill>
                <a:latin typeface="Arial"/>
              </a:rPr>
              <a:t>CVarBC</a:t>
            </a:r>
            <a:endParaRPr lang="en-GB" sz="135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Picture 116"/>
          <p:cNvPicPr/>
          <p:nvPr/>
        </p:nvPicPr>
        <p:blipFill>
          <a:blip r:embed="rId3"/>
          <a:stretch/>
        </p:blipFill>
        <p:spPr>
          <a:xfrm>
            <a:off x="5004270" y="435780"/>
            <a:ext cx="2115720" cy="408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0725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13F9-23F2-41A2-9F8F-929ABA4B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994BD3-B3B4-4BE1-9036-13D9F9DFDA79}"/>
              </a:ext>
            </a:extLst>
          </p:cNvPr>
          <p:cNvSpPr txBox="1">
            <a:spLocks/>
          </p:cNvSpPr>
          <p:nvPr/>
        </p:nvSpPr>
        <p:spPr>
          <a:xfrm>
            <a:off x="867704" y="235007"/>
            <a:ext cx="8024776" cy="464535"/>
          </a:xfrm>
          <a:prstGeom prst="rect">
            <a:avLst/>
          </a:prstGeom>
          <a:solidFill>
            <a:srgbClr val="94133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kern="1200" spc="7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dirty="0"/>
              <a:t>Satellite data rescue for climate reanalysis 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7275E-3000-472E-A375-446FE67C5583}"/>
              </a:ext>
            </a:extLst>
          </p:cNvPr>
          <p:cNvGrpSpPr/>
          <p:nvPr/>
        </p:nvGrpSpPr>
        <p:grpSpPr>
          <a:xfrm>
            <a:off x="837797" y="987574"/>
            <a:ext cx="4022235" cy="3744416"/>
            <a:chOff x="2578873" y="1914583"/>
            <a:chExt cx="3600630" cy="34422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D412FF-92AB-4719-9181-BB470B676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" t="18218" b="794"/>
            <a:stretch/>
          </p:blipFill>
          <p:spPr>
            <a:xfrm>
              <a:off x="2578873" y="1914583"/>
              <a:ext cx="3600630" cy="291316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C4DB91-B11B-4F93-B852-4C27407D9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873" y="4827751"/>
              <a:ext cx="3592393" cy="52903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3E664A0-F5F4-446D-949B-CF62CA536B13}"/>
              </a:ext>
            </a:extLst>
          </p:cNvPr>
          <p:cNvSpPr txBox="1"/>
          <p:nvPr/>
        </p:nvSpPr>
        <p:spPr>
          <a:xfrm>
            <a:off x="5148064" y="1059582"/>
            <a:ext cx="3619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Satellite data rescue services will be </a:t>
            </a:r>
          </a:p>
          <a:p>
            <a:r>
              <a:rPr lang="en-GB" dirty="0"/>
              <a:t>delivered by:  </a:t>
            </a:r>
            <a:r>
              <a:rPr lang="en-GB" dirty="0" err="1"/>
              <a:t>Spascia</a:t>
            </a:r>
            <a:r>
              <a:rPr lang="en-GB" dirty="0"/>
              <a:t>, ICARE, CNRM,</a:t>
            </a:r>
          </a:p>
          <a:p>
            <a:r>
              <a:rPr lang="en-GB" dirty="0"/>
              <a:t>Univ. of Reading &amp; Met Office. </a:t>
            </a:r>
          </a:p>
          <a:p>
            <a:r>
              <a:rPr lang="en-GB" dirty="0"/>
              <a:t>(2019 - 2021)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FC3160-0F61-40D1-9F4C-B14CBA55F9FC}"/>
              </a:ext>
            </a:extLst>
          </p:cNvPr>
          <p:cNvSpPr txBox="1"/>
          <p:nvPr/>
        </p:nvSpPr>
        <p:spPr>
          <a:xfrm>
            <a:off x="5158408" y="2283718"/>
            <a:ext cx="352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on early datasets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Range of activities: data provision → bias modelling and uncertainty assessment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MW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SMMR &amp; SSM/T-2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MSU, SSMI and SSMIS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383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2AF472-3215-46C1-8C76-099EA2F5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59008-07C5-4548-B52A-2FA2CDA9C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843558"/>
            <a:ext cx="7299753" cy="3823073"/>
          </a:xfrm>
        </p:spPr>
        <p:txBody>
          <a:bodyPr>
            <a:normAutofit/>
          </a:bodyPr>
          <a:lstStyle/>
          <a:p>
            <a:r>
              <a:rPr lang="en-GB" sz="1600" b="1" dirty="0"/>
              <a:t>ERA5 uses (almost) all available MW sounding and imaging data </a:t>
            </a:r>
            <a:r>
              <a:rPr lang="en-GB" sz="1600" dirty="0"/>
              <a:t>from US, European,  Chinese and Japanese Agencies covering the period 1979 - now.  Efforts to rescue (IR) data from 1970-1979 are ongoing.</a:t>
            </a:r>
          </a:p>
          <a:p>
            <a:endParaRPr lang="en-GB" sz="1600" dirty="0"/>
          </a:p>
          <a:p>
            <a:r>
              <a:rPr lang="en-GB" sz="1600" b="1" dirty="0"/>
              <a:t>Bias corrections are applied using </a:t>
            </a:r>
            <a:r>
              <a:rPr lang="en-GB" sz="1600" b="1" dirty="0" err="1"/>
              <a:t>VarBC</a:t>
            </a:r>
            <a:r>
              <a:rPr lang="en-GB" sz="1600" dirty="0"/>
              <a:t>. For temperature sounding channels, these are within ± 1K for early data (MSU: 1979-1998) and within ±0.5K for 1998- present (AMSU-A and ATMS). No attempt is made to check for consistency with uncertainty estimates for these radiometers.</a:t>
            </a:r>
          </a:p>
          <a:p>
            <a:endParaRPr lang="en-GB" sz="1600" dirty="0"/>
          </a:p>
          <a:p>
            <a:r>
              <a:rPr lang="en-GB" sz="1600" b="1" dirty="0"/>
              <a:t>FIDUCEO developments are encouraged and welcomed</a:t>
            </a:r>
            <a:r>
              <a:rPr lang="en-GB" sz="1600" dirty="0"/>
              <a:t>, but using the uncertainty estimates presents a challenge that requires some R&amp;D by NWP centres/reanalysis groups. </a:t>
            </a:r>
            <a:r>
              <a:rPr lang="en-GB" sz="1600" dirty="0" err="1"/>
              <a:t>CVarBC</a:t>
            </a:r>
            <a:r>
              <a:rPr lang="en-GB" sz="1600" dirty="0"/>
              <a:t> may be a good start.</a:t>
            </a:r>
          </a:p>
          <a:p>
            <a:endParaRPr lang="en-GB" sz="900" dirty="0"/>
          </a:p>
          <a:p>
            <a:endParaRPr lang="en-GB" sz="9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9098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744" y="187947"/>
            <a:ext cx="7819096" cy="41942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F2AB5F-D527-4A2B-8530-CEAEAD5ECB89}"/>
              </a:ext>
            </a:extLst>
          </p:cNvPr>
          <p:cNvSpPr txBox="1"/>
          <p:nvPr/>
        </p:nvSpPr>
        <p:spPr>
          <a:xfrm>
            <a:off x="1763688" y="1419622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Passive MW data in the ERA5 reanalysis</a:t>
            </a:r>
          </a:p>
          <a:p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Satellite data reprocessing &amp; data rescue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MHS, MWHS &amp; ATMS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MSU</a:t>
            </a: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Bias correction for NWP &amp; Reanalysis – using </a:t>
            </a:r>
          </a:p>
          <a:p>
            <a:r>
              <a:rPr lang="en-GB" dirty="0"/>
              <a:t>      FIDUCEO uncertainty information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Summary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93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3F07E0-CFEA-4323-9DC7-A72C905D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Passive MW data in ERA5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69BCA-97CA-48C1-91FE-413397268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19" y="627534"/>
            <a:ext cx="2057577" cy="43972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2B54EF-D3E5-42A2-A3E0-A95E91EB5443}"/>
              </a:ext>
            </a:extLst>
          </p:cNvPr>
          <p:cNvSpPr txBox="1"/>
          <p:nvPr/>
        </p:nvSpPr>
        <p:spPr>
          <a:xfrm>
            <a:off x="3563888" y="1059582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Temperature sounding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MSU, AMSU-A and ATMS from all operational NOAA satellites and NASA’s Aqua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AMSU-A from </a:t>
            </a:r>
            <a:r>
              <a:rPr lang="en-GB" dirty="0" err="1"/>
              <a:t>MetOp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Humidity sounding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AMSU-B &amp; MHS from NOAA / </a:t>
            </a:r>
            <a:r>
              <a:rPr lang="en-GB" dirty="0" err="1"/>
              <a:t>MetOp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FY3 –B/-C  MWHS(-2)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Microwave Imagers: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SSMI, SSMIS, TMI, AMSR-E, -2, GMI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81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AB402-C82B-4D68-9974-C1D8F12EA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04" y="235007"/>
            <a:ext cx="8024776" cy="277539"/>
          </a:xfrm>
        </p:spPr>
        <p:txBody>
          <a:bodyPr/>
          <a:lstStyle/>
          <a:p>
            <a:r>
              <a:rPr lang="en-GB" dirty="0"/>
              <a:t>Monitoring satellite data in ERA5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795B9-AA86-4860-8719-A2C7D8A2C428}"/>
              </a:ext>
            </a:extLst>
          </p:cNvPr>
          <p:cNvSpPr txBox="1"/>
          <p:nvPr/>
        </p:nvSpPr>
        <p:spPr>
          <a:xfrm>
            <a:off x="6444208" y="745090"/>
            <a:ext cx="26364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Example: NOAA-20 ATMS</a:t>
            </a:r>
          </a:p>
          <a:p>
            <a:r>
              <a:rPr lang="en-GB" dirty="0"/>
              <a:t>(channel 7)</a:t>
            </a:r>
            <a:endParaRPr lang="en-GB" sz="1000" dirty="0"/>
          </a:p>
          <a:p>
            <a:endParaRPr lang="en-GB" sz="1000" dirty="0"/>
          </a:p>
          <a:p>
            <a:r>
              <a:rPr lang="en-GB" dirty="0"/>
              <a:t>Processing change in late</a:t>
            </a:r>
          </a:p>
          <a:p>
            <a:r>
              <a:rPr lang="en-GB" dirty="0"/>
              <a:t>July 2018 (well managed!)</a:t>
            </a:r>
            <a:endParaRPr lang="en-GB" sz="1000" dirty="0"/>
          </a:p>
          <a:p>
            <a:endParaRPr lang="en-GB" sz="1000" dirty="0"/>
          </a:p>
          <a:p>
            <a:r>
              <a:rPr lang="en-GB" dirty="0"/>
              <a:t>Change in bias correction </a:t>
            </a:r>
          </a:p>
          <a:p>
            <a:r>
              <a:rPr lang="en-GB" dirty="0"/>
              <a:t>applied ~0.4K</a:t>
            </a:r>
            <a:endParaRPr lang="en-GB" sz="1000" dirty="0"/>
          </a:p>
          <a:p>
            <a:endParaRPr lang="en-GB" sz="1000" dirty="0"/>
          </a:p>
          <a:p>
            <a:r>
              <a:rPr lang="en-GB" dirty="0"/>
              <a:t>June 2019:  review of all</a:t>
            </a:r>
          </a:p>
          <a:p>
            <a:r>
              <a:rPr lang="en-GB" dirty="0"/>
              <a:t>monitoring of satellite </a:t>
            </a:r>
          </a:p>
          <a:p>
            <a:r>
              <a:rPr lang="en-GB" dirty="0"/>
              <a:t>data for 1979-2019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096CB-60E1-4975-9989-ED8D0E027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6" y="722240"/>
            <a:ext cx="5822598" cy="41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6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033779-3EE6-49CE-B9CE-F39EC75B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04" y="235007"/>
            <a:ext cx="8024776" cy="277539"/>
          </a:xfrm>
        </p:spPr>
        <p:txBody>
          <a:bodyPr/>
          <a:lstStyle/>
          <a:p>
            <a:r>
              <a:rPr lang="en-GB" dirty="0"/>
              <a:t>Reanalysis bias corrections for MW sensors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A0F9DE-40CA-4717-8F15-E061B239F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6" r="-36"/>
          <a:stretch/>
        </p:blipFill>
        <p:spPr>
          <a:xfrm>
            <a:off x="1691680" y="555526"/>
            <a:ext cx="3384375" cy="4491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3EAFCC-D737-43DF-A897-3403EA0F9511}"/>
              </a:ext>
            </a:extLst>
          </p:cNvPr>
          <p:cNvSpPr txBox="1"/>
          <p:nvPr/>
        </p:nvSpPr>
        <p:spPr>
          <a:xfrm>
            <a:off x="5076055" y="699542"/>
            <a:ext cx="352839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Dynamic bias corrections derived as part of cost function minimisation using </a:t>
            </a:r>
            <a:r>
              <a:rPr lang="en-GB" dirty="0" err="1"/>
              <a:t>Variational</a:t>
            </a:r>
            <a:r>
              <a:rPr lang="en-GB" dirty="0"/>
              <a:t> Bias Correction (</a:t>
            </a:r>
            <a:r>
              <a:rPr lang="en-GB" dirty="0" err="1"/>
              <a:t>VarBC</a:t>
            </a:r>
            <a:r>
              <a:rPr lang="en-GB" dirty="0"/>
              <a:t>)</a:t>
            </a: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Shown for ERA5, ERA-Interim &amp; ERA5.1</a:t>
            </a: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Global mean bias corrections </a:t>
            </a:r>
          </a:p>
          <a:p>
            <a:r>
              <a:rPr lang="en-GB" dirty="0"/>
              <a:t>      during MSU-era are ± 1K</a:t>
            </a: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During ATOVS era (1998-) corrections are smaller, at ~0.5K typically.</a:t>
            </a:r>
          </a:p>
        </p:txBody>
      </p:sp>
    </p:spTree>
    <p:extLst>
      <p:ext uri="{BB962C8B-B14F-4D97-AF65-F5344CB8AC3E}">
        <p14:creationId xmlns:p14="http://schemas.microsoft.com/office/powerpoint/2010/main" val="312477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Reprocessing : What is being prepared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08486" y="1203598"/>
          <a:ext cx="633753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913">
                  <a:extLst>
                    <a:ext uri="{9D8B030D-6E8A-4147-A177-3AD203B41FA5}">
                      <a16:colId xmlns:a16="http://schemas.microsoft.com/office/drawing/2014/main" val="59618939"/>
                    </a:ext>
                  </a:extLst>
                </a:gridCol>
                <a:gridCol w="1506913">
                  <a:extLst>
                    <a:ext uri="{9D8B030D-6E8A-4147-A177-3AD203B41FA5}">
                      <a16:colId xmlns:a16="http://schemas.microsoft.com/office/drawing/2014/main" val="3676960520"/>
                    </a:ext>
                  </a:extLst>
                </a:gridCol>
                <a:gridCol w="1611283">
                  <a:extLst>
                    <a:ext uri="{9D8B030D-6E8A-4147-A177-3AD203B41FA5}">
                      <a16:colId xmlns:a16="http://schemas.microsoft.com/office/drawing/2014/main" val="2604834297"/>
                    </a:ext>
                  </a:extLst>
                </a:gridCol>
                <a:gridCol w="1712422">
                  <a:extLst>
                    <a:ext uri="{9D8B030D-6E8A-4147-A177-3AD203B41FA5}">
                      <a16:colId xmlns:a16="http://schemas.microsoft.com/office/drawing/2014/main" val="1389817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9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METOP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21.05.2007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31.12.2018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21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METOP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15.01.2013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31.12.2018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65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MWHS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FY-3A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01.07.2008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04.05.2014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98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MWHS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FY-3B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21.12.2010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31.12.2018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70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MWHS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FY-3C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01.10.2013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31.12.2018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02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ATMS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SNPP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10.12.2011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31.12.2018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859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33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400" spc="400" dirty="0"/>
              <a:t>MHS – METOPA Timeseries @ 183±1 GHz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00" y="3249598"/>
            <a:ext cx="3780000" cy="1553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1" y="3240000"/>
            <a:ext cx="3779999" cy="16355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945000"/>
            <a:ext cx="3780000" cy="1624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51" y="944998"/>
            <a:ext cx="3780000" cy="16355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39394" y="691085"/>
            <a:ext cx="2187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5B"/>
                </a:solidFill>
              </a:rPr>
              <a:t>Independent uncertainty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16586" y="2975656"/>
            <a:ext cx="2187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5B"/>
                </a:solidFill>
              </a:rPr>
              <a:t>Structured uncertainty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57602" y="2986085"/>
            <a:ext cx="2187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5B"/>
                </a:solidFill>
              </a:rPr>
              <a:t>Common uncertainty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7103" y="692748"/>
            <a:ext cx="2187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5B"/>
                </a:solidFill>
              </a:rPr>
              <a:t>Daily mean BT uncertainty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C5851-E4A3-418C-9DE1-AE5F0D3011FD}"/>
              </a:ext>
            </a:extLst>
          </p:cNvPr>
          <p:cNvSpPr txBox="1"/>
          <p:nvPr/>
        </p:nvSpPr>
        <p:spPr>
          <a:xfrm>
            <a:off x="857249" y="2499742"/>
            <a:ext cx="8035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FIDUCEO independent, structured and common uncertainties (see Rob </a:t>
            </a:r>
            <a:r>
              <a:rPr lang="en-GB" sz="1600" dirty="0" err="1"/>
              <a:t>Roebeling</a:t>
            </a:r>
            <a:r>
              <a:rPr lang="en-GB" sz="1600" dirty="0"/>
              <a:t> talk , 3i)</a:t>
            </a:r>
          </a:p>
          <a:p>
            <a:r>
              <a:rPr lang="en-GB" sz="1600" dirty="0"/>
              <a:t>How do we use them ????</a:t>
            </a:r>
          </a:p>
        </p:txBody>
      </p:sp>
    </p:spTree>
    <p:extLst>
      <p:ext uri="{BB962C8B-B14F-4D97-AF65-F5344CB8AC3E}">
        <p14:creationId xmlns:p14="http://schemas.microsoft.com/office/powerpoint/2010/main" val="214401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"/>
            <a:ext cx="7562504" cy="640556"/>
          </a:xfrm>
        </p:spPr>
        <p:txBody>
          <a:bodyPr/>
          <a:lstStyle/>
          <a:p>
            <a:r>
              <a:rPr lang="en-GB" sz="1400" dirty="0" err="1"/>
              <a:t>Intercomparisonall</a:t>
            </a:r>
            <a:r>
              <a:rPr lang="en-GB" sz="1400" dirty="0"/>
              <a:t> against SAPHIR based on 2 years each ~ 50000 SNOs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702517"/>
            <a:ext cx="2430000" cy="1483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2619" y="2486037"/>
            <a:ext cx="198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183 ±1 GHz (1.1 for SAPHIR)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expects SAPHIR to be warmer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8142" y="2486037"/>
            <a:ext cx="194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183 ±3 GHz (2.8 for SAPHIR)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expects SAPHIR to be colder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9901" y="2483973"/>
            <a:ext cx="1809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190 GHz (183 ± 6.8 for SAPHIR)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expects SAPHIR to be colder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52" y="702517"/>
            <a:ext cx="2430000" cy="1477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52" y="702517"/>
            <a:ext cx="2430000" cy="14776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304401"/>
            <a:ext cx="2430000" cy="1483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52" y="3304401"/>
            <a:ext cx="2430000" cy="14776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52" y="3304401"/>
            <a:ext cx="2430000" cy="14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1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4BF58-CEC8-429F-858C-65D4B958E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2" t="14571" r="13146" b="16360"/>
          <a:stretch/>
        </p:blipFill>
        <p:spPr>
          <a:xfrm>
            <a:off x="61781" y="1429518"/>
            <a:ext cx="2160000" cy="1586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C469B-327F-4CC8-924C-707995F137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8" t="13794" r="13113" b="16511"/>
          <a:stretch/>
        </p:blipFill>
        <p:spPr>
          <a:xfrm>
            <a:off x="2245502" y="1410526"/>
            <a:ext cx="2160000" cy="1595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434B5-CF78-4A6B-B4BF-C05D145444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13795" r="12937" b="16312"/>
          <a:stretch/>
        </p:blipFill>
        <p:spPr>
          <a:xfrm>
            <a:off x="4427141" y="1418255"/>
            <a:ext cx="2160000" cy="16030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B44D33-370F-4A9A-94AD-8047A0ACAA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t="14027" r="12938" b="16115"/>
          <a:stretch/>
        </p:blipFill>
        <p:spPr>
          <a:xfrm>
            <a:off x="6599498" y="1410526"/>
            <a:ext cx="2160000" cy="15921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440F23-1CCA-46D9-A0EF-D685615A5422}"/>
              </a:ext>
            </a:extLst>
          </p:cNvPr>
          <p:cNvSpPr txBox="1"/>
          <p:nvPr/>
        </p:nvSpPr>
        <p:spPr>
          <a:xfrm>
            <a:off x="306105" y="945033"/>
            <a:ext cx="17051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/>
              <a:t>first guess departures</a:t>
            </a:r>
          </a:p>
          <a:p>
            <a:pPr algn="ctr"/>
            <a:r>
              <a:rPr lang="en-GB" sz="1350" dirty="0"/>
              <a:t> (uncorrected)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DC4B93-0C95-4531-95A8-5EECF88D9D8C}"/>
              </a:ext>
            </a:extLst>
          </p:cNvPr>
          <p:cNvSpPr txBox="1"/>
          <p:nvPr/>
        </p:nvSpPr>
        <p:spPr>
          <a:xfrm>
            <a:off x="2638168" y="952621"/>
            <a:ext cx="12293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bias correction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52B881-7598-4681-969D-857CE0123C7D}"/>
              </a:ext>
            </a:extLst>
          </p:cNvPr>
          <p:cNvSpPr txBox="1"/>
          <p:nvPr/>
        </p:nvSpPr>
        <p:spPr>
          <a:xfrm>
            <a:off x="6963556" y="910407"/>
            <a:ext cx="15481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analysis departures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504913-0E7E-4ADF-A08E-230AF1FFD568}"/>
              </a:ext>
            </a:extLst>
          </p:cNvPr>
          <p:cNvSpPr txBox="1"/>
          <p:nvPr/>
        </p:nvSpPr>
        <p:spPr>
          <a:xfrm>
            <a:off x="4639752" y="933508"/>
            <a:ext cx="17051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/>
              <a:t>first guess departures</a:t>
            </a:r>
          </a:p>
          <a:p>
            <a:pPr algn="ctr"/>
            <a:r>
              <a:rPr lang="en-GB" sz="1350" dirty="0"/>
              <a:t> (corrected)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124788-D9B3-4AF1-AEF9-8B8A074EF0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77131" r="6486" b="9367"/>
          <a:stretch/>
        </p:blipFill>
        <p:spPr>
          <a:xfrm>
            <a:off x="2740765" y="3016269"/>
            <a:ext cx="3564923" cy="4203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795D68-A47C-4B15-A6F8-16C0A03817E7}"/>
              </a:ext>
            </a:extLst>
          </p:cNvPr>
          <p:cNvSpPr txBox="1"/>
          <p:nvPr/>
        </p:nvSpPr>
        <p:spPr>
          <a:xfrm>
            <a:off x="189455" y="267494"/>
            <a:ext cx="41573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/>
              <a:t>Bias Correction in NWP &amp; Reanalysis</a:t>
            </a:r>
            <a:endParaRPr lang="en-GB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D58081-060A-4D99-8BAD-B1B417F6BF20}"/>
              </a:ext>
            </a:extLst>
          </p:cNvPr>
          <p:cNvSpPr txBox="1"/>
          <p:nvPr/>
        </p:nvSpPr>
        <p:spPr>
          <a:xfrm>
            <a:off x="61782" y="3016269"/>
            <a:ext cx="233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NOAA-20 ATMS-7</a:t>
            </a:r>
          </a:p>
          <a:p>
            <a:r>
              <a:rPr lang="en-GB" sz="1200" dirty="0"/>
              <a:t>ERA5 departures &amp; bias correction</a:t>
            </a:r>
          </a:p>
        </p:txBody>
      </p:sp>
    </p:spTree>
    <p:extLst>
      <p:ext uri="{BB962C8B-B14F-4D97-AF65-F5344CB8AC3E}">
        <p14:creationId xmlns:p14="http://schemas.microsoft.com/office/powerpoint/2010/main" val="694862029"/>
      </p:ext>
    </p:extLst>
  </p:cSld>
  <p:clrMapOvr>
    <a:masterClrMapping/>
  </p:clrMapOvr>
</p:sld>
</file>

<file path=ppt/theme/theme1.xml><?xml version="1.0" encoding="utf-8"?>
<a:theme xmlns:a="http://schemas.openxmlformats.org/drawingml/2006/main" name="Data Access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n situ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mergency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tmospher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ecurity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pace component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User Uptak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7229</TotalTime>
  <Words>715</Words>
  <Application>Microsoft Office PowerPoint</Application>
  <PresentationFormat>On-screen Show (16:9)</PresentationFormat>
  <Paragraphs>160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Arial</vt:lpstr>
      <vt:lpstr>Calibri</vt:lpstr>
      <vt:lpstr>Cambria Math</vt:lpstr>
      <vt:lpstr>Times New Roman</vt:lpstr>
      <vt:lpstr>Wingdings</vt:lpstr>
      <vt:lpstr>Data Access</vt:lpstr>
      <vt:lpstr>Marine</vt:lpstr>
      <vt:lpstr>Land</vt:lpstr>
      <vt:lpstr>Emergency</vt:lpstr>
      <vt:lpstr>Atmosphere</vt:lpstr>
      <vt:lpstr>Climate Change</vt:lpstr>
      <vt:lpstr>Security</vt:lpstr>
      <vt:lpstr>Space component</vt:lpstr>
      <vt:lpstr>User Uptake</vt:lpstr>
      <vt:lpstr>In situ</vt:lpstr>
      <vt:lpstr>4_Climate Change</vt:lpstr>
      <vt:lpstr>1_Climate Change</vt:lpstr>
      <vt:lpstr>2_Climate Change</vt:lpstr>
      <vt:lpstr>3_Climate Change</vt:lpstr>
      <vt:lpstr>6_Climate Change</vt:lpstr>
      <vt:lpstr>7_Climate Change</vt:lpstr>
      <vt:lpstr>PowerPoint Presentation</vt:lpstr>
      <vt:lpstr>Outline</vt:lpstr>
      <vt:lpstr>Passive MW data in ERA5</vt:lpstr>
      <vt:lpstr>Monitoring satellite data in ERA5</vt:lpstr>
      <vt:lpstr>Reanalysis bias corrections for MW sensors</vt:lpstr>
      <vt:lpstr>Reprocessing : What is being prepared</vt:lpstr>
      <vt:lpstr>MHS – METOPA Timeseries @ 183±1 GHz</vt:lpstr>
      <vt:lpstr>Intercomparisonall against SAPHIR based on 2 years each ~ 50000 SNOs</vt:lpstr>
      <vt:lpstr>PowerPoint Presentation</vt:lpstr>
      <vt:lpstr>PowerPoint Presentation</vt:lpstr>
      <vt:lpstr>Constrained Variational Bias Correction</vt:lpstr>
      <vt:lpstr>PowerPoint Presentation</vt:lpstr>
      <vt:lpstr>PowerPoint Presentation</vt:lpstr>
      <vt:lpstr>PowerPoint Presentation</vt:lpstr>
      <vt:lpstr>Summary</vt:lpstr>
    </vt:vector>
  </TitlesOfParts>
  <Company>GCG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Borras, Telm</dc:creator>
  <cp:lastModifiedBy>Bill Bell</cp:lastModifiedBy>
  <cp:revision>717</cp:revision>
  <dcterms:created xsi:type="dcterms:W3CDTF">2016-08-05T07:21:09Z</dcterms:created>
  <dcterms:modified xsi:type="dcterms:W3CDTF">2019-03-06T07:27:46Z</dcterms:modified>
</cp:coreProperties>
</file>