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589" r:id="rId2"/>
    <p:sldId id="624" r:id="rId3"/>
    <p:sldId id="609" r:id="rId4"/>
    <p:sldId id="626" r:id="rId5"/>
    <p:sldId id="619" r:id="rId6"/>
    <p:sldId id="620" r:id="rId7"/>
    <p:sldId id="610" r:id="rId8"/>
    <p:sldId id="611" r:id="rId9"/>
    <p:sldId id="612" r:id="rId10"/>
    <p:sldId id="617" r:id="rId11"/>
    <p:sldId id="613" r:id="rId12"/>
    <p:sldId id="625" r:id="rId13"/>
    <p:sldId id="623" r:id="rId14"/>
    <p:sldId id="614" r:id="rId15"/>
    <p:sldId id="621" r:id="rId16"/>
    <p:sldId id="615" r:id="rId17"/>
    <p:sldId id="618" r:id="rId18"/>
    <p:sldId id="616" r:id="rId19"/>
    <p:sldId id="622" r:id="rId20"/>
    <p:sldId id="591" r:id="rId21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8315" autoAdjust="0"/>
  </p:normalViewPr>
  <p:slideViewPr>
    <p:cSldViewPr snapToGrid="0">
      <p:cViewPr varScale="1">
        <p:scale>
          <a:sx n="76" d="100"/>
          <a:sy n="76" d="100"/>
        </p:scale>
        <p:origin x="1398" y="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38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777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always there and nearly independent of </a:t>
            </a:r>
            <a:r>
              <a:rPr lang="en-GB" sz="12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NeDT</a:t>
            </a:r>
            <a:r>
              <a:rPr lang="en-GB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 cause unknown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6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noise on MHS-C really higher than MHS-A &amp; -B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channels 3 and 4, it is significantly higher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55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A1F0CEA1-E696-42A4-B3CF-E6074414E57E}" type="slidenum">
              <a:rPr lang="de-DE" smtClean="0"/>
              <a:pPr defTabSz="917848"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18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48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49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20165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EUM/RSP/VWG/19/1056959, 13. Feb. 2019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630057" y="3096929"/>
            <a:ext cx="504734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Slides </a:t>
            </a:r>
            <a:r>
              <a:rPr lang="en-US" kern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from Jörg Ackermann</a:t>
            </a:r>
            <a:endParaRPr lang="en-GB" kern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kern="0" noProof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Status for PVRB on 13. Feb. 2019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Metop-C AMSU &amp; MHS Radiometric Quality Status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Update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AMSU </a:t>
            </a:r>
            <a:r>
              <a:rPr lang="de-DE" dirty="0" err="1" smtClean="0"/>
              <a:t>Stdev</a:t>
            </a:r>
            <a:r>
              <a:rPr lang="de-DE" dirty="0" smtClean="0"/>
              <a:t> (Obs-FG)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1" y="945016"/>
            <a:ext cx="7757885" cy="553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74" y="6217431"/>
            <a:ext cx="2305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Christina </a:t>
            </a:r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Koepken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DWD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AMSU vs. N-19 AMSU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0" y="854075"/>
            <a:ext cx="7915275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0" y="1427132"/>
            <a:ext cx="3400900" cy="3041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99" y="1427132"/>
            <a:ext cx="3132392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57" y="1439122"/>
            <a:ext cx="2946400" cy="303601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561" y="4574852"/>
            <a:ext cx="863641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1400" u="sng" dirty="0">
                <a:solidFill>
                  <a:schemeClr val="tx1"/>
                </a:solidFill>
              </a:rPr>
              <a:t>Results</a:t>
            </a:r>
            <a:r>
              <a:rPr lang="en-GB" altLang="en-US" sz="1400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en-GB" altLang="en-US" sz="14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1"/>
                </a:solidFill>
              </a:rPr>
              <a:t>AMSU </a:t>
            </a:r>
            <a:r>
              <a:rPr lang="en-GB" altLang="en-US" sz="1400" dirty="0">
                <a:solidFill>
                  <a:schemeClr val="tx1"/>
                </a:solidFill>
              </a:rPr>
              <a:t>channel </a:t>
            </a:r>
            <a:r>
              <a:rPr lang="en-GB" altLang="en-US" sz="1400" dirty="0" smtClean="0">
                <a:solidFill>
                  <a:schemeClr val="tx1"/>
                </a:solidFill>
              </a:rPr>
              <a:t>1, 2, and 15 brightness </a:t>
            </a:r>
            <a:r>
              <a:rPr lang="en-GB" altLang="en-US" sz="1400" dirty="0">
                <a:solidFill>
                  <a:schemeClr val="tx1"/>
                </a:solidFill>
              </a:rPr>
              <a:t>temperatures are about </a:t>
            </a:r>
            <a:r>
              <a:rPr lang="en-GB" altLang="en-US" sz="1400" dirty="0" smtClean="0">
                <a:solidFill>
                  <a:schemeClr val="tx1"/>
                </a:solidFill>
              </a:rPr>
              <a:t>1 </a:t>
            </a:r>
            <a:r>
              <a:rPr lang="en-GB" altLang="en-US" sz="1400" dirty="0">
                <a:solidFill>
                  <a:schemeClr val="tx1"/>
                </a:solidFill>
              </a:rPr>
              <a:t>K </a:t>
            </a:r>
            <a:r>
              <a:rPr lang="en-GB" altLang="en-US" sz="1400" dirty="0" smtClean="0">
                <a:solidFill>
                  <a:schemeClr val="tx1"/>
                </a:solidFill>
              </a:rPr>
              <a:t>warmer, </a:t>
            </a:r>
            <a:r>
              <a:rPr lang="en-GB" altLang="en-US" sz="1400" dirty="0">
                <a:solidFill>
                  <a:schemeClr val="tx1"/>
                </a:solidFill>
              </a:rPr>
              <a:t>when compared with </a:t>
            </a:r>
            <a:r>
              <a:rPr lang="en-GB" altLang="en-US" sz="1400" dirty="0" smtClean="0">
                <a:solidFill>
                  <a:schemeClr val="tx1"/>
                </a:solidFill>
              </a:rPr>
              <a:t>NOAA-19 AMSU (this observation is very similar to an earlier M02 vs. N-19 comparison</a:t>
            </a:r>
            <a:r>
              <a:rPr lang="en-GB" altLang="en-US" sz="1400" dirty="0" smtClean="0">
                <a:solidFill>
                  <a:schemeClr val="tx1"/>
                </a:solidFill>
              </a:rPr>
              <a:t>)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1"/>
                </a:solidFill>
              </a:rPr>
              <a:t>The cause for the channel 8 discrepancy (2 SNO’s over Antarctica) is not understood </a:t>
            </a:r>
            <a:r>
              <a:rPr lang="en-GB" altLang="en-US" sz="1400" dirty="0" smtClean="0">
                <a:solidFill>
                  <a:schemeClr val="tx1"/>
                </a:solidFill>
              </a:rPr>
              <a:t>yet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1"/>
                </a:solidFill>
              </a:rPr>
              <a:t>The remaining channels fit very well within a corridor of 0.8 </a:t>
            </a:r>
            <a:r>
              <a:rPr lang="en-GB" altLang="en-US" sz="1400" dirty="0" smtClean="0">
                <a:solidFill>
                  <a:schemeClr val="tx1"/>
                </a:solidFill>
              </a:rPr>
              <a:t>K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/>
            <a:endParaRPr lang="en-GB" altLang="en-US" sz="1200" dirty="0">
              <a:solidFill>
                <a:schemeClr val="tx1"/>
              </a:solidFill>
            </a:endParaRPr>
          </a:p>
          <a:p>
            <a:pPr eaLnBrk="1" hangingPunct="1"/>
            <a:endParaRPr lang="en-GB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MHS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5945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MHS </a:t>
            </a:r>
            <a:r>
              <a:rPr lang="de-DE" dirty="0" err="1" smtClean="0"/>
              <a:t>Geolocation</a:t>
            </a:r>
            <a:r>
              <a:rPr lang="de-DE" dirty="0" smtClean="0"/>
              <a:t> Assessment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355" y="159270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Ascending</a:t>
            </a:r>
            <a:r>
              <a:rPr lang="de-DE" sz="16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16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31" y="4078913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Descending</a:t>
            </a:r>
            <a:r>
              <a:rPr lang="de-DE" sz="16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16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5" y="962087"/>
            <a:ext cx="3736474" cy="237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43" y="1530804"/>
            <a:ext cx="2737224" cy="1494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177" y="1630218"/>
            <a:ext cx="3004880" cy="129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57" y="1589948"/>
            <a:ext cx="2551157" cy="1375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487" y="3809797"/>
            <a:ext cx="3958998" cy="214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66" y="4507671"/>
            <a:ext cx="2693987" cy="1552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47" y="4569016"/>
            <a:ext cx="3186317" cy="1490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0058" y="4628063"/>
            <a:ext cx="2685142" cy="1400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03886" y="1281284"/>
            <a:ext cx="58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right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480" y="4222556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mid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0569" y="4222556"/>
            <a:ext cx="471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left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0823" y="1265495"/>
            <a:ext cx="471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left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4365" y="1281284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mid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9599" y="4155767"/>
            <a:ext cx="58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right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MHS Channels 3 </a:t>
            </a:r>
            <a:r>
              <a:rPr lang="de-DE" dirty="0" err="1" smtClean="0"/>
              <a:t>and</a:t>
            </a:r>
            <a:r>
              <a:rPr lang="de-DE" dirty="0" smtClean="0"/>
              <a:t> 4 </a:t>
            </a:r>
            <a:r>
              <a:rPr lang="de-DE" dirty="0" err="1" smtClean="0"/>
              <a:t>Striping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4" y="1509485"/>
            <a:ext cx="2743169" cy="5103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90" y="958465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First Orbits (L1B):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687" y="3742495"/>
            <a:ext cx="3288166" cy="289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3853" y="1047820"/>
            <a:ext cx="217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Early Orbit (L0):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489" y="877263"/>
            <a:ext cx="2551922" cy="283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3853" y="3987375"/>
            <a:ext cx="2137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Striping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Indices</a:t>
            </a:r>
          </a:p>
          <a:p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all MHS </a:t>
            </a:r>
          </a:p>
          <a:p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instruments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4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Result</a:t>
            </a:r>
            <a:r>
              <a:rPr lang="de-DE" sz="2400" dirty="0" smtClean="0"/>
              <a:t>: MHS Channels 3 </a:t>
            </a:r>
            <a:r>
              <a:rPr lang="de-DE" sz="2400" dirty="0" err="1" smtClean="0"/>
              <a:t>and</a:t>
            </a:r>
            <a:r>
              <a:rPr lang="de-DE" sz="2400" dirty="0" smtClean="0"/>
              <a:t> 4 </a:t>
            </a:r>
            <a:r>
              <a:rPr lang="de-DE" sz="2400" dirty="0" err="1" smtClean="0"/>
              <a:t>Radiometric</a:t>
            </a:r>
            <a:r>
              <a:rPr lang="de-DE" sz="2400" dirty="0" smtClean="0"/>
              <a:t> Performance Evolution (Ne</a:t>
            </a:r>
            <a:r>
              <a:rPr lang="el-GR" sz="2400" dirty="0" smtClean="0"/>
              <a:t>Δ</a:t>
            </a:r>
            <a:r>
              <a:rPr lang="de-DE" sz="2400" dirty="0" smtClean="0"/>
              <a:t>T)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905695"/>
            <a:ext cx="9174660" cy="54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MHS </a:t>
            </a:r>
            <a:r>
              <a:rPr lang="de-DE" dirty="0" err="1" smtClean="0"/>
              <a:t>Mean</a:t>
            </a:r>
            <a:r>
              <a:rPr lang="de-DE" dirty="0" smtClean="0"/>
              <a:t> Bias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Stdev</a:t>
            </a:r>
            <a:r>
              <a:rPr lang="de-DE" dirty="0" smtClean="0"/>
              <a:t> (Obs-B)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729"/>
            <a:ext cx="9906000" cy="5362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988" y="6110270"/>
            <a:ext cx="162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Niels Bormann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3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300" y="992188"/>
            <a:ext cx="6384012" cy="53911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MHS </a:t>
            </a:r>
            <a:r>
              <a:rPr lang="de-DE" dirty="0" err="1" smtClean="0"/>
              <a:t>Stdev</a:t>
            </a:r>
            <a:r>
              <a:rPr lang="de-DE" dirty="0" smtClean="0"/>
              <a:t> (Obs-FG)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1216" y="6194300"/>
            <a:ext cx="2305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Christina </a:t>
            </a:r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Koepken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DWD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MHS vs. N-19 MHS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" y="864014"/>
            <a:ext cx="3151503" cy="185829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2780" y="4878459"/>
            <a:ext cx="86364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1600" u="sng" dirty="0">
                <a:solidFill>
                  <a:schemeClr val="tx1"/>
                </a:solidFill>
              </a:rPr>
              <a:t>Results</a:t>
            </a:r>
            <a:r>
              <a:rPr lang="en-GB" altLang="en-US" sz="1600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en-GB" altLang="en-US" sz="16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en-US" sz="1600" b="0" dirty="0" smtClean="0">
                <a:solidFill>
                  <a:schemeClr val="tx1"/>
                </a:solidFill>
              </a:rPr>
              <a:t>Large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scatter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of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Ch.3 due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to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high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noise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(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NeDT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~ 2.5 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K)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of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NOAA-19 MHS </a:t>
            </a:r>
            <a:r>
              <a:rPr lang="de-DE" altLang="en-US" sz="1600" b="0" dirty="0" err="1" smtClean="0">
                <a:solidFill>
                  <a:schemeClr val="tx1"/>
                </a:solidFill>
              </a:rPr>
              <a:t>channel</a:t>
            </a:r>
            <a:r>
              <a:rPr lang="de-DE" altLang="en-US" sz="1600" b="0" dirty="0" smtClean="0">
                <a:solidFill>
                  <a:schemeClr val="tx1"/>
                </a:solidFill>
              </a:rPr>
              <a:t> 3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b="0" dirty="0" smtClean="0">
                <a:solidFill>
                  <a:schemeClr val="tx1"/>
                </a:solidFill>
              </a:rPr>
              <a:t>Cause 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for the channel 2 scatter (SNO over Antarctica) is due to a large surface terrain 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inhomogeneity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b="0" dirty="0" smtClean="0">
                <a:solidFill>
                  <a:schemeClr val="tx1"/>
                </a:solidFill>
              </a:rPr>
              <a:t>Remaining 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channels fit very well within 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1 K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eaLnBrk="1" hangingPunct="1"/>
            <a:endParaRPr lang="en-GB" alt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" y="1147342"/>
            <a:ext cx="3285461" cy="314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14" y="2501726"/>
            <a:ext cx="2584086" cy="285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691" y="1168941"/>
            <a:ext cx="3352994" cy="375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282" y="854075"/>
            <a:ext cx="2158093" cy="16022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159829" y="1959429"/>
            <a:ext cx="2046514" cy="595085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281725" y="2859314"/>
            <a:ext cx="2187189" cy="50801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816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</a:t>
            </a:r>
            <a:r>
              <a:rPr lang="de-DE" dirty="0" smtClean="0"/>
              <a:t>: AMSU </a:t>
            </a:r>
            <a:r>
              <a:rPr lang="de-DE" dirty="0" err="1" smtClean="0"/>
              <a:t>and</a:t>
            </a:r>
            <a:r>
              <a:rPr lang="de-DE" dirty="0" smtClean="0"/>
              <a:t> MHS </a:t>
            </a:r>
            <a:r>
              <a:rPr lang="de-DE" dirty="0" err="1" smtClean="0"/>
              <a:t>Mean</a:t>
            </a:r>
            <a:r>
              <a:rPr lang="de-DE" dirty="0" smtClean="0"/>
              <a:t> Bias (Obs-B)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" y="1197428"/>
            <a:ext cx="9221972" cy="479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15" y="6150722"/>
            <a:ext cx="268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Brett Candy </a:t>
            </a:r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Nigel Atkinson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8" y="2589211"/>
            <a:ext cx="2709182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Metop-C AMSU and MHS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58559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Metop-C launched 7 Nov 2018</a:t>
            </a:r>
          </a:p>
          <a:p>
            <a:r>
              <a:rPr lang="en-GB" dirty="0" smtClean="0"/>
              <a:t>In 9:30 orbit (same as Metop-A &amp; -B), but with different phasing:</a:t>
            </a:r>
          </a:p>
          <a:p>
            <a:r>
              <a:rPr lang="en-GB" dirty="0" smtClean="0"/>
              <a:t>SIOV &amp; Commissioning in Tristar configuration</a:t>
            </a:r>
          </a:p>
          <a:p>
            <a:pPr lvl="1"/>
            <a:r>
              <a:rPr lang="en-US" dirty="0" smtClean="0"/>
              <a:t>During commissioning</a:t>
            </a:r>
            <a:r>
              <a:rPr lang="en-US" dirty="0"/>
              <a:t>, </a:t>
            </a:r>
            <a:r>
              <a:rPr lang="en-US" dirty="0" smtClean="0"/>
              <a:t>based </a:t>
            </a:r>
            <a:r>
              <a:rPr lang="en-US" dirty="0"/>
              <a:t>on early </a:t>
            </a:r>
            <a:r>
              <a:rPr lang="en-US" dirty="0" smtClean="0"/>
              <a:t>user </a:t>
            </a:r>
            <a:r>
              <a:rPr lang="en-US" dirty="0"/>
              <a:t>feedback, </a:t>
            </a:r>
            <a:r>
              <a:rPr lang="en-US" dirty="0" smtClean="0"/>
              <a:t>decision made </a:t>
            </a:r>
            <a:r>
              <a:rPr lang="en-US" dirty="0"/>
              <a:t>to </a:t>
            </a:r>
            <a:r>
              <a:rPr lang="en-US" dirty="0" smtClean="0"/>
              <a:t>remain </a:t>
            </a:r>
            <a:r>
              <a:rPr lang="en-US" dirty="0"/>
              <a:t>in a </a:t>
            </a:r>
            <a:r>
              <a:rPr lang="en-US" dirty="0" smtClean="0"/>
              <a:t>Tristar </a:t>
            </a:r>
            <a:r>
              <a:rPr lang="en-US" dirty="0"/>
              <a:t>phasing configuration or to shift Metop-C 180 degrees opposite Metop-B (original A/B configuration) with Metop-A in-between (“trident” configuration – see Figure 1, right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Recommend to start Level 1 dissemination as ‘Pre-Operational’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36" y="3323303"/>
            <a:ext cx="5905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251165" y="1023711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de-DE" sz="2400" b="0" dirty="0" smtClean="0"/>
              <a:t>The L0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L1B </a:t>
            </a:r>
            <a:r>
              <a:rPr lang="de-DE" sz="2400" b="0" dirty="0" err="1" smtClean="0"/>
              <a:t>products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complete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processed</a:t>
            </a:r>
            <a:r>
              <a:rPr lang="de-DE" sz="2400" b="0" dirty="0" smtClean="0"/>
              <a:t> in NRT </a:t>
            </a:r>
            <a:r>
              <a:rPr lang="de-DE" sz="2400" b="0" dirty="0" err="1" smtClean="0"/>
              <a:t>without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gaps</a:t>
            </a:r>
            <a:endParaRPr lang="de-DE" sz="2400" b="0" dirty="0" smtClean="0"/>
          </a:p>
          <a:p>
            <a:pPr marL="0" indent="0">
              <a:buNone/>
            </a:pPr>
            <a:endParaRPr lang="de-DE" sz="2400" b="0" dirty="0"/>
          </a:p>
          <a:p>
            <a:r>
              <a:rPr lang="de-DE" sz="2400" b="0" dirty="0" smtClean="0"/>
              <a:t>The </a:t>
            </a:r>
            <a:r>
              <a:rPr lang="de-DE" sz="2400" b="0" dirty="0" err="1" smtClean="0"/>
              <a:t>feedback</a:t>
            </a:r>
            <a:r>
              <a:rPr lang="de-DE" sz="2400" b="0" dirty="0" smtClean="0"/>
              <a:t> from </a:t>
            </a:r>
            <a:r>
              <a:rPr lang="de-DE" sz="2400" b="0" dirty="0" err="1" smtClean="0"/>
              <a:t>the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user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community</a:t>
            </a:r>
            <a:r>
              <a:rPr lang="de-DE" sz="2400" b="0" dirty="0" smtClean="0"/>
              <a:t> (ECMWF, DWD, UKMO) </a:t>
            </a:r>
            <a:r>
              <a:rPr lang="de-DE" sz="2400" b="0" dirty="0" err="1" smtClean="0"/>
              <a:t>is</a:t>
            </a:r>
            <a:r>
              <a:rPr lang="de-DE" sz="2400" b="0" dirty="0" smtClean="0"/>
              <a:t> positive</a:t>
            </a:r>
          </a:p>
          <a:p>
            <a:pPr marL="0" indent="0">
              <a:buNone/>
            </a:pPr>
            <a:endParaRPr lang="de-DE" sz="2400" b="0" dirty="0" smtClean="0"/>
          </a:p>
          <a:p>
            <a:r>
              <a:rPr lang="de-DE" sz="2400" b="0" dirty="0" smtClean="0"/>
              <a:t>AMSU </a:t>
            </a:r>
            <a:r>
              <a:rPr lang="de-DE" sz="2400" b="0" dirty="0" err="1" smtClean="0"/>
              <a:t>channels</a:t>
            </a:r>
            <a:r>
              <a:rPr lang="de-DE" sz="2400" b="0" dirty="0" smtClean="0"/>
              <a:t> 7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8 </a:t>
            </a:r>
            <a:r>
              <a:rPr lang="de-DE" sz="2400" b="0" dirty="0" err="1" smtClean="0"/>
              <a:t>exhibit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occasionally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sudden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noise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increase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that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can</a:t>
            </a:r>
            <a:r>
              <a:rPr lang="de-DE" sz="2400" b="0" dirty="0" smtClean="0"/>
              <a:t> last </a:t>
            </a:r>
            <a:r>
              <a:rPr lang="de-DE" sz="2400" b="0" dirty="0" err="1" smtClean="0"/>
              <a:t>for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more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than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one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orbit</a:t>
            </a:r>
            <a:endParaRPr lang="de-DE" sz="2400" b="0" dirty="0" smtClean="0"/>
          </a:p>
          <a:p>
            <a:pPr marL="0" indent="0">
              <a:buNone/>
            </a:pPr>
            <a:endParaRPr lang="de-DE" sz="2400" b="0" dirty="0" smtClean="0"/>
          </a:p>
          <a:p>
            <a:r>
              <a:rPr lang="de-DE" sz="2400" b="0" dirty="0" smtClean="0"/>
              <a:t>AMSU </a:t>
            </a:r>
            <a:r>
              <a:rPr lang="de-DE" sz="2400" b="0" dirty="0" err="1" smtClean="0"/>
              <a:t>channel</a:t>
            </a:r>
            <a:r>
              <a:rPr lang="de-DE" sz="2400" b="0" dirty="0" smtClean="0"/>
              <a:t> 3 </a:t>
            </a:r>
            <a:r>
              <a:rPr lang="de-DE" sz="2400" b="0" dirty="0" err="1" smtClean="0"/>
              <a:t>radiometric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instabilities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superimposed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by</a:t>
            </a:r>
            <a:r>
              <a:rPr lang="de-DE" sz="2400" b="0" dirty="0" smtClean="0"/>
              <a:t> a </a:t>
            </a:r>
            <a:r>
              <a:rPr lang="de-DE" sz="2400" b="0" dirty="0" err="1" smtClean="0"/>
              <a:t>performance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degradation</a:t>
            </a:r>
            <a:endParaRPr lang="de-DE" sz="2400" b="0" dirty="0" smtClean="0"/>
          </a:p>
          <a:p>
            <a:pPr marL="0" indent="0">
              <a:buNone/>
            </a:pPr>
            <a:endParaRPr lang="de-DE" sz="2400" b="0" dirty="0" smtClean="0"/>
          </a:p>
          <a:p>
            <a:r>
              <a:rPr lang="de-DE" sz="2400" b="0" dirty="0"/>
              <a:t>MHS </a:t>
            </a:r>
            <a:r>
              <a:rPr lang="de-DE" sz="2400" b="0" dirty="0" err="1"/>
              <a:t>channels</a:t>
            </a:r>
            <a:r>
              <a:rPr lang="de-DE" sz="2400" b="0" dirty="0"/>
              <a:t> 3 </a:t>
            </a:r>
            <a:r>
              <a:rPr lang="de-DE" sz="2400" b="0" dirty="0" err="1"/>
              <a:t>and</a:t>
            </a:r>
            <a:r>
              <a:rPr lang="de-DE" sz="2400" b="0" dirty="0"/>
              <a:t> 4 </a:t>
            </a:r>
            <a:r>
              <a:rPr lang="de-DE" sz="2400" b="0" dirty="0" err="1"/>
              <a:t>are</a:t>
            </a:r>
            <a:r>
              <a:rPr lang="de-DE" sz="2400" b="0" dirty="0"/>
              <a:t> </a:t>
            </a:r>
            <a:r>
              <a:rPr lang="de-DE" sz="2400" b="0" dirty="0" err="1"/>
              <a:t>unstable</a:t>
            </a:r>
            <a:r>
              <a:rPr lang="de-DE" sz="2400" b="0" dirty="0"/>
              <a:t> (Ne</a:t>
            </a:r>
            <a:r>
              <a:rPr lang="el-GR" sz="2400" b="0" dirty="0"/>
              <a:t>Δ</a:t>
            </a:r>
            <a:r>
              <a:rPr lang="de-DE" sz="2400" b="0" dirty="0"/>
              <a:t>T  </a:t>
            </a:r>
            <a:r>
              <a:rPr lang="de-DE" sz="2400" b="0" dirty="0" err="1"/>
              <a:t>between</a:t>
            </a:r>
            <a:r>
              <a:rPr lang="de-DE" sz="2400" b="0" dirty="0"/>
              <a:t> 0.7 K </a:t>
            </a:r>
            <a:r>
              <a:rPr lang="de-DE" sz="2400" b="0" dirty="0" err="1"/>
              <a:t>and</a:t>
            </a:r>
            <a:r>
              <a:rPr lang="de-DE" sz="2400" b="0" dirty="0"/>
              <a:t> 1.2 K) </a:t>
            </a:r>
          </a:p>
          <a:p>
            <a:pPr lvl="1"/>
            <a:r>
              <a:rPr lang="de-DE" sz="2000" b="0" dirty="0" err="1"/>
              <a:t>and</a:t>
            </a:r>
            <a:r>
              <a:rPr lang="de-DE" sz="2000" b="0" dirty="0"/>
              <a:t> </a:t>
            </a:r>
            <a:r>
              <a:rPr lang="de-DE" sz="2000" b="0" dirty="0" err="1"/>
              <a:t>show</a:t>
            </a:r>
            <a:r>
              <a:rPr lang="de-DE" sz="2000" b="0" dirty="0"/>
              <a:t> a </a:t>
            </a:r>
            <a:r>
              <a:rPr lang="de-DE" sz="2000" b="0" dirty="0" err="1"/>
              <a:t>significant</a:t>
            </a:r>
            <a:r>
              <a:rPr lang="de-DE" sz="2000" b="0" dirty="0"/>
              <a:t> </a:t>
            </a:r>
            <a:r>
              <a:rPr lang="de-DE" sz="2000" b="0" dirty="0" err="1" smtClean="0"/>
              <a:t>striping</a:t>
            </a:r>
            <a:endParaRPr lang="de-DE" sz="2000" b="0" dirty="0" smtClean="0"/>
          </a:p>
          <a:p>
            <a:pPr lvl="1"/>
            <a:endParaRPr lang="de-DE" sz="2000" b="0" dirty="0"/>
          </a:p>
          <a:p>
            <a:r>
              <a:rPr lang="de-DE" sz="2400" b="0" dirty="0" err="1" smtClean="0"/>
              <a:t>Continuous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monitoring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of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product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quality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is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highly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demanded</a:t>
            </a:r>
            <a:endParaRPr lang="de-DE" sz="2400" b="0" dirty="0" smtClean="0"/>
          </a:p>
          <a:p>
            <a:endParaRPr lang="de-DE" sz="2400" b="0" dirty="0"/>
          </a:p>
          <a:p>
            <a:r>
              <a:rPr lang="en-US" sz="2400" b="0" dirty="0" smtClean="0"/>
              <a:t>Trial </a:t>
            </a:r>
            <a:r>
              <a:rPr lang="en-US" sz="2400" b="0" dirty="0"/>
              <a:t>dissemination for Metop-C AVHRR/AMSU, and MHS </a:t>
            </a:r>
            <a:r>
              <a:rPr lang="en-US" sz="2400" b="0" dirty="0" smtClean="0"/>
              <a:t>Level 1 data</a:t>
            </a:r>
          </a:p>
          <a:p>
            <a:pPr lvl="1"/>
            <a:r>
              <a:rPr lang="en-US" sz="2000" b="0" dirty="0" smtClean="0"/>
              <a:t>will </a:t>
            </a:r>
            <a:r>
              <a:rPr lang="en-US" sz="2000" b="0" dirty="0"/>
              <a:t>start on </a:t>
            </a:r>
            <a:r>
              <a:rPr lang="en-US" sz="2000" b="0" dirty="0" smtClean="0"/>
              <a:t>28 Feb </a:t>
            </a:r>
            <a:r>
              <a:rPr lang="en-US" sz="2000" b="0" dirty="0"/>
              <a:t>via </a:t>
            </a:r>
            <a:r>
              <a:rPr lang="en-US" sz="2000" b="0" dirty="0" err="1"/>
              <a:t>EUMETCast</a:t>
            </a:r>
            <a:r>
              <a:rPr lang="en-US" sz="2000" b="0" dirty="0"/>
              <a:t> </a:t>
            </a:r>
            <a:r>
              <a:rPr lang="en-US" sz="2000" b="0" dirty="0" smtClean="0"/>
              <a:t>Europe with “pre-operational” status</a:t>
            </a:r>
            <a:endParaRPr lang="de-DE" sz="2000" b="0" dirty="0" smtClean="0"/>
          </a:p>
          <a:p>
            <a:endParaRPr lang="de-DE" sz="2400" b="0" dirty="0" smtClean="0"/>
          </a:p>
          <a:p>
            <a:pPr marL="0" indent="0">
              <a:buNone/>
            </a:pPr>
            <a:r>
              <a:rPr lang="de-DE" sz="2400" b="0" dirty="0"/>
              <a:t> </a:t>
            </a:r>
            <a:r>
              <a:rPr lang="de-DE" sz="2400" b="0" dirty="0" smtClean="0"/>
              <a:t>  	</a:t>
            </a:r>
            <a:endParaRPr 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211233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804400" cy="854075"/>
          </a:xfrm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AMSU/MHS </a:t>
            </a:r>
            <a:r>
              <a:rPr lang="de-DE" sz="2400" dirty="0" err="1" smtClean="0"/>
              <a:t>Radiometric</a:t>
            </a:r>
            <a:r>
              <a:rPr lang="de-DE" sz="2400" dirty="0" smtClean="0"/>
              <a:t> Performance (Ne</a:t>
            </a:r>
            <a:r>
              <a:rPr lang="el-GR" sz="2400" dirty="0" smtClean="0"/>
              <a:t>Δ</a:t>
            </a:r>
            <a:r>
              <a:rPr lang="de-DE" sz="2400" dirty="0" smtClean="0"/>
              <a:t>T BOL)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0799"/>
            <a:ext cx="2442134" cy="515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916" y="1371601"/>
            <a:ext cx="2312827" cy="5101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743" y="1429658"/>
            <a:ext cx="2381428" cy="504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171" y="1429658"/>
            <a:ext cx="2604229" cy="5043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2290"/>
            <a:ext cx="9906000" cy="355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0816" y="1153023"/>
            <a:ext cx="285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NE∆T </a:t>
            </a:r>
            <a:r>
              <a:rPr lang="en-GB" sz="1200" dirty="0" smtClean="0">
                <a:solidFill>
                  <a:srgbClr val="FF0000"/>
                </a:solidFill>
              </a:rPr>
              <a:t>&lt; Red line = Requirement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AMSU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6296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de-DE" sz="2000" dirty="0" err="1" smtClean="0"/>
              <a:t>Results</a:t>
            </a:r>
            <a:r>
              <a:rPr lang="de-DE" sz="2000" dirty="0" smtClean="0"/>
              <a:t>: AMSU </a:t>
            </a:r>
            <a:r>
              <a:rPr lang="de-DE" sz="2000" dirty="0" err="1" smtClean="0"/>
              <a:t>channels</a:t>
            </a:r>
            <a:r>
              <a:rPr lang="de-DE" sz="2000" dirty="0" smtClean="0"/>
              <a:t> 3, 7, 8, 9, 10 </a:t>
            </a:r>
            <a:r>
              <a:rPr lang="de-DE" sz="2000" dirty="0" err="1" smtClean="0"/>
              <a:t>Radiometric</a:t>
            </a:r>
            <a:r>
              <a:rPr lang="de-DE" sz="2000" dirty="0" smtClean="0"/>
              <a:t> Performance Evolution (Ne</a:t>
            </a:r>
            <a:r>
              <a:rPr lang="el-GR" sz="2000" dirty="0" smtClean="0"/>
              <a:t>Δ</a:t>
            </a:r>
            <a:r>
              <a:rPr lang="de-DE" sz="2000" dirty="0" smtClean="0"/>
              <a:t>T)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686"/>
            <a:ext cx="9906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306" y="1227595"/>
            <a:ext cx="5210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Variations </a:t>
            </a:r>
            <a:r>
              <a:rPr lang="en-GB" sz="1200" dirty="0">
                <a:solidFill>
                  <a:schemeClr val="tx1"/>
                </a:solidFill>
              </a:rPr>
              <a:t>related to both, gain changes and </a:t>
            </a:r>
            <a:r>
              <a:rPr lang="en-GB" sz="1200" dirty="0" smtClean="0">
                <a:solidFill>
                  <a:schemeClr val="tx1"/>
                </a:solidFill>
              </a:rPr>
              <a:t>NE∆T </a:t>
            </a:r>
            <a:r>
              <a:rPr lang="en-GB" sz="1200" dirty="0">
                <a:solidFill>
                  <a:schemeClr val="tx1"/>
                </a:solidFill>
              </a:rPr>
              <a:t>instabilities. 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Cause </a:t>
            </a:r>
            <a:r>
              <a:rPr lang="en-GB" sz="1200" dirty="0">
                <a:solidFill>
                  <a:schemeClr val="tx1"/>
                </a:solidFill>
              </a:rPr>
              <a:t>is still unknown.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630229" cy="854075"/>
          </a:xfrm>
        </p:spPr>
        <p:txBody>
          <a:bodyPr/>
          <a:lstStyle/>
          <a:p>
            <a:r>
              <a:rPr lang="de-DE" sz="2400" dirty="0" err="1" smtClean="0"/>
              <a:t>Result</a:t>
            </a:r>
            <a:r>
              <a:rPr lang="de-DE" sz="2400" dirty="0" smtClean="0"/>
              <a:t>: AMSU </a:t>
            </a:r>
            <a:r>
              <a:rPr lang="de-DE" sz="2400" dirty="0" err="1" smtClean="0"/>
              <a:t>channels</a:t>
            </a:r>
            <a:r>
              <a:rPr lang="de-DE" sz="2400" dirty="0" smtClean="0"/>
              <a:t> 3, 7, 8, 9, 10 </a:t>
            </a:r>
            <a:r>
              <a:rPr lang="de-DE" sz="2400" dirty="0" err="1" smtClean="0"/>
              <a:t>Gain</a:t>
            </a:r>
            <a:r>
              <a:rPr lang="de-DE" sz="2400" dirty="0" smtClean="0"/>
              <a:t> Evolution (Counts/K)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117080"/>
            <a:ext cx="9035143" cy="54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AMSU Ch.7 </a:t>
            </a:r>
            <a:r>
              <a:rPr lang="de-DE" dirty="0" err="1" smtClean="0"/>
              <a:t>Instability</a:t>
            </a:r>
            <a:r>
              <a:rPr lang="de-DE" dirty="0" smtClean="0"/>
              <a:t> on 17. Nov.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" y="972456"/>
            <a:ext cx="3963453" cy="583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15" y="2507413"/>
            <a:ext cx="5334000" cy="3595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986" y="1243473"/>
            <a:ext cx="464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Higher Noise </a:t>
            </a:r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visible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L1B </a:t>
            </a:r>
            <a:r>
              <a:rPr lang="de-DE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product</a:t>
            </a:r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AMSU Ch.7 Monitoring in ECMWF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078"/>
            <a:ext cx="9303657" cy="5260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558" y="6155629"/>
            <a:ext cx="162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Niels Bormann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82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M03 AMSU </a:t>
            </a:r>
            <a:r>
              <a:rPr lang="de-DE" dirty="0" err="1" smtClean="0"/>
              <a:t>Mean</a:t>
            </a:r>
            <a:r>
              <a:rPr lang="de-DE" dirty="0" smtClean="0"/>
              <a:t> Bias (Obs-B)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229"/>
            <a:ext cx="9906000" cy="536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73" y="6270085"/>
            <a:ext cx="162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de-D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Niels Bormann</a:t>
            </a:r>
            <a:endParaRPr lang="en-GB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3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.pptx" id="{74D11CF4-821E-403E-9F47-D1CEF346C37C}" vid="{61053D81-3F94-49E3-A8DF-5890507228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 (1)</Template>
  <TotalTime>818</TotalTime>
  <Words>629</Words>
  <Application>Microsoft Office PowerPoint</Application>
  <PresentationFormat>A4 Paper (210x297 mm)</PresentationFormat>
  <Paragraphs>96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Metop-C AMSU and MHS Status</vt:lpstr>
      <vt:lpstr>Results: AMSU/MHS Radiometric Performance (NeΔT BOL)</vt:lpstr>
      <vt:lpstr>PowerPoint Presentation</vt:lpstr>
      <vt:lpstr>Results: AMSU channels 3, 7, 8, 9, 10 Radiometric Performance Evolution (NeΔT)</vt:lpstr>
      <vt:lpstr>Result: AMSU channels 3, 7, 8, 9, 10 Gain Evolution (Counts/K)</vt:lpstr>
      <vt:lpstr>Results: AMSU Ch.7 Instability on 17. Nov. 2018</vt:lpstr>
      <vt:lpstr>Results: AMSU Ch.7 Monitoring in ECMWF System</vt:lpstr>
      <vt:lpstr>Results: M03 AMSU Mean Bias (Obs-B)</vt:lpstr>
      <vt:lpstr>Results: M03 AMSU Stdev (Obs-FG)</vt:lpstr>
      <vt:lpstr>Results: M03 AMSU vs. N-19 AMSU</vt:lpstr>
      <vt:lpstr>PowerPoint Presentation</vt:lpstr>
      <vt:lpstr>Results: MHS Geolocation Assessment</vt:lpstr>
      <vt:lpstr>Results: MHS Channels 3 and 4 Striping</vt:lpstr>
      <vt:lpstr>Result: MHS Channels 3 and 4 Radiometric Performance Evolution (NeΔT)</vt:lpstr>
      <vt:lpstr>Results: M03 MHS Mean Bias and Stdev (Obs-B)</vt:lpstr>
      <vt:lpstr>Results: M03 MHS Stdev (Obs-FG)</vt:lpstr>
      <vt:lpstr>Results: M03 MHS vs. N-19 MHS</vt:lpstr>
      <vt:lpstr>Result: AMSU and MHS Mean Bias (Obs-B)</vt:lpstr>
      <vt:lpstr>Conclusions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Jörg Ackermann</dc:creator>
  <cp:lastModifiedBy>Tim Hewison</cp:lastModifiedBy>
  <cp:revision>61</cp:revision>
  <cp:lastPrinted>2006-03-06T14:11:17Z</cp:lastPrinted>
  <dcterms:created xsi:type="dcterms:W3CDTF">2019-02-11T07:48:32Z</dcterms:created>
  <dcterms:modified xsi:type="dcterms:W3CDTF">2019-02-22T14:24:20Z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1056959</vt:lpwstr>
  </property>
  <property fmtid="{D5CDD505-2E9C-101B-9397-08002B2CF9AE}" pid="3" name="DM_DOCNAME">
    <vt:lpwstr>Metop-C ATOVS AVHRR Product Validation</vt:lpwstr>
  </property>
  <property fmtid="{D5CDD505-2E9C-101B-9397-08002B2CF9AE}" pid="4" name="DM_AUTHOR">
    <vt:lpwstr>Jörg Ackermann</vt:lpwstr>
  </property>
  <property fmtid="{D5CDD505-2E9C-101B-9397-08002B2CF9AE}" pid="5" name="DM_E_DOC_NO">
    <vt:lpwstr>EUM/RSP/VWG/19/1056959</vt:lpwstr>
  </property>
  <property fmtid="{D5CDD505-2E9C-101B-9397-08002B2CF9AE}" pid="6" name="DM_E_VER_NO">
    <vt:lpwstr>1 Draft</vt:lpwstr>
  </property>
  <property fmtid="{D5CDD505-2E9C-101B-9397-08002B2CF9AE}" pid="7" name="DM_E_ISS_DATE">
    <vt:lpwstr>11 February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