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22"/>
  </p:notesMasterIdLst>
  <p:handoutMasterIdLst>
    <p:handoutMasterId r:id="rId23"/>
  </p:handoutMasterIdLst>
  <p:sldIdLst>
    <p:sldId id="406" r:id="rId3"/>
    <p:sldId id="408" r:id="rId4"/>
    <p:sldId id="409" r:id="rId5"/>
    <p:sldId id="410" r:id="rId6"/>
    <p:sldId id="411" r:id="rId7"/>
    <p:sldId id="426" r:id="rId8"/>
    <p:sldId id="441" r:id="rId9"/>
    <p:sldId id="439" r:id="rId10"/>
    <p:sldId id="432" r:id="rId11"/>
    <p:sldId id="433" r:id="rId12"/>
    <p:sldId id="434" r:id="rId13"/>
    <p:sldId id="435" r:id="rId14"/>
    <p:sldId id="436" r:id="rId15"/>
    <p:sldId id="437" r:id="rId16"/>
    <p:sldId id="438" r:id="rId17"/>
    <p:sldId id="407" r:id="rId18"/>
    <p:sldId id="440" r:id="rId19"/>
    <p:sldId id="428" r:id="rId20"/>
    <p:sldId id="429" r:id="rId21"/>
  </p:sldIdLst>
  <p:sldSz cx="9144000" cy="6858000" type="screen4x3"/>
  <p:notesSz cx="6934200" cy="9220200"/>
  <p:defaultTextStyle>
    <a:defPPr>
      <a:defRPr lang="en-US">
        <a:uFillTx/>
      </a:defRPr>
    </a:defPPr>
    <a:lvl1pPr marL="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01" autoAdjust="0"/>
    <p:restoredTop sz="86467" autoAdjust="0"/>
  </p:normalViewPr>
  <p:slideViewPr>
    <p:cSldViewPr>
      <p:cViewPr varScale="1">
        <p:scale>
          <a:sx n="59" d="100"/>
          <a:sy n="59" d="100"/>
        </p:scale>
        <p:origin x="1240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138" y="8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183" y="0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r">
              <a:defRPr sz="1200">
                <a:uFillTx/>
              </a:defRPr>
            </a:lvl1pPr>
          </a:lstStyle>
          <a:p>
            <a:fld id="{7EBA6011-D5A5-40A0-9816-BFBBCCF49726}" type="datetimeFigureOut">
              <a:rPr lang="en-US" smtClean="0">
                <a:uFillTx/>
              </a:rPr>
              <a:pPr/>
              <a:t>3/6/2019</a:t>
            </a:fld>
            <a:endParaRPr 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57301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183" y="8757301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r">
              <a:defRPr sz="1200">
                <a:uFillTx/>
              </a:defRPr>
            </a:lvl1pPr>
          </a:lstStyle>
          <a:p>
            <a:fld id="{0A449434-C1C9-452B-B57D-20BDB57FE6F7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54944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1" tIns="46151" rIns="92301" bIns="46151" rtlCol="0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1010"/>
          </a:xfrm>
          <a:prstGeom prst="rect">
            <a:avLst/>
          </a:prstGeom>
        </p:spPr>
        <p:txBody>
          <a:bodyPr vert="horz" lIns="92301" tIns="46151" rIns="92301" bIns="46151" rtlCol="0"/>
          <a:lstStyle>
            <a:lvl1pPr algn="r">
              <a:defRPr sz="1200">
                <a:uFillTx/>
              </a:defRPr>
            </a:lvl1pPr>
          </a:lstStyle>
          <a:p>
            <a:fld id="{72B6586B-7F00-4A07-9179-BDE2E7749057}" type="datetimeFigureOut">
              <a:rPr lang="en-US" smtClean="0">
                <a:uFillTx/>
              </a:rPr>
              <a:pPr/>
              <a:t>3/6/2019</a:t>
            </a:fld>
            <a:endParaRPr lang="en-US">
              <a:uFillTx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0563"/>
            <a:ext cx="4610100" cy="3457575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horz" lIns="92301" tIns="46151" rIns="92301" bIns="46151" rtlCol="0" anchor="ctr"/>
          <a:lstStyle/>
          <a:p>
            <a:endParaRPr lang="en-US">
              <a:uFillTx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1" tIns="46151" rIns="92301" bIns="46151" rtlCol="0">
            <a:normAutofit/>
          </a:bodyPr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1" tIns="46151" rIns="92301" bIns="46151" rtlCol="0" anchor="b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57590"/>
            <a:ext cx="3004820" cy="461010"/>
          </a:xfrm>
          <a:prstGeom prst="rect">
            <a:avLst/>
          </a:prstGeom>
        </p:spPr>
        <p:txBody>
          <a:bodyPr vert="horz" lIns="92301" tIns="46151" rIns="92301" bIns="46151" rtlCol="0" anchor="b"/>
          <a:lstStyle>
            <a:lvl1pPr algn="r">
              <a:defRPr sz="1200">
                <a:uFillTx/>
              </a:defRPr>
            </a:lvl1pPr>
          </a:lstStyle>
          <a:p>
            <a:fld id="{0D06836A-E74D-4296-99F3-8D1D9C87C1E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2513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/>
          <a:lstStyle/>
          <a:p>
            <a:fld id="{370B2DB1-9050-F54C-8252-2890C3B0585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240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80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/>
          <a:lstStyle/>
          <a:p>
            <a:fld id="{98E61E10-4605-423F-BB12-20B486F013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20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34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/>
          <a:lstStyle/>
          <a:p>
            <a:fld id="{98E61E10-4605-423F-BB12-20B486F013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01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092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FBA5-F957-4CE9-A734-9CFA9C4F560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55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FBA5-F957-4CE9-A734-9CFA9C4F560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689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FBA5-F957-4CE9-A734-9CFA9C4F560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494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/>
          </p:cNvSpPr>
          <p:nvPr/>
        </p:nvSpPr>
        <p:spPr>
          <a:xfrm>
            <a:off x="4082" y="1312508"/>
            <a:ext cx="868680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  <a:latin typeface="Arial Unicode MS" panose="020B0604020202020204" pitchFamily="34" charset="-128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>
          <a:xfrm>
            <a:off x="4082" y="1367372"/>
            <a:ext cx="8686800" cy="45719"/>
          </a:xfrm>
          <a:prstGeom prst="rect">
            <a:avLst/>
          </a:prstGeom>
          <a:solidFill>
            <a:srgbClr val="FFD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  <a:latin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47282" y="1369912"/>
            <a:ext cx="5943600" cy="1091746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defRPr sz="3200" b="1" cap="all">
                <a:solidFill>
                  <a:srgbClr val="0594C9"/>
                </a:solidFill>
                <a:uFillTx/>
                <a:latin typeface="Calibri" panose="020F0502020204030204" pitchFamily="34" charset="0"/>
              </a:defRPr>
            </a:lvl1pPr>
          </a:lstStyle>
          <a:p>
            <a:r>
              <a:rPr lang="en-US" dirty="0" smtClean="0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785258"/>
            <a:ext cx="1752600" cy="1752600"/>
          </a:xfrm>
          <a:prstGeom prst="rect">
            <a:avLst/>
          </a:prstGeom>
        </p:spPr>
      </p:pic>
      <p:pic>
        <p:nvPicPr>
          <p:cNvPr id="13" name="Picture 96" descr="NOAA color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914400" cy="93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78341"/>
            <a:ext cx="952500" cy="7905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1600">
                <a:uFillTx/>
                <a:latin typeface="Calibri" panose="020F0502020204030204" pitchFamily="34" charset="0"/>
              </a:defRPr>
            </a:lvl1pPr>
            <a:lvl2pPr>
              <a:defRPr sz="1600">
                <a:uFillTx/>
                <a:latin typeface="Calibri" panose="020F0502020204030204" pitchFamily="34" charset="0"/>
              </a:defRPr>
            </a:lvl2pPr>
            <a:lvl3pPr>
              <a:defRPr sz="1600">
                <a:uFillTx/>
                <a:latin typeface="Calibri" panose="020F0502020204030204" pitchFamily="34" charset="0"/>
              </a:defRPr>
            </a:lvl3pPr>
            <a:lvl4pPr>
              <a:defRPr sz="1600">
                <a:uFillTx/>
                <a:latin typeface="Calibri" panose="020F0502020204030204" pitchFamily="34" charset="0"/>
              </a:defRPr>
            </a:lvl4pPr>
            <a:lvl5pPr>
              <a:defRPr sz="1600">
                <a:uFillTx/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Click to edit Master text styles</a:t>
            </a:r>
          </a:p>
          <a:p>
            <a:pPr lvl="1"/>
            <a:r>
              <a:rPr lang="en-US" dirty="0" smtClean="0">
                <a:uFillTx/>
              </a:rPr>
              <a:t>Second level</a:t>
            </a:r>
          </a:p>
          <a:p>
            <a:pPr lvl="2"/>
            <a:r>
              <a:rPr lang="en-US" dirty="0" smtClean="0">
                <a:uFillTx/>
              </a:rPr>
              <a:t>Third level</a:t>
            </a:r>
          </a:p>
          <a:p>
            <a:pPr lvl="3"/>
            <a:r>
              <a:rPr lang="en-US" dirty="0" smtClean="0">
                <a:uFillTx/>
              </a:rPr>
              <a:t>Fourth level</a:t>
            </a:r>
          </a:p>
          <a:p>
            <a:pPr lvl="4"/>
            <a:r>
              <a:rPr lang="en-US" dirty="0" smtClean="0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0" y="0"/>
            <a:ext cx="8686800" cy="685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0" y="685800"/>
            <a:ext cx="8686800" cy="18288"/>
          </a:xfrm>
          <a:prstGeom prst="rect">
            <a:avLst/>
          </a:prstGeom>
          <a:solidFill>
            <a:srgbClr val="FFD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  <a:latin typeface="Arial Unicode MS" panose="020B0604020202020204" pitchFamily="34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6925497" cy="49307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3200" b="1">
                <a:solidFill>
                  <a:srgbClr val="002060"/>
                </a:solidFill>
                <a:uFillTx/>
                <a:latin typeface="Calibri" panose="020F0502020204030204" pitchFamily="34" charset="0"/>
              </a:defRPr>
            </a:lvl1pPr>
          </a:lstStyle>
          <a:p>
            <a:r>
              <a:rPr lang="en-US" dirty="0" smtClean="0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" y="76234"/>
            <a:ext cx="524911" cy="5249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92365" y="95971"/>
            <a:ext cx="570635" cy="475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87498" y="95961"/>
            <a:ext cx="457240" cy="4633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 txBox="1">
            <a:spLocks/>
          </p:cNvSpPr>
          <p:nvPr userDrawn="1"/>
        </p:nvSpPr>
        <p:spPr>
          <a:xfrm>
            <a:off x="6058978" y="5984876"/>
            <a:ext cx="1465181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defTabSz="342991">
              <a:defRPr/>
            </a:pPr>
            <a:r>
              <a:rPr lang="en-US" sz="675" dirty="0">
                <a:solidFill>
                  <a:srgbClr val="064E83"/>
                </a:solidFill>
              </a:rPr>
              <a:t>© ECMWF </a:t>
            </a:r>
            <a:fld id="{D4C56AD5-C73F-B44A-96CB-E8BE2C5CB95A}" type="datetime4">
              <a:rPr lang="en-US" sz="675" smtClean="0">
                <a:solidFill>
                  <a:srgbClr val="064E83"/>
                </a:solidFill>
              </a:rPr>
              <a:pPr defTabSz="342991">
                <a:defRPr/>
              </a:pPr>
              <a:t>March 6, 2019</a:t>
            </a:fld>
            <a:endParaRPr lang="en-US" sz="675" dirty="0">
              <a:solidFill>
                <a:srgbClr val="064E83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620422" y="1429277"/>
            <a:ext cx="5903737" cy="384721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lnSpc>
                <a:spcPts val="3001"/>
              </a:lnSpc>
              <a:spcBef>
                <a:spcPts val="0"/>
              </a:spcBef>
              <a:buNone/>
              <a:defRPr sz="2701" b="1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Title of Presentation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620422" y="1980000"/>
            <a:ext cx="5903737" cy="294953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251"/>
              </a:lnSpc>
              <a:spcBef>
                <a:spcPts val="0"/>
              </a:spcBef>
              <a:buNone/>
              <a:defRPr sz="18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Subtitle of Presentation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620422" y="2700002"/>
            <a:ext cx="5903737" cy="23083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5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Author’s Name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620422" y="3121225"/>
            <a:ext cx="5903737" cy="19236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Author’s Address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20422" y="3429000"/>
            <a:ext cx="5903737" cy="17953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1350"/>
              </a:lnSpc>
              <a:spcBef>
                <a:spcPts val="0"/>
              </a:spcBef>
              <a:buNone/>
              <a:defRPr sz="105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 err="1"/>
              <a:t>email@ddress</a:t>
            </a:r>
            <a:endParaRPr lang="en-GB" dirty="0"/>
          </a:p>
        </p:txBody>
      </p:sp>
      <p:pic>
        <p:nvPicPr>
          <p:cNvPr id="10" name="Picture 9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0423" y="5984876"/>
            <a:ext cx="1602110" cy="36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1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0211" y="360000"/>
            <a:ext cx="7524159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810211" y="936000"/>
            <a:ext cx="7524159" cy="4986000"/>
          </a:xfrm>
          <a:prstGeom prst="rect">
            <a:avLst/>
          </a:prstGeom>
        </p:spPr>
        <p:txBody>
          <a:bodyPr lIns="0" tIns="0" rIns="0" bIns="0"/>
          <a:lstStyle>
            <a:lvl1pPr marL="134577" indent="-134577">
              <a:lnSpc>
                <a:spcPts val="1650"/>
              </a:lnSpc>
              <a:spcBef>
                <a:spcPts val="825"/>
              </a:spcBef>
              <a:buClr>
                <a:srgbClr val="064E83"/>
              </a:buClr>
              <a:defRPr sz="1350">
                <a:solidFill>
                  <a:schemeClr val="tx1"/>
                </a:solidFill>
              </a:defRPr>
            </a:lvl1pPr>
            <a:lvl2pPr marL="472626" indent="-202554">
              <a:lnSpc>
                <a:spcPts val="1500"/>
              </a:lnSpc>
              <a:spcBef>
                <a:spcPts val="75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2pPr>
            <a:lvl3pPr marL="742698" indent="-202554">
              <a:lnSpc>
                <a:spcPts val="1350"/>
              </a:lnSpc>
              <a:spcBef>
                <a:spcPts val="675"/>
              </a:spcBef>
              <a:buClr>
                <a:srgbClr val="064E83"/>
              </a:buClr>
              <a:defRPr sz="1050">
                <a:solidFill>
                  <a:schemeClr val="tx1"/>
                </a:solidFill>
              </a:defRPr>
            </a:lvl3pPr>
            <a:lvl4pPr marL="1012770" indent="-202554">
              <a:lnSpc>
                <a:spcPts val="1200"/>
              </a:lnSpc>
              <a:spcBef>
                <a:spcPts val="600"/>
              </a:spcBef>
              <a:buClr>
                <a:srgbClr val="064E83"/>
              </a:buClr>
              <a:defRPr sz="900">
                <a:solidFill>
                  <a:schemeClr val="tx1"/>
                </a:solidFill>
              </a:defRPr>
            </a:lvl4pPr>
            <a:lvl5pPr marL="1282842" indent="-202554">
              <a:lnSpc>
                <a:spcPts val="1050"/>
              </a:lnSpc>
              <a:spcBef>
                <a:spcPts val="525"/>
              </a:spcBef>
              <a:buClr>
                <a:srgbClr val="064E83"/>
              </a:buClr>
              <a:defRPr sz="7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24159" y="6308255"/>
            <a:ext cx="1619840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75" b="1">
                <a:solidFill>
                  <a:srgbClr val="064E83"/>
                </a:solidFill>
              </a:defRPr>
            </a:lvl1pPr>
          </a:lstStyle>
          <a:p>
            <a:pPr defTabSz="342991"/>
            <a:fld id="{E4AB80EA-DB86-D849-B86F-15DAF31F0474}" type="slidenum">
              <a:rPr lang="en-US" smtClean="0"/>
              <a:pPr defTabSz="342991"/>
              <a:t>‹#›</a:t>
            </a:fld>
            <a:endParaRPr lang="en-US" dirty="0"/>
          </a:p>
        </p:txBody>
      </p:sp>
      <p:sp>
        <p:nvSpPr>
          <p:cNvPr id="15" name="Date Placeholder 10"/>
          <p:cNvSpPr txBox="1">
            <a:spLocks/>
          </p:cNvSpPr>
          <p:nvPr userDrawn="1"/>
        </p:nvSpPr>
        <p:spPr>
          <a:xfrm>
            <a:off x="6424988" y="6308256"/>
            <a:ext cx="1099172" cy="23065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defTabSz="342991">
              <a:defRPr/>
            </a:pPr>
            <a:r>
              <a:rPr lang="en-US" sz="675" dirty="0">
                <a:solidFill>
                  <a:prstClr val="white"/>
                </a:solidFill>
              </a:rPr>
              <a:t>October 29, 2014</a:t>
            </a: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817253" y="6308256"/>
            <a:ext cx="3041021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75" b="1" cap="all" baseline="0">
                <a:solidFill>
                  <a:srgbClr val="064E83"/>
                </a:solidFill>
              </a:defRPr>
            </a:lvl1pPr>
          </a:lstStyle>
          <a:p>
            <a:pPr algn="ctr" defTabSz="342991"/>
            <a:r>
              <a:rPr lang="en-US" smtClean="0"/>
              <a:t>European Centre for Medium-Range Weather Forecasts</a:t>
            </a:r>
            <a:endParaRPr lang="en-US" dirty="0"/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211" y="6308254"/>
            <a:ext cx="1007041" cy="23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2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/>
        </p:nvSpPr>
        <p:spPr>
          <a:xfrm>
            <a:off x="0" y="6627168"/>
            <a:ext cx="8686800" cy="230832"/>
          </a:xfrm>
          <a:prstGeom prst="rect">
            <a:avLst/>
          </a:prstGeom>
          <a:solidFill>
            <a:srgbClr val="0594C9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  <a:latin typeface="Arial Unicode MS" panose="020B0604020202020204" pitchFamily="34" charset="-128"/>
            </a:endParaRP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8686799" y="6627168"/>
            <a:ext cx="457201" cy="23083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fld id="{4DB7EEFB-DC97-42DD-BFAE-B03C0AA10059}" type="slidenum">
              <a:rPr lang="en-US" sz="1000" b="0" smtClean="0">
                <a:solidFill>
                  <a:srgbClr val="0594C9"/>
                </a:solidFill>
                <a:uFillTx/>
                <a:latin typeface="Calibri" panose="020F0502020204030204" pitchFamily="34" charset="0"/>
                <a:cs typeface="Arial Unicode MS" panose="020B0604020202020204" pitchFamily="34" charset="-128"/>
              </a:rPr>
              <a:pPr algn="ctr"/>
              <a:t>‹#›</a:t>
            </a:fld>
            <a:endParaRPr lang="en-US" sz="1000" b="0" dirty="0">
              <a:solidFill>
                <a:srgbClr val="0594C9"/>
              </a:solidFill>
              <a:uFillTx/>
              <a:latin typeface="Calibri" panose="020F050202020403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-1" y="6627168"/>
            <a:ext cx="8686799" cy="23083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baseline="0" dirty="0" smtClean="0">
                <a:solidFill>
                  <a:schemeClr val="bg1"/>
                </a:solidFill>
                <a:uFillTx/>
                <a:latin typeface="Calibri" panose="020F0502020204030204" pitchFamily="34" charset="0"/>
              </a:rPr>
              <a:t>GSICS Annual Meeting </a:t>
            </a:r>
            <a:r>
              <a:rPr lang="en-US" sz="900" b="1" baseline="0" dirty="0" smtClean="0">
                <a:solidFill>
                  <a:schemeClr val="bg1"/>
                </a:solidFill>
              </a:rPr>
              <a:t>2019</a:t>
            </a:r>
            <a:endParaRPr lang="en-US" sz="900" dirty="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strip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37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hf hdr="0" dt="0"/>
  <p:txStyles>
    <p:titleStyle>
      <a:lvl1pPr algn="l" defTabSz="342991" rtl="0" eaLnBrk="1" latinLnBrk="0" hangingPunct="1">
        <a:lnSpc>
          <a:spcPts val="2101"/>
        </a:lnSpc>
        <a:spcBef>
          <a:spcPct val="0"/>
        </a:spcBef>
        <a:buNone/>
        <a:defRPr sz="1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244" indent="-257244" algn="l" defTabSz="342991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2401" kern="1200">
          <a:solidFill>
            <a:schemeClr val="bg1"/>
          </a:solidFill>
          <a:latin typeface="+mn-lt"/>
          <a:ea typeface="+mn-ea"/>
          <a:cs typeface="+mn-cs"/>
        </a:defRPr>
      </a:lvl1pPr>
      <a:lvl2pPr marL="557361" indent="-214370" algn="l" defTabSz="342991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101" kern="1200">
          <a:solidFill>
            <a:schemeClr val="bg1"/>
          </a:solidFill>
          <a:latin typeface="+mn-lt"/>
          <a:ea typeface="+mn-ea"/>
          <a:cs typeface="+mn-cs"/>
        </a:defRPr>
      </a:lvl2pPr>
      <a:lvl3pPr marL="857479" indent="-171496" algn="l" defTabSz="342991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470" indent="-171496" algn="l" defTabSz="342991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461" indent="-171496" algn="l" defTabSz="342991" rtl="0" eaLnBrk="1" latinLnBrk="0" hangingPunct="1">
        <a:spcBef>
          <a:spcPct val="20000"/>
        </a:spcBef>
        <a:buClr>
          <a:schemeClr val="bg1"/>
        </a:buClr>
        <a:buFont typeface="Arial"/>
        <a:buChar char="»"/>
        <a:defRPr sz="1500" kern="1200">
          <a:solidFill>
            <a:schemeClr val="bg1"/>
          </a:solidFill>
          <a:latin typeface="+mn-lt"/>
          <a:ea typeface="+mn-ea"/>
          <a:cs typeface="+mn-cs"/>
        </a:defRPr>
      </a:lvl5pPr>
      <a:lvl6pPr marL="1886453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225" y="1598512"/>
            <a:ext cx="7076661" cy="15256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 smtClean="0">
                <a:ea typeface="Arial Unicode MS" panose="020B0604020202020204" pitchFamily="34" charset="-128"/>
              </a:rPr>
              <a:t>NOAA-20 ATMS</a:t>
            </a:r>
            <a:br>
              <a:rPr lang="en-US" sz="4900" dirty="0" smtClean="0">
                <a:ea typeface="Arial Unicode MS" panose="020B0604020202020204" pitchFamily="34" charset="-128"/>
              </a:rPr>
            </a:br>
            <a:r>
              <a:rPr lang="en-US" sz="4900" dirty="0" smtClean="0">
                <a:ea typeface="Arial Unicode MS" panose="020B0604020202020204" pitchFamily="34" charset="-128"/>
              </a:rPr>
              <a:t>STATUS</a:t>
            </a:r>
            <a:r>
              <a:rPr lang="en-US" sz="4900" b="1" dirty="0" smtClean="0">
                <a:uFillTx/>
                <a:ea typeface="Arial Unicode MS" panose="020B0604020202020204" pitchFamily="34" charset="-128"/>
              </a:rPr>
              <a:t/>
            </a:r>
            <a:br>
              <a:rPr lang="en-US" sz="4900" b="1" dirty="0" smtClean="0">
                <a:uFillTx/>
                <a:ea typeface="Arial Unicode MS" panose="020B0604020202020204" pitchFamily="34" charset="-128"/>
              </a:rPr>
            </a:br>
            <a:r>
              <a:rPr lang="en-US" sz="3100" b="1" dirty="0" smtClean="0">
                <a:uFillTx/>
                <a:latin typeface="Calibri" panose="020F0502020204030204" pitchFamily="34" charset="0"/>
                <a:ea typeface="Arial Unicode MS" panose="020B0604020202020204" pitchFamily="34" charset="-128"/>
              </a:rPr>
              <a:t/>
            </a:r>
            <a:br>
              <a:rPr lang="en-US" sz="3100" b="1" dirty="0" smtClean="0">
                <a:uFillTx/>
                <a:latin typeface="Calibri" panose="020F0502020204030204" pitchFamily="34" charset="0"/>
                <a:ea typeface="Arial Unicode MS" panose="020B0604020202020204" pitchFamily="34" charset="-128"/>
              </a:rPr>
            </a:br>
            <a:endParaRPr lang="en-US" sz="2700" dirty="0">
              <a:uFillTx/>
              <a:latin typeface="Calibri" panose="020F050202020403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3491351"/>
            <a:ext cx="8930640" cy="97905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800" b="1" dirty="0" smtClean="0">
                <a:latin typeface="Calibri" panose="020F0502020204030204" pitchFamily="34" charset="0"/>
                <a:ea typeface="Arial Unicode MS" panose="020B0604020202020204" pitchFamily="34" charset="-128"/>
              </a:rPr>
              <a:t>ATMS SDR Team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dirty="0" smtClean="0">
                <a:latin typeface="Calibri" panose="020F0502020204030204" pitchFamily="34" charset="0"/>
                <a:ea typeface="Arial Unicode MS" panose="020B0604020202020204" pitchFamily="34" charset="-128"/>
              </a:rPr>
              <a:t>Mark Liu, Ninghai Sun, Tiger Yang, Lin </a:t>
            </a:r>
            <a:r>
              <a:rPr lang="en-US" sz="1800" dirty="0" err="1" smtClean="0">
                <a:latin typeface="Calibri" panose="020F0502020204030204" pitchFamily="34" charset="0"/>
                <a:ea typeface="Arial Unicode MS" panose="020B0604020202020204" pitchFamily="34" charset="-128"/>
              </a:rPr>
              <a:t>Lin</a:t>
            </a:r>
            <a:r>
              <a:rPr lang="en-US" sz="1800" dirty="0" smtClean="0">
                <a:latin typeface="Calibri" panose="020F0502020204030204" pitchFamily="34" charset="0"/>
                <a:ea typeface="Arial Unicode MS" panose="020B0604020202020204" pitchFamily="34" charset="-128"/>
              </a:rPr>
              <a:t>, </a:t>
            </a:r>
            <a:r>
              <a:rPr lang="en-US" sz="1800" u="sng" dirty="0" smtClean="0">
                <a:latin typeface="Calibri" panose="020F0502020204030204" pitchFamily="34" charset="0"/>
                <a:ea typeface="Arial Unicode MS" panose="020B0604020202020204" pitchFamily="34" charset="-128"/>
              </a:rPr>
              <a:t>Ed Kim</a:t>
            </a:r>
            <a:r>
              <a:rPr lang="en-US" sz="1800" dirty="0" smtClean="0">
                <a:latin typeface="Calibri" panose="020F0502020204030204" pitchFamily="34" charset="0"/>
                <a:ea typeface="Arial Unicode MS" panose="020B0604020202020204" pitchFamily="34" charset="-128"/>
              </a:rPr>
              <a:t>, Lisa McCormick, Joseph Lyu, Craig Smith, Vince Leslie, </a:t>
            </a:r>
            <a:r>
              <a:rPr lang="en-US" sz="1800" dirty="0" err="1" smtClean="0">
                <a:latin typeface="Calibri" panose="020F0502020204030204" pitchFamily="34" charset="0"/>
                <a:ea typeface="Arial Unicode MS" panose="020B0604020202020204" pitchFamily="34" charset="-128"/>
              </a:rPr>
              <a:t>Idahosa</a:t>
            </a:r>
            <a:r>
              <a:rPr lang="en-US" sz="1800" dirty="0" smtClean="0">
                <a:latin typeface="Calibri" panose="020F0502020204030204" pitchFamily="34" charset="0"/>
                <a:ea typeface="Arial Unicode MS" panose="020B0604020202020204" pitchFamily="34" charset="-128"/>
              </a:rPr>
              <a:t> Osaretin, Wes Berg, Kent Anderson, James Fuentes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800" dirty="0" smtClean="0">
              <a:latin typeface="Calibri" panose="020F0502020204030204" pitchFamily="34" charset="0"/>
              <a:ea typeface="Arial Unicode MS" panose="020B0604020202020204" pitchFamily="34" charset="-128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dirty="0" smtClean="0">
                <a:latin typeface="Calibri" panose="020F0502020204030204" pitchFamily="34" charset="0"/>
                <a:ea typeface="Arial Unicode MS" panose="020B0604020202020204" pitchFamily="34" charset="-128"/>
              </a:rPr>
              <a:t>NOAA STAR, NASA/GSFC, MIT/Lincoln Labs,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dirty="0" smtClean="0">
                <a:latin typeface="Calibri" panose="020F0502020204030204" pitchFamily="34" charset="0"/>
                <a:ea typeface="Arial Unicode MS" panose="020B0604020202020204" pitchFamily="34" charset="-128"/>
              </a:rPr>
              <a:t>CIRA/Colorado State </a:t>
            </a:r>
            <a:r>
              <a:rPr lang="en-US" sz="2000" dirty="0" err="1" smtClean="0">
                <a:latin typeface="Calibri" panose="020F0502020204030204" pitchFamily="34" charset="0"/>
                <a:ea typeface="Arial Unicode MS" panose="020B0604020202020204" pitchFamily="34" charset="-128"/>
              </a:rPr>
              <a:t>Univ</a:t>
            </a:r>
            <a:r>
              <a:rPr lang="en-US" sz="2000" dirty="0" smtClean="0">
                <a:latin typeface="Calibri" panose="020F0502020204030204" pitchFamily="34" charset="0"/>
                <a:ea typeface="Arial Unicode MS" panose="020B0604020202020204" pitchFamily="34" charset="-128"/>
              </a:rPr>
              <a:t>, Northrop Grumman</a:t>
            </a:r>
            <a:endParaRPr lang="en-US" sz="2000" dirty="0">
              <a:latin typeface="Calibri" panose="020F0502020204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10486" y="5669280"/>
            <a:ext cx="7391400" cy="8192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dirty="0" smtClean="0">
                <a:latin typeface="Calibri" panose="020F0502020204030204" pitchFamily="34" charset="0"/>
                <a:ea typeface="Arial Unicode MS" panose="020B0604020202020204" pitchFamily="34" charset="-128"/>
              </a:rPr>
              <a:t>Presented by Ed Kim </a:t>
            </a:r>
          </a:p>
          <a:p>
            <a:pPr marL="0" indent="0" algn="ctr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dirty="0" smtClean="0">
                <a:latin typeface="Calibri" panose="020F0502020204030204" pitchFamily="34" charset="0"/>
                <a:ea typeface="Arial Unicode MS" panose="020B0604020202020204" pitchFamily="34" charset="-128"/>
              </a:rPr>
              <a:t>6 March 2019 </a:t>
            </a:r>
            <a:endParaRPr lang="en-US" sz="2000" dirty="0">
              <a:latin typeface="Calibri" panose="020F0502020204030204" pitchFamily="34" charset="0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298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3244" y="76200"/>
            <a:ext cx="7391400" cy="493078"/>
          </a:xfrm>
        </p:spPr>
        <p:txBody>
          <a:bodyPr/>
          <a:lstStyle/>
          <a:p>
            <a:pPr algn="ctr"/>
            <a:r>
              <a:rPr lang="en-US" sz="2000" dirty="0" smtClean="0"/>
              <a:t>Total </a:t>
            </a:r>
            <a:r>
              <a:rPr lang="en-US" sz="2000" dirty="0" err="1" smtClean="0"/>
              <a:t>Precipitable</a:t>
            </a:r>
            <a:r>
              <a:rPr lang="en-US" sz="2000" dirty="0" smtClean="0"/>
              <a:t> Water (2017-11-30), beta maturity at day-1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"/>
            <a:ext cx="3714750" cy="28575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0" y="609600"/>
            <a:ext cx="3714750" cy="28575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0" y="3733800"/>
            <a:ext cx="3714750" cy="28575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33800"/>
            <a:ext cx="3714750" cy="28575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48050"/>
            <a:ext cx="3876675" cy="2982058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448050"/>
            <a:ext cx="3876675" cy="2982058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2932326" y="4516219"/>
            <a:ext cx="1198866" cy="646331"/>
          </a:xfrm>
          <a:prstGeom prst="rect">
            <a:avLst/>
          </a:prstGeom>
          <a:solidFill>
            <a:srgbClr val="92D050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Corr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 0.988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Bias: 1.21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StDv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 2.73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35534" y="4527699"/>
            <a:ext cx="1198866" cy="646331"/>
          </a:xfrm>
          <a:prstGeom prst="rect">
            <a:avLst/>
          </a:prstGeom>
          <a:solidFill>
            <a:srgbClr val="92D050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Corr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 0.987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Bias: 1.24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StDv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 2.82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200" y="533400"/>
            <a:ext cx="685800" cy="369332"/>
          </a:xfrm>
          <a:prstGeom prst="rect">
            <a:avLst/>
          </a:prstGeom>
          <a:solidFill>
            <a:srgbClr val="92D050"/>
          </a:solidFill>
          <a:ln>
            <a:solidFill>
              <a:sysClr val="windowText" lastClr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N20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533400"/>
            <a:ext cx="685800" cy="369332"/>
          </a:xfrm>
          <a:prstGeom prst="rect">
            <a:avLst/>
          </a:prstGeom>
          <a:solidFill>
            <a:srgbClr val="92D050"/>
          </a:solidFill>
          <a:ln>
            <a:solidFill>
              <a:sysClr val="windowText" lastClr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SNPP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03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09492" y="724396"/>
            <a:ext cx="8229600" cy="4525963"/>
          </a:xfrm>
        </p:spPr>
        <p:txBody>
          <a:bodyPr/>
          <a:lstStyle/>
          <a:p>
            <a:pPr>
              <a:buFont typeface="Lucida Grande" pitchFamily="-108" charset="0"/>
              <a:buChar char="●"/>
            </a:pPr>
            <a:r>
              <a:rPr lang="en-US" sz="1800" dirty="0" smtClean="0"/>
              <a:t>NOAA-20 </a:t>
            </a:r>
            <a:r>
              <a:rPr lang="en-US" sz="1800" dirty="0"/>
              <a:t>ATMS </a:t>
            </a:r>
            <a:r>
              <a:rPr lang="en-US" sz="1800" dirty="0" smtClean="0"/>
              <a:t>working well since activation</a:t>
            </a:r>
            <a:endParaRPr lang="en-US" sz="1800" dirty="0"/>
          </a:p>
          <a:p>
            <a:pPr>
              <a:buFont typeface="Lucida Grande" pitchFamily="-108" charset="0"/>
              <a:buChar char="●"/>
            </a:pPr>
            <a:r>
              <a:rPr lang="en-US" sz="1800" dirty="0"/>
              <a:t>NOAA-20 ATMS post-launch performance is comparable to pre-launch performance; No </a:t>
            </a:r>
            <a:r>
              <a:rPr lang="en-US" sz="1800" dirty="0" err="1"/>
              <a:t>Ka</a:t>
            </a:r>
            <a:r>
              <a:rPr lang="en-US" sz="1800" dirty="0"/>
              <a:t>-band transmitter RFI and heater induced EMI observed so </a:t>
            </a:r>
            <a:r>
              <a:rPr lang="en-US" sz="1800" dirty="0" smtClean="0"/>
              <a:t>far</a:t>
            </a:r>
            <a:endParaRPr lang="en-US" sz="1800" dirty="0"/>
          </a:p>
          <a:p>
            <a:pPr>
              <a:buFont typeface="Lucida Grande" pitchFamily="-108" charset="0"/>
              <a:buChar char="●"/>
            </a:pPr>
            <a:r>
              <a:rPr lang="en-US" sz="1800" dirty="0" smtClean="0"/>
              <a:t>All commissioning successful, </a:t>
            </a:r>
          </a:p>
          <a:p>
            <a:pPr lvl="1">
              <a:buFont typeface="Lucida Grande" pitchFamily="-108" charset="0"/>
              <a:buChar char="●"/>
            </a:pPr>
            <a:r>
              <a:rPr lang="en-US" sz="1800" dirty="0" smtClean="0"/>
              <a:t>space </a:t>
            </a:r>
            <a:r>
              <a:rPr lang="en-US" sz="1800" dirty="0"/>
              <a:t>view profile #1 </a:t>
            </a:r>
            <a:r>
              <a:rPr lang="en-US" sz="1800" dirty="0" smtClean="0"/>
              <a:t>declared optimal</a:t>
            </a:r>
            <a:endParaRPr lang="en-US" sz="1800" dirty="0"/>
          </a:p>
          <a:p>
            <a:pPr lvl="1">
              <a:buFont typeface="Lucida Grande" pitchFamily="-108" charset="0"/>
              <a:buChar char="●"/>
            </a:pPr>
            <a:r>
              <a:rPr lang="en-US" sz="1800" dirty="0" smtClean="0"/>
              <a:t>maneuver-related activities successful</a:t>
            </a:r>
          </a:p>
          <a:p>
            <a:pPr>
              <a:buFont typeface="Lucida Grande" pitchFamily="-108" charset="0"/>
              <a:buChar char="●"/>
            </a:pPr>
            <a:r>
              <a:rPr lang="en-US" sz="1800" dirty="0" smtClean="0"/>
              <a:t>NOAA-20 ATMS TDR/SDR compare well to S-NPP ATMS</a:t>
            </a:r>
          </a:p>
          <a:p>
            <a:pPr lvl="1">
              <a:buFont typeface="Lucida Grande" pitchFamily="-108" charset="0"/>
              <a:buChar char="●"/>
            </a:pPr>
            <a:r>
              <a:rPr lang="en-US" sz="1800" dirty="0" smtClean="0"/>
              <a:t>NE</a:t>
            </a:r>
            <a:r>
              <a:rPr lang="en-US" sz="1800" dirty="0"/>
              <a:t>∆Ts </a:t>
            </a:r>
            <a:r>
              <a:rPr lang="en-US" sz="1800" dirty="0" smtClean="0"/>
              <a:t>stable </a:t>
            </a:r>
            <a:r>
              <a:rPr lang="en-US" sz="1800" dirty="0"/>
              <a:t>since activation and slightly lower than </a:t>
            </a:r>
            <a:r>
              <a:rPr lang="en-US" sz="1800" dirty="0" smtClean="0"/>
              <a:t>S-NPP</a:t>
            </a:r>
          </a:p>
          <a:p>
            <a:pPr lvl="1">
              <a:buFont typeface="Lucida Grande" pitchFamily="-108" charset="0"/>
              <a:buChar char="●"/>
            </a:pPr>
            <a:r>
              <a:rPr lang="en-US" sz="1800" dirty="0" smtClean="0"/>
              <a:t>Inter-channel </a:t>
            </a:r>
            <a:r>
              <a:rPr lang="en-US" sz="1800" dirty="0"/>
              <a:t>noise correlation </a:t>
            </a:r>
            <a:r>
              <a:rPr lang="en-US" sz="1800" dirty="0" smtClean="0"/>
              <a:t>much </a:t>
            </a:r>
            <a:r>
              <a:rPr lang="en-US" sz="1800" dirty="0"/>
              <a:t>lower than </a:t>
            </a:r>
            <a:r>
              <a:rPr lang="en-US" sz="1800" dirty="0" smtClean="0"/>
              <a:t>S-NPP</a:t>
            </a:r>
          </a:p>
          <a:p>
            <a:pPr>
              <a:buFont typeface="Lucida Grande" pitchFamily="-108" charset="0"/>
              <a:buChar char="●"/>
            </a:pPr>
            <a:r>
              <a:rPr lang="en-US" sz="1800" dirty="0" smtClean="0"/>
              <a:t>ATMS SDR is significantly improved. </a:t>
            </a:r>
            <a:r>
              <a:rPr lang="en-US" sz="1800" dirty="0" err="1" smtClean="0"/>
              <a:t>MiRS</a:t>
            </a:r>
            <a:r>
              <a:rPr lang="en-US" sz="1800" dirty="0" smtClean="0"/>
              <a:t> products achieved beta maturity at day-1. TDR/SDR products are operational at major NWP centers. Some centers are working on the ATMS RDR data for climate studies.</a:t>
            </a:r>
          </a:p>
          <a:p>
            <a:pPr>
              <a:buFont typeface="Lucida Grande" pitchFamily="-108" charset="0"/>
              <a:buChar char="●"/>
            </a:pPr>
            <a:r>
              <a:rPr lang="en-US" sz="1800" dirty="0">
                <a:ea typeface="ＭＳ Ｐゴシック" pitchFamily="-108" charset="-128"/>
                <a:cs typeface="Calibri" panose="020F0502020204030204" pitchFamily="34" charset="0"/>
              </a:rPr>
              <a:t>Antenna pattern </a:t>
            </a:r>
            <a:r>
              <a:rPr lang="en-US" sz="1800" dirty="0" smtClean="0">
                <a:ea typeface="ＭＳ Ｐゴシック" pitchFamily="-108" charset="-128"/>
                <a:cs typeface="Calibri" panose="020F0502020204030204" pitchFamily="34" charset="0"/>
              </a:rPr>
              <a:t>correction is </a:t>
            </a:r>
            <a:r>
              <a:rPr lang="en-US" sz="1800" dirty="0" smtClean="0">
                <a:ea typeface="ＭＳ Ｐゴシック" pitchFamily="-108" charset="-128"/>
                <a:cs typeface="Calibri" panose="020F0502020204030204" pitchFamily="34" charset="0"/>
              </a:rPr>
              <a:t>included </a:t>
            </a:r>
            <a:r>
              <a:rPr lang="en-US" sz="1800" dirty="0" smtClean="0">
                <a:ea typeface="ＭＳ Ｐゴシック" pitchFamily="-108" charset="-128"/>
                <a:cs typeface="Calibri" panose="020F0502020204030204" pitchFamily="34" charset="0"/>
              </a:rPr>
              <a:t>in </a:t>
            </a:r>
            <a:r>
              <a:rPr lang="en-US" sz="1800" dirty="0" smtClean="0">
                <a:ea typeface="ＭＳ Ｐゴシック" pitchFamily="-108" charset="-128"/>
                <a:cs typeface="Calibri" panose="020F0502020204030204" pitchFamily="34" charset="0"/>
              </a:rPr>
              <a:t>SDR</a:t>
            </a:r>
            <a:endParaRPr lang="en-US" sz="1800" dirty="0" smtClean="0">
              <a:ea typeface="ＭＳ Ｐゴシック" pitchFamily="-108" charset="-128"/>
              <a:cs typeface="Calibri" panose="020F0502020204030204" pitchFamily="34" charset="0"/>
            </a:endParaRPr>
          </a:p>
          <a:p>
            <a:pPr>
              <a:buFont typeface="Lucida Grande" pitchFamily="-108" charset="0"/>
              <a:buChar char="●"/>
            </a:pPr>
            <a:r>
              <a:rPr lang="en-US" sz="1800" dirty="0" smtClean="0">
                <a:ea typeface="ＭＳ Ｐゴシック" pitchFamily="-108" charset="-128"/>
                <a:cs typeface="Calibri" panose="020F0502020204030204" pitchFamily="34" charset="0"/>
              </a:rPr>
              <a:t>TDR emissivity correction in </a:t>
            </a:r>
            <a:r>
              <a:rPr lang="en-US" sz="1800" dirty="0" smtClean="0">
                <a:ea typeface="ＭＳ Ｐゴシック" pitchFamily="-108" charset="-128"/>
                <a:cs typeface="Calibri" panose="020F0502020204030204" pitchFamily="34" charset="0"/>
              </a:rPr>
              <a:t>testing, not quite </a:t>
            </a:r>
            <a:r>
              <a:rPr lang="en-US" sz="1800" dirty="0" smtClean="0">
                <a:ea typeface="ＭＳ Ｐゴシック" pitchFamily="-108" charset="-128"/>
                <a:cs typeface="Calibri" panose="020F0502020204030204" pitchFamily="34" charset="0"/>
              </a:rPr>
              <a:t>yet in </a:t>
            </a:r>
            <a:r>
              <a:rPr lang="en-US" sz="1800" dirty="0" smtClean="0">
                <a:ea typeface="ＭＳ Ｐゴシック" pitchFamily="-108" charset="-128"/>
                <a:cs typeface="Calibri" panose="020F0502020204030204" pitchFamily="34" charset="0"/>
              </a:rPr>
              <a:t>OPS</a:t>
            </a:r>
            <a:endParaRPr lang="en-US" sz="1800" dirty="0">
              <a:ea typeface="ＭＳ Ｐゴシック" pitchFamily="-108" charset="-128"/>
              <a:cs typeface="Calibri" panose="020F0502020204030204" pitchFamily="34" charset="0"/>
            </a:endParaRPr>
          </a:p>
          <a:p>
            <a:pPr>
              <a:buFont typeface="Lucida Grande" pitchFamily="-108" charset="0"/>
              <a:buChar char="●"/>
            </a:pPr>
            <a:endParaRPr lang="en-US" sz="1800" dirty="0" smtClean="0">
              <a:latin typeface="Helvetica" pitchFamily="-108" charset="0"/>
              <a:ea typeface="ＭＳ Ｐゴシック" pitchFamily="-108" charset="-128"/>
              <a:cs typeface="Helvetica" pitchFamily="-108" charset="0"/>
            </a:endParaRPr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latin typeface="Helvetica" pitchFamily="-108" charset="0"/>
                <a:ea typeface="ＭＳ Ｐゴシック" pitchFamily="-108" charset="-128"/>
                <a:cs typeface="Helvetica" pitchFamily="-108" charset="0"/>
              </a:rPr>
              <a:t>Conclusion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3660" y="5540514"/>
            <a:ext cx="7972508" cy="707886"/>
          </a:xfrm>
          <a:prstGeom prst="rect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NOAA-20 ATMS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on-orbit performance compares well with S-NPP ATMS. NOAA-20 ATMS TDR and SDR products look better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28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122084344"/>
              </p:ext>
            </p:extLst>
          </p:nvPr>
        </p:nvGraphicFramePr>
        <p:xfrm>
          <a:off x="217713" y="1718355"/>
          <a:ext cx="8648700" cy="2956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8558">
                  <a:extLst>
                    <a:ext uri="{9D8B030D-6E8A-4147-A177-3AD203B41FA5}">
                      <a16:colId xmlns:a16="http://schemas.microsoft.com/office/drawing/2014/main" val="2817201334"/>
                    </a:ext>
                  </a:extLst>
                </a:gridCol>
                <a:gridCol w="1364342">
                  <a:extLst>
                    <a:ext uri="{9D8B030D-6E8A-4147-A177-3AD203B41FA5}">
                      <a16:colId xmlns:a16="http://schemas.microsoft.com/office/drawing/2014/main" val="1954484693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2202395784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3467713101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4040492833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12670738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Sensor-Spacecraft</a:t>
                      </a:r>
                      <a:endParaRPr lang="en-US" b="1" dirty="0"/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Algorithm</a:t>
                      </a:r>
                      <a:endParaRPr lang="en-US" b="1" dirty="0"/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Activation</a:t>
                      </a:r>
                      <a:endParaRPr lang="en-US" b="1" dirty="0"/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Beta</a:t>
                      </a:r>
                      <a:endParaRPr lang="en-US" b="1" dirty="0"/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Provisional</a:t>
                      </a:r>
                      <a:endParaRPr lang="en-US" b="1" dirty="0"/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Validated</a:t>
                      </a:r>
                      <a:endParaRPr lang="en-US" b="1" dirty="0"/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779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ATMS-SNPP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SDR-L1b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08-Nov-2011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Jan-2012 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(2 m)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Oct-2012 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(1 </a:t>
                      </a:r>
                      <a:r>
                        <a:rPr lang="en-US" sz="1600" dirty="0" err="1" smtClean="0">
                          <a:solidFill>
                            <a:srgbClr val="FF0000"/>
                          </a:solidFill>
                        </a:rPr>
                        <a:t>yr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Dec-2013 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(2 </a:t>
                      </a:r>
                      <a:r>
                        <a:rPr lang="en-US" sz="1600" dirty="0" err="1" smtClean="0">
                          <a:solidFill>
                            <a:srgbClr val="FF0000"/>
                          </a:solidFill>
                        </a:rPr>
                        <a:t>yr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2 m)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907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ATMS-N20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SDR-L1b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29-Nov-2017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11-Dec-2017 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(2 </a:t>
                      </a:r>
                      <a:r>
                        <a:rPr lang="en-US" sz="1600" dirty="0" err="1" smtClean="0">
                          <a:solidFill>
                            <a:srgbClr val="FF0000"/>
                          </a:solidFill>
                        </a:rPr>
                        <a:t>wk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23-Jan-2018 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(2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m)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June-2018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(8 m)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912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CrIS</a:t>
                      </a:r>
                      <a:r>
                        <a:rPr lang="en-US" sz="1600" dirty="0" smtClean="0"/>
                        <a:t>-SNPP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SDR-L1b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14-Dec-2011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Apr-2012</a:t>
                      </a:r>
                    </a:p>
                    <a:p>
                      <a:pPr algn="ctr"/>
                      <a:r>
                        <a:rPr lang="en-US" sz="1600" dirty="0" smtClean="0"/>
                        <a:t>(5 m)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Oct-2012</a:t>
                      </a:r>
                    </a:p>
                    <a:p>
                      <a:pPr algn="ctr"/>
                      <a:r>
                        <a:rPr lang="en-US" sz="1600" dirty="0" smtClean="0"/>
                        <a:t>(11 m)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Dec-2013</a:t>
                      </a:r>
                    </a:p>
                    <a:p>
                      <a:pPr algn="ctr"/>
                      <a:r>
                        <a:rPr lang="en-US" sz="1600" dirty="0" smtClean="0"/>
                        <a:t>(2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yr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8823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CrIS-N20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SDR-L1b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3-Jan-2018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17-Jan-18</a:t>
                      </a:r>
                    </a:p>
                    <a:p>
                      <a:pPr algn="ctr"/>
                      <a:r>
                        <a:rPr lang="en-US" sz="1600" dirty="0" smtClean="0"/>
                        <a:t>(2 m)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16-Feb-18 </a:t>
                      </a:r>
                    </a:p>
                    <a:p>
                      <a:pPr algn="ctr"/>
                      <a:r>
                        <a:rPr lang="en-US" sz="1600" dirty="0" smtClean="0"/>
                        <a:t>(3 m)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Aug-2018 </a:t>
                      </a:r>
                    </a:p>
                    <a:p>
                      <a:pPr algn="ctr"/>
                      <a:r>
                        <a:rPr lang="en-US" sz="1600" dirty="0" smtClean="0"/>
                        <a:t>(10</a:t>
                      </a:r>
                      <a:r>
                        <a:rPr lang="en-US" sz="1600" baseline="0" dirty="0" smtClean="0"/>
                        <a:t> m)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1622010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5236" y="76200"/>
            <a:ext cx="6586061" cy="493078"/>
          </a:xfrm>
        </p:spPr>
        <p:txBody>
          <a:bodyPr/>
          <a:lstStyle/>
          <a:p>
            <a:r>
              <a:rPr lang="en-US" dirty="0" smtClean="0"/>
              <a:t>JPSS Radiance Timeline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46658" y="897861"/>
            <a:ext cx="3190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S-NPP Launch 28-Oct-2011</a:t>
            </a:r>
          </a:p>
          <a:p>
            <a:pPr algn="ctr"/>
            <a:r>
              <a:rPr lang="en-US" sz="2000" b="1" dirty="0" smtClean="0"/>
              <a:t>N-20 Launch 18-Nov-2017</a:t>
            </a:r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696572" y="5181600"/>
            <a:ext cx="5690982" cy="461665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Maturity milestones reached earlier for N20!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38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644664988"/>
              </p:ext>
            </p:extLst>
          </p:nvPr>
        </p:nvGraphicFramePr>
        <p:xfrm>
          <a:off x="217713" y="1718355"/>
          <a:ext cx="8648700" cy="344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6030">
                  <a:extLst>
                    <a:ext uri="{9D8B030D-6E8A-4147-A177-3AD203B41FA5}">
                      <a16:colId xmlns:a16="http://schemas.microsoft.com/office/drawing/2014/main" val="281720133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954484693"/>
                    </a:ext>
                  </a:extLst>
                </a:gridCol>
                <a:gridCol w="1426028">
                  <a:extLst>
                    <a:ext uri="{9D8B030D-6E8A-4147-A177-3AD203B41FA5}">
                      <a16:colId xmlns:a16="http://schemas.microsoft.com/office/drawing/2014/main" val="2202395784"/>
                    </a:ext>
                  </a:extLst>
                </a:gridCol>
                <a:gridCol w="1389742">
                  <a:extLst>
                    <a:ext uri="{9D8B030D-6E8A-4147-A177-3AD203B41FA5}">
                      <a16:colId xmlns:a16="http://schemas.microsoft.com/office/drawing/2014/main" val="3467713101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4040492833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12670738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Sensor-Spacecraft</a:t>
                      </a:r>
                      <a:endParaRPr lang="en-US" b="1" dirty="0"/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Algorithm</a:t>
                      </a:r>
                      <a:endParaRPr lang="en-US" b="1" dirty="0"/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Activation</a:t>
                      </a:r>
                      <a:endParaRPr lang="en-US" b="1" dirty="0"/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Beta</a:t>
                      </a:r>
                      <a:endParaRPr lang="en-US" b="1" dirty="0"/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Provisional</a:t>
                      </a:r>
                      <a:endParaRPr lang="en-US" b="1" dirty="0"/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Validated</a:t>
                      </a:r>
                      <a:endParaRPr lang="en-US" b="1" dirty="0"/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779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MIRS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SNPP</a:t>
                      </a:r>
                      <a:r>
                        <a:rPr lang="en-US" sz="1600" baseline="0" dirty="0" smtClean="0"/>
                        <a:t> (ATMS only)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Temperature/Water</a:t>
                      </a:r>
                      <a:r>
                        <a:rPr lang="en-US" sz="1600" baseline="0" dirty="0" smtClean="0"/>
                        <a:t> Vapor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08-Nov-2011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Apr-2012 </a:t>
                      </a:r>
                    </a:p>
                    <a:p>
                      <a:pPr algn="ctr"/>
                      <a:r>
                        <a:rPr lang="en-US" sz="1600" dirty="0" smtClean="0"/>
                        <a:t>(6 m)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Aug-2014 </a:t>
                      </a:r>
                    </a:p>
                    <a:p>
                      <a:pPr algn="ctr"/>
                      <a:r>
                        <a:rPr lang="en-US" sz="1600" dirty="0" smtClean="0"/>
                        <a:t>(2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yr</a:t>
                      </a:r>
                      <a:r>
                        <a:rPr lang="en-US" sz="1600" baseline="0" dirty="0" smtClean="0"/>
                        <a:t> 10</a:t>
                      </a:r>
                      <a:r>
                        <a:rPr lang="en-US" sz="1600" dirty="0" smtClean="0"/>
                        <a:t> m)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Oct-2016 </a:t>
                      </a:r>
                    </a:p>
                    <a:p>
                      <a:pPr algn="ctr"/>
                      <a:r>
                        <a:rPr lang="en-US" sz="1600" dirty="0" smtClean="0"/>
                        <a:t>(5 </a:t>
                      </a:r>
                      <a:r>
                        <a:rPr lang="en-US" sz="1600" dirty="0" err="1" smtClean="0"/>
                        <a:t>yr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9907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MIRS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N20</a:t>
                      </a:r>
                      <a:r>
                        <a:rPr lang="en-US" sz="1600" dirty="0" smtClean="0"/>
                        <a:t> (ATMS only)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Temperature/Water Vapor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29-Nov-2017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21-Mar-2018</a:t>
                      </a:r>
                    </a:p>
                    <a:p>
                      <a:pPr algn="ctr"/>
                      <a:r>
                        <a:rPr lang="en-US" sz="1600" dirty="0" smtClean="0"/>
                        <a:t>(5</a:t>
                      </a:r>
                      <a:r>
                        <a:rPr lang="en-US" sz="1600" baseline="0" dirty="0" smtClean="0"/>
                        <a:t> m)</a:t>
                      </a:r>
                      <a:r>
                        <a:rPr lang="en-US" sz="1600" dirty="0" smtClean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Sep-2018</a:t>
                      </a:r>
                    </a:p>
                    <a:p>
                      <a:pPr algn="ctr"/>
                      <a:r>
                        <a:rPr lang="en-US" sz="1600" dirty="0" smtClean="0"/>
                        <a:t>(1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yr</a:t>
                      </a:r>
                      <a:r>
                        <a:rPr lang="en-US" sz="1600" baseline="0" dirty="0" smtClean="0"/>
                        <a:t>)</a:t>
                      </a:r>
                      <a:r>
                        <a:rPr lang="en-US" sz="1600" dirty="0" smtClean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Sep-2019</a:t>
                      </a:r>
                    </a:p>
                    <a:p>
                      <a:pPr algn="ctr"/>
                      <a:r>
                        <a:rPr lang="en-US" sz="1600" dirty="0" smtClean="0"/>
                        <a:t>(2 </a:t>
                      </a:r>
                      <a:r>
                        <a:rPr lang="en-US" sz="1600" dirty="0" err="1" smtClean="0"/>
                        <a:t>yr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5912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NUCAPS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SNPP</a:t>
                      </a:r>
                      <a:r>
                        <a:rPr lang="en-US" sz="1600" dirty="0" smtClean="0"/>
                        <a:t> (ATMS +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CrIS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Temperature/Water Vapor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14-Dec-2011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Aug-2012</a:t>
                      </a:r>
                    </a:p>
                    <a:p>
                      <a:pPr algn="ctr"/>
                      <a:r>
                        <a:rPr lang="en-US" sz="1600" dirty="0" smtClean="0"/>
                        <a:t>(9 m)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Jan-2013</a:t>
                      </a:r>
                    </a:p>
                    <a:p>
                      <a:pPr algn="ctr"/>
                      <a:r>
                        <a:rPr lang="en-US" sz="1600" dirty="0" smtClean="0"/>
                        <a:t>(1 </a:t>
                      </a:r>
                      <a:r>
                        <a:rPr lang="en-US" sz="1600" dirty="0" err="1" smtClean="0"/>
                        <a:t>yr</a:t>
                      </a:r>
                      <a:r>
                        <a:rPr lang="en-US" sz="1600" dirty="0" smtClean="0"/>
                        <a:t> 1 m)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Sep-2014 </a:t>
                      </a:r>
                    </a:p>
                    <a:p>
                      <a:pPr algn="ctr"/>
                      <a:r>
                        <a:rPr lang="en-US" sz="1600" dirty="0" smtClean="0"/>
                        <a:t>(2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yr</a:t>
                      </a:r>
                      <a:r>
                        <a:rPr lang="en-US" sz="1600" baseline="0" dirty="0" smtClean="0"/>
                        <a:t> 10 m)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8823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NUCAPS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N20</a:t>
                      </a:r>
                      <a:r>
                        <a:rPr lang="en-US" sz="1600" dirty="0" smtClean="0"/>
                        <a:t> (ATMS</a:t>
                      </a:r>
                      <a:r>
                        <a:rPr lang="en-US" sz="1600" baseline="0" dirty="0" smtClean="0"/>
                        <a:t> + </a:t>
                      </a:r>
                      <a:r>
                        <a:rPr lang="en-US" sz="1600" baseline="0" dirty="0" err="1" smtClean="0"/>
                        <a:t>CrIS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Temperature/Water Vapor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3-Jan-2018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Jun-2018</a:t>
                      </a:r>
                    </a:p>
                    <a:p>
                      <a:pPr algn="ctr"/>
                      <a:r>
                        <a:rPr lang="en-US" sz="1600" dirty="0" smtClean="0"/>
                        <a:t>(6 m)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Sep-2018 </a:t>
                      </a:r>
                    </a:p>
                    <a:p>
                      <a:pPr algn="ctr"/>
                      <a:r>
                        <a:rPr lang="en-US" sz="1600" dirty="0" smtClean="0"/>
                        <a:t>(9 m)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Sep-2019 </a:t>
                      </a:r>
                    </a:p>
                    <a:p>
                      <a:pPr algn="ctr"/>
                      <a:r>
                        <a:rPr lang="en-US" sz="1600" dirty="0" smtClean="0"/>
                        <a:t>(1 </a:t>
                      </a:r>
                      <a:r>
                        <a:rPr lang="en-US" sz="1600" dirty="0" err="1" smtClean="0"/>
                        <a:t>yr</a:t>
                      </a:r>
                      <a:r>
                        <a:rPr lang="en-US" sz="1600" dirty="0" smtClean="0"/>
                        <a:t> 9</a:t>
                      </a:r>
                      <a:r>
                        <a:rPr lang="en-US" sz="1600" baseline="0" dirty="0" smtClean="0"/>
                        <a:t> m)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1622010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5236" y="76200"/>
            <a:ext cx="6586061" cy="493078"/>
          </a:xfrm>
        </p:spPr>
        <p:txBody>
          <a:bodyPr/>
          <a:lstStyle/>
          <a:p>
            <a:r>
              <a:rPr lang="en-US" dirty="0" smtClean="0"/>
              <a:t>JPSS Retrieval Timeline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46658" y="897861"/>
            <a:ext cx="3190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S-NPP Launch 28-Oct-2011</a:t>
            </a:r>
          </a:p>
          <a:p>
            <a:pPr algn="ctr"/>
            <a:r>
              <a:rPr lang="en-US" sz="2000" b="1" dirty="0" smtClean="0"/>
              <a:t>N-20 Launch 18-Nov-2017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96572" y="5458691"/>
            <a:ext cx="5690982" cy="461665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Maturity milestones reached earlier for N20!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03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JPSS Anomaly Reporting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68994" y="719568"/>
            <a:ext cx="53281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https://www.star.nesdis.noaa.gov/icvs/SNPP_Anomalies.php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43" y="1177636"/>
            <a:ext cx="7205093" cy="48629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87598" y="6040582"/>
            <a:ext cx="5286447" cy="461665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Easy to find anomalies from STAR ICVS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79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Future Activities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96431" y="974534"/>
            <a:ext cx="8442769" cy="5532064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339725" marR="0" lvl="0" indent="-339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Keep analyzing post-launch data, such as pitch maneuver, active geolocation, lunar intrusion, and so on, to better characterize NOAA-20 ATMS on orbit performance</a:t>
            </a:r>
          </a:p>
          <a:p>
            <a:pPr marL="339725" marR="0" lvl="0" indent="-339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Implement key instrument performance and data quality monitoring packages for long term trending (much already available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on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NOAA/STAR  ICVS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website)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39725" lvl="0" indent="-339725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Further improvements in TDR &amp; SDR algorithms</a:t>
            </a:r>
          </a:p>
          <a:p>
            <a:pPr marL="339725" lvl="0" indent="-339725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Switch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 active geolocation?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Support data product end users, antenna pattern model for radiance assimilation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Write users manual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JPSS-2 ATMS pre-launch preparation</a:t>
            </a:r>
          </a:p>
        </p:txBody>
      </p:sp>
    </p:spTree>
    <p:extLst>
      <p:ext uri="{BB962C8B-B14F-4D97-AF65-F5344CB8AC3E}">
        <p14:creationId xmlns:p14="http://schemas.microsoft.com/office/powerpoint/2010/main" val="363628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NOAA-20 ATMS First Light Image</a:t>
            </a:r>
            <a:br>
              <a:rPr lang="en-US" sz="2400" dirty="0" smtClean="0"/>
            </a:br>
            <a:r>
              <a:rPr lang="en-US" sz="2400" dirty="0" smtClean="0"/>
              <a:t>(First Light Image for the Entire JPSS Series)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9" y="846387"/>
            <a:ext cx="7830259" cy="56947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5" y="5749680"/>
            <a:ext cx="1407006" cy="791441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8973300">
            <a:off x="1133484" y="5371791"/>
            <a:ext cx="437189" cy="263237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17074" y="4933973"/>
            <a:ext cx="904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from </a:t>
            </a:r>
          </a:p>
          <a:p>
            <a:r>
              <a:rPr lang="en-US" sz="1200" dirty="0" smtClean="0"/>
              <a:t>NOAA</a:t>
            </a:r>
          </a:p>
          <a:p>
            <a:r>
              <a:rPr lang="en-US" sz="1200" dirty="0" smtClean="0"/>
              <a:t>STAR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599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82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ATMS Cal/Val Team Members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855837"/>
              </p:ext>
            </p:extLst>
          </p:nvPr>
        </p:nvGraphicFramePr>
        <p:xfrm>
          <a:off x="152400" y="838200"/>
          <a:ext cx="8475260" cy="5386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3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5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13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PI 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Organization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Team Members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Roles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and Responsibilities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227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Quanhua (Mark) Liu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NOAA/STAR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alibri" panose="020F0502020204030204" pitchFamily="34" charset="0"/>
                        </a:rPr>
                        <a:t>Ninghai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 Sun (technical lead), Hu Yang,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libri" panose="020F0502020204030204" pitchFamily="34" charset="0"/>
                        </a:rPr>
                        <a:t>Xiaolei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libri" panose="020F0502020204030204" pitchFamily="34" charset="0"/>
                        </a:rPr>
                        <a:t>Zou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, Lin </a:t>
                      </a:r>
                      <a:r>
                        <a:rPr lang="en-US" sz="1600" baseline="0" dirty="0" err="1" smtClean="0">
                          <a:latin typeface="Calibri" panose="020F0502020204030204" pitchFamily="34" charset="0"/>
                        </a:rPr>
                        <a:t>Lin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Project management, SDR team coordination and algorithm test in IDPS, ATMS calibration/validation and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geolocation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 science support, ATMS TDR/SDR data quality and monitoring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517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Edward Kim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NASA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Craig Smith, </a:t>
                      </a:r>
                    </a:p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Joseph Lyu, </a:t>
                      </a:r>
                    </a:p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Lisa McCormick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Liaison NASA flight team and NG Azusa, and independent SDR assessments, manage PLT and data analyze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01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Vince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 Leslie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MIT/LL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alibri" panose="020F0502020204030204" pitchFamily="34" charset="0"/>
                        </a:rPr>
                        <a:t>Idahosa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alibri" panose="020F0502020204030204" pitchFamily="34" charset="0"/>
                        </a:rPr>
                        <a:t>Osaretin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, Mark </a:t>
                      </a:r>
                      <a:r>
                        <a:rPr lang="en-US" sz="1600" dirty="0" err="1" smtClean="0">
                          <a:latin typeface="Calibri" panose="020F0502020204030204" pitchFamily="34" charset="0"/>
                        </a:rPr>
                        <a:t>Tolman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ATMS instrument performance and data quality assessments, PLT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data evaluation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2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Wesley Berg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CSU/CIRA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ATMS and GPM WG band cross-calibration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191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</a:rPr>
                        <a:t>Deirdre Bolen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</a:rPr>
                        <a:t>JPSS/JAM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</a:rPr>
                        <a:t>ADR/PCR</a:t>
                      </a:r>
                      <a:r>
                        <a:rPr lang="en-US" sz="1400" baseline="0" dirty="0" smtClean="0">
                          <a:latin typeface="+mn-lt"/>
                          <a:ea typeface="Times New Roman"/>
                        </a:rPr>
                        <a:t> support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525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97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ATMS Instrument Specifications</a:t>
            </a:r>
            <a:endParaRPr lang="en-US" sz="2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28600" y="762001"/>
          <a:ext cx="8534400" cy="57149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8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430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6763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83989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</a:rPr>
                        <a:t>Ch.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</a:rPr>
                        <a:t>Center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Freq.(MHz)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</a:rPr>
                        <a:t>POL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Bandwidth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Max. (MHz)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Frequency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Stability (MHz)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Calibration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Accuracy (K)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NEΔT (K)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3-dB Bandwidth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000" dirty="0" err="1">
                          <a:effectLst/>
                          <a:latin typeface="Calibri" panose="020F0502020204030204" pitchFamily="34" charset="0"/>
                        </a:rPr>
                        <a:t>deg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Remarks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Characterization at Nadir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23800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QV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270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1.0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0.7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5.2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AMSU-A2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Window-water vapor 100 </a:t>
                      </a: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</a:rPr>
                        <a:t>mm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31400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QV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180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1.0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0.8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5.2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AMSU-A2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Window-water vapor 500 </a:t>
                      </a: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</a:rPr>
                        <a:t>mm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50300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QH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180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0.9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2.2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AMSU-A1-2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Window-surface emissivity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51760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QH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400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0.7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2.2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Window-surface emissivity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52800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QH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400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0.7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2.2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AMSU-A1-2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Surface air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53596±115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QH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170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0.7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2.2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AMSU-A1-2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4 km ~ 700 </a:t>
                      </a:r>
                      <a:r>
                        <a:rPr lang="en-US" sz="1000" dirty="0" err="1">
                          <a:effectLst/>
                          <a:latin typeface="Calibri" panose="020F0502020204030204" pitchFamily="34" charset="0"/>
                        </a:rPr>
                        <a:t>mb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54400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QH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400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0.7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2.2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AMSU-A1-1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9 km ~ 400 </a:t>
                      </a:r>
                      <a:r>
                        <a:rPr lang="en-US" sz="1000" dirty="0" err="1">
                          <a:effectLst/>
                          <a:latin typeface="Calibri" panose="020F0502020204030204" pitchFamily="34" charset="0"/>
                        </a:rPr>
                        <a:t>mb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54940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QH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400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0.7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2.2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AMSU-A1-1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11 km ~ 250 </a:t>
                      </a:r>
                      <a:r>
                        <a:rPr lang="en-US" sz="1000" dirty="0" err="1">
                          <a:effectLst/>
                          <a:latin typeface="Calibri" panose="020F0502020204030204" pitchFamily="34" charset="0"/>
                        </a:rPr>
                        <a:t>mb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55500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QH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330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0.7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2.2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AMSU-A1-2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13 km ~ 180 </a:t>
                      </a:r>
                      <a:r>
                        <a:rPr lang="en-US" sz="1000" dirty="0" err="1">
                          <a:effectLst/>
                          <a:latin typeface="Calibri" panose="020F0502020204030204" pitchFamily="34" charset="0"/>
                        </a:rPr>
                        <a:t>mb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57290.344(f</a:t>
                      </a:r>
                      <a:r>
                        <a:rPr lang="en-US" sz="1000" baseline="-25000"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QH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330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0.5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2.2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AMSU-A1-1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17 km ~ 90 </a:t>
                      </a:r>
                      <a:r>
                        <a:rPr lang="en-US" sz="1000" dirty="0" err="1">
                          <a:effectLst/>
                          <a:latin typeface="Calibri" panose="020F0502020204030204" pitchFamily="34" charset="0"/>
                        </a:rPr>
                        <a:t>mb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3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en-US" sz="1000" baseline="-25000"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± 217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QH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78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0.5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1.2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2.2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AMSU-A1-1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19 km ~ 50 </a:t>
                      </a:r>
                      <a:r>
                        <a:rPr lang="en-US" sz="1000" dirty="0" err="1">
                          <a:effectLst/>
                          <a:latin typeface="Calibri" panose="020F0502020204030204" pitchFamily="34" charset="0"/>
                        </a:rPr>
                        <a:t>mb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3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en-US" sz="1000" baseline="-25000"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±322.2±48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QH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36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1.2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1.2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2.2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AMSU-A1-1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25 km ~ 25 </a:t>
                      </a:r>
                      <a:r>
                        <a:rPr lang="en-US" sz="1000" dirty="0" err="1">
                          <a:effectLst/>
                          <a:latin typeface="Calibri" panose="020F0502020204030204" pitchFamily="34" charset="0"/>
                        </a:rPr>
                        <a:t>mb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3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en-US" sz="1000" baseline="-25000"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±322.2±22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QH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1.6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1.5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2.2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AMSU-A1-1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29 km ~ 10 </a:t>
                      </a:r>
                      <a:r>
                        <a:rPr lang="en-US" sz="1000" dirty="0" err="1">
                          <a:effectLst/>
                          <a:latin typeface="Calibri" panose="020F0502020204030204" pitchFamily="34" charset="0"/>
                        </a:rPr>
                        <a:t>mb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3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en-US" sz="1000" baseline="-25000"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±322.2±10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QH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0.5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2.4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2.2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AMSU-A1-1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32 km ~ 6 </a:t>
                      </a:r>
                      <a:r>
                        <a:rPr lang="en-US" sz="1000" dirty="0" err="1">
                          <a:effectLst/>
                          <a:latin typeface="Calibri" panose="020F0502020204030204" pitchFamily="34" charset="0"/>
                        </a:rPr>
                        <a:t>mb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3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en-US" sz="1000" baseline="-25000"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±322.2±4.5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QH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0.5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3.6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2.2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AMSU-A1-1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37 km ~ 3 </a:t>
                      </a:r>
                      <a:r>
                        <a:rPr lang="en-US" sz="1000" dirty="0" err="1">
                          <a:effectLst/>
                          <a:latin typeface="Calibri" panose="020F0502020204030204" pitchFamily="34" charset="0"/>
                        </a:rPr>
                        <a:t>mb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3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88200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QV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200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1.0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0.5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2.2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89000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Window H</a:t>
                      </a:r>
                      <a:r>
                        <a:rPr lang="en-US" sz="1000" baseline="-250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O 150 mm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3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165500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QH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200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1.0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0.6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1.1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157000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r>
                        <a:rPr lang="en-US" sz="1000" baseline="-250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O 18 mm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3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183310±7000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QH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1.0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0.8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1.1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AMSU-B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r>
                        <a:rPr lang="en-US" sz="1000" baseline="-250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O 8 mm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3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183310±4500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QH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1.0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0.8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1.1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r>
                        <a:rPr lang="en-US" sz="1000" baseline="-250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O 4.5 mm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3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183310±3000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QH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1.0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0.8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1.1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</a:rPr>
                        <a:t>AMSU-B/MHS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r>
                        <a:rPr lang="en-US" sz="1000" baseline="-250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O 2.5 mm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3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183310±1800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QH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1.0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0.8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1.1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r>
                        <a:rPr lang="en-US" sz="1000" baseline="-250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O 1.2 mm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3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183310±1000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QH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500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1.0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0.9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1.1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</a:rPr>
                        <a:t>AMSU-B/MHS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r>
                        <a:rPr lang="en-US" sz="1000" baseline="-250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O 0.5 mm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510" marR="33510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77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34180" y="685800"/>
            <a:ext cx="7448280" cy="39222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/>
                <a:ea typeface="ＭＳ Ｐゴシック" pitchFamily="-111" charset="-128"/>
                <a:cs typeface="Helvetic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1800" kern="0" dirty="0" smtClean="0"/>
              <a:t>Comparison</a:t>
            </a:r>
            <a:r>
              <a:rPr lang="en-US" sz="1800" kern="0" dirty="0"/>
              <a:t> </a:t>
            </a:r>
            <a:r>
              <a:rPr lang="en-US" sz="1800" kern="0" dirty="0" smtClean="0"/>
              <a:t>of J1 Pre-Launch, NOAA-20 on-orbit, SNPP on-orbit</a:t>
            </a:r>
            <a:endParaRPr lang="en-US" sz="1800" kern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" t="3340" r="6250" b="5001"/>
          <a:stretch/>
        </p:blipFill>
        <p:spPr>
          <a:xfrm>
            <a:off x="0" y="1268395"/>
            <a:ext cx="5942378" cy="47268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ATMS Sensitivity (NEDT)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023794" y="5985430"/>
            <a:ext cx="7058666" cy="391516"/>
          </a:xfrm>
          <a:prstGeom prst="rect">
            <a:avLst/>
          </a:prstGeom>
          <a:solidFill>
            <a:srgbClr val="00FF0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N-20 NEDT on-orbit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~ same as pre-launch and better than S-NPP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018401"/>
            <a:ext cx="2124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V. Leslie &amp; </a:t>
            </a:r>
            <a:r>
              <a:rPr lang="en-US" sz="1200" dirty="0" err="1" smtClean="0"/>
              <a:t>I.Osaretin</a:t>
            </a:r>
            <a:r>
              <a:rPr lang="en-US" sz="1200" dirty="0" smtClean="0"/>
              <a:t>, MIT LL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590800" y="2407792"/>
            <a:ext cx="74251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S-NPP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4229" y="2436107"/>
            <a:ext cx="1120820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N-20</a:t>
            </a:r>
          </a:p>
          <a:p>
            <a:r>
              <a:rPr lang="en-US" sz="1600" dirty="0">
                <a:solidFill>
                  <a:srgbClr val="FF0000"/>
                </a:solidFill>
              </a:rPr>
              <a:t>p</a:t>
            </a:r>
            <a:r>
              <a:rPr lang="en-US" sz="1600" dirty="0" smtClean="0">
                <a:solidFill>
                  <a:srgbClr val="FF0000"/>
                </a:solidFill>
              </a:rPr>
              <a:t>re &amp; post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launch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3291619" y="2555163"/>
            <a:ext cx="41566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4058747" y="2812845"/>
            <a:ext cx="398878" cy="7650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1555163" y="3373454"/>
            <a:ext cx="55015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spec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2183996" y="3556673"/>
            <a:ext cx="635404" cy="10868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7" name="Picture 16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1073" y="1328016"/>
            <a:ext cx="3950542" cy="476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2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1934"/>
            <a:ext cx="9144000" cy="333413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/>
              <a:t>ATMS </a:t>
            </a:r>
            <a:r>
              <a:rPr lang="en-US" kern="0" dirty="0" smtClean="0"/>
              <a:t>Inter-Channel </a:t>
            </a:r>
            <a:r>
              <a:rPr lang="en-US" kern="0" dirty="0"/>
              <a:t>Correlation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61401" y="1369712"/>
            <a:ext cx="7448280" cy="39222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/>
                <a:ea typeface="ＭＳ Ｐゴシック" pitchFamily="-111" charset="-128"/>
                <a:cs typeface="Helvetic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1800" kern="0" dirty="0" smtClean="0"/>
              <a:t>Comparison</a:t>
            </a:r>
            <a:r>
              <a:rPr lang="en-US" sz="1800" kern="0" dirty="0"/>
              <a:t> </a:t>
            </a:r>
            <a:r>
              <a:rPr lang="en-US" sz="1800" kern="0" dirty="0" smtClean="0"/>
              <a:t>of J1 Pre-Launch, NOAA-20 on-orbit, SNPP on-orbit</a:t>
            </a:r>
            <a:endParaRPr lang="en-US" sz="1800" kern="0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56039" y="5949807"/>
            <a:ext cx="6920337" cy="403285"/>
          </a:xfrm>
          <a:prstGeom prst="rect">
            <a:avLst/>
          </a:prstGeom>
          <a:solidFill>
            <a:srgbClr val="00FF0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N-20 Noise Correlation </a:t>
            </a:r>
            <a:r>
              <a:rPr lang="en-US" sz="1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 Better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S-NPP for all Channels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14290" y="5131617"/>
            <a:ext cx="2124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V. Leslie &amp; </a:t>
            </a:r>
            <a:r>
              <a:rPr lang="en-US" sz="1200" dirty="0" err="1" smtClean="0"/>
              <a:t>I.Osaretin</a:t>
            </a:r>
            <a:r>
              <a:rPr lang="en-US" sz="1200" dirty="0" smtClean="0"/>
              <a:t>, MIT LL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734012" y="1989370"/>
            <a:ext cx="74251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S-NPP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07576" y="2012154"/>
            <a:ext cx="153760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N-20 pre-launch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6207" y="1996424"/>
            <a:ext cx="132119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N-20 on-orbit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70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ATMS Noise </a:t>
            </a:r>
            <a:r>
              <a:rPr lang="en-US" dirty="0"/>
              <a:t>Power </a:t>
            </a:r>
            <a:r>
              <a:rPr lang="en-US" dirty="0" smtClean="0"/>
              <a:t>Spectra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238227" y="883369"/>
            <a:ext cx="3671354" cy="5471305"/>
            <a:chOff x="4793773" y="894357"/>
            <a:chExt cx="4179170" cy="548516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3773" y="894357"/>
              <a:ext cx="4179170" cy="5485160"/>
            </a:xfrm>
            <a:prstGeom prst="rect">
              <a:avLst/>
            </a:prstGeom>
          </p:spPr>
        </p:pic>
        <p:sp>
          <p:nvSpPr>
            <p:cNvPr id="11" name="Rounded Rectangle 10"/>
            <p:cNvSpPr/>
            <p:nvPr/>
          </p:nvSpPr>
          <p:spPr bwMode="auto">
            <a:xfrm rot="791979">
              <a:off x="5293323" y="4531686"/>
              <a:ext cx="1407268" cy="328046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 rot="2306617">
              <a:off x="5538500" y="4056351"/>
              <a:ext cx="1538178" cy="345716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Down Arrow 12"/>
            <p:cNvSpPr/>
            <p:nvPr/>
          </p:nvSpPr>
          <p:spPr bwMode="auto">
            <a:xfrm rot="1381247">
              <a:off x="5535617" y="4037360"/>
              <a:ext cx="307598" cy="434323"/>
            </a:xfrm>
            <a:prstGeom prst="down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 rot="1698115">
              <a:off x="5185252" y="1881906"/>
              <a:ext cx="1612249" cy="390285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81411" y="2937769"/>
              <a:ext cx="19607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</a:t>
              </a:r>
              <a:r>
                <a:rPr lang="en-US" dirty="0" smtClean="0">
                  <a:solidFill>
                    <a:srgbClr val="FF0000"/>
                  </a:solidFill>
                </a:rPr>
                <a:t>ame 1/f noise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25986" y="5390024"/>
              <a:ext cx="20297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lower 1/f noise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025039" y="6152401"/>
            <a:ext cx="1851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J.Lyu</a:t>
            </a:r>
            <a:r>
              <a:rPr lang="en-US" sz="1600" dirty="0" smtClean="0"/>
              <a:t>/ NASA GSFC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5574503" y="4833062"/>
            <a:ext cx="60625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N-20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79474" y="4142454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S-NPP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7" name="Content Placeholder 8"/>
          <p:cNvSpPr>
            <a:spLocks noGrp="1"/>
          </p:cNvSpPr>
          <p:nvPr>
            <p:ph sz="half" idx="1"/>
          </p:nvPr>
        </p:nvSpPr>
        <p:spPr>
          <a:xfrm>
            <a:off x="453279" y="4142454"/>
            <a:ext cx="4232397" cy="1944184"/>
          </a:xfrm>
          <a:solidFill>
            <a:srgbClr val="00FF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800" b="0" dirty="0" smtClean="0"/>
              <a:t>On-orbit noise </a:t>
            </a:r>
            <a:r>
              <a:rPr lang="en-US" sz="1800" b="0" dirty="0"/>
              <a:t>power spectra </a:t>
            </a:r>
            <a:r>
              <a:rPr lang="en-US" sz="1800" b="0" dirty="0" smtClean="0"/>
              <a:t>match </a:t>
            </a:r>
            <a:r>
              <a:rPr lang="en-US" sz="1800" b="0" dirty="0"/>
              <a:t>well with Instrument TVAC </a:t>
            </a:r>
            <a:r>
              <a:rPr lang="en-US" sz="1800" b="0" dirty="0" smtClean="0"/>
              <a:t>results</a:t>
            </a:r>
          </a:p>
          <a:p>
            <a:r>
              <a:rPr lang="en-US" sz="1800" b="0" dirty="0"/>
              <a:t>S</a:t>
            </a:r>
            <a:r>
              <a:rPr lang="en-US" sz="1800" b="0" dirty="0" smtClean="0"/>
              <a:t>ame </a:t>
            </a:r>
            <a:r>
              <a:rPr lang="en-US" sz="1800" b="0" dirty="0"/>
              <a:t>or better for most channels compared to </a:t>
            </a:r>
            <a:r>
              <a:rPr lang="en-US" sz="1800" b="0" dirty="0" smtClean="0"/>
              <a:t>S-NPP</a:t>
            </a:r>
          </a:p>
          <a:p>
            <a:r>
              <a:rPr lang="en-US" sz="1800" b="0" dirty="0" smtClean="0"/>
              <a:t>Channels with &lt; 1/f noise will have less striping</a:t>
            </a:r>
            <a:endParaRPr lang="en-US" sz="1800" b="0" dirty="0"/>
          </a:p>
          <a:p>
            <a:endParaRPr lang="en-US" sz="1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41775" t="9267" r="36355" b="45818"/>
          <a:stretch/>
        </p:blipFill>
        <p:spPr>
          <a:xfrm>
            <a:off x="2852178" y="1196568"/>
            <a:ext cx="1752562" cy="26288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41599" t="54181" r="34767"/>
          <a:stretch/>
        </p:blipFill>
        <p:spPr>
          <a:xfrm>
            <a:off x="887958" y="1196568"/>
            <a:ext cx="1856509" cy="262884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rot="16200000">
            <a:off x="-139692" y="2212506"/>
            <a:ext cx="1602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NOAA STAR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3669467" y="913289"/>
            <a:ext cx="60625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N-20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70308" y="913289"/>
            <a:ext cx="74251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S-NPP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42955" y="1535122"/>
            <a:ext cx="84830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Less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Striping</a:t>
            </a:r>
          </a:p>
        </p:txBody>
      </p:sp>
    </p:spTree>
    <p:extLst>
      <p:ext uri="{BB962C8B-B14F-4D97-AF65-F5344CB8AC3E}">
        <p14:creationId xmlns:p14="http://schemas.microsoft.com/office/powerpoint/2010/main" val="1136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81886" y="1010879"/>
            <a:ext cx="3352269" cy="4525963"/>
          </a:xfrm>
        </p:spPr>
        <p:txBody>
          <a:bodyPr/>
          <a:lstStyle/>
          <a:p>
            <a:r>
              <a:rPr lang="en-US" sz="1800" b="1" dirty="0" smtClean="0"/>
              <a:t>Rolls -65deg &amp; +30deg</a:t>
            </a:r>
          </a:p>
          <a:p>
            <a:pPr lvl="1"/>
            <a:r>
              <a:rPr lang="en-US" sz="1800" b="0" dirty="0"/>
              <a:t>Antenna </a:t>
            </a:r>
            <a:r>
              <a:rPr lang="en-US" sz="1800" b="0" dirty="0" smtClean="0"/>
              <a:t>pattern/</a:t>
            </a:r>
            <a:r>
              <a:rPr lang="en-US" sz="1800" b="0" dirty="0" err="1" smtClean="0"/>
              <a:t>sidelobe</a:t>
            </a:r>
            <a:r>
              <a:rPr lang="en-US" sz="1800" b="0" dirty="0" smtClean="0"/>
              <a:t> check</a:t>
            </a:r>
            <a:endParaRPr lang="en-US" sz="1800" b="1" dirty="0" smtClean="0"/>
          </a:p>
          <a:p>
            <a:r>
              <a:rPr lang="en-US" sz="1800" b="1" dirty="0" smtClean="0"/>
              <a:t>Backflip Maneuver</a:t>
            </a:r>
          </a:p>
          <a:p>
            <a:pPr lvl="1"/>
            <a:r>
              <a:rPr lang="en-US" sz="1800" dirty="0"/>
              <a:t>Antenna </a:t>
            </a:r>
            <a:r>
              <a:rPr lang="en-US" sz="1800" dirty="0" smtClean="0"/>
              <a:t>pattern/</a:t>
            </a:r>
            <a:r>
              <a:rPr lang="en-US" sz="1800" dirty="0" err="1" smtClean="0"/>
              <a:t>sidelobe</a:t>
            </a:r>
            <a:r>
              <a:rPr lang="en-US" sz="1800" dirty="0" smtClean="0"/>
              <a:t> check</a:t>
            </a:r>
          </a:p>
          <a:p>
            <a:pPr lvl="1"/>
            <a:r>
              <a:rPr lang="en-US" sz="1800" dirty="0" err="1"/>
              <a:t>Sidelobe</a:t>
            </a:r>
            <a:r>
              <a:rPr lang="en-US" sz="1800" dirty="0"/>
              <a:t> contamination characterized</a:t>
            </a:r>
          </a:p>
          <a:p>
            <a:pPr lvl="1"/>
            <a:r>
              <a:rPr lang="en-US" sz="1800" dirty="0"/>
              <a:t>Scan Bias </a:t>
            </a:r>
            <a:r>
              <a:rPr lang="en-US" sz="1800" dirty="0" smtClean="0"/>
              <a:t>(flat field) determined</a:t>
            </a:r>
            <a:endParaRPr lang="en-US" sz="1800" dirty="0"/>
          </a:p>
          <a:p>
            <a:pPr lvl="1"/>
            <a:r>
              <a:rPr lang="en-US" sz="1800" dirty="0"/>
              <a:t>Reflector </a:t>
            </a:r>
            <a:r>
              <a:rPr lang="en-US" sz="1800" dirty="0" smtClean="0"/>
              <a:t>Emissivity much better than SNPP</a:t>
            </a:r>
            <a:endParaRPr lang="en-US" sz="1800" dirty="0"/>
          </a:p>
          <a:p>
            <a:pPr lvl="1"/>
            <a:r>
              <a:rPr lang="en-US" sz="1800" b="0" dirty="0" smtClean="0"/>
              <a:t>Minor lunar intrusion</a:t>
            </a:r>
            <a:r>
              <a:rPr lang="en-US" sz="1800" dirty="0" smtClean="0"/>
              <a:t>; </a:t>
            </a:r>
            <a:r>
              <a:rPr lang="en-US" sz="1800" b="0" dirty="0" smtClean="0"/>
              <a:t>no significant impact</a:t>
            </a:r>
            <a:endParaRPr lang="en-US" sz="1800" b="1" dirty="0" smtClean="0"/>
          </a:p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NOAA-20 Maneuvers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675" y="4380448"/>
            <a:ext cx="4975761" cy="22521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119" y="877279"/>
            <a:ext cx="4575011" cy="15658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8418" y="2344310"/>
            <a:ext cx="4518411" cy="14998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41348" y="3980511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-108" charset="0"/>
                <a:ea typeface="ＭＳ Ｐゴシック" pitchFamily="-108" charset="-128"/>
                <a:cs typeface="+mn-cs"/>
              </a:rPr>
              <a:t>Backflip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08" charset="0"/>
              <a:ea typeface="ＭＳ Ｐゴシック" pitchFamily="-108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34180" y="5635710"/>
            <a:ext cx="3060964" cy="497988"/>
          </a:xfrm>
          <a:prstGeom prst="rect">
            <a:avLst/>
          </a:prstGeom>
          <a:solidFill>
            <a:srgbClr val="00FF0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Maneuver results good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41851" y="3844159"/>
            <a:ext cx="1602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-108" charset="0"/>
                <a:ea typeface="ＭＳ Ｐゴシック" pitchFamily="-108" charset="-128"/>
                <a:cs typeface="+mn-cs"/>
              </a:rPr>
              <a:t>NOAA STAR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08" charset="0"/>
              <a:ea typeface="ＭＳ Ｐゴシック" pitchFamily="-108" charset="-128"/>
              <a:cs typeface="+mn-cs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4696691" y="2701863"/>
            <a:ext cx="692727" cy="557074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ＭＳ Ｐゴシック" pitchFamily="-108" charset="-128"/>
                <a:cs typeface="+mn-cs"/>
              </a:rPr>
              <a:t>limb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28191" y="2988559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-108" charset="0"/>
                <a:ea typeface="ＭＳ Ｐゴシック" pitchFamily="-108" charset="-128"/>
                <a:cs typeface="+mn-cs"/>
              </a:rPr>
              <a:t>earth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-108" charset="0"/>
              <a:ea typeface="ＭＳ Ｐゴシック" pitchFamily="-108" charset="-128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59274" y="1812978"/>
            <a:ext cx="1047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-108" charset="0"/>
                <a:ea typeface="ＭＳ Ｐゴシック" pitchFamily="-108" charset="-128"/>
                <a:cs typeface="+mn-cs"/>
              </a:rPr>
              <a:t>cold space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-108" charset="0"/>
              <a:ea typeface="ＭＳ Ｐゴシック" pitchFamily="-108" charset="-128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4696686" y="1510362"/>
            <a:ext cx="692727" cy="557074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ＭＳ Ｐゴシック" pitchFamily="-108" charset="-128"/>
                <a:cs typeface="+mn-cs"/>
              </a:rPr>
              <a:t>limb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81716" y="1406248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-108" charset="0"/>
                <a:ea typeface="ＭＳ Ｐゴシック" pitchFamily="-108" charset="-128"/>
                <a:cs typeface="+mn-cs"/>
              </a:rPr>
              <a:t>earth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-108" charset="0"/>
              <a:ea typeface="ＭＳ Ｐゴシック" pitchFamily="-108" charset="-128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938076" y="3152483"/>
            <a:ext cx="1623155" cy="630329"/>
            <a:chOff x="5938076" y="3152483"/>
            <a:chExt cx="1623155" cy="630329"/>
          </a:xfrm>
        </p:grpSpPr>
        <p:sp>
          <p:nvSpPr>
            <p:cNvPr id="8" name="Oval 7"/>
            <p:cNvSpPr/>
            <p:nvPr/>
          </p:nvSpPr>
          <p:spPr bwMode="auto">
            <a:xfrm rot="19685746">
              <a:off x="5938076" y="3197590"/>
              <a:ext cx="930059" cy="585222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-108" charset="-128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83454" y="3152483"/>
              <a:ext cx="7777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-108" charset="0"/>
                  <a:ea typeface="ＭＳ Ｐゴシック" pitchFamily="-108" charset="-128"/>
                  <a:cs typeface="+mn-cs"/>
                </a:rPr>
                <a:t>Hawaii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-108" charset="0"/>
                <a:ea typeface="ＭＳ Ｐゴシック" pitchFamily="-108" charset="-128"/>
                <a:cs typeface="+mn-cs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406992" y="4857672"/>
            <a:ext cx="636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-108" charset="0"/>
                <a:ea typeface="ＭＳ Ｐゴシック" pitchFamily="-108" charset="-128"/>
                <a:cs typeface="+mn-cs"/>
              </a:rPr>
              <a:t>cold space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-108" charset="0"/>
              <a:ea typeface="ＭＳ Ｐゴシック" pitchFamily="-108" charset="-128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50008" y="4770085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-108" charset="0"/>
                <a:ea typeface="ＭＳ Ｐゴシック" pitchFamily="-108" charset="-128"/>
                <a:cs typeface="+mn-cs"/>
              </a:rPr>
              <a:t>moon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-108" charset="0"/>
              <a:ea typeface="ＭＳ Ｐゴシック" pitchFamily="-10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68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400" dirty="0" smtClean="0">
                <a:latin typeface="Helvetica"/>
              </a:rPr>
              <a:t>Results from Commissioning</a:t>
            </a:r>
            <a:endParaRPr lang="en-US" sz="2400" dirty="0">
              <a:latin typeface="Helvetica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idx="4294967295"/>
          </p:nvPr>
        </p:nvSpPr>
        <p:spPr>
          <a:xfrm>
            <a:off x="381000" y="762000"/>
            <a:ext cx="8305800" cy="4910235"/>
          </a:xfrm>
        </p:spPr>
        <p:txBody>
          <a:bodyPr/>
          <a:lstStyle/>
          <a:p>
            <a:pPr marL="339725" indent="-339725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800" b="0" dirty="0"/>
              <a:t>Space view profile #1 declared optimal</a:t>
            </a:r>
          </a:p>
          <a:p>
            <a:pPr marL="339725" indent="-339725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800" b="0" dirty="0"/>
              <a:t>Channel NE∆Ts stable and lower than S-NPP</a:t>
            </a:r>
          </a:p>
          <a:p>
            <a:pPr marL="339725" indent="-339725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800" b="0" dirty="0"/>
              <a:t>Noise power spectra same or better for most channels vs. S-NPP</a:t>
            </a:r>
          </a:p>
          <a:p>
            <a:pPr marL="339725" indent="-339725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800" b="0" dirty="0"/>
              <a:t>Image striping slightly less than S-NPP</a:t>
            </a:r>
          </a:p>
          <a:p>
            <a:pPr marL="339725" indent="-339725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800" b="0" dirty="0"/>
              <a:t>Inter-channel noise correlation &lt;&lt; S-NPP</a:t>
            </a:r>
          </a:p>
          <a:p>
            <a:pPr marL="339725" indent="-339725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800" b="0" dirty="0"/>
              <a:t>Channel on-orbit effective field-of-view (EFOV), earth </a:t>
            </a:r>
            <a:r>
              <a:rPr lang="en-US" sz="1800" b="0" dirty="0" err="1"/>
              <a:t>sidelobes</a:t>
            </a:r>
            <a:r>
              <a:rPr lang="en-US" sz="1800" b="0" dirty="0"/>
              <a:t> effects, and antenna pattern derived maneuvers </a:t>
            </a:r>
            <a:r>
              <a:rPr lang="en-US" sz="1800" b="0" dirty="0">
                <a:sym typeface="Wingdings" panose="05000000000000000000" pitchFamily="2" charset="2"/>
              </a:rPr>
              <a:t> </a:t>
            </a:r>
            <a:r>
              <a:rPr lang="en-US" sz="1800" b="0" dirty="0"/>
              <a:t>nominal</a:t>
            </a:r>
          </a:p>
          <a:p>
            <a:pPr marL="339725" indent="-339725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800" b="0" dirty="0"/>
              <a:t>No </a:t>
            </a:r>
            <a:r>
              <a:rPr lang="en-US" sz="1800" i="1" dirty="0"/>
              <a:t>significant</a:t>
            </a:r>
            <a:r>
              <a:rPr lang="en-US" sz="1800" b="0" dirty="0"/>
              <a:t> RFI from </a:t>
            </a:r>
            <a:r>
              <a:rPr lang="en-US" sz="1800" b="0" dirty="0" err="1"/>
              <a:t>Ka</a:t>
            </a:r>
            <a:r>
              <a:rPr lang="en-US" sz="1800" b="0" dirty="0"/>
              <a:t> transmitters so far</a:t>
            </a:r>
          </a:p>
          <a:p>
            <a:pPr marL="339725" indent="-339725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800" b="0" dirty="0"/>
              <a:t>Passive lunar intrusion coefficients </a:t>
            </a:r>
            <a:r>
              <a:rPr lang="en-US" sz="1800" b="0" dirty="0" smtClean="0"/>
              <a:t>derived (currently off-line fixed); evaluating alternative </a:t>
            </a:r>
            <a:r>
              <a:rPr lang="en-US" sz="1800" dirty="0" smtClean="0"/>
              <a:t>active </a:t>
            </a:r>
            <a:r>
              <a:rPr lang="en-US" sz="1800" dirty="0"/>
              <a:t>mitigation </a:t>
            </a:r>
            <a:r>
              <a:rPr lang="en-US" sz="1800" dirty="0" smtClean="0"/>
              <a:t>technique</a:t>
            </a:r>
          </a:p>
          <a:p>
            <a:pPr marL="339725" indent="-339725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800" b="0" dirty="0" smtClean="0"/>
              <a:t>No </a:t>
            </a:r>
            <a:r>
              <a:rPr lang="en-US" sz="1800" b="0" dirty="0"/>
              <a:t>heater activation EMI </a:t>
            </a:r>
            <a:r>
              <a:rPr lang="en-US" sz="1800" b="0" dirty="0" smtClean="0"/>
              <a:t>observed</a:t>
            </a:r>
          </a:p>
          <a:p>
            <a:pPr marL="339725" indent="-339725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800" dirty="0" smtClean="0"/>
              <a:t>Active geolocation tested for first time; faster determination of pointing accuracy appears achievable</a:t>
            </a:r>
          </a:p>
        </p:txBody>
      </p:sp>
    </p:spTree>
    <p:extLst>
      <p:ext uri="{BB962C8B-B14F-4D97-AF65-F5344CB8AC3E}">
        <p14:creationId xmlns:p14="http://schemas.microsoft.com/office/powerpoint/2010/main" val="295758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S-NPP/NOAA-20 ATMS TB Inter-comparison</a:t>
            </a:r>
            <a:endParaRPr lang="en-US" sz="24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87669" y="6492875"/>
            <a:ext cx="2133600" cy="365125"/>
          </a:xfrm>
        </p:spPr>
        <p:txBody>
          <a:bodyPr/>
          <a:lstStyle/>
          <a:p>
            <a:r>
              <a:rPr lang="en-US" dirty="0" smtClean="0"/>
              <a:t>Page | </a:t>
            </a:r>
            <a:fld id="{96E36F11-A39A-294D-A59D-6180D50ED29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835" b="1203"/>
          <a:stretch/>
        </p:blipFill>
        <p:spPr>
          <a:xfrm>
            <a:off x="1308744" y="852304"/>
            <a:ext cx="5549256" cy="54722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" y="1482035"/>
            <a:ext cx="136030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Updated</a:t>
            </a:r>
          </a:p>
          <a:p>
            <a:endParaRPr lang="en-US" dirty="0" smtClean="0"/>
          </a:p>
          <a:p>
            <a:r>
              <a:rPr lang="en-US" dirty="0" smtClean="0"/>
              <a:t>(emissivity</a:t>
            </a:r>
          </a:p>
          <a:p>
            <a:r>
              <a:rPr lang="en-US" dirty="0" err="1"/>
              <a:t>c</a:t>
            </a:r>
            <a:r>
              <a:rPr lang="en-US" dirty="0" err="1" smtClean="0"/>
              <a:t>orr</a:t>
            </a:r>
            <a:r>
              <a:rPr lang="en-US" dirty="0" smtClean="0"/>
              <a:t> in TDR</a:t>
            </a:r>
          </a:p>
          <a:p>
            <a:r>
              <a:rPr lang="en-US" dirty="0" smtClean="0"/>
              <a:t>&amp; SDR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246" y="3903317"/>
            <a:ext cx="1556836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OPS</a:t>
            </a:r>
          </a:p>
          <a:p>
            <a:endParaRPr lang="en-US" dirty="0" smtClean="0"/>
          </a:p>
          <a:p>
            <a:r>
              <a:rPr lang="en-US" dirty="0" smtClean="0"/>
              <a:t>(ant </a:t>
            </a:r>
            <a:r>
              <a:rPr lang="en-US" dirty="0" err="1" smtClean="0"/>
              <a:t>corr</a:t>
            </a:r>
            <a:r>
              <a:rPr lang="en-US" dirty="0" smtClean="0"/>
              <a:t> in</a:t>
            </a:r>
          </a:p>
          <a:p>
            <a:r>
              <a:rPr lang="en-US" dirty="0" smtClean="0"/>
              <a:t>SDR, no</a:t>
            </a:r>
          </a:p>
          <a:p>
            <a:r>
              <a:rPr lang="en-US" dirty="0" smtClean="0"/>
              <a:t>emissivity</a:t>
            </a:r>
          </a:p>
          <a:p>
            <a:r>
              <a:rPr lang="en-US" dirty="0" err="1" smtClean="0"/>
              <a:t>corr</a:t>
            </a:r>
            <a:r>
              <a:rPr lang="en-US" dirty="0" smtClean="0"/>
              <a:t> in </a:t>
            </a:r>
          </a:p>
          <a:p>
            <a:r>
              <a:rPr lang="en-US" dirty="0" smtClean="0"/>
              <a:t>TDR or SDR)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172200" y="2514600"/>
            <a:ext cx="51809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dirty="0" smtClean="0"/>
              <a:t>DD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93971" y="5704217"/>
            <a:ext cx="51809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dirty="0" smtClean="0"/>
              <a:t>DD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1079242"/>
            <a:ext cx="2196922" cy="501675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 DD </a:t>
            </a:r>
            <a:r>
              <a:rPr lang="en-US" sz="1600" dirty="0"/>
              <a:t>plots, </a:t>
            </a:r>
            <a:r>
              <a:rPr lang="en-US" sz="1600" dirty="0" smtClean="0"/>
              <a:t>emissivity </a:t>
            </a:r>
            <a:r>
              <a:rPr lang="en-US" sz="1600" dirty="0"/>
              <a:t>correction </a:t>
            </a:r>
            <a:r>
              <a:rPr lang="en-US" sz="1600" dirty="0" smtClean="0"/>
              <a:t>improvement (blue curves closer </a:t>
            </a:r>
            <a:r>
              <a:rPr lang="en-US" sz="1600" dirty="0"/>
              <a:t>to zero</a:t>
            </a:r>
            <a:r>
              <a:rPr lang="en-US" sz="1600" dirty="0" smtClean="0"/>
              <a:t>); mainly </a:t>
            </a:r>
            <a:r>
              <a:rPr lang="en-US" sz="1600" dirty="0" err="1"/>
              <a:t>ch</a:t>
            </a:r>
            <a:r>
              <a:rPr lang="en-US" sz="1600" dirty="0"/>
              <a:t> 11 &amp; </a:t>
            </a:r>
            <a:r>
              <a:rPr lang="en-US" sz="1600" dirty="0" smtClean="0"/>
              <a:t>16; overall improvement small (</a:t>
            </a:r>
            <a:r>
              <a:rPr lang="en-US" sz="1600" dirty="0"/>
              <a:t>bottom </a:t>
            </a:r>
            <a:r>
              <a:rPr lang="en-US" sz="1600" dirty="0" smtClean="0"/>
              <a:t>vs top DD plots). </a:t>
            </a:r>
            <a:r>
              <a:rPr lang="en-US" sz="1600" dirty="0"/>
              <a:t>SDR</a:t>
            </a:r>
            <a:r>
              <a:rPr lang="en-US" sz="1600" dirty="0" smtClean="0"/>
              <a:t> </a:t>
            </a:r>
            <a:r>
              <a:rPr lang="en-US" sz="1600" dirty="0"/>
              <a:t>improvement </a:t>
            </a:r>
            <a:r>
              <a:rPr lang="en-US" sz="1600" dirty="0" smtClean="0"/>
              <a:t>big </a:t>
            </a:r>
            <a:r>
              <a:rPr lang="en-US" sz="1600" dirty="0"/>
              <a:t>for </a:t>
            </a:r>
            <a:r>
              <a:rPr lang="en-US" sz="1600" dirty="0" smtClean="0"/>
              <a:t>higher </a:t>
            </a:r>
            <a:r>
              <a:rPr lang="en-US" sz="1600" dirty="0"/>
              <a:t>channels, </a:t>
            </a:r>
            <a:r>
              <a:rPr lang="en-US" sz="1600" dirty="0" smtClean="0"/>
              <a:t>mostly from updated </a:t>
            </a:r>
            <a:r>
              <a:rPr lang="en-US" sz="1600" dirty="0"/>
              <a:t>antenna correction coefficients. NPP and N20 </a:t>
            </a:r>
            <a:r>
              <a:rPr lang="en-US" sz="1600" dirty="0" smtClean="0"/>
              <a:t>ATMS sensors ~same, expect SDR </a:t>
            </a:r>
            <a:r>
              <a:rPr lang="en-US" sz="1600" dirty="0"/>
              <a:t>DD </a:t>
            </a:r>
            <a:r>
              <a:rPr lang="en-US" sz="1600" dirty="0" smtClean="0"/>
              <a:t>curves </a:t>
            </a:r>
            <a:r>
              <a:rPr lang="en-US" sz="1600" dirty="0"/>
              <a:t>to be </a:t>
            </a:r>
            <a:r>
              <a:rPr lang="en-US" sz="1600" dirty="0" smtClean="0"/>
              <a:t>~similar</a:t>
            </a:r>
            <a:r>
              <a:rPr lang="en-US" sz="1600" dirty="0"/>
              <a:t>, and </a:t>
            </a:r>
          </a:p>
          <a:p>
            <a:r>
              <a:rPr lang="en-US" sz="1600" dirty="0"/>
              <a:t>they are (top DD plot).  This is all consistent w/ ECMWF results.</a:t>
            </a:r>
          </a:p>
        </p:txBody>
      </p:sp>
    </p:spTree>
    <p:extLst>
      <p:ext uri="{BB962C8B-B14F-4D97-AF65-F5344CB8AC3E}">
        <p14:creationId xmlns:p14="http://schemas.microsoft.com/office/powerpoint/2010/main" val="250776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9F16BE44-E115-407E-A293-75287157E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446" y="381000"/>
            <a:ext cx="2739075" cy="219126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3C05D99-4ACF-419D-8304-5B61641D2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446" y="2743200"/>
            <a:ext cx="2739075" cy="21912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505" y="457200"/>
            <a:ext cx="2966769" cy="277071"/>
          </a:xfrm>
        </p:spPr>
        <p:txBody>
          <a:bodyPr/>
          <a:lstStyle/>
          <a:p>
            <a:r>
              <a:rPr lang="en-GB" dirty="0"/>
              <a:t>Scan biases (cloud screened data before bias correction)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B80EA-DB86-D849-B86F-15DAF31F0474}" type="slidenum">
              <a:rPr kumimoji="0" lang="en-US" sz="675" b="1" i="0" u="none" strike="noStrike" kern="1200" cap="none" spc="0" normalizeH="0" baseline="0" noProof="0" smtClean="0">
                <a:ln>
                  <a:noFill/>
                </a:ln>
                <a:solidFill>
                  <a:srgbClr val="064E83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srgbClr val="064E83"/>
              </a:solidFill>
              <a:effectLst/>
              <a:uLnTx/>
              <a:uFillTx/>
              <a:latin typeface="Arial"/>
              <a:ea typeface="ＭＳ Ｐゴシック" pitchFamily="-108" charset="-128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01852D-6F87-47DE-AF1C-F3D92DC10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2373" y="381000"/>
            <a:ext cx="2739076" cy="21912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46BCDD-7BE6-4DA9-81C6-C14D385073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2373" y="2743200"/>
            <a:ext cx="2739076" cy="2191261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84147C4-571C-4791-8F6F-145F2DBE4E00}"/>
              </a:ext>
            </a:extLst>
          </p:cNvPr>
          <p:cNvSpPr txBox="1">
            <a:spLocks/>
          </p:cNvSpPr>
          <p:nvPr/>
        </p:nvSpPr>
        <p:spPr>
          <a:xfrm>
            <a:off x="583141" y="1143000"/>
            <a:ext cx="2874255" cy="3334561"/>
          </a:xfrm>
          <a:prstGeom prst="rect">
            <a:avLst/>
          </a:prstGeom>
        </p:spPr>
        <p:txBody>
          <a:bodyPr lIns="0" tIns="0" rIns="0" bIns="0"/>
          <a:lstStyle>
            <a:lvl1pPr marL="0" indent="-180000" algn="l" defTabSz="457200" rtl="0" eaLnBrk="1" latinLnBrk="0" hangingPunct="1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270000" algn="l" defTabSz="457200" rtl="0" eaLnBrk="1" latinLnBrk="0" hangingPunct="1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000" indent="-270000" algn="l" defTabSz="457200" rtl="0" eaLnBrk="1" latinLnBrk="0" hangingPunct="1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0000" indent="-270000" algn="l" defTabSz="457200" rtl="0" eaLnBrk="1" latinLnBrk="0" hangingPunct="1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0000" indent="-270000" algn="l" defTabSz="457200" rtl="0" eaLnBrk="1" latinLnBrk="0" hangingPunct="1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577" marR="0" lvl="0" indent="-134577" algn="l" defTabSz="457200" rtl="0" eaLnBrk="1" fontAlgn="auto" latinLnBrk="0" hangingPunct="1">
              <a:lnSpc>
                <a:spcPts val="2200"/>
              </a:lnSpc>
              <a:spcBef>
                <a:spcPts val="1100"/>
              </a:spcBef>
              <a:spcAft>
                <a:spcPts val="0"/>
              </a:spcAft>
              <a:buClr>
                <a:srgbClr val="064E83"/>
              </a:buClr>
              <a:buSzTx/>
              <a:buFont typeface="Arial"/>
              <a:buChar char="•"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NOAA-20 updated SDRs have much more symmetric scan biases than NOAA-20 original SDRs</a:t>
            </a:r>
          </a:p>
          <a:p>
            <a:pPr marL="134577" marR="0" lvl="0" indent="-134577" algn="l" defTabSz="457200" rtl="0" eaLnBrk="1" fontAlgn="auto" latinLnBrk="0" hangingPunct="1">
              <a:lnSpc>
                <a:spcPts val="2200"/>
              </a:lnSpc>
              <a:spcBef>
                <a:spcPts val="1100"/>
              </a:spcBef>
              <a:spcAft>
                <a:spcPts val="0"/>
              </a:spcAft>
              <a:buClr>
                <a:srgbClr val="064E83"/>
              </a:buClr>
              <a:buSzTx/>
              <a:buFont typeface="Arial"/>
              <a:buChar char="•"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34577" marR="0" lvl="0" indent="-134577" algn="l" defTabSz="457200" rtl="0" eaLnBrk="1" fontAlgn="auto" latinLnBrk="0" hangingPunct="1">
              <a:lnSpc>
                <a:spcPts val="2200"/>
              </a:lnSpc>
              <a:spcBef>
                <a:spcPts val="1100"/>
              </a:spcBef>
              <a:spcAft>
                <a:spcPts val="0"/>
              </a:spcAft>
              <a:buClr>
                <a:srgbClr val="064E83"/>
              </a:buClr>
              <a:buSzTx/>
              <a:buFont typeface="Arial"/>
              <a:buChar char="•"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NOAA-20 updated SDRs have more symmetric and smaller magnitude scan biases than NOAA-20 TDRs</a:t>
            </a:r>
          </a:p>
          <a:p>
            <a:pPr marL="134577" marR="0" lvl="0" indent="-134577" algn="l" defTabSz="457200" rtl="0" eaLnBrk="1" fontAlgn="auto" latinLnBrk="0" hangingPunct="1">
              <a:lnSpc>
                <a:spcPts val="2200"/>
              </a:lnSpc>
              <a:spcBef>
                <a:spcPts val="1100"/>
              </a:spcBef>
              <a:spcAft>
                <a:spcPts val="0"/>
              </a:spcAft>
              <a:buClr>
                <a:srgbClr val="064E83"/>
              </a:buClr>
              <a:buSzTx/>
              <a:buFont typeface="Arial"/>
              <a:buChar char="•"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34577" marR="0" lvl="0" indent="-134577" algn="l" defTabSz="457200" rtl="0" eaLnBrk="1" fontAlgn="auto" latinLnBrk="0" hangingPunct="1">
              <a:lnSpc>
                <a:spcPts val="2200"/>
              </a:lnSpc>
              <a:spcBef>
                <a:spcPts val="1100"/>
              </a:spcBef>
              <a:spcAft>
                <a:spcPts val="0"/>
              </a:spcAft>
              <a:buClr>
                <a:srgbClr val="064E83"/>
              </a:buClr>
              <a:buSzTx/>
              <a:buFont typeface="Arial"/>
              <a:buChar char="•"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NOAA-20 updated SDRs have more symmetric and smaller magnitude scan biases than Suomi-NPP SDRs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20428D-1C38-43E3-91B3-F6A9849DA886}"/>
              </a:ext>
            </a:extLst>
          </p:cNvPr>
          <p:cNvSpPr txBox="1"/>
          <p:nvPr/>
        </p:nvSpPr>
        <p:spPr>
          <a:xfrm>
            <a:off x="3903794" y="856580"/>
            <a:ext cx="20276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+mn-cs"/>
              </a:rPr>
              <a:t>NOAA-20 original SDRs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D3CA5E-5566-4614-A49A-22516A8E55C1}"/>
              </a:ext>
            </a:extLst>
          </p:cNvPr>
          <p:cNvSpPr txBox="1"/>
          <p:nvPr/>
        </p:nvSpPr>
        <p:spPr>
          <a:xfrm>
            <a:off x="6608571" y="858995"/>
            <a:ext cx="210433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+mn-cs"/>
              </a:rPr>
              <a:t>NOAA-20 updated SDRs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7EF9ED-D261-404E-98F5-BC87D068E2BB}"/>
              </a:ext>
            </a:extLst>
          </p:cNvPr>
          <p:cNvSpPr txBox="1"/>
          <p:nvPr/>
        </p:nvSpPr>
        <p:spPr>
          <a:xfrm>
            <a:off x="6608571" y="3210561"/>
            <a:ext cx="20276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+mn-cs"/>
              </a:rPr>
              <a:t>Suomi-NPP SDRs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0D8EF2-5566-4CF3-9B4B-A9BF3DCCBBAB}"/>
              </a:ext>
            </a:extLst>
          </p:cNvPr>
          <p:cNvSpPr txBox="1"/>
          <p:nvPr/>
        </p:nvSpPr>
        <p:spPr>
          <a:xfrm>
            <a:off x="3865460" y="3188794"/>
            <a:ext cx="210433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+mn-cs"/>
              </a:rPr>
              <a:t>NOAA-20 TDRs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9400" y="5181600"/>
            <a:ext cx="624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SDR data improved because</a:t>
            </a:r>
          </a:p>
          <a:p>
            <a:r>
              <a:rPr lang="en-US" sz="1400" dirty="0" smtClean="0"/>
              <a:t>1.Improved </a:t>
            </a:r>
            <a:r>
              <a:rPr lang="en-US" sz="1400" dirty="0"/>
              <a:t>antenna pattern measurements for J01, especially in W and G bands</a:t>
            </a:r>
          </a:p>
          <a:p>
            <a:r>
              <a:rPr lang="en-US" sz="1400" dirty="0"/>
              <a:t>2.Improved antenna pattern correction algorithm based on On-orbit environment test data</a:t>
            </a:r>
          </a:p>
          <a:p>
            <a:r>
              <a:rPr lang="en-US" sz="1400" dirty="0"/>
              <a:t>3.More accurate antenna reflector emission correction model  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6553200"/>
            <a:ext cx="2459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+mn-cs"/>
              </a:rPr>
              <a:t>Peter Weston and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+mn-cs"/>
              </a:rPr>
              <a:t>Niels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+mn-cs"/>
              </a:rPr>
              <a:t> Bormann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itchFamily="-10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78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9492" y="1070776"/>
            <a:ext cx="8229600" cy="4525963"/>
          </a:xfrm>
        </p:spPr>
        <p:txBody>
          <a:bodyPr>
            <a:noAutofit/>
          </a:bodyPr>
          <a:lstStyle/>
          <a:p>
            <a:pPr marL="179388" indent="-179388"/>
            <a:r>
              <a:rPr lang="en-GB" sz="2400" dirty="0"/>
              <a:t>Data quality looks better than Suomi-NPP:</a:t>
            </a:r>
          </a:p>
          <a:p>
            <a:pPr lvl="1"/>
            <a:r>
              <a:rPr lang="en-GB" sz="2400" dirty="0"/>
              <a:t>Similar biases</a:t>
            </a:r>
          </a:p>
          <a:p>
            <a:pPr lvl="1"/>
            <a:r>
              <a:rPr lang="en-GB" sz="2400" dirty="0"/>
              <a:t>Smaller standard deviation of first guess departures and diagnosed observation errors</a:t>
            </a:r>
          </a:p>
          <a:p>
            <a:pPr lvl="1"/>
            <a:r>
              <a:rPr lang="en-GB" sz="2400" dirty="0"/>
              <a:t>Weaker striping signal than Suomi-NPP </a:t>
            </a:r>
            <a:r>
              <a:rPr lang="en-GB" sz="2400" dirty="0" smtClean="0"/>
              <a:t>ATMS</a:t>
            </a:r>
          </a:p>
          <a:p>
            <a:r>
              <a:rPr lang="en-GB" sz="2400" dirty="0"/>
              <a:t>Improved first guess fits to:</a:t>
            </a:r>
          </a:p>
          <a:p>
            <a:pPr lvl="1"/>
            <a:r>
              <a:rPr lang="en-GB" sz="2400" dirty="0"/>
              <a:t>Temperature observations (AMSU-A, </a:t>
            </a:r>
            <a:r>
              <a:rPr lang="en-GB" sz="2400" dirty="0" err="1"/>
              <a:t>CrIS</a:t>
            </a:r>
            <a:r>
              <a:rPr lang="en-GB" sz="2400" dirty="0"/>
              <a:t>, GPSRO)</a:t>
            </a:r>
          </a:p>
          <a:p>
            <a:pPr lvl="1"/>
            <a:r>
              <a:rPr lang="en-GB" sz="2400" dirty="0"/>
              <a:t>Humidity observations (MHS, GEO CSRs)</a:t>
            </a:r>
          </a:p>
          <a:p>
            <a:pPr marL="179388" indent="-179388"/>
            <a:r>
              <a:rPr lang="en-GB" sz="2400" dirty="0"/>
              <a:t>Indicates improved accuracy of short range temperature and humidity forecasts</a:t>
            </a:r>
          </a:p>
          <a:p>
            <a:r>
              <a:rPr lang="en-GB" sz="2400" dirty="0"/>
              <a:t>Neutral to slightly positive forecast </a:t>
            </a:r>
            <a:r>
              <a:rPr lang="en-GB" sz="2400" dirty="0" smtClean="0"/>
              <a:t>scores</a:t>
            </a:r>
            <a:endParaRPr lang="en-GB" sz="2400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Selected ATMS Comments from ECMWF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06749" y="6098237"/>
            <a:ext cx="6304548" cy="400110"/>
          </a:xfrm>
          <a:prstGeom prst="rect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Generally positive feedback from ECMWF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68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PSS_Powerpoint_Custom_Template_v1-ARIAL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1_ECMWF Light 16:9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CMWF_16.9_light_blue.potx" id="{6A1417DF-A5ED-4292-8112-944A4585B704}" vid="{944113C3-4E06-4B77-9B95-7F776D44435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JPSS_Powerpoint_Custom_Template_v1-ARIAL</Template>
  <TotalTime>12274</TotalTime>
  <Words>1585</Words>
  <Application>Microsoft Office PowerPoint</Application>
  <PresentationFormat>On-screen Show (4:3)</PresentationFormat>
  <Paragraphs>511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ＭＳ Ｐゴシック</vt:lpstr>
      <vt:lpstr>SimSun</vt:lpstr>
      <vt:lpstr>Arial</vt:lpstr>
      <vt:lpstr>Arial Unicode MS</vt:lpstr>
      <vt:lpstr>Calibri</vt:lpstr>
      <vt:lpstr>Helvetica</vt:lpstr>
      <vt:lpstr>Lucida Grande</vt:lpstr>
      <vt:lpstr>Times New Roman</vt:lpstr>
      <vt:lpstr>Wingdings</vt:lpstr>
      <vt:lpstr>JPSS_Powerpoint_Custom_Template_v1-ARIAL</vt:lpstr>
      <vt:lpstr>1_ECMWF Light 16:9 blue</vt:lpstr>
      <vt:lpstr>NOAA-20 ATMS STATUS  </vt:lpstr>
      <vt:lpstr>ATMS Sensitivity (NEDT)</vt:lpstr>
      <vt:lpstr>ATMS Inter-Channel Correlation</vt:lpstr>
      <vt:lpstr>ATMS Noise Power Spectra</vt:lpstr>
      <vt:lpstr>NOAA-20 Maneuvers</vt:lpstr>
      <vt:lpstr>Results from Commissioning</vt:lpstr>
      <vt:lpstr>S-NPP/NOAA-20 ATMS TB Inter-comparison</vt:lpstr>
      <vt:lpstr>Scan biases (cloud screened data before bias correction)</vt:lpstr>
      <vt:lpstr>Selected ATMS Comments from ECMWF</vt:lpstr>
      <vt:lpstr>Total Precipitable Water (2017-11-30), beta maturity at day-1</vt:lpstr>
      <vt:lpstr>Conclusion</vt:lpstr>
      <vt:lpstr>JPSS Radiance Timeline</vt:lpstr>
      <vt:lpstr>JPSS Retrieval Timeline</vt:lpstr>
      <vt:lpstr>JPSS Anomaly Reporting</vt:lpstr>
      <vt:lpstr>Future Activities</vt:lpstr>
      <vt:lpstr>NOAA-20 ATMS First Light Image (First Light Image for the Entire JPSS Series)</vt:lpstr>
      <vt:lpstr>PowerPoint Presentation</vt:lpstr>
      <vt:lpstr>ATMS Cal/Val Team Members</vt:lpstr>
      <vt:lpstr>ATMS Instrument Specifications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JPSS</dc:creator>
  <cp:lastModifiedBy>Kim, Edward J. (GSFC-6170)</cp:lastModifiedBy>
  <cp:revision>912</cp:revision>
  <dcterms:created xsi:type="dcterms:W3CDTF">2016-03-18T13:48:59Z</dcterms:created>
  <dcterms:modified xsi:type="dcterms:W3CDTF">2019-03-06T09:17:39Z</dcterms:modified>
</cp:coreProperties>
</file>