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8" r:id="rId2"/>
    <p:sldId id="351" r:id="rId3"/>
    <p:sldId id="369" r:id="rId4"/>
    <p:sldId id="355" r:id="rId5"/>
    <p:sldId id="347" r:id="rId6"/>
    <p:sldId id="344" r:id="rId7"/>
    <p:sldId id="342" r:id="rId8"/>
    <p:sldId id="371" r:id="rId9"/>
    <p:sldId id="360" r:id="rId10"/>
    <p:sldId id="362" r:id="rId11"/>
    <p:sldId id="353" r:id="rId12"/>
    <p:sldId id="372" r:id="rId13"/>
    <p:sldId id="374" r:id="rId14"/>
    <p:sldId id="358" r:id="rId15"/>
    <p:sldId id="350" r:id="rId16"/>
    <p:sldId id="363" r:id="rId17"/>
    <p:sldId id="361" r:id="rId18"/>
    <p:sldId id="356" r:id="rId19"/>
    <p:sldId id="354" r:id="rId20"/>
    <p:sldId id="269" r:id="rId21"/>
    <p:sldId id="294" r:id="rId22"/>
    <p:sldId id="366" r:id="rId23"/>
    <p:sldId id="376" r:id="rId24"/>
  </p:sldIdLst>
  <p:sldSz cx="1343977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3" autoAdjust="0"/>
  </p:normalViewPr>
  <p:slideViewPr>
    <p:cSldViewPr>
      <p:cViewPr>
        <p:scale>
          <a:sx n="50" d="100"/>
          <a:sy n="50" d="100"/>
        </p:scale>
        <p:origin x="1064" y="12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204"/>
    </p:cViewPr>
  </p:sorterViewPr>
  <p:notesViewPr>
    <p:cSldViewPr>
      <p:cViewPr varScale="1">
        <p:scale>
          <a:sx n="51" d="100"/>
          <a:sy n="51" d="100"/>
        </p:scale>
        <p:origin x="282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F9071-606E-4447-B1E1-E112D783C96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016D-53C8-466E-9957-FF18C8E5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1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699250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5062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A697B23-5EF5-4499-AF1E-01F67BB2A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ACDEE6-2134-4733-AFFA-8D6F824AB64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60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A697B23-5EF5-4499-AF1E-01F67BB2A0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053AFC-97B7-434C-B74F-6220C59D345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699250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A697B23-5EF5-4499-AF1E-01F67BB2A0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455" y="2347914"/>
            <a:ext cx="11424867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026" y="4283075"/>
            <a:ext cx="940784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idx="2"/>
          </p:nvPr>
        </p:nvSpPr>
        <p:spPr>
          <a:xfrm>
            <a:off x="670932" y="6962776"/>
            <a:ext cx="1477316" cy="436563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idx="3"/>
          </p:nvPr>
        </p:nvSpPr>
        <p:spPr>
          <a:xfrm>
            <a:off x="2554615" y="6962776"/>
            <a:ext cx="8838504" cy="436563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idx="4"/>
          </p:nvPr>
        </p:nvSpPr>
        <p:spPr>
          <a:xfrm>
            <a:off x="12432322" y="6962776"/>
            <a:ext cx="687861" cy="379411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70932" y="6886576"/>
            <a:ext cx="3119721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4597038" y="6886576"/>
            <a:ext cx="4249932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12503348" y="7019924"/>
            <a:ext cx="501363" cy="3222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A31D-1A85-49ED-A3C8-FDAFE4592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3784" y="301626"/>
            <a:ext cx="3020245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932" y="301626"/>
            <a:ext cx="8859669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70932" y="6886576"/>
            <a:ext cx="3119721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4597038" y="6886576"/>
            <a:ext cx="4249932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12503348" y="7019924"/>
            <a:ext cx="501363" cy="3222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2679-0D63-4084-BF00-D5D7D3DF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301626"/>
            <a:ext cx="12083098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idx="2"/>
          </p:nvPr>
        </p:nvSpPr>
        <p:spPr>
          <a:xfrm>
            <a:off x="670932" y="6962776"/>
            <a:ext cx="1477316" cy="436563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idx="3"/>
          </p:nvPr>
        </p:nvSpPr>
        <p:spPr>
          <a:xfrm>
            <a:off x="2554615" y="6962776"/>
            <a:ext cx="8838504" cy="436563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idx="4"/>
          </p:nvPr>
        </p:nvSpPr>
        <p:spPr>
          <a:xfrm>
            <a:off x="12409039" y="6962776"/>
            <a:ext cx="711143" cy="379411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301626"/>
            <a:ext cx="12083098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0932" y="1768476"/>
            <a:ext cx="12083098" cy="4981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70932" y="6999286"/>
            <a:ext cx="1477316" cy="4000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2757799" y="6999286"/>
            <a:ext cx="8533728" cy="4000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12104263" y="6999287"/>
            <a:ext cx="677280" cy="4000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2460-7C56-4753-A5D9-D58A76768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idx="2"/>
          </p:nvPr>
        </p:nvSpPr>
        <p:spPr>
          <a:xfrm>
            <a:off x="670932" y="7056437"/>
            <a:ext cx="1477316" cy="342902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idx="3"/>
          </p:nvPr>
        </p:nvSpPr>
        <p:spPr>
          <a:xfrm>
            <a:off x="2554615" y="7056437"/>
            <a:ext cx="8838504" cy="342902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idx="4"/>
          </p:nvPr>
        </p:nvSpPr>
        <p:spPr>
          <a:xfrm>
            <a:off x="12409039" y="7056437"/>
            <a:ext cx="711143" cy="285750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83" y="4857751"/>
            <a:ext cx="114227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483" y="3203576"/>
            <a:ext cx="114227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70932" y="6886576"/>
            <a:ext cx="3119721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4597038" y="6886576"/>
            <a:ext cx="4249932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12503348" y="7019924"/>
            <a:ext cx="501363" cy="3222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47158-7952-47D4-B692-E83143D1E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32" y="1768476"/>
            <a:ext cx="5938899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014" y="1768476"/>
            <a:ext cx="594101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idx="10"/>
          </p:nvPr>
        </p:nvSpPr>
        <p:spPr>
          <a:xfrm>
            <a:off x="670932" y="6962776"/>
            <a:ext cx="1477316" cy="436563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idx="3"/>
          </p:nvPr>
        </p:nvSpPr>
        <p:spPr>
          <a:xfrm>
            <a:off x="2554615" y="6962776"/>
            <a:ext cx="8838504" cy="436563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idx="4"/>
          </p:nvPr>
        </p:nvSpPr>
        <p:spPr>
          <a:xfrm>
            <a:off x="12307447" y="6962776"/>
            <a:ext cx="812735" cy="379411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48" y="303214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7830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7830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idx="10"/>
          </p:nvPr>
        </p:nvSpPr>
        <p:spPr>
          <a:xfrm>
            <a:off x="670932" y="6962776"/>
            <a:ext cx="1477316" cy="436563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idx="11"/>
          </p:nvPr>
        </p:nvSpPr>
        <p:spPr>
          <a:xfrm>
            <a:off x="2554615" y="6962776"/>
            <a:ext cx="8838504" cy="436563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idx="12"/>
          </p:nvPr>
        </p:nvSpPr>
        <p:spPr>
          <a:xfrm>
            <a:off x="12409039" y="6962776"/>
            <a:ext cx="711143" cy="379411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idx="2"/>
          </p:nvPr>
        </p:nvSpPr>
        <p:spPr>
          <a:xfrm>
            <a:off x="670932" y="6962776"/>
            <a:ext cx="1477316" cy="436563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idx="3"/>
          </p:nvPr>
        </p:nvSpPr>
        <p:spPr>
          <a:xfrm>
            <a:off x="2554615" y="6962776"/>
            <a:ext cx="8838504" cy="436563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idx="4"/>
          </p:nvPr>
        </p:nvSpPr>
        <p:spPr>
          <a:xfrm>
            <a:off x="12307447" y="6962776"/>
            <a:ext cx="812735" cy="379411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idx="2"/>
          </p:nvPr>
        </p:nvSpPr>
        <p:spPr>
          <a:xfrm>
            <a:off x="670932" y="6962776"/>
            <a:ext cx="1477316" cy="436563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idx="3"/>
          </p:nvPr>
        </p:nvSpPr>
        <p:spPr>
          <a:xfrm>
            <a:off x="2554615" y="6962776"/>
            <a:ext cx="8838504" cy="436563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idx="4"/>
          </p:nvPr>
        </p:nvSpPr>
        <p:spPr>
          <a:xfrm>
            <a:off x="12307447" y="6962776"/>
            <a:ext cx="812735" cy="379411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47" y="301626"/>
            <a:ext cx="4421369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047" y="1581151"/>
            <a:ext cx="4421369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70932" y="6886576"/>
            <a:ext cx="3119721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597038" y="6886576"/>
            <a:ext cx="4249932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12503348" y="7019924"/>
            <a:ext cx="501363" cy="3222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CF0A-A2E7-4B79-B8E3-E3B31F18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044" y="5291139"/>
            <a:ext cx="806386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044" y="674689"/>
            <a:ext cx="806386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044" y="5916613"/>
            <a:ext cx="806386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70932" y="6886576"/>
            <a:ext cx="3119721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597038" y="6886576"/>
            <a:ext cx="4249932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12503348" y="7019924"/>
            <a:ext cx="501363" cy="3222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DFD-6274-43E1-8BFC-09445E137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0932" y="301626"/>
            <a:ext cx="12083098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32" y="1768476"/>
            <a:ext cx="12083098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" name="Picture 9" descr="NASA_logo.svg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110" y="6962776"/>
            <a:ext cx="618139" cy="436563"/>
          </a:xfrm>
          <a:prstGeom prst="rect">
            <a:avLst/>
          </a:prstGeom>
        </p:spPr>
      </p:pic>
      <p:pic>
        <p:nvPicPr>
          <p:cNvPr id="11" name="Picture 2" descr="http://upload.wikimedia.org/wikipedia/commons/thumb/e/ee/NIST_logo.svg/645px-NIST_logo.svg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99" y="7116840"/>
            <a:ext cx="717887" cy="1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104" y="7003318"/>
            <a:ext cx="491910" cy="368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0" b="24741"/>
          <a:stretch/>
        </p:blipFill>
        <p:spPr>
          <a:xfrm>
            <a:off x="3499093" y="7045110"/>
            <a:ext cx="1023659" cy="285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3" b="32144"/>
          <a:stretch/>
        </p:blipFill>
        <p:spPr>
          <a:xfrm>
            <a:off x="4627239" y="7063166"/>
            <a:ext cx="1033909" cy="2492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75" y="7014739"/>
            <a:ext cx="931676" cy="346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95" y="7052530"/>
            <a:ext cx="1454492" cy="270539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 noChangeArrowheads="1"/>
          </p:cNvSpPr>
          <p:nvPr>
            <p:ph type="dt" idx="2"/>
          </p:nvPr>
        </p:nvSpPr>
        <p:spPr>
          <a:xfrm>
            <a:off x="670932" y="6962776"/>
            <a:ext cx="1477316" cy="436563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22" name="Footer Placeholder 21"/>
          <p:cNvSpPr>
            <a:spLocks noGrp="1" noChangeArrowheads="1"/>
          </p:cNvSpPr>
          <p:nvPr>
            <p:ph type="ftr" idx="3"/>
          </p:nvPr>
        </p:nvSpPr>
        <p:spPr>
          <a:xfrm>
            <a:off x="2554615" y="6962776"/>
            <a:ext cx="8838504" cy="436563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23" name="Slide Number Placeholder 22"/>
          <p:cNvSpPr>
            <a:spLocks noGrp="1" noChangeArrowheads="1"/>
          </p:cNvSpPr>
          <p:nvPr>
            <p:ph type="sldNum" idx="4"/>
          </p:nvPr>
        </p:nvSpPr>
        <p:spPr>
          <a:xfrm>
            <a:off x="12409039" y="6962776"/>
            <a:ext cx="711143" cy="379411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243392" y="6904037"/>
            <a:ext cx="1295349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57" y="7014794"/>
            <a:ext cx="346443" cy="346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95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162" y="701635"/>
            <a:ext cx="9008665" cy="1620430"/>
          </a:xfrm>
        </p:spPr>
        <p:txBody>
          <a:bodyPr>
            <a:noAutofit/>
          </a:bodyPr>
          <a:lstStyle/>
          <a:p>
            <a:r>
              <a:rPr lang="en-US" dirty="0"/>
              <a:t>SI-Traceable Calibration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Satellite </a:t>
            </a:r>
            <a:r>
              <a:rPr lang="en-US" dirty="0"/>
              <a:t>Microwave Radiometers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361" y="2829943"/>
            <a:ext cx="7896490" cy="691092"/>
          </a:xfrm>
        </p:spPr>
        <p:txBody>
          <a:bodyPr>
            <a:noAutofit/>
          </a:bodyPr>
          <a:lstStyle/>
          <a:p>
            <a:r>
              <a:rPr lang="en-US" sz="2200" u="sng" dirty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Kim</a:t>
            </a:r>
            <a:r>
              <a:rPr lang="en-US" sz="2200" dirty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NASA/GSFC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306" y="3521036"/>
            <a:ext cx="9372600" cy="324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Derek </a:t>
            </a:r>
            <a:r>
              <a:rPr lang="en-US" sz="2200" dirty="0" err="1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Houtz</a:t>
            </a:r>
            <a:r>
              <a:rPr lang="en-US" sz="2200" dirty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Dazhen </a:t>
            </a:r>
            <a:r>
              <a:rPr lang="en-US" sz="2200" dirty="0" smtClean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Gu, William Emery</a:t>
            </a:r>
            <a:endParaRPr lang="en-US" sz="2200" dirty="0">
              <a:solidFill>
                <a:srgbClr val="CC0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of Standards and Technology</a:t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Colorado,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Boulder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WSL (ETH)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 </a:t>
            </a:r>
            <a:r>
              <a:rPr lang="en-US" sz="2200" dirty="0" err="1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Kangas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ESA/ESTEC,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-SG</a:t>
            </a:r>
          </a:p>
          <a:p>
            <a:pPr algn="ctr"/>
            <a:r>
              <a:rPr lang="en-US" sz="2200" dirty="0" err="1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Takaaki</a:t>
            </a:r>
            <a:r>
              <a:rPr lang="en-US" sz="2200" dirty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Ishikawa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Mitsubishi Electric Corporation</a:t>
            </a:r>
          </a:p>
          <a:p>
            <a:pPr algn="ctr"/>
            <a:r>
              <a:rPr lang="en-US" sz="2200" dirty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Bell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ECMWF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Acknowledgements: </a:t>
            </a:r>
            <a:r>
              <a:rPr lang="en-US" sz="2200" dirty="0">
                <a:solidFill>
                  <a:srgbClr val="CC0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Walker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NIST retired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idx="3"/>
          </p:nvPr>
        </p:nvSpPr>
        <p:spPr>
          <a:xfrm>
            <a:off x="90487" y="6581485"/>
            <a:ext cx="2946072" cy="360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503237"/>
            <a:ext cx="12083098" cy="854075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Benefit to NWP forecasting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014" y="1951037"/>
            <a:ext cx="5941015" cy="44942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Bias corrections are larger than forecast model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Bias from RTM &amp; forecast models (#2 &amp; #3) are often artificially assigned to sensor bias (#1) in order not to disturb the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is unphysical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Impedes progress in actually fixing the models (thus presumably improving forecasts)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0932" y="1951037"/>
            <a:ext cx="5938899" cy="44942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NWP &amp; climate models subtract </a:t>
            </a:r>
            <a:r>
              <a:rPr lang="en-US" dirty="0" smtClean="0"/>
              <a:t>biases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Bias sources include: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Radiometer sensor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Radiative transfer model (RTM)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Forecast model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8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427037"/>
            <a:ext cx="12083098" cy="976314"/>
          </a:xfrm>
          <a:solidFill>
            <a:srgbClr val="92D05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GB" sz="3200" dirty="0"/>
              <a:t>The potential benefits of improved radiometric calibration </a:t>
            </a:r>
            <a:br>
              <a:rPr lang="en-GB" sz="3200" dirty="0"/>
            </a:br>
            <a:r>
              <a:rPr lang="en-GB" sz="3200" dirty="0"/>
              <a:t>for NWP and climate </a:t>
            </a:r>
            <a:r>
              <a:rPr lang="en-GB" sz="3200" dirty="0" smtClean="0"/>
              <a:t>reanalysis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4BF58-CEC8-429F-858C-65D4B958E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t="14571" r="13146" b="16360"/>
          <a:stretch/>
        </p:blipFill>
        <p:spPr>
          <a:xfrm>
            <a:off x="928687" y="2185984"/>
            <a:ext cx="2880000" cy="2115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AC469B-327F-4CC8-924C-707995F13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t="13794" r="13113" b="16511"/>
          <a:stretch/>
        </p:blipFill>
        <p:spPr>
          <a:xfrm>
            <a:off x="3840314" y="2160662"/>
            <a:ext cx="2880000" cy="2127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434B5-CF78-4A6B-B4BF-C05D145444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13795" r="12937" b="16312"/>
          <a:stretch/>
        </p:blipFill>
        <p:spPr>
          <a:xfrm>
            <a:off x="6749166" y="2170968"/>
            <a:ext cx="2880000" cy="2137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B44D33-370F-4A9A-94AD-8047A0ACAA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4027" r="12938" b="16115"/>
          <a:stretch/>
        </p:blipFill>
        <p:spPr>
          <a:xfrm>
            <a:off x="9645642" y="2160662"/>
            <a:ext cx="2880000" cy="2122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440F23-1CCA-46D9-A0EF-D685615A5422}"/>
              </a:ext>
            </a:extLst>
          </p:cNvPr>
          <p:cNvSpPr txBox="1"/>
          <p:nvPr/>
        </p:nvSpPr>
        <p:spPr>
          <a:xfrm>
            <a:off x="1189605" y="1540004"/>
            <a:ext cx="240322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first guess departures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(uncorrected)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C4B93-0C95-4531-95A8-5EECF88D9D8C}"/>
              </a:ext>
            </a:extLst>
          </p:cNvPr>
          <p:cNvSpPr txBox="1"/>
          <p:nvPr/>
        </p:nvSpPr>
        <p:spPr>
          <a:xfrm>
            <a:off x="4363869" y="1550123"/>
            <a:ext cx="168507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bias correction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2B881-7598-4681-969D-857CE0123C7D}"/>
              </a:ext>
            </a:extLst>
          </p:cNvPr>
          <p:cNvSpPr txBox="1"/>
          <p:nvPr/>
        </p:nvSpPr>
        <p:spPr>
          <a:xfrm>
            <a:off x="10131053" y="1493837"/>
            <a:ext cx="218521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analysis departures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04913-0E7E-4ADF-A08E-230AF1FFD568}"/>
              </a:ext>
            </a:extLst>
          </p:cNvPr>
          <p:cNvSpPr txBox="1"/>
          <p:nvPr/>
        </p:nvSpPr>
        <p:spPr>
          <a:xfrm>
            <a:off x="6967801" y="1524637"/>
            <a:ext cx="240322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first guess departures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(corrected)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124788-D9B3-4AF1-AEF9-8B8A074EF0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77131" r="6486" b="9367"/>
          <a:stretch/>
        </p:blipFill>
        <p:spPr>
          <a:xfrm>
            <a:off x="4384062" y="4301653"/>
            <a:ext cx="4753231" cy="5604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A8C916-A3F6-496D-B884-F148063F8BAF}"/>
              </a:ext>
            </a:extLst>
          </p:cNvPr>
          <p:cNvSpPr txBox="1"/>
          <p:nvPr/>
        </p:nvSpPr>
        <p:spPr>
          <a:xfrm>
            <a:off x="623887" y="5075237"/>
            <a:ext cx="12288620" cy="16381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Forecast model errors are ~0.1K for mid-trop. T- sounding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Bias corrections (parametrised, accounting for radiometric &amp; spectral biases, RT &amp; forecast model biases) are larger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Improved, traceable, absolute radiometric calibration would help: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Partition &amp; bound the contribution due to radiometric uncertainties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Reduce the magnitude of residual biases being assimilated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Reduce analysis uncertainties (as RT model and forecast model biases are also, inevitably, reduced in time)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58081-060A-4D99-8BAD-B1B417F6BF20}"/>
              </a:ext>
            </a:extLst>
          </p:cNvPr>
          <p:cNvSpPr txBox="1"/>
          <p:nvPr/>
        </p:nvSpPr>
        <p:spPr>
          <a:xfrm>
            <a:off x="812084" y="4301653"/>
            <a:ext cx="3342582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NOAA-20 ATMS-7</a:t>
            </a:r>
          </a:p>
          <a:p>
            <a:r>
              <a:rPr lang="en-GB" sz="1600" dirty="0">
                <a:solidFill>
                  <a:schemeClr val="tx1"/>
                </a:solidFill>
              </a:rPr>
              <a:t>ERA5 departures &amp; bias correction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82122" y="4502061"/>
            <a:ext cx="1742785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Bill Bell, ECMWF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Footer Placeholder 22"/>
          <p:cNvSpPr txBox="1">
            <a:spLocks/>
          </p:cNvSpPr>
          <p:nvPr/>
        </p:nvSpPr>
        <p:spPr>
          <a:xfrm>
            <a:off x="10403215" y="6696074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0932" y="301626"/>
            <a:ext cx="12083098" cy="887411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Fundamental Climate Data Records (FCDRs)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0932" y="1570037"/>
            <a:ext cx="5938899" cy="49815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Focus on TB FCDR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decades-long time-series of TB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TB FCDR is foundation for </a:t>
            </a:r>
            <a:r>
              <a:rPr lang="en-US" sz="2400" dirty="0" smtClean="0"/>
              <a:t>various </a:t>
            </a:r>
            <a:r>
              <a:rPr lang="en-US" sz="2400" dirty="0" smtClean="0"/>
              <a:t>geophysical retrievals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Used to look for climate trends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Need to remove calibration jumps when transitioning 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Or bridging gaps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Should help</a:t>
            </a:r>
            <a:r>
              <a:rPr lang="en-US" sz="2400" dirty="0" smtClean="0"/>
              <a:t> </a:t>
            </a:r>
            <a:r>
              <a:rPr lang="en-US" sz="2400" dirty="0" smtClean="0"/>
              <a:t>separate calibration </a:t>
            </a:r>
            <a:r>
              <a:rPr lang="en-US" sz="2400" dirty="0" smtClean="0"/>
              <a:t>drifts from </a:t>
            </a:r>
            <a:r>
              <a:rPr lang="en-US" sz="2400" dirty="0" smtClean="0"/>
              <a:t>real climate trends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87" y="1401763"/>
            <a:ext cx="5576888" cy="4807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270" y="6370637"/>
            <a:ext cx="12740732" cy="4071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Pre-launch </a:t>
            </a:r>
            <a:r>
              <a:rPr lang="en-US" sz="2200" i="1" dirty="0" smtClean="0">
                <a:solidFill>
                  <a:schemeClr val="tx1"/>
                </a:solidFill>
              </a:rPr>
              <a:t>traceable</a:t>
            </a:r>
            <a:r>
              <a:rPr lang="en-US" sz="2200" dirty="0" smtClean="0">
                <a:solidFill>
                  <a:schemeClr val="tx1"/>
                </a:solidFill>
              </a:rPr>
              <a:t> TB calibration would help attribute uncertainties properly &amp; better quantify them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503237"/>
            <a:ext cx="12083098" cy="823914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SI-traceable TB </a:t>
            </a:r>
            <a:r>
              <a:rPr lang="en-US" dirty="0" smtClean="0"/>
              <a:t>Cal Does Not Address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32" y="2179637"/>
            <a:ext cx="12083098" cy="45704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Careful!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Total TB = f(footprint, scaling, </a:t>
            </a:r>
            <a:r>
              <a:rPr lang="en-US" sz="2800" u="sng" dirty="0" smtClean="0">
                <a:sym typeface="Wingdings" panose="05000000000000000000" pitchFamily="2" charset="2"/>
              </a:rPr>
              <a:t>amplitude</a:t>
            </a:r>
            <a:r>
              <a:rPr lang="en-US" sz="2800" dirty="0" smtClean="0">
                <a:sym typeface="Wingdings" panose="05000000000000000000" pitchFamily="2" charset="2"/>
              </a:rPr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Traceable </a:t>
            </a:r>
            <a:r>
              <a:rPr lang="en-US" dirty="0" smtClean="0">
                <a:sym typeface="Wingdings" panose="05000000000000000000" pitchFamily="2" charset="2"/>
              </a:rPr>
              <a:t>TB </a:t>
            </a:r>
            <a:r>
              <a:rPr lang="en-US" dirty="0" err="1" smtClean="0">
                <a:sym typeface="Wingdings" panose="05000000000000000000" pitchFamily="2" charset="2"/>
              </a:rPr>
              <a:t>cal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helps quantify the </a:t>
            </a:r>
            <a:r>
              <a:rPr lang="en-US" u="sng" dirty="0" smtClean="0">
                <a:sym typeface="Wingdings" panose="05000000000000000000" pitchFamily="2" charset="2"/>
              </a:rPr>
              <a:t>amplitude</a:t>
            </a:r>
            <a:r>
              <a:rPr lang="en-US" dirty="0" smtClean="0">
                <a:sym typeface="Wingdings" panose="05000000000000000000" pitchFamily="2" charset="2"/>
              </a:rPr>
              <a:t> uncertainty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Still need other techniques to address the effects of the footprints &amp; </a:t>
            </a:r>
            <a:r>
              <a:rPr lang="en-US" dirty="0" smtClean="0">
                <a:sym typeface="Wingdings" panose="05000000000000000000" pitchFamily="2" charset="2"/>
              </a:rPr>
              <a:t>scaling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What is </a:t>
            </a:r>
            <a:r>
              <a:rPr lang="en-US" dirty="0" smtClean="0">
                <a:sym typeface="Wingdings" panose="05000000000000000000" pitchFamily="2" charset="2"/>
              </a:rPr>
              <a:t>addressed </a:t>
            </a:r>
            <a:r>
              <a:rPr lang="en-US" dirty="0" smtClean="0">
                <a:sym typeface="Wingdings" panose="05000000000000000000" pitchFamily="2" charset="2"/>
              </a:rPr>
              <a:t>via harmonization or homogenization </a:t>
            </a:r>
            <a:r>
              <a:rPr lang="en-US" dirty="0" smtClean="0">
                <a:sym typeface="Wingdings" panose="05000000000000000000" pitchFamily="2" charset="2"/>
              </a:rPr>
              <a:t>and what is addressed by SI-traceable TB </a:t>
            </a:r>
            <a:r>
              <a:rPr lang="en-US" dirty="0" err="1" smtClean="0">
                <a:sym typeface="Wingdings" panose="05000000000000000000" pitchFamily="2" charset="2"/>
              </a:rPr>
              <a:t>cal</a:t>
            </a:r>
            <a:r>
              <a:rPr lang="en-US" dirty="0" smtClean="0">
                <a:sym typeface="Wingdings" panose="05000000000000000000" pitchFamily="2" charset="2"/>
              </a:rPr>
              <a:t> is TBD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0932" y="503237"/>
            <a:ext cx="12083098" cy="823914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Technology of Traceable TB Calibration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60435" y="2827865"/>
            <a:ext cx="8458200" cy="4113214"/>
          </a:xfrm>
        </p:spPr>
        <p:txBody>
          <a:bodyPr/>
          <a:lstStyle/>
          <a:p>
            <a:pPr marL="1209675" lvl="1" indent="-809625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sz="3600" dirty="0">
                <a:solidFill>
                  <a:schemeClr val="tx1"/>
                </a:solidFill>
              </a:rPr>
              <a:t>NIST blackbody target</a:t>
            </a:r>
          </a:p>
          <a:p>
            <a:pPr marL="1209675" lvl="1" indent="-809625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sz="3600" dirty="0">
                <a:solidFill>
                  <a:schemeClr val="tx1"/>
                </a:solidFill>
              </a:rPr>
              <a:t>Traceable calibration </a:t>
            </a:r>
            <a:r>
              <a:rPr lang="en-US" sz="3600" dirty="0" smtClean="0">
                <a:solidFill>
                  <a:schemeClr val="tx1"/>
                </a:solidFill>
              </a:rPr>
              <a:t>methodology</a:t>
            </a:r>
          </a:p>
          <a:p>
            <a:pPr marL="1209675" lvl="1" indent="-809625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sz="3600" dirty="0" smtClean="0">
                <a:solidFill>
                  <a:schemeClr val="tx1"/>
                </a:solidFill>
              </a:rPr>
              <a:t>Formal standards</a:t>
            </a:r>
          </a:p>
          <a:p>
            <a:pPr marL="1209675" lvl="1" indent="-809625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sz="3600" dirty="0" smtClean="0">
                <a:solidFill>
                  <a:schemeClr val="tx1"/>
                </a:solidFill>
              </a:rPr>
              <a:t>Upcoming satellite mw radiometers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962775"/>
            <a:ext cx="1476375" cy="436563"/>
          </a:xfrm>
        </p:spPr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9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470093"/>
            <a:ext cx="12083098" cy="795144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NIST Blackbody Calibration Standard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Broadband passive microwave blackbody</a:t>
            </a:r>
          </a:p>
          <a:p>
            <a:pPr lvl="1"/>
            <a:r>
              <a:rPr lang="en-US" dirty="0" smtClean="0"/>
              <a:t>NIST </a:t>
            </a:r>
            <a:r>
              <a:rPr lang="en-US" u="sng" dirty="0" smtClean="0"/>
              <a:t>primary</a:t>
            </a:r>
            <a:r>
              <a:rPr lang="en-US" dirty="0" smtClean="0"/>
              <a:t> standard; </a:t>
            </a:r>
            <a:r>
              <a:rPr lang="en-US" u="sng" dirty="0" smtClean="0"/>
              <a:t>traceable to </a:t>
            </a:r>
            <a:r>
              <a:rPr lang="en-US" u="sng" dirty="0"/>
              <a:t>SI kelvin</a:t>
            </a:r>
            <a:endParaRPr lang="en-US" u="sng" dirty="0" smtClean="0"/>
          </a:p>
          <a:p>
            <a:pPr lvl="1"/>
            <a:r>
              <a:rPr lang="en-US" dirty="0" smtClean="0"/>
              <a:t>18-220 GHz design frequency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Result of Derek </a:t>
            </a:r>
            <a:r>
              <a:rPr lang="en-US" dirty="0" err="1" smtClean="0"/>
              <a:t>Houtz’s</a:t>
            </a:r>
            <a:r>
              <a:rPr lang="en-US" dirty="0" smtClean="0"/>
              <a:t> PhD thesis</a:t>
            </a:r>
            <a:endParaRPr lang="en-US" dirty="0" smtClean="0"/>
          </a:p>
          <a:p>
            <a:r>
              <a:rPr lang="en-US" dirty="0" smtClean="0"/>
              <a:t>Design requirements:</a:t>
            </a:r>
          </a:p>
          <a:p>
            <a:pPr lvl="1"/>
            <a:r>
              <a:rPr lang="en-US" dirty="0" smtClean="0"/>
              <a:t>Maximize emissivity</a:t>
            </a:r>
          </a:p>
          <a:p>
            <a:pPr lvl="1"/>
            <a:r>
              <a:rPr lang="en-US" dirty="0" smtClean="0"/>
              <a:t>Minimize temperature gradients</a:t>
            </a:r>
          </a:p>
          <a:p>
            <a:pPr lvl="1"/>
            <a:r>
              <a:rPr lang="en-US" dirty="0" smtClean="0"/>
              <a:t>Variable temperature operation</a:t>
            </a:r>
          </a:p>
          <a:p>
            <a:pPr lvl="1"/>
            <a:r>
              <a:rPr lang="en-US" dirty="0" smtClean="0"/>
              <a:t>Minimize IR radiation effects</a:t>
            </a:r>
          </a:p>
          <a:p>
            <a:pPr lvl="1"/>
            <a:r>
              <a:rPr lang="en-US" dirty="0" smtClean="0"/>
              <a:t>Compatible with ATMS (2 targets: 12 &amp; 23 cm dia.)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23053" y="4267201"/>
            <a:ext cx="3574119" cy="2010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487" y="1948872"/>
            <a:ext cx="4278897" cy="2302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37976" y="4267201"/>
            <a:ext cx="1685077" cy="1294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Hollow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geometry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427037"/>
            <a:ext cx="12083098" cy="81793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Traceable Calibration Methodology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95287" y="2207172"/>
            <a:ext cx="5213945" cy="3886783"/>
            <a:chOff x="2591958" y="2333918"/>
            <a:chExt cx="4589098" cy="3408510"/>
          </a:xfrm>
        </p:grpSpPr>
        <p:sp>
          <p:nvSpPr>
            <p:cNvPr id="7" name="Oval 6"/>
            <p:cNvSpPr/>
            <p:nvPr/>
          </p:nvSpPr>
          <p:spPr>
            <a:xfrm>
              <a:off x="5312886" y="3261319"/>
              <a:ext cx="1562100" cy="1533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674836" y="5174356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827236" y="5174356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5989161" y="5174356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6151086" y="5174356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6322536" y="5174356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5617002" y="3771823"/>
              <a:ext cx="471486" cy="603613"/>
            </a:xfrm>
            <a:prstGeom prst="triangl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urved Right Arrow 15"/>
            <p:cNvSpPr/>
            <p:nvPr/>
          </p:nvSpPr>
          <p:spPr>
            <a:xfrm rot="8825946">
              <a:off x="6039772" y="3188335"/>
              <a:ext cx="655582" cy="1287056"/>
            </a:xfrm>
            <a:prstGeom prst="curvedRightArrow">
              <a:avLst>
                <a:gd name="adj1" fmla="val 25000"/>
                <a:gd name="adj2" fmla="val 57461"/>
                <a:gd name="adj3" fmla="val 25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4274662" y="3537544"/>
              <a:ext cx="963960" cy="2762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H="1" flipV="1">
              <a:off x="4296094" y="3813770"/>
              <a:ext cx="942528" cy="400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4571334" y="3020705"/>
              <a:ext cx="196025" cy="516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834569" y="2333918"/>
              <a:ext cx="2259191" cy="984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Variable temp conical NIST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 standard target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55753" y="5360232"/>
              <a:ext cx="1771617" cy="38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Hot BB target</a:t>
              </a:r>
            </a:p>
          </p:txBody>
        </p:sp>
        <p:cxnSp>
          <p:nvCxnSpPr>
            <p:cNvPr id="23" name="Straight Arrow Connector 22"/>
            <p:cNvCxnSpPr>
              <a:endCxn id="14" idx="4"/>
            </p:cNvCxnSpPr>
            <p:nvPr/>
          </p:nvCxnSpPr>
          <p:spPr>
            <a:xfrm flipV="1">
              <a:off x="5161650" y="4309373"/>
              <a:ext cx="389289" cy="4817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91958" y="4774957"/>
              <a:ext cx="2889004" cy="68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Antenna/main </a:t>
              </a:r>
              <a:r>
                <a:rPr lang="en-US" sz="2400" dirty="0" smtClean="0">
                  <a:solidFill>
                    <a:schemeClr val="tx1"/>
                  </a:solidFill>
                </a:rPr>
                <a:t>reflector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(rotates)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9F6BC3F-614A-41CC-B377-C146318B3025}"/>
                </a:ext>
              </a:extLst>
            </p:cNvPr>
            <p:cNvSpPr/>
            <p:nvPr/>
          </p:nvSpPr>
          <p:spPr>
            <a:xfrm rot="10800000">
              <a:off x="5655786" y="2799107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E6E35606-86BD-4F57-B278-517E0D5B7C6B}"/>
                </a:ext>
              </a:extLst>
            </p:cNvPr>
            <p:cNvSpPr/>
            <p:nvPr/>
          </p:nvSpPr>
          <p:spPr>
            <a:xfrm rot="10800000">
              <a:off x="5808186" y="2799107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0999260-3E5E-4E0D-ABB2-BFE242F317BC}"/>
                </a:ext>
              </a:extLst>
            </p:cNvPr>
            <p:cNvSpPr/>
            <p:nvPr/>
          </p:nvSpPr>
          <p:spPr>
            <a:xfrm rot="10800000">
              <a:off x="5970111" y="2799107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46EF75B-DD0E-4891-8B99-E15D52AECC7F}"/>
                </a:ext>
              </a:extLst>
            </p:cNvPr>
            <p:cNvSpPr/>
            <p:nvPr/>
          </p:nvSpPr>
          <p:spPr>
            <a:xfrm rot="10800000">
              <a:off x="6132036" y="2799107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84B20F9-783B-4758-A5B1-27D452627458}"/>
                </a:ext>
              </a:extLst>
            </p:cNvPr>
            <p:cNvSpPr/>
            <p:nvPr/>
          </p:nvSpPr>
          <p:spPr>
            <a:xfrm rot="10800000">
              <a:off x="6303486" y="2799107"/>
              <a:ext cx="171450" cy="2095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EEB676-136F-451C-9E2C-594B640B27BE}"/>
                </a:ext>
              </a:extLst>
            </p:cNvPr>
            <p:cNvSpPr txBox="1"/>
            <p:nvPr/>
          </p:nvSpPr>
          <p:spPr>
            <a:xfrm>
              <a:off x="5161650" y="2342000"/>
              <a:ext cx="2019406" cy="38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Cold </a:t>
              </a:r>
              <a:r>
                <a:rPr lang="en-US" sz="2400" dirty="0" smtClean="0">
                  <a:solidFill>
                    <a:schemeClr val="tx1"/>
                  </a:solidFill>
                </a:rPr>
                <a:t>BB target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693609" y="1265237"/>
            <a:ext cx="7426574" cy="53020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Basic methodology: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Alternately viewing reference target(s) while adjusting new target until radiometer raw response (counts) matches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Results in transfer of </a:t>
            </a:r>
            <a:r>
              <a:rPr lang="en-US" sz="2800" dirty="0" err="1" smtClean="0">
                <a:solidFill>
                  <a:schemeClr val="tx1"/>
                </a:solidFill>
              </a:rPr>
              <a:t>cal</a:t>
            </a:r>
            <a:r>
              <a:rPr lang="en-US" sz="2800" dirty="0" smtClean="0">
                <a:solidFill>
                  <a:schemeClr val="tx1"/>
                </a:solidFill>
              </a:rPr>
              <a:t> to new target/system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Status: additional engineering work needed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Thermal uniformity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Temperature range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Temperature sensors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Vacuum compatibility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adjust for coupling geometry</a:t>
            </a:r>
          </a:p>
        </p:txBody>
      </p:sp>
      <p:sp>
        <p:nvSpPr>
          <p:cNvPr id="32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0932" y="427037"/>
            <a:ext cx="12083098" cy="823914"/>
          </a:xfr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Formal Standards for MW Radiometer Calibration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 </a:t>
            </a:r>
            <a:r>
              <a:rPr lang="en-US" dirty="0" smtClean="0">
                <a:solidFill>
                  <a:srgbClr val="FF0000"/>
                </a:solidFill>
              </a:rPr>
              <a:t>20930:2018--approved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Space systems — Calibration requirements for </a:t>
            </a:r>
            <a:r>
              <a:rPr lang="en-US" u="sng" dirty="0"/>
              <a:t>satellite-based</a:t>
            </a:r>
            <a:r>
              <a:rPr lang="en-US" dirty="0"/>
              <a:t> passive microwave </a:t>
            </a:r>
            <a:r>
              <a:rPr lang="en-US" dirty="0" smtClean="0"/>
              <a:t>sensors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IEEE</a:t>
            </a:r>
            <a:r>
              <a:rPr lang="en-US" dirty="0" smtClean="0"/>
              <a:t> Geoscience and Remote Sensing Society (GRSS) has just started to explore whether to create an IEEE standard for calibration of all microwave radiometers (including ground &amp; airborne)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54615" y="503237"/>
            <a:ext cx="8305801" cy="1143000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 smtClean="0"/>
              <a:t>Potential Opportunities to Calibrate Future Satellite MW Radiometers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24087" y="2560637"/>
            <a:ext cx="9169032" cy="33329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Metop</a:t>
            </a:r>
            <a:r>
              <a:rPr lang="en-US" sz="3200" dirty="0" smtClean="0"/>
              <a:t>-SG radiometers (particularly MWI, MWS)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ATMS beginning on JPSS-3 or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AMSR x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Cubesat</a:t>
            </a:r>
            <a:r>
              <a:rPr lang="en-US" sz="3200" dirty="0" smtClean="0"/>
              <a:t> radiometers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Other future sounders &amp; imagers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962775"/>
            <a:ext cx="1476375" cy="436563"/>
          </a:xfrm>
        </p:spPr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9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6602185"/>
            <a:ext cx="9144000" cy="367284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2618803" y="6446837"/>
            <a:ext cx="1792193" cy="1239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4D4F53"/>
                </a:solidFill>
                <a:latin typeface="Verdana"/>
                <a:cs typeface="Verdana"/>
              </a:rPr>
              <a:t>ESA Unclassified –  For Official Use</a:t>
            </a:r>
            <a:endParaRPr sz="700" dirty="0">
              <a:latin typeface="Verdana"/>
              <a:cs typeface="Verdana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99" y="6734772"/>
            <a:ext cx="164592" cy="108204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91" y="6734772"/>
            <a:ext cx="163068" cy="108204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27" y="6730202"/>
            <a:ext cx="163068" cy="109728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5" y="6734772"/>
            <a:ext cx="163068" cy="108204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07" y="6734772"/>
            <a:ext cx="164592" cy="108204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39" y="6734772"/>
            <a:ext cx="163068" cy="108204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99" y="6734772"/>
            <a:ext cx="163067" cy="108204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67" y="6734772"/>
            <a:ext cx="164592" cy="108204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27" y="6734772"/>
            <a:ext cx="164592" cy="108204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31" y="6734772"/>
            <a:ext cx="164592" cy="108204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99" y="6734772"/>
            <a:ext cx="164592" cy="108204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07" y="6734772"/>
            <a:ext cx="163068" cy="108204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5" y="6734772"/>
            <a:ext cx="163068" cy="10820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43" y="6734772"/>
            <a:ext cx="163068" cy="108204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11" y="6734772"/>
            <a:ext cx="163068" cy="108204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02" y="6734772"/>
            <a:ext cx="163068" cy="108204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19" y="6734772"/>
            <a:ext cx="164592" cy="108204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83" y="6734772"/>
            <a:ext cx="164591" cy="108204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51" y="6734772"/>
            <a:ext cx="163068" cy="108204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43" y="6734772"/>
            <a:ext cx="164592" cy="108204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3" y="6734772"/>
            <a:ext cx="163068" cy="108204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19" y="6734772"/>
            <a:ext cx="164592" cy="108204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55" y="6734772"/>
            <a:ext cx="164592" cy="108204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39" y="6733250"/>
            <a:ext cx="163068" cy="108204"/>
          </a:xfrm>
          <a:prstGeom prst="rect">
            <a:avLst/>
          </a:prstGeom>
        </p:spPr>
      </p:pic>
      <p:sp>
        <p:nvSpPr>
          <p:cNvPr id="34" name="text 1"/>
          <p:cNvSpPr txBox="1"/>
          <p:nvPr/>
        </p:nvSpPr>
        <p:spPr>
          <a:xfrm>
            <a:off x="1393325" y="435729"/>
            <a:ext cx="10805523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4400" b="1" spc="10" dirty="0">
                <a:solidFill>
                  <a:srgbClr val="00549F"/>
                </a:solidFill>
                <a:latin typeface="Arial"/>
                <a:cs typeface="Arial"/>
              </a:rPr>
              <a:t>Radiometers under development at ESA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659994" y="1472271"/>
            <a:ext cx="299184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b="1" spc="10" dirty="0">
                <a:solidFill>
                  <a:srgbClr val="4D4F53"/>
                </a:solidFill>
                <a:latin typeface="Arial"/>
                <a:cs typeface="Arial"/>
              </a:rPr>
              <a:t>Microwave Sounder (MWS)</a:t>
            </a:r>
            <a:endParaRPr>
              <a:latin typeface="Arial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659994" y="1777071"/>
            <a:ext cx="363144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24 channels, 23 GHz -230 GHz</a:t>
            </a:r>
            <a:endParaRPr>
              <a:latin typeface="Verdana"/>
              <a:cs typeface="Verdana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659994" y="2033103"/>
            <a:ext cx="173829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155 kg, 190 W</a:t>
            </a:r>
            <a:endParaRPr>
              <a:latin typeface="Verdana"/>
              <a:cs typeface="Verdana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659994" y="2266275"/>
            <a:ext cx="219739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1m x 1.5m x 0.6m</a:t>
            </a:r>
            <a:endParaRPr>
              <a:latin typeface="Verdana"/>
              <a:cs typeface="Verdana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4546194" y="1498592"/>
            <a:ext cx="272125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b="1" spc="10" dirty="0">
                <a:solidFill>
                  <a:srgbClr val="4D4F53"/>
                </a:solidFill>
                <a:latin typeface="Arial"/>
                <a:cs typeface="Arial"/>
              </a:rPr>
              <a:t>Microwave Imager (MWI)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4581545" y="1739316"/>
            <a:ext cx="29751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26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5031462" y="1739316"/>
            <a:ext cx="102816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channels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42" name="text 1"/>
          <p:cNvSpPr txBox="1"/>
          <p:nvPr/>
        </p:nvSpPr>
        <p:spPr>
          <a:xfrm>
            <a:off x="6098262" y="1739316"/>
            <a:ext cx="63639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(18.7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43" name="text 1"/>
          <p:cNvSpPr txBox="1"/>
          <p:nvPr/>
        </p:nvSpPr>
        <p:spPr>
          <a:xfrm>
            <a:off x="6860262" y="1739316"/>
            <a:ext cx="23339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to</a:t>
            </a:r>
            <a:endParaRPr>
              <a:latin typeface="Verdana"/>
              <a:cs typeface="Verdana"/>
            </a:endParaRPr>
          </a:p>
        </p:txBody>
      </p:sp>
      <p:sp>
        <p:nvSpPr>
          <p:cNvPr id="44" name="text 1"/>
          <p:cNvSpPr txBox="1"/>
          <p:nvPr/>
        </p:nvSpPr>
        <p:spPr>
          <a:xfrm>
            <a:off x="7165062" y="1739316"/>
            <a:ext cx="44627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183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45" name="text 1"/>
          <p:cNvSpPr txBox="1"/>
          <p:nvPr/>
        </p:nvSpPr>
        <p:spPr>
          <a:xfrm>
            <a:off x="7648048" y="1750238"/>
            <a:ext cx="583814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GHz)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4546194" y="1978838"/>
            <a:ext cx="385009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285 kg (150 kg rotating), 250 W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4598691" y="2283638"/>
            <a:ext cx="219739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2m x 1.4m x 1.4m</a:t>
            </a:r>
            <a:endParaRPr dirty="0">
              <a:latin typeface="Verdana"/>
              <a:cs typeface="Verdana"/>
            </a:endParaRPr>
          </a:p>
        </p:txBody>
      </p:sp>
      <p:pic>
        <p:nvPicPr>
          <p:cNvPr id="48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2865437"/>
            <a:ext cx="2723152" cy="2109992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62" y="2664054"/>
            <a:ext cx="2032233" cy="2488449"/>
          </a:xfrm>
          <a:prstGeom prst="rect">
            <a:avLst/>
          </a:prstGeom>
        </p:spPr>
      </p:pic>
      <p:sp>
        <p:nvSpPr>
          <p:cNvPr id="50" name="object 1"/>
          <p:cNvSpPr/>
          <p:nvPr/>
        </p:nvSpPr>
        <p:spPr>
          <a:xfrm>
            <a:off x="5056977" y="2680437"/>
            <a:ext cx="2006717" cy="2465102"/>
          </a:xfrm>
          <a:custGeom>
            <a:avLst/>
            <a:gdLst/>
            <a:ahLst/>
            <a:cxnLst/>
            <a:rect l="l" t="t" r="r" b="b"/>
            <a:pathLst>
              <a:path w="1981200" h="2610612">
                <a:moveTo>
                  <a:pt x="14478" y="2596134"/>
                </a:moveTo>
                <a:lnTo>
                  <a:pt x="14478" y="14478"/>
                </a:lnTo>
                <a:lnTo>
                  <a:pt x="1966722" y="14478"/>
                </a:lnTo>
                <a:lnTo>
                  <a:pt x="1966722" y="2596134"/>
                </a:lnTo>
                <a:lnTo>
                  <a:pt x="14478" y="2596134"/>
                </a:lnTo>
                <a:close/>
              </a:path>
            </a:pathLst>
          </a:custGeom>
          <a:ln w="28956">
            <a:solidFill>
              <a:srgbClr val="4D4F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39" y="2778727"/>
            <a:ext cx="2971061" cy="2191300"/>
          </a:xfrm>
          <a:prstGeom prst="rect">
            <a:avLst/>
          </a:prstGeom>
        </p:spPr>
      </p:pic>
      <p:sp>
        <p:nvSpPr>
          <p:cNvPr id="52" name="text 1"/>
          <p:cNvSpPr txBox="1"/>
          <p:nvPr/>
        </p:nvSpPr>
        <p:spPr>
          <a:xfrm>
            <a:off x="8644220" y="1471092"/>
            <a:ext cx="240065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b="1" spc="10" dirty="0">
                <a:solidFill>
                  <a:srgbClr val="4D4F53"/>
                </a:solidFill>
                <a:latin typeface="Arial"/>
                <a:cs typeface="Arial"/>
              </a:rPr>
              <a:t>Ice Cloud Imager (ICI)</a:t>
            </a:r>
            <a:endParaRPr>
              <a:latin typeface="Arial"/>
              <a:cs typeface="Arial"/>
            </a:endParaRPr>
          </a:p>
        </p:txBody>
      </p:sp>
      <p:sp>
        <p:nvSpPr>
          <p:cNvPr id="53" name="text 1"/>
          <p:cNvSpPr txBox="1"/>
          <p:nvPr/>
        </p:nvSpPr>
        <p:spPr>
          <a:xfrm>
            <a:off x="8644220" y="1711884"/>
            <a:ext cx="355610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13 channels (183 to 664 GHz)</a:t>
            </a:r>
            <a:endParaRPr>
              <a:latin typeface="Verdana"/>
              <a:cs typeface="Verdana"/>
            </a:endParaRPr>
          </a:p>
        </p:txBody>
      </p:sp>
      <p:sp>
        <p:nvSpPr>
          <p:cNvPr id="54" name="text 1"/>
          <p:cNvSpPr txBox="1"/>
          <p:nvPr/>
        </p:nvSpPr>
        <p:spPr>
          <a:xfrm>
            <a:off x="8644220" y="1946580"/>
            <a:ext cx="47955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175 kg (68 kg rotating @45rpm</a:t>
            </a:r>
            <a:r>
              <a:rPr spc="10" dirty="0" smtClean="0">
                <a:solidFill>
                  <a:srgbClr val="4D4F53"/>
                </a:solidFill>
                <a:latin typeface="Verdana"/>
                <a:cs typeface="Verdana"/>
              </a:rPr>
              <a:t>),130 </a:t>
            </a: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W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55" name="text 1"/>
          <p:cNvSpPr txBox="1"/>
          <p:nvPr/>
        </p:nvSpPr>
        <p:spPr>
          <a:xfrm>
            <a:off x="8644220" y="2207438"/>
            <a:ext cx="252312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1.3m </a:t>
            </a:r>
            <a:r>
              <a:rPr spc="10" dirty="0">
                <a:solidFill>
                  <a:srgbClr val="4D4F53"/>
                </a:solidFill>
                <a:latin typeface="Arial"/>
                <a:cs typeface="Arial"/>
              </a:rPr>
              <a:t>×  </a:t>
            </a: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1.6m </a:t>
            </a:r>
            <a:r>
              <a:rPr spc="10" dirty="0">
                <a:solidFill>
                  <a:srgbClr val="4D4F53"/>
                </a:solidFill>
                <a:latin typeface="Arial"/>
                <a:cs typeface="Arial"/>
              </a:rPr>
              <a:t>×  </a:t>
            </a:r>
            <a:r>
              <a:rPr spc="10" dirty="0">
                <a:solidFill>
                  <a:srgbClr val="4D4F53"/>
                </a:solidFill>
                <a:latin typeface="Verdana"/>
                <a:cs typeface="Verdana"/>
              </a:rPr>
              <a:t>0.8m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56" name="text 1"/>
          <p:cNvSpPr txBox="1"/>
          <p:nvPr/>
        </p:nvSpPr>
        <p:spPr>
          <a:xfrm>
            <a:off x="319088" y="5365792"/>
            <a:ext cx="1280109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4D4F53"/>
                </a:solidFill>
                <a:latin typeface="Verdana"/>
                <a:cs typeface="Verdana"/>
              </a:rPr>
              <a:t>3 flight models each will be launched between 2022 and 2036, </a:t>
            </a:r>
            <a:endParaRPr lang="en-US" sz="2000" spc="10" dirty="0" smtClean="0">
              <a:solidFill>
                <a:srgbClr val="4D4F53"/>
              </a:solidFill>
              <a:latin typeface="Verdana"/>
              <a:cs typeface="Verdana"/>
            </a:endParaRPr>
          </a:p>
          <a:p>
            <a:pPr marL="0">
              <a:lnSpc>
                <a:spcPct val="100000"/>
              </a:lnSpc>
            </a:pPr>
            <a:r>
              <a:rPr sz="2000" spc="10" dirty="0" smtClean="0">
                <a:solidFill>
                  <a:srgbClr val="4D4F53"/>
                </a:solidFill>
                <a:latin typeface="Verdana"/>
                <a:cs typeface="Verdana"/>
              </a:rPr>
              <a:t>providing operations at least until mid-2040’s</a:t>
            </a:r>
            <a:endParaRPr lang="en-US" sz="2000" spc="10" dirty="0" smtClean="0">
              <a:solidFill>
                <a:srgbClr val="4D4F53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US" sz="2000" spc="10" dirty="0" smtClean="0">
                <a:solidFill>
                  <a:srgbClr val="4D4F53"/>
                </a:solidFill>
                <a:latin typeface="Verdana"/>
                <a:cs typeface="Verdana"/>
              </a:rPr>
              <a:t>MWS </a:t>
            </a:r>
            <a:r>
              <a:rPr lang="en-US" sz="2000" spc="10" dirty="0">
                <a:solidFill>
                  <a:srgbClr val="4D4F53"/>
                </a:solidFill>
                <a:latin typeface="Verdana"/>
                <a:cs typeface="Verdana"/>
              </a:rPr>
              <a:t>and MWI could benefit from SI traceability as similar instruments are operational or </a:t>
            </a:r>
            <a:r>
              <a:rPr lang="en-US" sz="2000" spc="10" dirty="0" smtClean="0">
                <a:solidFill>
                  <a:srgbClr val="4D4F53"/>
                </a:solidFill>
                <a:latin typeface="Verdana"/>
                <a:cs typeface="Verdana"/>
              </a:rPr>
              <a:t>planned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328929" y="6289799"/>
            <a:ext cx="184165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Ville </a:t>
            </a:r>
            <a:r>
              <a:rPr lang="en-US" sz="1600" dirty="0" err="1" smtClean="0">
                <a:solidFill>
                  <a:schemeClr val="tx1"/>
                </a:solidFill>
              </a:rPr>
              <a:t>Kangas</a:t>
            </a:r>
            <a:r>
              <a:rPr lang="en-US" sz="1600" dirty="0" smtClean="0">
                <a:solidFill>
                  <a:schemeClr val="tx1"/>
                </a:solidFill>
              </a:rPr>
              <a:t>, ESA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Footer Placeholder 22"/>
          <p:cNvSpPr txBox="1">
            <a:spLocks/>
          </p:cNvSpPr>
          <p:nvPr/>
        </p:nvSpPr>
        <p:spPr>
          <a:xfrm>
            <a:off x="73723" y="6446837"/>
            <a:ext cx="2115312" cy="495011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</a:t>
            </a:r>
          </a:p>
          <a:p>
            <a:pPr>
              <a:defRPr/>
            </a:pPr>
            <a:r>
              <a:rPr lang="en-US" dirty="0" smtClean="0"/>
              <a:t>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09687" y="1570037"/>
            <a:ext cx="7848600" cy="4419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Background (what)</a:t>
            </a:r>
            <a:endParaRPr lang="en-US" dirty="0" smtClean="0">
              <a:solidFill>
                <a:schemeClr val="tx1"/>
              </a:solidFill>
            </a:endParaRPr>
          </a:p>
          <a:p>
            <a:pPr marL="1209675" lvl="1" indent="-809625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sz="3200" dirty="0" smtClean="0">
                <a:solidFill>
                  <a:schemeClr val="tx1"/>
                </a:solidFill>
              </a:rPr>
              <a:t>SI-traceable </a:t>
            </a:r>
            <a:r>
              <a:rPr lang="en-US" sz="3200" dirty="0">
                <a:solidFill>
                  <a:schemeClr val="tx1"/>
                </a:solidFill>
              </a:rPr>
              <a:t>Microwave Radiometer </a:t>
            </a:r>
            <a:r>
              <a:rPr lang="en-US" sz="3200" dirty="0" smtClean="0">
                <a:solidFill>
                  <a:schemeClr val="tx1"/>
                </a:solidFill>
              </a:rPr>
              <a:t>calibration</a:t>
            </a:r>
          </a:p>
          <a:p>
            <a:pPr marL="0" indent="0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Motivation (why)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1209675" lvl="1" indent="-809625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sz="3200" dirty="0" smtClean="0">
                <a:solidFill>
                  <a:schemeClr val="tx1"/>
                </a:solidFill>
              </a:rPr>
              <a:t>NWP, FCDR</a:t>
            </a:r>
          </a:p>
          <a:p>
            <a:pPr marL="0" indent="0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Technology (how)</a:t>
            </a:r>
            <a:endParaRPr lang="en-US" dirty="0" smtClean="0">
              <a:solidFill>
                <a:schemeClr val="tx1"/>
              </a:solidFill>
            </a:endParaRPr>
          </a:p>
          <a:p>
            <a:pPr marL="1209675" lvl="1" indent="-809625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sz="3200" dirty="0" smtClean="0">
                <a:solidFill>
                  <a:schemeClr val="tx1"/>
                </a:solidFill>
              </a:rPr>
              <a:t>NIST blackbody </a:t>
            </a:r>
            <a:r>
              <a:rPr lang="en-US" sz="3200" dirty="0" smtClean="0">
                <a:solidFill>
                  <a:schemeClr val="tx1"/>
                </a:solidFill>
              </a:rPr>
              <a:t>target</a:t>
            </a:r>
          </a:p>
          <a:p>
            <a:pPr marL="0" indent="0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tandards</a:t>
            </a:r>
            <a:endParaRPr lang="en-US" dirty="0">
              <a:solidFill>
                <a:schemeClr val="tx1"/>
              </a:solidFill>
            </a:endParaRPr>
          </a:p>
          <a:p>
            <a:pPr marL="0" indent="0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tabLst>
                <a:tab pos="809625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  <a:tab pos="9609138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Status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Future Plans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0932" y="503237"/>
            <a:ext cx="12083098" cy="823914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58287" y="4330399"/>
            <a:ext cx="3595743" cy="1902124"/>
            <a:chOff x="9372544" y="2638898"/>
            <a:chExt cx="3595743" cy="1902124"/>
          </a:xfrm>
          <a:solidFill>
            <a:srgbClr val="FFC000"/>
          </a:solidFill>
        </p:grpSpPr>
        <p:sp>
          <p:nvSpPr>
            <p:cNvPr id="2" name="TextBox 1"/>
            <p:cNvSpPr txBox="1"/>
            <p:nvPr/>
          </p:nvSpPr>
          <p:spPr>
            <a:xfrm>
              <a:off x="10150456" y="2638898"/>
              <a:ext cx="2039917" cy="6075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/>
                  </a:solidFill>
                </a:rPr>
                <a:t>CAVEAT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372544" y="3246437"/>
              <a:ext cx="3595743" cy="12945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chemeClr val="tx1"/>
                  </a:solidFill>
                </a:rPr>
                <a:t>Ongoing work !!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chemeClr val="tx1"/>
                  </a:solidFill>
                </a:rPr>
                <a:t> “The answer” not completely known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Footer Placeholder 22"/>
          <p:cNvSpPr>
            <a:spLocks noGrp="1"/>
          </p:cNvSpPr>
          <p:nvPr>
            <p:ph type="ftr" idx="3"/>
          </p:nvPr>
        </p:nvSpPr>
        <p:spPr>
          <a:xfrm>
            <a:off x="90487" y="6581485"/>
            <a:ext cx="2946072" cy="360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1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"/>
          <a:stretch>
            <a:fillRect/>
          </a:stretch>
        </p:blipFill>
        <p:spPr bwMode="auto">
          <a:xfrm>
            <a:off x="1409590" y="2079157"/>
            <a:ext cx="4319697" cy="40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1" name="Picture 1" descr="NPP_Satellite_with_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2106999"/>
            <a:ext cx="499633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9575" y="1776027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</a:pPr>
            <a:r>
              <a:rPr lang="en-US" altLang="en-US" sz="1200" b="1" i="1">
                <a:solidFill>
                  <a:schemeClr val="tx1"/>
                </a:solidFill>
                <a:latin typeface="Helvetica" pitchFamily="34" charset="0"/>
                <a:cs typeface="Arial" pitchFamily="34" charset="0"/>
              </a:rPr>
              <a:t>  </a:t>
            </a:r>
            <a:endParaRPr lang="en-US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79576" y="3044869"/>
            <a:ext cx="65" cy="6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</a:pPr>
            <a:endParaRPr lang="en-US" altLang="en-US" sz="1200" b="1" i="1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62287" y="6207914"/>
            <a:ext cx="1155060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ATMS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01087" y="5934003"/>
            <a:ext cx="2000869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JPSS-2/3/4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026509" y="503237"/>
            <a:ext cx="1124442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4400" b="1" spc="10" dirty="0">
                <a:solidFill>
                  <a:srgbClr val="00549F"/>
                </a:solidFill>
                <a:latin typeface="Arial"/>
                <a:cs typeface="Arial"/>
              </a:rPr>
              <a:t>Radiometers under development at </a:t>
            </a:r>
            <a:r>
              <a:rPr lang="en-US" sz="4400" b="1" spc="10" dirty="0" smtClean="0">
                <a:solidFill>
                  <a:srgbClr val="00549F"/>
                </a:solidFill>
                <a:latin typeface="Arial"/>
                <a:cs typeface="Arial"/>
              </a:rPr>
              <a:t>NA</a:t>
            </a:r>
            <a:r>
              <a:rPr sz="4400" b="1" spc="10" dirty="0" smtClean="0">
                <a:solidFill>
                  <a:srgbClr val="00549F"/>
                </a:solidFill>
                <a:latin typeface="Arial"/>
                <a:cs typeface="Arial"/>
              </a:rPr>
              <a:t>SA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6893" y="3698834"/>
            <a:ext cx="813043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1087" y="350837"/>
            <a:ext cx="11327951" cy="762000"/>
          </a:xfr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Status and Future Plans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1087" y="1265237"/>
            <a:ext cx="11582400" cy="4781196"/>
          </a:xfrm>
          <a:noFill/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Status</a:t>
            </a:r>
            <a:r>
              <a:rPr lang="en-US" sz="2000" dirty="0" smtClean="0"/>
              <a:t>:</a:t>
            </a:r>
          </a:p>
          <a:p>
            <a:pPr marL="4000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NIST prototype conical blackbody standard for TB has been designed/fabricated for 18-220 GHz</a:t>
            </a:r>
          </a:p>
          <a:p>
            <a:pPr marL="4000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Enables traceability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SI-kelvin &amp; incorporation of rigorous standards-level quantification of Type A and Type B uncertainties</a:t>
            </a:r>
          </a:p>
          <a:p>
            <a:pPr marL="4000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Physical blackbody standard would enable rigorous pre &amp; post-launch inter-calibration of constellation systems plus long time-series records (e.g., FCDRs) including gaps</a:t>
            </a:r>
          </a:p>
          <a:p>
            <a:pPr marL="4000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Absolute TB calibration would permit more realistic NWP uncertainty allocation (eventually leading to better forecasts) &amp; enhance our ability to generate FCDRs from TB observations</a:t>
            </a:r>
          </a:p>
          <a:p>
            <a:pPr marL="4000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standard ISO 20930 for satellite MW radiometer calibration </a:t>
            </a:r>
            <a:endParaRPr lang="en-US" sz="2000" dirty="0" smtClean="0"/>
          </a:p>
          <a:p>
            <a:pPr marL="57150" indent="0">
              <a:lnSpc>
                <a:spcPct val="90000"/>
              </a:lnSpc>
            </a:pPr>
            <a:r>
              <a:rPr lang="en-US" sz="2000" b="1" dirty="0" smtClean="0"/>
              <a:t>Future Plans</a:t>
            </a:r>
            <a:r>
              <a:rPr lang="en-US" sz="2000" dirty="0" smtClean="0"/>
              <a:t>: 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Additional development and analysis work on conical BB target; demonstrate </a:t>
            </a:r>
            <a:r>
              <a:rPr lang="en-US" sz="2000" dirty="0"/>
              <a:t>practical </a:t>
            </a:r>
            <a:r>
              <a:rPr lang="en-US" sz="2000" dirty="0" smtClean="0"/>
              <a:t>calibration </a:t>
            </a:r>
            <a:r>
              <a:rPr lang="en-US" sz="2000" dirty="0"/>
              <a:t>transfer to satellite instrument </a:t>
            </a:r>
            <a:r>
              <a:rPr lang="en-US" sz="2000" dirty="0" smtClean="0"/>
              <a:t>(ATMS?)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Possible </a:t>
            </a:r>
            <a:r>
              <a:rPr lang="en-US" sz="2000" dirty="0" smtClean="0"/>
              <a:t>use with future </a:t>
            </a:r>
            <a:r>
              <a:rPr lang="en-US" sz="2000" dirty="0" err="1" smtClean="0"/>
              <a:t>Metop</a:t>
            </a:r>
            <a:r>
              <a:rPr lang="en-US" sz="2000" dirty="0" smtClean="0"/>
              <a:t>-SG radiometers and/or ATMS on JPSS-3 or 4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IEEE standard being considered for MW radiometer </a:t>
            </a:r>
            <a:r>
              <a:rPr lang="en-US" sz="2000" dirty="0" err="1" smtClean="0"/>
              <a:t>cal</a:t>
            </a:r>
            <a:r>
              <a:rPr lang="en-US" sz="2000" dirty="0" smtClean="0"/>
              <a:t> (all MW radiometers, not just satellite)</a:t>
            </a:r>
            <a:endParaRPr lang="en-US" sz="2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-63446" y="687625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May 20, 2019</a:t>
            </a:r>
            <a:br>
              <a:rPr lang="en-US" dirty="0" smtClean="0"/>
            </a:br>
            <a:r>
              <a:rPr lang="en-US" dirty="0" smtClean="0"/>
              <a:t>World Metrology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7" y="1922462"/>
            <a:ext cx="7801555" cy="49815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Basic definitions of fundamental SI units will be updated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All 7 fundamental SI units will be quantum-based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Example expected outcomes: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SI kilogram definition will go from a metal block to quantum-based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SI kelvin definition will become entirely quantum-based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https</a:t>
            </a:r>
            <a:r>
              <a:rPr lang="en-US" sz="2400" dirty="0"/>
              <a:t>://www.bipm.org/en/measurement-units/rev-si/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844087" y="3087290"/>
            <a:ext cx="2734488" cy="2437607"/>
            <a:chOff x="5404908" y="4542630"/>
            <a:chExt cx="2734488" cy="24376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6" r="2525" b="21523"/>
            <a:stretch/>
          </p:blipFill>
          <p:spPr>
            <a:xfrm>
              <a:off x="5424487" y="4845844"/>
              <a:ext cx="2714909" cy="1904207"/>
            </a:xfrm>
            <a:prstGeom prst="rect">
              <a:avLst/>
            </a:prstGeom>
          </p:spPr>
        </p:pic>
        <p:sp>
          <p:nvSpPr>
            <p:cNvPr id="9" name="&quot;No&quot; Symbol 8"/>
            <p:cNvSpPr/>
            <p:nvPr/>
          </p:nvSpPr>
          <p:spPr bwMode="auto">
            <a:xfrm>
              <a:off x="5404908" y="4542630"/>
              <a:ext cx="2610380" cy="2437607"/>
            </a:xfrm>
            <a:prstGeom prst="noSmoking">
              <a:avLst>
                <a:gd name="adj" fmla="val 5521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charset="0"/>
              </a:endParaRPr>
            </a:p>
          </p:txBody>
        </p:sp>
      </p:grpSp>
      <p:sp>
        <p:nvSpPr>
          <p:cNvPr id="11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2220912"/>
            <a:ext cx="12083098" cy="12541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780" y="5761037"/>
            <a:ext cx="2819401" cy="1295400"/>
          </a:xfrm>
        </p:spPr>
        <p:txBody>
          <a:bodyPr/>
          <a:lstStyle/>
          <a:p>
            <a:pPr algn="ctr"/>
            <a:r>
              <a:rPr lang="en-US" sz="2400" dirty="0"/>
              <a:t>e</a:t>
            </a:r>
            <a:r>
              <a:rPr lang="en-US" sz="2400" dirty="0" smtClean="0"/>
              <a:t>d.kim@nasa.gov</a:t>
            </a:r>
          </a:p>
          <a:p>
            <a:pPr algn="ctr"/>
            <a:r>
              <a:rPr lang="en-US" sz="2400" dirty="0" smtClean="0"/>
              <a:t>+1-301-614-5653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116215" y="6599237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377826"/>
            <a:ext cx="12083098" cy="916903"/>
          </a:xfrm>
          <a:solidFill>
            <a:srgbClr val="FF99FF"/>
          </a:solidFill>
        </p:spPr>
        <p:txBody>
          <a:bodyPr/>
          <a:lstStyle/>
          <a:p>
            <a:r>
              <a:rPr lang="en-US" dirty="0" smtClean="0"/>
              <a:t>Satellite MW Radiometer Cal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827" y="1497022"/>
            <a:ext cx="2712752" cy="449137"/>
          </a:xfrm>
        </p:spPr>
        <p:txBody>
          <a:bodyPr/>
          <a:lstStyle/>
          <a:p>
            <a:r>
              <a:rPr lang="en-US" dirty="0" smtClean="0"/>
              <a:t>Example: ATMS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293"/>
          <a:stretch/>
        </p:blipFill>
        <p:spPr>
          <a:xfrm>
            <a:off x="5273766" y="2367238"/>
            <a:ext cx="7035889" cy="4003399"/>
          </a:xfrm>
          <a:prstGeom prst="rect">
            <a:avLst/>
          </a:prstGeom>
        </p:spPr>
      </p:pic>
      <p:pic>
        <p:nvPicPr>
          <p:cNvPr id="1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26" y="1353841"/>
            <a:ext cx="1049248" cy="92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488777" y="4389437"/>
            <a:ext cx="4485452" cy="1600200"/>
            <a:chOff x="2488777" y="4389437"/>
            <a:chExt cx="4485452" cy="1600200"/>
          </a:xfrm>
        </p:grpSpPr>
        <p:sp>
          <p:nvSpPr>
            <p:cNvPr id="14" name="Right Arrow 13"/>
            <p:cNvSpPr/>
            <p:nvPr/>
          </p:nvSpPr>
          <p:spPr bwMode="auto">
            <a:xfrm rot="20707378" flipH="1">
              <a:off x="5174181" y="4417544"/>
              <a:ext cx="1800048" cy="53340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488777" y="4389437"/>
              <a:ext cx="2443845" cy="1600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1612" y="4726164"/>
              <a:ext cx="2121093" cy="893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Cosmic MW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Background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00710" y="1427111"/>
            <a:ext cx="3664902" cy="1044840"/>
            <a:chOff x="8800710" y="1427111"/>
            <a:chExt cx="3664902" cy="1044840"/>
          </a:xfrm>
        </p:grpSpPr>
        <p:sp>
          <p:nvSpPr>
            <p:cNvPr id="15" name="Right Arrow 14"/>
            <p:cNvSpPr/>
            <p:nvPr/>
          </p:nvSpPr>
          <p:spPr bwMode="auto">
            <a:xfrm rot="16374477">
              <a:off x="8867728" y="2037435"/>
              <a:ext cx="367498" cy="50153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02328" y="1427111"/>
              <a:ext cx="2863284" cy="893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On-board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Blackbody target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2"/>
          <a:stretch/>
        </p:blipFill>
        <p:spPr bwMode="auto">
          <a:xfrm>
            <a:off x="670932" y="1955186"/>
            <a:ext cx="37826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22"/>
          <p:cNvSpPr txBox="1">
            <a:spLocks/>
          </p:cNvSpPr>
          <p:nvPr/>
        </p:nvSpPr>
        <p:spPr>
          <a:xfrm>
            <a:off x="90487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0932" y="503237"/>
            <a:ext cx="12083098" cy="823914"/>
          </a:xfrm>
          <a:solidFill>
            <a:srgbClr val="FF99FF"/>
          </a:solidFill>
        </p:spPr>
        <p:txBody>
          <a:bodyPr/>
          <a:lstStyle/>
          <a:p>
            <a:r>
              <a:rPr lang="en-US" dirty="0" smtClean="0"/>
              <a:t>Typical MW Radiometer TB Calibration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03214" y="1768476"/>
            <a:ext cx="4936073" cy="4906961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/>
            <a:r>
              <a:rPr lang="en-US" dirty="0" smtClean="0"/>
              <a:t>(highly simplified version)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Build your radiometer as linear as practical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Point it at 2 calibration targets (1 hot, 1 cold) to determine the </a:t>
            </a:r>
            <a:r>
              <a:rPr lang="en-US" dirty="0" err="1" smtClean="0"/>
              <a:t>cal</a:t>
            </a:r>
            <a:r>
              <a:rPr lang="en-US" dirty="0" smtClean="0"/>
              <a:t> curve (a 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 targets are typically black bodies with emissivity ~1, so TB = physical temperature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962775"/>
            <a:ext cx="1476375" cy="436563"/>
          </a:xfrm>
        </p:spPr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027236"/>
            <a:ext cx="3406053" cy="298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2665" y="5016353"/>
            <a:ext cx="3649520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Typical black body used to calibrate satellite MW radiometers: 2D array of pyramids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0377487" y="3017837"/>
            <a:ext cx="0" cy="199851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10377488" y="5016353"/>
            <a:ext cx="1929959" cy="1731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0377487" y="3398837"/>
            <a:ext cx="1929960" cy="12954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Flowchart: Connector 19"/>
          <p:cNvSpPr/>
          <p:nvPr/>
        </p:nvSpPr>
        <p:spPr bwMode="auto">
          <a:xfrm>
            <a:off x="10606087" y="4389437"/>
            <a:ext cx="152400" cy="2286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11749087" y="3627437"/>
            <a:ext cx="152400" cy="2286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00316" y="2537713"/>
            <a:ext cx="156549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Measured TB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96019" y="5163825"/>
            <a:ext cx="100546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True TB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22"/>
          <p:cNvSpPr txBox="1">
            <a:spLocks/>
          </p:cNvSpPr>
          <p:nvPr/>
        </p:nvSpPr>
        <p:spPr>
          <a:xfrm>
            <a:off x="90487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503237"/>
            <a:ext cx="12083098" cy="747714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“SI traceable”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32" y="1951037"/>
            <a:ext cx="12083098" cy="479901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Traceability </a:t>
            </a:r>
            <a:r>
              <a:rPr lang="en-US" dirty="0"/>
              <a:t>implies a rigorous uncertainty </a:t>
            </a:r>
            <a:r>
              <a:rPr lang="en-US" dirty="0" smtClean="0"/>
              <a:t>assessment—</a:t>
            </a:r>
            <a:r>
              <a:rPr lang="en-US" dirty="0" smtClean="0">
                <a:solidFill>
                  <a:srgbClr val="00B050"/>
                </a:solidFill>
              </a:rPr>
              <a:t>true</a:t>
            </a:r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Using an </a:t>
            </a:r>
            <a:r>
              <a:rPr lang="en-US" dirty="0"/>
              <a:t>SI unit as the standard provides a well-defined reference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measurement will have unusually good </a:t>
            </a:r>
            <a:r>
              <a:rPr lang="en-US" dirty="0" smtClean="0"/>
              <a:t>accuracy—</a:t>
            </a:r>
            <a:r>
              <a:rPr lang="en-US" dirty="0" smtClean="0">
                <a:solidFill>
                  <a:srgbClr val="FF0000"/>
                </a:solidFill>
              </a:rPr>
              <a:t>not necessarily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other words, just because you know the size of your error bars very well, doesn’t guarantee that the error </a:t>
            </a:r>
            <a:r>
              <a:rPr lang="en-US" dirty="0" smtClean="0"/>
              <a:t>bars are small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90487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350837"/>
            <a:ext cx="12083098" cy="1207861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SI-traceable </a:t>
            </a:r>
            <a:r>
              <a:rPr lang="en-US" sz="4000" i="1" dirty="0">
                <a:solidFill>
                  <a:schemeClr val="tx1"/>
                </a:solidFill>
              </a:rPr>
              <a:t>inter-calibration</a:t>
            </a:r>
            <a:r>
              <a:rPr lang="en-US" sz="4000" dirty="0">
                <a:solidFill>
                  <a:schemeClr val="tx1"/>
                </a:solidFill>
              </a:rPr>
              <a:t> of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Satellite MW Radiometers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7" y="1801583"/>
            <a:ext cx="12420095" cy="4569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My </a:t>
            </a:r>
            <a:r>
              <a:rPr lang="en-US" sz="2800" i="1" dirty="0" smtClean="0"/>
              <a:t>personal</a:t>
            </a:r>
            <a:r>
              <a:rPr lang="en-US" sz="2800" dirty="0" smtClean="0"/>
              <a:t> forecast (so not NOAA or NASA policy): future sounder </a:t>
            </a:r>
            <a:r>
              <a:rPr lang="en-US" sz="2800" dirty="0" err="1" smtClean="0"/>
              <a:t>obs</a:t>
            </a:r>
            <a:r>
              <a:rPr lang="en-US" sz="2800" dirty="0" smtClean="0"/>
              <a:t> will need to combine </a:t>
            </a:r>
            <a:r>
              <a:rPr lang="en-US" sz="2800" dirty="0" err="1" smtClean="0"/>
              <a:t>smallsats</a:t>
            </a:r>
            <a:r>
              <a:rPr lang="en-US" sz="2800" dirty="0" smtClean="0"/>
              <a:t> + anchor sounders like ATMS, MWS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</a:t>
            </a:r>
            <a:r>
              <a:rPr lang="en-US" sz="2800" dirty="0" smtClean="0"/>
              <a:t>xample</a:t>
            </a:r>
            <a:r>
              <a:rPr lang="en-US" sz="2800" dirty="0" smtClean="0"/>
              <a:t>: </a:t>
            </a:r>
            <a:r>
              <a:rPr lang="en-US" sz="2800" dirty="0"/>
              <a:t>GPM </a:t>
            </a:r>
            <a:r>
              <a:rPr lang="en-US" sz="2800" dirty="0" smtClean="0"/>
              <a:t>constellation—”X-</a:t>
            </a:r>
            <a:r>
              <a:rPr lang="en-US" sz="2800" dirty="0" err="1" smtClean="0"/>
              <a:t>cal</a:t>
            </a:r>
            <a:r>
              <a:rPr lang="en-US" sz="2800" dirty="0" smtClean="0"/>
              <a:t>” effort has </a:t>
            </a:r>
            <a:r>
              <a:rPr lang="en-US" sz="2800" dirty="0"/>
              <a:t>harmonized TBs with </a:t>
            </a:r>
            <a:r>
              <a:rPr lang="en-US" sz="2800" dirty="0" smtClean="0"/>
              <a:t>respect to one </a:t>
            </a:r>
            <a:r>
              <a:rPr lang="en-US" sz="2800" dirty="0"/>
              <a:t>member </a:t>
            </a:r>
            <a:r>
              <a:rPr lang="en-US" sz="2800" dirty="0" smtClean="0"/>
              <a:t>radiometer (</a:t>
            </a:r>
            <a:r>
              <a:rPr lang="en-US" sz="2800" dirty="0"/>
              <a:t>GMI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According to NIST, this is inter-</a:t>
            </a:r>
            <a:r>
              <a:rPr lang="en-US" sz="2800" i="1" u="sng" dirty="0" smtClean="0"/>
              <a:t>comparison</a:t>
            </a:r>
            <a:r>
              <a:rPr lang="en-US" sz="2800" dirty="0" smtClean="0"/>
              <a:t>, not inter-</a:t>
            </a:r>
            <a:r>
              <a:rPr lang="en-US" sz="2800" i="1" u="sng" dirty="0" smtClean="0"/>
              <a:t>calibration </a:t>
            </a:r>
            <a:r>
              <a:rPr lang="en-US" sz="2800" dirty="0" smtClean="0"/>
              <a:t>because the reference (GMI) isn’t traceable to a </a:t>
            </a:r>
            <a:r>
              <a:rPr lang="en-US" sz="2800" i="1" u="sng" dirty="0" smtClean="0"/>
              <a:t>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Adding traceability to a standard would make it inter-</a:t>
            </a:r>
            <a:r>
              <a:rPr lang="en-US" sz="2800" i="1" u="sng" dirty="0" smtClean="0"/>
              <a:t>calibration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Traceability to a SI standard would be </a:t>
            </a:r>
            <a:r>
              <a:rPr lang="en-US" sz="2800" u="sng" dirty="0" smtClean="0"/>
              <a:t>SI-traceable intercalibration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Traceability to a standard implies absolute calibration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Traceability to which SI unit?</a:t>
            </a:r>
            <a:endParaRPr lang="en-US" sz="2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814" y="427037"/>
            <a:ext cx="9063037" cy="762000"/>
          </a:xfrm>
          <a:solidFill>
            <a:srgbClr val="FF99FF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GNSS-RO and Tb Standards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32" y="1341437"/>
            <a:ext cx="12449249" cy="4953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GNSS-RO </a:t>
            </a:r>
            <a:r>
              <a:rPr lang="en-US" sz="2400" dirty="0"/>
              <a:t>is SI-traceable through </a:t>
            </a:r>
            <a:r>
              <a:rPr lang="en-US" sz="2400" i="1" u="sng" dirty="0"/>
              <a:t>frequency</a:t>
            </a:r>
            <a:r>
              <a:rPr lang="en-US" sz="2400" i="1" dirty="0"/>
              <a:t> </a:t>
            </a:r>
            <a:r>
              <a:rPr lang="en-US" sz="2400" dirty="0"/>
              <a:t>standards</a:t>
            </a:r>
            <a:r>
              <a:rPr lang="en-US" sz="2400" i="1" dirty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Connected to atmospheric Temperature &amp; Humidity via density &amp; refraction modeling</a:t>
            </a:r>
            <a:endParaRPr lang="en-US" sz="20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Relies on 1-2 GHz signals chosen for low sensitivity to atmosphere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Spatial </a:t>
            </a:r>
            <a:r>
              <a:rPr lang="en-US" sz="2000" dirty="0"/>
              <a:t>coverage: </a:t>
            </a:r>
            <a:r>
              <a:rPr lang="en-US" sz="2000" dirty="0" smtClean="0"/>
              <a:t>best altitude range 8-25 km, </a:t>
            </a:r>
            <a:r>
              <a:rPr lang="en-US" sz="2000" dirty="0"/>
              <a:t>300 km </a:t>
            </a:r>
            <a:r>
              <a:rPr lang="en-US" sz="2000" dirty="0" smtClean="0"/>
              <a:t>horizontal resolution, </a:t>
            </a:r>
            <a:r>
              <a:rPr lang="en-US" sz="2000" dirty="0"/>
              <a:t>~1 km height </a:t>
            </a:r>
            <a:r>
              <a:rPr lang="en-US" sz="2000" dirty="0" smtClean="0"/>
              <a:t>resolution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Creates </a:t>
            </a:r>
            <a:r>
              <a:rPr lang="en-US" sz="2000" dirty="0">
                <a:solidFill>
                  <a:srgbClr val="00B050"/>
                </a:solidFill>
              </a:rPr>
              <a:t>reliable long-term RO data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MW Radiometry can be SI-traceable with </a:t>
            </a:r>
            <a:r>
              <a:rPr lang="en-US" sz="2400" i="1" u="sng" dirty="0" smtClean="0"/>
              <a:t>TB</a:t>
            </a:r>
            <a:r>
              <a:rPr lang="en-US" sz="2400" dirty="0" smtClean="0"/>
              <a:t> standards</a:t>
            </a:r>
            <a:r>
              <a:rPr lang="en-US" sz="2400" dirty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More direct connection to atmospheric Temperature &amp; Humidity via radiative transfer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Relies on 18-183 GHz bands chosen for high sensitivity to atmospheric temperature &amp; humidity</a:t>
            </a:r>
            <a:endParaRPr lang="en-US" sz="20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Finer horizontal resolution, similar vertical resolution, wider altitude range</a:t>
            </a:r>
            <a:endParaRPr lang="en-US" sz="20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Creates reliable long-term Tb data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Comparable uncertainties </a:t>
            </a:r>
            <a:r>
              <a:rPr lang="en-US" sz="2400" dirty="0" smtClean="0">
                <a:solidFill>
                  <a:srgbClr val="00B050"/>
                </a:solidFill>
              </a:rPr>
              <a:t>achievable: 0.1--1 </a:t>
            </a:r>
            <a:r>
              <a:rPr lang="en-US" sz="2400" dirty="0">
                <a:solidFill>
                  <a:srgbClr val="00B050"/>
                </a:solidFill>
              </a:rPr>
              <a:t>K (single retrieval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Strengths &amp; limitations are complementary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487" y="2408237"/>
            <a:ext cx="10758543" cy="43418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Inter-calibration </a:t>
            </a:r>
            <a:r>
              <a:rPr lang="en-US" sz="3600" dirty="0" smtClean="0">
                <a:solidFill>
                  <a:schemeClr val="tx1"/>
                </a:solidFill>
              </a:rPr>
              <a:t>for constellation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Absolute TB calibration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Benefits </a:t>
            </a:r>
            <a:r>
              <a:rPr lang="en-US" sz="3600" dirty="0">
                <a:solidFill>
                  <a:schemeClr val="tx1"/>
                </a:solidFill>
              </a:rPr>
              <a:t>to NWP and </a:t>
            </a:r>
            <a:r>
              <a:rPr lang="en-US" sz="3600" dirty="0" smtClean="0">
                <a:solidFill>
                  <a:schemeClr val="tx1"/>
                </a:solidFill>
              </a:rPr>
              <a:t>FCDRs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What is not addressed by SI-traceable TB </a:t>
            </a:r>
            <a:r>
              <a:rPr lang="en-US" sz="3600" dirty="0" err="1" smtClean="0">
                <a:solidFill>
                  <a:schemeClr val="tx1"/>
                </a:solidFill>
              </a:rPr>
              <a:t>cal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670932" y="503237"/>
            <a:ext cx="12083098" cy="823914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Motivation</a:t>
            </a:r>
            <a:endParaRPr lang="en-US" kern="0" dirty="0"/>
          </a:p>
        </p:txBody>
      </p:sp>
      <p:sp>
        <p:nvSpPr>
          <p:cNvPr id="8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2" y="503237"/>
            <a:ext cx="12083098" cy="717102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Benefit to Constellation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31" y="1493837"/>
            <a:ext cx="7865192" cy="49815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Constellation </a:t>
            </a:r>
            <a:r>
              <a:rPr lang="en-US" sz="2200" dirty="0" smtClean="0"/>
              <a:t>systems need TB </a:t>
            </a:r>
            <a:r>
              <a:rPr lang="en-US" sz="2200" u="sng" dirty="0" smtClean="0"/>
              <a:t>inter-</a:t>
            </a:r>
            <a:r>
              <a:rPr lang="en-US" sz="2200" dirty="0" smtClean="0"/>
              <a:t>calibration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Example: </a:t>
            </a:r>
            <a:r>
              <a:rPr lang="en-US" sz="2200" dirty="0" smtClean="0"/>
              <a:t>anchor </a:t>
            </a:r>
            <a:r>
              <a:rPr lang="en-US" sz="2200" dirty="0" smtClean="0"/>
              <a:t>sounders + </a:t>
            </a:r>
            <a:r>
              <a:rPr lang="en-US" sz="2200" dirty="0" err="1" smtClean="0"/>
              <a:t>small</a:t>
            </a:r>
            <a:r>
              <a:rPr lang="en-US" sz="2200" dirty="0" err="1" smtClean="0"/>
              <a:t>sat</a:t>
            </a:r>
            <a:r>
              <a:rPr lang="en-US" sz="2200" dirty="0" smtClean="0"/>
              <a:t> sounders</a:t>
            </a:r>
            <a:endParaRPr lang="en-US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Pre-launch inter-calibration can reduce burden on post-launch inter-</a:t>
            </a:r>
            <a:r>
              <a:rPr lang="en-US" sz="2200" dirty="0" err="1" smtClean="0"/>
              <a:t>cal</a:t>
            </a:r>
            <a:endParaRPr lang="en-US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Still want post-launch inter-</a:t>
            </a:r>
            <a:r>
              <a:rPr lang="en-US" sz="2200" dirty="0" err="1" smtClean="0"/>
              <a:t>cal</a:t>
            </a:r>
            <a:r>
              <a:rPr lang="en-US" sz="2200" dirty="0" smtClean="0"/>
              <a:t> to handle issues like footprint matching, but the portion due to just TB inter-</a:t>
            </a:r>
            <a:r>
              <a:rPr lang="en-US" sz="2200" dirty="0" err="1" smtClean="0"/>
              <a:t>cal</a:t>
            </a:r>
            <a:r>
              <a:rPr lang="en-US" sz="2200" dirty="0" smtClean="0"/>
              <a:t> would be </a:t>
            </a:r>
            <a:r>
              <a:rPr lang="en-US" sz="2200" dirty="0" smtClean="0"/>
              <a:t>well-quantified by SI-traceable TB calibration</a:t>
            </a:r>
            <a:endParaRPr lang="en-US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Post-launch traceable inter-</a:t>
            </a:r>
            <a:r>
              <a:rPr lang="en-US" sz="2200" dirty="0" err="1" smtClean="0"/>
              <a:t>cal</a:t>
            </a:r>
            <a:r>
              <a:rPr lang="en-US" sz="2200" dirty="0" smtClean="0"/>
              <a:t> also appears possible, which would extend traceability to on-orbit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Pre- or post-launch inter-</a:t>
            </a:r>
            <a:r>
              <a:rPr lang="en-US" sz="2200" dirty="0" err="1" smtClean="0"/>
              <a:t>cal</a:t>
            </a:r>
            <a:r>
              <a:rPr lang="en-US" sz="2200" dirty="0" smtClean="0"/>
              <a:t> would provide immunity to temporal gaps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March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GSICS Annual Meeting, Kim et 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39A05775-C44B-41CD-B4B4-64EA26EF29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751397" y="1736208"/>
            <a:ext cx="0" cy="187322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9751399" y="3609437"/>
            <a:ext cx="2905502" cy="1623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9751397" y="2093323"/>
            <a:ext cx="2905503" cy="121419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954053" y="2536404"/>
            <a:ext cx="1243321" cy="328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TB [K]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92914" y="3704660"/>
            <a:ext cx="100546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True TB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9933299" y="2446967"/>
            <a:ext cx="2905503" cy="121419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21096062" flipV="1">
            <a:off x="9853985" y="2110567"/>
            <a:ext cx="2905503" cy="121419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258739" flipV="1">
            <a:off x="9775658" y="1829956"/>
            <a:ext cx="2905503" cy="121419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779443" y="4008888"/>
            <a:ext cx="0" cy="187322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9779445" y="5882117"/>
            <a:ext cx="2905502" cy="1623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1393119" y="5090280"/>
            <a:ext cx="1263781" cy="4060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982099" y="4670192"/>
            <a:ext cx="1243321" cy="328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TB [K]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99804" y="6008733"/>
            <a:ext cx="620683" cy="34996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9929337" y="4870514"/>
            <a:ext cx="1190064" cy="4213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Footer Placeholder 22"/>
          <p:cNvSpPr txBox="1">
            <a:spLocks/>
          </p:cNvSpPr>
          <p:nvPr/>
        </p:nvSpPr>
        <p:spPr>
          <a:xfrm>
            <a:off x="10403215" y="6581485"/>
            <a:ext cx="2946072" cy="360363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 smtClean="0"/>
              <a:t>GSICS Annual Meeting, Kim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43827</TotalTime>
  <Words>1807</Words>
  <Application>Microsoft Office PowerPoint</Application>
  <PresentationFormat>Custom</PresentationFormat>
  <Paragraphs>309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Courier New</vt:lpstr>
      <vt:lpstr>Helvetica</vt:lpstr>
      <vt:lpstr>Lucida Sans Unicode</vt:lpstr>
      <vt:lpstr>Times New Roman</vt:lpstr>
      <vt:lpstr>Verdana</vt:lpstr>
      <vt:lpstr>Wingdings</vt:lpstr>
      <vt:lpstr>Office Theme</vt:lpstr>
      <vt:lpstr>SI-Traceable Calibration of  Satellite Microwave Radiometers</vt:lpstr>
      <vt:lpstr>Outline</vt:lpstr>
      <vt:lpstr>Satellite MW Radiometer Cal Example</vt:lpstr>
      <vt:lpstr>Typical MW Radiometer TB Calibration</vt:lpstr>
      <vt:lpstr>What “SI traceable” is not</vt:lpstr>
      <vt:lpstr>SI-traceable inter-calibration of  Satellite MW Radiometers</vt:lpstr>
      <vt:lpstr>GNSS-RO and Tb Standards</vt:lpstr>
      <vt:lpstr>PowerPoint Presentation</vt:lpstr>
      <vt:lpstr>Benefit to Constellation Systems</vt:lpstr>
      <vt:lpstr>Benefit to NWP forecasting</vt:lpstr>
      <vt:lpstr>The potential benefits of improved radiometric calibration  for NWP and climate reanalysis</vt:lpstr>
      <vt:lpstr>Fundamental Climate Data Records (FCDRs)</vt:lpstr>
      <vt:lpstr>What SI-traceable TB Cal Does Not Address </vt:lpstr>
      <vt:lpstr>The Technology of Traceable TB Calibration</vt:lpstr>
      <vt:lpstr>NIST Blackbody Calibration Standard</vt:lpstr>
      <vt:lpstr>Traceable Calibration Methodology</vt:lpstr>
      <vt:lpstr>Formal Standards for MW Radiometer Calibration</vt:lpstr>
      <vt:lpstr>Potential Opportunities to Calibrate Future Satellite MW Radiometers</vt:lpstr>
      <vt:lpstr>PowerPoint Presentation</vt:lpstr>
      <vt:lpstr>PowerPoint Presentation</vt:lpstr>
      <vt:lpstr>Status and Future Plans</vt:lpstr>
      <vt:lpstr>May 20, 2019 World Metrology Day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National Standard for Microwave Brightness Temperature at NIST</dc:title>
  <dc:creator>Walker, David K.</dc:creator>
  <cp:lastModifiedBy>Kim, Edward J. (GSFC-6170)</cp:lastModifiedBy>
  <cp:revision>306</cp:revision>
  <cp:lastPrinted>1601-01-01T00:00:00Z</cp:lastPrinted>
  <dcterms:created xsi:type="dcterms:W3CDTF">2009-12-14T07:11:45Z</dcterms:created>
  <dcterms:modified xsi:type="dcterms:W3CDTF">2019-03-06T08:39:05Z</dcterms:modified>
</cp:coreProperties>
</file>