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0"/>
  </p:notesMasterIdLst>
  <p:handoutMasterIdLst>
    <p:handoutMasterId r:id="rId11"/>
  </p:handoutMasterIdLst>
  <p:sldIdLst>
    <p:sldId id="256" r:id="rId2"/>
    <p:sldId id="661" r:id="rId3"/>
    <p:sldId id="486" r:id="rId4"/>
    <p:sldId id="521" r:id="rId5"/>
    <p:sldId id="681" r:id="rId6"/>
    <p:sldId id="507" r:id="rId7"/>
    <p:sldId id="580" r:id="rId8"/>
    <p:sldId id="519" r:id="rId9"/>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1164">
          <p15:clr>
            <a:srgbClr val="A4A3A4"/>
          </p15:clr>
        </p15:guide>
        <p15:guide id="2" orient="horz" pos="1410">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8">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0B55"/>
    <a:srgbClr val="009900"/>
    <a:srgbClr val="3333FF"/>
    <a:srgbClr val="FF9900"/>
    <a:srgbClr val="EE2D24"/>
    <a:srgbClr val="A2DADE"/>
    <a:srgbClr val="C7A775"/>
    <a:srgbClr val="00B5EF"/>
    <a:srgbClr val="CDE3A0"/>
    <a:srgbClr val="EFC8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237" autoAdjust="0"/>
    <p:restoredTop sz="93953" autoAdjust="0"/>
  </p:normalViewPr>
  <p:slideViewPr>
    <p:cSldViewPr snapToGrid="0">
      <p:cViewPr varScale="1">
        <p:scale>
          <a:sx n="39" d="100"/>
          <a:sy n="39" d="100"/>
        </p:scale>
        <p:origin x="732" y="24"/>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61" d="100"/>
          <a:sy n="61" d="100"/>
        </p:scale>
        <p:origin x="1968" y="72"/>
      </p:cViewPr>
      <p:guideLst>
        <p:guide orient="horz" pos="2928"/>
        <p:guide pos="220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17 March 2019</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val="19457808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17 March 2019</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val="320049707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17 March 2019</a:t>
            </a:fld>
            <a:endParaRPr lang="de-DE"/>
          </a:p>
        </p:txBody>
      </p:sp>
    </p:spTree>
    <p:extLst>
      <p:ext uri="{BB962C8B-B14F-4D97-AF65-F5344CB8AC3E}">
        <p14:creationId xmlns:p14="http://schemas.microsoft.com/office/powerpoint/2010/main" val="413962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17 March 2019</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4</a:t>
            </a:fld>
            <a:endParaRPr lang="de-DE"/>
          </a:p>
        </p:txBody>
      </p:sp>
    </p:spTree>
    <p:extLst>
      <p:ext uri="{BB962C8B-B14F-4D97-AF65-F5344CB8AC3E}">
        <p14:creationId xmlns:p14="http://schemas.microsoft.com/office/powerpoint/2010/main" val="275327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5325"/>
            <a:ext cx="5035550" cy="3486150"/>
          </a:xfrm>
        </p:spPr>
      </p:sp>
      <p:sp>
        <p:nvSpPr>
          <p:cNvPr id="3" name="Notes Placeholder 2"/>
          <p:cNvSpPr>
            <a:spLocks noGrp="1"/>
          </p:cNvSpPr>
          <p:nvPr>
            <p:ph type="body" idx="1"/>
          </p:nvPr>
        </p:nvSpPr>
        <p:spPr/>
        <p:txBody>
          <a:bodyPr>
            <a:normAutofit/>
          </a:bodyPr>
          <a:lstStyle/>
          <a:p>
            <a:endParaRPr lang="en-US" sz="1200" b="0" i="0" kern="1200" dirty="0" smtClean="0">
              <a:solidFill>
                <a:schemeClr val="tx1"/>
              </a:solidFill>
              <a:latin typeface="Times New Roman" pitchFamily="18" charset="0"/>
              <a:ea typeface="+mn-ea"/>
              <a:cs typeface="+mn-cs"/>
            </a:endParaRPr>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17 March 2019</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6</a:t>
            </a:fld>
            <a:endParaRPr lang="de-DE"/>
          </a:p>
        </p:txBody>
      </p:sp>
    </p:spTree>
    <p:extLst>
      <p:ext uri="{BB962C8B-B14F-4D97-AF65-F5344CB8AC3E}">
        <p14:creationId xmlns:p14="http://schemas.microsoft.com/office/powerpoint/2010/main" val="3275161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3991"/>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39"/>
            <a:ext cx="4762500" cy="1933575"/>
          </a:xfrm>
          <a:prstGeom prst="rect">
            <a:avLst/>
          </a:prstGeom>
          <a:noFill/>
        </p:spPr>
      </p:pic>
    </p:spTree>
  </p:cSld>
  <p:clrMapOvr>
    <a:masterClrMapping/>
  </p:clrMapOvr>
  <p:timing>
    <p:tnLst>
      <p:par>
        <p:cTn id="1" dur="indefinite" restart="never" nodeType="tmRoot"/>
      </p:par>
    </p:tnLst>
  </p:timing>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5"/>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45"/>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73" y="109063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4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27"/>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73" y="109063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73" y="109063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38"/>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userDrawn="1"/>
        </p:nvSpPr>
        <p:spPr bwMode="auto">
          <a:xfrm>
            <a:off x="571499" y="1206500"/>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2056" name="Picture 8" descr="H:\MY DOCUMENTS\GSICS\logo\GSICS180px.png"/>
          <p:cNvPicPr>
            <a:picLocks noChangeAspect="1" noChangeArrowheads="1"/>
          </p:cNvPicPr>
          <p:nvPr userDrawn="1"/>
        </p:nvPicPr>
        <p:blipFill>
          <a:blip r:embed="rId13" cstate="print"/>
          <a:srcRect/>
          <a:stretch>
            <a:fillRect/>
          </a:stretch>
        </p:blipFill>
        <p:spPr bwMode="auto">
          <a:xfrm>
            <a:off x="8191505" y="6162695"/>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87" r:id="rId2"/>
    <p:sldLayoutId id="2147484078" r:id="rId3"/>
    <p:sldLayoutId id="2147484080" r:id="rId4"/>
    <p:sldLayoutId id="2147484079" r:id="rId5"/>
    <p:sldLayoutId id="2147484088" r:id="rId6"/>
    <p:sldLayoutId id="2147484089" r:id="rId7"/>
    <p:sldLayoutId id="2147484081" r:id="rId8"/>
    <p:sldLayoutId id="2147484082" r:id="rId9"/>
    <p:sldLayoutId id="2147484083" r:id="rId10"/>
    <p:sldLayoutId id="2147484084" r:id="rId11"/>
  </p:sldLayoutIdLst>
  <p:timing>
    <p:tnLst>
      <p:par>
        <p:cTn id="1" dur="indefinite" restart="never" nodeType="tmRoot"/>
      </p:par>
    </p:tnLst>
  </p:timing>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sics.atmos.umd.edu/bin/view/Development/Microwave-Deliverabl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gsics.atmos.umd.edu/bin/edit/Development/McKague?topicparent=Development.Microwave-Deliverabl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xfrm>
            <a:off x="443345" y="2693991"/>
            <a:ext cx="9047019" cy="1470025"/>
          </a:xfrm>
        </p:spPr>
        <p:txBody>
          <a:bodyPr/>
          <a:lstStyle/>
          <a:p>
            <a:pPr eaLnBrk="1" hangingPunct="1"/>
            <a:r>
              <a:rPr lang="en-US" sz="3600" dirty="0" smtClean="0"/>
              <a:t/>
            </a:r>
            <a:br>
              <a:rPr lang="en-US" sz="3600" dirty="0" smtClean="0"/>
            </a:br>
            <a:r>
              <a:rPr lang="en-US" sz="3600" dirty="0" smtClean="0"/>
              <a:t>GPM X-Cal LUT’s as MW Deliverable</a:t>
            </a:r>
            <a:endParaRPr lang="en-GB" sz="3600" b="1" dirty="0" smtClean="0"/>
          </a:p>
        </p:txBody>
      </p:sp>
      <p:sp>
        <p:nvSpPr>
          <p:cNvPr id="5" name="Rectangle 43"/>
          <p:cNvSpPr>
            <a:spLocks noGrp="1" noChangeArrowheads="1"/>
          </p:cNvSpPr>
          <p:nvPr>
            <p:ph type="subTitle" idx="1"/>
          </p:nvPr>
        </p:nvSpPr>
        <p:spPr>
          <a:xfrm>
            <a:off x="1347003" y="4301803"/>
            <a:ext cx="6934200" cy="1752600"/>
          </a:xfrm>
        </p:spPr>
        <p:txBody>
          <a:bodyPr/>
          <a:lstStyle/>
          <a:p>
            <a:pPr eaLnBrk="1" hangingPunct="1">
              <a:defRPr/>
            </a:pPr>
            <a:r>
              <a:rPr lang="en-US" sz="2400" b="1" dirty="0" smtClean="0">
                <a:solidFill>
                  <a:srgbClr val="002060"/>
                </a:solidFill>
              </a:rPr>
              <a:t>Rachel </a:t>
            </a:r>
            <a:r>
              <a:rPr lang="en-US" sz="2400" b="1" dirty="0" err="1" smtClean="0">
                <a:solidFill>
                  <a:srgbClr val="002060"/>
                </a:solidFill>
              </a:rPr>
              <a:t>Kroodsma</a:t>
            </a:r>
            <a:r>
              <a:rPr lang="en-US" sz="2400" b="1" dirty="0" smtClean="0">
                <a:solidFill>
                  <a:srgbClr val="002060"/>
                </a:solidFill>
              </a:rPr>
              <a:t>, Wes Berg and Manik Bali</a:t>
            </a:r>
          </a:p>
          <a:p>
            <a:pPr eaLnBrk="1" hangingPunct="1">
              <a:buFont typeface="Arial" pitchFamily="34" charset="0"/>
              <a:buNone/>
              <a:defRPr/>
            </a:pPr>
            <a:r>
              <a:rPr lang="en-US" dirty="0" smtClean="0">
                <a:solidFill>
                  <a:srgbClr val="002060"/>
                </a:solidFill>
              </a:rPr>
              <a:t>MW Break Session (5n)/ 6</a:t>
            </a:r>
            <a:r>
              <a:rPr lang="en-US" sz="2400" baseline="30000" dirty="0" smtClean="0">
                <a:solidFill>
                  <a:srgbClr val="002060"/>
                </a:solidFill>
              </a:rPr>
              <a:t>th</a:t>
            </a:r>
            <a:r>
              <a:rPr lang="en-US" sz="2400" dirty="0" smtClean="0">
                <a:solidFill>
                  <a:srgbClr val="002060"/>
                </a:solidFill>
              </a:rPr>
              <a:t> March 2019</a:t>
            </a:r>
          </a:p>
          <a:p>
            <a:pPr eaLnBrk="1" hangingPunct="1">
              <a:buFont typeface="Arial" pitchFamily="34" charset="0"/>
              <a:buNone/>
              <a:defRPr/>
            </a:pPr>
            <a:r>
              <a:rPr lang="en-US" sz="1600" dirty="0" smtClean="0">
                <a:solidFill>
                  <a:srgbClr val="002060"/>
                </a:solidFill>
              </a:rPr>
              <a:t>2019 Annual Meeting</a:t>
            </a:r>
          </a:p>
          <a:p>
            <a:pPr eaLnBrk="1" hangingPunct="1">
              <a:buFont typeface="Arial" pitchFamily="34" charset="0"/>
              <a:buNone/>
              <a:defRPr/>
            </a:pPr>
            <a:r>
              <a:rPr lang="en-US" sz="1600" dirty="0" err="1" smtClean="0">
                <a:solidFill>
                  <a:srgbClr val="002060"/>
                </a:solidFill>
              </a:rPr>
              <a:t>Frascati</a:t>
            </a:r>
            <a:r>
              <a:rPr lang="en-US" sz="1600" dirty="0" smtClean="0">
                <a:solidFill>
                  <a:srgbClr val="002060"/>
                </a:solidFill>
              </a:rPr>
              <a:t>, Italy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a:xfrm>
            <a:off x="495300" y="2977448"/>
            <a:ext cx="8915400" cy="1255885"/>
          </a:xfrm>
        </p:spPr>
        <p:txBody>
          <a:bodyPr/>
          <a:lstStyle/>
          <a:p>
            <a:pPr marL="0" indent="0">
              <a:buNone/>
            </a:pPr>
            <a:r>
              <a:rPr lang="en-US" dirty="0"/>
              <a:t>"The contents of this </a:t>
            </a:r>
            <a:r>
              <a:rPr lang="en-US" dirty="0" smtClean="0"/>
              <a:t>presentation are those of the authors and </a:t>
            </a:r>
            <a:r>
              <a:rPr lang="en-US" dirty="0"/>
              <a:t>do not necessarily reflect any position of the </a:t>
            </a:r>
            <a:r>
              <a:rPr lang="en-US" dirty="0" smtClean="0"/>
              <a:t>US</a:t>
            </a:r>
            <a:r>
              <a:rPr lang="en-US" dirty="0"/>
              <a:t> </a:t>
            </a:r>
            <a:r>
              <a:rPr lang="en-US" dirty="0" smtClean="0"/>
              <a:t>Government </a:t>
            </a:r>
            <a:r>
              <a:rPr lang="en-US" dirty="0"/>
              <a:t>or the National Oceanic and </a:t>
            </a:r>
            <a:r>
              <a:rPr lang="en-US" dirty="0" smtClean="0"/>
              <a:t>Atmospheric Administration."</a:t>
            </a:r>
            <a:endParaRPr lang="en-US" dirty="0"/>
          </a:p>
        </p:txBody>
      </p:sp>
    </p:spTree>
    <p:extLst>
      <p:ext uri="{BB962C8B-B14F-4D97-AF65-F5344CB8AC3E}">
        <p14:creationId xmlns:p14="http://schemas.microsoft.com/office/powerpoint/2010/main" val="4142543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888" y="359607"/>
            <a:ext cx="3978234" cy="568511"/>
          </a:xfrm>
        </p:spPr>
        <p:txBody>
          <a:bodyPr/>
          <a:lstStyle/>
          <a:p>
            <a:pPr algn="l"/>
            <a:r>
              <a:rPr lang="en-US" sz="3600" dirty="0" smtClean="0"/>
              <a:t>Outline</a:t>
            </a:r>
            <a:endParaRPr lang="en-US" sz="3600" dirty="0"/>
          </a:p>
        </p:txBody>
      </p:sp>
      <p:sp>
        <p:nvSpPr>
          <p:cNvPr id="3" name="Content Placeholder 2"/>
          <p:cNvSpPr>
            <a:spLocks noGrp="1"/>
          </p:cNvSpPr>
          <p:nvPr>
            <p:ph idx="1"/>
          </p:nvPr>
        </p:nvSpPr>
        <p:spPr>
          <a:xfrm>
            <a:off x="1257490" y="2439303"/>
            <a:ext cx="7520750" cy="1647275"/>
          </a:xfrm>
        </p:spPr>
        <p:txBody>
          <a:bodyPr/>
          <a:lstStyle/>
          <a:p>
            <a:pPr>
              <a:spcBef>
                <a:spcPts val="0"/>
              </a:spcBef>
            </a:pPr>
            <a:r>
              <a:rPr lang="en-US" dirty="0" smtClean="0"/>
              <a:t>Introduction</a:t>
            </a:r>
          </a:p>
          <a:p>
            <a:pPr>
              <a:spcBef>
                <a:spcPts val="0"/>
              </a:spcBef>
            </a:pPr>
            <a:r>
              <a:rPr lang="en-US" dirty="0" smtClean="0"/>
              <a:t>GPM-X and SSMI LUT </a:t>
            </a:r>
          </a:p>
          <a:p>
            <a:pPr>
              <a:spcBef>
                <a:spcPts val="0"/>
              </a:spcBef>
            </a:pPr>
            <a:r>
              <a:rPr lang="en-US" dirty="0" smtClean="0"/>
              <a:t>Deliverable Acceptance Matrix</a:t>
            </a:r>
          </a:p>
          <a:p>
            <a:pPr>
              <a:spcBef>
                <a:spcPts val="0"/>
              </a:spcBef>
            </a:pPr>
            <a:r>
              <a:rPr lang="en-US" dirty="0" smtClean="0">
                <a:solidFill>
                  <a:srgbClr val="000000"/>
                </a:solidFill>
              </a:rPr>
              <a:t>Summary</a:t>
            </a:r>
          </a:p>
          <a:p>
            <a:pPr lvl="1"/>
            <a:endParaRPr lang="en-US" i="1" dirty="0" smtClean="0">
              <a:solidFill>
                <a:srgbClr val="000000"/>
              </a:solidFill>
            </a:endParaRPr>
          </a:p>
          <a:p>
            <a:pPr marL="514350" indent="-457200">
              <a:buNone/>
            </a:pPr>
            <a:endParaRPr lang="en-US" i="1" dirty="0" smtClean="0">
              <a:solidFill>
                <a:srgbClr val="000000"/>
              </a:solidFill>
            </a:endParaRPr>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5" name="TextBox 4"/>
          <p:cNvSpPr txBox="1"/>
          <p:nvPr/>
        </p:nvSpPr>
        <p:spPr>
          <a:xfrm>
            <a:off x="751953" y="2751228"/>
            <a:ext cx="9275570" cy="2585323"/>
          </a:xfrm>
          <a:prstGeom prst="rect">
            <a:avLst/>
          </a:prstGeom>
          <a:noFill/>
        </p:spPr>
        <p:txBody>
          <a:bodyPr wrap="square" rtlCol="0">
            <a:spAutoFit/>
          </a:bodyPr>
          <a:lstStyle/>
          <a:p>
            <a:r>
              <a:rPr lang="en-US" sz="1800" b="0" dirty="0" smtClean="0">
                <a:solidFill>
                  <a:schemeClr val="tx1"/>
                </a:solidFill>
              </a:rPr>
              <a:t>The GSICS Microwave Subgroup has made strong trust in creating a platform wherein inter-calibration knowledge can be shared between members.</a:t>
            </a:r>
          </a:p>
          <a:p>
            <a:endParaRPr lang="en-US" sz="1800" b="0" dirty="0">
              <a:solidFill>
                <a:schemeClr val="tx1"/>
              </a:solidFill>
            </a:endParaRPr>
          </a:p>
          <a:p>
            <a:r>
              <a:rPr lang="en-US" sz="1800" b="0" dirty="0" smtClean="0">
                <a:solidFill>
                  <a:schemeClr val="tx1"/>
                </a:solidFill>
              </a:rPr>
              <a:t>In the light of this goal three initiatives were taken</a:t>
            </a:r>
          </a:p>
          <a:p>
            <a:endParaRPr lang="en-US" sz="1800" b="0" dirty="0">
              <a:solidFill>
                <a:schemeClr val="tx1"/>
              </a:solidFill>
            </a:endParaRPr>
          </a:p>
          <a:p>
            <a:pPr marL="342900" indent="-342900">
              <a:buAutoNum type="arabicPeriod"/>
            </a:pPr>
            <a:r>
              <a:rPr lang="en-US" sz="1800" b="0" dirty="0" smtClean="0">
                <a:solidFill>
                  <a:schemeClr val="tx1"/>
                </a:solidFill>
              </a:rPr>
              <a:t>Engage the Microwave Calibration community to publish calibration research in GSICS Newsletter</a:t>
            </a:r>
          </a:p>
          <a:p>
            <a:pPr marL="342900" indent="-342900">
              <a:buAutoNum type="arabicPeriod"/>
            </a:pPr>
            <a:r>
              <a:rPr lang="en-US" sz="1800" b="0" dirty="0" smtClean="0">
                <a:solidFill>
                  <a:schemeClr val="tx1"/>
                </a:solidFill>
              </a:rPr>
              <a:t>Share knowledge through GSICS  deliverables and Products ( Inter-</a:t>
            </a:r>
            <a:r>
              <a:rPr lang="en-US" sz="1800" b="0" dirty="0" err="1" smtClean="0">
                <a:solidFill>
                  <a:schemeClr val="tx1"/>
                </a:solidFill>
              </a:rPr>
              <a:t>cal</a:t>
            </a:r>
            <a:r>
              <a:rPr lang="en-US" sz="1800" b="0" dirty="0" smtClean="0">
                <a:solidFill>
                  <a:schemeClr val="tx1"/>
                </a:solidFill>
              </a:rPr>
              <a:t> coefficients )</a:t>
            </a:r>
          </a:p>
          <a:p>
            <a:pPr marL="342900" indent="-342900">
              <a:buAutoNum type="arabicPeriod"/>
            </a:pPr>
            <a:endParaRPr lang="en-US" sz="1800" b="0" dirty="0">
              <a:solidFill>
                <a:schemeClr val="tx1"/>
              </a:solidFill>
            </a:endParaRPr>
          </a:p>
        </p:txBody>
      </p:sp>
      <p:sp>
        <p:nvSpPr>
          <p:cNvPr id="3" name="Rectangle 2"/>
          <p:cNvSpPr/>
          <p:nvPr/>
        </p:nvSpPr>
        <p:spPr>
          <a:xfrm>
            <a:off x="751953" y="1383870"/>
            <a:ext cx="8434211" cy="830997"/>
          </a:xfrm>
          <a:prstGeom prst="rect">
            <a:avLst/>
          </a:prstGeom>
        </p:spPr>
        <p:txBody>
          <a:bodyPr wrap="square">
            <a:spAutoFit/>
          </a:bodyPr>
          <a:lstStyle/>
          <a:p>
            <a:r>
              <a:rPr lang="en-US" sz="1200" dirty="0" smtClean="0">
                <a:solidFill>
                  <a:schemeClr val="tx1"/>
                </a:solidFill>
              </a:rPr>
              <a:t>What is a GSICS Deliverable</a:t>
            </a:r>
          </a:p>
          <a:p>
            <a:endParaRPr lang="en-US" sz="1200" dirty="0">
              <a:solidFill>
                <a:schemeClr val="tx1"/>
              </a:solidFill>
            </a:endParaRPr>
          </a:p>
          <a:p>
            <a:r>
              <a:rPr lang="en-US" sz="1200" dirty="0" smtClean="0">
                <a:solidFill>
                  <a:schemeClr val="tx1"/>
                </a:solidFill>
              </a:rPr>
              <a:t> </a:t>
            </a:r>
          </a:p>
          <a:p>
            <a:r>
              <a:rPr lang="en-US" sz="1200" dirty="0" smtClean="0">
                <a:solidFill>
                  <a:schemeClr val="tx1"/>
                </a:solidFill>
              </a:rPr>
              <a:t>GSICS </a:t>
            </a:r>
            <a:r>
              <a:rPr lang="en-US" sz="1200" dirty="0">
                <a:solidFill>
                  <a:schemeClr val="tx1"/>
                </a:solidFill>
              </a:rPr>
              <a:t>Deliverables are entities that are </a:t>
            </a:r>
            <a:r>
              <a:rPr lang="en-US" sz="1200" dirty="0" smtClean="0">
                <a:solidFill>
                  <a:schemeClr val="tx1"/>
                </a:solidFill>
              </a:rPr>
              <a:t>useful </a:t>
            </a:r>
            <a:r>
              <a:rPr lang="en-US" sz="1200" dirty="0">
                <a:solidFill>
                  <a:schemeClr val="tx1"/>
                </a:solidFill>
              </a:rPr>
              <a:t>in instrument monitoring and calibration</a:t>
            </a:r>
          </a:p>
        </p:txBody>
      </p:sp>
      <p:sp>
        <p:nvSpPr>
          <p:cNvPr id="4" name="Rectangle 3">
            <a:hlinkClick r:id="rId3"/>
          </p:cNvPr>
          <p:cNvSpPr/>
          <p:nvPr/>
        </p:nvSpPr>
        <p:spPr>
          <a:xfrm>
            <a:off x="1391584" y="6000338"/>
            <a:ext cx="5968772" cy="369332"/>
          </a:xfrm>
          <a:prstGeom prst="rect">
            <a:avLst/>
          </a:prstGeom>
        </p:spPr>
        <p:txBody>
          <a:bodyPr wrap="square">
            <a:spAutoFit/>
          </a:bodyPr>
          <a:lstStyle/>
          <a:p>
            <a:endParaRPr lang="en-US" dirty="0" smtClean="0">
              <a:solidFill>
                <a:srgbClr val="0070C0"/>
              </a:solidFill>
            </a:endParaRPr>
          </a:p>
          <a:p>
            <a:r>
              <a:rPr lang="en-US" dirty="0" smtClean="0">
                <a:solidFill>
                  <a:srgbClr val="0070C0"/>
                </a:solidFill>
              </a:rPr>
              <a:t>http</a:t>
            </a:r>
            <a:r>
              <a:rPr lang="en-US" dirty="0">
                <a:solidFill>
                  <a:srgbClr val="0070C0"/>
                </a:solidFill>
              </a:rPr>
              <a:t>://gsics.atmos.umd.edu/bin/view/Development/Microwave-Deliverable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322" y="94016"/>
            <a:ext cx="8915400" cy="954087"/>
          </a:xfrm>
        </p:spPr>
        <p:txBody>
          <a:bodyPr/>
          <a:lstStyle/>
          <a:p>
            <a:r>
              <a:rPr lang="en-US" dirty="0" smtClean="0"/>
              <a:t>GSICS Deliverable</a:t>
            </a:r>
            <a:endParaRPr lang="en-US" dirty="0"/>
          </a:p>
        </p:txBody>
      </p:sp>
      <p:sp>
        <p:nvSpPr>
          <p:cNvPr id="3" name="Content Placeholder 2"/>
          <p:cNvSpPr>
            <a:spLocks noGrp="1"/>
          </p:cNvSpPr>
          <p:nvPr>
            <p:ph idx="1"/>
          </p:nvPr>
        </p:nvSpPr>
        <p:spPr>
          <a:xfrm>
            <a:off x="495300" y="1228725"/>
            <a:ext cx="8915400" cy="4525963"/>
          </a:xfrm>
        </p:spPr>
        <p:txBody>
          <a:bodyPr/>
          <a:lstStyle/>
          <a:p>
            <a:pPr marL="0" indent="0">
              <a:buNone/>
            </a:pPr>
            <a:endParaRPr lang="en-US" sz="1200" dirty="0" smtClean="0"/>
          </a:p>
          <a:p>
            <a:pPr marL="0" indent="0">
              <a:buNone/>
            </a:pPr>
            <a:r>
              <a:rPr lang="en-US" sz="1800" dirty="0" smtClean="0"/>
              <a:t>Objective </a:t>
            </a:r>
            <a:r>
              <a:rPr lang="en-US" sz="1800" dirty="0"/>
              <a:t>of the LUT</a:t>
            </a:r>
            <a:endParaRPr lang="en-US" sz="1800" b="0" dirty="0"/>
          </a:p>
          <a:p>
            <a:pPr marL="0" indent="0">
              <a:buNone/>
            </a:pPr>
            <a:r>
              <a:rPr lang="en-US" sz="1200" b="0" dirty="0"/>
              <a:t>All of the </a:t>
            </a:r>
            <a:r>
              <a:rPr lang="en-US" sz="1200" b="0" dirty="0" err="1"/>
              <a:t>intercalibration</a:t>
            </a:r>
            <a:r>
              <a:rPr lang="en-US" sz="1200" b="0" dirty="0"/>
              <a:t> offsets from the tables are applied to calibrated brightness temperatures from the operational Level 1B data. For many of the sounders the Level 1B is referred to as the Sensor Data Records, or SDR files. The exception to this is the DMSP sensors, which used as input 1Base files produced by the Precipitation Processing System (PPS) at the NASA Goddard Space flight center. The input 1Base files for the SSM/I and SSMIS instruments apply a number of calibration corrections described in Berg et al. (2018).</a:t>
            </a:r>
          </a:p>
          <a:p>
            <a:pPr marL="0" indent="0">
              <a:buNone/>
            </a:pPr>
            <a:endParaRPr lang="en-US" sz="1200" dirty="0" smtClean="0"/>
          </a:p>
          <a:p>
            <a:pPr marL="0" indent="0">
              <a:buNone/>
            </a:pPr>
            <a:r>
              <a:rPr lang="en-US" sz="1800" dirty="0" smtClean="0"/>
              <a:t>How </a:t>
            </a:r>
            <a:r>
              <a:rPr lang="en-US" sz="1800" dirty="0"/>
              <a:t>it was created</a:t>
            </a:r>
            <a:endParaRPr lang="en-US" sz="1800" b="0" dirty="0"/>
          </a:p>
          <a:p>
            <a:pPr marL="0" indent="0">
              <a:buNone/>
            </a:pPr>
            <a:r>
              <a:rPr lang="en-US" sz="1200" b="0" dirty="0"/>
              <a:t>Details can be found in the attached paper Berg et al 2016 and Berg et al 2018. In </a:t>
            </a:r>
            <a:r>
              <a:rPr lang="en-US" sz="1200" b="0" dirty="0" err="1"/>
              <a:t>summarry</a:t>
            </a:r>
            <a:endParaRPr lang="en-US" sz="1200" b="0" dirty="0"/>
          </a:p>
          <a:p>
            <a:pPr marL="0" indent="0">
              <a:buNone/>
            </a:pPr>
            <a:r>
              <a:rPr lang="en-US" sz="1200" b="0" dirty="0"/>
              <a:t>The calibration tables are based on tie points, for which the given </a:t>
            </a:r>
            <a:r>
              <a:rPr lang="en-US" sz="1200" b="0" dirty="0" err="1"/>
              <a:t>intercalibration</a:t>
            </a:r>
            <a:r>
              <a:rPr lang="en-US" sz="1200" b="0" dirty="0"/>
              <a:t> offset applies to a specified scene temperature. The first value in the table for each channel is the number of tie points. A value of zero indicates no </a:t>
            </a:r>
            <a:r>
              <a:rPr lang="en-US" sz="1200" b="0" dirty="0" err="1"/>
              <a:t>intercalibration</a:t>
            </a:r>
            <a:r>
              <a:rPr lang="en-US" sz="1200" b="0" dirty="0"/>
              <a:t> is applied. A value of 1 indicates a constant </a:t>
            </a:r>
            <a:r>
              <a:rPr lang="en-US" sz="1200" b="0" dirty="0" err="1"/>
              <a:t>intercalibration</a:t>
            </a:r>
            <a:r>
              <a:rPr lang="en-US" sz="1200" b="0" dirty="0"/>
              <a:t> offset is applied (this is the case for most of the water vapor sounding channels). If there are two or more tie points, the applied </a:t>
            </a:r>
            <a:r>
              <a:rPr lang="en-US" sz="1200" b="0" dirty="0" err="1"/>
              <a:t>intercalibration</a:t>
            </a:r>
            <a:r>
              <a:rPr lang="en-US" sz="1200" b="0" dirty="0"/>
              <a:t> offset is interpolated between the specified scene temperature of the tie points. The offset for the lowest tie point is used below the scene temperature of that tie point and the offset for the highest tie point is used above the scene temperature of that tie point as the </a:t>
            </a:r>
            <a:r>
              <a:rPr lang="en-US" sz="1200" b="0" dirty="0" err="1"/>
              <a:t>intercalibration</a:t>
            </a:r>
            <a:r>
              <a:rPr lang="en-US" sz="1200" b="0" dirty="0"/>
              <a:t> offsets are not extrapolated. Software is provided in both IDL and Fortran90 to read and apply the calibration tables.</a:t>
            </a:r>
          </a:p>
          <a:p>
            <a:pPr marL="0" indent="0">
              <a:buNone/>
            </a:pPr>
            <a:endParaRPr lang="en-US" sz="1200" dirty="0" smtClean="0"/>
          </a:p>
          <a:p>
            <a:pPr marL="0" indent="0">
              <a:buNone/>
            </a:pPr>
            <a:r>
              <a:rPr lang="en-US" sz="1800" dirty="0" smtClean="0"/>
              <a:t>How </a:t>
            </a:r>
            <a:r>
              <a:rPr lang="en-US" sz="1800" dirty="0"/>
              <a:t>to use it</a:t>
            </a:r>
            <a:endParaRPr lang="en-US" sz="1800" b="0" dirty="0"/>
          </a:p>
          <a:p>
            <a:pPr marL="0" indent="0">
              <a:buNone/>
            </a:pPr>
            <a:r>
              <a:rPr lang="en-US" sz="1200" b="0" dirty="0"/>
              <a:t>Fortran and IDL Codes that aid in using the tables are provided</a:t>
            </a:r>
          </a:p>
          <a:p>
            <a:pPr marL="0" indent="0">
              <a:buNone/>
            </a:pPr>
            <a:endParaRPr lang="en-US" sz="1200" dirty="0" smtClean="0"/>
          </a:p>
          <a:p>
            <a:pPr marL="0" indent="0">
              <a:buNone/>
            </a:pPr>
            <a:r>
              <a:rPr lang="en-US" sz="1500" dirty="0" smtClean="0"/>
              <a:t>References:</a:t>
            </a:r>
          </a:p>
          <a:p>
            <a:pPr marL="0" indent="0">
              <a:buNone/>
            </a:pPr>
            <a:r>
              <a:rPr lang="en-US" sz="1200" b="0" dirty="0" smtClean="0"/>
              <a:t>Berg</a:t>
            </a:r>
            <a:r>
              <a:rPr lang="en-US" sz="1200" b="0" dirty="0"/>
              <a:t>, W.; </a:t>
            </a:r>
            <a:r>
              <a:rPr lang="en-US" sz="1200" b="0" dirty="0" err="1"/>
              <a:t>Kroodsma</a:t>
            </a:r>
            <a:r>
              <a:rPr lang="en-US" sz="1200" b="0" dirty="0"/>
              <a:t>, R.; </a:t>
            </a:r>
            <a:r>
              <a:rPr lang="en-US" sz="1200" b="0" dirty="0" err="1"/>
              <a:t>Kummerow</a:t>
            </a:r>
            <a:r>
              <a:rPr lang="en-US" sz="1200" b="0" dirty="0"/>
              <a:t>, C.D.; </a:t>
            </a:r>
            <a:r>
              <a:rPr lang="en-US" sz="1200" b="0" dirty="0" err="1">
                <a:hlinkClick r:id="rId2" tooltip="Create this topic"/>
              </a:rPr>
              <a:t>McKague</a:t>
            </a:r>
            <a:r>
              <a:rPr lang="en-US" sz="1200" b="0" dirty="0"/>
              <a:t>, D.S. Fundamental Climate Data Records of Microwave Brightness Temperatures. </a:t>
            </a:r>
            <a:r>
              <a:rPr lang="en-US" sz="1200" b="0" i="1" dirty="0"/>
              <a:t>Remote Sens.</a:t>
            </a:r>
            <a:r>
              <a:rPr lang="en-US" sz="1200" b="0" dirty="0"/>
              <a:t> 2018, </a:t>
            </a:r>
            <a:r>
              <a:rPr lang="en-US" sz="1200" b="0" i="1" dirty="0"/>
              <a:t>10</a:t>
            </a:r>
            <a:r>
              <a:rPr lang="en-US" sz="1200" b="0" dirty="0"/>
              <a:t>, 1306.</a:t>
            </a:r>
          </a:p>
          <a:p>
            <a:pPr marL="0" indent="0">
              <a:buNone/>
            </a:pPr>
            <a:r>
              <a:rPr lang="en-US" sz="1200" b="0" dirty="0"/>
              <a:t>Berg, W., and Coauthors, 2016: </a:t>
            </a:r>
            <a:r>
              <a:rPr lang="en-US" sz="1200" b="0" dirty="0" err="1"/>
              <a:t>Intercalibration</a:t>
            </a:r>
            <a:r>
              <a:rPr lang="en-US" sz="1200" b="0" dirty="0"/>
              <a:t> of the GPM microwave radiometer constellation. J. Atmos. Oceanic Technol., 33, 2639–2654, doi:10.1175/JTECH -D-16-0100.1.</a:t>
            </a:r>
          </a:p>
          <a:p>
            <a:pPr marL="0" indent="0">
              <a:buNone/>
            </a:pPr>
            <a:endParaRPr lang="en-US" sz="1200" dirty="0"/>
          </a:p>
          <a:p>
            <a:pPr marL="0" indent="0">
              <a:buNone/>
            </a:pPr>
            <a:endParaRPr lang="en-US" sz="1200" dirty="0"/>
          </a:p>
        </p:txBody>
      </p:sp>
    </p:spTree>
    <p:extLst>
      <p:ext uri="{BB962C8B-B14F-4D97-AF65-F5344CB8AC3E}">
        <p14:creationId xmlns:p14="http://schemas.microsoft.com/office/powerpoint/2010/main" val="1071087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00728" y="214490"/>
            <a:ext cx="6863939" cy="780288"/>
          </a:xfrm>
        </p:spPr>
        <p:txBody>
          <a:bodyPr/>
          <a:lstStyle/>
          <a:p>
            <a:pPr eaLnBrk="1" hangingPunct="1"/>
            <a:r>
              <a:rPr lang="en-US" dirty="0" smtClean="0">
                <a:ea typeface="ＭＳ Ｐゴシック" pitchFamily="-108" charset="-128"/>
              </a:rPr>
              <a:t>Use of LUT in GSICS</a:t>
            </a:r>
            <a:endParaRPr lang="en-GB" dirty="0" smtClean="0"/>
          </a:p>
        </p:txBody>
      </p:sp>
      <p:sp>
        <p:nvSpPr>
          <p:cNvPr id="6" name="Rectangle 3"/>
          <p:cNvSpPr>
            <a:spLocks noChangeArrowheads="1"/>
          </p:cNvSpPr>
          <p:nvPr/>
        </p:nvSpPr>
        <p:spPr bwMode="auto">
          <a:xfrm>
            <a:off x="137785" y="2415822"/>
            <a:ext cx="9991060" cy="3710367"/>
          </a:xfrm>
          <a:prstGeom prst="rect">
            <a:avLst/>
          </a:prstGeom>
          <a:noFill/>
          <a:ln w="9525">
            <a:noFill/>
            <a:miter lim="800000"/>
            <a:headEnd/>
            <a:tailEnd/>
          </a:ln>
        </p:spPr>
        <p:txBody>
          <a:bodyPr/>
          <a:lstStyle/>
          <a:p>
            <a:pPr marL="228600" indent="-228600">
              <a:buSzPct val="80000"/>
              <a:buFont typeface="Arial" pitchFamily="34" charset="0"/>
              <a:buChar char="•"/>
            </a:pPr>
            <a:endParaRPr lang="en-US" sz="2000" dirty="0" smtClean="0">
              <a:solidFill>
                <a:schemeClr val="tx1"/>
              </a:solidFill>
              <a:latin typeface="+mn-lt"/>
            </a:endParaRPr>
          </a:p>
        </p:txBody>
      </p:sp>
      <p:sp>
        <p:nvSpPr>
          <p:cNvPr id="2" name="TextBox 1"/>
          <p:cNvSpPr txBox="1"/>
          <p:nvPr/>
        </p:nvSpPr>
        <p:spPr>
          <a:xfrm>
            <a:off x="790221" y="1806222"/>
            <a:ext cx="6175023" cy="230832"/>
          </a:xfrm>
          <a:prstGeom prst="rect">
            <a:avLst/>
          </a:prstGeom>
          <a:noFill/>
        </p:spPr>
        <p:txBody>
          <a:bodyPr wrap="square" rtlCol="0">
            <a:spAutoFit/>
          </a:bodyPr>
          <a:lstStyle/>
          <a:p>
            <a:r>
              <a:rPr lang="en-US" dirty="0" smtClean="0">
                <a:solidFill>
                  <a:schemeClr val="tx1"/>
                </a:solidFill>
                <a:latin typeface="Times New Roman" panose="02020603050405020304" pitchFamily="18" charset="0"/>
                <a:cs typeface="Times New Roman" panose="02020603050405020304" pitchFamily="18" charset="0"/>
              </a:rPr>
              <a:t>Wes Berg has provided </a:t>
            </a:r>
            <a:endParaRPr lang="en-US"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Summary</a:t>
            </a:r>
            <a:endParaRPr lang="en-US" dirty="0"/>
          </a:p>
        </p:txBody>
      </p:sp>
      <p:sp>
        <p:nvSpPr>
          <p:cNvPr id="3" name="Content Placeholder 2"/>
          <p:cNvSpPr>
            <a:spLocks noGrp="1"/>
          </p:cNvSpPr>
          <p:nvPr>
            <p:ph idx="1"/>
          </p:nvPr>
        </p:nvSpPr>
        <p:spPr>
          <a:xfrm>
            <a:off x="612866" y="1331088"/>
            <a:ext cx="8915400" cy="3900338"/>
          </a:xfrm>
        </p:spPr>
        <p:txBody>
          <a:bodyPr/>
          <a:lstStyle/>
          <a:p>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5058" y="2778826"/>
            <a:ext cx="5206835" cy="973776"/>
          </a:xfrm>
          <a:solidFill>
            <a:schemeClr val="accent3"/>
          </a:solidFill>
        </p:spPr>
        <p:txBody>
          <a:bodyPr/>
          <a:lstStyle/>
          <a:p>
            <a:pPr>
              <a:buNone/>
            </a:pPr>
            <a:r>
              <a:rPr lang="en-US" sz="4800" dirty="0" smtClean="0">
                <a:solidFill>
                  <a:schemeClr val="bg1"/>
                </a:solidFill>
              </a:rPr>
              <a:t>        Thank You</a:t>
            </a:r>
          </a:p>
          <a:p>
            <a:pPr>
              <a:buNone/>
            </a:pPr>
            <a:endParaRPr lang="en-US"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67190</TotalTime>
  <Words>465</Words>
  <Application>Microsoft Office PowerPoint</Application>
  <PresentationFormat>A4 Paper (210x297 mm)</PresentationFormat>
  <Paragraphs>51</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ＭＳ Ｐゴシック</vt:lpstr>
      <vt:lpstr>Arial</vt:lpstr>
      <vt:lpstr>Calibri</vt:lpstr>
      <vt:lpstr>Helvetica</vt:lpstr>
      <vt:lpstr>Tahoma</vt:lpstr>
      <vt:lpstr>Times New Roman</vt:lpstr>
      <vt:lpstr>Office Theme</vt:lpstr>
      <vt:lpstr> GPM X-Cal LUT’s as MW Deliverable</vt:lpstr>
      <vt:lpstr>Disclaimer</vt:lpstr>
      <vt:lpstr>Outline</vt:lpstr>
      <vt:lpstr>Introduction</vt:lpstr>
      <vt:lpstr>GSICS Deliverable</vt:lpstr>
      <vt:lpstr>Use of LUT in GSICS</vt:lpstr>
      <vt:lpstr>Summary</vt:lpstr>
      <vt:lpstr>PowerPoint Presentation</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Manik Bali</cp:lastModifiedBy>
  <cp:revision>2196</cp:revision>
  <cp:lastPrinted>2006-03-06T14:11:17Z</cp:lastPrinted>
  <dcterms:created xsi:type="dcterms:W3CDTF">2010-09-10T00:53:07Z</dcterms:created>
  <dcterms:modified xsi:type="dcterms:W3CDTF">2019-03-17T20:07:57Z</dcterms:modified>
</cp:coreProperties>
</file>