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8" r:id="rId4"/>
    <p:sldId id="260" r:id="rId5"/>
    <p:sldId id="267" r:id="rId6"/>
    <p:sldId id="259" r:id="rId7"/>
    <p:sldId id="257" r:id="rId8"/>
    <p:sldId id="258" r:id="rId9"/>
    <p:sldId id="262" r:id="rId10"/>
    <p:sldId id="264" r:id="rId11"/>
    <p:sldId id="263" r:id="rId12"/>
    <p:sldId id="265" r:id="rId13"/>
    <p:sldId id="266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00000"/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598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March 5,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0000" y="868673"/>
            <a:ext cx="7869600" cy="1538883"/>
          </a:xfrm>
        </p:spPr>
        <p:txBody>
          <a:bodyPr/>
          <a:lstStyle/>
          <a:p>
            <a:r>
              <a:rPr lang="en-GB" dirty="0"/>
              <a:t>Current and future use of microwave imager radiances in NWP models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Alan Geer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60000" y="3121224"/>
            <a:ext cx="7869600" cy="256480"/>
          </a:xfrm>
        </p:spPr>
        <p:txBody>
          <a:bodyPr/>
          <a:lstStyle/>
          <a:p>
            <a:r>
              <a:rPr lang="en-US" dirty="0"/>
              <a:t>Thanks to: Katrin </a:t>
            </a:r>
            <a:r>
              <a:rPr lang="en-US" dirty="0" err="1"/>
              <a:t>Lonitz</a:t>
            </a:r>
            <a:r>
              <a:rPr lang="en-US" dirty="0"/>
              <a:t>, </a:t>
            </a:r>
            <a:r>
              <a:rPr lang="en-US"/>
              <a:t>Niels Bormann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7C52-C9C1-4229-8928-F6A427B9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already use more microwave imager data?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1D65-D631-4B97-AC70-BA8795024E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“We can assimilate a maximum 3 imagers before all-sky assimilation starts degrading the forecast”</a:t>
            </a:r>
          </a:p>
          <a:p>
            <a:pPr lvl="1"/>
            <a:r>
              <a:rPr lang="en-GB" dirty="0"/>
              <a:t>An old and probably out-of-date rule of thumb, needs re-evaluation</a:t>
            </a:r>
          </a:p>
          <a:p>
            <a:pPr lvl="1"/>
            <a:r>
              <a:rPr lang="en-GB" dirty="0"/>
              <a:t>May have been affected by the “own analysis verification” problem</a:t>
            </a:r>
          </a:p>
          <a:p>
            <a:pPr lvl="2"/>
            <a:r>
              <a:rPr lang="en-GB" dirty="0"/>
              <a:t>All-sky microwave imager assimilation apparently “degrades” the early range forecast</a:t>
            </a:r>
          </a:p>
          <a:p>
            <a:pPr lvl="1"/>
            <a:r>
              <a:rPr lang="en-GB" dirty="0"/>
              <a:t>Recent developments:</a:t>
            </a:r>
          </a:p>
          <a:p>
            <a:pPr lvl="2"/>
            <a:r>
              <a:rPr lang="en-GB" dirty="0"/>
              <a:t>Better screening of areas with model bias (e.g. supercooled liquid water cloud in cold air outbreaks)</a:t>
            </a:r>
          </a:p>
          <a:p>
            <a:pPr lvl="2"/>
            <a:r>
              <a:rPr lang="en-GB" dirty="0"/>
              <a:t>Improved relative humidity background error modelling in the DA</a:t>
            </a:r>
          </a:p>
          <a:p>
            <a:pPr lvl="2"/>
            <a:r>
              <a:rPr lang="en-GB" dirty="0"/>
              <a:t>Observation error correlation modelling (next cycle 47r1)</a:t>
            </a:r>
          </a:p>
          <a:p>
            <a:pPr lvl="2"/>
            <a:r>
              <a:rPr lang="en-GB" dirty="0"/>
              <a:t>Improved identification of land and sea (FOV appropriate LSM)</a:t>
            </a:r>
          </a:p>
          <a:p>
            <a:pPr lvl="2"/>
            <a:endParaRPr lang="en-GB" dirty="0"/>
          </a:p>
          <a:p>
            <a:r>
              <a:rPr lang="en-GB" dirty="0"/>
              <a:t>Plans to test additional microwave imager usage this year:</a:t>
            </a:r>
          </a:p>
          <a:p>
            <a:pPr lvl="1"/>
            <a:r>
              <a:rPr lang="en-GB" dirty="0"/>
              <a:t>10 GHz channels, 37h, 92h =&gt; additional heavy rain and water cloud information</a:t>
            </a:r>
          </a:p>
          <a:p>
            <a:pPr lvl="1"/>
            <a:r>
              <a:rPr lang="en-GB" dirty="0"/>
              <a:t>Additional/backup imagers: MWRI, </a:t>
            </a:r>
            <a:r>
              <a:rPr lang="en-GB" dirty="0" err="1"/>
              <a:t>Windsat</a:t>
            </a:r>
            <a:r>
              <a:rPr lang="en-GB" dirty="0"/>
              <a:t>, F-18, F-15?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AB86B-BC41-45C0-80FE-7103F4DEA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84DA-ADA1-4456-B288-B6C5F3004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CABA-FF8A-4990-9287-C878F210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584" y="226920"/>
            <a:ext cx="10595880" cy="586896"/>
          </a:xfrm>
        </p:spPr>
        <p:txBody>
          <a:bodyPr/>
          <a:lstStyle/>
          <a:p>
            <a:r>
              <a:rPr lang="en-GB" dirty="0"/>
              <a:t>Is there still return in adding more data? </a:t>
            </a:r>
            <a:br>
              <a:rPr lang="en-GB" dirty="0"/>
            </a:br>
            <a:r>
              <a:rPr lang="en-GB" dirty="0"/>
              <a:t>Adding GMI or AMSR2, or both, to a system already assimilating SSMIS F-17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8E2C9D-6F27-438A-8AAE-0985EAF425F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35292" y="966980"/>
            <a:ext cx="9845484" cy="47862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8E0DB-3218-4A89-A07C-A1A7D6BB7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A956E-DBCB-4B5F-8EED-1DF8078B7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C309F-E3E1-4AF6-A124-0AAFB4655C06}"/>
              </a:ext>
            </a:extLst>
          </p:cNvPr>
          <p:cNvSpPr/>
          <p:nvPr/>
        </p:nvSpPr>
        <p:spPr>
          <a:xfrm>
            <a:off x="2498396" y="5583248"/>
            <a:ext cx="7377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Below 100% = good = reduction in T+12 forecast error</a:t>
            </a:r>
          </a:p>
          <a:p>
            <a:r>
              <a:rPr lang="en-GB" dirty="0"/>
              <a:t>Results from Lean, Geer and </a:t>
            </a:r>
            <a:r>
              <a:rPr lang="en-GB" dirty="0" err="1"/>
              <a:t>Lonitz</a:t>
            </a:r>
            <a:r>
              <a:rPr lang="en-GB" dirty="0"/>
              <a:t>, ECMWF Tech. Memo 799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6FCB2-0FDC-4909-90A3-14F90070894A}"/>
              </a:ext>
            </a:extLst>
          </p:cNvPr>
          <p:cNvSpPr/>
          <p:nvPr/>
        </p:nvSpPr>
        <p:spPr>
          <a:xfrm>
            <a:off x="314803" y="1850788"/>
            <a:ext cx="1240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Humidity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EE6DB-58CC-4C82-AF9F-D1839A204608}"/>
              </a:ext>
            </a:extLst>
          </p:cNvPr>
          <p:cNvSpPr/>
          <p:nvPr/>
        </p:nvSpPr>
        <p:spPr>
          <a:xfrm>
            <a:off x="138447" y="4097816"/>
            <a:ext cx="1593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Temperature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2D4DF6-93B5-45B5-8F32-797CB8154473}"/>
              </a:ext>
            </a:extLst>
          </p:cNvPr>
          <p:cNvSpPr/>
          <p:nvPr/>
        </p:nvSpPr>
        <p:spPr>
          <a:xfrm>
            <a:off x="10459987" y="4102040"/>
            <a:ext cx="1240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9489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CCB7-F553-4795-AA19-DCBD159A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104" y="381672"/>
            <a:ext cx="8456832" cy="369332"/>
          </a:xfrm>
        </p:spPr>
        <p:txBody>
          <a:bodyPr/>
          <a:lstStyle/>
          <a:p>
            <a:r>
              <a:rPr lang="en-GB" dirty="0"/>
              <a:t>Future use of microwave imagers in NWP – “earth system”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3946-1D8D-4959-9352-B56F17BD44B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Techniques:</a:t>
            </a:r>
          </a:p>
          <a:p>
            <a:pPr lvl="1"/>
            <a:r>
              <a:rPr lang="en-GB" dirty="0"/>
              <a:t>Direct L1B radiance assimilation to replace indirect sources (L2+)</a:t>
            </a:r>
          </a:p>
          <a:p>
            <a:pPr lvl="1"/>
            <a:r>
              <a:rPr lang="en-GB" dirty="0"/>
              <a:t>Coupled data assimilation (ocean – sea-ice - atmosphere – land surface)</a:t>
            </a:r>
          </a:p>
          <a:p>
            <a:pPr lvl="1"/>
            <a:r>
              <a:rPr lang="en-GB" dirty="0"/>
              <a:t>Improved physical modelling of surface radiative transfer (sea-ice, snow, …)</a:t>
            </a:r>
          </a:p>
          <a:p>
            <a:pPr lvl="1"/>
            <a:r>
              <a:rPr lang="en-GB" dirty="0"/>
              <a:t>Some role for continued use of dynamic emissivity retrieval or atlas</a:t>
            </a:r>
          </a:p>
          <a:p>
            <a:pPr lvl="1"/>
            <a:endParaRPr lang="en-GB" dirty="0"/>
          </a:p>
          <a:p>
            <a:r>
              <a:rPr lang="en-GB" dirty="0"/>
              <a:t>Applications for near-future development:</a:t>
            </a:r>
          </a:p>
          <a:p>
            <a:pPr lvl="1"/>
            <a:r>
              <a:rPr lang="en-GB" dirty="0"/>
              <a:t>Land surface / snow (7 – 10 GHz)</a:t>
            </a:r>
          </a:p>
          <a:p>
            <a:pPr lvl="1"/>
            <a:r>
              <a:rPr lang="en-GB" dirty="0"/>
              <a:t>All-weather SST (7 - 10 GHz)</a:t>
            </a:r>
          </a:p>
          <a:p>
            <a:pPr lvl="1"/>
            <a:r>
              <a:rPr lang="en-GB" dirty="0"/>
              <a:t>Sea-ice (all frequencies)</a:t>
            </a:r>
          </a:p>
          <a:p>
            <a:pPr lvl="1"/>
            <a:r>
              <a:rPr lang="en-GB" dirty="0"/>
              <a:t>Precipitation and cloud scattering signal over land</a:t>
            </a:r>
          </a:p>
          <a:p>
            <a:pPr lvl="1"/>
            <a:r>
              <a:rPr lang="en-GB" dirty="0"/>
              <a:t>Surface wind vector – use the full Stokes component of e.g. </a:t>
            </a:r>
            <a:r>
              <a:rPr lang="en-GB" dirty="0" err="1"/>
              <a:t>Windsat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5DF36-B1C7-41A6-94B2-DEFBE4AEE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90428-B754-4E4A-A85B-A42C8FEE2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9A8A7-CB4F-428D-BE30-7FC2CD20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52" y="360000"/>
            <a:ext cx="2869420" cy="682416"/>
          </a:xfrm>
        </p:spPr>
        <p:txBody>
          <a:bodyPr/>
          <a:lstStyle/>
          <a:p>
            <a:r>
              <a:rPr lang="en-GB" dirty="0"/>
              <a:t>Conical microwave imagers 2025-2030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67879-368D-4697-87C3-274869D6BA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60199" y="390744"/>
            <a:ext cx="7761241" cy="5571144"/>
          </a:xfrm>
        </p:spPr>
        <p:txBody>
          <a:bodyPr/>
          <a:lstStyle/>
          <a:p>
            <a:r>
              <a:rPr lang="en-GB" dirty="0"/>
              <a:t>Survivors? </a:t>
            </a:r>
          </a:p>
          <a:p>
            <a:pPr lvl="1"/>
            <a:r>
              <a:rPr lang="en-GB" dirty="0"/>
              <a:t>F-15 has already done 20 years; TMI survived 17 years</a:t>
            </a:r>
          </a:p>
          <a:p>
            <a:pPr lvl="1"/>
            <a:r>
              <a:rPr lang="en-GB" dirty="0"/>
              <a:t>At least 2 of SSMIS DMSP F-17, F-18, GMI, AMSR2, MWRI FY-3D?</a:t>
            </a:r>
          </a:p>
          <a:p>
            <a:r>
              <a:rPr lang="en-GB" dirty="0"/>
              <a:t>Planned:</a:t>
            </a:r>
          </a:p>
          <a:p>
            <a:pPr lvl="1"/>
            <a:r>
              <a:rPr lang="en-GB" dirty="0"/>
              <a:t>EUMETSAT EPS-SG MWI – launch ~2023</a:t>
            </a:r>
          </a:p>
          <a:p>
            <a:pPr lvl="2"/>
            <a:r>
              <a:rPr lang="en-GB" dirty="0"/>
              <a:t>19 - 183 GHz</a:t>
            </a:r>
          </a:p>
          <a:p>
            <a:pPr lvl="1"/>
            <a:r>
              <a:rPr lang="en-GB" dirty="0"/>
              <a:t>Further MWRIs (orbit?)</a:t>
            </a:r>
          </a:p>
          <a:p>
            <a:r>
              <a:rPr lang="en-GB" dirty="0" err="1"/>
              <a:t>Possibles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AMSR3 looking more definite. News presented at IPWG:</a:t>
            </a:r>
          </a:p>
          <a:p>
            <a:pPr lvl="2"/>
            <a:r>
              <a:rPr lang="en-GB" dirty="0"/>
              <a:t>10 – 183 GHz instrument combining best of AMSR2 and GMI</a:t>
            </a:r>
          </a:p>
          <a:p>
            <a:pPr lvl="2"/>
            <a:r>
              <a:rPr lang="en-GB" dirty="0"/>
              <a:t>JAXA phase-A studies started last year</a:t>
            </a:r>
          </a:p>
          <a:p>
            <a:pPr lvl="2"/>
            <a:r>
              <a:rPr lang="en-GB" dirty="0"/>
              <a:t>Launch foreseen on GOSAT/TANSO platform with ECT 1300 ascending node</a:t>
            </a:r>
          </a:p>
          <a:p>
            <a:pPr lvl="1"/>
            <a:r>
              <a:rPr lang="en-GB" dirty="0"/>
              <a:t>ESA / Copernicus low-frequency candidate mission CIMR</a:t>
            </a:r>
          </a:p>
          <a:p>
            <a:pPr lvl="2"/>
            <a:r>
              <a:rPr lang="en-GB" dirty="0"/>
              <a:t>1 – 36 GHz focused on polar applications e.g. sea-ice, justified by high spatial res. </a:t>
            </a:r>
          </a:p>
          <a:p>
            <a:pPr lvl="1"/>
            <a:r>
              <a:rPr lang="en-GB" dirty="0"/>
              <a:t>US DOD weather system follow-on?</a:t>
            </a:r>
          </a:p>
          <a:p>
            <a:pPr lvl="2"/>
            <a:r>
              <a:rPr lang="en-GB" dirty="0"/>
              <a:t>COWVR demonstrator follows </a:t>
            </a:r>
            <a:r>
              <a:rPr lang="en-GB" dirty="0" err="1"/>
              <a:t>Windsat</a:t>
            </a:r>
            <a:r>
              <a:rPr lang="en-GB" dirty="0"/>
              <a:t> polarimetric heritage. 19 – 34 GHz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0B3A5-6542-480C-8058-F438BFAD8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EDED-3538-4443-A2BD-033A8E137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98250-014A-499B-8AAC-295D58619BF2}"/>
              </a:ext>
            </a:extLst>
          </p:cNvPr>
          <p:cNvSpPr/>
          <p:nvPr/>
        </p:nvSpPr>
        <p:spPr>
          <a:xfrm>
            <a:off x="3959352" y="1867798"/>
            <a:ext cx="4709160" cy="11588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BB5857-D451-494A-8C64-F751CA8780F8}"/>
              </a:ext>
            </a:extLst>
          </p:cNvPr>
          <p:cNvSpPr/>
          <p:nvPr/>
        </p:nvSpPr>
        <p:spPr>
          <a:xfrm>
            <a:off x="1838259" y="2262565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Pessimistic view: 2</a:t>
            </a:r>
          </a:p>
        </p:txBody>
      </p:sp>
    </p:spTree>
    <p:extLst>
      <p:ext uri="{BB962C8B-B14F-4D97-AF65-F5344CB8AC3E}">
        <p14:creationId xmlns:p14="http://schemas.microsoft.com/office/powerpoint/2010/main" val="487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9CE53EB-248A-406F-85ED-A046D6D5E183}"/>
              </a:ext>
            </a:extLst>
          </p:cNvPr>
          <p:cNvSpPr/>
          <p:nvPr/>
        </p:nvSpPr>
        <p:spPr>
          <a:xfrm>
            <a:off x="0" y="1"/>
            <a:ext cx="1187917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045642" y="6308255"/>
            <a:ext cx="2159224" cy="216000"/>
          </a:xfrm>
        </p:spPr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94C6F9-134B-4289-8C29-D3D44F61A3F5}"/>
              </a:ext>
            </a:extLst>
          </p:cNvPr>
          <p:cNvSpPr/>
          <p:nvPr/>
        </p:nvSpPr>
        <p:spPr>
          <a:xfrm>
            <a:off x="1387642" y="6069181"/>
            <a:ext cx="10491537" cy="788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2C6F799-319D-4D94-ADAB-62498CA16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19772"/>
          <a:stretch/>
        </p:blipFill>
        <p:spPr>
          <a:xfrm>
            <a:off x="2519569" y="591729"/>
            <a:ext cx="6549385" cy="585012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6121A1-ED8B-4AE3-98CE-10435F673956}"/>
              </a:ext>
            </a:extLst>
          </p:cNvPr>
          <p:cNvSpPr txBox="1">
            <a:spLocks/>
          </p:cNvSpPr>
          <p:nvPr/>
        </p:nvSpPr>
        <p:spPr bwMode="auto">
          <a:xfrm>
            <a:off x="7143186" y="107544"/>
            <a:ext cx="4855145" cy="96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GB" sz="2000" kern="0" dirty="0"/>
              <a:t>SSMIS F-17 channel 13 (19 GHz, v)</a:t>
            </a:r>
          </a:p>
          <a:p>
            <a:pPr algn="r"/>
            <a:r>
              <a:rPr lang="en-GB" sz="2000" kern="0" dirty="0"/>
              <a:t>Microwave brightness temperatures</a:t>
            </a:r>
          </a:p>
          <a:p>
            <a:pPr algn="r"/>
            <a:r>
              <a:rPr lang="en-GB" sz="2000" kern="0" dirty="0"/>
              <a:t>3</a:t>
            </a:r>
            <a:r>
              <a:rPr lang="en-GB" sz="2000" kern="0" baseline="30000" dirty="0"/>
              <a:t>rd</a:t>
            </a:r>
            <a:r>
              <a:rPr lang="en-GB" sz="2000" kern="0" dirty="0"/>
              <a:t> December 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27B28-2182-4542-9E52-CECF54E0D057}"/>
              </a:ext>
            </a:extLst>
          </p:cNvPr>
          <p:cNvSpPr txBox="1"/>
          <p:nvPr/>
        </p:nvSpPr>
        <p:spPr>
          <a:xfrm>
            <a:off x="869326" y="1634372"/>
            <a:ext cx="247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Ocean waves, wind, skin temperature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677C52-8C8E-48FE-8F3C-487CD59AC7AD}"/>
              </a:ext>
            </a:extLst>
          </p:cNvPr>
          <p:cNvCxnSpPr>
            <a:cxnSpLocks/>
          </p:cNvCxnSpPr>
          <p:nvPr/>
        </p:nvCxnSpPr>
        <p:spPr bwMode="auto">
          <a:xfrm>
            <a:off x="2919097" y="1926759"/>
            <a:ext cx="1889287" cy="349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D98B48-4DA7-4D9F-A7F2-698E73FACEAE}"/>
              </a:ext>
            </a:extLst>
          </p:cNvPr>
          <p:cNvSpPr txBox="1"/>
          <p:nvPr/>
        </p:nvSpPr>
        <p:spPr>
          <a:xfrm>
            <a:off x="538596" y="2918128"/>
            <a:ext cx="1834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Atmospheric water vapour and temperature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E18845-E5BC-4B46-B0F4-297BCE47765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29326" y="2363273"/>
            <a:ext cx="1779542" cy="9050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34DCB8-2049-45EF-B12A-BFEBE6563C27}"/>
              </a:ext>
            </a:extLst>
          </p:cNvPr>
          <p:cNvSpPr txBox="1"/>
          <p:nvPr/>
        </p:nvSpPr>
        <p:spPr>
          <a:xfrm>
            <a:off x="1050197" y="4137845"/>
            <a:ext cx="1698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Cloud and precipitation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81C674D-18BE-4C1C-9C75-25FB5CAA895F}"/>
              </a:ext>
            </a:extLst>
          </p:cNvPr>
          <p:cNvCxnSpPr/>
          <p:nvPr/>
        </p:nvCxnSpPr>
        <p:spPr bwMode="auto">
          <a:xfrm flipV="1">
            <a:off x="2429980" y="4446243"/>
            <a:ext cx="1267485" cy="1901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6984696-F0E4-4CC6-BAE0-2334F3F3B700}"/>
              </a:ext>
            </a:extLst>
          </p:cNvPr>
          <p:cNvSpPr txBox="1"/>
          <p:nvPr/>
        </p:nvSpPr>
        <p:spPr>
          <a:xfrm>
            <a:off x="2659073" y="6138978"/>
            <a:ext cx="114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Sea-ice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3DD2FE-0F85-4944-BC50-CC52D7A4EDF9}"/>
              </a:ext>
            </a:extLst>
          </p:cNvPr>
          <p:cNvCxnSpPr>
            <a:cxnSpLocks/>
          </p:cNvCxnSpPr>
          <p:nvPr/>
        </p:nvCxnSpPr>
        <p:spPr bwMode="auto">
          <a:xfrm flipV="1">
            <a:off x="3363929" y="4507920"/>
            <a:ext cx="2150085" cy="16310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8B5067-29E6-433A-ABED-CC27324090BA}"/>
              </a:ext>
            </a:extLst>
          </p:cNvPr>
          <p:cNvSpPr txBox="1"/>
          <p:nvPr/>
        </p:nvSpPr>
        <p:spPr>
          <a:xfrm>
            <a:off x="8349533" y="5675742"/>
            <a:ext cx="3078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Land surface temperature, biomass, soil/rock, soil moisture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6003D29-4268-45AD-A6C2-A9F5DA0761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8348" y="6019123"/>
            <a:ext cx="1941185" cy="500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2853E5-BCE9-4DAE-9255-6C5DB2DADA4F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 flipV="1">
            <a:off x="7143186" y="4318537"/>
            <a:ext cx="2071890" cy="6142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DCCA802-CDF4-40AA-B405-53EDE2E59BD9}"/>
              </a:ext>
            </a:extLst>
          </p:cNvPr>
          <p:cNvSpPr txBox="1"/>
          <p:nvPr/>
        </p:nvSpPr>
        <p:spPr>
          <a:xfrm>
            <a:off x="9215076" y="4763544"/>
            <a:ext cx="243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Snow cover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B9414FD-9E7B-4133-B698-5986A8EB08B1}"/>
              </a:ext>
            </a:extLst>
          </p:cNvPr>
          <p:cNvCxnSpPr>
            <a:cxnSpLocks/>
          </p:cNvCxnSpPr>
          <p:nvPr/>
        </p:nvCxnSpPr>
        <p:spPr bwMode="auto">
          <a:xfrm flipH="1">
            <a:off x="8179131" y="3714287"/>
            <a:ext cx="1267378" cy="2285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143F43F-ABCD-40E4-B1EA-6625C64AE475}"/>
              </a:ext>
            </a:extLst>
          </p:cNvPr>
          <p:cNvSpPr txBox="1"/>
          <p:nvPr/>
        </p:nvSpPr>
        <p:spPr>
          <a:xfrm>
            <a:off x="9439269" y="3516790"/>
            <a:ext cx="243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High altitude / snow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F27A9D-2B1B-4CDF-A9D8-DD14002DB302}"/>
              </a:ext>
            </a:extLst>
          </p:cNvPr>
          <p:cNvSpPr txBox="1"/>
          <p:nvPr/>
        </p:nvSpPr>
        <p:spPr>
          <a:xfrm>
            <a:off x="1050197" y="5103088"/>
            <a:ext cx="1149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Deep fresh snow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C82AEE-73D7-4084-B8B4-A3A4580B73C6}"/>
              </a:ext>
            </a:extLst>
          </p:cNvPr>
          <p:cNvCxnSpPr>
            <a:cxnSpLocks/>
          </p:cNvCxnSpPr>
          <p:nvPr/>
        </p:nvCxnSpPr>
        <p:spPr bwMode="auto">
          <a:xfrm flipV="1">
            <a:off x="1774115" y="4338643"/>
            <a:ext cx="3479247" cy="955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3AAE4D0-2A7A-4553-8F93-B804A15FC594}"/>
              </a:ext>
            </a:extLst>
          </p:cNvPr>
          <p:cNvSpPr/>
          <p:nvPr/>
        </p:nvSpPr>
        <p:spPr>
          <a:xfrm>
            <a:off x="297722" y="2548345"/>
            <a:ext cx="2695892" cy="2457682"/>
          </a:xfrm>
          <a:prstGeom prst="ellipse">
            <a:avLst/>
          </a:prstGeom>
          <a:noFill/>
          <a:ln w="19050">
            <a:solidFill>
              <a:srgbClr val="F70FF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14E507-9873-44E2-84F5-A97AF6F0AC7E}"/>
              </a:ext>
            </a:extLst>
          </p:cNvPr>
          <p:cNvSpPr/>
          <p:nvPr/>
        </p:nvSpPr>
        <p:spPr>
          <a:xfrm>
            <a:off x="2149524" y="1542838"/>
            <a:ext cx="1019097" cy="531183"/>
          </a:xfrm>
          <a:prstGeom prst="ellipse">
            <a:avLst/>
          </a:prstGeom>
          <a:noFill/>
          <a:ln w="19050">
            <a:solidFill>
              <a:srgbClr val="F70FF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C14F1E1-3A2E-4722-A86A-2391F8B89041}"/>
              </a:ext>
            </a:extLst>
          </p:cNvPr>
          <p:cNvSpPr/>
          <p:nvPr/>
        </p:nvSpPr>
        <p:spPr>
          <a:xfrm>
            <a:off x="762284" y="1888494"/>
            <a:ext cx="1896789" cy="394869"/>
          </a:xfrm>
          <a:prstGeom prst="ellipse">
            <a:avLst/>
          </a:prstGeom>
          <a:noFill/>
          <a:ln w="19050">
            <a:solidFill>
              <a:srgbClr val="DD73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4C8FC57-BF7D-487C-AEE1-6E3730EF5B1A}"/>
              </a:ext>
            </a:extLst>
          </p:cNvPr>
          <p:cNvSpPr/>
          <p:nvPr/>
        </p:nvSpPr>
        <p:spPr>
          <a:xfrm>
            <a:off x="2659073" y="6098451"/>
            <a:ext cx="1038392" cy="394869"/>
          </a:xfrm>
          <a:prstGeom prst="ellipse">
            <a:avLst/>
          </a:prstGeom>
          <a:noFill/>
          <a:ln w="19050">
            <a:solidFill>
              <a:srgbClr val="DD730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DB19801-1337-48DA-867C-00F4D19FA973}"/>
              </a:ext>
            </a:extLst>
          </p:cNvPr>
          <p:cNvSpPr txBox="1"/>
          <p:nvPr/>
        </p:nvSpPr>
        <p:spPr>
          <a:xfrm>
            <a:off x="1311658" y="834359"/>
            <a:ext cx="249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70FFD"/>
                </a:solidFill>
              </a:rPr>
              <a:t>Assimilated in atmospheric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D07647-FD29-4811-B110-362EDE4E5E96}"/>
              </a:ext>
            </a:extLst>
          </p:cNvPr>
          <p:cNvSpPr txBox="1"/>
          <p:nvPr/>
        </p:nvSpPr>
        <p:spPr>
          <a:xfrm>
            <a:off x="1547380" y="6100417"/>
            <a:ext cx="17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Used via OSTIA</a:t>
            </a:r>
          </a:p>
        </p:txBody>
      </p:sp>
    </p:spTree>
    <p:extLst>
      <p:ext uri="{BB962C8B-B14F-4D97-AF65-F5344CB8AC3E}">
        <p14:creationId xmlns:p14="http://schemas.microsoft.com/office/powerpoint/2010/main" val="21547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  <p:bldP spid="22" grpId="0"/>
      <p:bldP spid="24" grpId="0"/>
      <p:bldP spid="25" grpId="0"/>
      <p:bldP spid="27" grpId="0" animBg="1"/>
      <p:bldP spid="28" grpId="0" animBg="1"/>
      <p:bldP spid="30" grpId="0" animBg="1"/>
      <p:bldP spid="31" grpId="0" animBg="1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C910-AEA2-488B-AC35-1390AF0C2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“microwave imager” for this talk?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25F7-B2B1-4D41-878D-F3BD8A4975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Conical scanning technology</a:t>
            </a:r>
          </a:p>
          <a:p>
            <a:pPr lvl="1"/>
            <a:r>
              <a:rPr lang="en-GB" dirty="0"/>
              <a:t>Surface-sensitive channels between 7 GHz and 166 GHz</a:t>
            </a:r>
          </a:p>
          <a:p>
            <a:endParaRPr lang="en-GB" dirty="0"/>
          </a:p>
          <a:p>
            <a:r>
              <a:rPr lang="en-GB" dirty="0"/>
              <a:t>Here mostly excluding things like:</a:t>
            </a:r>
          </a:p>
          <a:p>
            <a:pPr lvl="1"/>
            <a:r>
              <a:rPr lang="en-GB" dirty="0"/>
              <a:t>Very low-frequency and synthetic aperture, e.g. SMOS</a:t>
            </a:r>
          </a:p>
          <a:p>
            <a:pPr lvl="1"/>
            <a:r>
              <a:rPr lang="en-GB" dirty="0" err="1"/>
              <a:t>Smallsats</a:t>
            </a:r>
            <a:r>
              <a:rPr lang="en-GB" dirty="0"/>
              <a:t> / </a:t>
            </a:r>
            <a:r>
              <a:rPr lang="en-GB" dirty="0" err="1"/>
              <a:t>cubesats</a:t>
            </a:r>
            <a:r>
              <a:rPr lang="en-GB" dirty="0"/>
              <a:t> (resolution? No channels &lt; 90GHz?)</a:t>
            </a:r>
          </a:p>
          <a:p>
            <a:pPr lvl="1"/>
            <a:r>
              <a:rPr lang="en-GB" dirty="0"/>
              <a:t>Hyperspectral microwave instrumentation developments</a:t>
            </a:r>
          </a:p>
          <a:p>
            <a:pPr lvl="1"/>
            <a:r>
              <a:rPr lang="en-GB" dirty="0"/>
              <a:t>Cross-track scanners (e.g. 24 GHz and 31 GHz channels on AMSU-A)</a:t>
            </a:r>
          </a:p>
          <a:p>
            <a:pPr lvl="1"/>
            <a:r>
              <a:rPr lang="en-GB" dirty="0"/>
              <a:t>Sounding (e.g. 183 GHz channels on GMI and SSMIS)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1247-B348-4E36-9A56-1FA5AFE0AE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1EEE9-5647-4D60-8CBB-B1BEBC77E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5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49CC-9F68-4EED-BE7E-3D268AE6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52" y="333836"/>
            <a:ext cx="2914920" cy="1120060"/>
          </a:xfrm>
        </p:spPr>
        <p:txBody>
          <a:bodyPr/>
          <a:lstStyle/>
          <a:p>
            <a:r>
              <a:rPr lang="en-GB" dirty="0"/>
              <a:t>Impact of microwave imagers and humidity sounders (water vapour, cloud and precipitation) at ECMWF:</a:t>
            </a:r>
            <a:br>
              <a:rPr lang="en-GB" dirty="0"/>
            </a:br>
            <a:r>
              <a:rPr lang="en-GB" dirty="0"/>
              <a:t>2018 totals ~ 20%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325C9-9008-4921-B4BD-6B0EC6BDB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4709-A7C8-43CA-BAC1-BB445BDC8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3CF458-1587-4A1A-8716-BFDC1CCF05A0}"/>
              </a:ext>
            </a:extLst>
          </p:cNvPr>
          <p:cNvSpPr/>
          <p:nvPr/>
        </p:nvSpPr>
        <p:spPr>
          <a:xfrm>
            <a:off x="477504" y="3604523"/>
            <a:ext cx="28834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Relative FSOI = percentage of impact on 36h - 24h forecast improvement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D5F946-40D1-40FA-99D7-E4CEFBBE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428" y="632723"/>
            <a:ext cx="7388352" cy="554126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C8405D-A58E-4C98-807F-9278AB039D1D}"/>
              </a:ext>
            </a:extLst>
          </p:cNvPr>
          <p:cNvCxnSpPr>
            <a:cxnSpLocks/>
          </p:cNvCxnSpPr>
          <p:nvPr/>
        </p:nvCxnSpPr>
        <p:spPr>
          <a:xfrm>
            <a:off x="3360911" y="2615184"/>
            <a:ext cx="664629" cy="1282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6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49CC-9F68-4EED-BE7E-3D268AE6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688" y="333836"/>
            <a:ext cx="2914920" cy="1120060"/>
          </a:xfrm>
        </p:spPr>
        <p:txBody>
          <a:bodyPr/>
          <a:lstStyle/>
          <a:p>
            <a:r>
              <a:rPr lang="en-GB" dirty="0"/>
              <a:t>Impact of microwave imagers at ECMWF:</a:t>
            </a:r>
            <a:br>
              <a:rPr lang="en-GB" dirty="0"/>
            </a:br>
            <a:r>
              <a:rPr lang="en-GB" dirty="0"/>
              <a:t>2018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325C9-9008-4921-B4BD-6B0EC6BDB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04709-A7C8-43CA-BAC1-BB445BDC8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99944-358F-496B-828C-1F7D29DA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63" y="0"/>
            <a:ext cx="742858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3CF458-1587-4A1A-8716-BFDC1CCF05A0}"/>
              </a:ext>
            </a:extLst>
          </p:cNvPr>
          <p:cNvSpPr/>
          <p:nvPr/>
        </p:nvSpPr>
        <p:spPr>
          <a:xfrm>
            <a:off x="8807688" y="1779723"/>
            <a:ext cx="28834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Relative FSOI = percentage of impact on 36h - 24h forecast improvement</a:t>
            </a:r>
          </a:p>
          <a:p>
            <a:endParaRPr lang="en-GB" dirty="0"/>
          </a:p>
          <a:p>
            <a:r>
              <a:rPr lang="en-GB" dirty="0"/>
              <a:t>Approximately 5% of atmospheric forecast impact comes from all-sky assimilation of the conical scanning imager channels (approximately subtracting the sounding channels, which are included in these totals)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83C920-AD81-45CD-A06D-2FDE81487811}"/>
              </a:ext>
            </a:extLst>
          </p:cNvPr>
          <p:cNvCxnSpPr>
            <a:cxnSpLocks/>
          </p:cNvCxnSpPr>
          <p:nvPr/>
        </p:nvCxnSpPr>
        <p:spPr>
          <a:xfrm>
            <a:off x="414039" y="2444497"/>
            <a:ext cx="4085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95AD6F-6879-47F7-8584-037B1C48F7EB}"/>
              </a:ext>
            </a:extLst>
          </p:cNvPr>
          <p:cNvCxnSpPr>
            <a:cxnSpLocks/>
          </p:cNvCxnSpPr>
          <p:nvPr/>
        </p:nvCxnSpPr>
        <p:spPr>
          <a:xfrm>
            <a:off x="959811" y="2743202"/>
            <a:ext cx="3855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9186D4-6FDF-46A2-ACB9-8EF04B30433C}"/>
              </a:ext>
            </a:extLst>
          </p:cNvPr>
          <p:cNvCxnSpPr>
            <a:cxnSpLocks/>
          </p:cNvCxnSpPr>
          <p:nvPr/>
        </p:nvCxnSpPr>
        <p:spPr>
          <a:xfrm>
            <a:off x="618315" y="3694178"/>
            <a:ext cx="3414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97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8BDAA-E4A8-4D15-837B-934052A3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1" y="365079"/>
            <a:ext cx="7869600" cy="369332"/>
          </a:xfrm>
        </p:spPr>
        <p:txBody>
          <a:bodyPr/>
          <a:lstStyle/>
          <a:p>
            <a:r>
              <a:rPr lang="en-GB" dirty="0"/>
              <a:t>Microwave imager channel usage at ECMWF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8E10-BE6B-46D8-8659-7DF29FD621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00200" y="936000"/>
            <a:ext cx="8787383" cy="4986000"/>
          </a:xfrm>
        </p:spPr>
        <p:txBody>
          <a:bodyPr/>
          <a:lstStyle/>
          <a:p>
            <a:r>
              <a:rPr lang="en-GB" dirty="0"/>
              <a:t>Direct all-sky microwave radiance assimilation in atmospheric model:</a:t>
            </a:r>
          </a:p>
          <a:p>
            <a:pPr lvl="1"/>
            <a:r>
              <a:rPr lang="en-GB" dirty="0"/>
              <a:t>Radiances at 19v/h, 24v/h, 37v, 92v, </a:t>
            </a:r>
            <a:r>
              <a:rPr lang="en-GB" i="1" dirty="0"/>
              <a:t>150/166*</a:t>
            </a:r>
            <a:r>
              <a:rPr lang="en-GB" dirty="0"/>
              <a:t> GHz (or equivalent channels) assimilated</a:t>
            </a:r>
          </a:p>
          <a:p>
            <a:pPr lvl="1"/>
            <a:r>
              <a:rPr lang="en-GB" dirty="0"/>
              <a:t>Ocean only, no sea-ice, not poleward of 60 degrees</a:t>
            </a:r>
          </a:p>
          <a:p>
            <a:pPr lvl="1"/>
            <a:r>
              <a:rPr lang="en-GB" dirty="0"/>
              <a:t>All states of the atmosphere – clear, cloudy and precipitating</a:t>
            </a:r>
          </a:p>
          <a:p>
            <a:pPr lvl="1"/>
            <a:r>
              <a:rPr lang="en-GB" dirty="0"/>
              <a:t>Directly sensitive to humidity, cloud, precipitation, ocean emissivity</a:t>
            </a:r>
          </a:p>
          <a:p>
            <a:pPr lvl="1"/>
            <a:r>
              <a:rPr lang="en-GB" dirty="0"/>
              <a:t>Indirectly sensitive to surface wind (via emissivity model) and atmospheric wind (via 4D-Var data assimilation – the generalised tracing effect)</a:t>
            </a:r>
          </a:p>
          <a:p>
            <a:pPr lvl="1"/>
            <a:r>
              <a:rPr lang="en-GB" dirty="0"/>
              <a:t>Skin temperature sensitivity exists but is ignored</a:t>
            </a:r>
          </a:p>
          <a:p>
            <a:r>
              <a:rPr lang="en-GB" dirty="0"/>
              <a:t>Also the 183 GHz channels are assimilated where available over ocean, sea-ice, land and snow-covered land with very large benefit to forecasts (not covered here)</a:t>
            </a:r>
          </a:p>
          <a:p>
            <a:r>
              <a:rPr lang="en-GB" dirty="0"/>
              <a:t>Hidden users:</a:t>
            </a:r>
          </a:p>
          <a:p>
            <a:pPr lvl="1"/>
            <a:r>
              <a:rPr lang="en-GB" dirty="0"/>
              <a:t>SST and sea-ice analyses ingested from Met Office OSTIA analysis use microwave imager retrievals</a:t>
            </a:r>
          </a:p>
          <a:p>
            <a:pPr lvl="1"/>
            <a:r>
              <a:rPr lang="en-GB" dirty="0"/>
              <a:t>IMS land snow cover (not yet assimilated) incorporates some microwave imager data</a:t>
            </a:r>
          </a:p>
          <a:p>
            <a:pPr lvl="1"/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0259D-96EC-42D4-BE1F-D24B1BA32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E302-C354-4B0D-9656-0E40AE0F9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E4F82-560E-41E9-A208-5BEB5C8129A5}"/>
              </a:ext>
            </a:extLst>
          </p:cNvPr>
          <p:cNvSpPr/>
          <p:nvPr/>
        </p:nvSpPr>
        <p:spPr>
          <a:xfrm>
            <a:off x="9533809" y="1535064"/>
            <a:ext cx="2170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* In cycle 46r1, this year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2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7" y="360000"/>
            <a:ext cx="10469132" cy="369332"/>
          </a:xfrm>
        </p:spPr>
        <p:txBody>
          <a:bodyPr/>
          <a:lstStyle/>
          <a:p>
            <a:r>
              <a:rPr lang="en-US" dirty="0"/>
              <a:t>August 2017 microwave imager radiance assimilation at some NWP </a:t>
            </a:r>
            <a:r>
              <a:rPr lang="en-US" dirty="0" err="1"/>
              <a:t>centres</a:t>
            </a:r>
            <a:r>
              <a:rPr lang="en-US" dirty="0"/>
              <a:t>:</a:t>
            </a:r>
            <a:br>
              <a:rPr lang="en-US" dirty="0"/>
            </a:br>
            <a:r>
              <a:rPr lang="en-GB" sz="1600" dirty="0"/>
              <a:t>”All‐sky satellite data assimilation at operational weather forecasting centres”, Geer et al., 2018, QJRMS</a:t>
            </a:r>
            <a:br>
              <a:rPr lang="en-US" sz="1600" dirty="0"/>
            </a:b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159DA5-338F-4A36-8449-354499862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799440"/>
              </p:ext>
            </p:extLst>
          </p:nvPr>
        </p:nvGraphicFramePr>
        <p:xfrm>
          <a:off x="569495" y="1257782"/>
          <a:ext cx="11470107" cy="493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463">
                  <a:extLst>
                    <a:ext uri="{9D8B030D-6E8A-4147-A177-3AD203B41FA5}">
                      <a16:colId xmlns:a16="http://schemas.microsoft.com/office/drawing/2014/main" val="2498076383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3666335054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4044437336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63477949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3021365087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576433069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1646351205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1077663213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2416160091"/>
                    </a:ext>
                  </a:extLst>
                </a:gridCol>
                <a:gridCol w="1085516">
                  <a:extLst>
                    <a:ext uri="{9D8B030D-6E8A-4147-A177-3AD203B41FA5}">
                      <a16:colId xmlns:a16="http://schemas.microsoft.com/office/drawing/2014/main" val="2203493420"/>
                    </a:ext>
                  </a:extLst>
                </a:gridCol>
              </a:tblGrid>
              <a:tr h="94610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ECMWF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JMA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NCEP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 Office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 Office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Meteo</a:t>
                      </a:r>
                      <a:r>
                        <a:rPr lang="en-GB" dirty="0"/>
                        <a:t>-France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Meteo</a:t>
                      </a:r>
                      <a:r>
                        <a:rPr lang="en-GB" dirty="0"/>
                        <a:t>-France Local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DWD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DWD 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5304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r>
                        <a:rPr lang="en-GB" dirty="0"/>
                        <a:t>SSMIS (F-17)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845221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SSMIS (F-18)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86328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r>
                        <a:rPr lang="en-GB" dirty="0"/>
                        <a:t>GMI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All-sky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78206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r>
                        <a:rPr lang="en-GB" dirty="0"/>
                        <a:t>AMSR2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All-sky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Clear-sky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845338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r>
                        <a:rPr lang="en-GB" dirty="0"/>
                        <a:t>MWRI (FY-3A)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87985"/>
                  </a:ext>
                </a:extLst>
              </a:tr>
              <a:tr h="665345">
                <a:tc>
                  <a:txBody>
                    <a:bodyPr/>
                    <a:lstStyle/>
                    <a:p>
                      <a:r>
                        <a:rPr lang="en-GB" dirty="0"/>
                        <a:t>MWRI (FY-3B)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3842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527811B-8608-4A29-B640-A810B239A891}"/>
              </a:ext>
            </a:extLst>
          </p:cNvPr>
          <p:cNvSpPr/>
          <p:nvPr/>
        </p:nvSpPr>
        <p:spPr>
          <a:xfrm>
            <a:off x="3352801" y="2197768"/>
            <a:ext cx="1066854" cy="3998190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CDD0C-F9E3-44FD-BC60-6C97173B1616}"/>
              </a:ext>
            </a:extLst>
          </p:cNvPr>
          <p:cNvSpPr/>
          <p:nvPr/>
        </p:nvSpPr>
        <p:spPr>
          <a:xfrm>
            <a:off x="4462337" y="3529263"/>
            <a:ext cx="1066854" cy="1339516"/>
          </a:xfrm>
          <a:prstGeom prst="rect">
            <a:avLst/>
          </a:prstGeom>
          <a:solidFill>
            <a:srgbClr val="00B05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037AFF-F65A-4F0B-B369-BABAB6DBE029}"/>
              </a:ext>
            </a:extLst>
          </p:cNvPr>
          <p:cNvSpPr/>
          <p:nvPr/>
        </p:nvSpPr>
        <p:spPr>
          <a:xfrm>
            <a:off x="3969800" y="594635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All-sky in development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81E9D4-EF2A-4E3F-B3BA-373A22A8FC9B}"/>
              </a:ext>
            </a:extLst>
          </p:cNvPr>
          <p:cNvCxnSpPr/>
          <p:nvPr/>
        </p:nvCxnSpPr>
        <p:spPr>
          <a:xfrm flipH="1" flipV="1">
            <a:off x="4186096" y="5791200"/>
            <a:ext cx="276241" cy="2762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85995E-B210-40D5-92A5-FED57EB6E94C}"/>
              </a:ext>
            </a:extLst>
          </p:cNvPr>
          <p:cNvCxnSpPr>
            <a:cxnSpLocks/>
          </p:cNvCxnSpPr>
          <p:nvPr/>
        </p:nvCxnSpPr>
        <p:spPr>
          <a:xfrm flipH="1" flipV="1">
            <a:off x="4857644" y="4747696"/>
            <a:ext cx="138120" cy="1319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643AB-E2B9-42B8-88FC-E3B5EA590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00723"/>
            <a:ext cx="7869600" cy="369332"/>
          </a:xfrm>
        </p:spPr>
        <p:txBody>
          <a:bodyPr/>
          <a:lstStyle/>
          <a:p>
            <a:r>
              <a:rPr lang="en-GB" dirty="0"/>
              <a:t>March 2019: all available imagers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9805C-2D7C-4781-A01F-E64D9374A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47B25-6553-4832-B8C8-9EE6990B9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A8DD76-4194-43C7-85AF-8CD260EEE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07471"/>
              </p:ext>
            </p:extLst>
          </p:nvPr>
        </p:nvGraphicFramePr>
        <p:xfrm>
          <a:off x="1146208" y="585383"/>
          <a:ext cx="10622119" cy="598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317">
                  <a:extLst>
                    <a:ext uri="{9D8B030D-6E8A-4147-A177-3AD203B41FA5}">
                      <a16:colId xmlns:a16="http://schemas.microsoft.com/office/drawing/2014/main" val="2662121995"/>
                    </a:ext>
                  </a:extLst>
                </a:gridCol>
                <a:gridCol w="1889188">
                  <a:extLst>
                    <a:ext uri="{9D8B030D-6E8A-4147-A177-3AD203B41FA5}">
                      <a16:colId xmlns:a16="http://schemas.microsoft.com/office/drawing/2014/main" val="1051844419"/>
                    </a:ext>
                  </a:extLst>
                </a:gridCol>
                <a:gridCol w="5619614">
                  <a:extLst>
                    <a:ext uri="{9D8B030D-6E8A-4147-A177-3AD203B41FA5}">
                      <a16:colId xmlns:a16="http://schemas.microsoft.com/office/drawing/2014/main" val="2400425265"/>
                    </a:ext>
                  </a:extLst>
                </a:gridCol>
              </a:tblGrid>
              <a:tr h="657261">
                <a:tc>
                  <a:txBody>
                    <a:bodyPr/>
                    <a:lstStyle/>
                    <a:p>
                      <a:r>
                        <a:rPr lang="en-GB" dirty="0"/>
                        <a:t>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Asc</a:t>
                      </a:r>
                      <a:r>
                        <a:rPr lang="en-GB" dirty="0"/>
                        <a:t>. Equator crossing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150924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SSMI F-15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 GHz channel affected by RFI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34586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SSMIS F-16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longer distributed by FNMOC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659283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SSMIS F-17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ASSIMILATED AT ECMWF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296214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SSMIS F-18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WV sounding channels assimilated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739009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GMI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ASSIMILATED AT ECMWF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27435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AMSR2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ASSIMILATED AT ECMWF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85748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MWRI FY-3B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Various biases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426825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MWRI FY-3C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Ascending / descending node bias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991762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/>
                        <a:t>MWRI FY-3D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Orbital bias appears fixed – await EUMETCAST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37098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dirty="0" err="1"/>
                        <a:t>Windsat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18:11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Stokes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621808"/>
                  </a:ext>
                </a:extLst>
              </a:tr>
              <a:tr h="484701">
                <a:tc>
                  <a:txBody>
                    <a:bodyPr/>
                    <a:lstStyle/>
                    <a:p>
                      <a:r>
                        <a:rPr lang="en-GB" i="1" dirty="0"/>
                        <a:t>AMSU-A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 an imager, but has 24, 31 and 50 GHz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75309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8D04110-C24D-4079-AC19-6C513BB71305}"/>
              </a:ext>
            </a:extLst>
          </p:cNvPr>
          <p:cNvSpPr/>
          <p:nvPr/>
        </p:nvSpPr>
        <p:spPr>
          <a:xfrm>
            <a:off x="1078992" y="5074920"/>
            <a:ext cx="1709928" cy="14639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C59641-C073-49D6-A859-36232D3BF968}"/>
              </a:ext>
            </a:extLst>
          </p:cNvPr>
          <p:cNvSpPr/>
          <p:nvPr/>
        </p:nvSpPr>
        <p:spPr>
          <a:xfrm>
            <a:off x="1078992" y="2640375"/>
            <a:ext cx="1709928" cy="57607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20D904-A196-43E3-A7AD-3C4DB442485E}"/>
              </a:ext>
            </a:extLst>
          </p:cNvPr>
          <p:cNvSpPr/>
          <p:nvPr/>
        </p:nvSpPr>
        <p:spPr>
          <a:xfrm>
            <a:off x="1078992" y="1226507"/>
            <a:ext cx="1709928" cy="48463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E8FB82-0BBC-4737-B4BF-9017C1C03AE4}"/>
              </a:ext>
            </a:extLst>
          </p:cNvPr>
          <p:cNvSpPr/>
          <p:nvPr/>
        </p:nvSpPr>
        <p:spPr>
          <a:xfrm>
            <a:off x="2788920" y="6423583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Possible additional or backup microwave imager data</a:t>
            </a:r>
          </a:p>
        </p:txBody>
      </p:sp>
    </p:spTree>
    <p:extLst>
      <p:ext uri="{BB962C8B-B14F-4D97-AF65-F5344CB8AC3E}">
        <p14:creationId xmlns:p14="http://schemas.microsoft.com/office/powerpoint/2010/main" val="36586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7C52-C9C1-4229-8928-F6A427B9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not already use more microwave imager data?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1D65-D631-4B97-AC70-BA8795024E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Partly overlapping orbits, so view some instruments as backups?</a:t>
            </a:r>
          </a:p>
          <a:p>
            <a:pPr lvl="1"/>
            <a:r>
              <a:rPr lang="en-GB" b="1" dirty="0"/>
              <a:t>SSMI/S F-17 </a:t>
            </a:r>
            <a:r>
              <a:rPr lang="en-GB" dirty="0"/>
              <a:t>(18:37) -&gt; SSMIS F-18 (17:33) -&gt; </a:t>
            </a:r>
            <a:r>
              <a:rPr lang="en-GB" dirty="0" err="1"/>
              <a:t>Windsat</a:t>
            </a:r>
            <a:r>
              <a:rPr lang="en-GB" dirty="0"/>
              <a:t> (18:11)</a:t>
            </a:r>
          </a:p>
          <a:p>
            <a:pPr lvl="1"/>
            <a:r>
              <a:rPr lang="en-GB" b="1" dirty="0"/>
              <a:t>AMSR2</a:t>
            </a:r>
            <a:r>
              <a:rPr lang="en-GB" dirty="0"/>
              <a:t> (13:32) -&gt; MWRI FY-3D (14:00)</a:t>
            </a:r>
          </a:p>
          <a:p>
            <a:pPr lvl="1"/>
            <a:r>
              <a:rPr lang="en-GB" dirty="0"/>
              <a:t>SSMI F-15 (15:03)</a:t>
            </a:r>
          </a:p>
          <a:p>
            <a:pPr lvl="1"/>
            <a:r>
              <a:rPr lang="en-GB" b="1" dirty="0"/>
              <a:t>GMI</a:t>
            </a:r>
            <a:r>
              <a:rPr lang="en-GB" dirty="0"/>
              <a:t> (non sun-synchronous)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AB86B-BC41-45C0-80FE-7103F4DEA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84DA-ADA1-4456-B288-B6C5F3004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89716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303</TotalTime>
  <Words>1168</Words>
  <Application>Microsoft Office PowerPoint</Application>
  <PresentationFormat>Custom</PresentationFormat>
  <Paragraphs>197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ECMWF Light 16:9 blue</vt:lpstr>
      <vt:lpstr>PowerPoint Presentation</vt:lpstr>
      <vt:lpstr>PowerPoint Presentation</vt:lpstr>
      <vt:lpstr>Definition of “microwave imager” for this talk?</vt:lpstr>
      <vt:lpstr>Impact of microwave imagers and humidity sounders (water vapour, cloud and precipitation) at ECMWF: 2018 totals ~ 20%</vt:lpstr>
      <vt:lpstr>Impact of microwave imagers at ECMWF: 2018 totals</vt:lpstr>
      <vt:lpstr>Microwave imager channel usage at ECMWF </vt:lpstr>
      <vt:lpstr>August 2017 microwave imager radiance assimilation at some NWP centres: ”All‐sky satellite data assimilation at operational weather forecasting centres”, Geer et al., 2018, QJRMS  </vt:lpstr>
      <vt:lpstr>March 2019: all available imagers</vt:lpstr>
      <vt:lpstr>Why not already use more microwave imager data? 1/2</vt:lpstr>
      <vt:lpstr>Why not already use more microwave imager data? 2/2</vt:lpstr>
      <vt:lpstr>Is there still return in adding more data?  Adding GMI or AMSR2, or both, to a system already assimilating SSMIS F-17 </vt:lpstr>
      <vt:lpstr>Future use of microwave imagers in NWP – “earth system”</vt:lpstr>
      <vt:lpstr>Conical microwave imagers 2025-2030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Geer</dc:creator>
  <cp:lastModifiedBy>Alan Geer</cp:lastModifiedBy>
  <cp:revision>49</cp:revision>
  <cp:lastPrinted>2014-11-19T12:15:44Z</cp:lastPrinted>
  <dcterms:created xsi:type="dcterms:W3CDTF">2019-03-05T10:23:17Z</dcterms:created>
  <dcterms:modified xsi:type="dcterms:W3CDTF">2019-03-05T15:37:52Z</dcterms:modified>
</cp:coreProperties>
</file>