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8"/>
  </p:notesMasterIdLst>
  <p:sldIdLst>
    <p:sldId id="295" r:id="rId2"/>
    <p:sldId id="283" r:id="rId3"/>
    <p:sldId id="282" r:id="rId4"/>
    <p:sldId id="284" r:id="rId5"/>
    <p:sldId id="285" r:id="rId6"/>
    <p:sldId id="286" r:id="rId7"/>
    <p:sldId id="287" r:id="rId8"/>
    <p:sldId id="288" r:id="rId9"/>
    <p:sldId id="289" r:id="rId10"/>
    <p:sldId id="297" r:id="rId11"/>
    <p:sldId id="290" r:id="rId12"/>
    <p:sldId id="291" r:id="rId13"/>
    <p:sldId id="293" r:id="rId14"/>
    <p:sldId id="292" r:id="rId15"/>
    <p:sldId id="294" r:id="rId16"/>
    <p:sldId id="296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C9"/>
    <a:srgbClr val="FFDDA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6837" autoAdjust="0"/>
  </p:normalViewPr>
  <p:slideViewPr>
    <p:cSldViewPr>
      <p:cViewPr varScale="1">
        <p:scale>
          <a:sx n="156" d="100"/>
          <a:sy n="156" d="100"/>
        </p:scale>
        <p:origin x="57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B4C97-B0AB-415A-87C7-A72C5EB9248F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2B7FA-AB46-4993-BA79-F306F77A2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2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70’-80’: Prototypes &gt;&gt; 90’-00’: Legacy &gt;&gt; 10’: New gen.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5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F18 temperature sounding channels (</a:t>
            </a:r>
            <a:r>
              <a:rPr lang="en-GB" dirty="0" err="1" smtClean="0"/>
              <a:t>Ch</a:t>
            </a:r>
            <a:r>
              <a:rPr lang="en-GB" dirty="0" smtClean="0"/>
              <a:t> 1-7, 23-24) broke on July 28th 2015 while they were tested for assimilation and the instrument was</a:t>
            </a:r>
            <a:r>
              <a:rPr lang="en-GB" baseline="0" dirty="0" smtClean="0"/>
              <a:t> not implemented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120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exposed the need for improvement of ocean emissivity models to maximize the use of microwave imager radiances (both in NWP systems and derived products such as ECV or re-analyses).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59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5377" cy="5150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bg2"/>
                </a:solidFill>
              </a:rPr>
              <a:t> 2018,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634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400" y="1548000"/>
            <a:ext cx="40896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6747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59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567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48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9351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322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48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4087988" cy="57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562272" y="1"/>
            <a:ext cx="4572000" cy="471678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97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34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09468"/>
            <a:ext cx="9144000" cy="4022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52413" y="818866"/>
            <a:ext cx="8639175" cy="378964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17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01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re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03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39"/>
            <a:ext cx="8640000" cy="900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5480"/>
            <a:ext cx="8640000" cy="263252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87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375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bg2"/>
                </a:solidFill>
              </a:rPr>
              <a:t> 2018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7437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1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154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33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822593"/>
            <a:ext cx="9144000" cy="341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GB" sz="20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" y="699739"/>
            <a:ext cx="8640000" cy="9004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82721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217158" y="482721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46704" y="2004607"/>
            <a:ext cx="864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BE" sz="1600" dirty="0" smtClean="0"/>
              <a:t>For more information </a:t>
            </a:r>
            <a:r>
              <a:rPr lang="fr-BE" sz="1600" dirty="0" err="1" smtClean="0"/>
              <a:t>please</a:t>
            </a:r>
            <a:r>
              <a:rPr lang="fr-BE" sz="1600" dirty="0" smtClean="0"/>
              <a:t> contact</a:t>
            </a:r>
            <a:endParaRPr lang="en-GB" sz="16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86704" y="2616442"/>
            <a:ext cx="8100000" cy="36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BE" sz="1600" dirty="0" smtClean="0"/>
              <a:t>www.metoffice.gov.uk</a:t>
            </a:r>
            <a:endParaRPr lang="en-GB" sz="1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6704" y="3994278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Insert phone number here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86704" y="3308732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Insert e-mail here</a:t>
            </a:r>
            <a:endParaRPr lang="en-GB" dirty="0"/>
          </a:p>
        </p:txBody>
      </p:sp>
      <p:pic>
        <p:nvPicPr>
          <p:cNvPr id="16" name="email-icon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79161" y="3293168"/>
            <a:ext cx="357677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hone-icon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50419" y="3969028"/>
            <a:ext cx="415161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web-icon.png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4000" y="2617307"/>
            <a:ext cx="467999" cy="39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025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-backg-2.jp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bg2"/>
                </a:solidFill>
              </a:rPr>
              <a:t> 2018,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508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-backg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" y="0"/>
            <a:ext cx="9155568" cy="51532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pic>
        <p:nvPicPr>
          <p:cNvPr id="11" name="MO_MASTER_black_mono_for_light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946" y="54592"/>
            <a:ext cx="1802343" cy="565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951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6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7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pic>
        <p:nvPicPr>
          <p:cNvPr id="9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486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7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pic>
        <p:nvPicPr>
          <p:cNvPr id="18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720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62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548000"/>
            <a:ext cx="8640000" cy="30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MO_MASTER_black_mono_for_light_backg_RBG.png"/>
          <p:cNvPicPr>
            <a:picLocks noChangeAspect="1"/>
          </p:cNvPicPr>
          <p:nvPr userDrawn="1"/>
        </p:nvPicPr>
        <p:blipFill>
          <a:blip r:embed="rId25" cstate="print">
            <a:extLst/>
          </a:blip>
          <a:stretch>
            <a:fillRect/>
          </a:stretch>
        </p:blipFill>
        <p:spPr>
          <a:xfrm>
            <a:off x="183946" y="54592"/>
            <a:ext cx="1802343" cy="5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851910" y="4802317"/>
            <a:ext cx="14363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65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59" r:id="rId3"/>
    <p:sldLayoutId id="2147483686" r:id="rId4"/>
    <p:sldLayoutId id="2147483681" r:id="rId5"/>
    <p:sldLayoutId id="2147483684" r:id="rId6"/>
    <p:sldLayoutId id="2147483682" r:id="rId7"/>
    <p:sldLayoutId id="2147483685" r:id="rId8"/>
    <p:sldLayoutId id="2147483660" r:id="rId9"/>
    <p:sldLayoutId id="2147483662" r:id="rId10"/>
    <p:sldLayoutId id="2147483670" r:id="rId11"/>
    <p:sldLayoutId id="2147483669" r:id="rId12"/>
    <p:sldLayoutId id="2147483668" r:id="rId13"/>
    <p:sldLayoutId id="2147483664" r:id="rId14"/>
    <p:sldLayoutId id="2147483671" r:id="rId15"/>
    <p:sldLayoutId id="2147483665" r:id="rId16"/>
    <p:sldLayoutId id="2147483677" r:id="rId17"/>
    <p:sldLayoutId id="2147483672" r:id="rId18"/>
    <p:sldLayoutId id="2147483676" r:id="rId19"/>
    <p:sldLayoutId id="2147483674" r:id="rId20"/>
    <p:sldLayoutId id="2147483675" r:id="rId21"/>
    <p:sldLayoutId id="2147483673" r:id="rId22"/>
    <p:sldLayoutId id="2147483683" r:id="rId2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gaia-clim.eu/system/files/document/d4.6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gaia-clim.eu/system/files/document/d4.6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ecmwf.int/sites/default/files/elibrary/2017/17206-evaluation-fy-3c-mwri-and-assessment-long-term-quality-fy-3c-mwhs-2-ecmwf-and-met-office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00376-018-7266-8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metoffice.gov.uk/binaries/content/assets/mohippo/pdf/library/weather-science-technical-reports/frtr_634_2019p.pdf" TargetMode="External"/><Relationship Id="rId4" Type="http://schemas.openxmlformats.org/officeDocument/2006/relationships/hyperlink" Target="https://ieeexplore.ieee.org/abstract/document/8566165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wmo-sat.info/oscar/gapanalyses?mission=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wmo.int/pages/prog/www/OSY/Publications/EGOS-IP-2025/EGOS-IP-2025-en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ssec.wisc.edu/research_Resources/publications/pdfs/ITSC12/english02_ITSC12_2002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ieeexplore.ieee.org/stamp/stamp.jsp?tp=&amp;arnumber=4468717&amp;isnumber=4475697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cimss.ssec.wisc.edu/itwg/itsc/itsc19/program/papers/10_03_booton.pdf" TargetMode="Externa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stamp/stamp.jsp?tp=&amp;arnumber=4812050&amp;isnumber=4939375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nwpsaf.eu/site/monitoring/winds-quality-evaluation/scatterometer-mon/scatter-nrt-monitoring/windsa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ia-clim.eu/system/files/workpkg_files/D4.2_Individual%20reports%20on%20validation%20of%20satellites%20v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2000" y="1183590"/>
            <a:ext cx="5016036" cy="11576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Current </a:t>
            </a:r>
            <a:r>
              <a:rPr lang="en-GB" dirty="0"/>
              <a:t>and future use of microwave imager observations in the Met Office NWP </a:t>
            </a:r>
            <a:r>
              <a:rPr lang="en-GB" dirty="0" smtClean="0"/>
              <a:t>system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52000" y="2614241"/>
            <a:ext cx="4333648" cy="1814299"/>
          </a:xfrm>
        </p:spPr>
        <p:txBody>
          <a:bodyPr/>
          <a:lstStyle/>
          <a:p>
            <a:r>
              <a:rPr lang="en-GB" dirty="0" smtClean="0"/>
              <a:t>Fabien Carminati, </a:t>
            </a:r>
            <a:r>
              <a:rPr lang="en-GB" dirty="0"/>
              <a:t>James Cotton, Stu </a:t>
            </a:r>
            <a:r>
              <a:rPr lang="en-GB" dirty="0" smtClean="0"/>
              <a:t>Newman, Anna Booton, Brett </a:t>
            </a:r>
            <a:r>
              <a:rPr lang="en-GB" dirty="0"/>
              <a:t>Candy, Heather Lawrence (</a:t>
            </a:r>
            <a:r>
              <a:rPr lang="en-GB" sz="1600" dirty="0" smtClean="0"/>
              <a:t>ECMWF</a:t>
            </a:r>
            <a:r>
              <a:rPr lang="en-GB" dirty="0" smtClean="0"/>
              <a:t>), and Bill </a:t>
            </a:r>
            <a:r>
              <a:rPr lang="en-GB" dirty="0"/>
              <a:t>Bell (</a:t>
            </a:r>
            <a:r>
              <a:rPr lang="en-GB" sz="1600" dirty="0"/>
              <a:t>ECMWF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52000" y="4516829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>GSICS 2019 </a:t>
            </a:r>
            <a:r>
              <a:rPr lang="en-GB" dirty="0">
                <a:solidFill>
                  <a:schemeClr val="bg2"/>
                </a:solidFill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32014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t="37284" r="8073" b="23517"/>
          <a:stretch/>
        </p:blipFill>
        <p:spPr>
          <a:xfrm>
            <a:off x="3713642" y="109920"/>
            <a:ext cx="5322854" cy="162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409724"/>
            <a:ext cx="179087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/>
              <a:t>MTVZA-GY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0" t="37399" r="16750" b="12201"/>
          <a:stretch/>
        </p:blipFill>
        <p:spPr>
          <a:xfrm>
            <a:off x="4725069" y="2305984"/>
            <a:ext cx="3300000" cy="18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89069" y="17290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000" dirty="0" smtClean="0"/>
              <a:t>MTVZA-GY 10.66 GHz V-pol O-B, 2 </a:t>
            </a:r>
            <a:r>
              <a:rPr lang="en-GB" sz="1000" dirty="0"/>
              <a:t>February </a:t>
            </a:r>
            <a:r>
              <a:rPr lang="en-GB" sz="1000" dirty="0" smtClean="0"/>
              <a:t>2017, compared to ECMWF (left) and Met </a:t>
            </a:r>
            <a:r>
              <a:rPr lang="en-GB" sz="1000" dirty="0"/>
              <a:t>Office </a:t>
            </a:r>
            <a:r>
              <a:rPr lang="en-GB" sz="1000" dirty="0" smtClean="0"/>
              <a:t>(right) background </a:t>
            </a:r>
            <a:r>
              <a:rPr lang="en-GB" sz="1000" dirty="0"/>
              <a:t>fields.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5069" y="4105984"/>
            <a:ext cx="3300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Mean </a:t>
            </a:r>
            <a:r>
              <a:rPr lang="en-GB" sz="1000" dirty="0" smtClean="0"/>
              <a:t>(left) and standard </a:t>
            </a:r>
            <a:r>
              <a:rPr lang="en-GB" sz="1000" dirty="0"/>
              <a:t>deviation </a:t>
            </a:r>
            <a:r>
              <a:rPr lang="en-GB" sz="1000" dirty="0" smtClean="0"/>
              <a:t>(right) O-B for the </a:t>
            </a:r>
            <a:r>
              <a:rPr lang="en-GB" sz="1000" dirty="0"/>
              <a:t>imager channels of MTVZA-GY, </a:t>
            </a:r>
            <a:r>
              <a:rPr lang="en-GB" sz="1000" dirty="0" smtClean="0"/>
              <a:t>and AMSR-2 equivalent channels, 31 </a:t>
            </a:r>
            <a:r>
              <a:rPr lang="en-GB" sz="1000" dirty="0"/>
              <a:t>J</a:t>
            </a:r>
            <a:r>
              <a:rPr lang="en-GB" sz="1000" dirty="0" smtClean="0"/>
              <a:t>an – 4 Feb 2017.</a:t>
            </a:r>
            <a:endParaRPr lang="en-GB" sz="1000" dirty="0"/>
          </a:p>
        </p:txBody>
      </p:sp>
      <p:sp>
        <p:nvSpPr>
          <p:cNvPr id="12" name="Rectangle 11"/>
          <p:cNvSpPr/>
          <p:nvPr/>
        </p:nvSpPr>
        <p:spPr>
          <a:xfrm>
            <a:off x="251520" y="987574"/>
            <a:ext cx="4572000" cy="40164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In 2017, </a:t>
            </a:r>
            <a:r>
              <a:rPr lang="en-GB" sz="1400" dirty="0" smtClean="0"/>
              <a:t>MTVZA-GY </a:t>
            </a:r>
            <a:r>
              <a:rPr lang="en-GB" sz="1400" dirty="0"/>
              <a:t>was evaluated in a </a:t>
            </a:r>
          </a:p>
          <a:p>
            <a:r>
              <a:rPr lang="en-GB" sz="1400" dirty="0"/>
              <a:t>similar way to AMSR-2. </a:t>
            </a:r>
          </a:p>
          <a:p>
            <a:r>
              <a:rPr lang="en-GB" sz="1400" dirty="0"/>
              <a:t>Findings were</a:t>
            </a:r>
            <a:r>
              <a:rPr lang="en-GB" sz="1400" dirty="0" smtClean="0"/>
              <a:t>:</a:t>
            </a:r>
          </a:p>
          <a:p>
            <a:endParaRPr lang="en-GB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Large magnitude of bias (±20 K</a:t>
            </a:r>
            <a:r>
              <a:rPr lang="en-GB" sz="1400" dirty="0" smtClean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Orbital angle dependent biases attributed to solar heating combined with emission from the main reflector. 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Latitude dependent biases in the imager channels and the lowest peaking temperature sounding channels</a:t>
            </a:r>
            <a:r>
              <a:rPr lang="en-GB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Striping noise in the temperature sounding channels. 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Scan-angle biases for the 10.66 GHz channels.</a:t>
            </a:r>
          </a:p>
          <a:p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4803998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Lawrence </a:t>
            </a:r>
            <a:r>
              <a:rPr lang="en-GB" sz="1000" dirty="0"/>
              <a:t>et al., 2017 (</a:t>
            </a:r>
            <a:r>
              <a:rPr lang="en-GB" sz="1000" dirty="0" smtClean="0"/>
              <a:t>pages 4-21) </a:t>
            </a:r>
            <a:r>
              <a:rPr lang="en-GB" sz="1000" dirty="0">
                <a:hlinkClick r:id="rId4"/>
              </a:rPr>
              <a:t>http://</a:t>
            </a:r>
            <a:r>
              <a:rPr lang="en-GB" sz="1000" dirty="0" smtClean="0">
                <a:hlinkClick r:id="rId4"/>
              </a:rPr>
              <a:t>www.gaia-clim.eu/system/files/document/d4.6.pdf</a:t>
            </a:r>
            <a:r>
              <a:rPr lang="en-GB" sz="1000" dirty="0" smtClean="0"/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1545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3" t="46036" r="4477" b="8988"/>
          <a:stretch/>
        </p:blipFill>
        <p:spPr>
          <a:xfrm>
            <a:off x="5744461" y="2355726"/>
            <a:ext cx="3292035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7" t="37280" r="10696" b="32604"/>
          <a:stretch/>
        </p:blipFill>
        <p:spPr>
          <a:xfrm>
            <a:off x="3875964" y="75062"/>
            <a:ext cx="5158853" cy="1549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4803998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Carminati et al., 2017 (</a:t>
            </a:r>
            <a:r>
              <a:rPr lang="en-GB" sz="1000" dirty="0" smtClean="0"/>
              <a:t>pages 22-75) </a:t>
            </a:r>
            <a:r>
              <a:rPr lang="en-GB" sz="1000" dirty="0">
                <a:hlinkClick r:id="rId4"/>
              </a:rPr>
              <a:t>http://</a:t>
            </a:r>
            <a:r>
              <a:rPr lang="en-GB" sz="1000" dirty="0" smtClean="0">
                <a:hlinkClick r:id="rId4"/>
              </a:rPr>
              <a:t>www.gaia-clim.eu/system/files/document/d4.6.pdf</a:t>
            </a:r>
            <a:r>
              <a:rPr lang="en-GB" sz="1000" dirty="0" smtClean="0"/>
              <a:t> </a:t>
            </a:r>
            <a:endParaRPr lang="en-GB" sz="1000" dirty="0"/>
          </a:p>
        </p:txBody>
      </p:sp>
      <p:sp>
        <p:nvSpPr>
          <p:cNvPr id="9" name="Rectangle 8"/>
          <p:cNvSpPr/>
          <p:nvPr/>
        </p:nvSpPr>
        <p:spPr>
          <a:xfrm>
            <a:off x="4211960" y="1624083"/>
            <a:ext cx="4822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M</a:t>
            </a:r>
            <a:r>
              <a:rPr lang="en-GB" sz="1000" dirty="0" smtClean="0"/>
              <a:t>ean O-B for Met Office and ECMWF (left), and 1σ </a:t>
            </a:r>
            <a:r>
              <a:rPr lang="en-GB" sz="1000" dirty="0"/>
              <a:t>standard deviation </a:t>
            </a:r>
            <a:r>
              <a:rPr lang="en-GB" sz="1000" dirty="0" smtClean="0"/>
              <a:t>(right), December 2016 </a:t>
            </a:r>
            <a:r>
              <a:rPr lang="en-GB" sz="1000" dirty="0"/>
              <a:t>to January </a:t>
            </a:r>
            <a:r>
              <a:rPr lang="en-GB" sz="1000" dirty="0" smtClean="0"/>
              <a:t>2017.</a:t>
            </a:r>
            <a:endParaRPr lang="en-GB" sz="1000" dirty="0"/>
          </a:p>
        </p:txBody>
      </p:sp>
      <p:sp>
        <p:nvSpPr>
          <p:cNvPr id="10" name="Rectangle 9"/>
          <p:cNvSpPr/>
          <p:nvPr/>
        </p:nvSpPr>
        <p:spPr>
          <a:xfrm>
            <a:off x="5868144" y="4159768"/>
            <a:ext cx="2520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GMI </a:t>
            </a:r>
            <a:r>
              <a:rPr lang="en-GB" sz="1000" dirty="0" smtClean="0"/>
              <a:t>36 GHz (V-pol) O-B anomaly.</a:t>
            </a:r>
            <a:endParaRPr lang="en-GB" sz="1000" dirty="0"/>
          </a:p>
        </p:txBody>
      </p:sp>
      <p:sp>
        <p:nvSpPr>
          <p:cNvPr id="2" name="Rectangle 1"/>
          <p:cNvSpPr/>
          <p:nvPr/>
        </p:nvSpPr>
        <p:spPr>
          <a:xfrm>
            <a:off x="251520" y="409724"/>
            <a:ext cx="2528256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GMI</a:t>
            </a:r>
            <a:r>
              <a:rPr lang="en-GB" sz="2400" dirty="0"/>
              <a:t> 2018 – now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131590"/>
            <a:ext cx="5256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In 2017, GMI was evaluated in a </a:t>
            </a:r>
          </a:p>
          <a:p>
            <a:r>
              <a:rPr lang="en-GB" sz="1400" dirty="0" smtClean="0"/>
              <a:t>similar way to AMSR-2 and MTVZA-GY. </a:t>
            </a:r>
          </a:p>
          <a:p>
            <a:r>
              <a:rPr lang="en-GB" sz="1400" dirty="0" smtClean="0"/>
              <a:t>Findings were:</a:t>
            </a:r>
          </a:p>
          <a:p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Global </a:t>
            </a:r>
            <a:r>
              <a:rPr lang="en-GB" sz="1400" dirty="0"/>
              <a:t>mean </a:t>
            </a:r>
            <a:r>
              <a:rPr lang="en-GB" sz="1400" dirty="0" smtClean="0"/>
              <a:t>O-B within </a:t>
            </a:r>
            <a:r>
              <a:rPr lang="en-GB" sz="1400" dirty="0"/>
              <a:t>±1 </a:t>
            </a:r>
            <a:r>
              <a:rPr lang="en-GB" sz="1400" dirty="0" smtClean="0"/>
              <a:t>K, stable over time, and </a:t>
            </a:r>
            <a:r>
              <a:rPr lang="en-GB" sz="1400" dirty="0"/>
              <a:t>smaller than for </a:t>
            </a:r>
            <a:r>
              <a:rPr lang="en-GB" sz="1400" dirty="0" smtClean="0"/>
              <a:t>instruments </a:t>
            </a:r>
            <a:r>
              <a:rPr lang="en-GB" sz="1400" dirty="0"/>
              <a:t>of comparable radiometric capabilities (MWRI and </a:t>
            </a:r>
            <a:r>
              <a:rPr lang="en-GB" sz="1400" dirty="0" smtClean="0"/>
              <a:t>AMSR-2).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Observed </a:t>
            </a:r>
            <a:r>
              <a:rPr lang="en-GB" sz="1400" dirty="0"/>
              <a:t>biases </a:t>
            </a:r>
            <a:r>
              <a:rPr lang="en-GB" sz="1400" dirty="0" smtClean="0"/>
              <a:t>are principally </a:t>
            </a:r>
            <a:r>
              <a:rPr lang="en-GB" sz="1400" dirty="0"/>
              <a:t>related to areas that remain poorly simulated by NWP models due to high wind speed, </a:t>
            </a:r>
            <a:r>
              <a:rPr lang="en-GB" sz="1400" dirty="0" smtClean="0"/>
              <a:t>low surface </a:t>
            </a:r>
            <a:r>
              <a:rPr lang="en-GB" sz="1400" dirty="0"/>
              <a:t>temperature, and cloud </a:t>
            </a:r>
            <a:r>
              <a:rPr lang="en-GB" sz="1400" dirty="0" smtClean="0"/>
              <a:t>residuals.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Absence </a:t>
            </a:r>
            <a:r>
              <a:rPr lang="en-GB" sz="1400" dirty="0"/>
              <a:t>of an </a:t>
            </a:r>
            <a:r>
              <a:rPr lang="en-GB" sz="1400" dirty="0" smtClean="0"/>
              <a:t>orbital angle </a:t>
            </a:r>
            <a:r>
              <a:rPr lang="en-GB" sz="1400" dirty="0"/>
              <a:t>dependent </a:t>
            </a:r>
            <a:r>
              <a:rPr lang="en-GB" sz="1400" dirty="0" smtClean="0"/>
              <a:t>bias.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sz="1400" dirty="0" smtClean="0"/>
              <a:t>To date, radiances at 19-36 </a:t>
            </a:r>
            <a:r>
              <a:rPr lang="en-GB" sz="1400" dirty="0"/>
              <a:t>and 183 GHz </a:t>
            </a:r>
            <a:r>
              <a:rPr lang="en-GB" sz="1400" dirty="0" smtClean="0"/>
              <a:t>(and </a:t>
            </a:r>
            <a:r>
              <a:rPr lang="en-GB" sz="1400" dirty="0"/>
              <a:t>89 GHz V-pol </a:t>
            </a:r>
            <a:r>
              <a:rPr lang="en-GB" sz="1400" dirty="0" smtClean="0"/>
              <a:t>in May </a:t>
            </a:r>
            <a:r>
              <a:rPr lang="en-GB" sz="1400" dirty="0"/>
              <a:t>2019</a:t>
            </a:r>
            <a:r>
              <a:rPr lang="en-GB" sz="1400" dirty="0" smtClean="0"/>
              <a:t>) are assimilated over clear sky oceans.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708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7" t="23218" r="23632" b="31409"/>
          <a:stretch/>
        </p:blipFill>
        <p:spPr>
          <a:xfrm>
            <a:off x="4711377" y="2184490"/>
            <a:ext cx="3357894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t="24942" r="7960" b="28889"/>
          <a:stretch/>
        </p:blipFill>
        <p:spPr>
          <a:xfrm>
            <a:off x="3888169" y="123478"/>
            <a:ext cx="5004311" cy="162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4731990"/>
            <a:ext cx="864096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/>
              <a:t>Lawrence et al., 2017</a:t>
            </a:r>
          </a:p>
          <a:p>
            <a:pPr algn="r"/>
            <a:r>
              <a:rPr lang="en-GB" sz="900" dirty="0">
                <a:hlinkClick r:id="rId4"/>
              </a:rPr>
              <a:t>https://</a:t>
            </a:r>
            <a:r>
              <a:rPr lang="en-GB" sz="900" dirty="0" smtClean="0">
                <a:hlinkClick r:id="rId4"/>
              </a:rPr>
              <a:t>www.ecmwf.int/sites/default/files/elibrary/2017/17206-evaluation-fy-3c-mwri-and-assessment-long-term-quality-fy-3c-mwhs-2-ecmwf-and-met-office.pdf</a:t>
            </a:r>
            <a:r>
              <a:rPr lang="en-GB" sz="900" dirty="0" smtClean="0"/>
              <a:t> </a:t>
            </a:r>
            <a:endParaRPr lang="en-GB" sz="900" dirty="0"/>
          </a:p>
        </p:txBody>
      </p:sp>
      <p:sp>
        <p:nvSpPr>
          <p:cNvPr id="9" name="Rectangle 8"/>
          <p:cNvSpPr/>
          <p:nvPr/>
        </p:nvSpPr>
        <p:spPr>
          <a:xfrm>
            <a:off x="4104324" y="170137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000" dirty="0" smtClean="0"/>
              <a:t>MWRI 23 GHz V-pol O-B, </a:t>
            </a:r>
            <a:r>
              <a:rPr lang="en-GB" sz="1000" dirty="0"/>
              <a:t>15 September </a:t>
            </a:r>
            <a:r>
              <a:rPr lang="en-GB" sz="1000" dirty="0" smtClean="0"/>
              <a:t>2016, compared to ECMWF (left)  and Met Office (right</a:t>
            </a:r>
            <a:r>
              <a:rPr lang="en-GB" sz="1000" dirty="0"/>
              <a:t>) background fields.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1377" y="3984490"/>
            <a:ext cx="3357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MWRI </a:t>
            </a:r>
            <a:r>
              <a:rPr lang="en-GB" sz="1000" dirty="0" smtClean="0"/>
              <a:t>(ascending) mean </a:t>
            </a:r>
            <a:r>
              <a:rPr lang="en-GB" sz="1000" dirty="0"/>
              <a:t>O-B (</a:t>
            </a:r>
            <a:r>
              <a:rPr lang="en-GB" sz="1000" dirty="0" smtClean="0"/>
              <a:t>left) </a:t>
            </a:r>
            <a:r>
              <a:rPr lang="en-GB" sz="1000" dirty="0"/>
              <a:t>and </a:t>
            </a:r>
            <a:r>
              <a:rPr lang="en-GB" sz="1000" dirty="0" smtClean="0"/>
              <a:t>standard deviation (right) for Met Office (black) </a:t>
            </a:r>
            <a:r>
              <a:rPr lang="en-GB" sz="1000" dirty="0"/>
              <a:t>and </a:t>
            </a:r>
            <a:r>
              <a:rPr lang="en-GB" sz="1000" dirty="0" smtClean="0"/>
              <a:t>ECMWF (blue) over clear sky ocean, September 2016. AMSR-2 statistics are shown in red.</a:t>
            </a:r>
            <a:endParaRPr lang="en-GB" sz="1000" dirty="0"/>
          </a:p>
        </p:txBody>
      </p:sp>
      <p:sp>
        <p:nvSpPr>
          <p:cNvPr id="2" name="Rectangle 1"/>
          <p:cNvSpPr/>
          <p:nvPr/>
        </p:nvSpPr>
        <p:spPr>
          <a:xfrm>
            <a:off x="251520" y="411510"/>
            <a:ext cx="227555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MWRI</a:t>
            </a:r>
            <a:r>
              <a:rPr lang="en-GB" sz="2400" dirty="0"/>
              <a:t> (FY-3C)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98936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In 2017, </a:t>
            </a:r>
            <a:r>
              <a:rPr lang="en-GB" sz="1400" dirty="0" smtClean="0"/>
              <a:t>MWRI FY-3C </a:t>
            </a:r>
            <a:r>
              <a:rPr lang="en-GB" sz="1400" dirty="0"/>
              <a:t>was evaluated in a </a:t>
            </a:r>
          </a:p>
          <a:p>
            <a:r>
              <a:rPr lang="en-GB" sz="1400" dirty="0"/>
              <a:t>similar way to </a:t>
            </a:r>
            <a:r>
              <a:rPr lang="en-GB" sz="1400" dirty="0" smtClean="0"/>
              <a:t>AMSR-2, MTVZA-GY, and </a:t>
            </a:r>
          </a:p>
          <a:p>
            <a:r>
              <a:rPr lang="en-GB" sz="1400" dirty="0" smtClean="0"/>
              <a:t>GMI. Findings </a:t>
            </a:r>
            <a:r>
              <a:rPr lang="en-GB" sz="1400" dirty="0"/>
              <a:t>were</a:t>
            </a:r>
            <a:r>
              <a:rPr lang="en-GB" sz="1400" dirty="0" smtClean="0"/>
              <a:t>:</a:t>
            </a:r>
          </a:p>
          <a:p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2 to 3K orbital angle (OA) </a:t>
            </a:r>
            <a:r>
              <a:rPr lang="en-GB" sz="1400" dirty="0"/>
              <a:t>dependent </a:t>
            </a:r>
            <a:r>
              <a:rPr lang="en-GB" sz="1400" dirty="0" smtClean="0"/>
              <a:t>bias</a:t>
            </a:r>
          </a:p>
          <a:p>
            <a:pPr marL="269875"/>
            <a:r>
              <a:rPr lang="en-GB" sz="1400" dirty="0" smtClean="0"/>
              <a:t>due </a:t>
            </a:r>
            <a:r>
              <a:rPr lang="en-GB" sz="1400" dirty="0"/>
              <a:t>to </a:t>
            </a:r>
            <a:r>
              <a:rPr lang="en-GB" sz="1400" dirty="0" smtClean="0"/>
              <a:t>emission from the cold/warm target </a:t>
            </a:r>
          </a:p>
          <a:p>
            <a:pPr marL="269875"/>
            <a:r>
              <a:rPr lang="en-GB" sz="1400" dirty="0" smtClean="0"/>
              <a:t>reflectors unaccounted </a:t>
            </a:r>
            <a:r>
              <a:rPr lang="en-GB" sz="1400" dirty="0"/>
              <a:t>for </a:t>
            </a:r>
            <a:r>
              <a:rPr lang="en-GB" sz="1400" dirty="0" smtClean="0"/>
              <a:t>in the </a:t>
            </a:r>
            <a:r>
              <a:rPr lang="en-GB" sz="1400" dirty="0"/>
              <a:t>calibration.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RFI </a:t>
            </a:r>
            <a:r>
              <a:rPr lang="en-GB" sz="1400" dirty="0" smtClean="0"/>
              <a:t>at 10.65 GHz attributed to interference with </a:t>
            </a:r>
            <a:r>
              <a:rPr lang="en-GB" sz="1400" dirty="0"/>
              <a:t>a geostationary communications satellite</a:t>
            </a:r>
            <a:r>
              <a:rPr lang="en-GB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4-6 K inter-satellite bias compared to AMSR-2.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Bias </a:t>
            </a:r>
            <a:r>
              <a:rPr lang="en-GB" sz="1400" dirty="0"/>
              <a:t>drifts </a:t>
            </a:r>
            <a:r>
              <a:rPr lang="en-GB" sz="1400" dirty="0" smtClean="0"/>
              <a:t>over </a:t>
            </a:r>
            <a:r>
              <a:rPr lang="en-GB" sz="1400" dirty="0"/>
              <a:t>the period </a:t>
            </a:r>
            <a:r>
              <a:rPr lang="en-GB" sz="1400" dirty="0" smtClean="0"/>
              <a:t>Aug-Dec 2016 and increase of OA bias between 2014 and 2016.</a:t>
            </a:r>
          </a:p>
        </p:txBody>
      </p:sp>
    </p:spTree>
    <p:extLst>
      <p:ext uri="{BB962C8B-B14F-4D97-AF65-F5344CB8AC3E}">
        <p14:creationId xmlns:p14="http://schemas.microsoft.com/office/powerpoint/2010/main" val="26329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2" t="23483" r="34245" b="29817"/>
          <a:stretch/>
        </p:blipFill>
        <p:spPr>
          <a:xfrm>
            <a:off x="4507171" y="2329983"/>
            <a:ext cx="3022979" cy="24020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474339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 smtClean="0"/>
              <a:t>Carminati et al., 2018 </a:t>
            </a:r>
            <a:r>
              <a:rPr lang="en-GB" sz="1000" dirty="0" smtClean="0">
                <a:hlinkClick r:id="rId3"/>
              </a:rPr>
              <a:t>https</a:t>
            </a:r>
            <a:r>
              <a:rPr lang="en-GB" sz="1000" dirty="0">
                <a:hlinkClick r:id="rId3"/>
              </a:rPr>
              <a:t>://</a:t>
            </a:r>
            <a:r>
              <a:rPr lang="en-GB" sz="1000" dirty="0" smtClean="0">
                <a:hlinkClick r:id="rId3"/>
              </a:rPr>
              <a:t>link.springer.com/article/10.1007/s00376-018-7266-8</a:t>
            </a:r>
            <a:r>
              <a:rPr lang="en-GB" sz="1000" dirty="0" smtClean="0"/>
              <a:t> </a:t>
            </a:r>
          </a:p>
          <a:p>
            <a:pPr algn="r"/>
            <a:r>
              <a:rPr lang="en-GB" sz="1000" dirty="0" smtClean="0"/>
              <a:t>Candy et al., 2019 – in prep. </a:t>
            </a:r>
            <a:endParaRPr lang="en-GB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3" t="30912" r="41293" b="27960"/>
          <a:stretch/>
        </p:blipFill>
        <p:spPr>
          <a:xfrm>
            <a:off x="6441742" y="95534"/>
            <a:ext cx="2627194" cy="21154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8024" y="175969"/>
            <a:ext cx="16537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 smtClean="0"/>
              <a:t>MWRI 23 GHz V-pol O-B from the Met Office over clear sky ocean w.r.t the orbital angle, May 2017. Fourier series fit (white).</a:t>
            </a:r>
            <a:endParaRPr lang="en-GB" sz="1000" dirty="0"/>
          </a:p>
        </p:txBody>
      </p:sp>
      <p:sp>
        <p:nvSpPr>
          <p:cNvPr id="9" name="Rectangle 8"/>
          <p:cNvSpPr/>
          <p:nvPr/>
        </p:nvSpPr>
        <p:spPr>
          <a:xfrm>
            <a:off x="7530151" y="2394713"/>
            <a:ext cx="13623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Mean residual bias </a:t>
            </a:r>
            <a:r>
              <a:rPr lang="en-GB" sz="1000" dirty="0" smtClean="0"/>
              <a:t>after correction in a Met Office assimilation trial for </a:t>
            </a:r>
            <a:r>
              <a:rPr lang="en-GB" sz="1000" dirty="0"/>
              <a:t>MWRI 18.7 and SSMIS 19.35 GHz </a:t>
            </a:r>
            <a:r>
              <a:rPr lang="en-GB" sz="1000" dirty="0" smtClean="0"/>
              <a:t>V-pol channels</a:t>
            </a:r>
            <a:r>
              <a:rPr lang="en-GB" sz="10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411510"/>
            <a:ext cx="227555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MWRI</a:t>
            </a:r>
            <a:r>
              <a:rPr lang="en-GB" sz="2400" dirty="0"/>
              <a:t> (FY-3C)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989360"/>
            <a:ext cx="39604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A bias correction scheme similar to that of SSMIS was developed for MWRI FY-3C:</a:t>
            </a:r>
          </a:p>
          <a:p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 Fourier series with N=1 component (2 predictors + 1 constant) is used to fit MWRI bias.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After correction </a:t>
            </a:r>
            <a:r>
              <a:rPr lang="en-GB" sz="1400" dirty="0" smtClean="0"/>
              <a:t>O-B </a:t>
            </a:r>
            <a:r>
              <a:rPr lang="en-GB" sz="1400" dirty="0"/>
              <a:t>differences against the NWP model are </a:t>
            </a:r>
            <a:r>
              <a:rPr lang="en-GB" sz="1400" dirty="0" smtClean="0"/>
              <a:t>similar to </a:t>
            </a:r>
            <a:r>
              <a:rPr lang="en-GB" sz="1400" dirty="0"/>
              <a:t>those found with existing microwave imagers, such as GMI.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MWRI FY-3C radiances from 18-37 GHz channels will be assimilating </a:t>
            </a:r>
            <a:r>
              <a:rPr lang="en-GB" sz="1400" smtClean="0"/>
              <a:t>from May </a:t>
            </a:r>
            <a:r>
              <a:rPr lang="en-GB" sz="1400" dirty="0" smtClean="0"/>
              <a:t>2019.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106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2289" r="33582" b="28491"/>
          <a:stretch/>
        </p:blipFill>
        <p:spPr>
          <a:xfrm>
            <a:off x="6476308" y="129655"/>
            <a:ext cx="2416172" cy="216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t="35821" r="21393" b="12836"/>
          <a:stretch/>
        </p:blipFill>
        <p:spPr>
          <a:xfrm>
            <a:off x="5292480" y="2427734"/>
            <a:ext cx="3600000" cy="18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73199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err="1"/>
              <a:t>Xie</a:t>
            </a:r>
            <a:r>
              <a:rPr lang="en-GB" sz="1000" dirty="0"/>
              <a:t> et al., 2018 </a:t>
            </a:r>
            <a:r>
              <a:rPr lang="en-GB" sz="1000" dirty="0">
                <a:hlinkClick r:id="rId4"/>
              </a:rPr>
              <a:t>https://ieeexplore.ieee.org/abstract/document/8566165</a:t>
            </a:r>
            <a:r>
              <a:rPr lang="en-GB" sz="1000" dirty="0"/>
              <a:t> </a:t>
            </a:r>
            <a:endParaRPr lang="en-GB" sz="1000" dirty="0" smtClean="0"/>
          </a:p>
          <a:p>
            <a:pPr algn="r"/>
            <a:r>
              <a:rPr lang="en-GB" sz="1000" dirty="0" smtClean="0"/>
              <a:t>Carminati </a:t>
            </a:r>
            <a:r>
              <a:rPr lang="en-GB" sz="1000" dirty="0"/>
              <a:t>et al., 2019 </a:t>
            </a:r>
            <a:r>
              <a:rPr lang="en-GB" sz="1000" dirty="0">
                <a:hlinkClick r:id="rId5"/>
              </a:rPr>
              <a:t>https://</a:t>
            </a:r>
            <a:r>
              <a:rPr lang="en-GB" sz="1000" dirty="0" smtClean="0">
                <a:hlinkClick r:id="rId5"/>
              </a:rPr>
              <a:t>www.metoffice.gov.uk/binaries/content/assets/mohippo/pdf/library/weather-science-technical-reports/frtr_634_2019p.pdf</a:t>
            </a:r>
            <a:r>
              <a:rPr lang="en-GB" sz="1000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49294" y="195486"/>
            <a:ext cx="17339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/>
              <a:t>FY-3D MWRI (blue), FY-3C MWRI (green), and GPM GMI (red) </a:t>
            </a:r>
            <a:r>
              <a:rPr lang="en-GB" sz="1000" dirty="0" smtClean="0"/>
              <a:t>O-B mean (solid), mode (dotted), and standard deviation (dashed), June </a:t>
            </a:r>
            <a:r>
              <a:rPr lang="en-GB" sz="1000" dirty="0"/>
              <a:t>09, </a:t>
            </a:r>
            <a:r>
              <a:rPr lang="en-GB" sz="1000" dirty="0" smtClean="0"/>
              <a:t>2018, over clear sky ocean</a:t>
            </a:r>
            <a:r>
              <a:rPr lang="en-GB" sz="10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480" y="4149989"/>
            <a:ext cx="3600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 smtClean="0"/>
              <a:t>FY-3D </a:t>
            </a:r>
            <a:r>
              <a:rPr lang="en-GB" sz="1000" dirty="0"/>
              <a:t>MWRI </a:t>
            </a:r>
            <a:r>
              <a:rPr lang="en-GB" sz="1000" dirty="0" smtClean="0"/>
              <a:t>(left) and FY-3C MWRI (right) O-B </a:t>
            </a:r>
            <a:r>
              <a:rPr lang="en-GB" sz="1000" dirty="0"/>
              <a:t>from the ascending nodes (blue), </a:t>
            </a:r>
            <a:r>
              <a:rPr lang="en-GB" sz="1000" dirty="0" smtClean="0"/>
              <a:t>descending </a:t>
            </a:r>
            <a:r>
              <a:rPr lang="en-GB" sz="1000" dirty="0"/>
              <a:t>nodes (green), and their difference (red</a:t>
            </a:r>
            <a:r>
              <a:rPr lang="en-GB" sz="1000" dirty="0" smtClean="0"/>
              <a:t>), June </a:t>
            </a:r>
            <a:r>
              <a:rPr lang="en-GB" sz="1000" dirty="0"/>
              <a:t>09, </a:t>
            </a:r>
            <a:r>
              <a:rPr lang="en-GB" sz="1000" dirty="0" smtClean="0"/>
              <a:t>2018, over clear sky ocean</a:t>
            </a:r>
            <a:r>
              <a:rPr lang="en-GB" sz="10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411510"/>
            <a:ext cx="227555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MWRI</a:t>
            </a:r>
            <a:r>
              <a:rPr lang="en-GB" sz="2400" dirty="0"/>
              <a:t> (FY-3D)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992002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/>
              <a:t>A preliminary </a:t>
            </a:r>
            <a:r>
              <a:rPr lang="en-GB" sz="1400" smtClean="0"/>
              <a:t>study has </a:t>
            </a:r>
            <a:r>
              <a:rPr lang="en-GB" sz="1400" dirty="0" smtClean="0"/>
              <a:t>been conducted on 24h of MWRI FY-3D observations. It suggests:</a:t>
            </a:r>
          </a:p>
          <a:p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 reduction </a:t>
            </a:r>
            <a:r>
              <a:rPr lang="en-GB" sz="1400" dirty="0"/>
              <a:t>of </a:t>
            </a:r>
            <a:r>
              <a:rPr lang="en-GB" sz="1400" dirty="0" smtClean="0"/>
              <a:t>global mean O-B and standard </a:t>
            </a:r>
            <a:r>
              <a:rPr lang="en-GB" sz="1400" dirty="0"/>
              <a:t>deviation </a:t>
            </a:r>
            <a:r>
              <a:rPr lang="en-GB" sz="1400" dirty="0" smtClean="0"/>
              <a:t>compared </a:t>
            </a:r>
            <a:r>
              <a:rPr lang="en-GB" sz="1400" dirty="0"/>
              <a:t>to </a:t>
            </a:r>
            <a:r>
              <a:rPr lang="en-GB" sz="1400" dirty="0" smtClean="0"/>
              <a:t>the FY-3C </a:t>
            </a:r>
            <a:r>
              <a:rPr lang="en-GB" sz="1400" dirty="0"/>
              <a:t>version. 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Close agreement with GMI at 18, 23, and 89 GHz.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The OA bias reduced </a:t>
            </a:r>
            <a:r>
              <a:rPr lang="en-GB" sz="1400" dirty="0"/>
              <a:t>to less than 0.2 K </a:t>
            </a:r>
            <a:r>
              <a:rPr lang="en-GB" sz="1400" dirty="0" smtClean="0"/>
              <a:t>on FY-3D.</a:t>
            </a:r>
          </a:p>
          <a:p>
            <a:endParaRPr lang="en-GB" sz="1400" dirty="0" smtClean="0"/>
          </a:p>
          <a:p>
            <a:r>
              <a:rPr lang="en-GB" sz="1400" dirty="0" smtClean="0"/>
              <a:t>Those findings are consistent </a:t>
            </a:r>
            <a:r>
              <a:rPr lang="en-GB" sz="1400" dirty="0"/>
              <a:t>with the bias correction developed by CMA aimed at reducing the noise in the warm target used for the </a:t>
            </a:r>
            <a:r>
              <a:rPr lang="en-GB" sz="1400" dirty="0" smtClean="0"/>
              <a:t>calibration</a:t>
            </a:r>
            <a:r>
              <a:rPr lang="en-GB" sz="1400" dirty="0"/>
              <a:t> and an emissivity</a:t>
            </a:r>
          </a:p>
          <a:p>
            <a:r>
              <a:rPr lang="en-GB" sz="1400" dirty="0"/>
              <a:t>correction for the warm and cold </a:t>
            </a:r>
            <a:r>
              <a:rPr lang="en-GB" sz="1400" dirty="0" smtClean="0"/>
              <a:t>reflectors.</a:t>
            </a:r>
          </a:p>
          <a:p>
            <a:endParaRPr lang="en-GB" sz="1400" dirty="0"/>
          </a:p>
          <a:p>
            <a:r>
              <a:rPr lang="en-GB" sz="1400" dirty="0" smtClean="0"/>
              <a:t>It is planned to further evaluate MWRI FY-3D for a possible assimilation late 2019.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985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520" y="987574"/>
            <a:ext cx="47525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Microwave imagers form an important component of the NWP systems, have useful applications such as the sea-ice monitoring at the poles, and contribute to climate monitoring and re-analyses thanks to time series spanning several decades.</a:t>
            </a:r>
          </a:p>
          <a:p>
            <a:endParaRPr lang="en-GB" sz="1600" dirty="0"/>
          </a:p>
          <a:p>
            <a:r>
              <a:rPr lang="en-GB" sz="1600" dirty="0" smtClean="0"/>
              <a:t>It is therefore important to further stress the need for continuous a working fleet in space. </a:t>
            </a:r>
            <a:r>
              <a:rPr lang="en-GB" sz="1600" smtClean="0"/>
              <a:t>With </a:t>
            </a:r>
            <a:r>
              <a:rPr lang="en-GB" sz="1600" smtClean="0"/>
              <a:t>possibly no </a:t>
            </a:r>
            <a:r>
              <a:rPr lang="en-GB" sz="1600" dirty="0" smtClean="0"/>
              <a:t>planned U.S. and Japanese imager beyond SSMIS and AMSR-2, space borne microwave imager continuity will rely on the EU, Chinese, and Russian programs in the coming years.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6588"/>
            <a:ext cx="3918367" cy="288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44578" y="3069267"/>
            <a:ext cx="31253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 smtClean="0"/>
              <a:t>Met Office Forecast </a:t>
            </a:r>
            <a:r>
              <a:rPr lang="en-GB" sz="1000" dirty="0"/>
              <a:t>error Sensitivity to Observations Impact (FSOI</a:t>
            </a:r>
            <a:r>
              <a:rPr lang="en-GB" sz="1000" dirty="0" smtClean="0"/>
              <a:t>) total percentage impact of 24-h forecast error reduction Feb-Jun 2018.</a:t>
            </a:r>
            <a:endParaRPr lang="en-GB" sz="1000" dirty="0"/>
          </a:p>
        </p:txBody>
      </p:sp>
      <p:sp>
        <p:nvSpPr>
          <p:cNvPr id="2" name="Rectangle 1"/>
          <p:cNvSpPr/>
          <p:nvPr/>
        </p:nvSpPr>
        <p:spPr>
          <a:xfrm>
            <a:off x="251520" y="409724"/>
            <a:ext cx="171072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085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3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0"/>
          <a:stretch/>
        </p:blipFill>
        <p:spPr>
          <a:xfrm>
            <a:off x="420190" y="435310"/>
            <a:ext cx="8546841" cy="17063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484" y="2490720"/>
            <a:ext cx="6489510" cy="2313296"/>
          </a:xfrm>
          <a:prstGeom prst="rect">
            <a:avLst/>
          </a:prstGeom>
        </p:spPr>
        <p:txBody>
          <a:bodyPr wrap="square" numCol="2" spcCol="180000">
            <a:noAutofit/>
          </a:bodyPr>
          <a:lstStyle/>
          <a:p>
            <a:r>
              <a:rPr lang="en-GB" sz="1300" dirty="0" smtClean="0"/>
              <a:t>Conical </a:t>
            </a:r>
            <a:r>
              <a:rPr lang="en-GB" sz="1300" dirty="0"/>
              <a:t>scanning microwave </a:t>
            </a:r>
            <a:r>
              <a:rPr lang="en-GB" sz="1300" dirty="0" smtClean="0"/>
              <a:t>radiometers are widely used for </a:t>
            </a:r>
            <a:r>
              <a:rPr lang="en-GB" sz="1300" dirty="0"/>
              <a:t>weather and climate </a:t>
            </a:r>
            <a:r>
              <a:rPr lang="en-GB" sz="1300" dirty="0" smtClean="0"/>
              <a:t>applications.</a:t>
            </a:r>
            <a:endParaRPr lang="en-GB" sz="1300" dirty="0"/>
          </a:p>
          <a:p>
            <a:endParaRPr lang="en-GB" sz="1300" dirty="0" smtClean="0"/>
          </a:p>
          <a:p>
            <a:r>
              <a:rPr lang="en-GB" sz="1300" dirty="0" smtClean="0"/>
              <a:t>They provide important observations </a:t>
            </a:r>
            <a:r>
              <a:rPr lang="en-GB" sz="1300" dirty="0"/>
              <a:t>of </a:t>
            </a:r>
            <a:r>
              <a:rPr lang="en-GB" sz="1300" dirty="0" smtClean="0"/>
              <a:t>land and </a:t>
            </a:r>
            <a:r>
              <a:rPr lang="en-GB" sz="1300" dirty="0"/>
              <a:t>sea </a:t>
            </a:r>
            <a:r>
              <a:rPr lang="en-GB" sz="1300" dirty="0" smtClean="0"/>
              <a:t>surface: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sea surface temperature,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soil moisture,</a:t>
            </a:r>
            <a:r>
              <a:rPr lang="en-GB" sz="1300" dirty="0"/>
              <a:t> </a:t>
            </a:r>
            <a:endParaRPr lang="en-GB" sz="1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sea-ice</a:t>
            </a:r>
            <a:r>
              <a:rPr lang="en-GB" sz="1300" dirty="0"/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snow, </a:t>
            </a:r>
            <a:endParaRPr lang="en-GB" sz="1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300" dirty="0"/>
          </a:p>
          <a:p>
            <a:r>
              <a:rPr lang="en-GB" sz="1300" dirty="0" smtClean="0"/>
              <a:t>of precipitation and humidity: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total column water </a:t>
            </a:r>
            <a:r>
              <a:rPr lang="en-GB" sz="1300" dirty="0" err="1" smtClean="0"/>
              <a:t>vapor</a:t>
            </a:r>
            <a:r>
              <a:rPr lang="en-GB" sz="1300" dirty="0" smtClean="0"/>
              <a:t> (</a:t>
            </a:r>
            <a:r>
              <a:rPr lang="en-GB" sz="1300" dirty="0"/>
              <a:t>over ocean</a:t>
            </a:r>
            <a:r>
              <a:rPr lang="en-GB" sz="1300" dirty="0" smtClean="0"/>
              <a:t>),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cloud </a:t>
            </a:r>
            <a:r>
              <a:rPr lang="en-GB" sz="1300" dirty="0"/>
              <a:t>and </a:t>
            </a:r>
            <a:r>
              <a:rPr lang="en-GB" sz="1300" dirty="0" smtClean="0"/>
              <a:t>liquid precipitation​,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cloud </a:t>
            </a:r>
            <a:r>
              <a:rPr lang="en-GB" sz="1300" dirty="0"/>
              <a:t>ice content (mainly total column)</a:t>
            </a:r>
            <a:r>
              <a:rPr lang="en-GB" sz="1300" dirty="0" smtClean="0"/>
              <a:t>​,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frozen precipitation,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300" dirty="0" smtClean="0"/>
          </a:p>
          <a:p>
            <a:r>
              <a:rPr lang="en-GB" sz="1300" dirty="0" smtClean="0"/>
              <a:t>and </a:t>
            </a:r>
            <a:r>
              <a:rPr lang="en-GB" sz="1300" dirty="0" err="1" smtClean="0"/>
              <a:t>polarimetric</a:t>
            </a:r>
            <a:r>
              <a:rPr lang="en-GB" sz="1300" dirty="0" smtClean="0"/>
              <a:t> </a:t>
            </a:r>
            <a:r>
              <a:rPr lang="en-GB" sz="1300" dirty="0"/>
              <a:t>imagers also provide information on sea surface wind direction. </a:t>
            </a:r>
            <a:endParaRPr lang="en-GB" sz="13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37" y="2558854"/>
            <a:ext cx="2158594" cy="180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16904" y="28968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40356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88234"/>
              </p:ext>
            </p:extLst>
          </p:nvPr>
        </p:nvGraphicFramePr>
        <p:xfrm>
          <a:off x="260342" y="818510"/>
          <a:ext cx="8682676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443">
                  <a:extLst>
                    <a:ext uri="{9D8B030D-6E8A-4147-A177-3AD203B41FA5}">
                      <a16:colId xmlns:a16="http://schemas.microsoft.com/office/drawing/2014/main" val="4049578243"/>
                    </a:ext>
                  </a:extLst>
                </a:gridCol>
                <a:gridCol w="1332230">
                  <a:extLst>
                    <a:ext uri="{9D8B030D-6E8A-4147-A177-3AD203B41FA5}">
                      <a16:colId xmlns:a16="http://schemas.microsoft.com/office/drawing/2014/main" val="2644462999"/>
                    </a:ext>
                  </a:extLst>
                </a:gridCol>
                <a:gridCol w="320691">
                  <a:extLst>
                    <a:ext uri="{9D8B030D-6E8A-4147-A177-3AD203B41FA5}">
                      <a16:colId xmlns:a16="http://schemas.microsoft.com/office/drawing/2014/main" val="1652083261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2039837515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1496752294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853049652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584651575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4096228683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2288022936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3409279807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1993660070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2273883491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2459333118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3336471068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429458523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294853538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4009480529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3988459456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2596547176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3776602078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1157157347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2005307226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2703634645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2307332406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1848513584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2315558903"/>
                    </a:ext>
                  </a:extLst>
                </a:gridCol>
                <a:gridCol w="256513">
                  <a:extLst>
                    <a:ext uri="{9D8B030D-6E8A-4147-A177-3AD203B41FA5}">
                      <a16:colId xmlns:a16="http://schemas.microsoft.com/office/drawing/2014/main" val="3359496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Instrument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Platform 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en-GB" sz="900" dirty="0" smtClean="0"/>
                        <a:t>1970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GB" sz="900" dirty="0" smtClean="0"/>
                        <a:t>1980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GB" sz="900" dirty="0" smtClean="0"/>
                        <a:t>1990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GB" sz="900" dirty="0" smtClean="0"/>
                        <a:t>2000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GB" sz="900" dirty="0" smtClean="0"/>
                        <a:t>2010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689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AMSR-E 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Aqua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6-89 GHz</a:t>
                      </a:r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95000">
                          <a:srgbClr val="FFC000">
                            <a:lumMod val="20000"/>
                            <a:lumOff val="80000"/>
                          </a:srgbClr>
                        </a:gs>
                        <a:gs pos="5000">
                          <a:srgbClr val="FFC000">
                            <a:lumMod val="20000"/>
                            <a:lumOff val="80000"/>
                          </a:srgbClr>
                        </a:gs>
                        <a:gs pos="0">
                          <a:schemeClr val="bg2"/>
                        </a:gs>
                        <a:gs pos="50000">
                          <a:srgbClr val="FFC000"/>
                        </a:gs>
                        <a:gs pos="100000">
                          <a:schemeClr val="bg2"/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0220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AMSR-2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GCOM-W1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/>
                        <a:t>6-89 GHz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bg1">
                            <a:lumMod val="20000"/>
                            <a:lumOff val="80000"/>
                          </a:schemeClr>
                        </a:gs>
                        <a:gs pos="5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2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GMI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GPM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 smtClean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/>
                        <a:t>10-183 GHz</a:t>
                      </a:r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bg1">
                            <a:lumMod val="20000"/>
                            <a:lumOff val="80000"/>
                          </a:schemeClr>
                        </a:gs>
                        <a:gs pos="5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091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MTVZA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Meteor-3M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18-183 GHz</a:t>
                      </a:r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rgbClr val="FFC000">
                            <a:lumMod val="20000"/>
                            <a:lumOff val="80000"/>
                          </a:srgbClr>
                        </a:gs>
                        <a:gs pos="5000">
                          <a:srgbClr val="FFC000">
                            <a:lumMod val="20000"/>
                            <a:lumOff val="80000"/>
                          </a:srgbClr>
                        </a:gs>
                        <a:gs pos="0">
                          <a:schemeClr val="bg2"/>
                        </a:gs>
                        <a:gs pos="50000">
                          <a:srgbClr val="FFC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2145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MTVZA-GY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Meteor-M N1</a:t>
                      </a:r>
                      <a:r>
                        <a:rPr lang="en-GB" sz="900" baseline="0" dirty="0" smtClean="0"/>
                        <a:t> / </a:t>
                      </a:r>
                      <a:r>
                        <a:rPr lang="en-GB" sz="900" dirty="0" smtClean="0"/>
                        <a:t>2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10-183 GHz</a:t>
                      </a:r>
                      <a:endParaRPr lang="en-GB" sz="800" dirty="0"/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rgbClr val="FFC000">
                            <a:lumMod val="20000"/>
                            <a:lumOff val="80000"/>
                          </a:srgbClr>
                        </a:gs>
                        <a:gs pos="5000">
                          <a:srgbClr val="FFC000">
                            <a:lumMod val="20000"/>
                            <a:lumOff val="80000"/>
                          </a:srgbClr>
                        </a:gs>
                        <a:gs pos="0">
                          <a:schemeClr val="bg2"/>
                        </a:gs>
                        <a:gs pos="50000">
                          <a:srgbClr val="FFC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049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MWI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HY-2A / B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6-37 GHz</a:t>
                      </a:r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rgbClr val="FFC000">
                            <a:lumMod val="20000"/>
                            <a:lumOff val="80000"/>
                          </a:srgbClr>
                        </a:gs>
                        <a:gs pos="5000">
                          <a:srgbClr val="FFC000">
                            <a:lumMod val="20000"/>
                            <a:lumOff val="80000"/>
                          </a:srgbClr>
                        </a:gs>
                        <a:gs pos="0">
                          <a:schemeClr val="bg2"/>
                        </a:gs>
                        <a:gs pos="50000">
                          <a:srgbClr val="FFC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bg1">
                            <a:lumMod val="20000"/>
                            <a:lumOff val="80000"/>
                          </a:schemeClr>
                        </a:gs>
                        <a:gs pos="5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28185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MWRI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FY-3A / B / C</a:t>
                      </a:r>
                      <a:r>
                        <a:rPr lang="en-GB" sz="900" baseline="0" dirty="0" smtClean="0"/>
                        <a:t> / D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10-89 GHz</a:t>
                      </a:r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bg1">
                            <a:lumMod val="20000"/>
                            <a:lumOff val="80000"/>
                          </a:schemeClr>
                        </a:gs>
                        <a:gs pos="5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755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SHF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Meteor-P1 / 2 / 3 / 6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7-37 GHz</a:t>
                      </a:r>
                      <a:endParaRPr lang="en-GB" sz="800" dirty="0"/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rgbClr val="FFC000">
                            <a:lumMod val="20000"/>
                            <a:lumOff val="80000"/>
                          </a:srgbClr>
                        </a:gs>
                        <a:gs pos="5000">
                          <a:srgbClr val="FFC000">
                            <a:lumMod val="20000"/>
                            <a:lumOff val="80000"/>
                          </a:srgbClr>
                        </a:gs>
                        <a:gs pos="0">
                          <a:schemeClr val="bg2"/>
                        </a:gs>
                        <a:gs pos="50000">
                          <a:srgbClr val="FFC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rgbClr val="FFC000">
                            <a:lumMod val="20000"/>
                            <a:lumOff val="80000"/>
                          </a:srgbClr>
                        </a:gs>
                        <a:gs pos="5000">
                          <a:srgbClr val="FFC000">
                            <a:lumMod val="20000"/>
                            <a:lumOff val="80000"/>
                          </a:srgbClr>
                        </a:gs>
                        <a:gs pos="0">
                          <a:schemeClr val="bg2"/>
                        </a:gs>
                        <a:gs pos="50000">
                          <a:srgbClr val="FFC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1130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SMMR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Nimbus-7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6-37 GHz</a:t>
                      </a:r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rgbClr val="FFC000">
                            <a:lumMod val="20000"/>
                            <a:lumOff val="80000"/>
                          </a:srgbClr>
                        </a:gs>
                        <a:gs pos="5000">
                          <a:srgbClr val="FFC000">
                            <a:lumMod val="20000"/>
                            <a:lumOff val="80000"/>
                          </a:srgbClr>
                        </a:gs>
                        <a:gs pos="0">
                          <a:schemeClr val="bg2"/>
                        </a:gs>
                        <a:gs pos="50000">
                          <a:srgbClr val="FFC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241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SSMI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DMSP-F08 to</a:t>
                      </a:r>
                      <a:r>
                        <a:rPr lang="en-GB" sz="900" baseline="0" dirty="0" smtClean="0"/>
                        <a:t> 15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7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19-85 GHz</a:t>
                      </a:r>
                      <a:endParaRPr lang="en-GB" sz="800" dirty="0"/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bg1">
                            <a:lumMod val="20000"/>
                            <a:lumOff val="80000"/>
                          </a:schemeClr>
                        </a:gs>
                        <a:gs pos="5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74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SSMIS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DMSP-F16 to 19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19-183 GHz</a:t>
                      </a:r>
                      <a:endParaRPr lang="en-GB" sz="800" dirty="0"/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bg1">
                            <a:lumMod val="20000"/>
                            <a:lumOff val="80000"/>
                          </a:schemeClr>
                        </a:gs>
                        <a:gs pos="5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183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TMI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TRMM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10-85 GHz</a:t>
                      </a:r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rgbClr val="FFC000">
                            <a:lumMod val="20000"/>
                            <a:lumOff val="80000"/>
                          </a:srgbClr>
                        </a:gs>
                        <a:gs pos="5000">
                          <a:srgbClr val="FFC000">
                            <a:lumMod val="20000"/>
                            <a:lumOff val="80000"/>
                          </a:srgbClr>
                        </a:gs>
                        <a:gs pos="0">
                          <a:schemeClr val="bg2"/>
                        </a:gs>
                        <a:gs pos="50000">
                          <a:srgbClr val="FFC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5186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WindSat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Coriolis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3-37 GHz</a:t>
                      </a:r>
                      <a:endParaRPr lang="en-GB" sz="800" dirty="0"/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bg1">
                            <a:lumMod val="20000"/>
                            <a:lumOff val="80000"/>
                          </a:schemeClr>
                        </a:gs>
                        <a:gs pos="5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56447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89" y="2224608"/>
            <a:ext cx="239999" cy="1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93" y="1068499"/>
            <a:ext cx="239999" cy="1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90" y="1775220"/>
            <a:ext cx="239999" cy="1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91" y="1521559"/>
            <a:ext cx="239999" cy="18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92" y="1309460"/>
            <a:ext cx="239999" cy="18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89" y="1999052"/>
            <a:ext cx="239999" cy="1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88" y="2443161"/>
            <a:ext cx="239999" cy="18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87" y="2677876"/>
            <a:ext cx="239999" cy="18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86" y="2892549"/>
            <a:ext cx="239999" cy="18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86" y="3141035"/>
            <a:ext cx="239999" cy="1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86" y="3376528"/>
            <a:ext cx="239999" cy="18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86" y="3600050"/>
            <a:ext cx="239999" cy="18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86" y="3823572"/>
            <a:ext cx="239999" cy="18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4627" y="4207942"/>
            <a:ext cx="6072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Some short-lived instruments are not shown, more information available at </a:t>
            </a:r>
          </a:p>
          <a:p>
            <a:r>
              <a:rPr lang="en-GB" sz="1400" dirty="0" smtClean="0">
                <a:hlinkClick r:id="rId7"/>
              </a:rPr>
              <a:t>https</a:t>
            </a:r>
            <a:r>
              <a:rPr lang="en-GB" sz="1400" dirty="0">
                <a:hlinkClick r:id="rId7"/>
              </a:rPr>
              <a:t>://www.wmo-sat.info/oscar/gapanalyses?mission=7</a:t>
            </a:r>
            <a:r>
              <a:rPr lang="en-GB" sz="1400" dirty="0"/>
              <a:t> </a:t>
            </a:r>
            <a:r>
              <a:rPr lang="en-GB" sz="1400" dirty="0" smtClean="0"/>
              <a:t>  </a:t>
            </a:r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2315680" y="48402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    </a:t>
            </a:r>
            <a:r>
              <a:rPr lang="en-GB" dirty="0"/>
              <a:t>Conical scanning microwave radiometer</a:t>
            </a:r>
          </a:p>
        </p:txBody>
      </p:sp>
    </p:spTree>
    <p:extLst>
      <p:ext uri="{BB962C8B-B14F-4D97-AF65-F5344CB8AC3E}">
        <p14:creationId xmlns:p14="http://schemas.microsoft.com/office/powerpoint/2010/main" val="41354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031531"/>
              </p:ext>
            </p:extLst>
          </p:nvPr>
        </p:nvGraphicFramePr>
        <p:xfrm>
          <a:off x="260342" y="818510"/>
          <a:ext cx="6966151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494">
                  <a:extLst>
                    <a:ext uri="{9D8B030D-6E8A-4147-A177-3AD203B41FA5}">
                      <a16:colId xmlns:a16="http://schemas.microsoft.com/office/drawing/2014/main" val="4049578243"/>
                    </a:ext>
                  </a:extLst>
                </a:gridCol>
                <a:gridCol w="1621053">
                  <a:extLst>
                    <a:ext uri="{9D8B030D-6E8A-4147-A177-3AD203B41FA5}">
                      <a16:colId xmlns:a16="http://schemas.microsoft.com/office/drawing/2014/main" val="2644462999"/>
                    </a:ext>
                  </a:extLst>
                </a:gridCol>
                <a:gridCol w="306686">
                  <a:extLst>
                    <a:ext uri="{9D8B030D-6E8A-4147-A177-3AD203B41FA5}">
                      <a16:colId xmlns:a16="http://schemas.microsoft.com/office/drawing/2014/main" val="1257718304"/>
                    </a:ext>
                  </a:extLst>
                </a:gridCol>
                <a:gridCol w="306686">
                  <a:extLst>
                    <a:ext uri="{9D8B030D-6E8A-4147-A177-3AD203B41FA5}">
                      <a16:colId xmlns:a16="http://schemas.microsoft.com/office/drawing/2014/main" val="1652083261"/>
                    </a:ext>
                  </a:extLst>
                </a:gridCol>
                <a:gridCol w="306686">
                  <a:extLst>
                    <a:ext uri="{9D8B030D-6E8A-4147-A177-3AD203B41FA5}">
                      <a16:colId xmlns:a16="http://schemas.microsoft.com/office/drawing/2014/main" val="2039837515"/>
                    </a:ext>
                  </a:extLst>
                </a:gridCol>
                <a:gridCol w="306686">
                  <a:extLst>
                    <a:ext uri="{9D8B030D-6E8A-4147-A177-3AD203B41FA5}">
                      <a16:colId xmlns:a16="http://schemas.microsoft.com/office/drawing/2014/main" val="1496752294"/>
                    </a:ext>
                  </a:extLst>
                </a:gridCol>
                <a:gridCol w="306686">
                  <a:extLst>
                    <a:ext uri="{9D8B030D-6E8A-4147-A177-3AD203B41FA5}">
                      <a16:colId xmlns:a16="http://schemas.microsoft.com/office/drawing/2014/main" val="853049652"/>
                    </a:ext>
                  </a:extLst>
                </a:gridCol>
                <a:gridCol w="306686">
                  <a:extLst>
                    <a:ext uri="{9D8B030D-6E8A-4147-A177-3AD203B41FA5}">
                      <a16:colId xmlns:a16="http://schemas.microsoft.com/office/drawing/2014/main" val="584651575"/>
                    </a:ext>
                  </a:extLst>
                </a:gridCol>
                <a:gridCol w="306686">
                  <a:extLst>
                    <a:ext uri="{9D8B030D-6E8A-4147-A177-3AD203B41FA5}">
                      <a16:colId xmlns:a16="http://schemas.microsoft.com/office/drawing/2014/main" val="4096228683"/>
                    </a:ext>
                  </a:extLst>
                </a:gridCol>
                <a:gridCol w="306686">
                  <a:extLst>
                    <a:ext uri="{9D8B030D-6E8A-4147-A177-3AD203B41FA5}">
                      <a16:colId xmlns:a16="http://schemas.microsoft.com/office/drawing/2014/main" val="2288022936"/>
                    </a:ext>
                  </a:extLst>
                </a:gridCol>
                <a:gridCol w="306686">
                  <a:extLst>
                    <a:ext uri="{9D8B030D-6E8A-4147-A177-3AD203B41FA5}">
                      <a16:colId xmlns:a16="http://schemas.microsoft.com/office/drawing/2014/main" val="3409279807"/>
                    </a:ext>
                  </a:extLst>
                </a:gridCol>
                <a:gridCol w="306686">
                  <a:extLst>
                    <a:ext uri="{9D8B030D-6E8A-4147-A177-3AD203B41FA5}">
                      <a16:colId xmlns:a16="http://schemas.microsoft.com/office/drawing/2014/main" val="1993660070"/>
                    </a:ext>
                  </a:extLst>
                </a:gridCol>
                <a:gridCol w="306686">
                  <a:extLst>
                    <a:ext uri="{9D8B030D-6E8A-4147-A177-3AD203B41FA5}">
                      <a16:colId xmlns:a16="http://schemas.microsoft.com/office/drawing/2014/main" val="547969865"/>
                    </a:ext>
                  </a:extLst>
                </a:gridCol>
                <a:gridCol w="306686">
                  <a:extLst>
                    <a:ext uri="{9D8B030D-6E8A-4147-A177-3AD203B41FA5}">
                      <a16:colId xmlns:a16="http://schemas.microsoft.com/office/drawing/2014/main" val="982011843"/>
                    </a:ext>
                  </a:extLst>
                </a:gridCol>
                <a:gridCol w="306686">
                  <a:extLst>
                    <a:ext uri="{9D8B030D-6E8A-4147-A177-3AD203B41FA5}">
                      <a16:colId xmlns:a16="http://schemas.microsoft.com/office/drawing/2014/main" val="877081676"/>
                    </a:ext>
                  </a:extLst>
                </a:gridCol>
                <a:gridCol w="306686">
                  <a:extLst>
                    <a:ext uri="{9D8B030D-6E8A-4147-A177-3AD203B41FA5}">
                      <a16:colId xmlns:a16="http://schemas.microsoft.com/office/drawing/2014/main" val="260490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Instrument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Platform 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en-GB" sz="900" dirty="0" smtClean="0"/>
                        <a:t>2020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GB" sz="900" dirty="0" smtClean="0"/>
                        <a:t>2030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16896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AMSR-2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GCOM-W1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00000">
                          <a:schemeClr val="bg2"/>
                        </a:gs>
                        <a:gs pos="50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1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6-89 GHz</a:t>
                      </a:r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9272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GMI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GPM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00000">
                          <a:schemeClr val="bg2"/>
                        </a:gs>
                        <a:gs pos="50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1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10-183 GHz</a:t>
                      </a:r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50919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MWI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HY-2B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00000">
                          <a:schemeClr val="bg2"/>
                        </a:gs>
                        <a:gs pos="50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1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6-37 GHz</a:t>
                      </a:r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81857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MWRI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FY-3B / C</a:t>
                      </a:r>
                      <a:r>
                        <a:rPr lang="en-GB" sz="900" baseline="0" dirty="0" smtClean="0"/>
                        <a:t> / D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00000">
                          <a:schemeClr val="bg2"/>
                        </a:gs>
                        <a:gs pos="50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1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10-89 GHz</a:t>
                      </a:r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87552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SSMI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DMSP-F</a:t>
                      </a:r>
                      <a:r>
                        <a:rPr lang="en-GB" sz="900" baseline="0" dirty="0" smtClean="0"/>
                        <a:t>15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00000">
                          <a:schemeClr val="bg2"/>
                        </a:gs>
                        <a:gs pos="50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1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19-85 GHz</a:t>
                      </a:r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3744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SSMIS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DMSP-F16 to 18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00000">
                          <a:schemeClr val="bg2"/>
                        </a:gs>
                        <a:gs pos="50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1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19-183</a:t>
                      </a:r>
                      <a:r>
                        <a:rPr lang="en-GB" sz="900" baseline="0" dirty="0" smtClean="0"/>
                        <a:t> GHz</a:t>
                      </a:r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31837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WindSat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Coriolis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00000">
                          <a:schemeClr val="bg2"/>
                        </a:gs>
                        <a:gs pos="50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1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3-37 GHz</a:t>
                      </a:r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45644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208797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ICI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MetOp</a:t>
                      </a:r>
                      <a:r>
                        <a:rPr lang="en-GB" sz="900" dirty="0" smtClean="0"/>
                        <a:t>-SG B1 / 2 / 3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183-664 GHz</a:t>
                      </a:r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accent2">
                            <a:lumMod val="20000"/>
                            <a:lumOff val="80000"/>
                          </a:schemeClr>
                        </a:gs>
                        <a:gs pos="5000">
                          <a:schemeClr val="accent2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rgbClr val="00B0F0">
                            <a:lumMod val="70000"/>
                            <a:lumOff val="30000"/>
                          </a:srgbClr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bg1">
                            <a:lumMod val="20000"/>
                            <a:lumOff val="80000"/>
                          </a:schemeClr>
                        </a:gs>
                        <a:gs pos="5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rgbClr val="FFC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bg1">
                            <a:lumMod val="20000"/>
                            <a:lumOff val="80000"/>
                          </a:schemeClr>
                        </a:gs>
                        <a:gs pos="5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rgbClr val="FFC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bg1">
                            <a:lumMod val="20000"/>
                            <a:lumOff val="80000"/>
                          </a:schemeClr>
                        </a:gs>
                        <a:gs pos="5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rgbClr val="FFC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bg1">
                            <a:lumMod val="20000"/>
                            <a:lumOff val="80000"/>
                          </a:schemeClr>
                        </a:gs>
                        <a:gs pos="5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rgbClr val="FFC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bg1">
                            <a:lumMod val="20000"/>
                            <a:lumOff val="80000"/>
                          </a:schemeClr>
                        </a:gs>
                        <a:gs pos="5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rgbClr val="FFC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bg1">
                            <a:lumMod val="20000"/>
                            <a:lumOff val="80000"/>
                          </a:schemeClr>
                        </a:gs>
                        <a:gs pos="5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rgbClr val="FFC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bg1">
                            <a:lumMod val="20000"/>
                            <a:lumOff val="80000"/>
                          </a:schemeClr>
                        </a:gs>
                        <a:gs pos="5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rgbClr val="FFC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bg1">
                            <a:lumMod val="20000"/>
                            <a:lumOff val="80000"/>
                          </a:schemeClr>
                        </a:gs>
                        <a:gs pos="5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rgbClr val="FFC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bg1">
                            <a:lumMod val="20000"/>
                            <a:lumOff val="80000"/>
                          </a:schemeClr>
                        </a:gs>
                        <a:gs pos="5000">
                          <a:schemeClr val="bg1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rgbClr val="FFC000"/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97151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MTVZA-GY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Meteor-M</a:t>
                      </a:r>
                      <a:r>
                        <a:rPr lang="en-GB" sz="900" baseline="0" dirty="0" smtClean="0"/>
                        <a:t> N2-2 to 6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10-183 GHz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accent2">
                            <a:lumMod val="20000"/>
                            <a:lumOff val="80000"/>
                          </a:schemeClr>
                        </a:gs>
                        <a:gs pos="5000">
                          <a:schemeClr val="accent2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rgbClr val="00B0F0">
                            <a:lumMod val="70000"/>
                            <a:lumOff val="30000"/>
                          </a:srgbClr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46135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MTVZA-GY-MP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Meteor-MP N1 / N2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6-183 GHz</a:t>
                      </a:r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accent2">
                            <a:lumMod val="20000"/>
                            <a:lumOff val="80000"/>
                          </a:schemeClr>
                        </a:gs>
                        <a:gs pos="5000">
                          <a:schemeClr val="accent2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rgbClr val="00B0F0">
                            <a:lumMod val="70000"/>
                            <a:lumOff val="30000"/>
                          </a:srgbClr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54808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MWI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MetOp</a:t>
                      </a:r>
                      <a:r>
                        <a:rPr lang="en-GB" sz="900" dirty="0" smtClean="0"/>
                        <a:t>-SG</a:t>
                      </a:r>
                      <a:r>
                        <a:rPr lang="en-GB" sz="900" baseline="0" dirty="0" smtClean="0"/>
                        <a:t> B1 / 2 / 3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18-183 GHz</a:t>
                      </a:r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accent2">
                            <a:lumMod val="20000"/>
                            <a:lumOff val="80000"/>
                          </a:schemeClr>
                        </a:gs>
                        <a:gs pos="5000">
                          <a:schemeClr val="accent2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rgbClr val="00B0F0">
                            <a:lumMod val="70000"/>
                            <a:lumOff val="30000"/>
                          </a:srgbClr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11887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MWRI 2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FY-3F / G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10-118 GHz</a:t>
                      </a:r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accent2">
                            <a:lumMod val="20000"/>
                            <a:lumOff val="80000"/>
                          </a:schemeClr>
                        </a:gs>
                        <a:gs pos="5000">
                          <a:schemeClr val="accent2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rgbClr val="00B0F0">
                            <a:lumMod val="70000"/>
                            <a:lumOff val="30000"/>
                          </a:srgbClr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25104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MWRI 2RM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FY-3RM-1 / 2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10-183 GHz</a:t>
                      </a:r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5000">
                          <a:schemeClr val="accent2">
                            <a:lumMod val="20000"/>
                            <a:lumOff val="80000"/>
                          </a:schemeClr>
                        </a:gs>
                        <a:gs pos="5000">
                          <a:schemeClr val="accent2">
                            <a:lumMod val="20000"/>
                            <a:lumOff val="80000"/>
                          </a:schemeClr>
                        </a:gs>
                        <a:gs pos="0">
                          <a:schemeClr val="bg2"/>
                        </a:gs>
                        <a:gs pos="50000">
                          <a:srgbClr val="00B0F0">
                            <a:lumMod val="70000"/>
                            <a:lumOff val="30000"/>
                          </a:srgbClr>
                        </a:gs>
                        <a:gs pos="100000">
                          <a:schemeClr val="bg2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397451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98" y="1529933"/>
            <a:ext cx="239999" cy="1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07" y="1069264"/>
            <a:ext cx="239999" cy="1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85" y="3121960"/>
            <a:ext cx="239999" cy="1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07" y="1306370"/>
            <a:ext cx="239999" cy="18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84828" y="1709933"/>
            <a:ext cx="1947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Continuing until end of life</a:t>
            </a:r>
            <a:endParaRPr lang="en-GB" sz="1200" dirty="0"/>
          </a:p>
        </p:txBody>
      </p:sp>
      <p:sp>
        <p:nvSpPr>
          <p:cNvPr id="12" name="Right Brace 11"/>
          <p:cNvSpPr/>
          <p:nvPr/>
        </p:nvSpPr>
        <p:spPr>
          <a:xfrm>
            <a:off x="4575310" y="1138792"/>
            <a:ext cx="258052" cy="1419283"/>
          </a:xfrm>
          <a:prstGeom prst="rightBrace">
            <a:avLst>
              <a:gd name="adj1" fmla="val 60506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97" y="1753496"/>
            <a:ext cx="239999" cy="18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96" y="1983883"/>
            <a:ext cx="239999" cy="1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95" y="2214165"/>
            <a:ext cx="239999" cy="18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94" y="2449834"/>
            <a:ext cx="239999" cy="18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85" y="3357629"/>
            <a:ext cx="239999" cy="18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12" y="3826352"/>
            <a:ext cx="239999" cy="18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85" y="4036579"/>
            <a:ext cx="239999" cy="1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85" y="2902424"/>
            <a:ext cx="240000" cy="1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85" y="3587019"/>
            <a:ext cx="240000" cy="180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315680" y="48402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    </a:t>
            </a:r>
            <a:r>
              <a:rPr lang="en-GB" dirty="0"/>
              <a:t>Conical scanning microwave radiometer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83379" y="814697"/>
            <a:ext cx="1555844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 smtClean="0"/>
              <a:t>WIGOS recommends at </a:t>
            </a:r>
            <a:r>
              <a:rPr lang="en-GB" sz="1400" dirty="0"/>
              <a:t>least 3 satellites with microwave </a:t>
            </a:r>
            <a:r>
              <a:rPr lang="en-GB" sz="1400" dirty="0" smtClean="0"/>
              <a:t>imagers </a:t>
            </a:r>
            <a:r>
              <a:rPr lang="en-GB" sz="1400" dirty="0"/>
              <a:t>on well separated orbits.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0342" y="4729044"/>
            <a:ext cx="8631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 smtClean="0"/>
              <a:t>WIGOS Implementation  </a:t>
            </a:r>
            <a:r>
              <a:rPr lang="en-GB" sz="1000" dirty="0"/>
              <a:t>Plan  for  the  Evolution  of  Global  Observing  Systems (EGOS-IP) </a:t>
            </a:r>
            <a:endParaRPr lang="en-GB" sz="1000" dirty="0" smtClean="0"/>
          </a:p>
          <a:p>
            <a:pPr algn="r"/>
            <a:r>
              <a:rPr lang="en-GB" sz="1000" dirty="0">
                <a:hlinkClick r:id="rId7"/>
              </a:rPr>
              <a:t>https://</a:t>
            </a:r>
            <a:r>
              <a:rPr lang="en-GB" sz="1000" dirty="0" smtClean="0">
                <a:hlinkClick r:id="rId7"/>
              </a:rPr>
              <a:t>www.wmo.int/pages/prog/www/OSY/Publications/EGOS-IP-2025/EGOS-IP-2025-en.pdf</a:t>
            </a:r>
            <a:r>
              <a:rPr lang="en-GB" sz="1000" dirty="0" smtClean="0"/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384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306" y="409724"/>
            <a:ext cx="4095224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Data usage at the Met Office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306" y="987574"/>
            <a:ext cx="864585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25" indent="-2333625">
              <a:lnSpc>
                <a:spcPct val="150000"/>
              </a:lnSpc>
            </a:pPr>
            <a:r>
              <a:rPr lang="en-GB" sz="1400" b="1" dirty="0" smtClean="0"/>
              <a:t>SSMI</a:t>
            </a:r>
            <a:r>
              <a:rPr lang="en-GB" sz="1400" dirty="0" smtClean="0"/>
              <a:t> 1999 – 2008 ............... Use of 1DVAR-retrieved total column water vapour</a:t>
            </a:r>
            <a:r>
              <a:rPr lang="en-GB" sz="1400" dirty="0"/>
              <a:t>, 10m </a:t>
            </a:r>
            <a:r>
              <a:rPr lang="en-GB" sz="1400" dirty="0" smtClean="0"/>
              <a:t>wind speed, </a:t>
            </a:r>
            <a:r>
              <a:rPr lang="en-GB" sz="1400" dirty="0"/>
              <a:t>and </a:t>
            </a:r>
            <a:r>
              <a:rPr lang="en-GB" sz="1400" dirty="0" smtClean="0"/>
              <a:t>cloud liquid water </a:t>
            </a:r>
            <a:r>
              <a:rPr lang="en-GB" sz="1400" dirty="0"/>
              <a:t>column </a:t>
            </a:r>
            <a:endParaRPr lang="en-GB" sz="1400" dirty="0" smtClean="0"/>
          </a:p>
          <a:p>
            <a:pPr marL="2333625" indent="-2333625">
              <a:lnSpc>
                <a:spcPct val="150000"/>
              </a:lnSpc>
            </a:pPr>
            <a:r>
              <a:rPr lang="en-GB" sz="1400" b="1" dirty="0" smtClean="0"/>
              <a:t>SSMIS</a:t>
            </a:r>
            <a:r>
              <a:rPr lang="en-GB" sz="1400" dirty="0" smtClean="0"/>
              <a:t> 2006 – now .............. Originally assimilating sounder channels (50-60 and 183 GHz) and imager channels (19-37 GHz) since 2016 </a:t>
            </a:r>
          </a:p>
          <a:p>
            <a:pPr>
              <a:lnSpc>
                <a:spcPct val="150000"/>
              </a:lnSpc>
            </a:pPr>
            <a:r>
              <a:rPr lang="en-GB" sz="1400" b="1" dirty="0" err="1" smtClean="0"/>
              <a:t>WindSat</a:t>
            </a:r>
            <a:r>
              <a:rPr lang="en-GB" sz="1400" dirty="0" smtClean="0"/>
              <a:t> 2008 – now ........... Wind speed and direction L2 product from NRL</a:t>
            </a:r>
          </a:p>
          <a:p>
            <a:pPr>
              <a:lnSpc>
                <a:spcPct val="150000"/>
              </a:lnSpc>
            </a:pPr>
            <a:r>
              <a:rPr lang="en-GB" sz="1400" b="1" dirty="0" smtClean="0"/>
              <a:t>AMSR-2</a:t>
            </a:r>
            <a:r>
              <a:rPr lang="en-GB" sz="1400" dirty="0" smtClean="0"/>
              <a:t> 2016 – now ............ 19-36 GHz </a:t>
            </a:r>
          </a:p>
          <a:p>
            <a:pPr>
              <a:lnSpc>
                <a:spcPct val="150000"/>
              </a:lnSpc>
            </a:pPr>
            <a:r>
              <a:rPr lang="en-GB" sz="1400" b="1" dirty="0" smtClean="0"/>
              <a:t>MTVZA-GY</a:t>
            </a:r>
            <a:r>
              <a:rPr lang="en-GB" sz="1400" dirty="0" smtClean="0"/>
              <a:t> ........................... Assessed but not used</a:t>
            </a:r>
          </a:p>
          <a:p>
            <a:pPr>
              <a:lnSpc>
                <a:spcPct val="150000"/>
              </a:lnSpc>
            </a:pPr>
            <a:r>
              <a:rPr lang="en-GB" sz="1400" b="1" dirty="0" smtClean="0"/>
              <a:t>GMI</a:t>
            </a:r>
            <a:r>
              <a:rPr lang="en-GB" sz="1400" dirty="0" smtClean="0"/>
              <a:t> 2018 – now ................... 19-36 and 183 GHz (planned assimilation of 89 GHz V-pol in 2019)</a:t>
            </a:r>
          </a:p>
          <a:p>
            <a:pPr>
              <a:lnSpc>
                <a:spcPct val="150000"/>
              </a:lnSpc>
            </a:pPr>
            <a:r>
              <a:rPr lang="en-GB" sz="1400" b="1" dirty="0" smtClean="0"/>
              <a:t>MWRI</a:t>
            </a:r>
            <a:r>
              <a:rPr lang="en-GB" sz="1400" dirty="0" smtClean="0"/>
              <a:t> (FY-3C) ...................... Planned assimilation for 2019</a:t>
            </a:r>
          </a:p>
          <a:p>
            <a:pPr>
              <a:lnSpc>
                <a:spcPct val="150000"/>
              </a:lnSpc>
            </a:pPr>
            <a:r>
              <a:rPr lang="en-GB" sz="1400" b="1" dirty="0" smtClean="0"/>
              <a:t>MWRI</a:t>
            </a:r>
            <a:r>
              <a:rPr lang="en-GB" sz="1400" dirty="0" smtClean="0"/>
              <a:t> (FY-3D) ...................... Possible assimilation for 2019/2020</a:t>
            </a:r>
          </a:p>
          <a:p>
            <a:endParaRPr lang="en-GB" sz="1400" dirty="0"/>
          </a:p>
          <a:p>
            <a:r>
              <a:rPr lang="en-GB" sz="1400" dirty="0" smtClean="0"/>
              <a:t>Plans to investigate the use of </a:t>
            </a:r>
            <a:r>
              <a:rPr lang="en-GB" sz="1400" b="1" dirty="0" smtClean="0"/>
              <a:t>ICI</a:t>
            </a:r>
            <a:r>
              <a:rPr lang="en-GB" sz="1400" dirty="0" smtClean="0"/>
              <a:t>, </a:t>
            </a:r>
            <a:r>
              <a:rPr lang="en-GB" sz="1400" b="1" dirty="0" smtClean="0"/>
              <a:t>MWI</a:t>
            </a:r>
            <a:r>
              <a:rPr lang="en-GB" sz="1400" dirty="0" smtClean="0"/>
              <a:t> (</a:t>
            </a:r>
            <a:r>
              <a:rPr lang="en-GB" sz="1400" dirty="0" err="1" smtClean="0"/>
              <a:t>MetOp</a:t>
            </a:r>
            <a:r>
              <a:rPr lang="en-GB" sz="1400" dirty="0" smtClean="0"/>
              <a:t>), </a:t>
            </a:r>
            <a:r>
              <a:rPr lang="en-GB" sz="1400" b="1" dirty="0" smtClean="0"/>
              <a:t>MWRI 2</a:t>
            </a:r>
            <a:r>
              <a:rPr lang="en-GB" sz="1400" dirty="0" smtClean="0"/>
              <a:t>, and </a:t>
            </a:r>
            <a:r>
              <a:rPr lang="en-GB" sz="1400" b="1" dirty="0" smtClean="0"/>
              <a:t>MWRI 2RM</a:t>
            </a:r>
            <a:r>
              <a:rPr lang="en-GB" sz="1400" dirty="0" smtClean="0"/>
              <a:t>, when data become available.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13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0" t="10746" r="25871" b="24378"/>
          <a:stretch/>
        </p:blipFill>
        <p:spPr>
          <a:xfrm>
            <a:off x="5275043" y="409713"/>
            <a:ext cx="3623480" cy="3336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7749" y="4824203"/>
            <a:ext cx="86407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/>
              <a:t>English et al., 2002 </a:t>
            </a:r>
            <a:r>
              <a:rPr lang="en-GB" sz="1000" dirty="0" smtClean="0">
                <a:hlinkClick r:id="rId3"/>
              </a:rPr>
              <a:t>http</a:t>
            </a:r>
            <a:r>
              <a:rPr lang="en-GB" sz="1000" dirty="0">
                <a:hlinkClick r:id="rId3"/>
              </a:rPr>
              <a:t>://</a:t>
            </a:r>
            <a:r>
              <a:rPr lang="en-GB" sz="1000" dirty="0" smtClean="0">
                <a:hlinkClick r:id="rId3"/>
              </a:rPr>
              <a:t>library.ssec.wisc.edu/research_Resources/publications/pdfs/ITSC12/english02_ITSC12_2002.pdf</a:t>
            </a:r>
            <a:endParaRPr lang="en-GB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275044" y="3746591"/>
            <a:ext cx="3623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First </a:t>
            </a:r>
            <a:r>
              <a:rPr lang="en-GB" sz="1000" dirty="0"/>
              <a:t>guess </a:t>
            </a:r>
            <a:r>
              <a:rPr lang="en-GB" sz="1000" dirty="0" smtClean="0"/>
              <a:t> total </a:t>
            </a:r>
            <a:r>
              <a:rPr lang="en-GB" sz="1000" dirty="0" err="1" smtClean="0"/>
              <a:t>precipitable</a:t>
            </a:r>
            <a:r>
              <a:rPr lang="en-GB" sz="1000" dirty="0" smtClean="0"/>
              <a:t> water (TPW) minus SSMI F13 1DVar-retired TWP  (FG-1DVAR) and wind speed FG-1DVAR on July 16</a:t>
            </a:r>
            <a:r>
              <a:rPr lang="en-GB" sz="1000" baseline="30000" dirty="0" smtClean="0"/>
              <a:t>th</a:t>
            </a:r>
            <a:r>
              <a:rPr lang="en-GB" sz="1000" dirty="0" smtClean="0"/>
              <a:t> 2007.</a:t>
            </a:r>
            <a:endParaRPr lang="en-GB" sz="1000" dirty="0"/>
          </a:p>
        </p:txBody>
      </p:sp>
      <p:sp>
        <p:nvSpPr>
          <p:cNvPr id="2" name="Rectangle 1"/>
          <p:cNvSpPr/>
          <p:nvPr/>
        </p:nvSpPr>
        <p:spPr>
          <a:xfrm>
            <a:off x="257749" y="987563"/>
            <a:ext cx="44582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Assimilation of 10m wind speeds derived from 1DVAR using F13 from 1999 and F15 from 2001. </a:t>
            </a:r>
          </a:p>
          <a:p>
            <a:endParaRPr lang="en-GB" sz="1400" dirty="0"/>
          </a:p>
          <a:p>
            <a:r>
              <a:rPr lang="en-GB" sz="1400" dirty="0" smtClean="0"/>
              <a:t>1DVAR </a:t>
            </a:r>
            <a:r>
              <a:rPr lang="en-GB" sz="1400" dirty="0"/>
              <a:t>total column water </a:t>
            </a:r>
            <a:r>
              <a:rPr lang="en-GB" sz="1400" dirty="0" err="1" smtClean="0"/>
              <a:t>vapor</a:t>
            </a:r>
            <a:r>
              <a:rPr lang="en-GB" sz="1400" dirty="0" smtClean="0"/>
              <a:t> and </a:t>
            </a:r>
            <a:r>
              <a:rPr lang="en-GB" sz="1400" dirty="0"/>
              <a:t>cloud liquid water </a:t>
            </a:r>
            <a:r>
              <a:rPr lang="en-GB" sz="1400" dirty="0" smtClean="0"/>
              <a:t>column were used for monitoring and quality control.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749" y="409713"/>
            <a:ext cx="273504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33625" indent="-2333625">
              <a:lnSpc>
                <a:spcPct val="150000"/>
              </a:lnSpc>
            </a:pPr>
            <a:r>
              <a:rPr lang="en-GB" sz="2400" b="1" dirty="0"/>
              <a:t>SSMI</a:t>
            </a:r>
            <a:r>
              <a:rPr lang="en-GB" sz="2400" dirty="0"/>
              <a:t> 1999 – 2008</a:t>
            </a:r>
          </a:p>
        </p:txBody>
      </p:sp>
    </p:spTree>
    <p:extLst>
      <p:ext uri="{BB962C8B-B14F-4D97-AF65-F5344CB8AC3E}">
        <p14:creationId xmlns:p14="http://schemas.microsoft.com/office/powerpoint/2010/main" val="30370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950" y="416555"/>
            <a:ext cx="290496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SSMIS</a:t>
            </a:r>
            <a:r>
              <a:rPr lang="en-GB" sz="2400" dirty="0"/>
              <a:t> 2006 – now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9902" y="4743390"/>
            <a:ext cx="8638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/>
              <a:t>Bell et al., 2008 </a:t>
            </a:r>
            <a:r>
              <a:rPr lang="en-GB" sz="1000" dirty="0">
                <a:hlinkClick r:id="rId3"/>
              </a:rPr>
              <a:t>http://ieeexplore.ieee.org/stamp/stamp.jsp?tp=&amp;arnumber=4468717&amp;isnumber=4475697</a:t>
            </a:r>
            <a:r>
              <a:rPr lang="en-GB" sz="1000" dirty="0"/>
              <a:t> </a:t>
            </a:r>
            <a:endParaRPr lang="en-GB" sz="1000" dirty="0" smtClean="0"/>
          </a:p>
          <a:p>
            <a:pPr algn="r"/>
            <a:r>
              <a:rPr lang="en-GB" sz="1000" dirty="0" smtClean="0"/>
              <a:t>Booton </a:t>
            </a:r>
            <a:r>
              <a:rPr lang="en-GB" sz="1000" dirty="0"/>
              <a:t>et al., 2013 </a:t>
            </a:r>
            <a:r>
              <a:rPr lang="en-GB" sz="1000" dirty="0" smtClean="0">
                <a:hlinkClick r:id="rId4"/>
              </a:rPr>
              <a:t>https</a:t>
            </a:r>
            <a:r>
              <a:rPr lang="en-GB" sz="1000" dirty="0">
                <a:hlinkClick r:id="rId4"/>
              </a:rPr>
              <a:t>://</a:t>
            </a:r>
            <a:r>
              <a:rPr lang="en-GB" sz="1000" dirty="0" smtClean="0">
                <a:hlinkClick r:id="rId4"/>
              </a:rPr>
              <a:t>cimss.ssec.wisc.edu/itwg/itsc/itsc19/program/papers/10_03_booton.pdf</a:t>
            </a:r>
            <a:endParaRPr lang="en-GB" sz="1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4" t="28524" r="33250" b="38043"/>
          <a:stretch/>
        </p:blipFill>
        <p:spPr>
          <a:xfrm>
            <a:off x="3916803" y="83919"/>
            <a:ext cx="1697144" cy="1080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066083" y="3995581"/>
            <a:ext cx="38853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 smtClean="0"/>
              <a:t>(Left) Background departures (O-B) w.r.t Φ </a:t>
            </a:r>
            <a:r>
              <a:rPr lang="en-GB" sz="1000" dirty="0"/>
              <a:t>for </a:t>
            </a:r>
            <a:r>
              <a:rPr lang="en-GB" sz="1000" dirty="0" smtClean="0"/>
              <a:t>SSMIS F18 at </a:t>
            </a:r>
            <a:r>
              <a:rPr lang="en-GB" sz="1000" dirty="0"/>
              <a:t>57 </a:t>
            </a:r>
            <a:r>
              <a:rPr lang="en-GB" sz="1000" dirty="0" smtClean="0"/>
              <a:t>GHz, June 2015, and Fourier series fit (white line). (Right) Departures after correction (C-B). </a:t>
            </a:r>
            <a:endParaRPr lang="en-GB" sz="1000" dirty="0"/>
          </a:p>
        </p:txBody>
      </p:sp>
      <p:sp>
        <p:nvSpPr>
          <p:cNvPr id="3" name="Rectangle 2"/>
          <p:cNvSpPr/>
          <p:nvPr/>
        </p:nvSpPr>
        <p:spPr>
          <a:xfrm>
            <a:off x="259902" y="994405"/>
            <a:ext cx="44561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Complex systematic </a:t>
            </a:r>
            <a:r>
              <a:rPr lang="en-GB" sz="1400" dirty="0"/>
              <a:t>biases </a:t>
            </a:r>
            <a:r>
              <a:rPr lang="en-GB" sz="1400" dirty="0" smtClean="0"/>
              <a:t>that vary with the orbital angle </a:t>
            </a:r>
            <a:r>
              <a:rPr lang="en-GB" sz="1400" dirty="0"/>
              <a:t>Φ due to uncorrected emission from the main </a:t>
            </a:r>
            <a:r>
              <a:rPr lang="en-GB" sz="1400" dirty="0" smtClean="0"/>
              <a:t>reflector were detected in 2011. A correction scheme using predictors based on Fourier Series coefficients was specially developed.  </a:t>
            </a:r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4952827" y="2336460"/>
            <a:ext cx="4111831" cy="1692000"/>
            <a:chOff x="2051709" y="1059748"/>
            <a:chExt cx="4824000" cy="1985055"/>
          </a:xfrm>
        </p:grpSpPr>
        <p:pic>
          <p:nvPicPr>
            <p:cNvPr id="41" name="Picture 40" descr="286_n6_ch06_wcopt_gTtF_plot942DhistO_min_B.png"/>
            <p:cNvPicPr>
              <a:picLocks noChangeAspect="1"/>
            </p:cNvPicPr>
            <p:nvPr/>
          </p:nvPicPr>
          <p:blipFill rotWithShape="1">
            <a:blip r:embed="rId6" cstate="print"/>
            <a:srcRect l="2898" t="6561" r="9915" b="6291"/>
            <a:stretch/>
          </p:blipFill>
          <p:spPr>
            <a:xfrm>
              <a:off x="2051709" y="1059748"/>
              <a:ext cx="2412000" cy="1800000"/>
            </a:xfrm>
            <a:prstGeom prst="rect">
              <a:avLst/>
            </a:prstGeom>
          </p:spPr>
        </p:pic>
        <p:pic>
          <p:nvPicPr>
            <p:cNvPr id="42" name="Picture 41" descr="286_n6_ch06_wcopt_gTtF_plot922DhistC_min_B.png"/>
            <p:cNvPicPr>
              <a:picLocks noChangeAspect="1"/>
            </p:cNvPicPr>
            <p:nvPr/>
          </p:nvPicPr>
          <p:blipFill rotWithShape="1">
            <a:blip r:embed="rId7" cstate="print"/>
            <a:srcRect l="34439" t="94331" r="47435" b="-2"/>
            <a:stretch/>
          </p:blipFill>
          <p:spPr>
            <a:xfrm>
              <a:off x="2792125" y="2876543"/>
              <a:ext cx="720080" cy="168260"/>
            </a:xfrm>
            <a:prstGeom prst="rect">
              <a:avLst/>
            </a:prstGeom>
          </p:spPr>
        </p:pic>
        <p:pic>
          <p:nvPicPr>
            <p:cNvPr id="43" name="Picture 42" descr="286_n6_ch06_wcopt_gTtF_plot922DhistC_min_B.png"/>
            <p:cNvPicPr>
              <a:picLocks noChangeAspect="1"/>
            </p:cNvPicPr>
            <p:nvPr/>
          </p:nvPicPr>
          <p:blipFill rotWithShape="1">
            <a:blip r:embed="rId7" cstate="print"/>
            <a:srcRect l="34439" t="94331" r="47435" b="-2"/>
            <a:stretch/>
          </p:blipFill>
          <p:spPr>
            <a:xfrm>
              <a:off x="5220072" y="2876543"/>
              <a:ext cx="720080" cy="168260"/>
            </a:xfrm>
            <a:prstGeom prst="rect">
              <a:avLst/>
            </a:prstGeom>
          </p:spPr>
        </p:pic>
        <p:pic>
          <p:nvPicPr>
            <p:cNvPr id="44" name="Picture 43" descr="286_n6_ch06_wcopt_gTtF_plot922DhistC_min_B.png"/>
            <p:cNvPicPr>
              <a:picLocks noChangeAspect="1"/>
            </p:cNvPicPr>
            <p:nvPr/>
          </p:nvPicPr>
          <p:blipFill rotWithShape="1">
            <a:blip r:embed="rId7" cstate="print"/>
            <a:srcRect l="2926" t="7916" r="10874" b="6284"/>
            <a:stretch/>
          </p:blipFill>
          <p:spPr>
            <a:xfrm>
              <a:off x="4463709" y="1059748"/>
              <a:ext cx="2412000" cy="1800000"/>
            </a:xfrm>
            <a:prstGeom prst="rect">
              <a:avLst/>
            </a:prstGeom>
          </p:spPr>
        </p:pic>
      </p:grpSp>
      <p:sp>
        <p:nvSpPr>
          <p:cNvPr id="46" name="Rectangle 45"/>
          <p:cNvSpPr/>
          <p:nvPr/>
        </p:nvSpPr>
        <p:spPr>
          <a:xfrm>
            <a:off x="2286000" y="16945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902" y="2163956"/>
                <a:ext cx="3901837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∅)</m:t>
                                  </m:r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02" y="2163956"/>
                <a:ext cx="3901837" cy="7789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5637264" y="83919"/>
            <a:ext cx="2742959" cy="1980000"/>
            <a:chOff x="6948263" y="163508"/>
            <a:chExt cx="2134008" cy="1540430"/>
          </a:xfrm>
        </p:grpSpPr>
        <p:pic>
          <p:nvPicPr>
            <p:cNvPr id="25" name="Picture 24" descr="2015-06-19T12_F18_SSMIS_Ch04_OminB.png"/>
            <p:cNvPicPr>
              <a:picLocks noChangeAspect="1"/>
            </p:cNvPicPr>
            <p:nvPr/>
          </p:nvPicPr>
          <p:blipFill rotWithShape="1">
            <a:blip r:embed="rId9" cstate="print"/>
            <a:srcRect b="34121"/>
            <a:stretch/>
          </p:blipFill>
          <p:spPr>
            <a:xfrm>
              <a:off x="6948264" y="163508"/>
              <a:ext cx="2134007" cy="1328122"/>
            </a:xfrm>
            <a:prstGeom prst="rect">
              <a:avLst/>
            </a:prstGeom>
          </p:spPr>
        </p:pic>
        <p:pic>
          <p:nvPicPr>
            <p:cNvPr id="49" name="Picture 48" descr="2015-06-19T12_F18_SSMIS_Ch04_OminB.png"/>
            <p:cNvPicPr>
              <a:picLocks noChangeAspect="1"/>
            </p:cNvPicPr>
            <p:nvPr/>
          </p:nvPicPr>
          <p:blipFill rotWithShape="1">
            <a:blip r:embed="rId9" cstate="print"/>
            <a:srcRect t="90467" b="-1182"/>
            <a:stretch/>
          </p:blipFill>
          <p:spPr>
            <a:xfrm>
              <a:off x="6948263" y="1487914"/>
              <a:ext cx="2134007" cy="216024"/>
            </a:xfrm>
            <a:prstGeom prst="rect">
              <a:avLst/>
            </a:prstGeom>
          </p:spPr>
        </p:pic>
      </p:grpSp>
      <p:sp>
        <p:nvSpPr>
          <p:cNvPr id="51" name="Rectangle 50"/>
          <p:cNvSpPr/>
          <p:nvPr/>
        </p:nvSpPr>
        <p:spPr>
          <a:xfrm>
            <a:off x="259902" y="2942887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In this scheme, the temperature channels use N=6 Fourier terms (12 predictors + 1 constant) and the humidity and imager channels use N=2 terms (4 predictors + 1 constant ).</a:t>
            </a:r>
          </a:p>
          <a:p>
            <a:endParaRPr lang="en-GB" sz="1400" dirty="0"/>
          </a:p>
          <a:p>
            <a:r>
              <a:rPr lang="en-GB" sz="1400" dirty="0" smtClean="0"/>
              <a:t>To date, radiances </a:t>
            </a:r>
            <a:r>
              <a:rPr lang="en-GB" sz="1400" dirty="0"/>
              <a:t>from F17 </a:t>
            </a:r>
            <a:r>
              <a:rPr lang="en-GB" sz="1400" dirty="0" smtClean="0"/>
              <a:t>57-59 (</a:t>
            </a:r>
            <a:r>
              <a:rPr lang="en-GB" sz="1400" dirty="0" err="1" smtClean="0"/>
              <a:t>ch.</a:t>
            </a:r>
            <a:r>
              <a:rPr lang="en-GB" sz="1400" dirty="0" smtClean="0"/>
              <a:t> 6-7), 183 (9-11), 19-37 (12-16), </a:t>
            </a:r>
            <a:r>
              <a:rPr lang="en-GB" sz="1400" dirty="0"/>
              <a:t>and </a:t>
            </a:r>
            <a:r>
              <a:rPr lang="en-GB" sz="1400" dirty="0" smtClean="0"/>
              <a:t>60 GHz (23-24) </a:t>
            </a:r>
            <a:r>
              <a:rPr lang="en-GB" sz="1400" dirty="0" smtClean="0"/>
              <a:t>are assimilated.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785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39" y="286603"/>
            <a:ext cx="3403077" cy="432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474339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/>
              <a:t>Candy et al., 2009 </a:t>
            </a:r>
            <a:r>
              <a:rPr lang="en-GB" sz="1000" dirty="0" smtClean="0">
                <a:hlinkClick r:id="rId3"/>
              </a:rPr>
              <a:t>http</a:t>
            </a:r>
            <a:r>
              <a:rPr lang="en-GB" sz="1000" dirty="0">
                <a:hlinkClick r:id="rId3"/>
              </a:rPr>
              <a:t>://ieeexplore.ieee.org/stamp/stamp.jsp?tp=&amp;</a:t>
            </a:r>
            <a:r>
              <a:rPr lang="en-GB" sz="1000" dirty="0" smtClean="0">
                <a:hlinkClick r:id="rId3"/>
              </a:rPr>
              <a:t>arnumber=4812050&amp;isnumber=4939375</a:t>
            </a:r>
            <a:endParaRPr lang="en-GB" sz="1000" dirty="0" smtClean="0"/>
          </a:p>
          <a:p>
            <a:pPr algn="r"/>
            <a:r>
              <a:rPr lang="en-GB" sz="1000" dirty="0"/>
              <a:t>Monitoring </a:t>
            </a:r>
            <a:r>
              <a:rPr lang="en-GB" sz="1000" dirty="0" smtClean="0">
                <a:hlinkClick r:id="rId4"/>
              </a:rPr>
              <a:t>https</a:t>
            </a:r>
            <a:r>
              <a:rPr lang="en-GB" sz="1000" dirty="0">
                <a:hlinkClick r:id="rId4"/>
              </a:rPr>
              <a:t>://www.nwpsaf.eu/site/monitoring/winds-quality-evaluation/scatterometer-mon/scatter-nrt-monitoring/windsat</a:t>
            </a:r>
            <a:r>
              <a:rPr lang="en-GB" sz="1000" dirty="0" smtClean="0">
                <a:hlinkClick r:id="rId4"/>
              </a:rPr>
              <a:t>/</a:t>
            </a:r>
            <a:endParaRPr lang="en-GB" sz="1000" dirty="0"/>
          </a:p>
        </p:txBody>
      </p:sp>
      <p:sp>
        <p:nvSpPr>
          <p:cNvPr id="2" name="Rectangle 1"/>
          <p:cNvSpPr/>
          <p:nvPr/>
        </p:nvSpPr>
        <p:spPr>
          <a:xfrm>
            <a:off x="251520" y="1046442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Wind speed and direction L2 product from </a:t>
            </a:r>
            <a:r>
              <a:rPr lang="en-GB" sz="1400" dirty="0" smtClean="0"/>
              <a:t>NRL</a:t>
            </a:r>
          </a:p>
          <a:p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Ambiguous wind components are assimilated in the same way as a </a:t>
            </a:r>
            <a:r>
              <a:rPr lang="en-GB" sz="1400" dirty="0" err="1" smtClean="0"/>
              <a:t>scatterometer</a:t>
            </a:r>
            <a:r>
              <a:rPr lang="en-GB" sz="14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Wind direction accuracy compared to the model background and </a:t>
            </a:r>
            <a:r>
              <a:rPr lang="en-GB" sz="1400" dirty="0" err="1"/>
              <a:t>scatterometers</a:t>
            </a:r>
            <a:r>
              <a:rPr lang="en-GB" sz="1400" dirty="0"/>
              <a:t> is worse at low wind speeds (below </a:t>
            </a:r>
            <a:r>
              <a:rPr lang="en-GB" sz="1400" dirty="0" smtClean="0"/>
              <a:t>6 </a:t>
            </a:r>
            <a:r>
              <a:rPr lang="en-GB" sz="1400" dirty="0"/>
              <a:t>ms</a:t>
            </a:r>
            <a:r>
              <a:rPr lang="en-GB" sz="1400" baseline="30000" dirty="0"/>
              <a:t>-1</a:t>
            </a:r>
            <a:r>
              <a:rPr lang="en-GB" sz="1400" dirty="0" smtClean="0"/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Data are screened for rain in the field of view using retrieved liquid water </a:t>
            </a:r>
            <a:r>
              <a:rPr lang="en-GB" sz="1400" dirty="0" smtClean="0"/>
              <a:t>path.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Wind speeds are bias corrected prior to assimilation and </a:t>
            </a:r>
            <a:r>
              <a:rPr lang="en-GB" sz="1400" dirty="0" err="1"/>
              <a:t>variational</a:t>
            </a:r>
            <a:r>
              <a:rPr lang="en-GB" sz="1400" dirty="0"/>
              <a:t> quality control </a:t>
            </a:r>
            <a:r>
              <a:rPr lang="en-GB" sz="1400" dirty="0" smtClean="0"/>
              <a:t>is </a:t>
            </a:r>
            <a:r>
              <a:rPr lang="en-GB" sz="1400" dirty="0"/>
              <a:t>applied in 4D-Var to remove poor fitting </a:t>
            </a:r>
            <a:r>
              <a:rPr lang="en-GB" sz="1400" dirty="0" smtClean="0"/>
              <a:t>observations.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251520" y="400111"/>
            <a:ext cx="3089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err="1"/>
              <a:t>WindSat</a:t>
            </a:r>
            <a:r>
              <a:rPr lang="en-GB" sz="2400" dirty="0"/>
              <a:t> 2008 – now</a:t>
            </a:r>
          </a:p>
        </p:txBody>
      </p:sp>
    </p:spTree>
    <p:extLst>
      <p:ext uri="{BB962C8B-B14F-4D97-AF65-F5344CB8AC3E}">
        <p14:creationId xmlns:p14="http://schemas.microsoft.com/office/powerpoint/2010/main" val="23103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4845809"/>
            <a:ext cx="86409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 smtClean="0"/>
              <a:t>Newman et al., 2015 </a:t>
            </a:r>
            <a:r>
              <a:rPr lang="en-GB" sz="1000" dirty="0" smtClean="0">
                <a:hlinkClick r:id="rId3"/>
              </a:rPr>
              <a:t>http</a:t>
            </a:r>
            <a:r>
              <a:rPr lang="en-GB" sz="1000" dirty="0">
                <a:hlinkClick r:id="rId3"/>
              </a:rPr>
              <a:t>://</a:t>
            </a:r>
            <a:r>
              <a:rPr lang="en-GB" sz="1000" dirty="0" smtClean="0">
                <a:hlinkClick r:id="rId3"/>
              </a:rPr>
              <a:t>www.gaia-clim.eu/system/files/workpkg_files/D4.2_Individual%20reports%20on%20validation%20of%20satellites%20v1.pdf</a:t>
            </a:r>
            <a:r>
              <a:rPr lang="en-GB" sz="1000" dirty="0" smtClean="0"/>
              <a:t>  </a:t>
            </a:r>
            <a:endParaRPr lang="en-GB" sz="1000" dirty="0"/>
          </a:p>
        </p:txBody>
      </p:sp>
      <p:sp>
        <p:nvSpPr>
          <p:cNvPr id="7" name="Rectangle 6"/>
          <p:cNvSpPr/>
          <p:nvPr/>
        </p:nvSpPr>
        <p:spPr>
          <a:xfrm>
            <a:off x="5292080" y="2605615"/>
            <a:ext cx="36778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Normalised O-B distributions </a:t>
            </a:r>
            <a:r>
              <a:rPr lang="en-GB" sz="1000" dirty="0" smtClean="0"/>
              <a:t>of AMSR-2 channel 7-12 compared to </a:t>
            </a:r>
            <a:r>
              <a:rPr lang="en-GB" sz="1000" dirty="0"/>
              <a:t>Met Office </a:t>
            </a:r>
            <a:r>
              <a:rPr lang="en-GB" sz="1000" dirty="0" smtClean="0"/>
              <a:t>(green) </a:t>
            </a:r>
            <a:r>
              <a:rPr lang="en-GB" sz="1000" dirty="0"/>
              <a:t>and ECMWF </a:t>
            </a:r>
            <a:r>
              <a:rPr lang="en-GB" sz="1000" dirty="0" smtClean="0"/>
              <a:t>(blue) backgrounds, in </a:t>
            </a:r>
            <a:r>
              <a:rPr lang="en-GB" sz="1000" dirty="0"/>
              <a:t>May 2015.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411510"/>
            <a:ext cx="312938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AMSR-2</a:t>
            </a:r>
            <a:r>
              <a:rPr lang="en-GB" sz="2400" dirty="0"/>
              <a:t> 2016 – now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990734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In 2015, a comprehensive </a:t>
            </a:r>
            <a:r>
              <a:rPr lang="en-GB" sz="1400" dirty="0"/>
              <a:t>data </a:t>
            </a:r>
            <a:r>
              <a:rPr lang="en-GB" sz="1400" dirty="0" smtClean="0"/>
              <a:t>quality evaluation was </a:t>
            </a:r>
          </a:p>
          <a:p>
            <a:r>
              <a:rPr lang="en-GB" sz="1400" dirty="0" smtClean="0"/>
              <a:t>carried out using Met Office and ECMWF </a:t>
            </a:r>
            <a:r>
              <a:rPr lang="en-GB" sz="1400" dirty="0"/>
              <a:t>NWP models </a:t>
            </a:r>
            <a:endParaRPr lang="en-GB" sz="1400" dirty="0" smtClean="0"/>
          </a:p>
          <a:p>
            <a:r>
              <a:rPr lang="en-GB" sz="1400" dirty="0" smtClean="0"/>
              <a:t>as </a:t>
            </a:r>
            <a:r>
              <a:rPr lang="en-GB" sz="1400" dirty="0"/>
              <a:t>reference </a:t>
            </a:r>
            <a:r>
              <a:rPr lang="en-GB" sz="1400" dirty="0" smtClean="0"/>
              <a:t>comparators. Excluding scenes with high </a:t>
            </a:r>
          </a:p>
          <a:p>
            <a:r>
              <a:rPr lang="en-GB" sz="1400" dirty="0" smtClean="0"/>
              <a:t>radiative </a:t>
            </a:r>
            <a:r>
              <a:rPr lang="en-GB" sz="1400" dirty="0"/>
              <a:t>transfer </a:t>
            </a:r>
            <a:r>
              <a:rPr lang="en-GB" sz="1400" dirty="0" smtClean="0"/>
              <a:t>errors, such as land or sea ice surfaces </a:t>
            </a:r>
          </a:p>
          <a:p>
            <a:r>
              <a:rPr lang="en-GB" sz="1400" dirty="0" smtClean="0"/>
              <a:t>and areas of cloud </a:t>
            </a:r>
            <a:r>
              <a:rPr lang="en-GB" sz="1400" dirty="0"/>
              <a:t>or high </a:t>
            </a:r>
            <a:r>
              <a:rPr lang="en-GB" sz="1400" dirty="0" smtClean="0"/>
              <a:t>winds, the analysis showed:</a:t>
            </a:r>
          </a:p>
          <a:p>
            <a:endParaRPr lang="en-GB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Consistently higher O-B for ECMWF than </a:t>
            </a:r>
            <a:r>
              <a:rPr lang="en-GB" sz="1400" dirty="0" smtClean="0"/>
              <a:t>Met </a:t>
            </a:r>
            <a:r>
              <a:rPr lang="en-GB" sz="1400" dirty="0"/>
              <a:t>Office </a:t>
            </a:r>
            <a:endParaRPr lang="en-GB" sz="1400" dirty="0" smtClean="0"/>
          </a:p>
          <a:p>
            <a:pPr marL="177800"/>
            <a:r>
              <a:rPr lang="en-GB" sz="1400" dirty="0" smtClean="0"/>
              <a:t>attributed </a:t>
            </a:r>
            <a:r>
              <a:rPr lang="en-GB" sz="1400" dirty="0"/>
              <a:t>to the use of different versions of the emissivity </a:t>
            </a:r>
            <a:endParaRPr lang="en-GB" sz="1400" dirty="0" smtClean="0"/>
          </a:p>
          <a:p>
            <a:pPr marL="177800"/>
            <a:r>
              <a:rPr lang="en-GB" sz="1400" dirty="0" smtClean="0"/>
              <a:t>model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Localised </a:t>
            </a:r>
            <a:r>
              <a:rPr lang="en-GB" sz="1400" dirty="0"/>
              <a:t>large anomalies in the observations, identified </a:t>
            </a:r>
            <a:endParaRPr lang="en-GB" sz="1400" dirty="0" smtClean="0"/>
          </a:p>
          <a:p>
            <a:pPr indent="177800"/>
            <a:r>
              <a:rPr lang="en-GB" sz="1400" dirty="0" smtClean="0"/>
              <a:t>and </a:t>
            </a:r>
            <a:r>
              <a:rPr lang="en-GB" sz="1400" dirty="0"/>
              <a:t>attributed to RFI contamination and sun glint. </a:t>
            </a:r>
            <a:endParaRPr lang="en-GB" sz="1400" dirty="0" smtClean="0"/>
          </a:p>
          <a:p>
            <a:endParaRPr lang="en-GB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No sign of bias varying along the orbit as previously seen for SSMIS.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r>
              <a:rPr lang="en-GB" sz="1400" dirty="0"/>
              <a:t>To date, radiances from AMSR-2 channels 7-12 (19-36 GHz) are assimilated over clear sky oceans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1" t="19201" r="17625" b="29000"/>
          <a:stretch/>
        </p:blipFill>
        <p:spPr>
          <a:xfrm>
            <a:off x="5292080" y="403695"/>
            <a:ext cx="367783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Met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C19B062-023A-40C9-A3F4-13BE4308F963}" vid="{E3889E12-D829-4549-AA70-6F580A5BA2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</TotalTime>
  <Words>1968</Words>
  <Application>Microsoft Office PowerPoint</Application>
  <PresentationFormat>On-screen Show (16:9)</PresentationFormat>
  <Paragraphs>263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Helvetica Light</vt:lpstr>
      <vt:lpstr>Office Theme</vt:lpstr>
      <vt:lpstr>Current and future use of microwave imager observations in the Met Office NWP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Tones, Ellie</dc:creator>
  <cp:lastModifiedBy>Carminati, Fabien</cp:lastModifiedBy>
  <cp:revision>122</cp:revision>
  <dcterms:created xsi:type="dcterms:W3CDTF">2018-01-03T10:05:56Z</dcterms:created>
  <dcterms:modified xsi:type="dcterms:W3CDTF">2019-03-05T12:15:46Z</dcterms:modified>
</cp:coreProperties>
</file>