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67" r:id="rId3"/>
    <p:sldId id="265" r:id="rId4"/>
    <p:sldId id="257" r:id="rId5"/>
    <p:sldId id="268" r:id="rId6"/>
    <p:sldId id="269" r:id="rId7"/>
    <p:sldId id="270" r:id="rId8"/>
    <p:sldId id="258" r:id="rId9"/>
    <p:sldId id="259" r:id="rId10"/>
    <p:sldId id="261" r:id="rId11"/>
    <p:sldId id="262" r:id="rId12"/>
    <p:sldId id="263" r:id="rId13"/>
    <p:sldId id="264" r:id="rId14"/>
    <p:sldId id="271" r:id="rId15"/>
    <p:sldId id="272" r:id="rId16"/>
    <p:sldId id="273" r:id="rId17"/>
    <p:sldId id="275" r:id="rId18"/>
    <p:sldId id="277" r:id="rId19"/>
    <p:sldId id="278" r:id="rId20"/>
    <p:sldId id="282" r:id="rId21"/>
    <p:sldId id="283" r:id="rId22"/>
    <p:sldId id="284" r:id="rId23"/>
    <p:sldId id="285" r:id="rId24"/>
    <p:sldId id="286" r:id="rId25"/>
    <p:sldId id="288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81" d="100"/>
          <a:sy n="81" d="100"/>
        </p:scale>
        <p:origin x="-8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9DA3F-7949-4B57-A93B-679AD102A62B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55B0-FEA7-4A6E-B9B5-914D038C76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8243"/>
            <a:fld id="{A1F0CEA1-E696-42A4-B3CF-E6074414E57E}" type="slidenum">
              <a:rPr lang="de-DE" smtClean="0"/>
              <a:pPr defTabSz="878243"/>
              <a:t>10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296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29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47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71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65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4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80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26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27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1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97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43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BA70-B7E2-499A-81BE-D7F938137766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9FFD3-B725-4B6D-929E-3A0F53D34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44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ms-info.org/Agendas/WP/CGMS-46-CGMS-WP-2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48039"/>
            <a:ext cx="7772400" cy="23876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WIGOS: Strawman outline draft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plan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inter calibration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microwave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imagers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65710"/>
            <a:ext cx="6858000" cy="1655762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3301BF"/>
                </a:solidFill>
              </a:rPr>
              <a:t>Qifeng</a:t>
            </a:r>
            <a:r>
              <a:rPr lang="en-US" altLang="zh-CN" b="1" dirty="0" smtClean="0">
                <a:solidFill>
                  <a:srgbClr val="3301BF"/>
                </a:solidFill>
              </a:rPr>
              <a:t> Lu, Tim </a:t>
            </a:r>
            <a:r>
              <a:rPr lang="en-US" altLang="zh-CN" b="1" dirty="0" err="1">
                <a:solidFill>
                  <a:srgbClr val="3301BF"/>
                </a:solidFill>
              </a:rPr>
              <a:t>Hewison</a:t>
            </a:r>
            <a:r>
              <a:rPr lang="en-US" altLang="zh-CN" b="1" dirty="0">
                <a:solidFill>
                  <a:srgbClr val="3301BF"/>
                </a:solidFill>
              </a:rPr>
              <a:t>, </a:t>
            </a:r>
            <a:r>
              <a:rPr lang="en-US" altLang="zh-CN" b="1" dirty="0" err="1">
                <a:solidFill>
                  <a:srgbClr val="3301BF"/>
                </a:solidFill>
              </a:rPr>
              <a:t>Shengli</a:t>
            </a:r>
            <a:r>
              <a:rPr lang="en-US" altLang="zh-CN" b="1" dirty="0">
                <a:solidFill>
                  <a:srgbClr val="3301BF"/>
                </a:solidFill>
              </a:rPr>
              <a:t> Wu, Ralph </a:t>
            </a:r>
            <a:r>
              <a:rPr lang="en-US" altLang="zh-CN" b="1" dirty="0" smtClean="0">
                <a:solidFill>
                  <a:srgbClr val="3301BF"/>
                </a:solidFill>
              </a:rPr>
              <a:t>Ferraro, </a:t>
            </a:r>
            <a:r>
              <a:rPr lang="en-US" altLang="zh-CN" b="1" dirty="0" err="1" smtClean="0">
                <a:solidFill>
                  <a:srgbClr val="3301BF"/>
                </a:solidFill>
              </a:rPr>
              <a:t>Manik</a:t>
            </a:r>
            <a:r>
              <a:rPr lang="en-US" altLang="zh-CN" b="1" dirty="0" smtClean="0">
                <a:solidFill>
                  <a:srgbClr val="3301BF"/>
                </a:solidFill>
              </a:rPr>
              <a:t> </a:t>
            </a:r>
            <a:r>
              <a:rPr lang="en-US" altLang="zh-CN" b="1" smtClean="0">
                <a:solidFill>
                  <a:srgbClr val="3301BF"/>
                </a:solidFill>
              </a:rPr>
              <a:t>Bali, Miao </a:t>
            </a:r>
            <a:r>
              <a:rPr lang="en-US" altLang="zh-CN" b="1" dirty="0" smtClean="0">
                <a:solidFill>
                  <a:srgbClr val="3301BF"/>
                </a:solidFill>
              </a:rPr>
              <a:t>Zhang</a:t>
            </a:r>
            <a:endParaRPr lang="en-US" altLang="zh-CN" b="1" dirty="0">
              <a:solidFill>
                <a:srgbClr val="3301BF"/>
              </a:solidFill>
            </a:endParaRPr>
          </a:p>
          <a:p>
            <a:endParaRPr lang="zh-CN" altLang="en-US" b="1" dirty="0">
              <a:solidFill>
                <a:srgbClr val="3301BF"/>
              </a:solidFill>
            </a:endParaRPr>
          </a:p>
        </p:txBody>
      </p:sp>
      <p:pic>
        <p:nvPicPr>
          <p:cNvPr id="4" name="Picture 5" descr="GSICS1000p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12" y="2"/>
            <a:ext cx="2137996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3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Case for </a:t>
            </a:r>
            <a:r>
              <a:rPr lang="en-US" sz="2800" dirty="0" smtClean="0"/>
              <a:t>GSICS </a:t>
            </a:r>
            <a:r>
              <a:rPr lang="en-US" sz="2800" dirty="0"/>
              <a:t>to develop NRT products for </a:t>
            </a:r>
            <a:r>
              <a:rPr lang="en-US" sz="2800" dirty="0" smtClean="0"/>
              <a:t>MWIs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185" y="992188"/>
            <a:ext cx="8720504" cy="572212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Near Real-Time</a:t>
            </a:r>
          </a:p>
          <a:p>
            <a:pPr lvl="1"/>
            <a:r>
              <a:rPr lang="en-GB" dirty="0" smtClean="0"/>
              <a:t>For use in L2 processing chains</a:t>
            </a:r>
          </a:p>
          <a:p>
            <a:pPr lvl="1"/>
            <a:r>
              <a:rPr lang="en-GB" dirty="0" smtClean="0"/>
              <a:t>Assumes biases change slowly day-to-day</a:t>
            </a:r>
          </a:p>
          <a:p>
            <a:pPr lvl="1"/>
            <a:r>
              <a:rPr lang="en-GB" dirty="0" smtClean="0"/>
              <a:t>Current GSICS NRT products:</a:t>
            </a:r>
          </a:p>
          <a:p>
            <a:pPr lvl="2"/>
            <a:r>
              <a:rPr lang="en-GB" dirty="0" smtClean="0"/>
              <a:t>GEO-LEO IR NRT – Typically from t-1d to t-14d</a:t>
            </a:r>
          </a:p>
          <a:p>
            <a:pPr lvl="2"/>
            <a:r>
              <a:rPr lang="en-GB" dirty="0"/>
              <a:t>GEO-LEO </a:t>
            </a:r>
            <a:r>
              <a:rPr lang="en-GB" dirty="0" smtClean="0"/>
              <a:t>VIS </a:t>
            </a:r>
            <a:r>
              <a:rPr lang="en-GB" dirty="0"/>
              <a:t>NRT – Typically from t-1d to </a:t>
            </a:r>
            <a:r>
              <a:rPr lang="en-GB" dirty="0" smtClean="0"/>
              <a:t>t-30d</a:t>
            </a:r>
            <a:endParaRPr lang="en-GB" dirty="0"/>
          </a:p>
          <a:p>
            <a:endParaRPr lang="en-US" dirty="0"/>
          </a:p>
          <a:p>
            <a:r>
              <a:rPr lang="en-US" dirty="0"/>
              <a:t>Climate applications </a:t>
            </a:r>
            <a:endParaRPr lang="en-US" dirty="0" smtClean="0"/>
          </a:p>
          <a:p>
            <a:pPr lvl="1"/>
            <a:r>
              <a:rPr lang="en-US" dirty="0" smtClean="0"/>
              <a:t>of temperature sounders covered </a:t>
            </a:r>
            <a:r>
              <a:rPr lang="en-US" dirty="0"/>
              <a:t>by NOAA </a:t>
            </a:r>
            <a:r>
              <a:rPr lang="en-US" dirty="0" smtClean="0"/>
              <a:t>(C. Zou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of humidity sounders covered </a:t>
            </a:r>
            <a:r>
              <a:rPr lang="en-US" dirty="0"/>
              <a:t>by C3S </a:t>
            </a:r>
            <a:r>
              <a:rPr lang="en-US" dirty="0" smtClean="0"/>
              <a:t>(T. Hanschmann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of microwave imagers covered </a:t>
            </a:r>
            <a:r>
              <a:rPr lang="en-US" dirty="0"/>
              <a:t>by CMSAF </a:t>
            </a:r>
            <a:r>
              <a:rPr lang="en-US" dirty="0" smtClean="0"/>
              <a:t>(K. Fennig)</a:t>
            </a:r>
          </a:p>
          <a:p>
            <a:pPr lvl="1"/>
            <a:r>
              <a:rPr lang="en-US" dirty="0" smtClean="0"/>
              <a:t>+ numerous other FCDRs being generated at NOAA</a:t>
            </a:r>
          </a:p>
          <a:p>
            <a:pPr lvl="1"/>
            <a:endParaRPr lang="en-US" dirty="0"/>
          </a:p>
          <a:p>
            <a:r>
              <a:rPr lang="en-US" dirty="0"/>
              <a:t>NRT applications </a:t>
            </a:r>
            <a:endParaRPr lang="en-US" dirty="0" smtClean="0"/>
          </a:p>
          <a:p>
            <a:pPr lvl="1"/>
            <a:r>
              <a:rPr lang="en-US" dirty="0" smtClean="0"/>
              <a:t>of sounders primarily </a:t>
            </a:r>
            <a:r>
              <a:rPr lang="en-US" dirty="0"/>
              <a:t>for DA - include own bias </a:t>
            </a:r>
            <a:r>
              <a:rPr lang="en-US" dirty="0" smtClean="0"/>
              <a:t>correction</a:t>
            </a:r>
          </a:p>
          <a:p>
            <a:pPr lvl="1"/>
            <a:r>
              <a:rPr lang="en-US" dirty="0" smtClean="0"/>
              <a:t>of microwave imagers critically </a:t>
            </a:r>
            <a:r>
              <a:rPr lang="en-US" dirty="0"/>
              <a:t>dependent on </a:t>
            </a:r>
            <a:r>
              <a:rPr lang="en-US" dirty="0" smtClean="0"/>
              <a:t>inter-calibration</a:t>
            </a:r>
          </a:p>
          <a:p>
            <a:pPr lvl="2"/>
            <a:r>
              <a:rPr lang="en-US" dirty="0" smtClean="0"/>
              <a:t>e.g. L2 products – precipitation, sea ice</a:t>
            </a:r>
            <a:endParaRPr lang="en-US" dirty="0"/>
          </a:p>
          <a:p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0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Inter-calibration algorithms for Microwave Imagers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992188"/>
            <a:ext cx="8720504" cy="568293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XCAL</a:t>
            </a:r>
          </a:p>
          <a:p>
            <a:pPr lvl="1"/>
            <a:r>
              <a:rPr lang="en-GB" dirty="0" smtClean="0"/>
              <a:t>Warm vicarious scenes</a:t>
            </a:r>
          </a:p>
          <a:p>
            <a:pPr lvl="1"/>
            <a:r>
              <a:rPr lang="en-GB" dirty="0" smtClean="0"/>
              <a:t>Cold vicarious scenes</a:t>
            </a:r>
          </a:p>
          <a:p>
            <a:pPr lvl="1"/>
            <a:r>
              <a:rPr lang="en-GB" dirty="0" smtClean="0"/>
              <a:t>SCO-SNO double differencing</a:t>
            </a:r>
          </a:p>
          <a:p>
            <a:pPr lvl="1"/>
            <a:r>
              <a:rPr lang="en-GB" dirty="0" smtClean="0"/>
              <a:t>SCO-SCO double differencing</a:t>
            </a:r>
          </a:p>
          <a:p>
            <a:pPr lvl="2"/>
            <a:r>
              <a:rPr lang="en-GB" dirty="0" smtClean="0"/>
              <a:t>Using NWP reanalysis, retrievals, GPSRO, …</a:t>
            </a:r>
          </a:p>
          <a:p>
            <a:pPr lvl="2"/>
            <a:r>
              <a:rPr lang="en-GB" dirty="0" err="1" smtClean="0"/>
              <a:t>n.b.</a:t>
            </a:r>
            <a:r>
              <a:rPr lang="en-GB" dirty="0" smtClean="0"/>
              <a:t> ECMWF </a:t>
            </a:r>
            <a:r>
              <a:rPr lang="en-GB" i="1" dirty="0"/>
              <a:t>ERA5 </a:t>
            </a:r>
            <a:r>
              <a:rPr lang="en-GB" dirty="0"/>
              <a:t>reanalysis </a:t>
            </a:r>
            <a:r>
              <a:rPr lang="en-GB" dirty="0" smtClean="0"/>
              <a:t>now available in NRT!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CMSAF</a:t>
            </a:r>
          </a:p>
          <a:p>
            <a:pPr lvl="1"/>
            <a:r>
              <a:rPr lang="en-GB" dirty="0" smtClean="0"/>
              <a:t>SCO-SCO double differencing?</a:t>
            </a:r>
          </a:p>
          <a:p>
            <a:endParaRPr lang="en-US" dirty="0"/>
          </a:p>
          <a:p>
            <a:r>
              <a:rPr lang="en-US" dirty="0" smtClean="0"/>
              <a:t>NWP+RTM “</a:t>
            </a:r>
            <a:r>
              <a:rPr lang="en-US" dirty="0" err="1" smtClean="0"/>
              <a:t>Obs-Calc</a:t>
            </a:r>
            <a:r>
              <a:rPr lang="en-US" dirty="0" smtClean="0"/>
              <a:t>” double-differencing</a:t>
            </a:r>
          </a:p>
          <a:p>
            <a:endParaRPr lang="en-US" dirty="0" smtClean="0"/>
          </a:p>
          <a:p>
            <a:r>
              <a:rPr lang="en-US" dirty="0" smtClean="0"/>
              <a:t>Integrated </a:t>
            </a:r>
            <a:r>
              <a:rPr lang="en-US" dirty="0"/>
              <a:t>Microwave Inter-Calibration </a:t>
            </a:r>
            <a:r>
              <a:rPr lang="en-US" dirty="0" smtClean="0"/>
              <a:t>Approach (SNO + Global Mean + RTM) </a:t>
            </a:r>
          </a:p>
          <a:p>
            <a:pPr lvl="1"/>
            <a:r>
              <a:rPr lang="en-US" dirty="0" smtClean="0"/>
              <a:t>Potential application to microwave imagers?</a:t>
            </a:r>
          </a:p>
          <a:p>
            <a:pPr lvl="1"/>
            <a:endParaRPr lang="en-US" dirty="0"/>
          </a:p>
          <a:p>
            <a:r>
              <a:rPr lang="en-US" dirty="0" smtClean="0"/>
              <a:t>Which algorithms </a:t>
            </a:r>
            <a:r>
              <a:rPr lang="en-US" dirty="0"/>
              <a:t>are </a:t>
            </a:r>
            <a:r>
              <a:rPr lang="en-US" dirty="0" smtClean="0"/>
              <a:t>applicable?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which </a:t>
            </a:r>
            <a:r>
              <a:rPr lang="en-US" dirty="0" smtClean="0"/>
              <a:t>channels?</a:t>
            </a:r>
          </a:p>
          <a:p>
            <a:pPr lvl="1"/>
            <a:r>
              <a:rPr lang="en-US" dirty="0" smtClean="0"/>
              <a:t>of </a:t>
            </a:r>
            <a:r>
              <a:rPr lang="en-US" dirty="0"/>
              <a:t>which imagers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Which </a:t>
            </a:r>
            <a:r>
              <a:rPr lang="en-US" dirty="0" smtClean="0"/>
              <a:t>algorithms </a:t>
            </a:r>
            <a:r>
              <a:rPr lang="en-US" dirty="0"/>
              <a:t>are applicable for NRT?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Progress within GSICS Microwave Sub-group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992191"/>
            <a:ext cx="8720504" cy="5775935"/>
          </a:xfrm>
        </p:spPr>
        <p:txBody>
          <a:bodyPr>
            <a:noAutofit/>
          </a:bodyPr>
          <a:lstStyle/>
          <a:p>
            <a:r>
              <a:rPr lang="en-GB" sz="1600" dirty="0" smtClean="0"/>
              <a:t>How will GSICS apply existing inter-calibration algorithms to range of microwave imagers for NRT applications?</a:t>
            </a:r>
          </a:p>
          <a:p>
            <a:pPr lvl="1"/>
            <a:r>
              <a:rPr lang="en-GB" sz="1600" dirty="0" smtClean="0"/>
              <a:t>Establish Tiger team to work on this activity</a:t>
            </a:r>
          </a:p>
          <a:p>
            <a:pPr lvl="1"/>
            <a:r>
              <a:rPr lang="en-GB" sz="1600" dirty="0" smtClean="0"/>
              <a:t>Define user requirements/expectations</a:t>
            </a:r>
          </a:p>
          <a:p>
            <a:pPr lvl="1"/>
            <a:r>
              <a:rPr lang="en-GB" sz="1600" dirty="0" smtClean="0"/>
              <a:t>Review existing algorithms’ applicability to NRT</a:t>
            </a:r>
          </a:p>
          <a:p>
            <a:pPr lvl="1"/>
            <a:r>
              <a:rPr lang="en-GB" sz="1600" dirty="0" smtClean="0"/>
              <a:t>Prototype implementation for </a:t>
            </a:r>
            <a:r>
              <a:rPr lang="en-GB" sz="1600" dirty="0"/>
              <a:t>variety of microwave imagers</a:t>
            </a:r>
            <a:endParaRPr lang="en-GB" sz="1600" dirty="0" smtClean="0"/>
          </a:p>
          <a:p>
            <a:r>
              <a:rPr lang="en-GB" sz="1600" dirty="0" smtClean="0"/>
              <a:t>Other Issues</a:t>
            </a:r>
          </a:p>
          <a:p>
            <a:pPr lvl="1"/>
            <a:r>
              <a:rPr lang="en-GB" sz="1600" dirty="0" smtClean="0"/>
              <a:t>International coordination</a:t>
            </a:r>
          </a:p>
          <a:p>
            <a:pPr lvl="1"/>
            <a:r>
              <a:rPr lang="en-GB" sz="1600" dirty="0" smtClean="0"/>
              <a:t>Data availability &amp; timeliness</a:t>
            </a:r>
          </a:p>
          <a:p>
            <a:pPr lvl="1"/>
            <a:r>
              <a:rPr lang="en-GB" sz="1600" dirty="0" smtClean="0"/>
              <a:t>Interaction with NWP/RTM experts </a:t>
            </a:r>
          </a:p>
          <a:p>
            <a:pPr marL="914400" lvl="2" indent="0">
              <a:buNone/>
            </a:pPr>
            <a:r>
              <a:rPr lang="en-GB" sz="1600" dirty="0" smtClean="0"/>
              <a:t>- possible use as transfer reference in future algorithm refinements</a:t>
            </a:r>
          </a:p>
          <a:p>
            <a:r>
              <a:rPr lang="en-GB" sz="1600" dirty="0" smtClean="0"/>
              <a:t>Who is interested in participating?</a:t>
            </a:r>
          </a:p>
          <a:p>
            <a:pPr lvl="1"/>
            <a:r>
              <a:rPr lang="en-GB" sz="1600" dirty="0" err="1" smtClean="0"/>
              <a:t>Qifeng</a:t>
            </a:r>
            <a:r>
              <a:rPr lang="en-GB" sz="1600" dirty="0" smtClean="0"/>
              <a:t> Lu (CMA) – Coordinator </a:t>
            </a:r>
            <a:r>
              <a:rPr lang="en-GB" sz="1600" dirty="0"/>
              <a:t>+ MWRI </a:t>
            </a:r>
            <a:r>
              <a:rPr lang="en-GB" sz="1600" dirty="0" smtClean="0"/>
              <a:t>experience + Vice-chair of GRWG Microwave Sub-Group</a:t>
            </a:r>
          </a:p>
          <a:p>
            <a:pPr lvl="1"/>
            <a:r>
              <a:rPr lang="en-GB" sz="1600" dirty="0" smtClean="0"/>
              <a:t>Rachael </a:t>
            </a:r>
            <a:r>
              <a:rPr lang="en-GB" sz="1600" dirty="0" err="1" smtClean="0"/>
              <a:t>Kroodsma</a:t>
            </a:r>
            <a:r>
              <a:rPr lang="en-GB" sz="1600" dirty="0" smtClean="0"/>
              <a:t> (NASA) – XCAL contact + GMI experience</a:t>
            </a:r>
          </a:p>
          <a:p>
            <a:pPr lvl="1"/>
            <a:r>
              <a:rPr lang="en-GB" sz="1600" dirty="0" smtClean="0"/>
              <a:t>Misako Kachi (JAXA) – AMSR experience</a:t>
            </a:r>
          </a:p>
          <a:p>
            <a:pPr lvl="1"/>
            <a:r>
              <a:rPr lang="en-GB" sz="1600" dirty="0" smtClean="0"/>
              <a:t>Jun Park (KMA) – AMSR inter-calibration experience</a:t>
            </a:r>
          </a:p>
          <a:p>
            <a:pPr lvl="1"/>
            <a:r>
              <a:rPr lang="en-GB" sz="1600" dirty="0" err="1"/>
              <a:t>Shengli</a:t>
            </a:r>
            <a:r>
              <a:rPr lang="en-GB" sz="1600" dirty="0"/>
              <a:t> </a:t>
            </a:r>
            <a:r>
              <a:rPr lang="en-GB" sz="1600" dirty="0" smtClean="0"/>
              <a:t>WU </a:t>
            </a:r>
            <a:r>
              <a:rPr lang="en-GB" sz="1600" dirty="0"/>
              <a:t>(NSMC/CMA)</a:t>
            </a:r>
            <a:r>
              <a:rPr lang="en-GB" sz="1600" dirty="0" smtClean="0"/>
              <a:t> </a:t>
            </a:r>
            <a:r>
              <a:rPr lang="en-GB" sz="1600" dirty="0"/>
              <a:t>and Miao Zhang </a:t>
            </a:r>
            <a:r>
              <a:rPr lang="en-GB" sz="1600" dirty="0" smtClean="0"/>
              <a:t>(NSMC/CMA) – MWRI experience</a:t>
            </a:r>
          </a:p>
          <a:p>
            <a:pPr lvl="1"/>
            <a:r>
              <a:rPr lang="sv-SE" sz="1600" dirty="0"/>
              <a:t>Kevin J. </a:t>
            </a:r>
            <a:r>
              <a:rPr lang="sv-SE" sz="1600" dirty="0" smtClean="0"/>
              <a:t>Garrett, Paul </a:t>
            </a:r>
            <a:r>
              <a:rPr lang="sv-SE" sz="1600" dirty="0"/>
              <a:t>S </a:t>
            </a:r>
            <a:r>
              <a:rPr lang="sv-SE" sz="1600" dirty="0" smtClean="0"/>
              <a:t>Chang, Banghua Yan (NOAA)</a:t>
            </a:r>
            <a:endParaRPr lang="en-GB" sz="1600" dirty="0"/>
          </a:p>
          <a:p>
            <a:pPr lvl="1"/>
            <a:r>
              <a:rPr lang="en-GB" sz="1600" dirty="0" smtClean="0"/>
              <a:t>Tim Hewison (EUMETSAT) – Experience with NRT GSICS products</a:t>
            </a:r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50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Strawman Plan to develop NRT </a:t>
            </a:r>
            <a:r>
              <a:rPr lang="en-GB" dirty="0">
                <a:solidFill>
                  <a:schemeClr val="tx1"/>
                </a:solidFill>
              </a:rPr>
              <a:t>GSICS products for microwave imagers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First </a:t>
            </a:r>
            <a:r>
              <a:rPr lang="en-US" dirty="0"/>
              <a:t>step is QC monitoring</a:t>
            </a:r>
          </a:p>
          <a:p>
            <a:pPr lvl="1"/>
            <a:r>
              <a:rPr lang="en-US" dirty="0" smtClean="0"/>
              <a:t>Counts</a:t>
            </a:r>
            <a:r>
              <a:rPr lang="en-US" dirty="0"/>
              <a:t>, temperatures, gains, </a:t>
            </a:r>
            <a:r>
              <a:rPr lang="en-US" dirty="0" err="1"/>
              <a:t>NEdT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this to flag dodgy data</a:t>
            </a:r>
          </a:p>
          <a:p>
            <a:pPr lvl="1"/>
            <a:r>
              <a:rPr lang="en-US" dirty="0" smtClean="0"/>
              <a:t>Flags </a:t>
            </a:r>
            <a:r>
              <a:rPr lang="en-US" dirty="0"/>
              <a:t>can be updated in </a:t>
            </a:r>
            <a:r>
              <a:rPr lang="en-US" dirty="0" smtClean="0"/>
              <a:t>NRT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Second </a:t>
            </a:r>
            <a:r>
              <a:rPr lang="en-US" dirty="0"/>
              <a:t>step is to do calibration monitoring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err="1"/>
              <a:t>Obs-Calc</a:t>
            </a:r>
            <a:r>
              <a:rPr lang="en-US" dirty="0"/>
              <a:t> </a:t>
            </a:r>
            <a:r>
              <a:rPr lang="en-US" dirty="0" smtClean="0"/>
              <a:t>Double-Differencing </a:t>
            </a:r>
          </a:p>
          <a:p>
            <a:pPr lvl="1"/>
            <a:r>
              <a:rPr lang="en-US" dirty="0" smtClean="0"/>
              <a:t>+ Vicarious Hot/Cold algorithms</a:t>
            </a:r>
          </a:p>
          <a:p>
            <a:pPr lvl="1"/>
            <a:endParaRPr lang="en-US" dirty="0"/>
          </a:p>
          <a:p>
            <a:r>
              <a:rPr lang="en-US" dirty="0" smtClean="0"/>
              <a:t>Third </a:t>
            </a:r>
            <a:r>
              <a:rPr lang="en-US" dirty="0"/>
              <a:t>step is to </a:t>
            </a:r>
            <a:r>
              <a:rPr lang="en-US" dirty="0" err="1"/>
              <a:t>analyse</a:t>
            </a:r>
            <a:r>
              <a:rPr lang="en-US" dirty="0"/>
              <a:t> these differences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understand relative biases</a:t>
            </a:r>
          </a:p>
          <a:p>
            <a:pPr lvl="1"/>
            <a:r>
              <a:rPr lang="en-US" dirty="0" smtClean="0"/>
              <a:t>And liaise with operators to fix </a:t>
            </a:r>
            <a:r>
              <a:rPr lang="en-US" dirty="0"/>
              <a:t>them in L1 </a:t>
            </a:r>
            <a:r>
              <a:rPr lang="en-US" dirty="0" smtClean="0"/>
              <a:t>processing/reprocessing</a:t>
            </a:r>
          </a:p>
          <a:p>
            <a:pPr lvl="1"/>
            <a:endParaRPr lang="en-US" dirty="0"/>
          </a:p>
          <a:p>
            <a:r>
              <a:rPr lang="en-US" dirty="0" smtClean="0"/>
              <a:t>Future </a:t>
            </a:r>
            <a:r>
              <a:rPr lang="en-US" dirty="0"/>
              <a:t>steps could be to develop inter-calibration corrections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biases are stable/predictable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could be static or dynamic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through GSICS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define NRT </a:t>
            </a:r>
          </a:p>
          <a:p>
            <a:pPr lvl="2"/>
            <a:r>
              <a:rPr lang="en-US" dirty="0" smtClean="0"/>
              <a:t>but </a:t>
            </a:r>
            <a:r>
              <a:rPr lang="en-US" dirty="0"/>
              <a:t>a day or 3 lag could be OK for slowly changing biases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865" y="533929"/>
            <a:ext cx="8029575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For </a:t>
            </a:r>
            <a:r>
              <a:rPr lang="en-GB" altLang="zh-CN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Hydrology</a:t>
            </a:r>
            <a:r>
              <a:rPr lang="en-GB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cryosphere</a:t>
            </a:r>
            <a:br>
              <a:rPr lang="en-GB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GB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Passive Microwave Radiation Imager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5295503" cy="435133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Moisture</a:t>
            </a:r>
          </a:p>
          <a:p>
            <a:r>
              <a:rPr lang="en-US" altLang="zh-CN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Depth/SWE</a:t>
            </a:r>
          </a:p>
          <a:p>
            <a:r>
              <a:rPr lang="en-US" altLang="zh-CN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</a:p>
          <a:p>
            <a:r>
              <a:rPr lang="en-US" altLang="zh-CN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Surface Temperature</a:t>
            </a:r>
          </a:p>
          <a:p>
            <a:r>
              <a:rPr lang="en-US" altLang="zh-CN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Precipitation Water</a:t>
            </a:r>
          </a:p>
          <a:p>
            <a:r>
              <a:rPr lang="en-US" altLang="zh-CN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Liquid Water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43363" cy="435133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Depth/SWE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 Ice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concerntration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Frozen Soil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9324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CMA team for the MWI products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04581"/>
              </p:ext>
            </p:extLst>
          </p:nvPr>
        </p:nvGraphicFramePr>
        <p:xfrm>
          <a:off x="1464470" y="1725612"/>
          <a:ext cx="625792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878"/>
                <a:gridCol w="26480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Product/Target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Research</a:t>
                      </a:r>
                      <a:r>
                        <a:rPr lang="en-US" altLang="zh-CN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scientist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Coordinator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Qifeng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Lu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Sea Wind Speed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Dawei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Precipitation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Qiong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Wu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Cloud Liquid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Fangli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Dou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Soil Moisture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Ruijing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Sun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 Surface Temperature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Ronghan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Precipitation</a:t>
                      </a:r>
                      <a:r>
                        <a:rPr lang="zh-CN" alt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(Rain Rate)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Xiaoqing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Sea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Surface Temperature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Miao Zhang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Snow Depth/SWE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Shengli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Wu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Sea Ice Concentration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Shengli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Wu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3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42937" y="0"/>
            <a:ext cx="7886700" cy="1085055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Review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Soil Moisture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424234"/>
              </p:ext>
            </p:extLst>
          </p:nvPr>
        </p:nvGraphicFramePr>
        <p:xfrm>
          <a:off x="207173" y="801185"/>
          <a:ext cx="8751094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4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074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6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92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Sensor/Algorithm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Accuracy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Temporal Coverage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Spatial Coverage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Reference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Agency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Bands requirement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AMSR-E/</a:t>
                      </a:r>
                      <a:r>
                        <a:rPr lang="en-US" altLang="zh-CN" sz="1400" dirty="0" err="1"/>
                        <a:t>Njoku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2002.6.19-2011.10.3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[1]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Njoku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2003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NASA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6/10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AMSR-E/LPRM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2012.6.19-2011.10.3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pt-BR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1]Owe, 2008</a:t>
                      </a:r>
                      <a:endParaRPr lang="pt-BR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NASA/GSFC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6/10/36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527097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FY-3/NSMC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2011.7.12-2019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[1]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Shi, 2006 </a:t>
                      </a:r>
                      <a:r>
                        <a:rPr lang="it-IT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[2</a:t>
                      </a:r>
                      <a:r>
                        <a:rPr lang="it-IT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Sun, 2016</a:t>
                      </a:r>
                      <a:endParaRPr lang="it-IT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NSMC/CMA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10/36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674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AMSR2/JAXA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2013.5.17-2019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ATBD,, 2013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JAXA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10/36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AMSR2/LPRM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2012.7.2-2019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Rajat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NASA/GSFC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6/7/10/36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TMI/LPRM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1997.12.7-2015.4.8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40N-40S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1]Owe, 2008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NASA/GSFC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10/37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191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8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50031" y="365126"/>
            <a:ext cx="8265319" cy="132556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Review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Snow Depth/SWE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071222"/>
              </p:ext>
            </p:extLst>
          </p:nvPr>
        </p:nvGraphicFramePr>
        <p:xfrm>
          <a:off x="250031" y="1547813"/>
          <a:ext cx="8751091" cy="456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244"/>
                <a:gridCol w="1159338"/>
                <a:gridCol w="1159338"/>
                <a:gridCol w="963415"/>
                <a:gridCol w="1607344"/>
                <a:gridCol w="907255"/>
                <a:gridCol w="1250157"/>
              </a:tblGrid>
              <a:tr h="96625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Sensor/Algorithm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Accuracy(cm)(China)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Temporal Coverage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Spatial Coverage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Reference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Agency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Bands requirement</a:t>
                      </a:r>
                      <a:endParaRPr lang="zh-CN" altLang="en-US" dirty="0"/>
                    </a:p>
                  </a:txBody>
                  <a:tcPr/>
                </a:tc>
              </a:tr>
              <a:tr h="7228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AMSR-E,AMSR2/Kelly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2002-2012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Kelly, 2003,2009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NASA/JAXA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18/36/89</a:t>
                      </a:r>
                      <a:endParaRPr lang="zh-CN" altLang="en-US" dirty="0"/>
                    </a:p>
                  </a:txBody>
                  <a:tcPr/>
                </a:tc>
              </a:tr>
              <a:tr h="67637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FY-3/</a:t>
                      </a:r>
                      <a:r>
                        <a:rPr lang="en-US" altLang="zh-CN" dirty="0" err="1" smtClean="0"/>
                        <a:t>Wu&amp;Jiang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2010-2019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Liu, Jiang and Wu 2014,2018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NSMC/CMA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10/18/36/89</a:t>
                      </a:r>
                      <a:endParaRPr lang="zh-CN" altLang="en-US" dirty="0"/>
                    </a:p>
                  </a:txBody>
                  <a:tcPr/>
                </a:tc>
              </a:tr>
              <a:tr h="39187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SSMIS/</a:t>
                      </a:r>
                      <a:r>
                        <a:rPr lang="en-US" altLang="zh-CN" dirty="0" err="1" smtClean="0"/>
                        <a:t>Che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1978-2019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China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Che,2008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18/36</a:t>
                      </a:r>
                      <a:endParaRPr lang="zh-CN" altLang="en-US" dirty="0"/>
                    </a:p>
                  </a:txBody>
                  <a:tcPr/>
                </a:tc>
              </a:tr>
              <a:tr h="39187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SSMIS/Chang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1978-2019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Hall,2002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18/36</a:t>
                      </a:r>
                      <a:endParaRPr lang="zh-CN" altLang="en-US" dirty="0"/>
                    </a:p>
                  </a:txBody>
                  <a:tcPr/>
                </a:tc>
              </a:tr>
              <a:tr h="39187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SSMIS/Foster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1978-2019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Foster,1997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18/36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1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00807"/>
            <a:ext cx="7886700" cy="1325563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FY-3D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E:\风云业务化算法_气象局\验证报告\FY_SD_validation_mean_stdV1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6034" r="7973" b="4053"/>
          <a:stretch/>
        </p:blipFill>
        <p:spPr bwMode="auto">
          <a:xfrm>
            <a:off x="1443384" y="1311275"/>
            <a:ext cx="5943600" cy="449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03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57187" y="365126"/>
            <a:ext cx="8586787" cy="132556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Review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Precipitation(MRR)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896707"/>
              </p:ext>
            </p:extLst>
          </p:nvPr>
        </p:nvGraphicFramePr>
        <p:xfrm>
          <a:off x="0" y="1511300"/>
          <a:ext cx="9114571" cy="533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077"/>
                <a:gridCol w="1514038"/>
                <a:gridCol w="1047733"/>
                <a:gridCol w="1473391"/>
                <a:gridCol w="1452609"/>
                <a:gridCol w="819916"/>
                <a:gridCol w="1129807"/>
              </a:tblGrid>
              <a:tr h="55584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Sensor/Algorithm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Accuracy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Temporal Coverage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Spatial Coverage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Reference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Agency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Bands requirement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FY-3</a:t>
                      </a:r>
                      <a:r>
                        <a:rPr lang="en-US" altLang="zh-CN" sz="1400" baseline="0" dirty="0" smtClean="0"/>
                        <a:t> MWRI/Li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&lt;10%</a:t>
                      </a:r>
                      <a:r>
                        <a:rPr lang="en-US" altLang="zh-CN" sz="1400" baseline="0" dirty="0" smtClean="0"/>
                        <a:t>  (bias)</a:t>
                      </a:r>
                      <a:endParaRPr lang="en-US" altLang="zh-CN" sz="1400" dirty="0" smtClean="0"/>
                    </a:p>
                    <a:p>
                      <a:r>
                        <a:rPr lang="zh-CN" altLang="en-US" sz="1400" dirty="0" smtClean="0"/>
                        <a:t>（</a:t>
                      </a:r>
                      <a:r>
                        <a:rPr lang="en-US" altLang="zh-CN" sz="1400" dirty="0" smtClean="0"/>
                        <a:t>2018.04~05</a:t>
                      </a:r>
                      <a:r>
                        <a:rPr lang="zh-CN" altLang="en-US" sz="1400" dirty="0" smtClean="0"/>
                        <a:t>，</a:t>
                      </a:r>
                      <a:r>
                        <a:rPr lang="en-US" altLang="zh-CN" sz="1400" dirty="0" smtClean="0"/>
                        <a:t>global, Ku2A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20150206~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NSMC/CMA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10/10</a:t>
                      </a:r>
                      <a:endParaRPr lang="zh-CN" altLang="en-US" sz="1400" dirty="0"/>
                    </a:p>
                  </a:txBody>
                  <a:tcPr/>
                </a:tc>
              </a:tr>
              <a:tr h="85094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AMSR2/</a:t>
                      </a:r>
                      <a:endParaRPr lang="zh-CN" alt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Kazumasa </a:t>
                      </a:r>
                      <a:r>
                        <a:rPr lang="en-US" altLang="zh-CN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Aonashi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&lt;10% </a:t>
                      </a:r>
                      <a:r>
                        <a:rPr lang="en-US" altLang="zh-CN" sz="1400" baseline="0" dirty="0" smtClean="0"/>
                        <a:t>(bias)</a:t>
                      </a:r>
                      <a:endParaRPr lang="en-US" altLang="zh-CN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（</a:t>
                      </a:r>
                      <a:r>
                        <a:rPr lang="en-US" altLang="zh-CN" sz="1400" dirty="0" smtClean="0"/>
                        <a:t>2018.04~05</a:t>
                      </a:r>
                      <a:r>
                        <a:rPr lang="zh-CN" altLang="en-US" sz="1400" dirty="0" smtClean="0"/>
                        <a:t>，</a:t>
                      </a:r>
                      <a:r>
                        <a:rPr lang="en-US" altLang="zh-CN" sz="1400" dirty="0" smtClean="0"/>
                        <a:t>global, Ku2A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20120703~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Misako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Kachi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JAXA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GMI/GPROF-V5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20%</a:t>
                      </a:r>
                      <a:r>
                        <a:rPr lang="en-US" altLang="zh-CN" sz="1100" baseline="0" dirty="0" smtClean="0"/>
                        <a:t>  (bias)</a:t>
                      </a:r>
                      <a:endParaRPr lang="en-US" altLang="zh-CN" sz="1100" dirty="0" smtClean="0"/>
                    </a:p>
                    <a:p>
                      <a:r>
                        <a:rPr lang="zh-CN" altLang="en-US" sz="1100" dirty="0" smtClean="0"/>
                        <a:t>（</a:t>
                      </a:r>
                      <a:r>
                        <a:rPr lang="en-US" altLang="zh-CN" sz="1100" dirty="0" smtClean="0"/>
                        <a:t>2016.6.14~7.16, USA Ground radar MRMS</a:t>
                      </a:r>
                      <a:r>
                        <a:rPr lang="zh-CN" altLang="en-US" sz="1100" dirty="0" smtClean="0"/>
                        <a:t>）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20140305~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[60oS 60oN]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Walt Petersen, 2017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JAXA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GMI/GPROF-V03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0.82-1.21mm/h (RMSE) 0.50-0.76mm/h (</a:t>
                      </a:r>
                      <a:endParaRPr lang="zh-CN" altLang="en-US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Absolute Error </a:t>
                      </a:r>
                      <a:r>
                        <a:rPr lang="en-US" altLang="zh-CN" sz="1100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(2014.03-06,</a:t>
                      </a:r>
                      <a:r>
                        <a:rPr lang="en-US" altLang="zh-CN" sz="1100" baseline="0" dirty="0" smtClean="0"/>
                        <a:t> Europe radar</a:t>
                      </a:r>
                      <a:r>
                        <a:rPr lang="en-US" altLang="zh-CN" sz="1100" dirty="0" smtClean="0"/>
                        <a:t>)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20140305~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[60oS 60oN]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Silvia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Puca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2014, 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JAXA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AMSR-E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&lt;17%</a:t>
                      </a:r>
                      <a:r>
                        <a:rPr lang="en-US" altLang="zh-CN" sz="1400" baseline="0" dirty="0" smtClean="0"/>
                        <a:t>  (bias)</a:t>
                      </a:r>
                      <a:endParaRPr lang="en-US" altLang="zh-CN" sz="1400" dirty="0" smtClean="0"/>
                    </a:p>
                    <a:p>
                      <a:r>
                        <a:rPr lang="zh-CN" altLang="en-US" sz="1400" dirty="0" smtClean="0"/>
                        <a:t>（</a:t>
                      </a:r>
                      <a:r>
                        <a:rPr lang="en-US" altLang="zh-CN" sz="1400" dirty="0" smtClean="0"/>
                        <a:t>2013.06</a:t>
                      </a:r>
                      <a:r>
                        <a:rPr lang="zh-CN" altLang="en-US" sz="1400" dirty="0" smtClean="0"/>
                        <a:t>，</a:t>
                      </a:r>
                      <a:r>
                        <a:rPr lang="en-US" altLang="zh-CN" sz="1400" dirty="0" smtClean="0"/>
                        <a:t>KWAJ &amp; MELB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20020601~20111004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Global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Wolff &amp; Fisher,</a:t>
                      </a:r>
                      <a:r>
                        <a:rPr lang="en-US" altLang="zh-CN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2009</a:t>
                      </a:r>
                      <a:r>
                        <a:rPr lang="en-US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NASA/JAXA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10/10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SSMI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&lt;35%</a:t>
                      </a:r>
                      <a:r>
                        <a:rPr lang="en-US" altLang="zh-CN" sz="1400" baseline="0" dirty="0" smtClean="0"/>
                        <a:t>  (bias)</a:t>
                      </a:r>
                      <a:endParaRPr lang="en-US" altLang="zh-CN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（</a:t>
                      </a:r>
                      <a:r>
                        <a:rPr lang="en-US" altLang="zh-CN" sz="1400" dirty="0" smtClean="0"/>
                        <a:t>2013.06</a:t>
                      </a:r>
                      <a:r>
                        <a:rPr lang="zh-CN" altLang="en-US" sz="1400" dirty="0" smtClean="0"/>
                        <a:t>，</a:t>
                      </a:r>
                      <a:r>
                        <a:rPr lang="en-US" altLang="zh-CN" sz="1400" dirty="0" smtClean="0"/>
                        <a:t>F13~F15, KWAJ &amp; MELB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19870709~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Global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Wolff &amp; Fisher,</a:t>
                      </a:r>
                      <a:r>
                        <a:rPr lang="en-US" altLang="zh-CN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2009</a:t>
                      </a:r>
                      <a:r>
                        <a:rPr lang="en-US" altLang="zh-C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NASA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10/10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6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24280"/>
            <a:ext cx="7886700" cy="132556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49843"/>
            <a:ext cx="7886700" cy="4712961"/>
          </a:xfrm>
        </p:spPr>
        <p:txBody>
          <a:bodyPr/>
          <a:lstStyle/>
          <a:p>
            <a:r>
              <a:rPr lang="en-US" altLang="zh-CN" dirty="0" smtClean="0">
                <a:solidFill>
                  <a:srgbClr val="33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requirement</a:t>
            </a:r>
          </a:p>
          <a:p>
            <a:r>
              <a:rPr lang="en-US" altLang="zh-CN" dirty="0" smtClean="0">
                <a:solidFill>
                  <a:srgbClr val="33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</a:p>
          <a:p>
            <a:r>
              <a:rPr lang="en-US" altLang="zh-CN" dirty="0" smtClean="0">
                <a:solidFill>
                  <a:srgbClr val="33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  <a:p>
            <a:r>
              <a:rPr lang="en-US" altLang="zh-CN" dirty="0" smtClean="0">
                <a:solidFill>
                  <a:srgbClr val="33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  <a:p>
            <a:r>
              <a:rPr lang="en-US" altLang="zh-CN" dirty="0" smtClean="0">
                <a:solidFill>
                  <a:srgbClr val="33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r>
              <a:rPr lang="en-US" altLang="zh-CN" dirty="0" smtClean="0">
                <a:solidFill>
                  <a:srgbClr val="33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</a:p>
          <a:p>
            <a:r>
              <a:rPr lang="en-US" altLang="zh-CN" dirty="0" smtClean="0">
                <a:solidFill>
                  <a:srgbClr val="33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endParaRPr lang="zh-CN" altLang="en-US" dirty="0">
              <a:solidFill>
                <a:srgbClr val="33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GSICS1000p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12" y="2"/>
            <a:ext cx="2137996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80644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Review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 Precipitation Water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95657"/>
              </p:ext>
            </p:extLst>
          </p:nvPr>
        </p:nvGraphicFramePr>
        <p:xfrm>
          <a:off x="57150" y="1304131"/>
          <a:ext cx="9301162" cy="543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368"/>
                <a:gridCol w="1232211"/>
                <a:gridCol w="1232211"/>
                <a:gridCol w="1023973"/>
                <a:gridCol w="1322494"/>
                <a:gridCol w="1350167"/>
                <a:gridCol w="1328738"/>
              </a:tblGrid>
              <a:tr h="9144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Sensor/Algorithm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Accuracy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Temporal Coverage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Spatial Coverage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Reference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Agency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Bands requirement</a:t>
                      </a:r>
                      <a:endParaRPr lang="zh-CN" altLang="en-US" dirty="0"/>
                    </a:p>
                  </a:txBody>
                  <a:tcPr/>
                </a:tc>
              </a:tr>
              <a:tr h="553244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SSMI/S/Frank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J.Wentz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1.2mm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1987-present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Wentz,1997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NASA</a:t>
                      </a: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19/22/37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6083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TMI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2.5mm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1997-2015</a:t>
                      </a: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35N-35S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NASA, JAXA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19/21/37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5787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AMSR-E/Frank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J.Wentz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1.0mm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2002-2011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Wentz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NASA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19/23/37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4363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AMSR2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2.0mm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2012-present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JAXA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19/23/37</a:t>
                      </a: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502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GMI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2014-present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65N-65S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NASA,JAXA</a:t>
                      </a: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19/23/37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0072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FY-3C/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Qiong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Wu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2.5mm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2014-present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NSMC/CMA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18/23/37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FY-3D/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Qiong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Wu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2.5mm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2019-present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NSMC/CMA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18/23/37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7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F\文章+专利\MWRI大气可降水产品质量检验2018\MW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11" y="420378"/>
            <a:ext cx="6008152" cy="30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F\文章+专利\MWRI大气可降水产品质量检验2018\SSM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11" y="3095546"/>
            <a:ext cx="6008152" cy="30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271588" y="1557338"/>
            <a:ext cx="203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MWRI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1588" y="4248206"/>
            <a:ext cx="203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SSMIS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35743" y="365126"/>
            <a:ext cx="8658225" cy="98504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Review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Cloud Liquid Water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355508"/>
              </p:ext>
            </p:extLst>
          </p:nvPr>
        </p:nvGraphicFramePr>
        <p:xfrm>
          <a:off x="92869" y="1413669"/>
          <a:ext cx="9143998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761"/>
                <a:gridCol w="1211390"/>
                <a:gridCol w="1211390"/>
                <a:gridCol w="1006671"/>
                <a:gridCol w="1679510"/>
                <a:gridCol w="947989"/>
                <a:gridCol w="13062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Sensor/Algorithm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Accuracy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Temporal Coverage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Spatial Coverage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Reference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Agency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Bands requirement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SSM/I/Wentz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0.025mm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2003-present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Wentz,1997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19,23,37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AMSR-E/Wentz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0.025mm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2002-2011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Wentz,2007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19,23,37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GMI/Wentz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2014-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Global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TMI/Wentz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1997-2004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Global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AMSR2/Wentz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0.025mm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2012-present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Wentz,2000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19,23,37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AMSR/Wentz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0.025mm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Wentz,2000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19,23,37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FY-3</a:t>
                      </a:r>
                      <a:r>
                        <a:rPr lang="en-US" altLang="zh-CN" baseline="0" dirty="0" smtClean="0"/>
                        <a:t> MWRI/</a:t>
                      </a:r>
                      <a:r>
                        <a:rPr lang="en-US" altLang="zh-CN" dirty="0" smtClean="0"/>
                        <a:t>CLW Semi-physical</a:t>
                      </a:r>
                      <a:r>
                        <a:rPr lang="en-US" altLang="zh-CN" baseline="0" dirty="0" smtClean="0"/>
                        <a:t> algorithm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0.025mm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2018.08-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 F L, 2019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NSMC/CMA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23,37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AMSU-A/</a:t>
                      </a:r>
                      <a:r>
                        <a:rPr lang="en-US" altLang="zh-CN" dirty="0" err="1" smtClean="0"/>
                        <a:t>Weng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0.05mm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1998-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Weng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 , 2003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NOAA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23,31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0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4292" y="1215232"/>
            <a:ext cx="3594168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Liquid Water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J:\clw in 2018030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9" y="388817"/>
            <a:ext cx="4110122" cy="27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:\clw in ss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130989"/>
            <a:ext cx="4086345" cy="27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92" y="2652358"/>
            <a:ext cx="4130932" cy="30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Review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 Ice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292303"/>
              </p:ext>
            </p:extLst>
          </p:nvPr>
        </p:nvGraphicFramePr>
        <p:xfrm>
          <a:off x="2" y="2035175"/>
          <a:ext cx="914399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761"/>
                <a:gridCol w="1211390"/>
                <a:gridCol w="1211390"/>
                <a:gridCol w="1006671"/>
                <a:gridCol w="1679510"/>
                <a:gridCol w="947989"/>
                <a:gridCol w="13062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Sensor/Algorithm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Accuracy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Temporal Coverage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Spatial Coverage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Reference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Agency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Bands requirement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SSMIS/BS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3%-5%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1987-present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Comiso,1986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18/36/89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SSMIS/NT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3%-5%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1987-present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Cavalieri,1984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18/36/89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AMSR2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3%-5%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2012-present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Global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JAXA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18/36/89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MWRI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3%-5%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2010-present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Global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Thorsten,2000,Wu,2018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NSMC/CMA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18/36/89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8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075" y="229394"/>
            <a:ext cx="7886700" cy="1325563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Next Step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28801"/>
            <a:ext cx="7886700" cy="454816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Organize a joint research </a:t>
            </a:r>
            <a:r>
              <a:rPr lang="en-US" altLang="zh-CN" dirty="0" smtClean="0">
                <a:solidFill>
                  <a:srgbClr val="0070C0"/>
                </a:solidFill>
              </a:rPr>
              <a:t>group(MWI-Tiger Team) </a:t>
            </a:r>
            <a:r>
              <a:rPr lang="en-US" altLang="zh-CN" dirty="0">
                <a:solidFill>
                  <a:srgbClr val="0070C0"/>
                </a:solidFill>
              </a:rPr>
              <a:t>to </a:t>
            </a:r>
            <a:r>
              <a:rPr lang="en-US" altLang="zh-CN" dirty="0" smtClean="0">
                <a:solidFill>
                  <a:srgbClr val="0070C0"/>
                </a:solidFill>
              </a:rPr>
              <a:t>optimize </a:t>
            </a:r>
            <a:r>
              <a:rPr lang="en-US" altLang="zh-CN" dirty="0">
                <a:solidFill>
                  <a:srgbClr val="0070C0"/>
                </a:solidFill>
              </a:rPr>
              <a:t>the calibration and products </a:t>
            </a:r>
            <a:r>
              <a:rPr lang="en-US" altLang="zh-CN" dirty="0" smtClean="0">
                <a:solidFill>
                  <a:srgbClr val="0070C0"/>
                </a:solidFill>
              </a:rPr>
              <a:t>to reduce </a:t>
            </a:r>
            <a:r>
              <a:rPr lang="en-US" altLang="zh-CN" dirty="0">
                <a:solidFill>
                  <a:srgbClr val="0070C0"/>
                </a:solidFill>
              </a:rPr>
              <a:t>MWI </a:t>
            </a:r>
            <a:r>
              <a:rPr lang="en-US" altLang="zh-CN" dirty="0" smtClean="0">
                <a:solidFill>
                  <a:srgbClr val="0070C0"/>
                </a:solidFill>
              </a:rPr>
              <a:t>gap impact through </a:t>
            </a:r>
            <a:r>
              <a:rPr lang="en-US" altLang="zh-CN" dirty="0">
                <a:solidFill>
                  <a:srgbClr val="0070C0"/>
                </a:solidFill>
              </a:rPr>
              <a:t>the following: </a:t>
            </a:r>
            <a:endParaRPr lang="zh-CN" altLang="zh-CN" dirty="0">
              <a:solidFill>
                <a:srgbClr val="0070C0"/>
              </a:solidFill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Inter Calibration of different sensor, based on GMI or other standard sensor/target;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Improvement on algorithm of different products;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Inter calibration between different datasets of same product;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Climate data record of different products of  </a:t>
            </a:r>
            <a:r>
              <a:rPr lang="en-GB" altLang="zh-CN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Hydrology</a:t>
            </a:r>
            <a:r>
              <a:rPr lang="en-GB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cryosphere</a:t>
            </a:r>
            <a:r>
              <a:rPr lang="en-GB" altLang="zh-CN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Time series and grid resample).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Monitor the instrumental performance by the difference of the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intersatellites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and the OMB from NWP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fields (test)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Normalize the output from GSICS MW-subgroup as an important component of  WIGOS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Background and requirements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 fontScale="70000" lnSpcReduction="20000"/>
          </a:bodyPr>
          <a:lstStyle/>
          <a:p>
            <a:r>
              <a:rPr lang="en-GB" sz="3000" dirty="0"/>
              <a:t>CGMS </a:t>
            </a:r>
            <a:r>
              <a:rPr lang="en-GB" sz="3000" dirty="0" smtClean="0"/>
              <a:t>actions from </a:t>
            </a:r>
            <a:r>
              <a:rPr lang="en-GB" sz="3000" dirty="0"/>
              <a:t>discussions in CEOS </a:t>
            </a:r>
            <a:r>
              <a:rPr lang="en-GB" sz="3000" dirty="0" smtClean="0"/>
              <a:t>SIT</a:t>
            </a:r>
          </a:p>
          <a:p>
            <a:pPr lvl="1"/>
            <a:r>
              <a:rPr lang="en-US" sz="2600" dirty="0"/>
              <a:t>WMO WGIII/ 5.1.1 A45.02 Update the risks assessment and gap analysis of implementation against the CGMS baseline; include the potential risk of gaps in the capability for passive microwave imaging in this </a:t>
            </a:r>
            <a:r>
              <a:rPr lang="en-US" sz="2600" dirty="0" smtClean="0"/>
              <a:t>update</a:t>
            </a:r>
          </a:p>
          <a:p>
            <a:pPr lvl="1"/>
            <a:r>
              <a:rPr lang="en-US" sz="2600" dirty="0" smtClean="0"/>
              <a:t>H.2 </a:t>
            </a:r>
            <a:r>
              <a:rPr lang="en-US" sz="2600" dirty="0"/>
              <a:t>A45.20 CGMS to endorse the gap analysis report and the coordinated action plan </a:t>
            </a:r>
            <a:r>
              <a:rPr lang="en-US" sz="2600" dirty="0" smtClean="0"/>
              <a:t>in writing </a:t>
            </a:r>
            <a:r>
              <a:rPr lang="en-US" sz="2600" dirty="0"/>
              <a:t>prior to CEOS 2017 plenary meeting, to the Joint CEOS-CGMS </a:t>
            </a:r>
            <a:r>
              <a:rPr lang="en-US" sz="2600" dirty="0" smtClean="0"/>
              <a:t>WG Climate </a:t>
            </a:r>
          </a:p>
          <a:p>
            <a:pPr lvl="2"/>
            <a:r>
              <a:rPr lang="en-US" sz="2000" dirty="0"/>
              <a:t>CEOS endorsed the ECV gap analysis report and the coordinated action plan</a:t>
            </a:r>
          </a:p>
          <a:p>
            <a:pPr lvl="2"/>
            <a:r>
              <a:rPr lang="en-US" sz="2000" dirty="0"/>
              <a:t>Will be forwarded now to CGMS 46 for endorsement - expected first week of June</a:t>
            </a:r>
          </a:p>
          <a:p>
            <a:pPr lvl="2"/>
            <a:r>
              <a:rPr lang="en-US" sz="2000" dirty="0"/>
              <a:t>Important recommendation from GSICS </a:t>
            </a:r>
            <a:r>
              <a:rPr lang="en-US" sz="2000" dirty="0" err="1"/>
              <a:t>PoV</a:t>
            </a:r>
            <a:r>
              <a:rPr lang="en-US" sz="2000" dirty="0"/>
              <a:t>:</a:t>
            </a:r>
          </a:p>
          <a:p>
            <a:pPr lvl="2"/>
            <a:r>
              <a:rPr lang="en-US" sz="2000" i="1" dirty="0"/>
              <a:t>CEOS and CGMS agencies to add the delivery of FCDRs for each individual satellite instrument (linked to relevant precursor instrument series) to their agency remit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lvl="2"/>
            <a:endParaRPr lang="en-GB" sz="2000" dirty="0" smtClean="0"/>
          </a:p>
          <a:p>
            <a:r>
              <a:rPr lang="en-GB" sz="3000" dirty="0" smtClean="0"/>
              <a:t>Triggered AGU special session on potential ECV gaps </a:t>
            </a:r>
          </a:p>
          <a:p>
            <a:pPr lvl="1"/>
            <a:r>
              <a:rPr lang="en-GB" sz="2600" dirty="0" smtClean="0"/>
              <a:t>(</a:t>
            </a:r>
            <a:r>
              <a:rPr lang="en-GB" sz="2600" dirty="0"/>
              <a:t>SST, </a:t>
            </a:r>
            <a:r>
              <a:rPr lang="en-GB" sz="2600" dirty="0" err="1"/>
              <a:t>precip</a:t>
            </a:r>
            <a:r>
              <a:rPr lang="en-GB" sz="2600" dirty="0"/>
              <a:t>, snow, ice, etc</a:t>
            </a:r>
            <a:r>
              <a:rPr lang="en-GB" sz="2600" dirty="0" smtClean="0"/>
              <a:t>.)</a:t>
            </a:r>
          </a:p>
          <a:p>
            <a:pPr lvl="1"/>
            <a:endParaRPr lang="en-GB" sz="2600" dirty="0" smtClean="0"/>
          </a:p>
          <a:p>
            <a:r>
              <a:rPr lang="en-GB" sz="3000" dirty="0" smtClean="0"/>
              <a:t>Recommendation: </a:t>
            </a:r>
          </a:p>
          <a:p>
            <a:pPr lvl="1"/>
            <a:r>
              <a:rPr lang="en-GB" sz="2600" dirty="0" smtClean="0"/>
              <a:t>GSICS Microwave Sub-group to consider strategy to mitigate risk of gaps in microwave imager constellation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Passive Microwave Imagers: Current and Planned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4" y="878857"/>
            <a:ext cx="6614456" cy="514658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4" t="45260" r="13532" b="49425"/>
          <a:stretch/>
        </p:blipFill>
        <p:spPr>
          <a:xfrm>
            <a:off x="6153712" y="4368802"/>
            <a:ext cx="649280" cy="2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081" y="265114"/>
            <a:ext cx="7886700" cy="9421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 Calibration Between Different Sensor</a:t>
            </a:r>
            <a:b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(Example: AMSR-E/AMSR2 and FY-3B)</a:t>
            </a:r>
            <a:endParaRPr lang="zh-CN" altLang="en-US" sz="3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1770065"/>
            <a:ext cx="77406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07195" y="4521905"/>
            <a:ext cx="8579642" cy="830997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There is a 7 month gap between AMSR-E and AMSR2</a:t>
            </a:r>
          </a:p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Double difference (DD) method to do the Inter-Calibration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65127"/>
            <a:ext cx="8208912" cy="83502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Difference before and after Inter Calibration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29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74199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Ascending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57301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Descending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03406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Du et al., 2014, Inter-calibration of Satellite Passive Microwave Land Observations from AMSRE and AMSR2 Using Overlapping FY-3B-MWRI Sensor </a:t>
            </a:r>
            <a:r>
              <a:rPr lang="en-US" altLang="zh-CN" b="1" dirty="0" smtClean="0">
                <a:solidFill>
                  <a:srgbClr val="00B0F0"/>
                </a:solidFill>
              </a:rPr>
              <a:t>Measurements</a:t>
            </a:r>
            <a:endParaRPr lang="zh-CN" altLang="zh-CN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000"/>
            <a:ext cx="6184799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8367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23H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756" y="299695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18H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1571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10H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9087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Before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9087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After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/>
          <a:lstStyle/>
          <a:p>
            <a:r>
              <a:rPr lang="en-GB" dirty="0" smtClean="0"/>
              <a:t>At CGMS-46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825397"/>
              </p:ext>
            </p:extLst>
          </p:nvPr>
        </p:nvGraphicFramePr>
        <p:xfrm>
          <a:off x="246185" y="1419562"/>
          <a:ext cx="8720505" cy="2474620"/>
        </p:xfrm>
        <a:graphic>
          <a:graphicData uri="http://schemas.openxmlformats.org/drawingml/2006/table">
            <a:tbl>
              <a:tblPr/>
              <a:tblGrid>
                <a:gridCol w="597065"/>
                <a:gridCol w="538199"/>
                <a:gridCol w="538199"/>
                <a:gridCol w="2716223"/>
                <a:gridCol w="2682585"/>
                <a:gridCol w="571836"/>
                <a:gridCol w="538199"/>
                <a:gridCol w="538199"/>
              </a:tblGrid>
              <a:tr h="444702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WGI actions open from previous plenary sessions (at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CGMS-46)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237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Actionee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AGN item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#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feedback/closing document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Deadline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HLPP ref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5902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A46.xx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passive microwave observations: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 is requested to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 expert meeting on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intercalibration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operational PMW sensors to meet the WIGOS 2040 targets for a coordinated effort to share information on current and future PMW instruments and report to CGMS-47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(CGMS-46-EUM-WP-14)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CGMS-47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8" marR="8418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7446" y="632882"/>
            <a:ext cx="7335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77777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Draft list of plenary actions resulting from CGMS-46 discussions (11 June 2018)</a:t>
            </a:r>
            <a:r>
              <a:rPr lang="en-GB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https://www.cgms-info.org/Agendas/WP/CGMS-46-CGMS-WP-29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46185" y="4004384"/>
            <a:ext cx="8720505" cy="26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2800" dirty="0" smtClean="0"/>
              <a:t>Joint </a:t>
            </a:r>
            <a:r>
              <a:rPr lang="en-US" altLang="en-US" sz="2800" dirty="0" smtClean="0"/>
              <a:t>Meeting between the CEOS/WGCV and GSICS microwave groups: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CEOS/WGCV develop better instrument design strategy and pre-launch calibration algorithms by learning the knowledge of data quality issues and inter-calibration algorithms from GSICS group.   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GSICS  develop better re-calibration and inter-calibration algorithms by learning the instrument design and pre-launch calibration issues from the CEOS/WGCV group</a:t>
            </a:r>
          </a:p>
        </p:txBody>
      </p:sp>
    </p:spTree>
    <p:extLst>
      <p:ext uri="{BB962C8B-B14F-4D97-AF65-F5344CB8AC3E}">
        <p14:creationId xmlns:p14="http://schemas.microsoft.com/office/powerpoint/2010/main" val="23815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How will GSICS apply existing inter-calibration algorithms to range of microwave imagers for NRT applications?</a:t>
            </a:r>
          </a:p>
          <a:p>
            <a:pPr lvl="1"/>
            <a:r>
              <a:rPr lang="en-GB" dirty="0" smtClean="0"/>
              <a:t>Who is interested in participating? Coordinating?</a:t>
            </a:r>
          </a:p>
          <a:p>
            <a:endParaRPr lang="en-GB" dirty="0" smtClean="0"/>
          </a:p>
          <a:p>
            <a:r>
              <a:rPr lang="en-GB" dirty="0" smtClean="0"/>
              <a:t>Coordinate with XCAL</a:t>
            </a:r>
          </a:p>
          <a:p>
            <a:endParaRPr lang="en-GB" dirty="0" smtClean="0"/>
          </a:p>
          <a:p>
            <a:r>
              <a:rPr lang="en-GB" dirty="0" smtClean="0"/>
              <a:t>Coordinate with CEOS-WGCV MWSG</a:t>
            </a:r>
          </a:p>
          <a:p>
            <a:pPr lvl="1"/>
            <a:r>
              <a:rPr lang="en-GB" dirty="0" smtClean="0"/>
              <a:t>At MWSG meeting in Darmstadt, August 2018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0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1501</Words>
  <Application>Microsoft Office PowerPoint</Application>
  <PresentationFormat>全屏显示(4:3)</PresentationFormat>
  <Paragraphs>484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WIGOS: Strawman outline draft of a plan to develop inter calibration products for microwave imagers</vt:lpstr>
      <vt:lpstr>Outline</vt:lpstr>
      <vt:lpstr>Background and requirements</vt:lpstr>
      <vt:lpstr>Passive Microwave Imagers: Current and Planned</vt:lpstr>
      <vt:lpstr>Inter Calibration Between Different Sensor (Example: AMSR-E/AMSR2 and FY-3B)</vt:lpstr>
      <vt:lpstr>Difference before and after Inter Calibration</vt:lpstr>
      <vt:lpstr>PowerPoint 演示文稿</vt:lpstr>
      <vt:lpstr>At CGMS-46 </vt:lpstr>
      <vt:lpstr>Way forward</vt:lpstr>
      <vt:lpstr>Case for GSICS to develop NRT products for MWIs</vt:lpstr>
      <vt:lpstr>Inter-calibration algorithms for Microwave Imagers</vt:lpstr>
      <vt:lpstr>Progress within GSICS Microwave Sub-group</vt:lpstr>
      <vt:lpstr>Strawman Plan to develop NRT GSICS products for microwave imagers</vt:lpstr>
      <vt:lpstr>Products For Hydrology and cryosphere Using Passive Microwave Radiation Imager</vt:lpstr>
      <vt:lpstr>CMA team for the MWI products</vt:lpstr>
      <vt:lpstr>Product Review: Soil Moisture</vt:lpstr>
      <vt:lpstr>Product Review: Snow Depth/SWE</vt:lpstr>
      <vt:lpstr>Improvement of FY-3D</vt:lpstr>
      <vt:lpstr>Product Review: Precipitation(MRR)</vt:lpstr>
      <vt:lpstr>Product Review: Total Precipitation Water</vt:lpstr>
      <vt:lpstr>PowerPoint 演示文稿</vt:lpstr>
      <vt:lpstr>Product Review: Cloud Liquid Water</vt:lpstr>
      <vt:lpstr>Cloud Liquid Water</vt:lpstr>
      <vt:lpstr>Product Review: Sea Ice</vt:lpstr>
      <vt:lpstr>Next Step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25</cp:revision>
  <dcterms:created xsi:type="dcterms:W3CDTF">2018-08-27T04:39:17Z</dcterms:created>
  <dcterms:modified xsi:type="dcterms:W3CDTF">2019-03-06T06:16:35Z</dcterms:modified>
</cp:coreProperties>
</file>