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714" r:id="rId2"/>
    <p:sldId id="784" r:id="rId3"/>
    <p:sldId id="796" r:id="rId4"/>
    <p:sldId id="802" r:id="rId5"/>
    <p:sldId id="801" r:id="rId6"/>
    <p:sldId id="800" r:id="rId7"/>
    <p:sldId id="795" r:id="rId8"/>
    <p:sldId id="792" r:id="rId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9900FF"/>
    <a:srgbClr val="339933"/>
    <a:srgbClr val="0000FF"/>
    <a:srgbClr val="FFFFFF"/>
    <a:srgbClr val="333333"/>
    <a:srgbClr val="008000"/>
    <a:srgbClr val="5F5F5F"/>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223" autoAdjust="0"/>
  </p:normalViewPr>
  <p:slideViewPr>
    <p:cSldViewPr snapToGrid="0">
      <p:cViewPr varScale="1">
        <p:scale>
          <a:sx n="71" d="100"/>
          <a:sy n="71" d="100"/>
        </p:scale>
        <p:origin x="31"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a:p>
        </p:txBody>
      </p:sp>
      <p:sp>
        <p:nvSpPr>
          <p:cNvPr id="8195" name="Rectangle 2"/>
          <p:cNvSpPr>
            <a:spLocks noGrp="1" noRot="1" noChangeAspect="1" noChangeArrowheads="1" noTextEdit="1"/>
          </p:cNvSpPr>
          <p:nvPr>
            <p:ph type="sldImg"/>
          </p:nvPr>
        </p:nvSpPr>
        <p:spPr>
          <a:xfrm>
            <a:off x="917575" y="746125"/>
            <a:ext cx="4962525" cy="3722688"/>
          </a:xfrm>
          <a:ln/>
        </p:spPr>
      </p:sp>
      <p:sp>
        <p:nvSpPr>
          <p:cNvPr id="8196"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69078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7470" y="274646"/>
            <a:ext cx="5449330" cy="75097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247136" y="1180072"/>
            <a:ext cx="8563233"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8"/>
            <a:ext cx="5646738" cy="244475"/>
          </a:xfrm>
          <a:prstGeom prst="rect">
            <a:avLst/>
          </a:prstGeom>
          <a:noFill/>
          <a:ln w="9525">
            <a:noFill/>
            <a:miter lim="800000"/>
            <a:headEnd/>
            <a:tailEnd/>
          </a:ln>
          <a:effectLst/>
        </p:spPr>
        <p:txBody>
          <a:bodyPr/>
          <a:lstStyle/>
          <a:p>
            <a:pPr>
              <a:defRPr/>
            </a:pPr>
            <a:r>
              <a:rPr lang="it-IT" altLang="ja-JP" sz="1000" b="1" dirty="0"/>
              <a:t>2019 GRWG/GDWG Annual Meeting, 4-8</a:t>
            </a:r>
            <a:r>
              <a:rPr lang="it-IT" altLang="ja-JP" sz="1000" b="1" baseline="0" dirty="0"/>
              <a:t> March 2019, Frascati, Italy</a:t>
            </a:r>
            <a:endParaRPr lang="en-US" altLang="ja-JP"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8"/>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4"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a:p>
        </p:txBody>
      </p:sp>
      <p:sp>
        <p:nvSpPr>
          <p:cNvPr id="2051" name="Rectangle 2"/>
          <p:cNvSpPr>
            <a:spLocks noGrp="1" noChangeArrowheads="1"/>
          </p:cNvSpPr>
          <p:nvPr>
            <p:ph type="ctrTitle"/>
          </p:nvPr>
        </p:nvSpPr>
        <p:spPr bwMode="auto">
          <a:xfrm>
            <a:off x="380467" y="1529772"/>
            <a:ext cx="8279841" cy="1659812"/>
          </a:xfrm>
          <a:noFill/>
          <a:ln>
            <a:miter lim="800000"/>
            <a:headEnd/>
            <a:tailEnd/>
          </a:ln>
        </p:spPr>
        <p:txBody>
          <a:bodyPr vert="horz" wrap="square" lIns="91440" tIns="45720" rIns="91440" bIns="45720" numCol="1" anchor="t" anchorCtr="0" compatLnSpc="1">
            <a:prstTxWarp prst="textNoShape">
              <a:avLst/>
            </a:prstTxWarp>
          </a:bodyPr>
          <a:lstStyle/>
          <a:p>
            <a:br>
              <a:rPr lang="en-IE" sz="4000" b="1" dirty="0">
                <a:solidFill>
                  <a:schemeClr val="tx1"/>
                </a:solidFill>
              </a:rPr>
            </a:br>
            <a:r>
              <a:rPr lang="en-IE" sz="4000" b="1">
                <a:solidFill>
                  <a:schemeClr val="tx1"/>
                </a:solidFill>
              </a:rPr>
              <a:t>GDWG Actions </a:t>
            </a:r>
            <a:r>
              <a:rPr lang="en-IE" sz="4000" b="1" dirty="0">
                <a:solidFill>
                  <a:schemeClr val="tx1"/>
                </a:solidFill>
              </a:rPr>
              <a:t>Review</a:t>
            </a:r>
            <a:endParaRPr lang="en-US" sz="3600" b="1" i="1" dirty="0">
              <a:solidFill>
                <a:schemeClr val="tx1"/>
              </a:solidFill>
            </a:endParaRPr>
          </a:p>
        </p:txBody>
      </p:sp>
      <p:sp>
        <p:nvSpPr>
          <p:cNvPr id="6" name="Rectangle 3"/>
          <p:cNvSpPr>
            <a:spLocks noGrp="1" noChangeArrowheads="1"/>
          </p:cNvSpPr>
          <p:nvPr>
            <p:ph type="subTitle" idx="1"/>
          </p:nvPr>
        </p:nvSpPr>
        <p:spPr>
          <a:xfrm>
            <a:off x="380467" y="2914650"/>
            <a:ext cx="8183869" cy="2876550"/>
          </a:xfrm>
        </p:spPr>
        <p:txBody>
          <a:bodyPr/>
          <a:lstStyle/>
          <a:p>
            <a:pPr eaLnBrk="1" hangingPunct="1">
              <a:spcBef>
                <a:spcPct val="100000"/>
              </a:spcBef>
              <a:spcAft>
                <a:spcPct val="100000"/>
              </a:spcAft>
            </a:pPr>
            <a:endParaRPr lang="en-US" sz="2800" b="1" dirty="0">
              <a:solidFill>
                <a:schemeClr val="accent2"/>
              </a:solidFill>
              <a:latin typeface="Times New Roman" pitchFamily="18" charset="0"/>
            </a:endParaRPr>
          </a:p>
          <a:p>
            <a:pPr eaLnBrk="1" hangingPunct="1"/>
            <a:r>
              <a:rPr lang="en-US" altLang="zh-CN" sz="2800" b="1" u="sng" dirty="0">
                <a:latin typeface="Times New Roman" pitchFamily="18" charset="0"/>
                <a:ea typeface="宋体" pitchFamily="2" charset="-122"/>
              </a:rPr>
              <a:t>Masaya Takahashi (JMA)</a:t>
            </a:r>
            <a:endParaRPr lang="en-US" altLang="zh-CN" sz="2000" dirty="0">
              <a:latin typeface="Times New Roman" pitchFamily="18" charset="0"/>
              <a:ea typeface="宋体" pitchFamily="2" charset="-122"/>
            </a:endParaRPr>
          </a:p>
          <a:p>
            <a:pPr eaLnBrk="1" hangingPunct="1"/>
            <a:r>
              <a:rPr lang="en-US" altLang="zh-CN" sz="2000" b="1" dirty="0">
                <a:latin typeface="Times New Roman" pitchFamily="18" charset="0"/>
                <a:ea typeface="宋体" pitchFamily="2" charset="-122"/>
              </a:rPr>
              <a:t>CMA, CNES, ESA, EUMETSAT, ISRO, IMD, JAXA, JMA, KMA, NASA, NIST, NOAA, ROSCOSMOS, </a:t>
            </a:r>
            <a:r>
              <a:rPr lang="en-GB" altLang="zh-CN" sz="2000" b="1" dirty="0">
                <a:latin typeface="Times New Roman" pitchFamily="18" charset="0"/>
                <a:ea typeface="宋体" pitchFamily="2" charset="-122"/>
              </a:rPr>
              <a:t>ROSHYDROMET, USGS, </a:t>
            </a:r>
            <a:r>
              <a:rPr lang="en-US" altLang="zh-CN" sz="2000" b="1" dirty="0">
                <a:latin typeface="Times New Roman" pitchFamily="18" charset="0"/>
                <a:ea typeface="宋体" pitchFamily="2" charset="-122"/>
              </a:rPr>
              <a:t>WMO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491" y="430393"/>
            <a:ext cx="5673013" cy="811762"/>
          </a:xfrm>
        </p:spPr>
        <p:txBody>
          <a:bodyPr/>
          <a:lstStyle/>
          <a:p>
            <a:r>
              <a:rPr lang="en-GB" sz="2800" b="1" dirty="0"/>
              <a:t>GDWG Actions Summary</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
        <p:nvSpPr>
          <p:cNvPr id="6" name="Content Placeholder 2"/>
          <p:cNvSpPr>
            <a:spLocks noGrp="1"/>
          </p:cNvSpPr>
          <p:nvPr>
            <p:ph idx="1"/>
          </p:nvPr>
        </p:nvSpPr>
        <p:spPr>
          <a:xfrm>
            <a:off x="550960" y="1308711"/>
            <a:ext cx="7663666" cy="4330089"/>
          </a:xfrm>
        </p:spPr>
        <p:txBody>
          <a:bodyPr/>
          <a:lstStyle/>
          <a:p>
            <a:pPr>
              <a:lnSpc>
                <a:spcPct val="130000"/>
              </a:lnSpc>
            </a:pPr>
            <a:r>
              <a:rPr lang="en-GB" sz="2000" b="1" dirty="0"/>
              <a:t>2018 Actions</a:t>
            </a:r>
            <a:endParaRPr lang="en-GB" sz="1800" b="1" dirty="0"/>
          </a:p>
          <a:p>
            <a:pPr lvl="1">
              <a:lnSpc>
                <a:spcPct val="130000"/>
              </a:lnSpc>
            </a:pPr>
            <a:r>
              <a:rPr lang="en-GB" sz="2000" u="sng" dirty="0"/>
              <a:t>23 actions</a:t>
            </a:r>
            <a:r>
              <a:rPr lang="en-GB" sz="2000" dirty="0"/>
              <a:t> proposed</a:t>
            </a:r>
          </a:p>
          <a:p>
            <a:pPr lvl="1">
              <a:lnSpc>
                <a:spcPct val="130000"/>
              </a:lnSpc>
            </a:pPr>
            <a:r>
              <a:rPr lang="en-GB" sz="2000" dirty="0">
                <a:solidFill>
                  <a:srgbClr val="00B050"/>
                </a:solidFill>
              </a:rPr>
              <a:t>16 actions have been already closed</a:t>
            </a:r>
            <a:endParaRPr lang="en-GB" sz="2000" dirty="0"/>
          </a:p>
          <a:p>
            <a:pPr lvl="1">
              <a:lnSpc>
                <a:spcPct val="130000"/>
              </a:lnSpc>
            </a:pPr>
            <a:r>
              <a:rPr lang="en-GB" sz="2000" dirty="0">
                <a:solidFill>
                  <a:srgbClr val="00B0F0"/>
                </a:solidFill>
              </a:rPr>
              <a:t>XX actions have feedback provided, they are in progress</a:t>
            </a:r>
          </a:p>
          <a:p>
            <a:pPr lvl="1">
              <a:lnSpc>
                <a:spcPct val="130000"/>
              </a:lnSpc>
            </a:pPr>
            <a:r>
              <a:rPr lang="en-GB" sz="2000" dirty="0">
                <a:solidFill>
                  <a:srgbClr val="FF0000"/>
                </a:solidFill>
              </a:rPr>
              <a:t>1 actions have been delayed</a:t>
            </a:r>
            <a:endParaRPr lang="en-GB" sz="2000" dirty="0"/>
          </a:p>
          <a:p>
            <a:pPr>
              <a:lnSpc>
                <a:spcPct val="130000"/>
              </a:lnSpc>
            </a:pPr>
            <a:r>
              <a:rPr lang="en-GB" altLang="ja-JP" sz="2000" b="1" dirty="0"/>
              <a:t>Older actions before 2017</a:t>
            </a:r>
          </a:p>
          <a:p>
            <a:pPr lvl="1">
              <a:lnSpc>
                <a:spcPct val="130000"/>
              </a:lnSpc>
            </a:pPr>
            <a:r>
              <a:rPr lang="en-US" altLang="ja-JP" sz="2000" dirty="0">
                <a:solidFill>
                  <a:srgbClr val="FF0000"/>
                </a:solidFill>
              </a:rPr>
              <a:t>6 open actions </a:t>
            </a:r>
          </a:p>
          <a:p>
            <a:pPr lvl="1">
              <a:lnSpc>
                <a:spcPct val="130000"/>
              </a:lnSpc>
            </a:pPr>
            <a:r>
              <a:rPr lang="en-US" altLang="ja-JP" sz="2000" dirty="0">
                <a:solidFill>
                  <a:srgbClr val="339933"/>
                </a:solidFill>
              </a:rPr>
              <a:t>2 closed</a:t>
            </a:r>
            <a:endParaRPr lang="en-US" altLang="ja-JP" sz="2000" dirty="0"/>
          </a:p>
          <a:p>
            <a:pPr lvl="1">
              <a:lnSpc>
                <a:spcPct val="130000"/>
              </a:lnSpc>
            </a:pPr>
            <a:r>
              <a:rPr lang="en-US" altLang="ja-JP" sz="2000" dirty="0">
                <a:solidFill>
                  <a:srgbClr val="00B0F0"/>
                </a:solidFill>
              </a:rPr>
              <a:t>1 in progress</a:t>
            </a:r>
            <a:endParaRPr lang="en-GB" altLang="ja-JP" sz="2400" dirty="0"/>
          </a:p>
        </p:txBody>
      </p:sp>
    </p:spTree>
    <p:extLst>
      <p:ext uri="{BB962C8B-B14F-4D97-AF65-F5344CB8AC3E}">
        <p14:creationId xmlns:p14="http://schemas.microsoft.com/office/powerpoint/2010/main" val="286484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36661F7-4A42-4CE8-8564-9980540C4D16}"/>
              </a:ext>
            </a:extLst>
          </p:cNvPr>
          <p:cNvSpPr>
            <a:spLocks noGrp="1"/>
          </p:cNvSpPr>
          <p:nvPr>
            <p:ph type="sldNum" sz="quarter" idx="10"/>
          </p:nvPr>
        </p:nvSpPr>
        <p:spPr/>
        <p:txBody>
          <a:bodyPr/>
          <a:lstStyle/>
          <a:p>
            <a:pPr>
              <a:defRPr/>
            </a:pPr>
            <a:fld id="{63F3BB8C-0C0C-4EAB-9830-DC513CDAB615}" type="slidenum">
              <a:rPr lang="en-US" smtClean="0"/>
              <a:pPr>
                <a:defRPr/>
              </a:pPr>
              <a:t>3</a:t>
            </a:fld>
            <a:endParaRPr lang="en-US"/>
          </a:p>
        </p:txBody>
      </p:sp>
      <p:graphicFrame>
        <p:nvGraphicFramePr>
          <p:cNvPr id="4" name="表 3">
            <a:extLst>
              <a:ext uri="{FF2B5EF4-FFF2-40B4-BE49-F238E27FC236}">
                <a16:creationId xmlns:a16="http://schemas.microsoft.com/office/drawing/2014/main" id="{C7AD37F7-A842-4508-A52F-5C12BCAABA22}"/>
              </a:ext>
            </a:extLst>
          </p:cNvPr>
          <p:cNvGraphicFramePr>
            <a:graphicFrameLocks noGrp="1"/>
          </p:cNvGraphicFramePr>
          <p:nvPr>
            <p:extLst>
              <p:ext uri="{D42A27DB-BD31-4B8C-83A1-F6EECF244321}">
                <p14:modId xmlns:p14="http://schemas.microsoft.com/office/powerpoint/2010/main" val="2836632668"/>
              </p:ext>
            </p:extLst>
          </p:nvPr>
        </p:nvGraphicFramePr>
        <p:xfrm>
          <a:off x="114299" y="345454"/>
          <a:ext cx="8980715" cy="3861168"/>
        </p:xfrm>
        <a:graphic>
          <a:graphicData uri="http://schemas.openxmlformats.org/drawingml/2006/table">
            <a:tbl>
              <a:tblPr/>
              <a:tblGrid>
                <a:gridCol w="1681843">
                  <a:extLst>
                    <a:ext uri="{9D8B030D-6E8A-4147-A177-3AD203B41FA5}">
                      <a16:colId xmlns:a16="http://schemas.microsoft.com/office/drawing/2014/main" val="718016188"/>
                    </a:ext>
                  </a:extLst>
                </a:gridCol>
                <a:gridCol w="4653644">
                  <a:extLst>
                    <a:ext uri="{9D8B030D-6E8A-4147-A177-3AD203B41FA5}">
                      <a16:colId xmlns:a16="http://schemas.microsoft.com/office/drawing/2014/main" val="3632692775"/>
                    </a:ext>
                  </a:extLst>
                </a:gridCol>
                <a:gridCol w="636813">
                  <a:extLst>
                    <a:ext uri="{9D8B030D-6E8A-4147-A177-3AD203B41FA5}">
                      <a16:colId xmlns:a16="http://schemas.microsoft.com/office/drawing/2014/main" val="904485485"/>
                    </a:ext>
                  </a:extLst>
                </a:gridCol>
                <a:gridCol w="1020537">
                  <a:extLst>
                    <a:ext uri="{9D8B030D-6E8A-4147-A177-3AD203B41FA5}">
                      <a16:colId xmlns:a16="http://schemas.microsoft.com/office/drawing/2014/main" val="2694789397"/>
                    </a:ext>
                  </a:extLst>
                </a:gridCol>
                <a:gridCol w="987878">
                  <a:extLst>
                    <a:ext uri="{9D8B030D-6E8A-4147-A177-3AD203B41FA5}">
                      <a16:colId xmlns:a16="http://schemas.microsoft.com/office/drawing/2014/main" val="1177439751"/>
                    </a:ext>
                  </a:extLst>
                </a:gridCol>
              </a:tblGrid>
              <a:tr h="61917">
                <a:tc>
                  <a:txBody>
                    <a:bodyPr/>
                    <a:lstStyle/>
                    <a:p>
                      <a:pPr algn="ctr" fontAlgn="b"/>
                      <a:r>
                        <a:rPr lang="en-US" sz="1400" b="1" i="0" u="none" strike="noStrike" dirty="0">
                          <a:solidFill>
                            <a:srgbClr val="000000"/>
                          </a:solidFill>
                          <a:effectLst/>
                          <a:latin typeface="Calibri" panose="020F0502020204030204" pitchFamily="34" charset="0"/>
                        </a:rPr>
                        <a:t>Action Id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E1CD"/>
                    </a:solidFill>
                  </a:tcPr>
                </a:tc>
                <a:tc>
                  <a:txBody>
                    <a:bodyPr/>
                    <a:lstStyle/>
                    <a:p>
                      <a:pPr algn="ctr" fontAlgn="b"/>
                      <a:r>
                        <a:rPr lang="en-US" sz="1400" b="1" i="0" u="none" strike="noStrike" dirty="0">
                          <a:solidFill>
                            <a:srgbClr val="000000"/>
                          </a:solidFill>
                          <a:effectLst/>
                          <a:latin typeface="Calibri" panose="020F0502020204030204" pitchFamily="34" charset="0"/>
                        </a:rPr>
                        <a:t>Summary</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Lead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Due Date</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Completion</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297991"/>
                  </a:ext>
                </a:extLst>
              </a:tr>
              <a:tr h="177138">
                <a:tc>
                  <a:txBody>
                    <a:bodyPr/>
                    <a:lstStyle/>
                    <a:p>
                      <a:pPr algn="l" fontAlgn="b"/>
                      <a:r>
                        <a:rPr lang="en-US" sz="1400" b="0" i="0" u="none" strike="noStrike" dirty="0">
                          <a:solidFill>
                            <a:schemeClr val="bg1"/>
                          </a:solidFill>
                          <a:effectLst/>
                          <a:latin typeface="Arial" panose="020B0604020202020204" pitchFamily="34" charset="0"/>
                        </a:rPr>
                        <a:t>A.GDWG.2018.5a.1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r>
                        <a:rPr lang="en-US" sz="1400" b="0" i="0" u="none" strike="noStrike" dirty="0">
                          <a:solidFill>
                            <a:srgbClr val="000000"/>
                          </a:solidFill>
                          <a:effectLst/>
                          <a:latin typeface="Arial" panose="020B0604020202020204" pitchFamily="34" charset="0"/>
                        </a:rPr>
                        <a:t> NOAA-GDWG( Bali) to propose updates to the Actions Tracker and GSICS User Messaging (GUM) service such that all GPRCs can use these applications.</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NOAA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ja-JP" altLang="en-US" sz="1400" b="0" i="0" u="none" strike="noStrike">
                        <a:solidFill>
                          <a:srgbClr val="000000"/>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274219"/>
                  </a:ext>
                </a:extLst>
              </a:tr>
              <a:tr h="88569">
                <a:tc>
                  <a:txBody>
                    <a:bodyPr/>
                    <a:lstStyle/>
                    <a:p>
                      <a:pPr algn="l" fontAlgn="b"/>
                      <a:r>
                        <a:rPr lang="en-US" sz="1400" b="0" i="0" u="none" strike="noStrike" dirty="0">
                          <a:solidFill>
                            <a:schemeClr val="bg1"/>
                          </a:solidFill>
                          <a:effectLst/>
                          <a:latin typeface="Arial" panose="020B0604020202020204" pitchFamily="34" charset="0"/>
                        </a:rPr>
                        <a:t>A.GDWG.2018.5a.2</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400" b="0" i="0" u="none" strike="noStrike" dirty="0">
                          <a:solidFill>
                            <a:srgbClr val="000000"/>
                          </a:solidFill>
                          <a:effectLst/>
                          <a:latin typeface="Arial" panose="020B0604020202020204" pitchFamily="34" charset="0"/>
                        </a:rPr>
                        <a:t> Masaya Takahashi to upload the SRF format conversion script to GitHub. </a:t>
                      </a:r>
                      <a:r>
                        <a:rPr lang="en-US" sz="1400" b="0" i="0" u="none" strike="noStrike" dirty="0">
                          <a:solidFill>
                            <a:srgbClr val="3333FF"/>
                          </a:solidFill>
                          <a:effectLst/>
                          <a:latin typeface="Arial" panose="020B0604020202020204" pitchFamily="34" charset="0"/>
                        </a:rPr>
                        <a:t>To be discussed at 6e.</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ja-JP" altLang="en-US" sz="1400" b="0" i="0" u="none" strike="noStrike">
                        <a:solidFill>
                          <a:srgbClr val="000000"/>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71287"/>
                  </a:ext>
                </a:extLst>
              </a:tr>
              <a:tr h="177138">
                <a:tc>
                  <a:txBody>
                    <a:bodyPr/>
                    <a:lstStyle/>
                    <a:p>
                      <a:pPr algn="l" fontAlgn="b"/>
                      <a:r>
                        <a:rPr lang="en-US" sz="1400" b="0" i="0" u="none" strike="noStrike" dirty="0">
                          <a:solidFill>
                            <a:schemeClr val="bg1"/>
                          </a:solidFill>
                          <a:effectLst/>
                          <a:latin typeface="Arial" panose="020B0604020202020204" pitchFamily="34" charset="0"/>
                        </a:rPr>
                        <a:t>A.GDWG.2018.5b.1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a:solidFill>
                            <a:srgbClr val="000000"/>
                          </a:solidFill>
                          <a:effectLst/>
                          <a:latin typeface="Arial" panose="020B0604020202020204" pitchFamily="34" charset="0"/>
                        </a:rPr>
                        <a:t> Masaya Takahashi to update minimumn requirements for GPRC website and inform WMO of the changes required for their website; addition of ISRO website.</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2019-01-08</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2883772"/>
                  </a:ext>
                </a:extLst>
              </a:tr>
              <a:tr h="259152">
                <a:tc>
                  <a:txBody>
                    <a:bodyPr/>
                    <a:lstStyle/>
                    <a:p>
                      <a:pPr algn="l" fontAlgn="b"/>
                      <a:r>
                        <a:rPr lang="en-US" sz="1400" b="0" i="0" u="none" strike="noStrike" dirty="0">
                          <a:solidFill>
                            <a:schemeClr val="bg1"/>
                          </a:solidFill>
                          <a:effectLst/>
                          <a:latin typeface="Arial" panose="020B0604020202020204" pitchFamily="34" charset="0"/>
                        </a:rPr>
                        <a:t>A.GDWG.2018.5c.1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a:solidFill>
                            <a:srgbClr val="000000"/>
                          </a:solidFill>
                          <a:effectLst/>
                          <a:latin typeface="Arial" panose="020B0604020202020204" pitchFamily="34" charset="0"/>
                        </a:rPr>
                        <a:t> Peter Miu and Masaya Takahashi to organise a web meeting with ISRO and GDWG member to discuss bringing the ISRO server into the GSICS collaboration network.</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dirty="0">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2018-04-18</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1420804"/>
                  </a:ext>
                </a:extLst>
              </a:tr>
              <a:tr h="353920">
                <a:tc>
                  <a:txBody>
                    <a:bodyPr/>
                    <a:lstStyle/>
                    <a:p>
                      <a:pPr algn="l" fontAlgn="b"/>
                      <a:r>
                        <a:rPr lang="en-US" sz="1400" b="0" i="0" u="none" strike="noStrike" dirty="0">
                          <a:solidFill>
                            <a:schemeClr val="tx1"/>
                          </a:solidFill>
                          <a:effectLst/>
                          <a:latin typeface="Arial" panose="020B0604020202020204" pitchFamily="34" charset="0"/>
                        </a:rPr>
                        <a:t>A.GDWG.2018.5c.2</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Arial" panose="020B0604020202020204" pitchFamily="34" charset="0"/>
                        </a:rPr>
                        <a:t> GDWG members (</a:t>
                      </a:r>
                      <a:r>
                        <a:rPr lang="en-US" sz="1400" b="0" i="0" u="none" strike="noStrike" dirty="0" err="1">
                          <a:solidFill>
                            <a:srgbClr val="000000"/>
                          </a:solidFill>
                          <a:effectLst/>
                          <a:latin typeface="Arial" panose="020B0604020202020204" pitchFamily="34" charset="0"/>
                        </a:rPr>
                        <a:t>Jin</a:t>
                      </a:r>
                      <a:r>
                        <a:rPr lang="en-US" sz="1400" b="0" i="0" u="none" strike="noStrike" dirty="0">
                          <a:solidFill>
                            <a:srgbClr val="000000"/>
                          </a:solidFill>
                          <a:effectLst/>
                          <a:latin typeface="Arial" panose="020B0604020202020204" pitchFamily="34" charset="0"/>
                        </a:rPr>
                        <a:t> Woo, Masaya Takahashi, Peter </a:t>
                      </a:r>
                      <a:r>
                        <a:rPr lang="en-US" sz="1400" b="0" i="0" u="none" strike="noStrike" dirty="0" err="1">
                          <a:solidFill>
                            <a:srgbClr val="000000"/>
                          </a:solidFill>
                          <a:effectLst/>
                          <a:latin typeface="Arial" panose="020B0604020202020204" pitchFamily="34" charset="0"/>
                        </a:rPr>
                        <a:t>Miu</a:t>
                      </a:r>
                      <a:r>
                        <a:rPr lang="en-US" sz="1400" b="0" i="0" u="none" strike="noStrike" dirty="0">
                          <a:solidFill>
                            <a:srgbClr val="000000"/>
                          </a:solidFill>
                          <a:effectLst/>
                          <a:latin typeface="Arial" panose="020B0604020202020204" pitchFamily="34" charset="0"/>
                        </a:rPr>
                        <a:t>, Thomas Xu and </a:t>
                      </a:r>
                      <a:r>
                        <a:rPr lang="en-US" sz="1400" b="0" i="0" u="none" strike="noStrike" dirty="0" err="1">
                          <a:solidFill>
                            <a:srgbClr val="000000"/>
                          </a:solidFill>
                          <a:effectLst/>
                          <a:latin typeface="Arial" panose="020B0604020202020204" pitchFamily="34" charset="0"/>
                        </a:rPr>
                        <a:t>Manik</a:t>
                      </a:r>
                      <a:r>
                        <a:rPr lang="en-US" sz="1400" b="0" i="0" u="none" strike="noStrike" dirty="0">
                          <a:solidFill>
                            <a:srgbClr val="000000"/>
                          </a:solidFill>
                          <a:effectLst/>
                          <a:latin typeface="Arial" panose="020B0604020202020204" pitchFamily="34" charset="0"/>
                        </a:rPr>
                        <a:t> Bali) to specify the plan and take care of progressing GSICS products through the GPPA (Lead: GDWG Chair). The goal is to being existing GSICS products into operations as soon as possible.</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dirty="0">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ja-JP" altLang="en-US" sz="1400" b="0" i="0" u="none" strike="noStrike" dirty="0">
                        <a:solidFill>
                          <a:srgbClr val="000000"/>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3978583"/>
                  </a:ext>
                </a:extLst>
              </a:tr>
            </a:tbl>
          </a:graphicData>
        </a:graphic>
      </p:graphicFrame>
      <p:sp>
        <p:nvSpPr>
          <p:cNvPr id="5" name="テキスト ボックス 4">
            <a:extLst>
              <a:ext uri="{FF2B5EF4-FFF2-40B4-BE49-F238E27FC236}">
                <a16:creationId xmlns:a16="http://schemas.microsoft.com/office/drawing/2014/main" id="{CD421152-3D2C-4710-AB0F-0B0E70D5CFEC}"/>
              </a:ext>
            </a:extLst>
          </p:cNvPr>
          <p:cNvSpPr txBox="1"/>
          <p:nvPr/>
        </p:nvSpPr>
        <p:spPr>
          <a:xfrm>
            <a:off x="5374642" y="0"/>
            <a:ext cx="3531801" cy="369332"/>
          </a:xfrm>
          <a:prstGeom prst="rect">
            <a:avLst/>
          </a:prstGeom>
          <a:noFill/>
        </p:spPr>
        <p:txBody>
          <a:bodyPr wrap="none" rtlCol="0">
            <a:spAutoFit/>
          </a:bodyPr>
          <a:lstStyle/>
          <a:p>
            <a:r>
              <a:rPr kumimoji="1" lang="en-US" altLang="ja-JP" dirty="0"/>
              <a:t>2018 Actions (</a:t>
            </a:r>
            <a:r>
              <a:rPr kumimoji="1" lang="en-US" altLang="ja-JP" dirty="0">
                <a:solidFill>
                  <a:srgbClr val="0000FF"/>
                </a:solidFill>
              </a:rPr>
              <a:t>comments in blue</a:t>
            </a:r>
            <a:r>
              <a:rPr kumimoji="1" lang="en-US" altLang="ja-JP" dirty="0"/>
              <a:t>)</a:t>
            </a:r>
            <a:endParaRPr kumimoji="1" lang="ja-JP" altLang="en-US" dirty="0"/>
          </a:p>
        </p:txBody>
      </p:sp>
      <p:graphicFrame>
        <p:nvGraphicFramePr>
          <p:cNvPr id="6" name="表 5">
            <a:extLst>
              <a:ext uri="{FF2B5EF4-FFF2-40B4-BE49-F238E27FC236}">
                <a16:creationId xmlns:a16="http://schemas.microsoft.com/office/drawing/2014/main" id="{7CBEFA63-625E-4CAD-8DB2-51B6E408A6DB}"/>
              </a:ext>
            </a:extLst>
          </p:cNvPr>
          <p:cNvGraphicFramePr>
            <a:graphicFrameLocks noGrp="1"/>
          </p:cNvGraphicFramePr>
          <p:nvPr>
            <p:extLst>
              <p:ext uri="{D42A27DB-BD31-4B8C-83A1-F6EECF244321}">
                <p14:modId xmlns:p14="http://schemas.microsoft.com/office/powerpoint/2010/main" val="3952378935"/>
              </p:ext>
            </p:extLst>
          </p:nvPr>
        </p:nvGraphicFramePr>
        <p:xfrm>
          <a:off x="114300" y="12700"/>
          <a:ext cx="4140200" cy="304800"/>
        </p:xfrm>
        <a:graphic>
          <a:graphicData uri="http://schemas.openxmlformats.org/drawingml/2006/table">
            <a:tbl>
              <a:tblPr firstRow="1" bandRow="1">
                <a:tableStyleId>{5C22544A-7EE6-4342-B048-85BDC9FD1C3A}</a:tableStyleId>
              </a:tblPr>
              <a:tblGrid>
                <a:gridCol w="9779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901700">
                  <a:extLst>
                    <a:ext uri="{9D8B030D-6E8A-4147-A177-3AD203B41FA5}">
                      <a16:colId xmlns:a16="http://schemas.microsoft.com/office/drawing/2014/main" val="20002"/>
                    </a:ext>
                  </a:extLst>
                </a:gridCol>
                <a:gridCol w="1054100">
                  <a:extLst>
                    <a:ext uri="{9D8B030D-6E8A-4147-A177-3AD203B41FA5}">
                      <a16:colId xmlns:a16="http://schemas.microsoft.com/office/drawing/2014/main" val="20003"/>
                    </a:ext>
                  </a:extLst>
                </a:gridCol>
              </a:tblGrid>
              <a:tr h="0">
                <a:tc>
                  <a:txBody>
                    <a:bodyPr/>
                    <a:lstStyle/>
                    <a:p>
                      <a:pPr algn="ctr"/>
                      <a:r>
                        <a:rPr kumimoji="1" lang="en-US" altLang="ja-JP" sz="1400" dirty="0"/>
                        <a:t>Closed</a:t>
                      </a:r>
                      <a:endParaRPr kumimoji="1" lang="ja-JP" altLang="en-US" sz="1400" dirty="0"/>
                    </a:p>
                  </a:txBody>
                  <a:tcPr>
                    <a:solidFill>
                      <a:srgbClr val="339933"/>
                    </a:solidFill>
                  </a:tcPr>
                </a:tc>
                <a:tc>
                  <a:txBody>
                    <a:bodyPr/>
                    <a:lstStyle/>
                    <a:p>
                      <a:pPr algn="ctr"/>
                      <a:r>
                        <a:rPr kumimoji="1" lang="en-US" altLang="ja-JP" sz="1400" dirty="0"/>
                        <a:t>In Progress</a:t>
                      </a:r>
                      <a:endParaRPr kumimoji="1" lang="ja-JP" altLang="en-US" sz="1400" dirty="0"/>
                    </a:p>
                  </a:txBody>
                  <a:tcPr>
                    <a:solidFill>
                      <a:srgbClr val="00B0F0"/>
                    </a:solidFill>
                  </a:tcPr>
                </a:tc>
                <a:tc>
                  <a:txBody>
                    <a:bodyPr/>
                    <a:lstStyle/>
                    <a:p>
                      <a:pPr algn="ctr"/>
                      <a:r>
                        <a:rPr kumimoji="1" lang="en-US" altLang="ja-JP" sz="1400" dirty="0"/>
                        <a:t>Delayed</a:t>
                      </a:r>
                      <a:endParaRPr kumimoji="1" lang="ja-JP" altLang="en-US" sz="1400" dirty="0"/>
                    </a:p>
                  </a:txBody>
                  <a:tcPr>
                    <a:solidFill>
                      <a:srgbClr val="9900FF"/>
                    </a:solidFill>
                  </a:tcPr>
                </a:tc>
                <a:tc>
                  <a:txBody>
                    <a:bodyPr/>
                    <a:lstStyle/>
                    <a:p>
                      <a:pPr algn="ctr"/>
                      <a:r>
                        <a:rPr kumimoji="1" lang="en-US" altLang="ja-JP" sz="1400" dirty="0"/>
                        <a:t>Cancelled</a:t>
                      </a:r>
                      <a:endParaRPr kumimoji="1" lang="ja-JP" altLang="en-US" sz="1400" dirty="0"/>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7451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44A327A-971D-42AB-9390-EDCC00532366}"/>
              </a:ext>
            </a:extLst>
          </p:cNvPr>
          <p:cNvSpPr>
            <a:spLocks noGrp="1"/>
          </p:cNvSpPr>
          <p:nvPr>
            <p:ph type="sldNum" sz="quarter" idx="10"/>
          </p:nvPr>
        </p:nvSpPr>
        <p:spPr/>
        <p:txBody>
          <a:bodyPr/>
          <a:lstStyle/>
          <a:p>
            <a:pPr>
              <a:defRPr/>
            </a:pPr>
            <a:fld id="{63F3BB8C-0C0C-4EAB-9830-DC513CDAB615}" type="slidenum">
              <a:rPr lang="en-US" smtClean="0"/>
              <a:pPr>
                <a:defRPr/>
              </a:pPr>
              <a:t>4</a:t>
            </a:fld>
            <a:endParaRPr lang="en-US"/>
          </a:p>
        </p:txBody>
      </p:sp>
      <p:graphicFrame>
        <p:nvGraphicFramePr>
          <p:cNvPr id="3" name="表 2">
            <a:extLst>
              <a:ext uri="{FF2B5EF4-FFF2-40B4-BE49-F238E27FC236}">
                <a16:creationId xmlns:a16="http://schemas.microsoft.com/office/drawing/2014/main" id="{34B07AE7-9B59-4DD8-B58E-42CFB177448D}"/>
              </a:ext>
            </a:extLst>
          </p:cNvPr>
          <p:cNvGraphicFramePr>
            <a:graphicFrameLocks noGrp="1"/>
          </p:cNvGraphicFramePr>
          <p:nvPr>
            <p:extLst>
              <p:ext uri="{D42A27DB-BD31-4B8C-83A1-F6EECF244321}">
                <p14:modId xmlns:p14="http://schemas.microsoft.com/office/powerpoint/2010/main" val="4017006405"/>
              </p:ext>
            </p:extLst>
          </p:nvPr>
        </p:nvGraphicFramePr>
        <p:xfrm>
          <a:off x="114299" y="345454"/>
          <a:ext cx="8980715" cy="3644759"/>
        </p:xfrm>
        <a:graphic>
          <a:graphicData uri="http://schemas.openxmlformats.org/drawingml/2006/table">
            <a:tbl>
              <a:tblPr/>
              <a:tblGrid>
                <a:gridCol w="1681843">
                  <a:extLst>
                    <a:ext uri="{9D8B030D-6E8A-4147-A177-3AD203B41FA5}">
                      <a16:colId xmlns:a16="http://schemas.microsoft.com/office/drawing/2014/main" val="718016188"/>
                    </a:ext>
                  </a:extLst>
                </a:gridCol>
                <a:gridCol w="4653644">
                  <a:extLst>
                    <a:ext uri="{9D8B030D-6E8A-4147-A177-3AD203B41FA5}">
                      <a16:colId xmlns:a16="http://schemas.microsoft.com/office/drawing/2014/main" val="3632692775"/>
                    </a:ext>
                  </a:extLst>
                </a:gridCol>
                <a:gridCol w="636813">
                  <a:extLst>
                    <a:ext uri="{9D8B030D-6E8A-4147-A177-3AD203B41FA5}">
                      <a16:colId xmlns:a16="http://schemas.microsoft.com/office/drawing/2014/main" val="904485485"/>
                    </a:ext>
                  </a:extLst>
                </a:gridCol>
                <a:gridCol w="1020537">
                  <a:extLst>
                    <a:ext uri="{9D8B030D-6E8A-4147-A177-3AD203B41FA5}">
                      <a16:colId xmlns:a16="http://schemas.microsoft.com/office/drawing/2014/main" val="2694789397"/>
                    </a:ext>
                  </a:extLst>
                </a:gridCol>
                <a:gridCol w="987878">
                  <a:extLst>
                    <a:ext uri="{9D8B030D-6E8A-4147-A177-3AD203B41FA5}">
                      <a16:colId xmlns:a16="http://schemas.microsoft.com/office/drawing/2014/main" val="1177439751"/>
                    </a:ext>
                  </a:extLst>
                </a:gridCol>
              </a:tblGrid>
              <a:tr h="61917">
                <a:tc>
                  <a:txBody>
                    <a:bodyPr/>
                    <a:lstStyle/>
                    <a:p>
                      <a:pPr algn="ctr" fontAlgn="b"/>
                      <a:r>
                        <a:rPr lang="en-US" sz="1400" b="1" i="0" u="none" strike="noStrike" dirty="0">
                          <a:solidFill>
                            <a:srgbClr val="000000"/>
                          </a:solidFill>
                          <a:effectLst/>
                          <a:latin typeface="Calibri" panose="020F0502020204030204" pitchFamily="34" charset="0"/>
                        </a:rPr>
                        <a:t>Action Id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E1CD"/>
                    </a:solidFill>
                  </a:tcPr>
                </a:tc>
                <a:tc>
                  <a:txBody>
                    <a:bodyPr/>
                    <a:lstStyle/>
                    <a:p>
                      <a:pPr algn="ctr" fontAlgn="b"/>
                      <a:r>
                        <a:rPr lang="en-US" sz="1400" b="1" i="0" u="none" strike="noStrike" dirty="0">
                          <a:solidFill>
                            <a:srgbClr val="000000"/>
                          </a:solidFill>
                          <a:effectLst/>
                          <a:latin typeface="Calibri" panose="020F0502020204030204" pitchFamily="34" charset="0"/>
                        </a:rPr>
                        <a:t>Summary</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Lead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Due Date</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Completion</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297991"/>
                  </a:ext>
                </a:extLst>
              </a:tr>
              <a:tr h="353920">
                <a:tc>
                  <a:txBody>
                    <a:bodyPr/>
                    <a:lstStyle/>
                    <a:p>
                      <a:pPr algn="l" fontAlgn="b"/>
                      <a:r>
                        <a:rPr lang="en-US" sz="1400" b="0" i="0" u="none" strike="noStrike" dirty="0">
                          <a:solidFill>
                            <a:schemeClr val="tx1"/>
                          </a:solidFill>
                          <a:effectLst/>
                          <a:latin typeface="Arial" panose="020B0604020202020204" pitchFamily="34" charset="0"/>
                        </a:rPr>
                        <a:t>A.GDWG.2018.5c.3</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Arial" panose="020B0604020202020204" pitchFamily="34" charset="0"/>
                        </a:rPr>
                        <a:t> Peter </a:t>
                      </a:r>
                      <a:r>
                        <a:rPr lang="en-US" sz="1400" b="0" i="0" u="none" strike="noStrike" dirty="0" err="1">
                          <a:solidFill>
                            <a:srgbClr val="000000"/>
                          </a:solidFill>
                          <a:effectLst/>
                          <a:latin typeface="Arial" panose="020B0604020202020204" pitchFamily="34" charset="0"/>
                        </a:rPr>
                        <a:t>Miu</a:t>
                      </a:r>
                      <a:r>
                        <a:rPr lang="en-US" sz="1400" b="0" i="0" u="none" strike="noStrike" dirty="0">
                          <a:solidFill>
                            <a:srgbClr val="000000"/>
                          </a:solidFill>
                          <a:effectLst/>
                          <a:latin typeface="Arial" panose="020B0604020202020204" pitchFamily="34" charset="0"/>
                        </a:rPr>
                        <a:t> to specify a technical note to propose several methods for the implementation of passive and active GSICS products access service such as RSS on THREDDS.  Technologies to consider should be available to all GPRC; RSS, EUMETSAT UNS, SMS, WeChat, …</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dirty="0">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ja-JP" altLang="en-US" sz="1400" b="0" i="0" u="none" strike="noStrike" dirty="0">
                        <a:solidFill>
                          <a:srgbClr val="000000"/>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0780787"/>
                  </a:ext>
                </a:extLst>
              </a:tr>
              <a:tr h="346506">
                <a:tc>
                  <a:txBody>
                    <a:bodyPr/>
                    <a:lstStyle/>
                    <a:p>
                      <a:pPr algn="l" fontAlgn="b"/>
                      <a:r>
                        <a:rPr lang="en-US" sz="1400" b="0" i="0" u="none" strike="noStrike" dirty="0">
                          <a:solidFill>
                            <a:schemeClr val="bg1"/>
                          </a:solidFill>
                          <a:effectLst/>
                          <a:latin typeface="Arial" panose="020B0604020202020204" pitchFamily="34" charset="0"/>
                        </a:rPr>
                        <a:t>A.GDWG.2018.5c.4</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dirty="0">
                          <a:solidFill>
                            <a:srgbClr val="000000"/>
                          </a:solidFill>
                          <a:effectLst/>
                          <a:latin typeface="Arial" panose="020B0604020202020204" pitchFamily="34" charset="0"/>
                        </a:rPr>
                        <a:t> Peter </a:t>
                      </a:r>
                      <a:r>
                        <a:rPr lang="en-US" sz="1400" b="0" i="0" u="none" strike="noStrike" dirty="0" err="1">
                          <a:solidFill>
                            <a:srgbClr val="000000"/>
                          </a:solidFill>
                          <a:effectLst/>
                          <a:latin typeface="Arial" panose="020B0604020202020204" pitchFamily="34" charset="0"/>
                        </a:rPr>
                        <a:t>Miu</a:t>
                      </a:r>
                      <a:r>
                        <a:rPr lang="en-US" sz="1400" b="0" i="0" u="none" strike="noStrike" dirty="0">
                          <a:solidFill>
                            <a:srgbClr val="000000"/>
                          </a:solidFill>
                          <a:effectLst/>
                          <a:latin typeface="Arial" panose="020B0604020202020204" pitchFamily="34" charset="0"/>
                        </a:rPr>
                        <a:t> to update the GSICS product moving process on the EUMETSAT GSICS server to ignore products being uploaded with .TEMP, .temp, .etc. This is to avoid zero size products to be served to users.</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dirty="0">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dirty="0">
                          <a:solidFill>
                            <a:srgbClr val="000000"/>
                          </a:solidFill>
                          <a:effectLst/>
                          <a:latin typeface="Arial" panose="020B0604020202020204" pitchFamily="34" charset="0"/>
                        </a:rPr>
                        <a:t>2019-02-05</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6878991"/>
                  </a:ext>
                </a:extLst>
              </a:tr>
              <a:tr h="265351">
                <a:tc>
                  <a:txBody>
                    <a:bodyPr/>
                    <a:lstStyle/>
                    <a:p>
                      <a:pPr algn="l" fontAlgn="b"/>
                      <a:r>
                        <a:rPr lang="en-US" sz="1400" b="0" i="0" u="none" strike="noStrike" dirty="0">
                          <a:solidFill>
                            <a:srgbClr val="000000"/>
                          </a:solidFill>
                          <a:effectLst/>
                          <a:latin typeface="Arial" panose="020B0604020202020204" pitchFamily="34" charset="0"/>
                        </a:rPr>
                        <a:t>A.GDWG.2018.5c.5</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 Peter Miu to implement a product upload timer to provide a report on how long it takes to received products from the product producers.</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Arial" panose="020B0604020202020204" pitchFamily="34" charset="0"/>
                        </a:rPr>
                        <a:t>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ja-JP" altLang="en-US" sz="1400" b="0" i="0" u="none" strike="noStrike" dirty="0">
                        <a:solidFill>
                          <a:srgbClr val="000000"/>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3453241"/>
                  </a:ext>
                </a:extLst>
              </a:tr>
              <a:tr h="155575">
                <a:tc>
                  <a:txBody>
                    <a:bodyPr/>
                    <a:lstStyle/>
                    <a:p>
                      <a:pPr algn="l" fontAlgn="b"/>
                      <a:r>
                        <a:rPr lang="en-US" sz="1400" b="0" i="0" u="none" strike="noStrike" dirty="0">
                          <a:solidFill>
                            <a:schemeClr val="bg1"/>
                          </a:solidFill>
                          <a:effectLst/>
                          <a:latin typeface="Arial" panose="020B0604020202020204" pitchFamily="34" charset="0"/>
                        </a:rPr>
                        <a:t>A.GDWG.2018.5d.1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dirty="0">
                          <a:solidFill>
                            <a:srgbClr val="000000"/>
                          </a:solidFill>
                          <a:effectLst/>
                          <a:latin typeface="Arial" panose="020B0604020202020204" pitchFamily="34" charset="0"/>
                        </a:rPr>
                        <a:t> CMA and EUMETSAT to work together to </a:t>
                      </a:r>
                      <a:r>
                        <a:rPr lang="en-US" sz="1400" b="0" i="0" u="none" strike="noStrike" dirty="0" err="1">
                          <a:solidFill>
                            <a:srgbClr val="000000"/>
                          </a:solidFill>
                          <a:effectLst/>
                          <a:latin typeface="Arial" panose="020B0604020202020204" pitchFamily="34" charset="0"/>
                        </a:rPr>
                        <a:t>synchronise</a:t>
                      </a:r>
                      <a:r>
                        <a:rPr lang="en-US" sz="1400" b="0" i="0" u="none" strike="noStrike" dirty="0">
                          <a:solidFill>
                            <a:srgbClr val="000000"/>
                          </a:solidFill>
                          <a:effectLst/>
                          <a:latin typeface="Arial" panose="020B0604020202020204" pitchFamily="34" charset="0"/>
                        </a:rPr>
                        <a:t> GSICS products across the servers.</a:t>
                      </a:r>
                    </a:p>
                    <a:p>
                      <a:pPr algn="l" fontAlgn="b"/>
                      <a:r>
                        <a:rPr lang="en-US" altLang="zh-CN" sz="1400" dirty="0">
                          <a:solidFill>
                            <a:srgbClr val="3333FF"/>
                          </a:solidFill>
                          <a:sym typeface="+mn-ea"/>
                        </a:rPr>
                        <a:t>XU </a:t>
                      </a:r>
                      <a:r>
                        <a:rPr lang="en-US" altLang="zh-CN" sz="1400" dirty="0" err="1">
                          <a:solidFill>
                            <a:srgbClr val="3333FF"/>
                          </a:solidFill>
                          <a:sym typeface="+mn-ea"/>
                        </a:rPr>
                        <a:t>Zhe</a:t>
                      </a:r>
                      <a:r>
                        <a:rPr lang="en-US" altLang="zh-CN" sz="1400" dirty="0">
                          <a:solidFill>
                            <a:srgbClr val="3333FF"/>
                          </a:solidFill>
                          <a:sym typeface="+mn-ea"/>
                        </a:rPr>
                        <a:t> has reported that at GDWG web meeting on 2019-01-23</a:t>
                      </a:r>
                      <a:endParaRPr lang="en-US" sz="1400" b="0" i="0" u="none" strike="noStrike" dirty="0">
                        <a:solidFill>
                          <a:srgbClr val="3333FF"/>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CMA/EUM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dirty="0">
                          <a:solidFill>
                            <a:srgbClr val="000000"/>
                          </a:solidFill>
                          <a:effectLst/>
                          <a:latin typeface="Arial" panose="020B0604020202020204" pitchFamily="34" charset="0"/>
                        </a:rPr>
                        <a:t>2019-01-23</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530388"/>
                  </a:ext>
                </a:extLst>
              </a:tr>
            </a:tbl>
          </a:graphicData>
        </a:graphic>
      </p:graphicFrame>
      <p:sp>
        <p:nvSpPr>
          <p:cNvPr id="4" name="テキスト ボックス 3">
            <a:extLst>
              <a:ext uri="{FF2B5EF4-FFF2-40B4-BE49-F238E27FC236}">
                <a16:creationId xmlns:a16="http://schemas.microsoft.com/office/drawing/2014/main" id="{44CC327A-8756-4487-B8F2-A08B573BD98F}"/>
              </a:ext>
            </a:extLst>
          </p:cNvPr>
          <p:cNvSpPr txBox="1"/>
          <p:nvPr/>
        </p:nvSpPr>
        <p:spPr>
          <a:xfrm>
            <a:off x="5374642" y="0"/>
            <a:ext cx="3531801" cy="369332"/>
          </a:xfrm>
          <a:prstGeom prst="rect">
            <a:avLst/>
          </a:prstGeom>
          <a:noFill/>
        </p:spPr>
        <p:txBody>
          <a:bodyPr wrap="none" rtlCol="0">
            <a:spAutoFit/>
          </a:bodyPr>
          <a:lstStyle/>
          <a:p>
            <a:r>
              <a:rPr kumimoji="1" lang="en-US" altLang="ja-JP" dirty="0"/>
              <a:t>2018 Actions (</a:t>
            </a:r>
            <a:r>
              <a:rPr kumimoji="1" lang="en-US" altLang="ja-JP" dirty="0">
                <a:solidFill>
                  <a:srgbClr val="0000FF"/>
                </a:solidFill>
              </a:rPr>
              <a:t>comments in blue</a:t>
            </a:r>
            <a:r>
              <a:rPr kumimoji="1" lang="en-US" altLang="ja-JP" dirty="0"/>
              <a:t>)</a:t>
            </a:r>
            <a:endParaRPr kumimoji="1" lang="ja-JP" altLang="en-US" dirty="0"/>
          </a:p>
        </p:txBody>
      </p:sp>
      <p:graphicFrame>
        <p:nvGraphicFramePr>
          <p:cNvPr id="5" name="表 4">
            <a:extLst>
              <a:ext uri="{FF2B5EF4-FFF2-40B4-BE49-F238E27FC236}">
                <a16:creationId xmlns:a16="http://schemas.microsoft.com/office/drawing/2014/main" id="{D0788B7B-3591-49B2-B21F-91FA03F20ED6}"/>
              </a:ext>
            </a:extLst>
          </p:cNvPr>
          <p:cNvGraphicFramePr>
            <a:graphicFrameLocks noGrp="1"/>
          </p:cNvGraphicFramePr>
          <p:nvPr>
            <p:extLst>
              <p:ext uri="{D42A27DB-BD31-4B8C-83A1-F6EECF244321}">
                <p14:modId xmlns:p14="http://schemas.microsoft.com/office/powerpoint/2010/main" val="3403067139"/>
              </p:ext>
            </p:extLst>
          </p:nvPr>
        </p:nvGraphicFramePr>
        <p:xfrm>
          <a:off x="114300" y="12700"/>
          <a:ext cx="4140200" cy="304800"/>
        </p:xfrm>
        <a:graphic>
          <a:graphicData uri="http://schemas.openxmlformats.org/drawingml/2006/table">
            <a:tbl>
              <a:tblPr firstRow="1" bandRow="1">
                <a:tableStyleId>{5C22544A-7EE6-4342-B048-85BDC9FD1C3A}</a:tableStyleId>
              </a:tblPr>
              <a:tblGrid>
                <a:gridCol w="9779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901700">
                  <a:extLst>
                    <a:ext uri="{9D8B030D-6E8A-4147-A177-3AD203B41FA5}">
                      <a16:colId xmlns:a16="http://schemas.microsoft.com/office/drawing/2014/main" val="20002"/>
                    </a:ext>
                  </a:extLst>
                </a:gridCol>
                <a:gridCol w="1054100">
                  <a:extLst>
                    <a:ext uri="{9D8B030D-6E8A-4147-A177-3AD203B41FA5}">
                      <a16:colId xmlns:a16="http://schemas.microsoft.com/office/drawing/2014/main" val="20003"/>
                    </a:ext>
                  </a:extLst>
                </a:gridCol>
              </a:tblGrid>
              <a:tr h="0">
                <a:tc>
                  <a:txBody>
                    <a:bodyPr/>
                    <a:lstStyle/>
                    <a:p>
                      <a:pPr algn="ctr"/>
                      <a:r>
                        <a:rPr kumimoji="1" lang="en-US" altLang="ja-JP" sz="1400" dirty="0"/>
                        <a:t>Closed</a:t>
                      </a:r>
                      <a:endParaRPr kumimoji="1" lang="ja-JP" altLang="en-US" sz="1400" dirty="0"/>
                    </a:p>
                  </a:txBody>
                  <a:tcPr>
                    <a:solidFill>
                      <a:srgbClr val="339933"/>
                    </a:solidFill>
                  </a:tcPr>
                </a:tc>
                <a:tc>
                  <a:txBody>
                    <a:bodyPr/>
                    <a:lstStyle/>
                    <a:p>
                      <a:pPr algn="ctr"/>
                      <a:r>
                        <a:rPr kumimoji="1" lang="en-US" altLang="ja-JP" sz="1400" dirty="0"/>
                        <a:t>In Progress</a:t>
                      </a:r>
                      <a:endParaRPr kumimoji="1" lang="ja-JP" altLang="en-US" sz="1400" dirty="0"/>
                    </a:p>
                  </a:txBody>
                  <a:tcPr>
                    <a:solidFill>
                      <a:srgbClr val="00B0F0"/>
                    </a:solidFill>
                  </a:tcPr>
                </a:tc>
                <a:tc>
                  <a:txBody>
                    <a:bodyPr/>
                    <a:lstStyle/>
                    <a:p>
                      <a:pPr algn="ctr"/>
                      <a:r>
                        <a:rPr kumimoji="1" lang="en-US" altLang="ja-JP" sz="1400" dirty="0"/>
                        <a:t>Delayed</a:t>
                      </a:r>
                      <a:endParaRPr kumimoji="1" lang="ja-JP" altLang="en-US" sz="1400" dirty="0"/>
                    </a:p>
                  </a:txBody>
                  <a:tcPr>
                    <a:solidFill>
                      <a:srgbClr val="9900FF"/>
                    </a:solidFill>
                  </a:tcPr>
                </a:tc>
                <a:tc>
                  <a:txBody>
                    <a:bodyPr/>
                    <a:lstStyle/>
                    <a:p>
                      <a:pPr algn="ctr"/>
                      <a:r>
                        <a:rPr kumimoji="1" lang="en-US" altLang="ja-JP" sz="1400" dirty="0"/>
                        <a:t>Cancelled</a:t>
                      </a:r>
                      <a:endParaRPr kumimoji="1" lang="ja-JP" altLang="en-US" sz="1400" dirty="0"/>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3429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36661F7-4A42-4CE8-8564-9980540C4D16}"/>
              </a:ext>
            </a:extLst>
          </p:cNvPr>
          <p:cNvSpPr>
            <a:spLocks noGrp="1"/>
          </p:cNvSpPr>
          <p:nvPr>
            <p:ph type="sldNum" sz="quarter" idx="10"/>
          </p:nvPr>
        </p:nvSpPr>
        <p:spPr/>
        <p:txBody>
          <a:bodyPr/>
          <a:lstStyle/>
          <a:p>
            <a:pPr>
              <a:defRPr/>
            </a:pPr>
            <a:fld id="{63F3BB8C-0C0C-4EAB-9830-DC513CDAB615}" type="slidenum">
              <a:rPr lang="en-US" smtClean="0"/>
              <a:pPr>
                <a:defRPr/>
              </a:pPr>
              <a:t>5</a:t>
            </a:fld>
            <a:endParaRPr lang="en-US"/>
          </a:p>
        </p:txBody>
      </p:sp>
      <p:graphicFrame>
        <p:nvGraphicFramePr>
          <p:cNvPr id="4" name="表 3">
            <a:extLst>
              <a:ext uri="{FF2B5EF4-FFF2-40B4-BE49-F238E27FC236}">
                <a16:creationId xmlns:a16="http://schemas.microsoft.com/office/drawing/2014/main" id="{C7AD37F7-A842-4508-A52F-5C12BCAABA22}"/>
              </a:ext>
            </a:extLst>
          </p:cNvPr>
          <p:cNvGraphicFramePr>
            <a:graphicFrameLocks noGrp="1"/>
          </p:cNvGraphicFramePr>
          <p:nvPr>
            <p:extLst>
              <p:ext uri="{D42A27DB-BD31-4B8C-83A1-F6EECF244321}">
                <p14:modId xmlns:p14="http://schemas.microsoft.com/office/powerpoint/2010/main" val="4062207325"/>
              </p:ext>
            </p:extLst>
          </p:nvPr>
        </p:nvGraphicFramePr>
        <p:xfrm>
          <a:off x="114299" y="345454"/>
          <a:ext cx="8980715" cy="4287888"/>
        </p:xfrm>
        <a:graphic>
          <a:graphicData uri="http://schemas.openxmlformats.org/drawingml/2006/table">
            <a:tbl>
              <a:tblPr/>
              <a:tblGrid>
                <a:gridCol w="1681843">
                  <a:extLst>
                    <a:ext uri="{9D8B030D-6E8A-4147-A177-3AD203B41FA5}">
                      <a16:colId xmlns:a16="http://schemas.microsoft.com/office/drawing/2014/main" val="718016188"/>
                    </a:ext>
                  </a:extLst>
                </a:gridCol>
                <a:gridCol w="4604658">
                  <a:extLst>
                    <a:ext uri="{9D8B030D-6E8A-4147-A177-3AD203B41FA5}">
                      <a16:colId xmlns:a16="http://schemas.microsoft.com/office/drawing/2014/main" val="3632692775"/>
                    </a:ext>
                  </a:extLst>
                </a:gridCol>
                <a:gridCol w="579664">
                  <a:extLst>
                    <a:ext uri="{9D8B030D-6E8A-4147-A177-3AD203B41FA5}">
                      <a16:colId xmlns:a16="http://schemas.microsoft.com/office/drawing/2014/main" val="904485485"/>
                    </a:ext>
                  </a:extLst>
                </a:gridCol>
                <a:gridCol w="1126672">
                  <a:extLst>
                    <a:ext uri="{9D8B030D-6E8A-4147-A177-3AD203B41FA5}">
                      <a16:colId xmlns:a16="http://schemas.microsoft.com/office/drawing/2014/main" val="2694789397"/>
                    </a:ext>
                  </a:extLst>
                </a:gridCol>
                <a:gridCol w="987878">
                  <a:extLst>
                    <a:ext uri="{9D8B030D-6E8A-4147-A177-3AD203B41FA5}">
                      <a16:colId xmlns:a16="http://schemas.microsoft.com/office/drawing/2014/main" val="1177439751"/>
                    </a:ext>
                  </a:extLst>
                </a:gridCol>
              </a:tblGrid>
              <a:tr h="61917">
                <a:tc>
                  <a:txBody>
                    <a:bodyPr/>
                    <a:lstStyle/>
                    <a:p>
                      <a:pPr algn="ctr" fontAlgn="b"/>
                      <a:r>
                        <a:rPr lang="en-US" sz="1400" b="1" i="0" u="none" strike="noStrike" dirty="0">
                          <a:solidFill>
                            <a:srgbClr val="000000"/>
                          </a:solidFill>
                          <a:effectLst/>
                          <a:latin typeface="Calibri" panose="020F0502020204030204" pitchFamily="34" charset="0"/>
                        </a:rPr>
                        <a:t>Action Id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E1CD"/>
                    </a:solidFill>
                  </a:tcPr>
                </a:tc>
                <a:tc>
                  <a:txBody>
                    <a:bodyPr/>
                    <a:lstStyle/>
                    <a:p>
                      <a:pPr algn="ctr" fontAlgn="b"/>
                      <a:r>
                        <a:rPr lang="en-US" sz="1400" b="1" i="0" u="none" strike="noStrike" dirty="0">
                          <a:solidFill>
                            <a:srgbClr val="000000"/>
                          </a:solidFill>
                          <a:effectLst/>
                          <a:latin typeface="Calibri" panose="020F0502020204030204" pitchFamily="34" charset="0"/>
                        </a:rPr>
                        <a:t>Summary</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Lead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Due Date</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Completion</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297991"/>
                  </a:ext>
                </a:extLst>
              </a:tr>
              <a:tr h="88569">
                <a:tc>
                  <a:txBody>
                    <a:bodyPr/>
                    <a:lstStyle/>
                    <a:p>
                      <a:pPr algn="l" fontAlgn="b"/>
                      <a:r>
                        <a:rPr lang="en-US" sz="1400" b="0" i="0" u="none" strike="noStrike" dirty="0">
                          <a:solidFill>
                            <a:schemeClr val="bg1"/>
                          </a:solidFill>
                          <a:effectLst/>
                          <a:latin typeface="Arial" panose="020B0604020202020204" pitchFamily="34" charset="0"/>
                        </a:rPr>
                        <a:t>A.GDWG.2018.5d.2</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dirty="0">
                          <a:solidFill>
                            <a:srgbClr val="000000"/>
                          </a:solidFill>
                          <a:effectLst/>
                          <a:latin typeface="Arial" panose="020B0604020202020204" pitchFamily="34" charset="0"/>
                        </a:rPr>
                        <a:t> CMA to check if their </a:t>
                      </a:r>
                      <a:r>
                        <a:rPr lang="en-US" sz="1400" b="0" i="0" u="none" strike="noStrike" dirty="0" err="1">
                          <a:solidFill>
                            <a:srgbClr val="000000"/>
                          </a:solidFill>
                          <a:effectLst/>
                          <a:latin typeface="Arial" panose="020B0604020202020204" pitchFamily="34" charset="0"/>
                        </a:rPr>
                        <a:t>NetCDF</a:t>
                      </a:r>
                      <a:r>
                        <a:rPr lang="en-US" sz="1400" b="0" i="0" u="none" strike="noStrike" dirty="0">
                          <a:solidFill>
                            <a:srgbClr val="000000"/>
                          </a:solidFill>
                          <a:effectLst/>
                          <a:latin typeface="Arial" panose="020B0604020202020204" pitchFamily="34" charset="0"/>
                        </a:rPr>
                        <a:t> format checking tool can be shared in GSICS.</a:t>
                      </a:r>
                    </a:p>
                    <a:p>
                      <a:pPr algn="l" fontAlgn="b"/>
                      <a:r>
                        <a:rPr lang="en-US" altLang="zh-CN" sz="1400" dirty="0">
                          <a:solidFill>
                            <a:srgbClr val="3333FF"/>
                          </a:solidFill>
                          <a:sym typeface="+mn-ea"/>
                        </a:rPr>
                        <a:t>CMA GDWG confirm can share </a:t>
                      </a:r>
                      <a:r>
                        <a:rPr lang="en-US" altLang="zh-CN" sz="1400" dirty="0" err="1">
                          <a:solidFill>
                            <a:srgbClr val="3333FF"/>
                          </a:solidFill>
                          <a:sym typeface="+mn-ea"/>
                        </a:rPr>
                        <a:t>NetCDF</a:t>
                      </a:r>
                      <a:r>
                        <a:rPr lang="en-US" altLang="zh-CN" sz="1400" dirty="0">
                          <a:solidFill>
                            <a:srgbClr val="3333FF"/>
                          </a:solidFill>
                          <a:sym typeface="+mn-ea"/>
                        </a:rPr>
                        <a:t> format checking tool's script</a:t>
                      </a:r>
                      <a:endParaRPr lang="en-US" sz="1400" b="0" i="0" u="none" strike="noStrike" dirty="0">
                        <a:solidFill>
                          <a:srgbClr val="3333FF"/>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effectLst/>
                          <a:latin typeface="Arial" panose="020B0604020202020204" pitchFamily="34" charset="0"/>
                        </a:rPr>
                        <a:t>CMA/EUM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i="0" u="none" strike="noStrike" dirty="0">
                          <a:solidFill>
                            <a:srgbClr val="000000"/>
                          </a:solidFill>
                          <a:effectLst/>
                          <a:latin typeface="Arial" panose="020B0604020202020204" pitchFamily="34" charset="0"/>
                        </a:rPr>
                        <a:t>2019-03-01</a:t>
                      </a:r>
                      <a:endParaRPr lang="ja-JP" altLang="en-US" sz="1400" b="0" i="0" u="none" strike="noStrike" dirty="0">
                        <a:solidFill>
                          <a:srgbClr val="000000"/>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9796385"/>
                  </a:ext>
                </a:extLst>
              </a:tr>
              <a:tr h="265351">
                <a:tc>
                  <a:txBody>
                    <a:bodyPr/>
                    <a:lstStyle/>
                    <a:p>
                      <a:pPr algn="l" fontAlgn="b"/>
                      <a:r>
                        <a:rPr lang="en-US" sz="1400" b="0" i="0" u="none" strike="noStrike" dirty="0">
                          <a:solidFill>
                            <a:schemeClr val="bg1"/>
                          </a:solidFill>
                          <a:effectLst/>
                          <a:latin typeface="Arial" panose="020B0604020202020204" pitchFamily="34" charset="0"/>
                        </a:rPr>
                        <a:t>A.GDWG.2018.5j.1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dirty="0">
                          <a:solidFill>
                            <a:srgbClr val="000000"/>
                          </a:solidFill>
                          <a:effectLst/>
                          <a:latin typeface="Arial" panose="020B0604020202020204" pitchFamily="34" charset="0"/>
                        </a:rPr>
                        <a:t> Rob </a:t>
                      </a:r>
                      <a:r>
                        <a:rPr lang="en-US" sz="1400" b="0" i="0" u="none" strike="noStrike" dirty="0" err="1">
                          <a:solidFill>
                            <a:srgbClr val="000000"/>
                          </a:solidFill>
                          <a:effectLst/>
                          <a:latin typeface="Arial" panose="020B0604020202020204" pitchFamily="34" charset="0"/>
                        </a:rPr>
                        <a:t>Roebeling</a:t>
                      </a:r>
                      <a:r>
                        <a:rPr lang="en-US" sz="1400" b="0" i="0" u="none" strike="noStrike" dirty="0">
                          <a:solidFill>
                            <a:srgbClr val="000000"/>
                          </a:solidFill>
                          <a:effectLst/>
                          <a:latin typeface="Arial" panose="020B0604020202020204" pitchFamily="34" charset="0"/>
                        </a:rPr>
                        <a:t> to make a proposal for the WMO OSCAR/Space Instrument Pages for review by the GDWG so that a recommendation can be presented to WMO to improve the usability of these pages.</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panose="020B0604020202020204" pitchFamily="34" charset="0"/>
                        </a:rPr>
                        <a:t>2018-09-18</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8160077"/>
                  </a:ext>
                </a:extLst>
              </a:tr>
              <a:tr h="265351">
                <a:tc>
                  <a:txBody>
                    <a:bodyPr/>
                    <a:lstStyle/>
                    <a:p>
                      <a:pPr algn="l" fontAlgn="b"/>
                      <a:r>
                        <a:rPr lang="en-US" sz="1400" b="0" i="0" u="none" strike="noStrike" dirty="0">
                          <a:solidFill>
                            <a:schemeClr val="bg1"/>
                          </a:solidFill>
                          <a:effectLst/>
                          <a:latin typeface="Arial" panose="020B0604020202020204" pitchFamily="34" charset="0"/>
                        </a:rPr>
                        <a:t>A.GDWG.2018.5j.2</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dirty="0">
                          <a:solidFill>
                            <a:srgbClr val="000000"/>
                          </a:solidFill>
                          <a:effectLst/>
                          <a:latin typeface="Arial" panose="020B0604020202020204" pitchFamily="34" charset="0"/>
                        </a:rPr>
                        <a:t> GDWG members to take the event logging white paper to see whether their </a:t>
                      </a:r>
                      <a:r>
                        <a:rPr lang="en-US" sz="1400" b="0" i="0" u="none" strike="noStrike" dirty="0" err="1">
                          <a:solidFill>
                            <a:srgbClr val="000000"/>
                          </a:solidFill>
                          <a:effectLst/>
                          <a:latin typeface="Arial" panose="020B0604020202020204" pitchFamily="34" charset="0"/>
                        </a:rPr>
                        <a:t>organisation</a:t>
                      </a:r>
                      <a:r>
                        <a:rPr lang="en-US" sz="1400" b="0" i="0" u="none" strike="noStrike" dirty="0">
                          <a:solidFill>
                            <a:srgbClr val="000000"/>
                          </a:solidFill>
                          <a:effectLst/>
                          <a:latin typeface="Arial" panose="020B0604020202020204" pitchFamily="34" charset="0"/>
                        </a:rPr>
                        <a:t> can do with regards to implementing such a system and report back to GDWG.</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panose="020B0604020202020204" pitchFamily="34" charset="0"/>
                        </a:rPr>
                        <a:t>2018-04-30</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216557"/>
                  </a:ext>
                </a:extLst>
              </a:tr>
              <a:tr h="429888">
                <a:tc>
                  <a:txBody>
                    <a:bodyPr/>
                    <a:lstStyle/>
                    <a:p>
                      <a:pPr algn="l" fontAlgn="b"/>
                      <a:r>
                        <a:rPr lang="en-US" sz="1400" b="0" i="0" u="none" strike="noStrike" dirty="0">
                          <a:solidFill>
                            <a:schemeClr val="bg1"/>
                          </a:solidFill>
                          <a:effectLst/>
                          <a:latin typeface="Arial" panose="020B0604020202020204" pitchFamily="34" charset="0"/>
                        </a:rPr>
                        <a:t>A.GDWG.2018.5j.3</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a:solidFill>
                            <a:srgbClr val="000000"/>
                          </a:solidFill>
                          <a:effectLst/>
                          <a:latin typeface="Arial" panose="020B0604020202020204" pitchFamily="34" charset="0"/>
                        </a:rPr>
                        <a:t> GDWG Chair/Vice Chair to prepare a reply to “R45.05: Calibration Events Logging Task Team be folded formed under GSICS as a task team” for CGMS-46.  Reply shall be sent to Rob (team lead) for review and presented to the EP by GDWG chair.  EP chair shall present the result to CGMS-46 in the dedicate GSICS presentation.</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panose="020B0604020202020204" pitchFamily="34" charset="0"/>
                        </a:rPr>
                        <a:t>2018-06-01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4232614"/>
                  </a:ext>
                </a:extLst>
              </a:tr>
              <a:tr h="88569">
                <a:tc>
                  <a:txBody>
                    <a:bodyPr/>
                    <a:lstStyle/>
                    <a:p>
                      <a:pPr algn="l" fontAlgn="b"/>
                      <a:r>
                        <a:rPr lang="en-US" sz="1400" b="0" i="0" u="none" strike="noStrike" dirty="0">
                          <a:solidFill>
                            <a:schemeClr val="bg1"/>
                          </a:solidFill>
                          <a:effectLst/>
                          <a:latin typeface="Arial" panose="020B0604020202020204" pitchFamily="34" charset="0"/>
                        </a:rPr>
                        <a:t>A.GDWG.2018.8a.1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a:solidFill>
                            <a:srgbClr val="000000"/>
                          </a:solidFill>
                          <a:effectLst/>
                          <a:latin typeface="Arial" panose="020B0604020202020204" pitchFamily="34" charset="0"/>
                        </a:rPr>
                        <a:t> Masaya Takahashi to update action identifier definition for GSICS-EP meetings.</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panose="020B0604020202020204" pitchFamily="34" charset="0"/>
                        </a:rPr>
                        <a:t>2018-06-01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3209804"/>
                  </a:ext>
                </a:extLst>
              </a:tr>
            </a:tbl>
          </a:graphicData>
        </a:graphic>
      </p:graphicFrame>
      <p:sp>
        <p:nvSpPr>
          <p:cNvPr id="5" name="テキスト ボックス 4">
            <a:extLst>
              <a:ext uri="{FF2B5EF4-FFF2-40B4-BE49-F238E27FC236}">
                <a16:creationId xmlns:a16="http://schemas.microsoft.com/office/drawing/2014/main" id="{CD421152-3D2C-4710-AB0F-0B0E70D5CFEC}"/>
              </a:ext>
            </a:extLst>
          </p:cNvPr>
          <p:cNvSpPr txBox="1"/>
          <p:nvPr/>
        </p:nvSpPr>
        <p:spPr>
          <a:xfrm>
            <a:off x="5374642" y="0"/>
            <a:ext cx="3531801" cy="369332"/>
          </a:xfrm>
          <a:prstGeom prst="rect">
            <a:avLst/>
          </a:prstGeom>
          <a:noFill/>
        </p:spPr>
        <p:txBody>
          <a:bodyPr wrap="none" rtlCol="0">
            <a:spAutoFit/>
          </a:bodyPr>
          <a:lstStyle/>
          <a:p>
            <a:r>
              <a:rPr kumimoji="1" lang="en-US" altLang="ja-JP" dirty="0"/>
              <a:t>2018 Actions (</a:t>
            </a:r>
            <a:r>
              <a:rPr kumimoji="1" lang="en-US" altLang="ja-JP" dirty="0">
                <a:solidFill>
                  <a:srgbClr val="0000FF"/>
                </a:solidFill>
              </a:rPr>
              <a:t>comments in blue</a:t>
            </a:r>
            <a:r>
              <a:rPr kumimoji="1" lang="en-US" altLang="ja-JP" dirty="0"/>
              <a:t>)</a:t>
            </a:r>
            <a:endParaRPr kumimoji="1" lang="ja-JP" altLang="en-US" dirty="0"/>
          </a:p>
        </p:txBody>
      </p:sp>
      <p:graphicFrame>
        <p:nvGraphicFramePr>
          <p:cNvPr id="6" name="表 5">
            <a:extLst>
              <a:ext uri="{FF2B5EF4-FFF2-40B4-BE49-F238E27FC236}">
                <a16:creationId xmlns:a16="http://schemas.microsoft.com/office/drawing/2014/main" id="{7CBEFA63-625E-4CAD-8DB2-51B6E408A6DB}"/>
              </a:ext>
            </a:extLst>
          </p:cNvPr>
          <p:cNvGraphicFramePr>
            <a:graphicFrameLocks noGrp="1"/>
          </p:cNvGraphicFramePr>
          <p:nvPr>
            <p:extLst/>
          </p:nvPr>
        </p:nvGraphicFramePr>
        <p:xfrm>
          <a:off x="114300" y="12700"/>
          <a:ext cx="4140200" cy="304800"/>
        </p:xfrm>
        <a:graphic>
          <a:graphicData uri="http://schemas.openxmlformats.org/drawingml/2006/table">
            <a:tbl>
              <a:tblPr firstRow="1" bandRow="1">
                <a:tableStyleId>{5C22544A-7EE6-4342-B048-85BDC9FD1C3A}</a:tableStyleId>
              </a:tblPr>
              <a:tblGrid>
                <a:gridCol w="9779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901700">
                  <a:extLst>
                    <a:ext uri="{9D8B030D-6E8A-4147-A177-3AD203B41FA5}">
                      <a16:colId xmlns:a16="http://schemas.microsoft.com/office/drawing/2014/main" val="20002"/>
                    </a:ext>
                  </a:extLst>
                </a:gridCol>
                <a:gridCol w="1054100">
                  <a:extLst>
                    <a:ext uri="{9D8B030D-6E8A-4147-A177-3AD203B41FA5}">
                      <a16:colId xmlns:a16="http://schemas.microsoft.com/office/drawing/2014/main" val="20003"/>
                    </a:ext>
                  </a:extLst>
                </a:gridCol>
              </a:tblGrid>
              <a:tr h="0">
                <a:tc>
                  <a:txBody>
                    <a:bodyPr/>
                    <a:lstStyle/>
                    <a:p>
                      <a:pPr algn="ctr"/>
                      <a:r>
                        <a:rPr kumimoji="1" lang="en-US" altLang="ja-JP" sz="1400" dirty="0"/>
                        <a:t>Closed</a:t>
                      </a:r>
                      <a:endParaRPr kumimoji="1" lang="ja-JP" altLang="en-US" sz="1400" dirty="0"/>
                    </a:p>
                  </a:txBody>
                  <a:tcPr>
                    <a:solidFill>
                      <a:srgbClr val="339933"/>
                    </a:solidFill>
                  </a:tcPr>
                </a:tc>
                <a:tc>
                  <a:txBody>
                    <a:bodyPr/>
                    <a:lstStyle/>
                    <a:p>
                      <a:pPr algn="ctr"/>
                      <a:r>
                        <a:rPr kumimoji="1" lang="en-US" altLang="ja-JP" sz="1400" dirty="0"/>
                        <a:t>In Progress</a:t>
                      </a:r>
                      <a:endParaRPr kumimoji="1" lang="ja-JP" altLang="en-US" sz="1400" dirty="0"/>
                    </a:p>
                  </a:txBody>
                  <a:tcPr>
                    <a:solidFill>
                      <a:srgbClr val="00B0F0"/>
                    </a:solidFill>
                  </a:tcPr>
                </a:tc>
                <a:tc>
                  <a:txBody>
                    <a:bodyPr/>
                    <a:lstStyle/>
                    <a:p>
                      <a:pPr algn="ctr"/>
                      <a:r>
                        <a:rPr kumimoji="1" lang="en-US" altLang="ja-JP" sz="1400" dirty="0"/>
                        <a:t>Delayed</a:t>
                      </a:r>
                      <a:endParaRPr kumimoji="1" lang="ja-JP" altLang="en-US" sz="1400" dirty="0"/>
                    </a:p>
                  </a:txBody>
                  <a:tcPr>
                    <a:solidFill>
                      <a:srgbClr val="9900FF"/>
                    </a:solidFill>
                  </a:tcPr>
                </a:tc>
                <a:tc>
                  <a:txBody>
                    <a:bodyPr/>
                    <a:lstStyle/>
                    <a:p>
                      <a:pPr algn="ctr"/>
                      <a:r>
                        <a:rPr kumimoji="1" lang="en-US" altLang="ja-JP" sz="1400" dirty="0"/>
                        <a:t>Cancelled</a:t>
                      </a:r>
                      <a:endParaRPr kumimoji="1" lang="ja-JP" altLang="en-US" sz="1400" dirty="0"/>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3360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36661F7-4A42-4CE8-8564-9980540C4D16}"/>
              </a:ext>
            </a:extLst>
          </p:cNvPr>
          <p:cNvSpPr>
            <a:spLocks noGrp="1"/>
          </p:cNvSpPr>
          <p:nvPr>
            <p:ph type="sldNum" sz="quarter" idx="10"/>
          </p:nvPr>
        </p:nvSpPr>
        <p:spPr/>
        <p:txBody>
          <a:bodyPr/>
          <a:lstStyle/>
          <a:p>
            <a:pPr>
              <a:defRPr/>
            </a:pPr>
            <a:fld id="{63F3BB8C-0C0C-4EAB-9830-DC513CDAB615}" type="slidenum">
              <a:rPr lang="en-US" smtClean="0"/>
              <a:pPr>
                <a:defRPr/>
              </a:pPr>
              <a:t>6</a:t>
            </a:fld>
            <a:endParaRPr lang="en-US"/>
          </a:p>
        </p:txBody>
      </p:sp>
      <p:graphicFrame>
        <p:nvGraphicFramePr>
          <p:cNvPr id="4" name="表 3">
            <a:extLst>
              <a:ext uri="{FF2B5EF4-FFF2-40B4-BE49-F238E27FC236}">
                <a16:creationId xmlns:a16="http://schemas.microsoft.com/office/drawing/2014/main" id="{C7AD37F7-A842-4508-A52F-5C12BCAABA22}"/>
              </a:ext>
            </a:extLst>
          </p:cNvPr>
          <p:cNvGraphicFramePr>
            <a:graphicFrameLocks noGrp="1"/>
          </p:cNvGraphicFramePr>
          <p:nvPr>
            <p:extLst>
              <p:ext uri="{D42A27DB-BD31-4B8C-83A1-F6EECF244321}">
                <p14:modId xmlns:p14="http://schemas.microsoft.com/office/powerpoint/2010/main" val="2966847637"/>
              </p:ext>
            </p:extLst>
          </p:nvPr>
        </p:nvGraphicFramePr>
        <p:xfrm>
          <a:off x="114299" y="345454"/>
          <a:ext cx="8980715" cy="4080626"/>
        </p:xfrm>
        <a:graphic>
          <a:graphicData uri="http://schemas.openxmlformats.org/drawingml/2006/table">
            <a:tbl>
              <a:tblPr/>
              <a:tblGrid>
                <a:gridCol w="1681843">
                  <a:extLst>
                    <a:ext uri="{9D8B030D-6E8A-4147-A177-3AD203B41FA5}">
                      <a16:colId xmlns:a16="http://schemas.microsoft.com/office/drawing/2014/main" val="718016188"/>
                    </a:ext>
                  </a:extLst>
                </a:gridCol>
                <a:gridCol w="4620987">
                  <a:extLst>
                    <a:ext uri="{9D8B030D-6E8A-4147-A177-3AD203B41FA5}">
                      <a16:colId xmlns:a16="http://schemas.microsoft.com/office/drawing/2014/main" val="3632692775"/>
                    </a:ext>
                  </a:extLst>
                </a:gridCol>
                <a:gridCol w="669470">
                  <a:extLst>
                    <a:ext uri="{9D8B030D-6E8A-4147-A177-3AD203B41FA5}">
                      <a16:colId xmlns:a16="http://schemas.microsoft.com/office/drawing/2014/main" val="904485485"/>
                    </a:ext>
                  </a:extLst>
                </a:gridCol>
                <a:gridCol w="1020537">
                  <a:extLst>
                    <a:ext uri="{9D8B030D-6E8A-4147-A177-3AD203B41FA5}">
                      <a16:colId xmlns:a16="http://schemas.microsoft.com/office/drawing/2014/main" val="2694789397"/>
                    </a:ext>
                  </a:extLst>
                </a:gridCol>
                <a:gridCol w="987878">
                  <a:extLst>
                    <a:ext uri="{9D8B030D-6E8A-4147-A177-3AD203B41FA5}">
                      <a16:colId xmlns:a16="http://schemas.microsoft.com/office/drawing/2014/main" val="1177439751"/>
                    </a:ext>
                  </a:extLst>
                </a:gridCol>
              </a:tblGrid>
              <a:tr h="61917">
                <a:tc>
                  <a:txBody>
                    <a:bodyPr/>
                    <a:lstStyle/>
                    <a:p>
                      <a:pPr algn="ctr" fontAlgn="b"/>
                      <a:r>
                        <a:rPr lang="en-US" sz="1400" b="1" i="0" u="none" strike="noStrike" dirty="0">
                          <a:solidFill>
                            <a:srgbClr val="000000"/>
                          </a:solidFill>
                          <a:effectLst/>
                          <a:latin typeface="Calibri" panose="020F0502020204030204" pitchFamily="34" charset="0"/>
                        </a:rPr>
                        <a:t>Action Id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E1CD"/>
                    </a:solidFill>
                  </a:tcPr>
                </a:tc>
                <a:tc>
                  <a:txBody>
                    <a:bodyPr/>
                    <a:lstStyle/>
                    <a:p>
                      <a:pPr algn="ctr" fontAlgn="b"/>
                      <a:r>
                        <a:rPr lang="en-US" sz="1400" b="1" i="0" u="none" strike="noStrike" dirty="0">
                          <a:solidFill>
                            <a:srgbClr val="000000"/>
                          </a:solidFill>
                          <a:effectLst/>
                          <a:latin typeface="Calibri" panose="020F0502020204030204" pitchFamily="34" charset="0"/>
                        </a:rPr>
                        <a:t>Summary</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Lead</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Due Date</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i="0" u="none" strike="noStrike" dirty="0">
                          <a:solidFill>
                            <a:srgbClr val="000000"/>
                          </a:solidFill>
                          <a:effectLst/>
                          <a:latin typeface="Calibri" panose="020F0502020204030204" pitchFamily="34" charset="0"/>
                        </a:rPr>
                        <a:t>Completion</a:t>
                      </a:r>
                    </a:p>
                  </a:txBody>
                  <a:tcPr marL="36000" marR="36000"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297991"/>
                  </a:ext>
                </a:extLst>
              </a:tr>
              <a:tr h="88569">
                <a:tc>
                  <a:txBody>
                    <a:bodyPr/>
                    <a:lstStyle/>
                    <a:p>
                      <a:pPr algn="l" fontAlgn="b"/>
                      <a:r>
                        <a:rPr lang="en-US" sz="1400" b="0" i="0" u="none" strike="noStrike" dirty="0">
                          <a:solidFill>
                            <a:schemeClr val="bg1"/>
                          </a:solidFill>
                          <a:effectLst/>
                          <a:latin typeface="Arial" panose="020B0604020202020204" pitchFamily="34" charset="0"/>
                        </a:rPr>
                        <a:t>A.GDWG.2018.8a.2</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a:solidFill>
                            <a:srgbClr val="000000"/>
                          </a:solidFill>
                          <a:effectLst/>
                          <a:latin typeface="Arial" panose="020B0604020202020204" pitchFamily="34" charset="0"/>
                        </a:rPr>
                        <a:t> NOAA-GDWG (Manik Bali) to summarize action tracking tool on the Wik</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NOAA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panose="020B0604020202020204" pitchFamily="34" charset="0"/>
                        </a:rPr>
                        <a:t>2019-01-22</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9048175"/>
                  </a:ext>
                </a:extLst>
              </a:tr>
              <a:tr h="177138">
                <a:tc>
                  <a:txBody>
                    <a:bodyPr/>
                    <a:lstStyle/>
                    <a:p>
                      <a:pPr algn="l" fontAlgn="b"/>
                      <a:r>
                        <a:rPr lang="en-US" sz="1400" b="0" i="0" u="none" strike="noStrike" dirty="0">
                          <a:solidFill>
                            <a:schemeClr val="bg1"/>
                          </a:solidFill>
                          <a:effectLst/>
                          <a:latin typeface="Arial" panose="020B0604020202020204" pitchFamily="34" charset="0"/>
                        </a:rPr>
                        <a:t>A.GDWG.2018.8a.3</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r>
                        <a:rPr lang="en-US" sz="1400" b="0" i="0" u="none" strike="noStrike" dirty="0">
                          <a:solidFill>
                            <a:srgbClr val="000000"/>
                          </a:solidFill>
                          <a:effectLst/>
                          <a:latin typeface="Arial" panose="020B0604020202020204" pitchFamily="34" charset="0"/>
                        </a:rPr>
                        <a:t> NOAA-GDWG (</a:t>
                      </a:r>
                      <a:r>
                        <a:rPr lang="en-US" sz="1400" b="0" i="0" u="none" strike="noStrike" dirty="0" err="1">
                          <a:solidFill>
                            <a:srgbClr val="000000"/>
                          </a:solidFill>
                          <a:effectLst/>
                          <a:latin typeface="Arial" panose="020B0604020202020204" pitchFamily="34" charset="0"/>
                        </a:rPr>
                        <a:t>Manik</a:t>
                      </a:r>
                      <a:r>
                        <a:rPr lang="en-US" sz="1400" b="0" i="0" u="none" strike="noStrike" dirty="0">
                          <a:solidFill>
                            <a:srgbClr val="000000"/>
                          </a:solidFill>
                          <a:effectLst/>
                          <a:latin typeface="Arial" panose="020B0604020202020204" pitchFamily="34" charset="0"/>
                        </a:rPr>
                        <a:t> Bali) to </a:t>
                      </a:r>
                      <a:r>
                        <a:rPr lang="en-US" sz="1400" b="0" i="0" u="none" strike="noStrike" dirty="0" err="1">
                          <a:solidFill>
                            <a:srgbClr val="000000"/>
                          </a:solidFill>
                          <a:effectLst/>
                          <a:latin typeface="Arial" panose="020B0604020202020204" pitchFamily="34" charset="0"/>
                        </a:rPr>
                        <a:t>summarise</a:t>
                      </a:r>
                      <a:r>
                        <a:rPr lang="en-US" sz="1400" b="0" i="0" u="none" strike="noStrike" dirty="0">
                          <a:solidFill>
                            <a:srgbClr val="000000"/>
                          </a:solidFill>
                          <a:effectLst/>
                          <a:latin typeface="Arial" panose="020B0604020202020204" pitchFamily="34" charset="0"/>
                        </a:rPr>
                        <a:t> current status of GSICS Wiki (e.g. </a:t>
                      </a:r>
                      <a:r>
                        <a:rPr lang="en-US" sz="1400" b="0" i="0" u="none" strike="noStrike">
                          <a:solidFill>
                            <a:srgbClr val="000000"/>
                          </a:solidFill>
                          <a:effectLst/>
                          <a:latin typeface="Arial" panose="020B0604020202020204" pitchFamily="34" charset="0"/>
                        </a:rPr>
                        <a:t>server configuration, system requirements) and inform to WMO</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NOAA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a:solidFill>
                          <a:srgbClr val="000000"/>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6493344"/>
                  </a:ext>
                </a:extLst>
              </a:tr>
              <a:tr h="265351">
                <a:tc>
                  <a:txBody>
                    <a:bodyPr/>
                    <a:lstStyle/>
                    <a:p>
                      <a:pPr algn="l" fontAlgn="b"/>
                      <a:r>
                        <a:rPr lang="en-US" sz="1400" b="0" i="0" u="none" strike="noStrike" dirty="0">
                          <a:solidFill>
                            <a:schemeClr val="bg1"/>
                          </a:solidFill>
                          <a:effectLst/>
                          <a:latin typeface="Arial" panose="020B0604020202020204" pitchFamily="34" charset="0"/>
                        </a:rPr>
                        <a:t>A.GDWG.2018.8b.1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400" b="0" i="0" u="none" strike="noStrike" dirty="0">
                          <a:solidFill>
                            <a:schemeClr val="tx1"/>
                          </a:solidFill>
                          <a:effectLst/>
                          <a:latin typeface="Arial" panose="020B0604020202020204" pitchFamily="34" charset="0"/>
                        </a:rPr>
                        <a:t> </a:t>
                      </a:r>
                      <a:r>
                        <a:rPr lang="en-US" sz="1400" b="0" i="0" u="none" strike="noStrike" dirty="0" err="1">
                          <a:solidFill>
                            <a:schemeClr val="tx1"/>
                          </a:solidFill>
                          <a:effectLst/>
                          <a:latin typeface="Arial" panose="020B0604020202020204" pitchFamily="34" charset="0"/>
                        </a:rPr>
                        <a:t>Zhe</a:t>
                      </a:r>
                      <a:r>
                        <a:rPr lang="en-US" sz="1400" b="0" i="0" u="none" strike="noStrike" dirty="0">
                          <a:solidFill>
                            <a:schemeClr val="tx1"/>
                          </a:solidFill>
                          <a:effectLst/>
                          <a:latin typeface="Arial" panose="020B0604020202020204" pitchFamily="34" charset="0"/>
                        </a:rPr>
                        <a:t> Xu to provide their Data needs to GDWG chair for presenting to EP chair to present to CGMS to see if agencies can provision of support to this data exchange request.</a:t>
                      </a:r>
                    </a:p>
                    <a:p>
                      <a:pPr algn="l" fontAlgn="b"/>
                      <a:r>
                        <a:rPr lang="en-US" altLang="zh-CN" sz="1400" dirty="0">
                          <a:solidFill>
                            <a:srgbClr val="3333FF"/>
                          </a:solidFill>
                          <a:sym typeface="+mn-ea"/>
                        </a:rPr>
                        <a:t>Will be discussed in annual meeting 2019</a:t>
                      </a:r>
                      <a:endParaRPr lang="en-US" sz="1400" b="0" i="0" u="none" strike="noStrike" dirty="0">
                        <a:solidFill>
                          <a:srgbClr val="3333FF"/>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chemeClr val="tx1"/>
                          </a:solidFill>
                          <a:effectLst/>
                          <a:latin typeface="Arial" panose="020B0604020202020204" pitchFamily="34" charset="0"/>
                        </a:rPr>
                        <a:t>CMA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chemeClr val="tx1"/>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a:solidFill>
                          <a:schemeClr val="tx1"/>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2170959"/>
                  </a:ext>
                </a:extLst>
              </a:tr>
              <a:tr h="177138">
                <a:tc>
                  <a:txBody>
                    <a:bodyPr/>
                    <a:lstStyle/>
                    <a:p>
                      <a:pPr algn="l" fontAlgn="b"/>
                      <a:r>
                        <a:rPr lang="en-US" sz="1400" b="0" i="0" u="none" strike="noStrike" dirty="0">
                          <a:solidFill>
                            <a:schemeClr val="bg1"/>
                          </a:solidFill>
                          <a:effectLst/>
                          <a:latin typeface="Arial" panose="020B0604020202020204" pitchFamily="34" charset="0"/>
                        </a:rPr>
                        <a:t>A.GDWG.2018.8f.1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400" b="0" i="0" u="none" strike="noStrike" dirty="0">
                          <a:solidFill>
                            <a:schemeClr val="tx1"/>
                          </a:solidFill>
                          <a:effectLst/>
                          <a:latin typeface="Arial" panose="020B0604020202020204" pitchFamily="34" charset="0"/>
                        </a:rPr>
                        <a:t> </a:t>
                      </a:r>
                      <a:r>
                        <a:rPr lang="en-US" sz="1400" b="0" i="0" u="none" strike="noStrike" dirty="0" err="1">
                          <a:solidFill>
                            <a:schemeClr val="tx1"/>
                          </a:solidFill>
                          <a:effectLst/>
                          <a:latin typeface="Arial" panose="020B0604020202020204" pitchFamily="34" charset="0"/>
                        </a:rPr>
                        <a:t>Ninghai</a:t>
                      </a:r>
                      <a:r>
                        <a:rPr lang="en-US" sz="1400" b="0" i="0" u="none" strike="noStrike" dirty="0">
                          <a:solidFill>
                            <a:schemeClr val="tx1"/>
                          </a:solidFill>
                          <a:effectLst/>
                          <a:latin typeface="Arial" panose="020B0604020202020204" pitchFamily="34" charset="0"/>
                        </a:rPr>
                        <a:t> Sun to share their ICVS user manual with the GDWG members when it becomes available.</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chemeClr val="tx1"/>
                          </a:solidFill>
                          <a:effectLst/>
                          <a:latin typeface="Arial" panose="020B0604020202020204" pitchFamily="34" charset="0"/>
                        </a:rPr>
                        <a:t>NOAA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chemeClr val="tx1"/>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dirty="0">
                        <a:solidFill>
                          <a:schemeClr val="tx1"/>
                        </a:solidFill>
                        <a:effectLst/>
                        <a:latin typeface="Arial" panose="020B0604020202020204" pitchFamily="34" charset="0"/>
                      </a:endParaRP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139916"/>
                  </a:ext>
                </a:extLst>
              </a:tr>
              <a:tr h="88569">
                <a:tc>
                  <a:txBody>
                    <a:bodyPr/>
                    <a:lstStyle/>
                    <a:p>
                      <a:pPr algn="l" fontAlgn="b"/>
                      <a:r>
                        <a:rPr lang="en-US" sz="1400" b="0" i="0" u="none" strike="noStrike" dirty="0">
                          <a:solidFill>
                            <a:schemeClr val="bg1"/>
                          </a:solidFill>
                          <a:effectLst/>
                          <a:latin typeface="Arial" panose="020B0604020202020204" pitchFamily="34" charset="0"/>
                        </a:rPr>
                        <a:t>A.GDWG.2018.8h.1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a:solidFill>
                            <a:srgbClr val="000000"/>
                          </a:solidFill>
                          <a:effectLst/>
                          <a:latin typeface="Arial" panose="020B0604020202020204" pitchFamily="34" charset="0"/>
                        </a:rPr>
                        <a:t> GDWG Chair to propose a refinement of GDWG ToR to GSICS-EP.</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2018-06-01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7879028"/>
                  </a:ext>
                </a:extLst>
              </a:tr>
              <a:tr h="177138">
                <a:tc>
                  <a:txBody>
                    <a:bodyPr/>
                    <a:lstStyle/>
                    <a:p>
                      <a:pPr algn="l" fontAlgn="b"/>
                      <a:r>
                        <a:rPr lang="en-US" sz="1400" b="0" i="0" u="none" strike="noStrike">
                          <a:solidFill>
                            <a:schemeClr val="bg1"/>
                          </a:solidFill>
                          <a:effectLst/>
                          <a:latin typeface="Arial" panose="020B0604020202020204" pitchFamily="34" charset="0"/>
                        </a:rPr>
                        <a:t>A.GDWG.2018.8i.1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a:solidFill>
                            <a:srgbClr val="000000"/>
                          </a:solidFill>
                          <a:effectLst/>
                          <a:latin typeface="Arial" panose="020B0604020202020204" pitchFamily="34" charset="0"/>
                        </a:rPr>
                        <a:t> Peter Miu to contact ISRO to discuss future collaboration through visiting data management expert exchange.</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EUM</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2019-02-05</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5518181"/>
                  </a:ext>
                </a:extLst>
              </a:tr>
              <a:tr h="177138">
                <a:tc>
                  <a:txBody>
                    <a:bodyPr/>
                    <a:lstStyle/>
                    <a:p>
                      <a:pPr algn="l" fontAlgn="b"/>
                      <a:r>
                        <a:rPr lang="en-US" sz="1400" b="0" i="0" u="none" strike="noStrike" dirty="0">
                          <a:solidFill>
                            <a:schemeClr val="bg1"/>
                          </a:solidFill>
                          <a:effectLst/>
                          <a:latin typeface="Arial" panose="020B0604020202020204" pitchFamily="34" charset="0"/>
                        </a:rPr>
                        <a:t>A.GDWG.2018.8k.1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dirty="0">
                          <a:solidFill>
                            <a:srgbClr val="000000"/>
                          </a:solidFill>
                          <a:effectLst/>
                          <a:latin typeface="Arial" panose="020B0604020202020204" pitchFamily="34" charset="0"/>
                        </a:rPr>
                        <a:t> Masaya Takahashi to circulate GDWG Fact Sheet to GDWG members to get feed backs and report to EP.</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a:solidFill>
                            <a:srgbClr val="000000"/>
                          </a:solidFill>
                          <a:effectLst/>
                          <a:latin typeface="Arial" panose="020B0604020202020204" pitchFamily="34" charset="0"/>
                        </a:rPr>
                        <a:t>JMA</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a:solidFill>
                            <a:srgbClr val="000000"/>
                          </a:solidFill>
                          <a:effectLst/>
                          <a:latin typeface="Arial" panose="020B0604020202020204" pitchFamily="34" charset="0"/>
                        </a:rPr>
                        <a:t>2019-03-01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panose="020B0604020202020204" pitchFamily="34" charset="0"/>
                        </a:rPr>
                        <a:t>2018-06-01</a:t>
                      </a:r>
                    </a:p>
                  </a:txBody>
                  <a:tcPr marL="36000" marR="36000" marT="30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513168"/>
                  </a:ext>
                </a:extLst>
              </a:tr>
            </a:tbl>
          </a:graphicData>
        </a:graphic>
      </p:graphicFrame>
      <p:sp>
        <p:nvSpPr>
          <p:cNvPr id="5" name="テキスト ボックス 4">
            <a:extLst>
              <a:ext uri="{FF2B5EF4-FFF2-40B4-BE49-F238E27FC236}">
                <a16:creationId xmlns:a16="http://schemas.microsoft.com/office/drawing/2014/main" id="{CD421152-3D2C-4710-AB0F-0B0E70D5CFEC}"/>
              </a:ext>
            </a:extLst>
          </p:cNvPr>
          <p:cNvSpPr txBox="1"/>
          <p:nvPr/>
        </p:nvSpPr>
        <p:spPr>
          <a:xfrm>
            <a:off x="5374642" y="0"/>
            <a:ext cx="3531801" cy="369332"/>
          </a:xfrm>
          <a:prstGeom prst="rect">
            <a:avLst/>
          </a:prstGeom>
          <a:noFill/>
        </p:spPr>
        <p:txBody>
          <a:bodyPr wrap="none" rtlCol="0">
            <a:spAutoFit/>
          </a:bodyPr>
          <a:lstStyle/>
          <a:p>
            <a:r>
              <a:rPr kumimoji="1" lang="en-US" altLang="ja-JP" dirty="0"/>
              <a:t>2018 Actions (</a:t>
            </a:r>
            <a:r>
              <a:rPr kumimoji="1" lang="en-US" altLang="ja-JP" dirty="0">
                <a:solidFill>
                  <a:srgbClr val="0000FF"/>
                </a:solidFill>
              </a:rPr>
              <a:t>comments in blue</a:t>
            </a:r>
            <a:r>
              <a:rPr kumimoji="1" lang="en-US" altLang="ja-JP" dirty="0"/>
              <a:t>)</a:t>
            </a:r>
            <a:endParaRPr kumimoji="1" lang="ja-JP" altLang="en-US" dirty="0"/>
          </a:p>
        </p:txBody>
      </p:sp>
      <p:graphicFrame>
        <p:nvGraphicFramePr>
          <p:cNvPr id="6" name="表 5">
            <a:extLst>
              <a:ext uri="{FF2B5EF4-FFF2-40B4-BE49-F238E27FC236}">
                <a16:creationId xmlns:a16="http://schemas.microsoft.com/office/drawing/2014/main" id="{7CBEFA63-625E-4CAD-8DB2-51B6E408A6DB}"/>
              </a:ext>
            </a:extLst>
          </p:cNvPr>
          <p:cNvGraphicFramePr>
            <a:graphicFrameLocks noGrp="1"/>
          </p:cNvGraphicFramePr>
          <p:nvPr>
            <p:extLst/>
          </p:nvPr>
        </p:nvGraphicFramePr>
        <p:xfrm>
          <a:off x="114300" y="12700"/>
          <a:ext cx="4140200" cy="304800"/>
        </p:xfrm>
        <a:graphic>
          <a:graphicData uri="http://schemas.openxmlformats.org/drawingml/2006/table">
            <a:tbl>
              <a:tblPr firstRow="1" bandRow="1">
                <a:tableStyleId>{5C22544A-7EE6-4342-B048-85BDC9FD1C3A}</a:tableStyleId>
              </a:tblPr>
              <a:tblGrid>
                <a:gridCol w="9779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901700">
                  <a:extLst>
                    <a:ext uri="{9D8B030D-6E8A-4147-A177-3AD203B41FA5}">
                      <a16:colId xmlns:a16="http://schemas.microsoft.com/office/drawing/2014/main" val="20002"/>
                    </a:ext>
                  </a:extLst>
                </a:gridCol>
                <a:gridCol w="1054100">
                  <a:extLst>
                    <a:ext uri="{9D8B030D-6E8A-4147-A177-3AD203B41FA5}">
                      <a16:colId xmlns:a16="http://schemas.microsoft.com/office/drawing/2014/main" val="20003"/>
                    </a:ext>
                  </a:extLst>
                </a:gridCol>
              </a:tblGrid>
              <a:tr h="0">
                <a:tc>
                  <a:txBody>
                    <a:bodyPr/>
                    <a:lstStyle/>
                    <a:p>
                      <a:pPr algn="ctr"/>
                      <a:r>
                        <a:rPr kumimoji="1" lang="en-US" altLang="ja-JP" sz="1400" dirty="0"/>
                        <a:t>Closed</a:t>
                      </a:r>
                      <a:endParaRPr kumimoji="1" lang="ja-JP" altLang="en-US" sz="1400" dirty="0"/>
                    </a:p>
                  </a:txBody>
                  <a:tcPr>
                    <a:solidFill>
                      <a:srgbClr val="339933"/>
                    </a:solidFill>
                  </a:tcPr>
                </a:tc>
                <a:tc>
                  <a:txBody>
                    <a:bodyPr/>
                    <a:lstStyle/>
                    <a:p>
                      <a:pPr algn="ctr"/>
                      <a:r>
                        <a:rPr kumimoji="1" lang="en-US" altLang="ja-JP" sz="1400" dirty="0"/>
                        <a:t>In Progress</a:t>
                      </a:r>
                      <a:endParaRPr kumimoji="1" lang="ja-JP" altLang="en-US" sz="1400" dirty="0"/>
                    </a:p>
                  </a:txBody>
                  <a:tcPr>
                    <a:solidFill>
                      <a:srgbClr val="00B0F0"/>
                    </a:solidFill>
                  </a:tcPr>
                </a:tc>
                <a:tc>
                  <a:txBody>
                    <a:bodyPr/>
                    <a:lstStyle/>
                    <a:p>
                      <a:pPr algn="ctr"/>
                      <a:r>
                        <a:rPr kumimoji="1" lang="en-US" altLang="ja-JP" sz="1400" dirty="0"/>
                        <a:t>Delayed</a:t>
                      </a:r>
                      <a:endParaRPr kumimoji="1" lang="ja-JP" altLang="en-US" sz="1400" dirty="0"/>
                    </a:p>
                  </a:txBody>
                  <a:tcPr>
                    <a:solidFill>
                      <a:srgbClr val="9900FF"/>
                    </a:solidFill>
                  </a:tcPr>
                </a:tc>
                <a:tc>
                  <a:txBody>
                    <a:bodyPr/>
                    <a:lstStyle/>
                    <a:p>
                      <a:pPr algn="ctr"/>
                      <a:r>
                        <a:rPr kumimoji="1" lang="en-US" altLang="ja-JP" sz="1400" dirty="0"/>
                        <a:t>Cancelled</a:t>
                      </a:r>
                      <a:endParaRPr kumimoji="1" lang="ja-JP" altLang="en-US" sz="1400" dirty="0"/>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4178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7</a:t>
            </a:fld>
            <a:endParaRPr lang="en-US"/>
          </a:p>
        </p:txBody>
      </p:sp>
      <p:graphicFrame>
        <p:nvGraphicFramePr>
          <p:cNvPr id="3" name="表 2"/>
          <p:cNvGraphicFramePr>
            <a:graphicFrameLocks noGrp="1"/>
          </p:cNvGraphicFramePr>
          <p:nvPr>
            <p:extLst/>
          </p:nvPr>
        </p:nvGraphicFramePr>
        <p:xfrm>
          <a:off x="73479" y="353974"/>
          <a:ext cx="8986345" cy="4625518"/>
        </p:xfrm>
        <a:graphic>
          <a:graphicData uri="http://schemas.openxmlformats.org/drawingml/2006/table">
            <a:tbl>
              <a:tblPr/>
              <a:tblGrid>
                <a:gridCol w="1657350">
                  <a:extLst>
                    <a:ext uri="{9D8B030D-6E8A-4147-A177-3AD203B41FA5}">
                      <a16:colId xmlns:a16="http://schemas.microsoft.com/office/drawing/2014/main" val="20000"/>
                    </a:ext>
                  </a:extLst>
                </a:gridCol>
                <a:gridCol w="4620985">
                  <a:extLst>
                    <a:ext uri="{9D8B030D-6E8A-4147-A177-3AD203B41FA5}">
                      <a16:colId xmlns:a16="http://schemas.microsoft.com/office/drawing/2014/main" val="20001"/>
                    </a:ext>
                  </a:extLst>
                </a:gridCol>
                <a:gridCol w="669472">
                  <a:extLst>
                    <a:ext uri="{9D8B030D-6E8A-4147-A177-3AD203B41FA5}">
                      <a16:colId xmlns:a16="http://schemas.microsoft.com/office/drawing/2014/main" val="20002"/>
                    </a:ext>
                  </a:extLst>
                </a:gridCol>
                <a:gridCol w="1036864">
                  <a:extLst>
                    <a:ext uri="{9D8B030D-6E8A-4147-A177-3AD203B41FA5}">
                      <a16:colId xmlns:a16="http://schemas.microsoft.com/office/drawing/2014/main" val="20003"/>
                    </a:ext>
                  </a:extLst>
                </a:gridCol>
                <a:gridCol w="1001674">
                  <a:extLst>
                    <a:ext uri="{9D8B030D-6E8A-4147-A177-3AD203B41FA5}">
                      <a16:colId xmlns:a16="http://schemas.microsoft.com/office/drawing/2014/main" val="408271660"/>
                    </a:ext>
                  </a:extLst>
                </a:gridCol>
              </a:tblGrid>
              <a:tr h="532559">
                <a:tc>
                  <a:txBody>
                    <a:bodyPr/>
                    <a:lstStyle/>
                    <a:p>
                      <a:pPr algn="ctr"/>
                      <a:r>
                        <a:rPr lang="en-US" sz="1400" dirty="0"/>
                        <a:t>Action Ref.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t>Description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t>Lead</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t>Due date</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t>Completion</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32559">
                <a:tc>
                  <a:txBody>
                    <a:bodyPr/>
                    <a:lstStyle/>
                    <a:p>
                      <a:r>
                        <a:rPr lang="en-US" sz="1400" b="0" dirty="0">
                          <a:solidFill>
                            <a:schemeClr val="bg1"/>
                          </a:solidFill>
                        </a:rPr>
                        <a:t>GDWG_14.15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r>
                        <a:rPr lang="en-US" sz="1400" dirty="0"/>
                        <a:t>IMD to update their website to provide GSICS information. This will be provided on the WMO for inclusion into their website.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t>IMD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t>2015-06-01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2559">
                <a:tc>
                  <a:txBody>
                    <a:bodyPr/>
                    <a:lstStyle/>
                    <a:p>
                      <a:pPr algn="l" fontAlgn="b"/>
                      <a:r>
                        <a:rPr lang="en-US" sz="1400" b="0" u="none" strike="noStrike" dirty="0">
                          <a:solidFill>
                            <a:schemeClr val="bg1"/>
                          </a:solidFill>
                          <a:effectLst/>
                          <a:latin typeface="+mn-lt"/>
                        </a:rPr>
                        <a:t>GDWG_2016.5b.1</a:t>
                      </a:r>
                      <a:endParaRPr lang="en-US" sz="1400" b="0" i="0" u="none" strike="noStrike" dirty="0">
                        <a:solidFill>
                          <a:schemeClr val="bg1"/>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ctr"/>
                      <a:r>
                        <a:rPr lang="en-US" sz="1400" u="none" strike="noStrike" dirty="0">
                          <a:effectLst/>
                          <a:latin typeface="+mn-lt"/>
                        </a:rPr>
                        <a:t>JMA to include </a:t>
                      </a:r>
                      <a:r>
                        <a:rPr lang="en-US" sz="1400" u="none" strike="noStrike" dirty="0" err="1">
                          <a:effectLst/>
                          <a:latin typeface="+mn-lt"/>
                        </a:rPr>
                        <a:t>invalid_hours</a:t>
                      </a:r>
                      <a:r>
                        <a:rPr lang="en-US" sz="1400" u="none" strike="noStrike" dirty="0">
                          <a:effectLst/>
                          <a:latin typeface="+mn-lt"/>
                        </a:rPr>
                        <a:t> in the agreed conventions once the time format has been checked that it follows ISO 8601 format. </a:t>
                      </a:r>
                      <a:r>
                        <a:rPr lang="en-US" sz="1400" u="none" strike="noStrike" dirty="0">
                          <a:solidFill>
                            <a:srgbClr val="0000FF"/>
                          </a:solidFill>
                          <a:effectLst/>
                          <a:latin typeface="+mn-lt"/>
                        </a:rPr>
                        <a:t>Delayed due</a:t>
                      </a:r>
                      <a:r>
                        <a:rPr lang="en-US" sz="1400" u="none" strike="noStrike" baseline="0" dirty="0">
                          <a:solidFill>
                            <a:srgbClr val="0000FF"/>
                          </a:solidFill>
                          <a:effectLst/>
                          <a:latin typeface="+mn-lt"/>
                        </a:rPr>
                        <a:t> to limited resources.</a:t>
                      </a:r>
                      <a:endParaRPr lang="en-US" sz="1400" b="0" i="0" u="none" strike="noStrike" dirty="0">
                        <a:solidFill>
                          <a:srgbClr val="0000FF"/>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u="none" strike="noStrike">
                          <a:effectLst/>
                          <a:latin typeface="+mn-lt"/>
                        </a:rPr>
                        <a:t>JMA</a:t>
                      </a:r>
                      <a:endParaRPr lang="en-US" sz="1400" b="0" i="0" u="none" strike="noStrike">
                        <a:solidFill>
                          <a:srgbClr val="000000"/>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u="none" strike="noStrike" dirty="0">
                          <a:effectLst/>
                          <a:latin typeface="+mn-lt"/>
                        </a:rPr>
                        <a:t>2016-07-31</a:t>
                      </a:r>
                      <a:endParaRPr lang="en-US" altLang="ja-JP" sz="1400" b="0" i="0" u="none" strike="noStrike" dirty="0">
                        <a:solidFill>
                          <a:srgbClr val="000000"/>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altLang="ja-JP" sz="1400" b="0" i="0" u="none" strike="noStrike" dirty="0">
                        <a:solidFill>
                          <a:srgbClr val="000000"/>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0735919"/>
                  </a:ext>
                </a:extLst>
              </a:tr>
              <a:tr h="532559">
                <a:tc>
                  <a:txBody>
                    <a:bodyPr/>
                    <a:lstStyle/>
                    <a:p>
                      <a:pPr algn="l" fontAlgn="b"/>
                      <a:r>
                        <a:rPr lang="en-US" sz="1400" b="0" u="none" strike="noStrike" dirty="0">
                          <a:solidFill>
                            <a:schemeClr val="bg1"/>
                          </a:solidFill>
                          <a:effectLst/>
                          <a:latin typeface="+mn-lt"/>
                        </a:rPr>
                        <a:t>A.GDWG.2017.5a.2</a:t>
                      </a:r>
                      <a:endParaRPr lang="en-US" sz="1400" b="0" i="0" u="none" strike="noStrike" dirty="0">
                        <a:solidFill>
                          <a:schemeClr val="bg1"/>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400" b="0" u="none" strike="noStrike" dirty="0">
                          <a:effectLst/>
                          <a:latin typeface="+mn-lt"/>
                        </a:rPr>
                        <a:t>CMA to add a link to the ATBD on their GSICS website.</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a:effectLst/>
                          <a:latin typeface="+mn-lt"/>
                        </a:rPr>
                        <a:t>CMA</a:t>
                      </a:r>
                      <a:endParaRPr lang="en-US" sz="1400" b="0" i="0" u="none" strike="noStrike">
                        <a:solidFill>
                          <a:srgbClr val="000000"/>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u="none" strike="noStrike">
                          <a:effectLst/>
                          <a:latin typeface="+mn-lt"/>
                        </a:rPr>
                        <a:t>2018-03-31</a:t>
                      </a:r>
                      <a:endParaRPr lang="en-US" altLang="ja-JP" sz="1400" b="0" i="0" u="none" strike="noStrike">
                        <a:solidFill>
                          <a:srgbClr val="000000"/>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dirty="0">
                        <a:solidFill>
                          <a:srgbClr val="000000"/>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4025340"/>
                  </a:ext>
                </a:extLst>
              </a:tr>
              <a:tr h="532559">
                <a:tc>
                  <a:txBody>
                    <a:bodyPr/>
                    <a:lstStyle/>
                    <a:p>
                      <a:pPr algn="l" fontAlgn="b"/>
                      <a:r>
                        <a:rPr lang="en-US" sz="1400" b="0" u="none" strike="noStrike" dirty="0">
                          <a:solidFill>
                            <a:schemeClr val="bg1"/>
                          </a:solidFill>
                          <a:effectLst/>
                        </a:rPr>
                        <a:t>A.GDWG.2017.5a.8</a:t>
                      </a:r>
                      <a:endParaRPr lang="en-US" sz="1400" b="0" i="0" u="none" strike="noStrike" dirty="0">
                        <a:solidFill>
                          <a:schemeClr val="bg1"/>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400" b="0" u="none" strike="noStrike" dirty="0">
                          <a:effectLst/>
                          <a:latin typeface="+mn-lt"/>
                        </a:rPr>
                        <a:t>Peter </a:t>
                      </a:r>
                      <a:r>
                        <a:rPr lang="en-US" sz="1400" b="0" u="none" strike="noStrike" dirty="0" err="1">
                          <a:effectLst/>
                          <a:latin typeface="+mn-lt"/>
                        </a:rPr>
                        <a:t>Miu</a:t>
                      </a:r>
                      <a:r>
                        <a:rPr lang="en-US" sz="1400" b="0" u="none" strike="noStrike" dirty="0">
                          <a:effectLst/>
                          <a:latin typeface="+mn-lt"/>
                        </a:rPr>
                        <a:t> to document formats of the GEOLEOIR products (example high level definition of the GIRO I/O [EUM/TSS/TEN/14/753739]).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dirty="0">
                          <a:effectLst/>
                        </a:rPr>
                        <a:t>EUM</a:t>
                      </a:r>
                      <a:endParaRPr 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u="none" strike="noStrike">
                          <a:effectLst/>
                        </a:rPr>
                        <a:t>2017-09-30</a:t>
                      </a:r>
                      <a:endParaRPr lang="en-US" altLang="ja-JP"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11293"/>
                  </a:ext>
                </a:extLst>
              </a:tr>
              <a:tr h="532559">
                <a:tc>
                  <a:txBody>
                    <a:bodyPr/>
                    <a:lstStyle/>
                    <a:p>
                      <a:pPr algn="l" fontAlgn="b"/>
                      <a:r>
                        <a:rPr lang="en-US" sz="1400" b="0" u="none" strike="noStrike" dirty="0">
                          <a:solidFill>
                            <a:schemeClr val="bg1"/>
                          </a:solidFill>
                          <a:effectLst/>
                        </a:rPr>
                        <a:t>A.GDWG.2017.5a.9</a:t>
                      </a:r>
                      <a:endParaRPr lang="en-US" sz="1400" b="0" i="0" u="none" strike="noStrike" dirty="0">
                        <a:solidFill>
                          <a:schemeClr val="bg1"/>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400" b="0" u="none" strike="noStrike" dirty="0">
                          <a:effectLst/>
                          <a:latin typeface="+mn-lt"/>
                        </a:rPr>
                        <a:t>Peter </a:t>
                      </a:r>
                      <a:r>
                        <a:rPr lang="en-US" sz="1400" b="0" u="none" strike="noStrike" dirty="0" err="1">
                          <a:effectLst/>
                          <a:latin typeface="+mn-lt"/>
                        </a:rPr>
                        <a:t>Miu</a:t>
                      </a:r>
                      <a:r>
                        <a:rPr lang="en-US" sz="1400" b="0" u="none" strike="noStrike" dirty="0">
                          <a:effectLst/>
                          <a:latin typeface="+mn-lt"/>
                        </a:rPr>
                        <a:t> to contact </a:t>
                      </a:r>
                      <a:r>
                        <a:rPr lang="en-US" sz="1400" b="0" u="none" strike="noStrike" dirty="0" err="1">
                          <a:effectLst/>
                          <a:latin typeface="+mn-lt"/>
                        </a:rPr>
                        <a:t>Unidata</a:t>
                      </a:r>
                      <a:r>
                        <a:rPr lang="en-US" sz="1400" b="0" u="none" strike="noStrike" dirty="0">
                          <a:effectLst/>
                          <a:latin typeface="+mn-lt"/>
                        </a:rPr>
                        <a:t> to see if branches can indicate data is available, hyperlink to logo and home at top of screen.</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dirty="0">
                          <a:effectLst/>
                        </a:rPr>
                        <a:t>EUM</a:t>
                      </a:r>
                      <a:endParaRPr 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u="none" strike="noStrike">
                          <a:effectLst/>
                        </a:rPr>
                        <a:t>2017-04-30</a:t>
                      </a:r>
                      <a:endParaRPr lang="en-US" altLang="ja-JP"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0426640"/>
                  </a:ext>
                </a:extLst>
              </a:tr>
              <a:tr h="532559">
                <a:tc>
                  <a:txBody>
                    <a:bodyPr/>
                    <a:lstStyle/>
                    <a:p>
                      <a:pPr algn="l" fontAlgn="b"/>
                      <a:r>
                        <a:rPr lang="en-US" sz="1400" b="0" u="none" strike="noStrike" dirty="0">
                          <a:solidFill>
                            <a:schemeClr val="bg1"/>
                          </a:solidFill>
                          <a:effectLst/>
                        </a:rPr>
                        <a:t>A.GDWG.2017.5c.1</a:t>
                      </a:r>
                      <a:endParaRPr lang="en-US" sz="1400" b="0" i="0" u="none" strike="noStrike" dirty="0">
                        <a:solidFill>
                          <a:schemeClr val="bg1"/>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l" fontAlgn="b"/>
                      <a:r>
                        <a:rPr lang="en-US" sz="1400" b="0" u="none" strike="noStrike" dirty="0">
                          <a:effectLst/>
                          <a:latin typeface="+mn-lt"/>
                        </a:rPr>
                        <a:t>Jordan Yao to confirm whether their THREDDS configuration follows the latest one which was proposed by EUMETSAT.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a:effectLst/>
                        </a:rPr>
                        <a:t>NOAA</a:t>
                      </a:r>
                      <a:endParaRPr lang="en-US"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u="none" strike="noStrike">
                          <a:effectLst/>
                        </a:rPr>
                        <a:t>2017-12-31</a:t>
                      </a:r>
                      <a:endParaRPr lang="en-US" altLang="ja-JP"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3030236"/>
                  </a:ext>
                </a:extLst>
              </a:tr>
            </a:tbl>
          </a:graphicData>
        </a:graphic>
      </p:graphicFrame>
      <p:sp>
        <p:nvSpPr>
          <p:cNvPr id="4" name="テキスト ボックス 3"/>
          <p:cNvSpPr txBox="1"/>
          <p:nvPr/>
        </p:nvSpPr>
        <p:spPr>
          <a:xfrm>
            <a:off x="4165992" y="0"/>
            <a:ext cx="4878323" cy="369332"/>
          </a:xfrm>
          <a:prstGeom prst="rect">
            <a:avLst/>
          </a:prstGeom>
          <a:noFill/>
        </p:spPr>
        <p:txBody>
          <a:bodyPr wrap="none" rtlCol="0">
            <a:spAutoFit/>
          </a:bodyPr>
          <a:lstStyle/>
          <a:p>
            <a:r>
              <a:rPr kumimoji="1" lang="en-US" altLang="ja-JP" dirty="0"/>
              <a:t>Open Actions before 2017 (</a:t>
            </a:r>
            <a:r>
              <a:rPr kumimoji="1" lang="en-US" altLang="ja-JP" dirty="0">
                <a:solidFill>
                  <a:srgbClr val="0000FF"/>
                </a:solidFill>
              </a:rPr>
              <a:t>comments in blue</a:t>
            </a:r>
            <a:r>
              <a:rPr kumimoji="1" lang="en-US" altLang="ja-JP" dirty="0"/>
              <a:t>)</a:t>
            </a:r>
            <a:endParaRPr kumimoji="1" lang="ja-JP" altLang="en-US" dirty="0"/>
          </a:p>
        </p:txBody>
      </p:sp>
      <p:graphicFrame>
        <p:nvGraphicFramePr>
          <p:cNvPr id="5" name="表 4"/>
          <p:cNvGraphicFramePr>
            <a:graphicFrameLocks noGrp="1"/>
          </p:cNvGraphicFramePr>
          <p:nvPr>
            <p:extLst/>
          </p:nvPr>
        </p:nvGraphicFramePr>
        <p:xfrm>
          <a:off x="114300" y="12700"/>
          <a:ext cx="4140200" cy="304800"/>
        </p:xfrm>
        <a:graphic>
          <a:graphicData uri="http://schemas.openxmlformats.org/drawingml/2006/table">
            <a:tbl>
              <a:tblPr firstRow="1" bandRow="1">
                <a:tableStyleId>{5C22544A-7EE6-4342-B048-85BDC9FD1C3A}</a:tableStyleId>
              </a:tblPr>
              <a:tblGrid>
                <a:gridCol w="9779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901700">
                  <a:extLst>
                    <a:ext uri="{9D8B030D-6E8A-4147-A177-3AD203B41FA5}">
                      <a16:colId xmlns:a16="http://schemas.microsoft.com/office/drawing/2014/main" val="20002"/>
                    </a:ext>
                  </a:extLst>
                </a:gridCol>
                <a:gridCol w="1054100">
                  <a:extLst>
                    <a:ext uri="{9D8B030D-6E8A-4147-A177-3AD203B41FA5}">
                      <a16:colId xmlns:a16="http://schemas.microsoft.com/office/drawing/2014/main" val="20003"/>
                    </a:ext>
                  </a:extLst>
                </a:gridCol>
              </a:tblGrid>
              <a:tr h="0">
                <a:tc>
                  <a:txBody>
                    <a:bodyPr/>
                    <a:lstStyle/>
                    <a:p>
                      <a:pPr algn="ctr"/>
                      <a:r>
                        <a:rPr kumimoji="1" lang="en-US" altLang="ja-JP" sz="1400" dirty="0"/>
                        <a:t>Closed</a:t>
                      </a:r>
                      <a:endParaRPr kumimoji="1" lang="ja-JP" altLang="en-US" sz="1400" dirty="0"/>
                    </a:p>
                  </a:txBody>
                  <a:tcPr>
                    <a:solidFill>
                      <a:srgbClr val="339933"/>
                    </a:solidFill>
                  </a:tcPr>
                </a:tc>
                <a:tc>
                  <a:txBody>
                    <a:bodyPr/>
                    <a:lstStyle/>
                    <a:p>
                      <a:pPr algn="ctr"/>
                      <a:r>
                        <a:rPr kumimoji="1" lang="en-US" altLang="ja-JP" sz="1400" dirty="0"/>
                        <a:t>In Progress</a:t>
                      </a:r>
                      <a:endParaRPr kumimoji="1" lang="ja-JP" altLang="en-US" sz="1400" dirty="0"/>
                    </a:p>
                  </a:txBody>
                  <a:tcPr>
                    <a:solidFill>
                      <a:srgbClr val="00B0F0"/>
                    </a:solidFill>
                  </a:tcPr>
                </a:tc>
                <a:tc>
                  <a:txBody>
                    <a:bodyPr/>
                    <a:lstStyle/>
                    <a:p>
                      <a:pPr algn="ctr"/>
                      <a:r>
                        <a:rPr kumimoji="1" lang="en-US" altLang="ja-JP" sz="1400" dirty="0"/>
                        <a:t>Delayed</a:t>
                      </a:r>
                      <a:endParaRPr kumimoji="1" lang="ja-JP" altLang="en-US" sz="1400" dirty="0"/>
                    </a:p>
                  </a:txBody>
                  <a:tcPr>
                    <a:solidFill>
                      <a:srgbClr val="9900FF"/>
                    </a:solidFill>
                  </a:tcPr>
                </a:tc>
                <a:tc>
                  <a:txBody>
                    <a:bodyPr/>
                    <a:lstStyle/>
                    <a:p>
                      <a:pPr algn="ctr"/>
                      <a:r>
                        <a:rPr kumimoji="1" lang="en-US" altLang="ja-JP" sz="1400" dirty="0"/>
                        <a:t>Cancelled</a:t>
                      </a:r>
                      <a:endParaRPr kumimoji="1" lang="ja-JP" altLang="en-US" sz="1400" dirty="0"/>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7883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3F3BB8C-0C0C-4EAB-9830-DC513CDAB615}" type="slidenum">
              <a:rPr lang="en-US" smtClean="0"/>
              <a:pPr>
                <a:defRPr/>
              </a:pPr>
              <a:t>8</a:t>
            </a:fld>
            <a:endParaRPr lang="en-US"/>
          </a:p>
        </p:txBody>
      </p:sp>
      <p:graphicFrame>
        <p:nvGraphicFramePr>
          <p:cNvPr id="3" name="表 2"/>
          <p:cNvGraphicFramePr>
            <a:graphicFrameLocks noGrp="1"/>
          </p:cNvGraphicFramePr>
          <p:nvPr>
            <p:extLst>
              <p:ext uri="{D42A27DB-BD31-4B8C-83A1-F6EECF244321}">
                <p14:modId xmlns:p14="http://schemas.microsoft.com/office/powerpoint/2010/main" val="4274779861"/>
              </p:ext>
            </p:extLst>
          </p:nvPr>
        </p:nvGraphicFramePr>
        <p:xfrm>
          <a:off x="115614" y="339950"/>
          <a:ext cx="8933136" cy="2848320"/>
        </p:xfrm>
        <a:graphic>
          <a:graphicData uri="http://schemas.openxmlformats.org/drawingml/2006/table">
            <a:tbl>
              <a:tblPr>
                <a:tableStyleId>{5C22544A-7EE6-4342-B048-85BDC9FD1C3A}</a:tableStyleId>
              </a:tblPr>
              <a:tblGrid>
                <a:gridCol w="1843815">
                  <a:extLst>
                    <a:ext uri="{9D8B030D-6E8A-4147-A177-3AD203B41FA5}">
                      <a16:colId xmlns:a16="http://schemas.microsoft.com/office/drawing/2014/main" val="20000"/>
                    </a:ext>
                  </a:extLst>
                </a:gridCol>
                <a:gridCol w="4188278">
                  <a:extLst>
                    <a:ext uri="{9D8B030D-6E8A-4147-A177-3AD203B41FA5}">
                      <a16:colId xmlns:a16="http://schemas.microsoft.com/office/drawing/2014/main" val="20001"/>
                    </a:ext>
                  </a:extLst>
                </a:gridCol>
                <a:gridCol w="669472">
                  <a:extLst>
                    <a:ext uri="{9D8B030D-6E8A-4147-A177-3AD203B41FA5}">
                      <a16:colId xmlns:a16="http://schemas.microsoft.com/office/drawing/2014/main" val="20002"/>
                    </a:ext>
                  </a:extLst>
                </a:gridCol>
                <a:gridCol w="1126671">
                  <a:extLst>
                    <a:ext uri="{9D8B030D-6E8A-4147-A177-3AD203B41FA5}">
                      <a16:colId xmlns:a16="http://schemas.microsoft.com/office/drawing/2014/main" val="20003"/>
                    </a:ext>
                  </a:extLst>
                </a:gridCol>
                <a:gridCol w="1104900">
                  <a:extLst>
                    <a:ext uri="{9D8B030D-6E8A-4147-A177-3AD203B41FA5}">
                      <a16:colId xmlns:a16="http://schemas.microsoft.com/office/drawing/2014/main" val="20004"/>
                    </a:ext>
                  </a:extLst>
                </a:gridCol>
              </a:tblGrid>
              <a:tr h="141462">
                <a:tc>
                  <a:txBody>
                    <a:bodyPr/>
                    <a:lstStyle/>
                    <a:p>
                      <a:pPr algn="ctr" fontAlgn="b"/>
                      <a:r>
                        <a:rPr lang="en-US" sz="1400" b="0" u="none" strike="noStrike" dirty="0">
                          <a:effectLst/>
                        </a:rPr>
                        <a:t>Action Id</a:t>
                      </a:r>
                      <a:endParaRPr 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dirty="0">
                          <a:effectLst/>
                        </a:rPr>
                        <a:t>Summary</a:t>
                      </a:r>
                      <a:endParaRPr 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a:effectLst/>
                        </a:rPr>
                        <a:t>Lead</a:t>
                      </a:r>
                      <a:endParaRPr lang="en-US"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Calibri"/>
                        </a:rPr>
                        <a:t>Due</a:t>
                      </a:r>
                      <a:r>
                        <a:rPr lang="en-US" sz="1400" b="0" i="0" u="none" strike="noStrike" baseline="0" dirty="0">
                          <a:solidFill>
                            <a:srgbClr val="000000"/>
                          </a:solidFill>
                          <a:effectLst/>
                          <a:latin typeface="Calibri"/>
                        </a:rPr>
                        <a:t> Date</a:t>
                      </a:r>
                      <a:endParaRPr 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dirty="0">
                          <a:effectLst/>
                        </a:rPr>
                        <a:t>Completion</a:t>
                      </a:r>
                      <a:endParaRPr 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1462">
                <a:tc>
                  <a:txBody>
                    <a:bodyPr/>
                    <a:lstStyle/>
                    <a:p>
                      <a:pPr algn="l" fontAlgn="b"/>
                      <a:r>
                        <a:rPr lang="en-US" sz="1400" b="0" u="none" strike="noStrike" dirty="0">
                          <a:solidFill>
                            <a:schemeClr val="bg1"/>
                          </a:solidFill>
                          <a:effectLst/>
                        </a:rPr>
                        <a:t>A.GDWG.2017.6a.1</a:t>
                      </a:r>
                      <a:endParaRPr lang="en-US" sz="1400" b="0" i="0" u="none" strike="noStrike" dirty="0">
                        <a:solidFill>
                          <a:schemeClr val="bg1"/>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u="none" strike="noStrike" dirty="0">
                          <a:effectLst/>
                          <a:latin typeface="+mn-lt"/>
                        </a:rPr>
                        <a:t>GDWG members to consider to add “Calibration related documents” on their landing pages.</a:t>
                      </a:r>
                    </a:p>
                    <a:p>
                      <a:pPr algn="l" fontAlgn="b"/>
                      <a:r>
                        <a:rPr lang="en-US" sz="1400" b="0" i="0" u="none" strike="noStrike" dirty="0">
                          <a:solidFill>
                            <a:srgbClr val="0000FF"/>
                          </a:solidFill>
                          <a:effectLst/>
                          <a:latin typeface="+mn-lt"/>
                        </a:rPr>
                        <a:t>ROSHYDROMET launched the page.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u="none" strike="noStrike" dirty="0">
                          <a:effectLst/>
                        </a:rPr>
                        <a:t>EUM</a:t>
                      </a:r>
                      <a:endParaRPr lang="en-US" sz="1400" b="0" i="0" u="none" strike="noStrike" dirty="0">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400" b="0" u="none" strike="noStrike">
                          <a:effectLst/>
                        </a:rPr>
                        <a:t>2017-12-31</a:t>
                      </a:r>
                      <a:endParaRPr lang="en-US" altLang="ja-JP" sz="1400" b="0" i="0" u="none" strike="noStrike">
                        <a:solidFill>
                          <a:srgbClr val="000000"/>
                        </a:solidFill>
                        <a:effectLst/>
                        <a:latin typeface="Calibri"/>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lt"/>
                        </a:rPr>
                        <a:t>2018-12-31</a:t>
                      </a:r>
                      <a:endParaRPr lang="ja-JP" altLang="en-US" sz="1400" b="0" i="0" u="none" strike="noStrike" dirty="0">
                        <a:solidFill>
                          <a:srgbClr val="000000"/>
                        </a:solidFill>
                        <a:effectLst/>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41462">
                <a:tc>
                  <a:txBody>
                    <a:bodyPr/>
                    <a:lstStyle/>
                    <a:p>
                      <a:pPr algn="l" fontAlgn="b"/>
                      <a:r>
                        <a:rPr lang="en-US" sz="1400" b="0" i="0" u="none" strike="noStrike" dirty="0">
                          <a:solidFill>
                            <a:schemeClr val="bg1"/>
                          </a:solidFill>
                          <a:effectLst/>
                          <a:latin typeface="+mn-lt"/>
                        </a:rPr>
                        <a:t>A.GDWG.20171108.1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r>
                        <a:rPr lang="en-US" sz="1400" b="0" i="0" u="none" strike="noStrike" dirty="0" err="1">
                          <a:solidFill>
                            <a:srgbClr val="000000"/>
                          </a:solidFill>
                          <a:effectLst/>
                          <a:latin typeface="+mn-lt"/>
                        </a:rPr>
                        <a:t>Manik</a:t>
                      </a:r>
                      <a:r>
                        <a:rPr lang="en-US" sz="1400" b="0" i="0" u="none" strike="noStrike" baseline="0" dirty="0">
                          <a:solidFill>
                            <a:srgbClr val="000000"/>
                          </a:solidFill>
                          <a:effectLst/>
                          <a:latin typeface="+mn-lt"/>
                        </a:rPr>
                        <a:t> </a:t>
                      </a:r>
                      <a:r>
                        <a:rPr lang="en-US" sz="1400" b="0" i="0" u="none" strike="noStrike" dirty="0">
                          <a:solidFill>
                            <a:srgbClr val="000000"/>
                          </a:solidFill>
                          <a:effectLst/>
                          <a:latin typeface="+mn-lt"/>
                        </a:rPr>
                        <a:t>to provide script that can check uptime of THREDDS servers and product updates on the THREDDS servers that are shared via the collaboration server.</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Arial"/>
                        </a:rPr>
                        <a:t>NOAA</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a:rPr>
                        <a:t>2018-03-01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1400" b="0" i="0" u="none" strike="noStrike" dirty="0">
                        <a:solidFill>
                          <a:srgbClr val="000000"/>
                        </a:solidFill>
                        <a:effectLst/>
                        <a:latin typeface="Aria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1354029"/>
                  </a:ext>
                </a:extLst>
              </a:tr>
              <a:tr h="141462">
                <a:tc>
                  <a:txBody>
                    <a:bodyPr/>
                    <a:lstStyle/>
                    <a:p>
                      <a:pPr algn="l" fontAlgn="b"/>
                      <a:r>
                        <a:rPr lang="en-US" sz="1400" b="0" i="0" u="none" strike="noStrike" dirty="0">
                          <a:solidFill>
                            <a:schemeClr val="bg1"/>
                          </a:solidFill>
                          <a:effectLst/>
                          <a:latin typeface="+mn-lt"/>
                        </a:rPr>
                        <a:t>A.GDWG.20171108.3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9933"/>
                    </a:solidFill>
                  </a:tcPr>
                </a:tc>
                <a:tc>
                  <a:txBody>
                    <a:bodyPr/>
                    <a:lstStyle/>
                    <a:p>
                      <a:pPr algn="l" fontAlgn="b"/>
                      <a:r>
                        <a:rPr lang="en-US" sz="1400" b="0" i="0" u="none" strike="noStrike" dirty="0">
                          <a:solidFill>
                            <a:srgbClr val="000000"/>
                          </a:solidFill>
                          <a:effectLst/>
                          <a:latin typeface="+mn-lt"/>
                        </a:rPr>
                        <a:t>Rob to update the URLs of all the instrument event logging pages and each agency to confirm the URLs. </a:t>
                      </a:r>
                    </a:p>
                    <a:p>
                      <a:pPr marL="0" marR="0" lvl="0" indent="0" algn="l"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FF"/>
                          </a:solidFill>
                          <a:effectLst/>
                          <a:latin typeface="+mn-lt"/>
                        </a:rPr>
                        <a:t>ROSHYDROMET launched the page.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effectLst/>
                          <a:latin typeface="Arial"/>
                        </a:rPr>
                        <a:t>EUM</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Arial"/>
                        </a:rPr>
                        <a:t>2018-03-01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altLang="ja-JP" sz="1400" b="0" i="0" u="none" strike="noStrike" dirty="0">
                          <a:solidFill>
                            <a:srgbClr val="000000"/>
                          </a:solidFill>
                          <a:effectLst/>
                          <a:latin typeface="Arial"/>
                        </a:rPr>
                        <a:t>2018-12-31</a:t>
                      </a:r>
                      <a:endParaRPr lang="ja-JP" altLang="en-US" sz="1400" b="0" i="0" u="none" strike="noStrike" dirty="0">
                        <a:solidFill>
                          <a:srgbClr val="000000"/>
                        </a:solidFill>
                        <a:effectLst/>
                        <a:latin typeface="Arial"/>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1911801"/>
                  </a:ext>
                </a:extLst>
              </a:tr>
            </a:tbl>
          </a:graphicData>
        </a:graphic>
      </p:graphicFrame>
      <p:sp>
        <p:nvSpPr>
          <p:cNvPr id="4" name="テキスト ボックス 3"/>
          <p:cNvSpPr txBox="1"/>
          <p:nvPr/>
        </p:nvSpPr>
        <p:spPr>
          <a:xfrm>
            <a:off x="5374642" y="0"/>
            <a:ext cx="3531801" cy="369332"/>
          </a:xfrm>
          <a:prstGeom prst="rect">
            <a:avLst/>
          </a:prstGeom>
          <a:noFill/>
        </p:spPr>
        <p:txBody>
          <a:bodyPr wrap="none" rtlCol="0">
            <a:spAutoFit/>
          </a:bodyPr>
          <a:lstStyle/>
          <a:p>
            <a:r>
              <a:rPr kumimoji="1" lang="en-US" altLang="ja-JP" dirty="0"/>
              <a:t>2017 Actions (</a:t>
            </a:r>
            <a:r>
              <a:rPr kumimoji="1" lang="en-US" altLang="ja-JP" dirty="0">
                <a:solidFill>
                  <a:srgbClr val="0000FF"/>
                </a:solidFill>
              </a:rPr>
              <a:t>comments in blue</a:t>
            </a:r>
            <a:r>
              <a:rPr kumimoji="1" lang="en-US" altLang="ja-JP" dirty="0"/>
              <a:t>)</a:t>
            </a:r>
            <a:endParaRPr kumimoji="1" lang="ja-JP" altLang="en-US" dirty="0"/>
          </a:p>
        </p:txBody>
      </p:sp>
      <p:graphicFrame>
        <p:nvGraphicFramePr>
          <p:cNvPr id="5" name="表 4"/>
          <p:cNvGraphicFramePr>
            <a:graphicFrameLocks noGrp="1"/>
          </p:cNvGraphicFramePr>
          <p:nvPr>
            <p:extLst/>
          </p:nvPr>
        </p:nvGraphicFramePr>
        <p:xfrm>
          <a:off x="114300" y="12700"/>
          <a:ext cx="4140200" cy="304800"/>
        </p:xfrm>
        <a:graphic>
          <a:graphicData uri="http://schemas.openxmlformats.org/drawingml/2006/table">
            <a:tbl>
              <a:tblPr firstRow="1" bandRow="1">
                <a:tableStyleId>{5C22544A-7EE6-4342-B048-85BDC9FD1C3A}</a:tableStyleId>
              </a:tblPr>
              <a:tblGrid>
                <a:gridCol w="9779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901700">
                  <a:extLst>
                    <a:ext uri="{9D8B030D-6E8A-4147-A177-3AD203B41FA5}">
                      <a16:colId xmlns:a16="http://schemas.microsoft.com/office/drawing/2014/main" val="20002"/>
                    </a:ext>
                  </a:extLst>
                </a:gridCol>
                <a:gridCol w="1054100">
                  <a:extLst>
                    <a:ext uri="{9D8B030D-6E8A-4147-A177-3AD203B41FA5}">
                      <a16:colId xmlns:a16="http://schemas.microsoft.com/office/drawing/2014/main" val="20003"/>
                    </a:ext>
                  </a:extLst>
                </a:gridCol>
              </a:tblGrid>
              <a:tr h="0">
                <a:tc>
                  <a:txBody>
                    <a:bodyPr/>
                    <a:lstStyle/>
                    <a:p>
                      <a:pPr algn="ctr"/>
                      <a:r>
                        <a:rPr kumimoji="1" lang="en-US" altLang="ja-JP" sz="1400" dirty="0"/>
                        <a:t>Closed</a:t>
                      </a:r>
                      <a:endParaRPr kumimoji="1" lang="ja-JP" altLang="en-US" sz="1400" dirty="0"/>
                    </a:p>
                  </a:txBody>
                  <a:tcPr>
                    <a:solidFill>
                      <a:srgbClr val="339933"/>
                    </a:solidFill>
                  </a:tcPr>
                </a:tc>
                <a:tc>
                  <a:txBody>
                    <a:bodyPr/>
                    <a:lstStyle/>
                    <a:p>
                      <a:pPr algn="ctr"/>
                      <a:r>
                        <a:rPr kumimoji="1" lang="en-US" altLang="ja-JP" sz="1400" dirty="0"/>
                        <a:t>In Progress</a:t>
                      </a:r>
                      <a:endParaRPr kumimoji="1" lang="ja-JP" altLang="en-US" sz="1400" dirty="0"/>
                    </a:p>
                  </a:txBody>
                  <a:tcPr>
                    <a:solidFill>
                      <a:srgbClr val="00B0F0"/>
                    </a:solidFill>
                  </a:tcPr>
                </a:tc>
                <a:tc>
                  <a:txBody>
                    <a:bodyPr/>
                    <a:lstStyle/>
                    <a:p>
                      <a:pPr algn="ctr"/>
                      <a:r>
                        <a:rPr kumimoji="1" lang="en-US" altLang="ja-JP" sz="1400" dirty="0"/>
                        <a:t>Delayed</a:t>
                      </a:r>
                      <a:endParaRPr kumimoji="1" lang="ja-JP" altLang="en-US" sz="1400" dirty="0"/>
                    </a:p>
                  </a:txBody>
                  <a:tcPr>
                    <a:solidFill>
                      <a:srgbClr val="9900FF"/>
                    </a:solidFill>
                  </a:tcPr>
                </a:tc>
                <a:tc>
                  <a:txBody>
                    <a:bodyPr/>
                    <a:lstStyle/>
                    <a:p>
                      <a:pPr algn="ctr"/>
                      <a:r>
                        <a:rPr kumimoji="1" lang="en-US" altLang="ja-JP" sz="1400" dirty="0"/>
                        <a:t>Cancelled</a:t>
                      </a:r>
                      <a:endParaRPr kumimoji="1" lang="ja-JP" altLang="en-US" sz="1400" dirty="0"/>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698181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33613</TotalTime>
  <Words>1315</Words>
  <Application>Microsoft Office PowerPoint</Application>
  <PresentationFormat>画面に合わせる (4:3)</PresentationFormat>
  <Paragraphs>223</Paragraphs>
  <Slides>8</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Arial</vt:lpstr>
      <vt:lpstr>Calibri</vt:lpstr>
      <vt:lpstr>Times New Roman</vt:lpstr>
      <vt:lpstr>Wingdings</vt:lpstr>
      <vt:lpstr>Default Design</vt:lpstr>
      <vt:lpstr> GDWG Actions Review</vt:lpstr>
      <vt:lpstr>GDWG Actions Summary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NOAA / NESDIS / ORA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MtScat</cp:lastModifiedBy>
  <cp:revision>1046</cp:revision>
  <dcterms:created xsi:type="dcterms:W3CDTF">2004-06-10T15:46:18Z</dcterms:created>
  <dcterms:modified xsi:type="dcterms:W3CDTF">2019-03-06T06:24:39Z</dcterms:modified>
</cp:coreProperties>
</file>