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7" r:id="rId2"/>
    <p:sldId id="274" r:id="rId3"/>
    <p:sldId id="275" r:id="rId4"/>
    <p:sldId id="294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9" r:id="rId19"/>
    <p:sldId id="317" r:id="rId20"/>
    <p:sldId id="309" r:id="rId21"/>
    <p:sldId id="311" r:id="rId22"/>
    <p:sldId id="310" r:id="rId23"/>
    <p:sldId id="313" r:id="rId24"/>
    <p:sldId id="314" r:id="rId25"/>
    <p:sldId id="318" r:id="rId26"/>
    <p:sldId id="315" r:id="rId2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5" autoAdjust="0"/>
    <p:restoredTop sz="94660"/>
  </p:normalViewPr>
  <p:slideViewPr>
    <p:cSldViewPr snapToGrid="0" showGuides="1">
      <p:cViewPr>
        <p:scale>
          <a:sx n="130" d="100"/>
          <a:sy n="130" d="100"/>
        </p:scale>
        <p:origin x="-180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5A1D7-27EC-4BA4-AA5D-27C72FE37B16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9289-A816-4F53-9D35-ACD055EF4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1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C7522-87BD-4DAC-97DA-A393404D2F52}" type="slidenum">
              <a:rPr lang="de-DE" smtClean="0">
                <a:solidFill>
                  <a:prstClr val="white"/>
                </a:solidFill>
              </a:rPr>
              <a:pPr/>
              <a:t>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3379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2E66FA4-673E-4CDC-B085-D69FA40E3940}" type="datetime4">
              <a:rPr lang="en-GB" smtClean="0">
                <a:solidFill>
                  <a:prstClr val="white"/>
                </a:solidFill>
              </a:rPr>
              <a:pPr/>
              <a:t>05 March 2019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63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21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6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83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6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849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98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5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38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38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9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6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318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30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24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99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1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2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9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9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52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9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08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3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416E-5321-4F05-9C47-29A61C95DC8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64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2736-4EE1-493D-848A-07E088A4399C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77E0-75E2-44F5-93B6-DEB29533F1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3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2736-4EE1-493D-848A-07E088A4399C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77E0-75E2-44F5-93B6-DEB29533F1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7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2736-4EE1-493D-848A-07E088A4399C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5632" y="6492875"/>
            <a:ext cx="430368" cy="365125"/>
          </a:xfrm>
        </p:spPr>
        <p:txBody>
          <a:bodyPr/>
          <a:lstStyle>
            <a:lvl1pPr algn="ctr">
              <a:defRPr/>
            </a:lvl1pPr>
          </a:lstStyle>
          <a:p>
            <a:fld id="{976677E0-75E2-44F5-93B6-DEB29533F1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9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9BFF-9676-40E5-B3E4-55342CEA92DE}" type="datetime1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0EA69AD9-C057-430B-953A-2169DD4289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1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1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2736-4EE1-493D-848A-07E088A4399C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6" y="6356358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5632" y="6492875"/>
            <a:ext cx="430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677E0-75E2-44F5-93B6-DEB29533F1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19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png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0.png"/><Relationship Id="rId34" Type="http://schemas.openxmlformats.org/officeDocument/2006/relationships/oleObject" Target="../embeddings/oleObject16.bin"/><Relationship Id="rId7" Type="http://schemas.openxmlformats.org/officeDocument/2006/relationships/image" Target="../media/image3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png"/><Relationship Id="rId24" Type="http://schemas.openxmlformats.org/officeDocument/2006/relationships/oleObject" Target="../embeddings/oleObject11.bin"/><Relationship Id="rId32" Type="http://schemas.openxmlformats.org/officeDocument/2006/relationships/oleObject" Target="../embeddings/oleObject15.bin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13.png"/><Relationship Id="rId30" Type="http://schemas.openxmlformats.org/officeDocument/2006/relationships/oleObject" Target="../embeddings/oleObject14.bin"/><Relationship Id="rId35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1" y="2332052"/>
            <a:ext cx="9905999" cy="253255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2000" tIns="72000" rIns="72000" bIns="72000">
            <a:norm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New Russian Cal/Val portal on meteorological satellite instruments and products </a:t>
            </a:r>
            <a:r>
              <a:rPr lang="ru-RU" sz="32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alt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fr-CH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Research Center “PLANETA”</a:t>
            </a:r>
            <a:r>
              <a:rPr lang="ru-RU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ROSHYDROMET, Russia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3751705"/>
            <a:ext cx="9905999" cy="41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   </a:t>
            </a:r>
            <a:r>
              <a:rPr lang="fr-CH" alt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Uspensky, Principal Scientist</a:t>
            </a:r>
          </a:p>
          <a:p>
            <a:endParaRPr lang="fr-CH" altLang="en-US" sz="1800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353147" y="101787"/>
            <a:ext cx="9906000" cy="21930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GSICS Data and Research Working Groups Annual Meeting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ZW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:\MY DOCUMENTS\GSICS\logo\GSICS5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620"/>
            <a:ext cx="1426386" cy="57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73960"/>
            <a:ext cx="9906000" cy="307777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Frascati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Italy, 06 March 2019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06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115" t="12665" r="21778" b="4893"/>
          <a:stretch/>
        </p:blipFill>
        <p:spPr>
          <a:xfrm>
            <a:off x="143933" y="859461"/>
            <a:ext cx="6954775" cy="574824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71923" y="6506974"/>
            <a:ext cx="436938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10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20400" y="139975"/>
            <a:ext cx="9885600" cy="55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ja-JP" sz="2600" dirty="0" smtClean="0">
                <a:solidFill>
                  <a:prstClr val="black"/>
                </a:solidFill>
              </a:rPr>
              <a:t>Inter- calibration GEO-LEO</a:t>
            </a:r>
          </a:p>
          <a:p>
            <a:r>
              <a:rPr kumimoji="1" lang="en-US" altLang="ja-JP" sz="2000" dirty="0" smtClean="0">
                <a:solidFill>
                  <a:prstClr val="black"/>
                </a:solidFill>
              </a:rPr>
              <a:t>MSU-GS (</a:t>
            </a:r>
            <a:r>
              <a:rPr kumimoji="1" lang="en-US" altLang="ja-JP" sz="2000" dirty="0" err="1" smtClean="0">
                <a:solidFill>
                  <a:prstClr val="black"/>
                </a:solidFill>
              </a:rPr>
              <a:t>Ch</a:t>
            </a:r>
            <a:r>
              <a:rPr kumimoji="1" lang="en-US" altLang="ja-JP" sz="2000" dirty="0" smtClean="0">
                <a:solidFill>
                  <a:prstClr val="black"/>
                </a:solidFill>
              </a:rPr>
              <a:t> 1-3</a:t>
            </a:r>
            <a:r>
              <a:rPr kumimoji="1" lang="en-US" altLang="ja-JP" sz="2000" dirty="0">
                <a:solidFill>
                  <a:prstClr val="black"/>
                </a:solidFill>
              </a:rPr>
              <a:t>) </a:t>
            </a:r>
            <a:r>
              <a:rPr kumimoji="1" lang="en-US" altLang="ja-JP" sz="2000" dirty="0" smtClean="0">
                <a:solidFill>
                  <a:prstClr val="black"/>
                </a:solidFill>
              </a:rPr>
              <a:t>vs </a:t>
            </a:r>
            <a:r>
              <a:rPr kumimoji="1" lang="en-US" altLang="ja-JP" sz="2000" dirty="0">
                <a:solidFill>
                  <a:prstClr val="black"/>
                </a:solidFill>
              </a:rPr>
              <a:t>VIIRS/</a:t>
            </a:r>
            <a:r>
              <a:rPr kumimoji="1" lang="en-US" altLang="ja-JP" sz="2000" dirty="0" err="1">
                <a:solidFill>
                  <a:prstClr val="black"/>
                </a:solidFill>
              </a:rPr>
              <a:t>Suomi</a:t>
            </a:r>
            <a:r>
              <a:rPr kumimoji="1" lang="en-US" altLang="ja-JP" sz="2000" dirty="0">
                <a:solidFill>
                  <a:prstClr val="black"/>
                </a:solidFill>
              </a:rPr>
              <a:t> NPP</a:t>
            </a:r>
            <a:endParaRPr kumimoji="1"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65153" y="1170787"/>
            <a:ext cx="2693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Comparison above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deep </a:t>
            </a: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convective clouds </a:t>
            </a:r>
            <a:endParaRPr lang="en-US" b="1" i="1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Indian Ocean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98708" y="3999536"/>
            <a:ext cx="2757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± 20° North/South and East/West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Electro-L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No.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sub-satellite point (76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E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5159" y="2850907"/>
            <a:ext cx="303687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alculated SBAF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MSU-GS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VIIRS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~1.0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pair of channels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78792" y="6506974"/>
            <a:ext cx="430069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11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 bwMode="auto">
          <a:xfrm>
            <a:off x="6956" y="144078"/>
            <a:ext cx="9905999" cy="7415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ja-JP" sz="2600" dirty="0" smtClean="0">
                <a:solidFill>
                  <a:prstClr val="black"/>
                </a:solidFill>
              </a:rPr>
              <a:t>Inter-Calibration </a:t>
            </a:r>
            <a:r>
              <a:rPr kumimoji="1" lang="en-US" altLang="ja-JP" sz="2600" dirty="0">
                <a:solidFill>
                  <a:prstClr val="black"/>
                </a:solidFill>
              </a:rPr>
              <a:t>GEO-GEO</a:t>
            </a:r>
            <a:endParaRPr kumimoji="1" lang="ru-RU" altLang="ja-JP" sz="2600" dirty="0" smtClean="0">
              <a:solidFill>
                <a:prstClr val="black"/>
              </a:solidFill>
            </a:endParaRPr>
          </a:p>
          <a:p>
            <a:r>
              <a:rPr kumimoji="1" lang="en-US" altLang="ja-JP" sz="2000" dirty="0" smtClean="0">
                <a:solidFill>
                  <a:prstClr val="black"/>
                </a:solidFill>
              </a:rPr>
              <a:t>MSU-GS (IR ch9- 10.7</a:t>
            </a:r>
            <a:r>
              <a:rPr kumimoji="1" lang="en-US" altLang="ja-JP" sz="2000" dirty="0">
                <a:solidFill>
                  <a:prstClr val="black"/>
                </a:solidFill>
              </a:rPr>
              <a:t> µm</a:t>
            </a:r>
            <a:r>
              <a:rPr kumimoji="1" lang="en-US" altLang="ja-JP" sz="2000" dirty="0" smtClean="0">
                <a:solidFill>
                  <a:prstClr val="black"/>
                </a:solidFill>
              </a:rPr>
              <a:t>) </a:t>
            </a:r>
            <a:r>
              <a:rPr kumimoji="1" lang="en-US" altLang="ja-JP" sz="2000" dirty="0" err="1" smtClean="0">
                <a:solidFill>
                  <a:prstClr val="black"/>
                </a:solidFill>
              </a:rPr>
              <a:t>vs</a:t>
            </a:r>
            <a:r>
              <a:rPr kumimoji="1"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SEVIRI/Meteosat-11</a:t>
            </a:r>
            <a:endParaRPr kumimoji="1" lang="ja-JP" altLang="en-US" sz="20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577" t="12093" r="22588" b="4905"/>
          <a:stretch/>
        </p:blipFill>
        <p:spPr>
          <a:xfrm>
            <a:off x="981144" y="885596"/>
            <a:ext cx="6714500" cy="561471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02140" y="6506974"/>
            <a:ext cx="406721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12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3378"/>
            <a:ext cx="99060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Inter-calibration GEO-LEO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MSU-GS (ch6-8) vs IKFS-2/Meteor-M N2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419" t="12330" r="22821" b="4857"/>
          <a:stretch/>
        </p:blipFill>
        <p:spPr>
          <a:xfrm>
            <a:off x="1417421" y="943597"/>
            <a:ext cx="6611647" cy="552344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8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469" t="12164" r="21798" b="5890"/>
          <a:stretch/>
        </p:blipFill>
        <p:spPr>
          <a:xfrm>
            <a:off x="60071" y="1032687"/>
            <a:ext cx="6270104" cy="509446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32620" y="6506974"/>
            <a:ext cx="376241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13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27301" r="36904" b="45778"/>
          <a:stretch/>
        </p:blipFill>
        <p:spPr bwMode="auto">
          <a:xfrm>
            <a:off x="5228333" y="4297083"/>
            <a:ext cx="4184147" cy="22098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54222" r="36904" b="18349"/>
          <a:stretch/>
        </p:blipFill>
        <p:spPr bwMode="auto">
          <a:xfrm>
            <a:off x="5614077" y="1998039"/>
            <a:ext cx="4106663" cy="22098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84940"/>
            <a:ext cx="9906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 Bias Monitoring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Correction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Meteor-M №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IKFS-2 vs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Meteosat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10,-11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SEVIRI)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00" y="6506974"/>
            <a:ext cx="383861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14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1" y="174610"/>
            <a:ext cx="990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2353" r="20027" b="3259"/>
          <a:stretch/>
        </p:blipFill>
        <p:spPr bwMode="auto">
          <a:xfrm>
            <a:off x="881149" y="595490"/>
            <a:ext cx="7919499" cy="592523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4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17380" y="6506974"/>
            <a:ext cx="391481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15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737" y="9735"/>
            <a:ext cx="9903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SST Validation</a:t>
            </a:r>
          </a:p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SST (MSU-MR) vs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ship’s measurements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55516" r="49944" b="3458"/>
          <a:stretch/>
        </p:blipFill>
        <p:spPr bwMode="auto">
          <a:xfrm>
            <a:off x="925740" y="3093056"/>
            <a:ext cx="5411450" cy="329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6869" r="21449" b="50649"/>
          <a:stretch/>
        </p:blipFill>
        <p:spPr bwMode="auto">
          <a:xfrm>
            <a:off x="1033549" y="979336"/>
            <a:ext cx="5391105" cy="204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09760" y="6506974"/>
            <a:ext cx="399101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16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216" y="78947"/>
            <a:ext cx="9903521" cy="7591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and 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umidity profiles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  <a:p>
            <a:pPr algn="ctr">
              <a:lnSpc>
                <a:spcPts val="26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IKFS-2 based profiles vs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9414" y="649661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Far-Eastern Region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575944" y="885881"/>
            <a:ext cx="2627756" cy="5751642"/>
            <a:chOff x="1575944" y="929639"/>
            <a:chExt cx="2627756" cy="5751642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1" t="21157" r="27799" b="30570"/>
            <a:stretch/>
          </p:blipFill>
          <p:spPr bwMode="auto">
            <a:xfrm>
              <a:off x="1575944" y="929639"/>
              <a:ext cx="2627756" cy="208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0" t="20658" r="35789" b="6236"/>
            <a:stretch/>
          </p:blipFill>
          <p:spPr bwMode="auto">
            <a:xfrm>
              <a:off x="1661621" y="3100274"/>
              <a:ext cx="2178857" cy="358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691227" y="885881"/>
            <a:ext cx="2304540" cy="5610734"/>
            <a:chOff x="4667099" y="929639"/>
            <a:chExt cx="2304540" cy="5610734"/>
          </a:xfrm>
        </p:grpSpPr>
        <p:pic>
          <p:nvPicPr>
            <p:cNvPr id="2560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53" t="20092" r="35391" b="36145"/>
            <a:stretch/>
          </p:blipFill>
          <p:spPr bwMode="auto">
            <a:xfrm>
              <a:off x="4667099" y="929639"/>
              <a:ext cx="2304540" cy="2176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6" t="32233" r="38157" b="6671"/>
            <a:stretch/>
          </p:blipFill>
          <p:spPr bwMode="auto">
            <a:xfrm>
              <a:off x="4791328" y="3122295"/>
              <a:ext cx="2130171" cy="3418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20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15061" y="6506975"/>
            <a:ext cx="393800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17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270"/>
            <a:ext cx="990065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profiles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IKFS-2 based profiles vs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radiosondes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723" y="6322308"/>
            <a:ext cx="864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statistics for 12.2018-02.2019. Sample size 255÷1353 for various levels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3693" y="584935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coverage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D:\PLANETA\!эксплуатация\2018-2020\!отчеты планета\2019\02\image_2019_03_04T13_11_43_630Z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63" y="1280561"/>
            <a:ext cx="4111814" cy="4568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95464" y="2765146"/>
            <a:ext cx="94366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RMSE, N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BIAS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29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 t="40422" r="30235" b="6393"/>
          <a:stretch/>
        </p:blipFill>
        <p:spPr bwMode="auto">
          <a:xfrm>
            <a:off x="500712" y="662963"/>
            <a:ext cx="8756618" cy="584682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15061" y="6506975"/>
            <a:ext cx="393800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18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1" y="53477"/>
            <a:ext cx="990065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Wind vectors (Cloud motion winds)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50592" y="2801722"/>
            <a:ext cx="2333549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586"/>
            <a:ext cx="99006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column amount validation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IKFS-2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CrIS, ZOTTO (OCO)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97" y="1102131"/>
            <a:ext cx="6770146" cy="412577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pic>
        <p:nvPicPr>
          <p:cNvPr id="6" name="Рисунок 5" descr="1702_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856730" y="4096513"/>
            <a:ext cx="5940425" cy="21482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353959" y="371790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17.02.2019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5824" y="73279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033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41711" y="6488298"/>
            <a:ext cx="356026" cy="365125"/>
          </a:xfrm>
        </p:spPr>
        <p:txBody>
          <a:bodyPr/>
          <a:lstStyle/>
          <a:p>
            <a:pPr algn="ctr"/>
            <a:fld id="{0EA69AD9-C057-430B-953A-2169DD428983}" type="slidenum">
              <a:rPr lang="ru-RU" smtClean="0"/>
              <a:pPr algn="ctr"/>
              <a:t>2</a:t>
            </a:fld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132816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CAL/VAL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Performance for Satellite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ata and Products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76141" y="818172"/>
            <a:ext cx="9431385" cy="5664361"/>
            <a:chOff x="176141" y="908720"/>
            <a:chExt cx="9431385" cy="566436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76141" y="1805428"/>
              <a:ext cx="6257921" cy="4767653"/>
              <a:chOff x="176142" y="1973714"/>
              <a:chExt cx="6257920" cy="4767653"/>
            </a:xfrm>
          </p:grpSpPr>
          <p:cxnSp>
            <p:nvCxnSpPr>
              <p:cNvPr id="65" name="Прямая со стрелкой 64"/>
              <p:cNvCxnSpPr/>
              <p:nvPr/>
            </p:nvCxnSpPr>
            <p:spPr>
              <a:xfrm rot="5400000">
                <a:off x="4752824" y="2171714"/>
                <a:ext cx="39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>
                <a:off x="3346791" y="5888073"/>
                <a:ext cx="144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3378365" y="2582322"/>
                <a:ext cx="39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/>
              <p:nvPr/>
            </p:nvCxnSpPr>
            <p:spPr>
              <a:xfrm>
                <a:off x="3498331" y="2831547"/>
                <a:ext cx="252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3498257" y="2831547"/>
                <a:ext cx="0" cy="3060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56"/>
              <p:cNvCxnSpPr/>
              <p:nvPr/>
            </p:nvCxnSpPr>
            <p:spPr>
              <a:xfrm flipH="1">
                <a:off x="4953000" y="3140968"/>
                <a:ext cx="147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6422848" y="3126808"/>
                <a:ext cx="0" cy="3312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/>
              <p:nvPr/>
            </p:nvCxnSpPr>
            <p:spPr>
              <a:xfrm flipH="1">
                <a:off x="6146062" y="6435215"/>
                <a:ext cx="288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 стрелкой 59"/>
              <p:cNvCxnSpPr/>
              <p:nvPr/>
            </p:nvCxnSpPr>
            <p:spPr>
              <a:xfrm flipH="1">
                <a:off x="180808" y="3284984"/>
                <a:ext cx="108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196418" y="3284984"/>
                <a:ext cx="0" cy="3456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5400000">
                <a:off x="1904142" y="5013367"/>
                <a:ext cx="0" cy="3456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 стрелкой 62"/>
              <p:cNvCxnSpPr/>
              <p:nvPr/>
            </p:nvCxnSpPr>
            <p:spPr>
              <a:xfrm>
                <a:off x="3609541" y="4398056"/>
                <a:ext cx="180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3617705" y="4396250"/>
                <a:ext cx="0" cy="2340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 стрелкой 65"/>
              <p:cNvCxnSpPr/>
              <p:nvPr/>
            </p:nvCxnSpPr>
            <p:spPr>
              <a:xfrm rot="5400000">
                <a:off x="4755000" y="3173334"/>
                <a:ext cx="39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 стрелкой 66"/>
              <p:cNvCxnSpPr/>
              <p:nvPr/>
            </p:nvCxnSpPr>
            <p:spPr>
              <a:xfrm rot="5400000">
                <a:off x="4750878" y="3975794"/>
                <a:ext cx="39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 стрелкой 67"/>
              <p:cNvCxnSpPr/>
              <p:nvPr/>
            </p:nvCxnSpPr>
            <p:spPr>
              <a:xfrm rot="5400000">
                <a:off x="4755000" y="4767882"/>
                <a:ext cx="396000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Прямоугольник 47"/>
            <p:cNvSpPr/>
            <p:nvPr/>
          </p:nvSpPr>
          <p:spPr>
            <a:xfrm>
              <a:off x="6655526" y="4227964"/>
              <a:ext cx="2952000" cy="22322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645129" y="1316491"/>
              <a:ext cx="2952000" cy="262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821375" y="4797613"/>
              <a:ext cx="2304000" cy="9246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0603" y="1316492"/>
              <a:ext cx="3096000" cy="3528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8904273"/>
                </p:ext>
              </p:extLst>
            </p:nvPr>
          </p:nvGraphicFramePr>
          <p:xfrm>
            <a:off x="786851" y="1674383"/>
            <a:ext cx="2160587" cy="1130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2" name="Image" r:id="rId4" imgW="2161036" imgH="1130810" progId="">
                    <p:embed/>
                  </p:oleObj>
                </mc:Choice>
                <mc:Fallback>
                  <p:oleObj name="Image" r:id="rId4" imgW="2161036" imgH="113081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6851" y="1674383"/>
                          <a:ext cx="2160587" cy="11303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4543806"/>
                </p:ext>
              </p:extLst>
            </p:nvPr>
          </p:nvGraphicFramePr>
          <p:xfrm>
            <a:off x="394874" y="3214799"/>
            <a:ext cx="559293" cy="154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3" name="Image" r:id="rId6" imgW="423673" imgH="1173482" progId="">
                    <p:embed/>
                  </p:oleObj>
                </mc:Choice>
                <mc:Fallback>
                  <p:oleObj name="Image" r:id="rId6" imgW="423673" imgH="1173482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74" y="3214799"/>
                          <a:ext cx="559293" cy="1548000"/>
                        </a:xfrm>
                        <a:prstGeom prst="rect">
                          <a:avLst/>
                        </a:prstGeom>
                        <a:noFill/>
                        <a:ln w="31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5175077"/>
                </p:ext>
              </p:extLst>
            </p:nvPr>
          </p:nvGraphicFramePr>
          <p:xfrm>
            <a:off x="1011193" y="3217976"/>
            <a:ext cx="724393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4" name="Image" r:id="rId8" imgW="524257" imgH="521209" progId="">
                    <p:embed/>
                  </p:oleObj>
                </mc:Choice>
                <mc:Fallback>
                  <p:oleObj name="Image" r:id="rId8" imgW="524257" imgH="521209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1193" y="3217976"/>
                          <a:ext cx="724393" cy="72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125922"/>
                </p:ext>
              </p:extLst>
            </p:nvPr>
          </p:nvGraphicFramePr>
          <p:xfrm>
            <a:off x="1794225" y="3207587"/>
            <a:ext cx="715662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5" name="Image" r:id="rId10" imgW="524257" imgH="527305" progId="">
                    <p:embed/>
                  </p:oleObj>
                </mc:Choice>
                <mc:Fallback>
                  <p:oleObj name="Image" r:id="rId10" imgW="524257" imgH="527305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4225" y="3207587"/>
                          <a:ext cx="715662" cy="72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8259833"/>
                </p:ext>
              </p:extLst>
            </p:nvPr>
          </p:nvGraphicFramePr>
          <p:xfrm>
            <a:off x="2574620" y="3207587"/>
            <a:ext cx="711378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6" name="Image" r:id="rId12" imgW="524257" imgH="530353" progId="">
                    <p:embed/>
                  </p:oleObj>
                </mc:Choice>
                <mc:Fallback>
                  <p:oleObj name="Image" r:id="rId12" imgW="524257" imgH="530353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4620" y="3207587"/>
                          <a:ext cx="711378" cy="72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Прямоугольник 17"/>
            <p:cNvSpPr/>
            <p:nvPr/>
          </p:nvSpPr>
          <p:spPr>
            <a:xfrm>
              <a:off x="290603" y="5029720"/>
              <a:ext cx="3096000" cy="1430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9909936"/>
                </p:ext>
              </p:extLst>
            </p:nvPr>
          </p:nvGraphicFramePr>
          <p:xfrm>
            <a:off x="1017597" y="4009737"/>
            <a:ext cx="1405325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7" name="Image" r:id="rId14" imgW="1094234" imgH="560833" progId="">
                    <p:embed/>
                  </p:oleObj>
                </mc:Choice>
                <mc:Fallback>
                  <p:oleObj name="Image" r:id="rId14" imgW="1094234" imgH="560833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7597" y="4009737"/>
                          <a:ext cx="1405325" cy="72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310926"/>
                </p:ext>
              </p:extLst>
            </p:nvPr>
          </p:nvGraphicFramePr>
          <p:xfrm>
            <a:off x="422846" y="5412258"/>
            <a:ext cx="828000" cy="82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8" name="Image" r:id="rId16" imgW="630937" imgH="630937" progId="">
                    <p:embed/>
                  </p:oleObj>
                </mc:Choice>
                <mc:Fallback>
                  <p:oleObj name="Image" r:id="rId16" imgW="630937" imgH="630937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846" y="5412258"/>
                          <a:ext cx="828000" cy="828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3204388"/>
                </p:ext>
              </p:extLst>
            </p:nvPr>
          </p:nvGraphicFramePr>
          <p:xfrm>
            <a:off x="1425478" y="5412258"/>
            <a:ext cx="844769" cy="82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9" name="Image" r:id="rId18" imgW="640081" imgH="627889" progId="">
                    <p:embed/>
                  </p:oleObj>
                </mc:Choice>
                <mc:Fallback>
                  <p:oleObj name="Image" r:id="rId18" imgW="640081" imgH="627889" progId="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5478" y="5412258"/>
                          <a:ext cx="844769" cy="828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040293"/>
                </p:ext>
              </p:extLst>
            </p:nvPr>
          </p:nvGraphicFramePr>
          <p:xfrm>
            <a:off x="2444875" y="5412258"/>
            <a:ext cx="817517" cy="82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0" name="Image" r:id="rId20" imgW="618745" imgH="627889" progId="">
                    <p:embed/>
                  </p:oleObj>
                </mc:Choice>
                <mc:Fallback>
                  <p:oleObj name="Image" r:id="rId20" imgW="618745" imgH="627889" progId="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4875" y="5412258"/>
                          <a:ext cx="817517" cy="828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05431232"/>
                </p:ext>
              </p:extLst>
            </p:nvPr>
          </p:nvGraphicFramePr>
          <p:xfrm>
            <a:off x="3882703" y="5111904"/>
            <a:ext cx="972000" cy="5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1" name="Image" r:id="rId22" imgW="765050" imgH="396241" progId="">
                    <p:embed/>
                  </p:oleObj>
                </mc:Choice>
                <mc:Fallback>
                  <p:oleObj name="Image" r:id="rId22" imgW="765050" imgH="396241" progId="">
                    <p:embed/>
                    <p:pic>
                      <p:nvPicPr>
                        <p:cNvPr id="0" name="Picture 1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2703" y="5111904"/>
                          <a:ext cx="972000" cy="54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440486"/>
                </p:ext>
              </p:extLst>
            </p:nvPr>
          </p:nvGraphicFramePr>
          <p:xfrm>
            <a:off x="4914535" y="5111904"/>
            <a:ext cx="540001" cy="5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2" name="Image" r:id="rId24" imgW="411481" imgH="411481" progId="">
                    <p:embed/>
                  </p:oleObj>
                </mc:Choice>
                <mc:Fallback>
                  <p:oleObj name="Image" r:id="rId24" imgW="411481" imgH="411481" progId="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4535" y="5111904"/>
                          <a:ext cx="540001" cy="54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1165120"/>
                </p:ext>
              </p:extLst>
            </p:nvPr>
          </p:nvGraphicFramePr>
          <p:xfrm>
            <a:off x="5514369" y="5111904"/>
            <a:ext cx="533493" cy="5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3" name="Image" r:id="rId26" imgW="390145" imgH="396241" progId="">
                    <p:embed/>
                  </p:oleObj>
                </mc:Choice>
                <mc:Fallback>
                  <p:oleObj name="Image" r:id="rId26" imgW="390145" imgH="396241" progId="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4369" y="5111904"/>
                          <a:ext cx="533493" cy="540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9190075"/>
                </p:ext>
              </p:extLst>
            </p:nvPr>
          </p:nvGraphicFramePr>
          <p:xfrm>
            <a:off x="6737093" y="1770586"/>
            <a:ext cx="2727098" cy="1513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4" name="Image" r:id="rId28" imgW="2109220" imgH="1170434" progId="">
                    <p:embed/>
                  </p:oleObj>
                </mc:Choice>
                <mc:Fallback>
                  <p:oleObj name="Image" r:id="rId28" imgW="2109220" imgH="1170434" progId="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7093" y="1770586"/>
                          <a:ext cx="2727098" cy="151345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Прямоугольник 19"/>
            <p:cNvSpPr/>
            <p:nvPr/>
          </p:nvSpPr>
          <p:spPr>
            <a:xfrm>
              <a:off x="3819288" y="1288829"/>
              <a:ext cx="2304000" cy="6924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Russian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meteorological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satellites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LECTRO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-L </a:t>
              </a:r>
              <a:r>
                <a:rPr lang="ru-RU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ETEOR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-M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series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ru-RU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ata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03257" y="2217760"/>
              <a:ext cx="2304257" cy="6413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Data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calibration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1900"/>
                </a:lnSpc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 inter-calibration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2318" y="3244278"/>
              <a:ext cx="2304257" cy="34051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Thematic processing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21377" y="4047284"/>
              <a:ext cx="2304257" cy="34051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Validation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22539" y="4788842"/>
              <a:ext cx="230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Satellite products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833826" y="6030022"/>
              <a:ext cx="2304000" cy="4514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Numerical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weather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4635" y="908723"/>
              <a:ext cx="266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Standard measurements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25208" y="908720"/>
              <a:ext cx="266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Cal/Val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examples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68" y="1305463"/>
              <a:ext cx="2817370" cy="30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Roshydromet’ observation sites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4637" y="2891253"/>
              <a:ext cx="2459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Test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sites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39843" y="3965401"/>
              <a:ext cx="8996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Zotino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Peterhof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Valday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Gelendjik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Polyarny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2480" y="5072606"/>
              <a:ext cx="309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Foreign satellite data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2440" y="6243430"/>
              <a:ext cx="28474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NOAA/AVHRR    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METEOSAT/SEVIRI     TERRA/MODIS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11036" y="1354430"/>
              <a:ext cx="2830675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Data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inter-calibration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ru-RU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1300"/>
                </a:lnSpc>
              </a:pP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10.2-11.2 </a:t>
              </a: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Symbol"/>
                </a:rPr>
                <a:t>m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over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sea surface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62080" y="4341218"/>
              <a:ext cx="2785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Sea surface temperature validation </a:t>
              </a:r>
            </a:p>
            <a:p>
              <a:pPr algn="ctr">
                <a:lnSpc>
                  <a:spcPts val="1200"/>
                </a:lnSpc>
              </a:pPr>
              <a:r>
                <a:rPr lang="en-US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ship measurements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42" name="Объект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7730228"/>
                </p:ext>
              </p:extLst>
            </p:nvPr>
          </p:nvGraphicFramePr>
          <p:xfrm>
            <a:off x="6762083" y="4873030"/>
            <a:ext cx="1721355" cy="1161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5" name="Image" r:id="rId30" imgW="1267971" imgH="856490" progId="">
                    <p:embed/>
                  </p:oleObj>
                </mc:Choice>
                <mc:Fallback>
                  <p:oleObj name="Image" r:id="rId30" imgW="1267971" imgH="856490" progId="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2083" y="4873030"/>
                          <a:ext cx="1721355" cy="1161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Объект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6330989"/>
                </p:ext>
              </p:extLst>
            </p:nvPr>
          </p:nvGraphicFramePr>
          <p:xfrm>
            <a:off x="8548431" y="4944819"/>
            <a:ext cx="971835" cy="9718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6" name="Image" r:id="rId32" imgW="841250" imgH="841250" progId="">
                    <p:embed/>
                  </p:oleObj>
                </mc:Choice>
                <mc:Fallback>
                  <p:oleObj name="Image" r:id="rId32" imgW="841250" imgH="841250" progId="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48431" y="4944819"/>
                          <a:ext cx="971835" cy="97183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8548435" y="6062617"/>
              <a:ext cx="10590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Bias</a:t>
              </a:r>
              <a:r>
                <a:rPr lang="ru-RU" sz="800" dirty="0">
                  <a:latin typeface="Arial" panose="020B0604020202020204" pitchFamily="34" charset="0"/>
                  <a:cs typeface="Arial" panose="020B0604020202020204" pitchFamily="34" charset="0"/>
                </a:rPr>
                <a:t> = -0,01° К</a:t>
              </a:r>
            </a:p>
            <a:p>
              <a:r>
                <a:rPr lang="ru-RU" sz="800" dirty="0">
                  <a:latin typeface="Arial" panose="020B0604020202020204" pitchFamily="34" charset="0"/>
                  <a:cs typeface="Arial" panose="020B0604020202020204" pitchFamily="34" charset="0"/>
                </a:rPr>
                <a:t>RMSE = 0,9° </a:t>
              </a:r>
              <a:r>
                <a:rPr lang="ru-RU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8149" y="6090509"/>
              <a:ext cx="1261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SST derived from </a:t>
              </a:r>
              <a:endParaRPr lang="en-US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METEOR-M/MSU-MR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>
              <a:off x="3873128" y="2529328"/>
              <a:ext cx="223200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72"/>
            <p:cNvGrpSpPr/>
            <p:nvPr/>
          </p:nvGrpSpPr>
          <p:grpSpPr>
            <a:xfrm>
              <a:off x="7352128" y="3332299"/>
              <a:ext cx="1866103" cy="584775"/>
              <a:chOff x="7689682" y="3278052"/>
              <a:chExt cx="1866103" cy="584775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943873" y="3278052"/>
                <a:ext cx="1611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METEOSAT-10/SEVIRI data</a:t>
                </a:r>
              </a:p>
              <a:p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ELECTRO-L/MSU-GS data</a:t>
                </a:r>
              </a:p>
              <a:p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ELECTRO-L/MSU-GS 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data </a:t>
                </a:r>
              </a:p>
              <a:p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after </a:t>
                </a:r>
                <a:r>
                  <a:rPr lang="en-U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intercalibration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ru-RU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0" name="Прямая соединительная линия 69"/>
              <p:cNvCxnSpPr/>
              <p:nvPr/>
            </p:nvCxnSpPr>
            <p:spPr>
              <a:xfrm>
                <a:off x="7689682" y="3383091"/>
                <a:ext cx="25419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7697745" y="3516441"/>
                <a:ext cx="254191" cy="0"/>
              </a:xfrm>
              <a:prstGeom prst="line">
                <a:avLst/>
              </a:prstGeom>
              <a:ln w="19050"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7702004" y="3645024"/>
                <a:ext cx="254191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733164" y="315878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D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62783" y="31397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D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08016" y="31397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D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79384" y="395721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D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1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33241" y="315226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D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sz="1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06900" y="5892865"/>
              <a:ext cx="59022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ru-RU" sz="500" dirty="0">
                  <a:latin typeface="Arial" panose="020B0604020202020204" pitchFamily="34" charset="0"/>
                  <a:cs typeface="Arial" panose="020B0604020202020204" pitchFamily="34" charset="0"/>
                </a:rPr>
                <a:t>Т=ТПО-</a:t>
              </a:r>
              <a:r>
                <a:rPr lang="ru-RU" sz="500" dirty="0" err="1">
                  <a:latin typeface="Arial" panose="020B0604020202020204" pitchFamily="34" charset="0"/>
                  <a:cs typeface="Arial" panose="020B0604020202020204" pitchFamily="34" charset="0"/>
                </a:rPr>
                <a:t>Тсуд</a:t>
              </a:r>
              <a:endParaRPr lang="ru-RU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1832140"/>
                </p:ext>
              </p:extLst>
            </p:nvPr>
          </p:nvGraphicFramePr>
          <p:xfrm>
            <a:off x="9111679" y="3295442"/>
            <a:ext cx="377826" cy="73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7" name="Image" r:id="rId34" imgW="377953" imgH="73152" progId="">
                    <p:embed/>
                  </p:oleObj>
                </mc:Choice>
                <mc:Fallback>
                  <p:oleObj name="Image" r:id="rId34" imgW="377953" imgH="73152" progId="">
                    <p:embed/>
                    <p:pic>
                      <p:nvPicPr>
                        <p:cNvPr id="0" name="Picture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11679" y="3295442"/>
                          <a:ext cx="377826" cy="73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9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8313" y="6506975"/>
            <a:ext cx="380548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20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0" y="99239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1686" r="23439"/>
          <a:stretch/>
        </p:blipFill>
        <p:spPr bwMode="auto">
          <a:xfrm>
            <a:off x="136359" y="1130519"/>
            <a:ext cx="4916907" cy="46190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4462" r="27873"/>
          <a:stretch/>
        </p:blipFill>
        <p:spPr bwMode="auto">
          <a:xfrm>
            <a:off x="5256838" y="1130519"/>
            <a:ext cx="4487020" cy="46190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357" y="730409"/>
            <a:ext cx="491690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6077" y="730409"/>
            <a:ext cx="44870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IKFS-2 data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6834" y="5856475"/>
            <a:ext cx="448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Publicly available data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March 2015 up to now (HDF-5 files)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356" y="5856475"/>
            <a:ext cx="491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Data MSU-MR, IKFS-2, MTVZA-GY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17 test sites from 2015 year (BIN files)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34939" y="6506975"/>
            <a:ext cx="373922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21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0" y="105086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 page/Satellites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9" t="10101" r="19377"/>
          <a:stretch/>
        </p:blipFill>
        <p:spPr bwMode="auto">
          <a:xfrm>
            <a:off x="264505" y="1250950"/>
            <a:ext cx="4646714" cy="4320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10695" r="22085"/>
          <a:stretch/>
        </p:blipFill>
        <p:spPr bwMode="auto">
          <a:xfrm>
            <a:off x="5165814" y="1250950"/>
            <a:ext cx="4476444" cy="4320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95183" y="6506975"/>
            <a:ext cx="413678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22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8736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 page/Calibration Landing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t="22429" r="29399" b="8947"/>
          <a:stretch/>
        </p:blipFill>
        <p:spPr bwMode="auto">
          <a:xfrm>
            <a:off x="1938420" y="795151"/>
            <a:ext cx="5897480" cy="567632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15061" y="6506975"/>
            <a:ext cx="393800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23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0" y="109688"/>
            <a:ext cx="99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 page/Data outages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17080" r="18185" b="5615"/>
          <a:stretch/>
        </p:blipFill>
        <p:spPr bwMode="auto">
          <a:xfrm>
            <a:off x="1669773" y="922351"/>
            <a:ext cx="7126593" cy="551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8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54817" y="6506975"/>
            <a:ext cx="354044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24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1" y="128738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 page/Publications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1502" r="28135" b="2966"/>
          <a:stretch/>
        </p:blipFill>
        <p:spPr bwMode="auto">
          <a:xfrm>
            <a:off x="2258170" y="621181"/>
            <a:ext cx="5478449" cy="613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54817" y="6506975"/>
            <a:ext cx="354044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25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090" y="73152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page/Documents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050" t="13266" r="17409" b="5015"/>
          <a:stretch/>
        </p:blipFill>
        <p:spPr>
          <a:xfrm>
            <a:off x="109522" y="821437"/>
            <a:ext cx="6614054" cy="463874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77089" y="863376"/>
            <a:ext cx="2814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 API functions:</a:t>
            </a:r>
            <a:endParaRPr lang="ru-R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/>
              <a:t>Get list of test </a:t>
            </a:r>
            <a:r>
              <a:rPr lang="en-US" dirty="0" smtClean="0"/>
              <a:t>regions </a:t>
            </a:r>
            <a:r>
              <a:rPr lang="en-US" dirty="0"/>
              <a:t>and their basic descriptive information;</a:t>
            </a:r>
            <a:endParaRPr lang="ru-R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/>
              <a:t>Get list of remote sensing platforms. Remote sensing platform is a combination of satellite platform and sensing instrument on it;</a:t>
            </a:r>
            <a:endParaRPr lang="ru-R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/>
              <a:t>Search instrument  measurements archives by specified criteria;</a:t>
            </a:r>
            <a:endParaRPr lang="ru-R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/>
              <a:t>Download files from instrument  measurements archives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7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68070" y="6506975"/>
            <a:ext cx="340791" cy="351026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26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92879"/>
            <a:ext cx="9906000" cy="307777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Frascati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Italy, 06 March 2019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552" y="188640"/>
            <a:ext cx="992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pc="21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GSICS Data and Research Working Groups Annual Meeting</a:t>
            </a:r>
          </a:p>
        </p:txBody>
      </p:sp>
      <p:sp>
        <p:nvSpPr>
          <p:cNvPr id="9" name="Rectangle 44"/>
          <p:cNvSpPr txBox="1">
            <a:spLocks noChangeArrowheads="1"/>
          </p:cNvSpPr>
          <p:nvPr/>
        </p:nvSpPr>
        <p:spPr>
          <a:xfrm>
            <a:off x="1" y="2332053"/>
            <a:ext cx="9905999" cy="2225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7200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7312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255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22970"/>
              </p:ext>
            </p:extLst>
          </p:nvPr>
        </p:nvGraphicFramePr>
        <p:xfrm>
          <a:off x="226597" y="1338126"/>
          <a:ext cx="9577065" cy="511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2"/>
                <a:gridCol w="2710180"/>
                <a:gridCol w="2546403"/>
              </a:tblGrid>
              <a:tr h="370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(Inter-calibration)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Validation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Archive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7456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3</a:t>
            </a:fld>
            <a:endParaRPr lang="en-GB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341" y="116144"/>
            <a:ext cx="990352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Cal/Val portal for SRC Planeta GSICS Processing</a:t>
            </a:r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Research Center (GPRC)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1523" y="730725"/>
            <a:ext cx="9566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4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portal is focused on the Cal/Val data for the Russian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meteorological satellite instruments and products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(from polar-orbiting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METEOR-M series and geostationary ELECTRO-L series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It is divided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three sections: Calibration, Validation, and Archive.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\\Stend1\obmen\киселева\рисунок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495" y="2490254"/>
            <a:ext cx="2109703" cy="108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xtLst/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31" y="4650494"/>
            <a:ext cx="1961838" cy="1081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8337379" y="5730614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/0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/201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83147" y="5946638"/>
            <a:ext cx="26257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itchFamily="34" charset="0"/>
                <a:cs typeface="Arial" pitchFamily="34" charset="0"/>
              </a:rPr>
              <a:t>Global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IKFS-2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METEOR-M N2 data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overage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5" y="1770176"/>
            <a:ext cx="430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Post-launch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calibration (inter-calibration) products for basic instruments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METEOR-M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ELECTRO-L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0200" y="2386878"/>
            <a:ext cx="2304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LEO-GEO: MSU-MR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SEVIRI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71935" y="2386878"/>
            <a:ext cx="20818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LEO-GEO: IKFS-2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SEVIRI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2322" y="177017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the products derived from METEOR-M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ELECTRO-L data.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61748" y="1787304"/>
            <a:ext cx="25157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400"/>
              </a:lnSpc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METEOR-M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LECTRO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instrument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data for pre-selected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29267" y="3786398"/>
            <a:ext cx="244827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400"/>
              </a:lnSpc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HDF5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of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Level-1C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IKFS-2.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can be utilized for inter-calibration of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IR-channels (imaging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/>
          </a:p>
        </p:txBody>
      </p:sp>
      <p:grpSp>
        <p:nvGrpSpPr>
          <p:cNvPr id="6" name="Группа 46"/>
          <p:cNvGrpSpPr/>
          <p:nvPr/>
        </p:nvGrpSpPr>
        <p:grpSpPr>
          <a:xfrm>
            <a:off x="4621005" y="2676147"/>
            <a:ext cx="2622930" cy="900000"/>
            <a:chOff x="4861047" y="2186439"/>
            <a:chExt cx="3036097" cy="104177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18032" r="59878" b="66052"/>
            <a:stretch/>
          </p:blipFill>
          <p:spPr bwMode="auto">
            <a:xfrm>
              <a:off x="4861047" y="2186439"/>
              <a:ext cx="1849646" cy="104177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39" t="18032" r="43878" b="66626"/>
            <a:stretch/>
          </p:blipFill>
          <p:spPr bwMode="auto">
            <a:xfrm>
              <a:off x="6779813" y="2208468"/>
              <a:ext cx="1117331" cy="100009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4509352" y="3553319"/>
            <a:ext cx="2819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 July 2018, Bias = -0.5 K, RMSE = 0.9 K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14524" y="2435011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SST Validation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C:\GIS\Валидация_лед\4 области.jpg"/>
          <p:cNvPicPr/>
          <p:nvPr/>
        </p:nvPicPr>
        <p:blipFill>
          <a:blip r:embed="rId6" cstate="print"/>
          <a:srcRect b="15305"/>
          <a:stretch>
            <a:fillRect/>
          </a:stretch>
        </p:blipFill>
        <p:spPr bwMode="auto">
          <a:xfrm>
            <a:off x="4660767" y="3921049"/>
            <a:ext cx="1210212" cy="1121178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7" name="Группа 63"/>
          <p:cNvGrpSpPr/>
          <p:nvPr/>
        </p:nvGrpSpPr>
        <p:grpSpPr>
          <a:xfrm>
            <a:off x="5929792" y="4090843"/>
            <a:ext cx="1399472" cy="830998"/>
            <a:chOff x="5828287" y="4151982"/>
            <a:chExt cx="3233825" cy="482219"/>
          </a:xfrm>
        </p:grpSpPr>
        <p:sp>
          <p:nvSpPr>
            <p:cNvPr id="55" name="TextBox 54"/>
            <p:cNvSpPr txBox="1"/>
            <p:nvPr/>
          </p:nvSpPr>
          <p:spPr>
            <a:xfrm>
              <a:off x="6075396" y="4151982"/>
              <a:ext cx="2986716" cy="48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lvl="1" indent="-92075">
                <a:buFont typeface="Arial" panose="020B0604020202020204" pitchFamily="34" charset="0"/>
                <a:buChar char="−"/>
              </a:pP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overlap area of SRC Planeta and NIC data </a:t>
              </a:r>
              <a:endParaRPr lang="en-US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2075" lvl="1" indent="-92075">
                <a:buFont typeface="Arial" panose="020B0604020202020204" pitchFamily="34" charset="0"/>
                <a:buChar char="−"/>
              </a:pP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area of NIC data over SRC Planeta data</a:t>
              </a:r>
              <a:r>
                <a:rPr lang="ru-RU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2075" lvl="1" indent="-92075">
                <a:buFont typeface="Arial" panose="020B0604020202020204" pitchFamily="34" charset="0"/>
                <a:buChar char="−"/>
              </a:pP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area of SRC Planeta over NIC data</a:t>
              </a:r>
              <a:r>
                <a:rPr lang="ru-RU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833200" y="4201999"/>
              <a:ext cx="288032" cy="41781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5828287" y="4484952"/>
              <a:ext cx="289156" cy="41781"/>
            </a:xfrm>
            <a:prstGeom prst="rect">
              <a:avLst/>
            </a:prstGeom>
            <a:solidFill>
              <a:srgbClr val="053DBB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836275" y="4335232"/>
              <a:ext cx="288032" cy="41781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60"/>
          <p:cNvGrpSpPr/>
          <p:nvPr/>
        </p:nvGrpSpPr>
        <p:grpSpPr>
          <a:xfrm>
            <a:off x="2608540" y="2657727"/>
            <a:ext cx="976308" cy="900000"/>
            <a:chOff x="299042" y="1674898"/>
            <a:chExt cx="1249294" cy="1264481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3" t="37138" r="60259" b="48824"/>
            <a:stretch/>
          </p:blipFill>
          <p:spPr bwMode="auto">
            <a:xfrm>
              <a:off x="299042" y="1674898"/>
              <a:ext cx="1249294" cy="126448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365030" y="1724674"/>
              <a:ext cx="944381" cy="32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10.8 </a:t>
              </a:r>
              <a:r>
                <a:rPr lang="en-US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mkm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63"/>
          <p:cNvGrpSpPr/>
          <p:nvPr/>
        </p:nvGrpSpPr>
        <p:grpSpPr>
          <a:xfrm>
            <a:off x="3417141" y="2761649"/>
            <a:ext cx="1000735" cy="899998"/>
            <a:chOff x="4732664" y="3844061"/>
            <a:chExt cx="1290682" cy="1265585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3" t="37138" r="41181" b="48812"/>
            <a:stretch/>
          </p:blipFill>
          <p:spPr bwMode="auto">
            <a:xfrm>
              <a:off x="4732664" y="3844061"/>
              <a:ext cx="1290682" cy="126558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4851725" y="3854979"/>
              <a:ext cx="944381" cy="3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12.0 </a:t>
              </a:r>
              <a:r>
                <a:rPr lang="en-US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mkm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306219" y="3752070"/>
            <a:ext cx="21427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LEO-LEO: IKFS-2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IASI</a:t>
            </a:r>
          </a:p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Bias Monitoring 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8428" y="3748901"/>
            <a:ext cx="2081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LEO-LEO: MSU-MR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AVHRR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27301" r="36904" b="45778"/>
          <a:stretch/>
        </p:blipFill>
        <p:spPr bwMode="auto">
          <a:xfrm>
            <a:off x="2697599" y="4120747"/>
            <a:ext cx="1494338" cy="9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t="15566" r="51475" b="50438"/>
          <a:stretch/>
        </p:blipFill>
        <p:spPr bwMode="auto">
          <a:xfrm>
            <a:off x="665241" y="4120747"/>
            <a:ext cx="1191416" cy="9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392069" y="5062331"/>
            <a:ext cx="2081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GEO-LEO: MSU-GS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IKFS-2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1523" y="5071330"/>
            <a:ext cx="2081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GEO-GEO: MSU-GS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SEVIRI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2"/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7" t="21328" r="28848" b="61816"/>
          <a:stretch/>
        </p:blipFill>
        <p:spPr bwMode="auto">
          <a:xfrm>
            <a:off x="295976" y="2679549"/>
            <a:ext cx="1224000" cy="864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7" t="41854" r="28621" b="42494"/>
          <a:stretch/>
        </p:blipFill>
        <p:spPr bwMode="auto">
          <a:xfrm>
            <a:off x="1203883" y="2811926"/>
            <a:ext cx="1224000" cy="864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6" t="51048" r="19286" b="18222"/>
          <a:stretch/>
        </p:blipFill>
        <p:spPr bwMode="auto">
          <a:xfrm>
            <a:off x="2965186" y="5424570"/>
            <a:ext cx="1020039" cy="9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20317" r="60683" b="54702"/>
          <a:stretch/>
        </p:blipFill>
        <p:spPr bwMode="auto">
          <a:xfrm>
            <a:off x="1496619" y="5430135"/>
            <a:ext cx="964825" cy="9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7761" y="5322023"/>
            <a:ext cx="1242889" cy="90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4540942" y="3713321"/>
            <a:ext cx="2788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Sea ice extent validation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41039" y="5137065"/>
            <a:ext cx="2819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Error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profile retrievals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13808" y="6266647"/>
            <a:ext cx="7809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zond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579323" y="6131300"/>
            <a:ext cx="627095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July 2018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5"/>
          <p:cNvGrpSpPr/>
          <p:nvPr/>
        </p:nvGrpSpPr>
        <p:grpSpPr>
          <a:xfrm>
            <a:off x="5339680" y="5370798"/>
            <a:ext cx="1239640" cy="917200"/>
            <a:chOff x="5339680" y="5638015"/>
            <a:chExt cx="1239640" cy="917200"/>
          </a:xfrm>
        </p:grpSpPr>
        <p:pic>
          <p:nvPicPr>
            <p:cNvPr id="78" name="Рисунок 77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53" b="6567"/>
            <a:stretch/>
          </p:blipFill>
          <p:spPr>
            <a:xfrm>
              <a:off x="5339680" y="5638015"/>
              <a:ext cx="1239640" cy="91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5920828" y="5961056"/>
              <a:ext cx="180000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" dirty="0" smtClean="0"/>
                <a:t>RMSE</a:t>
              </a:r>
              <a:endParaRPr lang="ru-RU" sz="400" dirty="0"/>
            </a:p>
          </p:txBody>
        </p:sp>
      </p:grpSp>
      <p:sp>
        <p:nvSpPr>
          <p:cNvPr id="81" name="Прямоугольник 80"/>
          <p:cNvSpPr/>
          <p:nvPr/>
        </p:nvSpPr>
        <p:spPr>
          <a:xfrm>
            <a:off x="3654911" y="6503537"/>
            <a:ext cx="2400016" cy="28814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tIns="36000" bIns="36000" anchor="ctr">
            <a:spAutoFit/>
          </a:bodyPr>
          <a:lstStyle/>
          <a:p>
            <a:r>
              <a:rPr lang="en-US" altLang="ru-RU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http://planet.rssi.ru/calval/</a:t>
            </a:r>
            <a:endParaRPr lang="ru-RU" sz="1400" b="1" u="sng" dirty="0">
              <a:solidFill>
                <a:schemeClr val="bg1"/>
              </a:solidFill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931" y="1211602"/>
            <a:ext cx="8944365" cy="7569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4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1798" y="71740"/>
            <a:ext cx="75663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34181"/>
              </p:ext>
            </p:extLst>
          </p:nvPr>
        </p:nvGraphicFramePr>
        <p:xfrm>
          <a:off x="477928" y="1968536"/>
          <a:ext cx="8949610" cy="3253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3429"/>
                <a:gridCol w="1677431"/>
                <a:gridCol w="1510260"/>
                <a:gridCol w="2202511"/>
                <a:gridCol w="2615979"/>
              </a:tblGrid>
              <a:tr h="3888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GSICS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Validation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Archive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IKFS-2 data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Landing Page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outages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Publications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Abbreviations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Documents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" name="Прямоугольник 81"/>
          <p:cNvSpPr/>
          <p:nvPr/>
        </p:nvSpPr>
        <p:spPr>
          <a:xfrm>
            <a:off x="6534432" y="133295"/>
            <a:ext cx="304442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ru-RU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http://planet.rssi.ru/calval/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5664" y="5271276"/>
            <a:ext cx="498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pages in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only authorized access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17448" r="4804" b="64661"/>
          <a:stretch/>
        </p:blipFill>
        <p:spPr bwMode="auto">
          <a:xfrm>
            <a:off x="477931" y="1211602"/>
            <a:ext cx="6360191" cy="75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5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1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Home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8393" r="20028" b="3112"/>
          <a:stretch/>
        </p:blipFill>
        <p:spPr bwMode="auto">
          <a:xfrm>
            <a:off x="1184744" y="453223"/>
            <a:ext cx="7307249" cy="60995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6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5263" r="22252" b="4750"/>
          <a:stretch/>
        </p:blipFill>
        <p:spPr bwMode="auto">
          <a:xfrm>
            <a:off x="2081633" y="840192"/>
            <a:ext cx="5748076" cy="563698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42" y="149479"/>
            <a:ext cx="99006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7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SRC </a:t>
            </a:r>
            <a:r>
              <a:rPr lang="en-US" sz="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Planeta</a:t>
            </a:r>
            <a:endParaRPr lang="en-U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2" y="144833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GSICS/Calibration-inter-calibration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25986"/>
              </p:ext>
            </p:extLst>
          </p:nvPr>
        </p:nvGraphicFramePr>
        <p:xfrm>
          <a:off x="282162" y="658359"/>
          <a:ext cx="9399720" cy="3678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5656"/>
                <a:gridCol w="3633537"/>
                <a:gridCol w="4010527"/>
              </a:tblGrid>
              <a:tr h="50379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Post-launch</a:t>
                      </a:r>
                      <a:r>
                        <a:rPr lang="en-US" sz="20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calibration monitoring and correction (inter-calibration)</a:t>
                      </a:r>
                      <a:endParaRPr lang="ru-RU" sz="20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n w="3175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algorithms</a:t>
                      </a:r>
                      <a:endParaRPr lang="ru-RU" sz="1600" b="1" i="0" dirty="0">
                        <a:ln w="3175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n w="3175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Monitored</a:t>
                      </a:r>
                      <a:r>
                        <a:rPr lang="en-US" sz="1600" b="1" i="0" baseline="0" dirty="0" smtClean="0">
                          <a:ln w="3175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instrument</a:t>
                      </a:r>
                      <a:endParaRPr lang="ru-RU" sz="1600" b="1" i="0" dirty="0">
                        <a:ln w="3175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n w="3175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instrument</a:t>
                      </a:r>
                      <a:endParaRPr lang="ru-RU" sz="1600" b="1" i="0" dirty="0">
                        <a:ln w="3175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GEO-GEO</a:t>
                      </a:r>
                      <a:endParaRPr lang="ru-RU" sz="1600" b="1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MSU-GS </a:t>
                      </a:r>
                      <a:r>
                        <a:rPr lang="ru-RU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</a:t>
                      </a:r>
                      <a:r>
                        <a:rPr lang="ru-RU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/Electro-L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SEVIRI/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Meteosat-11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GEO-LEO</a:t>
                      </a:r>
                      <a:endParaRPr lang="ru-RU" sz="1600" b="1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MSU-GS (VIS, NIR)/Electro-L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VIIRS/SNPP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GEO-LEO</a:t>
                      </a:r>
                      <a:endParaRPr lang="ru-RU" sz="1600" b="1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MSU-GS (IR)/Electro-L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IKFS-2/Meteor-M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LEO-LEO</a:t>
                      </a:r>
                      <a:endParaRPr lang="ru-RU" sz="1600" b="1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MSU-MR (VIS)/Meteor-M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AVHRR/Metop, NOAA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LEO-GEO</a:t>
                      </a:r>
                      <a:endParaRPr lang="ru-RU" sz="1600" b="1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MSU-MR (IR)/Meteor-M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SEVIRI/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Meteosat-11</a:t>
                      </a:r>
                      <a:endParaRPr lang="ru-RU" sz="1600" b="0" dirty="0" smtClean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LEO-GEO</a:t>
                      </a:r>
                      <a:endParaRPr lang="ru-RU" sz="1600" b="1" dirty="0" smtClean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IKFS-2/Meteor-M No.2</a:t>
                      </a:r>
                      <a:endParaRPr lang="ru-RU" sz="1600" b="0" dirty="0" smtClean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SEVIRI/</a:t>
                      </a:r>
                      <a:r>
                        <a:rPr lang="en-US" sz="1600" b="0" baseline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Meteosat-11</a:t>
                      </a:r>
                      <a:endParaRPr lang="ru-RU" sz="1600" b="0" dirty="0" smtClean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LEO-simulator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MTVZA-GY/Meteor-M No.2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 w="3175"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Modeling (LBLRTM, FRTM-RTTOV,…)</a:t>
                      </a:r>
                      <a:endParaRPr lang="ru-RU" sz="1600" b="0" dirty="0">
                        <a:ln w="3175"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8914" y="4337149"/>
            <a:ext cx="949296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Correction.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Regression coefficients between reference and monitored observations enable to perform the GSICS Correction. Linear regression coefficients (C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C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are estimated to derive relationship between radiances  measured by monitored (Mon) and reference (Ref) instruments: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Radiance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(Mon) =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+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× SBAF × Radiance (Ref),  where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SBAF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Spectral Band Adjustment Factor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satellite radiances are calculated using the relationship :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Corrected radiance (Mon) = {Radiance (Mon)  −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}/ (C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× SBAF 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8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0" y="174984"/>
            <a:ext cx="99006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GSICS/Calibration-inter-calibration page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2359" r="15978" b="3554"/>
          <a:stretch/>
        </p:blipFill>
        <p:spPr bwMode="auto">
          <a:xfrm>
            <a:off x="1391478" y="746939"/>
            <a:ext cx="7084612" cy="548203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78855" y="6506974"/>
            <a:ext cx="330006" cy="365125"/>
          </a:xfrm>
        </p:spPr>
        <p:txBody>
          <a:bodyPr/>
          <a:lstStyle/>
          <a:p>
            <a:pPr algn="ctr">
              <a:defRPr/>
            </a:pPr>
            <a:fld id="{74E8B3BE-C968-4604-8DBB-A87F271E06D5}" type="slidenum">
              <a:rPr lang="en-GB" smtClean="0"/>
              <a:pPr algn="ctr">
                <a:defRPr/>
              </a:pPr>
              <a:t>9</a:t>
            </a:fld>
            <a:endParaRPr lang="en-GB" dirty="0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5341" y="6675447"/>
            <a:ext cx="875808" cy="1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10800" rIns="1800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1" dirty="0">
                <a:latin typeface="Arial" charset="0"/>
              </a:rPr>
              <a:t>©</a:t>
            </a:r>
            <a:r>
              <a:rPr lang="ru-RU" sz="900" b="1" i="1" dirty="0">
                <a:latin typeface="Arial" charset="0"/>
              </a:rPr>
              <a:t> </a:t>
            </a:r>
            <a:r>
              <a:rPr lang="en-US" sz="900" b="1" i="1" dirty="0">
                <a:latin typeface="Arial" charset="0"/>
              </a:rPr>
              <a:t>SRC </a:t>
            </a:r>
            <a:r>
              <a:rPr lang="en-US" sz="900" b="1" i="1" dirty="0" err="1">
                <a:latin typeface="Arial" charset="0"/>
              </a:rPr>
              <a:t>Planeta</a:t>
            </a:r>
            <a:endParaRPr lang="en-US" sz="900" b="1" i="1" dirty="0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8088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GSICS/MSU-MR inter-calibration (VIS, NIR, IR)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6449" t="12830" r="20491" b="4975"/>
          <a:stretch/>
        </p:blipFill>
        <p:spPr>
          <a:xfrm>
            <a:off x="1441681" y="787585"/>
            <a:ext cx="7592195" cy="556649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008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1001</Words>
  <Application>Microsoft Office PowerPoint</Application>
  <PresentationFormat>Лист A4 (210x297 мм)</PresentationFormat>
  <Paragraphs>253</Paragraphs>
  <Slides>26</Slides>
  <Notes>25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Image</vt:lpstr>
      <vt:lpstr>New Russian Cal/Val portal on meteorological satellite instruments and products    State Research Center “PLANETA”, ROSHYDROMET, 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 </cp:lastModifiedBy>
  <cp:revision>190</cp:revision>
  <dcterms:created xsi:type="dcterms:W3CDTF">2018-08-22T08:54:46Z</dcterms:created>
  <dcterms:modified xsi:type="dcterms:W3CDTF">2019-03-05T11:28:11Z</dcterms:modified>
</cp:coreProperties>
</file>