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714" r:id="rId2"/>
    <p:sldId id="738" r:id="rId3"/>
    <p:sldId id="747" r:id="rId4"/>
    <p:sldId id="746" r:id="rId5"/>
    <p:sldId id="757" r:id="rId6"/>
    <p:sldId id="745" r:id="rId7"/>
    <p:sldId id="758" r:id="rId8"/>
    <p:sldId id="763" r:id="rId9"/>
    <p:sldId id="761" r:id="rId10"/>
    <p:sldId id="762" r:id="rId11"/>
    <p:sldId id="754" r:id="rId12"/>
    <p:sldId id="760" r:id="rId13"/>
    <p:sldId id="748" r:id="rId14"/>
    <p:sldId id="750" r:id="rId15"/>
    <p:sldId id="749" r:id="rId16"/>
    <p:sldId id="751" r:id="rId1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006600"/>
    <a:srgbClr val="008000"/>
    <a:srgbClr val="5F5F5F"/>
    <a:srgbClr val="333333"/>
    <a:srgbClr val="CC33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1694" autoAdjust="0"/>
  </p:normalViewPr>
  <p:slideViewPr>
    <p:cSldViewPr snapToGrid="0">
      <p:cViewPr varScale="1">
        <p:scale>
          <a:sx n="67" d="100"/>
          <a:sy n="67" d="100"/>
        </p:scale>
        <p:origin x="329" y="41"/>
      </p:cViewPr>
      <p:guideLst>
        <p:guide orient="horz" pos="213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397760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3550225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3443736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6096000" cy="244475"/>
          </a:xfrm>
          <a:prstGeom prst="rect">
            <a:avLst/>
          </a:prstGeom>
          <a:noFill/>
          <a:ln w="9525">
            <a:noFill/>
            <a:miter lim="800000"/>
            <a:headEnd/>
            <a:tailEnd/>
          </a:ln>
          <a:effectLst/>
        </p:spPr>
        <p:txBody>
          <a:bodyPr/>
          <a:lstStyle/>
          <a:p>
            <a:pPr>
              <a:defRPr/>
            </a:pPr>
            <a:r>
              <a:rPr lang="en-GB" sz="1000" b="1" dirty="0"/>
              <a:t>2019 GRWG/GDWG</a:t>
            </a:r>
            <a:r>
              <a:rPr lang="en-GB" sz="1000" b="1" baseline="0" dirty="0"/>
              <a:t> Annual Meeting,  4-8 March 2019, </a:t>
            </a:r>
            <a:r>
              <a:rPr lang="en-GB" sz="1000" b="1" baseline="0" dirty="0" err="1"/>
              <a:t>Frascati</a:t>
            </a:r>
            <a:r>
              <a:rPr lang="en-GB" sz="1000" b="1" baseline="0" dirty="0"/>
              <a:t>, Italy</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3" name="Picture 2" descr="C:\Users\miu\Dropbox\gsics_WG_log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gsicswiki.net/bin/view/Development/Srf4Gir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gsics.atmos.umd.edu/pub/Development/SrfNcdfConvention/20180730_NetcdfSrfConvention.doc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a:p>
        </p:txBody>
      </p:sp>
      <p:sp>
        <p:nvSpPr>
          <p:cNvPr id="2051" name="Rectangle 2"/>
          <p:cNvSpPr>
            <a:spLocks noGrp="1" noChangeArrowheads="1"/>
          </p:cNvSpPr>
          <p:nvPr>
            <p:ph type="ctrTitle"/>
          </p:nvPr>
        </p:nvSpPr>
        <p:spPr bwMode="auto">
          <a:xfrm>
            <a:off x="668338" y="1727200"/>
            <a:ext cx="7772400" cy="16598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dirty="0">
                <a:solidFill>
                  <a:srgbClr val="0000FF"/>
                </a:solidFill>
              </a:rPr>
              <a:t>GSICS Convention for Spectral Response Function files</a:t>
            </a:r>
          </a:p>
        </p:txBody>
      </p:sp>
      <p:sp>
        <p:nvSpPr>
          <p:cNvPr id="2052" name="Rectangle 3"/>
          <p:cNvSpPr>
            <a:spLocks noGrp="1" noChangeArrowheads="1"/>
          </p:cNvSpPr>
          <p:nvPr>
            <p:ph type="subTitle" idx="1"/>
          </p:nvPr>
        </p:nvSpPr>
        <p:spPr>
          <a:xfrm>
            <a:off x="914400" y="3455631"/>
            <a:ext cx="7315200" cy="2876550"/>
          </a:xfrm>
        </p:spPr>
        <p:txBody>
          <a:bodyPr/>
          <a:lstStyle/>
          <a:p>
            <a:pPr eaLnBrk="1" hangingPunct="1">
              <a:lnSpc>
                <a:spcPct val="80000"/>
              </a:lnSpc>
              <a:spcBef>
                <a:spcPct val="100000"/>
              </a:spcBef>
              <a:spcAft>
                <a:spcPct val="100000"/>
              </a:spcAft>
            </a:pPr>
            <a:endParaRPr lang="en-US" sz="2800" b="1" dirty="0">
              <a:solidFill>
                <a:schemeClr val="accent2"/>
              </a:solidFill>
              <a:latin typeface="Times New Roman" pitchFamily="18" charset="0"/>
            </a:endParaRPr>
          </a:p>
          <a:p>
            <a:pPr eaLnBrk="1" hangingPunct="1">
              <a:lnSpc>
                <a:spcPct val="80000"/>
              </a:lnSpc>
            </a:pPr>
            <a:r>
              <a:rPr lang="en-US" altLang="zh-CN" sz="2400" b="1" dirty="0">
                <a:latin typeface="Times New Roman" pitchFamily="18" charset="0"/>
                <a:ea typeface="宋体" pitchFamily="2" charset="-122"/>
              </a:rPr>
              <a:t>Masaya Takahashi</a:t>
            </a:r>
          </a:p>
          <a:p>
            <a:pPr eaLnBrk="1" hangingPunct="1">
              <a:lnSpc>
                <a:spcPct val="80000"/>
              </a:lnSpc>
            </a:pPr>
            <a:r>
              <a:rPr lang="en-US" altLang="zh-CN" sz="2400" b="1" dirty="0">
                <a:latin typeface="Times New Roman" pitchFamily="18" charset="0"/>
                <a:ea typeface="宋体" pitchFamily="2" charset="-122"/>
              </a:rPr>
              <a:t>Japan Meteorological Agency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438E29D-22C5-46DD-8C05-87B20954FB9D}"/>
              </a:ext>
            </a:extLst>
          </p:cNvPr>
          <p:cNvSpPr>
            <a:spLocks noGrp="1"/>
          </p:cNvSpPr>
          <p:nvPr>
            <p:ph type="sldNum" sz="quarter" idx="10"/>
          </p:nvPr>
        </p:nvSpPr>
        <p:spPr/>
        <p:txBody>
          <a:bodyPr/>
          <a:lstStyle/>
          <a:p>
            <a:pPr>
              <a:defRPr/>
            </a:pPr>
            <a:fld id="{63F3BB8C-0C0C-4EAB-9830-DC513CDAB615}" type="slidenum">
              <a:rPr lang="en-US" smtClean="0"/>
              <a:pPr>
                <a:defRPr/>
              </a:pPr>
              <a:t>10</a:t>
            </a:fld>
            <a:endParaRPr lang="en-US"/>
          </a:p>
        </p:txBody>
      </p:sp>
      <p:sp>
        <p:nvSpPr>
          <p:cNvPr id="3" name="正方形/長方形 2">
            <a:extLst>
              <a:ext uri="{FF2B5EF4-FFF2-40B4-BE49-F238E27FC236}">
                <a16:creationId xmlns:a16="http://schemas.microsoft.com/office/drawing/2014/main" id="{706D72C8-FDD6-49FD-A7F4-1664A909D4BC}"/>
              </a:ext>
            </a:extLst>
          </p:cNvPr>
          <p:cNvSpPr/>
          <p:nvPr/>
        </p:nvSpPr>
        <p:spPr>
          <a:xfrm>
            <a:off x="355392" y="2669675"/>
            <a:ext cx="8523157" cy="2729337"/>
          </a:xfrm>
          <a:prstGeom prst="rect">
            <a:avLst/>
          </a:prstGeom>
        </p:spPr>
        <p:txBody>
          <a:bodyPr wrap="square">
            <a:spAutoFit/>
          </a:bodyPr>
          <a:lstStyle/>
          <a:p>
            <a:pPr marL="285750" indent="-285750">
              <a:lnSpc>
                <a:spcPct val="120000"/>
              </a:lnSpc>
              <a:spcAft>
                <a:spcPts val="0"/>
              </a:spcAft>
              <a:buFont typeface="Arial" panose="020B0604020202020204" pitchFamily="34" charset="0"/>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Global Attribute </a:t>
            </a:r>
            <a:r>
              <a:rPr lang="en-GB" altLang="ja-JP" i="1" dirty="0">
                <a:latin typeface="Calibri" panose="020F0502020204030204" pitchFamily="34" charset="0"/>
                <a:ea typeface="ＭＳ 明朝" panose="02020609040205080304" pitchFamily="17" charset="-128"/>
                <a:cs typeface="Times New Roman" panose="02020603050405020304" pitchFamily="18" charset="0"/>
              </a:rPr>
              <a:t>Conventions</a:t>
            </a:r>
            <a:r>
              <a:rPr lang="en-GB" altLang="ja-JP" dirty="0">
                <a:latin typeface="Calibri" panose="020F0502020204030204" pitchFamily="34" charset="0"/>
                <a:ea typeface="ＭＳ 明朝" panose="02020609040205080304" pitchFamily="17" charset="-128"/>
                <a:cs typeface="Times New Roman" panose="02020603050405020304" pitchFamily="18" charset="0"/>
              </a:rPr>
              <a:t>=”CF-1.6” in the current </a:t>
            </a:r>
            <a:r>
              <a:rPr lang="en-GB" altLang="ja-JP" dirty="0" err="1">
                <a:latin typeface="Calibri" panose="020F0502020204030204" pitchFamily="34" charset="0"/>
                <a:ea typeface="ＭＳ 明朝" panose="02020609040205080304" pitchFamily="17" charset="-128"/>
                <a:cs typeface="Times New Roman" panose="02020603050405020304" pitchFamily="18" charset="0"/>
              </a:rPr>
              <a:t>netCDF</a:t>
            </a:r>
            <a:r>
              <a:rPr lang="en-GB" altLang="ja-JP" dirty="0">
                <a:latin typeface="Calibri" panose="020F0502020204030204" pitchFamily="34" charset="0"/>
                <a:ea typeface="ＭＳ 明朝" panose="02020609040205080304" pitchFamily="17" charset="-128"/>
                <a:cs typeface="Times New Roman" panose="02020603050405020304" pitchFamily="18" charset="0"/>
              </a:rPr>
              <a:t> SRF</a:t>
            </a:r>
          </a:p>
          <a:p>
            <a:pPr marL="630238" lvl="1" indent="-269875">
              <a:lnSpc>
                <a:spcPct val="120000"/>
              </a:lnSpc>
              <a:spcAft>
                <a:spcPts val="0"/>
              </a:spcAft>
              <a:buFont typeface="Calibri" panose="020F0502020204030204" pitchFamily="34" charset="0"/>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means the file follows CF-1.6, but</a:t>
            </a:r>
          </a:p>
          <a:p>
            <a:pPr marL="630238" lvl="1" indent="-269875">
              <a:lnSpc>
                <a:spcPct val="120000"/>
              </a:lnSpc>
              <a:spcAft>
                <a:spcPts val="0"/>
              </a:spcAft>
              <a:buFont typeface="Calibri" panose="020F0502020204030204" pitchFamily="34" charset="0"/>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the file is not CF-compliant because string and unsigned-byte data types are not supported in the past/latest CF-Conventions</a:t>
            </a:r>
          </a:p>
          <a:p>
            <a:pPr marL="285750" indent="-285750">
              <a:lnSpc>
                <a:spcPct val="120000"/>
              </a:lnSpc>
              <a:spcAft>
                <a:spcPts val="0"/>
              </a:spcAft>
              <a:buFont typeface="Arial" panose="020B0604020202020204" pitchFamily="34" charset="0"/>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Adding these data types is now discussed in the CF community</a:t>
            </a:r>
          </a:p>
          <a:p>
            <a:pPr marL="630238" indent="-269875">
              <a:lnSpc>
                <a:spcPct val="120000"/>
              </a:lnSpc>
              <a:spcAft>
                <a:spcPts val="0"/>
              </a:spcAft>
            </a:pPr>
            <a:r>
              <a:rPr lang="en-GB" altLang="ja-JP" dirty="0">
                <a:latin typeface="Calibri" panose="020F0502020204030204" pitchFamily="34" charset="0"/>
                <a:ea typeface="ＭＳ 明朝" panose="02020609040205080304" pitchFamily="17" charset="-128"/>
                <a:cs typeface="Times New Roman" panose="02020603050405020304" pitchFamily="18" charset="0"/>
              </a:rPr>
              <a:t>=&gt; fully CF-compliant in future by updating </a:t>
            </a:r>
            <a:r>
              <a:rPr lang="en-GB" altLang="ja-JP" i="1" dirty="0">
                <a:latin typeface="Calibri" panose="020F0502020204030204" pitchFamily="34" charset="0"/>
                <a:ea typeface="ＭＳ 明朝" panose="02020609040205080304" pitchFamily="17" charset="-128"/>
                <a:cs typeface="Times New Roman" panose="02020603050405020304" pitchFamily="18" charset="0"/>
              </a:rPr>
              <a:t>Conventions</a:t>
            </a:r>
            <a:r>
              <a:rPr lang="en-GB" altLang="ja-JP" dirty="0">
                <a:latin typeface="Calibri" panose="020F0502020204030204" pitchFamily="34" charset="0"/>
                <a:ea typeface="ＭＳ 明朝" panose="02020609040205080304" pitchFamily="17" charset="-128"/>
                <a:cs typeface="Times New Roman" panose="02020603050405020304" pitchFamily="18" charset="0"/>
              </a:rPr>
              <a:t> attribute from CF-1.6 to 1.8.</a:t>
            </a:r>
            <a:endParaRPr lang="ja-JP" altLang="ja-JP" dirty="0">
              <a:latin typeface="Calibri" panose="020F0502020204030204" pitchFamily="34" charset="0"/>
              <a:ea typeface="ＭＳ 明朝" panose="02020609040205080304" pitchFamily="17" charset="-128"/>
              <a:cs typeface="Times New Roman" panose="02020603050405020304" pitchFamily="18" charset="0"/>
            </a:endParaRPr>
          </a:p>
          <a:p>
            <a:pPr marL="285750" indent="-285750">
              <a:lnSpc>
                <a:spcPct val="120000"/>
              </a:lnSpc>
              <a:spcAft>
                <a:spcPts val="0"/>
              </a:spcAft>
              <a:buFont typeface="Arial" panose="020B0604020202020204" pitchFamily="34" charset="0"/>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The CF-compliant file by changing data types (i.e. string to char, unsigned byte to byte)</a:t>
            </a:r>
          </a:p>
          <a:p>
            <a:pPr marL="646113" indent="-285750">
              <a:lnSpc>
                <a:spcPct val="120000"/>
              </a:lnSpc>
              <a:spcAft>
                <a:spcPts val="0"/>
              </a:spcAft>
              <a:buFont typeface="Symbol" panose="05050102010706020507" pitchFamily="18" charset="2"/>
              <a:buChar char="Þ"/>
            </a:pPr>
            <a:r>
              <a:rPr lang="en-GB" altLang="ja-JP" dirty="0">
                <a:latin typeface="Calibri" panose="020F0502020204030204" pitchFamily="34" charset="0"/>
                <a:ea typeface="ＭＳ 明朝" panose="02020609040205080304" pitchFamily="17" charset="-128"/>
                <a:cs typeface="Times New Roman" panose="02020603050405020304" pitchFamily="18" charset="0"/>
              </a:rPr>
              <a:t>some existing applications (e.g. GIRO) may be affected by such a change</a:t>
            </a:r>
            <a:endParaRPr lang="en-GB" altLang="ja-JP" dirty="0">
              <a:solidFill>
                <a:srgbClr val="FF0000"/>
              </a:solidFill>
              <a:latin typeface="Calibri" panose="020F0502020204030204" pitchFamily="34" charset="0"/>
              <a:ea typeface="ＭＳ 明朝" panose="02020609040205080304" pitchFamily="17"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EB2BD9AB-1950-484B-9270-8F0E90D3E0CC}"/>
              </a:ext>
            </a:extLst>
          </p:cNvPr>
          <p:cNvSpPr/>
          <p:nvPr/>
        </p:nvSpPr>
        <p:spPr>
          <a:xfrm>
            <a:off x="3413967" y="347365"/>
            <a:ext cx="4620761" cy="558743"/>
          </a:xfrm>
          <a:prstGeom prst="rect">
            <a:avLst/>
          </a:prstGeom>
        </p:spPr>
        <p:txBody>
          <a:bodyPr wrap="square">
            <a:spAutoFit/>
          </a:bodyPr>
          <a:lstStyle/>
          <a:p>
            <a:pPr>
              <a:lnSpc>
                <a:spcPct val="115000"/>
              </a:lnSpc>
              <a:spcAft>
                <a:spcPts val="1000"/>
              </a:spcAft>
            </a:pPr>
            <a:r>
              <a:rPr lang="en-GB" altLang="ja-JP" sz="2800" b="1" dirty="0">
                <a:latin typeface="Calibri" panose="020F0502020204030204" pitchFamily="34" charset="0"/>
                <a:ea typeface="ＭＳ 明朝" panose="02020609040205080304" pitchFamily="17" charset="-128"/>
                <a:cs typeface="Times New Roman" panose="02020603050405020304" pitchFamily="18" charset="0"/>
              </a:rPr>
              <a:t>Discussion on </a:t>
            </a:r>
            <a:r>
              <a:rPr lang="en-GB" altLang="ja-JP" sz="2800" b="1" dirty="0" err="1">
                <a:latin typeface="Calibri" panose="020F0502020204030204" pitchFamily="34" charset="0"/>
                <a:ea typeface="ＭＳ 明朝" panose="02020609040205080304" pitchFamily="17" charset="-128"/>
                <a:cs typeface="Times New Roman" panose="02020603050405020304" pitchFamily="18" charset="0"/>
              </a:rPr>
              <a:t>gsics</a:t>
            </a:r>
            <a:r>
              <a:rPr lang="en-GB" altLang="ja-JP" sz="2800" b="1" dirty="0">
                <a:latin typeface="Calibri" panose="020F0502020204030204" pitchFamily="34" charset="0"/>
                <a:ea typeface="ＭＳ 明朝" panose="02020609040205080304" pitchFamily="17" charset="-128"/>
                <a:cs typeface="Times New Roman" panose="02020603050405020304" pitchFamily="18" charset="0"/>
              </a:rPr>
              <a:t>-dev</a:t>
            </a:r>
            <a:endParaRPr lang="ja-JP" altLang="ja-JP" sz="2800" dirty="0">
              <a:latin typeface="Calibri" panose="020F0502020204030204" pitchFamily="34" charset="0"/>
              <a:ea typeface="ＭＳ 明朝" panose="02020609040205080304" pitchFamily="17"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D1437D05-9927-4088-842B-EFCC747D21B3}"/>
              </a:ext>
            </a:extLst>
          </p:cNvPr>
          <p:cNvSpPr/>
          <p:nvPr/>
        </p:nvSpPr>
        <p:spPr>
          <a:xfrm>
            <a:off x="287936" y="1208842"/>
            <a:ext cx="8568128" cy="1143518"/>
          </a:xfrm>
          <a:prstGeom prst="rect">
            <a:avLst/>
          </a:prstGeom>
          <a:ln>
            <a:solidFill>
              <a:schemeClr val="tx1">
                <a:lumMod val="50000"/>
                <a:lumOff val="50000"/>
              </a:schemeClr>
            </a:solidFill>
          </a:ln>
        </p:spPr>
        <p:txBody>
          <a:bodyPr wrap="square">
            <a:spAutoFit/>
          </a:bodyPr>
          <a:lstStyle/>
          <a:p>
            <a:pPr marL="342900" lvl="0"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Option#1: keeping the current convention until we have real requirements to change</a:t>
            </a:r>
          </a:p>
          <a:p>
            <a:pPr marL="342900" lvl="0"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Option#2: adopting the proposal following CF and WMO GTS File Naming Convention</a:t>
            </a:r>
          </a:p>
          <a:p>
            <a:pPr marL="342900" lvl="0"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Option#3: SRF file naming does not follow the WMO Convention any more</a:t>
            </a:r>
          </a:p>
        </p:txBody>
      </p:sp>
      <p:sp>
        <p:nvSpPr>
          <p:cNvPr id="7" name="正方形/長方形 6">
            <a:extLst>
              <a:ext uri="{FF2B5EF4-FFF2-40B4-BE49-F238E27FC236}">
                <a16:creationId xmlns:a16="http://schemas.microsoft.com/office/drawing/2014/main" id="{33D5F02F-E939-4434-9A11-A8071E7EDC1F}"/>
              </a:ext>
            </a:extLst>
          </p:cNvPr>
          <p:cNvSpPr/>
          <p:nvPr/>
        </p:nvSpPr>
        <p:spPr>
          <a:xfrm>
            <a:off x="1004338" y="5652021"/>
            <a:ext cx="7174354" cy="437043"/>
          </a:xfrm>
          <a:prstGeom prst="rect">
            <a:avLst/>
          </a:prstGeom>
        </p:spPr>
        <p:txBody>
          <a:bodyPr wrap="square">
            <a:spAutoFit/>
          </a:bodyPr>
          <a:lstStyle/>
          <a:p>
            <a:pPr>
              <a:lnSpc>
                <a:spcPct val="120000"/>
              </a:lnSpc>
              <a:spcAft>
                <a:spcPts val="0"/>
              </a:spcAft>
            </a:pPr>
            <a:r>
              <a:rPr lang="en-GB" altLang="ja-JP" sz="2000" dirty="0">
                <a:solidFill>
                  <a:srgbClr val="FF0000"/>
                </a:solidFill>
                <a:latin typeface="Calibri" panose="020F0502020204030204" pitchFamily="34" charset="0"/>
                <a:ea typeface="ＭＳ 明朝" panose="02020609040205080304" pitchFamily="17" charset="-128"/>
                <a:cs typeface="Times New Roman" panose="02020603050405020304" pitchFamily="18" charset="0"/>
              </a:rPr>
              <a:t>Option#1 was chosen and option#2 could be considered in future</a:t>
            </a:r>
            <a:endParaRPr lang="ja-JP" altLang="ja-JP" sz="2000" dirty="0">
              <a:latin typeface="Calibri" panose="020F0502020204030204" pitchFamily="34"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2273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424283" y="1230046"/>
            <a:ext cx="7941454" cy="4827853"/>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30000"/>
              </a:lnSpc>
            </a:pPr>
            <a:r>
              <a:rPr kumimoji="1" lang="en-US" altLang="ja-JP" sz="1800" kern="0" dirty="0"/>
              <a:t>Proposed recommendation in Plenary (3h):</a:t>
            </a:r>
          </a:p>
          <a:p>
            <a:pPr lvl="1">
              <a:lnSpc>
                <a:spcPct val="130000"/>
              </a:lnSpc>
            </a:pPr>
            <a:r>
              <a:rPr kumimoji="1" lang="en-US" altLang="ja-JP" sz="1800" kern="0" dirty="0"/>
              <a:t>All agencies to provide SRF in </a:t>
            </a:r>
            <a:r>
              <a:rPr kumimoji="1" lang="en-US" altLang="ja-JP" sz="1800" kern="0" dirty="0" err="1"/>
              <a:t>NetCDF</a:t>
            </a:r>
            <a:r>
              <a:rPr kumimoji="1" lang="en-US" altLang="ja-JP" sz="1800" kern="0" dirty="0"/>
              <a:t> for link to GSICS and WMO OSCAR/Space – any thoughts?</a:t>
            </a:r>
          </a:p>
          <a:p>
            <a:pPr>
              <a:lnSpc>
                <a:spcPct val="130000"/>
              </a:lnSpc>
            </a:pPr>
            <a:r>
              <a:rPr kumimoji="1" lang="en-US" altLang="ja-JP" sz="1800" kern="0" dirty="0"/>
              <a:t>Sharing the format conversion script (python) </a:t>
            </a:r>
          </a:p>
          <a:p>
            <a:pPr lvl="1">
              <a:lnSpc>
                <a:spcPct val="130000"/>
              </a:lnSpc>
            </a:pPr>
            <a:r>
              <a:rPr kumimoji="1" lang="en-US" altLang="ja-JP" sz="1800" kern="0" dirty="0"/>
              <a:t>Original code was developed at NOAA in 2013</a:t>
            </a:r>
          </a:p>
          <a:p>
            <a:pPr lvl="1">
              <a:lnSpc>
                <a:spcPct val="130000"/>
              </a:lnSpc>
            </a:pPr>
            <a:r>
              <a:rPr kumimoji="1" lang="en-US" altLang="ja-JP" sz="1800" kern="0" dirty="0"/>
              <a:t>Any license issue at NOAA for sharing the script on GitHub</a:t>
            </a:r>
            <a:r>
              <a:rPr kumimoji="1" lang="en-US" altLang="ja-JP" sz="1600" kern="0" dirty="0"/>
              <a:t>?</a:t>
            </a:r>
          </a:p>
          <a:p>
            <a:pPr lvl="2">
              <a:lnSpc>
                <a:spcPct val="130000"/>
              </a:lnSpc>
            </a:pPr>
            <a:r>
              <a:rPr kumimoji="1" lang="en-US" altLang="ja-JP" sz="1800" kern="0" dirty="0"/>
              <a:t>JMA action: A.GDWG.2018.5a.2</a:t>
            </a:r>
            <a:endParaRPr kumimoji="1" lang="en-US" altLang="ja-JP" sz="2000" kern="0" dirty="0"/>
          </a:p>
          <a:p>
            <a:pPr marL="0" indent="0">
              <a:lnSpc>
                <a:spcPct val="130000"/>
              </a:lnSpc>
              <a:buNone/>
            </a:pPr>
            <a:r>
              <a:rPr kumimoji="1" lang="en-US" altLang="ja-JP" sz="2000" kern="0" dirty="0"/>
              <a:t>Reminders:</a:t>
            </a:r>
            <a:endParaRPr kumimoji="1" lang="en-US" altLang="ja-JP" sz="1800" kern="0" dirty="0"/>
          </a:p>
          <a:p>
            <a:pPr>
              <a:lnSpc>
                <a:spcPct val="130000"/>
              </a:lnSpc>
            </a:pPr>
            <a:r>
              <a:rPr kumimoji="1" lang="en-US" altLang="ja-JP" sz="1800" kern="0" dirty="0"/>
              <a:t>Consideration of  option#2</a:t>
            </a:r>
          </a:p>
          <a:p>
            <a:pPr>
              <a:lnSpc>
                <a:spcPct val="130000"/>
              </a:lnSpc>
            </a:pPr>
            <a:r>
              <a:rPr kumimoji="1" lang="en-US" altLang="ja-JP" sz="1800" kern="0" dirty="0"/>
              <a:t>Updating the Convention to support MW instruments</a:t>
            </a:r>
          </a:p>
          <a:p>
            <a:pPr lvl="1">
              <a:lnSpc>
                <a:spcPct val="130000"/>
              </a:lnSpc>
            </a:pPr>
            <a:r>
              <a:rPr kumimoji="1" lang="en-US" altLang="ja-JP" sz="1800" kern="0" dirty="0"/>
              <a:t>To be discussed in future</a:t>
            </a:r>
          </a:p>
          <a:p>
            <a:pPr lvl="1">
              <a:lnSpc>
                <a:spcPct val="130000"/>
              </a:lnSpc>
            </a:pPr>
            <a:endParaRPr kumimoji="1" lang="en-US" altLang="ja-JP" sz="1800" kern="0" dirty="0"/>
          </a:p>
        </p:txBody>
      </p:sp>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11</a:t>
            </a:fld>
            <a:endParaRPr lang="en-US"/>
          </a:p>
        </p:txBody>
      </p:sp>
      <p:sp>
        <p:nvSpPr>
          <p:cNvPr id="10" name="正方形/長方形 9"/>
          <p:cNvSpPr/>
          <p:nvPr/>
        </p:nvSpPr>
        <p:spPr>
          <a:xfrm>
            <a:off x="3357797" y="402278"/>
            <a:ext cx="5168646" cy="523220"/>
          </a:xfrm>
          <a:prstGeom prst="rect">
            <a:avLst/>
          </a:prstGeom>
        </p:spPr>
        <p:txBody>
          <a:bodyPr wrap="square">
            <a:spAutoFit/>
          </a:bodyPr>
          <a:lstStyle/>
          <a:p>
            <a:r>
              <a:rPr lang="en-US" altLang="ja-JP" sz="2800" b="1" dirty="0"/>
              <a:t>Discussions today</a:t>
            </a:r>
            <a:endParaRPr lang="ja-JP" altLang="en-US" sz="2800" b="1" dirty="0"/>
          </a:p>
        </p:txBody>
      </p:sp>
    </p:spTree>
    <p:extLst>
      <p:ext uri="{BB962C8B-B14F-4D97-AF65-F5344CB8AC3E}">
        <p14:creationId xmlns:p14="http://schemas.microsoft.com/office/powerpoint/2010/main" val="873151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0A38F45-ECFA-4D6F-880F-54EBBD43D9E1}"/>
              </a:ext>
            </a:extLst>
          </p:cNvPr>
          <p:cNvSpPr>
            <a:spLocks noGrp="1"/>
          </p:cNvSpPr>
          <p:nvPr>
            <p:ph type="sldNum" sz="quarter" idx="10"/>
          </p:nvPr>
        </p:nvSpPr>
        <p:spPr/>
        <p:txBody>
          <a:bodyPr/>
          <a:lstStyle/>
          <a:p>
            <a:pPr>
              <a:defRPr/>
            </a:pPr>
            <a:fld id="{63F3BB8C-0C0C-4EAB-9830-DC513CDAB615}" type="slidenum">
              <a:rPr lang="en-US" smtClean="0"/>
              <a:pPr>
                <a:defRPr/>
              </a:pPr>
              <a:t>12</a:t>
            </a:fld>
            <a:endParaRPr lang="en-US"/>
          </a:p>
        </p:txBody>
      </p:sp>
    </p:spTree>
    <p:extLst>
      <p:ext uri="{BB962C8B-B14F-4D97-AF65-F5344CB8AC3E}">
        <p14:creationId xmlns:p14="http://schemas.microsoft.com/office/powerpoint/2010/main" val="2839867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13</a:t>
            </a:fld>
            <a:endParaRPr lang="en-US"/>
          </a:p>
        </p:txBody>
      </p:sp>
      <p:sp>
        <p:nvSpPr>
          <p:cNvPr id="3" name="Title 1"/>
          <p:cNvSpPr txBox="1">
            <a:spLocks/>
          </p:cNvSpPr>
          <p:nvPr/>
        </p:nvSpPr>
        <p:spPr>
          <a:xfrm>
            <a:off x="3295859" y="211016"/>
            <a:ext cx="5557573" cy="934496"/>
          </a:xfrm>
          <a:prstGeom prst="rect">
            <a:avLst/>
          </a:prstGeom>
        </p:spPr>
        <p:txBody>
          <a:bodyPr>
            <a:normAutofit fontScale="6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50000"/>
              </a:lnSpc>
            </a:pPr>
            <a:r>
              <a:rPr lang="en-GB" sz="3200" kern="0" dirty="0">
                <a:solidFill>
                  <a:schemeClr val="tx1"/>
                </a:solidFill>
              </a:rPr>
              <a:t>Issues in the current </a:t>
            </a:r>
            <a:r>
              <a:rPr lang="en-GB" sz="3200" kern="0" dirty="0" err="1">
                <a:solidFill>
                  <a:schemeClr val="tx1"/>
                </a:solidFill>
              </a:rPr>
              <a:t>netCDF</a:t>
            </a:r>
            <a:r>
              <a:rPr lang="en-GB" sz="3200" kern="0" dirty="0">
                <a:solidFill>
                  <a:schemeClr val="tx1"/>
                </a:solidFill>
              </a:rPr>
              <a:t> SRF / proposal for GSICS Standard SRF </a:t>
            </a:r>
            <a:r>
              <a:rPr lang="en-GB" sz="3800" b="1" kern="0" dirty="0">
                <a:solidFill>
                  <a:schemeClr val="tx1"/>
                </a:solidFill>
              </a:rPr>
              <a:t>– Global Attributes</a:t>
            </a:r>
          </a:p>
        </p:txBody>
      </p:sp>
      <p:graphicFrame>
        <p:nvGraphicFramePr>
          <p:cNvPr id="4" name="Table 8"/>
          <p:cNvGraphicFramePr>
            <a:graphicFrameLocks noGrp="1"/>
          </p:cNvGraphicFramePr>
          <p:nvPr>
            <p:extLst>
              <p:ext uri="{D42A27DB-BD31-4B8C-83A1-F6EECF244321}">
                <p14:modId xmlns:p14="http://schemas.microsoft.com/office/powerpoint/2010/main" val="85447246"/>
              </p:ext>
            </p:extLst>
          </p:nvPr>
        </p:nvGraphicFramePr>
        <p:xfrm>
          <a:off x="271297" y="1563008"/>
          <a:ext cx="4571999" cy="4633876"/>
        </p:xfrm>
        <a:graphic>
          <a:graphicData uri="http://schemas.openxmlformats.org/drawingml/2006/table">
            <a:tbl>
              <a:tblPr/>
              <a:tblGrid>
                <a:gridCol w="1159063">
                  <a:extLst>
                    <a:ext uri="{9D8B030D-6E8A-4147-A177-3AD203B41FA5}">
                      <a16:colId xmlns:a16="http://schemas.microsoft.com/office/drawing/2014/main" val="20000"/>
                    </a:ext>
                  </a:extLst>
                </a:gridCol>
                <a:gridCol w="3412936">
                  <a:extLst>
                    <a:ext uri="{9D8B030D-6E8A-4147-A177-3AD203B41FA5}">
                      <a16:colId xmlns:a16="http://schemas.microsoft.com/office/drawing/2014/main" val="20001"/>
                    </a:ext>
                  </a:extLst>
                </a:gridCol>
              </a:tblGrid>
              <a:tr h="182880">
                <a:tc>
                  <a:txBody>
                    <a:bodyPr/>
                    <a:lstStyle/>
                    <a:p>
                      <a:pPr algn="ctr">
                        <a:spcBef>
                          <a:spcPts val="1200"/>
                        </a:spcBef>
                        <a:spcAft>
                          <a:spcPts val="1200"/>
                        </a:spcAft>
                      </a:pPr>
                      <a:r>
                        <a:rPr lang="en-GB" sz="1200" b="1" dirty="0">
                          <a:latin typeface="Calibri" panose="020F0502020204030204" pitchFamily="34" charset="0"/>
                          <a:ea typeface="Times New Roman"/>
                          <a:cs typeface="Calibri"/>
                        </a:rPr>
                        <a:t>NAME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Bef>
                          <a:spcPts val="1200"/>
                        </a:spcBef>
                        <a:spcAft>
                          <a:spcPts val="1200"/>
                        </a:spcAft>
                      </a:pPr>
                      <a:r>
                        <a:rPr lang="en-GB" sz="1200" b="1" dirty="0">
                          <a:latin typeface="Calibri" panose="020F0502020204030204" pitchFamily="34" charset="0"/>
                          <a:ea typeface="Times New Roman"/>
                          <a:cs typeface="Calibri"/>
                        </a:rPr>
                        <a:t>CONTENT</a:t>
                      </a:r>
                      <a:endParaRPr lang="en-GB" sz="140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Conventions</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CF-1.6</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Metadata_Conventions</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err="1">
                          <a:latin typeface="Calibri" panose="020F0502020204030204" pitchFamily="34" charset="0"/>
                          <a:ea typeface="Times New Roman"/>
                          <a:cs typeface="Calibri"/>
                        </a:rPr>
                        <a:t>Unidata</a:t>
                      </a:r>
                      <a:r>
                        <a:rPr lang="en-GB" sz="1200" b="0" dirty="0">
                          <a:latin typeface="Calibri" panose="020F0502020204030204" pitchFamily="34" charset="0"/>
                          <a:ea typeface="Times New Roman"/>
                          <a:cs typeface="Calibri"/>
                        </a:rPr>
                        <a:t> Dataset Discovery v1.0</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standard_name_vocabulary</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CF Standard Name Table (Version 19, 22 March 2012)</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project</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Global Space-based Inter-Calibration System </a:t>
                      </a:r>
                      <a:r>
                        <a:rPr lang="en-GB" sz="1200" b="0" u="none" dirty="0">
                          <a:solidFill>
                            <a:schemeClr val="tx1"/>
                          </a:solidFill>
                          <a:latin typeface="Calibri" panose="020F0502020204030204" pitchFamily="34" charset="0"/>
                          <a:ea typeface="Times New Roman"/>
                          <a:cs typeface="Calibri"/>
                        </a:rPr>
                        <a:t>http://gsics.wmo.int</a:t>
                      </a:r>
                      <a:endParaRPr lang="en-GB" sz="1400" b="0" u="none" dirty="0">
                        <a:solidFill>
                          <a:schemeClr val="tx1"/>
                        </a:solidFill>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title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Meteosat-9</a:t>
                      </a:r>
                      <a:r>
                        <a:rPr lang="en-GB" sz="1200" b="0" baseline="0" dirty="0">
                          <a:latin typeface="Calibri" panose="020F0502020204030204" pitchFamily="34" charset="0"/>
                          <a:ea typeface="Times New Roman"/>
                          <a:cs typeface="Calibri"/>
                        </a:rPr>
                        <a:t> </a:t>
                      </a:r>
                      <a:r>
                        <a:rPr lang="en-GB" sz="1200" b="0" dirty="0">
                          <a:latin typeface="Calibri" panose="020F0502020204030204" pitchFamily="34" charset="0"/>
                          <a:ea typeface="Times New Roman"/>
                          <a:cs typeface="Calibri"/>
                        </a:rPr>
                        <a:t>SEVIRI Normalized Spectral Response Data</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summary</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a:t>
                      </a:r>
                      <a:r>
                        <a:rPr lang="en-US" sz="1200" b="0" dirty="0">
                          <a:latin typeface="Calibri" panose="020F0502020204030204" pitchFamily="34" charset="0"/>
                          <a:ea typeface="Times New Roman"/>
                          <a:cs typeface="Calibri"/>
                        </a:rPr>
                        <a:t>Normalized spectral response functions (SRF) for all channels of the Meteosat-9 SEVIRI instrument are stored in this file. The data came from the official files (see the source global attribute).</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institution</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e.g. EUMETSAT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licence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US" sz="1200" b="0" dirty="0">
                          <a:latin typeface="Calibri" panose="020F0502020204030204" pitchFamily="34" charset="0"/>
                          <a:ea typeface="Times New Roman"/>
                          <a:cs typeface="Calibri"/>
                        </a:rPr>
                        <a:t>This file was produced </a:t>
                      </a:r>
                      <a:r>
                        <a:rPr lang="en-US" sz="1200" b="0" dirty="0">
                          <a:solidFill>
                            <a:srgbClr val="FF0000"/>
                          </a:solidFill>
                          <a:latin typeface="Calibri" panose="020F0502020204030204" pitchFamily="34" charset="0"/>
                          <a:ea typeface="Times New Roman"/>
                          <a:cs typeface="Calibri"/>
                        </a:rPr>
                        <a:t>in support of GSICS activities and thus is not meant for public use although the data is in the public domain. Any publication using this file should acknowledge both GSICS and the data's relevant organization. </a:t>
                      </a:r>
                      <a:r>
                        <a:rPr lang="en-US" sz="1200" b="0" dirty="0">
                          <a:latin typeface="Calibri" panose="020F0502020204030204" pitchFamily="34" charset="0"/>
                          <a:ea typeface="Times New Roman"/>
                          <a:cs typeface="Calibri"/>
                        </a:rPr>
                        <a:t>Neither the data creator, nor the data publisher, nor any of their employees or contractors, makes any warranty, express…</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01494">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creator_name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EUMETSAT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8087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creator_email</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e.g. ops@eumetsat.int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26142">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creator_url</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e.g. http://www.eumetsat.int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graphicFrame>
        <p:nvGraphicFramePr>
          <p:cNvPr id="5" name="Table 12"/>
          <p:cNvGraphicFramePr>
            <a:graphicFrameLocks noGrp="1"/>
          </p:cNvGraphicFramePr>
          <p:nvPr>
            <p:extLst>
              <p:ext uri="{D42A27DB-BD31-4B8C-83A1-F6EECF244321}">
                <p14:modId xmlns:p14="http://schemas.microsoft.com/office/powerpoint/2010/main" val="1469588731"/>
              </p:ext>
            </p:extLst>
          </p:nvPr>
        </p:nvGraphicFramePr>
        <p:xfrm>
          <a:off x="4978257" y="2356792"/>
          <a:ext cx="3855080" cy="3840480"/>
        </p:xfrm>
        <a:graphic>
          <a:graphicData uri="http://schemas.openxmlformats.org/drawingml/2006/table">
            <a:tbl>
              <a:tblPr/>
              <a:tblGrid>
                <a:gridCol w="1514496">
                  <a:extLst>
                    <a:ext uri="{9D8B030D-6E8A-4147-A177-3AD203B41FA5}">
                      <a16:colId xmlns:a16="http://schemas.microsoft.com/office/drawing/2014/main" val="20000"/>
                    </a:ext>
                  </a:extLst>
                </a:gridCol>
                <a:gridCol w="2340584">
                  <a:extLst>
                    <a:ext uri="{9D8B030D-6E8A-4147-A177-3AD203B41FA5}">
                      <a16:colId xmlns:a16="http://schemas.microsoft.com/office/drawing/2014/main" val="20001"/>
                    </a:ext>
                  </a:extLst>
                </a:gridCol>
              </a:tblGrid>
              <a:tr h="182880">
                <a:tc>
                  <a:txBody>
                    <a:bodyPr/>
                    <a:lstStyle/>
                    <a:p>
                      <a:pPr algn="ctr">
                        <a:spcBef>
                          <a:spcPts val="1200"/>
                        </a:spcBef>
                        <a:spcAft>
                          <a:spcPts val="1200"/>
                        </a:spcAft>
                      </a:pPr>
                      <a:r>
                        <a:rPr lang="en-GB" sz="1200" b="1" dirty="0">
                          <a:latin typeface="Calibri" panose="020F0502020204030204" pitchFamily="34" charset="0"/>
                          <a:ea typeface="Times New Roman"/>
                          <a:cs typeface="Calibri"/>
                        </a:rPr>
                        <a:t>NAME</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Bef>
                          <a:spcPts val="1200"/>
                        </a:spcBef>
                        <a:spcAft>
                          <a:spcPts val="1200"/>
                        </a:spcAft>
                      </a:pPr>
                      <a:r>
                        <a:rPr lang="en-GB" sz="1200" b="1" dirty="0">
                          <a:latin typeface="Calibri" panose="020F0502020204030204" pitchFamily="34" charset="0"/>
                          <a:ea typeface="Times New Roman"/>
                          <a:cs typeface="Calibri"/>
                        </a:rPr>
                        <a:t>CONTENT</a:t>
                      </a:r>
                      <a:endParaRPr lang="en-GB" sz="120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platform</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e.g. Meteosat-9</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instrument</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e.g. SEVIRI</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lgn="just">
                        <a:spcAft>
                          <a:spcPts val="0"/>
                        </a:spcAft>
                      </a:pPr>
                      <a:r>
                        <a:rPr lang="en-GB" sz="1200" b="1" dirty="0" err="1">
                          <a:latin typeface="Calibri" panose="020F0502020204030204" pitchFamily="34" charset="0"/>
                          <a:ea typeface="Times New Roman"/>
                          <a:cs typeface="Calibri"/>
                        </a:rPr>
                        <a:t>wmo_satellite_code</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0" dirty="0">
                          <a:latin typeface="Calibri" panose="020F0502020204030204" pitchFamily="34" charset="0"/>
                          <a:ea typeface="Times New Roman"/>
                          <a:cs typeface="Calibri"/>
                        </a:rPr>
                        <a:t>e.g. 56</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lgn="just">
                        <a:spcAft>
                          <a:spcPts val="0"/>
                        </a:spcAft>
                      </a:pPr>
                      <a:r>
                        <a:rPr lang="en-US" sz="1200" b="1" dirty="0" err="1">
                          <a:latin typeface="Calibri" panose="020F0502020204030204" pitchFamily="34" charset="0"/>
                          <a:ea typeface="Times New Roman"/>
                          <a:cs typeface="Times New Roman"/>
                        </a:rPr>
                        <a:t>wmo_satellite_instrument_code</a:t>
                      </a:r>
                      <a:endParaRPr lang="en-GB" sz="1200" b="1"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US" sz="1200" b="0" dirty="0">
                          <a:latin typeface="Calibri" panose="020F0502020204030204" pitchFamily="34" charset="0"/>
                          <a:ea typeface="Times New Roman"/>
                          <a:cs typeface="Times New Roman"/>
                        </a:rPr>
                        <a:t>e.g. 207</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source</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MSG_SEVIRI_Spectral_Response_Characterisation.XLS</a:t>
                      </a:r>
                      <a:r>
                        <a:rPr lang="en-GB" sz="1200" b="0" baseline="0" dirty="0">
                          <a:latin typeface="Calibri" panose="020F0502020204030204" pitchFamily="34" charset="0"/>
                          <a:ea typeface="Times New Roman"/>
                          <a:cs typeface="Calibri"/>
                        </a:rPr>
                        <a:t> (MD5:...)</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date_modified</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YYYY-MM-DDTHH:MM:SSZ</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history</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US" sz="1200" b="0" dirty="0">
                          <a:latin typeface="Calibri" panose="020F0502020204030204" pitchFamily="34" charset="0"/>
                          <a:ea typeface="Times New Roman"/>
                          <a:cs typeface="Times New Roman"/>
                        </a:rPr>
                        <a:t>e.g. </a:t>
                      </a:r>
                      <a:r>
                        <a:rPr lang="en-US" sz="1200" b="0" baseline="0" dirty="0">
                          <a:latin typeface="Calibri" panose="020F0502020204030204" pitchFamily="34" charset="0"/>
                          <a:ea typeface="Times New Roman"/>
                          <a:cs typeface="Times New Roman"/>
                        </a:rPr>
                        <a:t>2016-11-07T01:43:51Z srf2nc.py v3.0.13</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id</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u="none" dirty="0">
                          <a:solidFill>
                            <a:schemeClr val="tx1"/>
                          </a:solidFill>
                          <a:latin typeface="Calibri" panose="020F0502020204030204" pitchFamily="34" charset="0"/>
                          <a:ea typeface="Times New Roman"/>
                          <a:cs typeface="Times New Roman"/>
                        </a:rPr>
                        <a:t>W_XX-EUMETSAT-Darmstadt,VIS+IR+SRF,MSG2+SEVIRI_C_EUMG.nc</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lgn="just">
                        <a:spcBef>
                          <a:spcPts val="1200"/>
                        </a:spcBef>
                        <a:spcAft>
                          <a:spcPts val="1200"/>
                        </a:spcAft>
                      </a:pPr>
                      <a:r>
                        <a:rPr lang="en-US" sz="1200" b="1" dirty="0" err="1">
                          <a:solidFill>
                            <a:srgbClr val="FF0000"/>
                          </a:solidFill>
                          <a:latin typeface="Calibri" panose="020F0502020204030204" pitchFamily="34" charset="0"/>
                          <a:ea typeface="Times New Roman"/>
                          <a:cs typeface="Times New Roman"/>
                        </a:rPr>
                        <a:t>naming_authority</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err="1">
                          <a:solidFill>
                            <a:srgbClr val="FF0000"/>
                          </a:solidFill>
                          <a:latin typeface="Calibri" panose="020F0502020204030204" pitchFamily="34" charset="0"/>
                          <a:ea typeface="Times New Roman"/>
                          <a:cs typeface="Times New Roman"/>
                        </a:rPr>
                        <a:t>jp.go.jma.msc.gsics</a:t>
                      </a:r>
                      <a:endParaRPr lang="en-GB" sz="1200" b="0" dirty="0">
                        <a:solidFill>
                          <a:srgbClr val="FF0000"/>
                        </a:solidFill>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65760">
                <a:tc>
                  <a:txBody>
                    <a:bodyPr/>
                    <a:lstStyle/>
                    <a:p>
                      <a:pPr algn="just">
                        <a:spcBef>
                          <a:spcPts val="1200"/>
                        </a:spcBef>
                        <a:spcAft>
                          <a:spcPts val="1200"/>
                        </a:spcAft>
                      </a:pPr>
                      <a:r>
                        <a:rPr lang="en-GB" sz="1200" b="1" dirty="0" err="1">
                          <a:solidFill>
                            <a:srgbClr val="FF0000"/>
                          </a:solidFill>
                          <a:latin typeface="Calibri" panose="020F0502020204030204" pitchFamily="34" charset="0"/>
                          <a:ea typeface="Times New Roman"/>
                          <a:cs typeface="Times New Roman"/>
                        </a:rPr>
                        <a:t>publisher_name</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200" b="0" dirty="0">
                          <a:solidFill>
                            <a:srgbClr val="FF0000"/>
                          </a:solidFill>
                          <a:latin typeface="Calibri" panose="020F0502020204030204" pitchFamily="34" charset="0"/>
                          <a:ea typeface="Times New Roman"/>
                          <a:cs typeface="Times New Roman"/>
                        </a:rPr>
                        <a:t>System Engineering Division, Meteorological Satellite Center, Japan Meteorological Agency</a:t>
                      </a:r>
                      <a:endParaRPr lang="en-GB" sz="1200" b="0" dirty="0">
                        <a:solidFill>
                          <a:srgbClr val="FF0000"/>
                        </a:solidFill>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82880">
                <a:tc>
                  <a:txBody>
                    <a:bodyPr/>
                    <a:lstStyle/>
                    <a:p>
                      <a:pPr algn="just">
                        <a:spcBef>
                          <a:spcPts val="1200"/>
                        </a:spcBef>
                        <a:spcAft>
                          <a:spcPts val="1200"/>
                        </a:spcAft>
                      </a:pPr>
                      <a:r>
                        <a:rPr lang="en-GB" sz="1200" b="1" dirty="0" err="1">
                          <a:solidFill>
                            <a:srgbClr val="FF0000"/>
                          </a:solidFill>
                          <a:latin typeface="Calibri" panose="020F0502020204030204" pitchFamily="34" charset="0"/>
                          <a:ea typeface="Times New Roman"/>
                          <a:cs typeface="Times New Roman"/>
                        </a:rPr>
                        <a:t>publisher_email</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solidFill>
                            <a:srgbClr val="FF0000"/>
                          </a:solidFill>
                          <a:latin typeface="Calibri" panose="020F0502020204030204" pitchFamily="34" charset="0"/>
                          <a:ea typeface="Times New Roman"/>
                          <a:cs typeface="Times New Roman"/>
                        </a:rPr>
                        <a:t>jma-msc-contact@ml.kishou.go.jp</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82880">
                <a:tc>
                  <a:txBody>
                    <a:bodyPr/>
                    <a:lstStyle/>
                    <a:p>
                      <a:pPr algn="just">
                        <a:spcBef>
                          <a:spcPts val="1200"/>
                        </a:spcBef>
                        <a:spcAft>
                          <a:spcPts val="1200"/>
                        </a:spcAft>
                      </a:pPr>
                      <a:r>
                        <a:rPr lang="en-GB" sz="1200" b="1" dirty="0" err="1">
                          <a:solidFill>
                            <a:srgbClr val="FF0000"/>
                          </a:solidFill>
                          <a:latin typeface="Calibri" panose="020F0502020204030204" pitchFamily="34" charset="0"/>
                          <a:ea typeface="Times New Roman"/>
                          <a:cs typeface="Times New Roman"/>
                        </a:rPr>
                        <a:t>publisher_url</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solidFill>
                            <a:srgbClr val="FF0000"/>
                          </a:solidFill>
                          <a:latin typeface="Calibri" panose="020F0502020204030204" pitchFamily="34" charset="0"/>
                          <a:ea typeface="Times New Roman"/>
                          <a:cs typeface="Times New Roman"/>
                        </a:rPr>
                        <a:t>http://www.data.jma.go.jp/mscweb/data/monitoring/calibration.html</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bl>
          </a:graphicData>
        </a:graphic>
      </p:graphicFrame>
      <p:sp>
        <p:nvSpPr>
          <p:cNvPr id="7" name="Content Placeholder 2"/>
          <p:cNvSpPr txBox="1">
            <a:spLocks/>
          </p:cNvSpPr>
          <p:nvPr/>
        </p:nvSpPr>
        <p:spPr>
          <a:xfrm>
            <a:off x="4966140" y="1235949"/>
            <a:ext cx="3906557" cy="914400"/>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1463" lvl="2" indent="-271463">
              <a:lnSpc>
                <a:spcPct val="120000"/>
              </a:lnSpc>
              <a:buClr>
                <a:srgbClr val="FF0000"/>
              </a:buClr>
              <a:buFont typeface="Wingdings" pitchFamily="2" charset="2"/>
              <a:buChar char="v"/>
            </a:pPr>
            <a:r>
              <a:rPr kumimoji="1" lang="en-US" altLang="ja-JP" sz="1600" kern="0" dirty="0"/>
              <a:t>Several values of Global Attributes should be changed</a:t>
            </a:r>
          </a:p>
          <a:p>
            <a:pPr marL="271463" lvl="2" indent="-271463">
              <a:lnSpc>
                <a:spcPct val="120000"/>
              </a:lnSpc>
              <a:buClr>
                <a:srgbClr val="FF0000"/>
              </a:buClr>
              <a:buFont typeface="Wingdings" pitchFamily="2" charset="2"/>
              <a:buChar char="v"/>
            </a:pPr>
            <a:r>
              <a:rPr kumimoji="1" lang="en-US" altLang="ja-JP" sz="1600" kern="0" dirty="0"/>
              <a:t>New Global Attributes may be added</a:t>
            </a:r>
            <a:endParaRPr kumimoji="1" lang="en-US" altLang="ja-JP" sz="1400" kern="0" dirty="0"/>
          </a:p>
        </p:txBody>
      </p:sp>
      <p:sp>
        <p:nvSpPr>
          <p:cNvPr id="9" name="テキスト ボックス 8"/>
          <p:cNvSpPr txBox="1"/>
          <p:nvPr/>
        </p:nvSpPr>
        <p:spPr>
          <a:xfrm>
            <a:off x="150738" y="1175661"/>
            <a:ext cx="2351926" cy="369332"/>
          </a:xfrm>
          <a:prstGeom prst="rect">
            <a:avLst/>
          </a:prstGeom>
          <a:noFill/>
        </p:spPr>
        <p:txBody>
          <a:bodyPr wrap="none" rtlCol="0">
            <a:spAutoFit/>
          </a:bodyPr>
          <a:lstStyle/>
          <a:p>
            <a:r>
              <a:rPr kumimoji="1" lang="en-US" altLang="ja-JP" b="1" dirty="0">
                <a:solidFill>
                  <a:srgbClr val="0000FF"/>
                </a:solidFill>
              </a:rPr>
              <a:t>Current Convention</a:t>
            </a:r>
            <a:endParaRPr kumimoji="1" lang="ja-JP" altLang="en-US" b="1" dirty="0">
              <a:solidFill>
                <a:srgbClr val="0000FF"/>
              </a:solidFill>
            </a:endParaRPr>
          </a:p>
        </p:txBody>
      </p:sp>
    </p:spTree>
    <p:extLst>
      <p:ext uri="{BB962C8B-B14F-4D97-AF65-F5344CB8AC3E}">
        <p14:creationId xmlns:p14="http://schemas.microsoft.com/office/powerpoint/2010/main" val="120494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14</a:t>
            </a:fld>
            <a:endParaRPr lang="en-US"/>
          </a:p>
        </p:txBody>
      </p:sp>
      <p:sp>
        <p:nvSpPr>
          <p:cNvPr id="3" name="Title 1"/>
          <p:cNvSpPr txBox="1">
            <a:spLocks/>
          </p:cNvSpPr>
          <p:nvPr/>
        </p:nvSpPr>
        <p:spPr>
          <a:xfrm>
            <a:off x="3295859" y="211016"/>
            <a:ext cx="5557573" cy="934496"/>
          </a:xfrm>
          <a:prstGeom prst="rect">
            <a:avLst/>
          </a:prstGeom>
        </p:spPr>
        <p:txBody>
          <a:bodyPr>
            <a:normAutofit fontScale="6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50000"/>
              </a:lnSpc>
            </a:pPr>
            <a:r>
              <a:rPr lang="en-GB" sz="3200" kern="0" dirty="0">
                <a:solidFill>
                  <a:schemeClr val="tx1"/>
                </a:solidFill>
              </a:rPr>
              <a:t>Issues in the current </a:t>
            </a:r>
            <a:r>
              <a:rPr lang="en-GB" sz="3200" kern="0" dirty="0" err="1">
                <a:solidFill>
                  <a:schemeClr val="tx1"/>
                </a:solidFill>
              </a:rPr>
              <a:t>netCDF</a:t>
            </a:r>
            <a:r>
              <a:rPr lang="en-GB" sz="3200" kern="0" dirty="0">
                <a:solidFill>
                  <a:schemeClr val="tx1"/>
                </a:solidFill>
              </a:rPr>
              <a:t> SRF / proposal for GSICS Standard SRF </a:t>
            </a:r>
            <a:r>
              <a:rPr lang="en-GB" sz="3800" b="1" kern="0" dirty="0">
                <a:solidFill>
                  <a:schemeClr val="tx1"/>
                </a:solidFill>
              </a:rPr>
              <a:t>– Global Attributes</a:t>
            </a:r>
          </a:p>
        </p:txBody>
      </p:sp>
      <p:graphicFrame>
        <p:nvGraphicFramePr>
          <p:cNvPr id="4" name="Table 8"/>
          <p:cNvGraphicFramePr>
            <a:graphicFrameLocks noGrp="1"/>
          </p:cNvGraphicFramePr>
          <p:nvPr>
            <p:extLst>
              <p:ext uri="{D42A27DB-BD31-4B8C-83A1-F6EECF244321}">
                <p14:modId xmlns:p14="http://schemas.microsoft.com/office/powerpoint/2010/main" val="574671993"/>
              </p:ext>
            </p:extLst>
          </p:nvPr>
        </p:nvGraphicFramePr>
        <p:xfrm>
          <a:off x="150739" y="1490663"/>
          <a:ext cx="4692558" cy="4754880"/>
        </p:xfrm>
        <a:graphic>
          <a:graphicData uri="http://schemas.openxmlformats.org/drawingml/2006/table">
            <a:tbl>
              <a:tblPr/>
              <a:tblGrid>
                <a:gridCol w="1376610">
                  <a:extLst>
                    <a:ext uri="{9D8B030D-6E8A-4147-A177-3AD203B41FA5}">
                      <a16:colId xmlns:a16="http://schemas.microsoft.com/office/drawing/2014/main" val="20000"/>
                    </a:ext>
                  </a:extLst>
                </a:gridCol>
                <a:gridCol w="3315948">
                  <a:extLst>
                    <a:ext uri="{9D8B030D-6E8A-4147-A177-3AD203B41FA5}">
                      <a16:colId xmlns:a16="http://schemas.microsoft.com/office/drawing/2014/main" val="20001"/>
                    </a:ext>
                  </a:extLst>
                </a:gridCol>
              </a:tblGrid>
              <a:tr h="182880">
                <a:tc>
                  <a:txBody>
                    <a:bodyPr/>
                    <a:lstStyle/>
                    <a:p>
                      <a:pPr algn="ctr">
                        <a:spcBef>
                          <a:spcPts val="1200"/>
                        </a:spcBef>
                        <a:spcAft>
                          <a:spcPts val="1200"/>
                        </a:spcAft>
                      </a:pPr>
                      <a:r>
                        <a:rPr lang="en-GB" sz="1200" b="1" dirty="0">
                          <a:latin typeface="Calibri" panose="020F0502020204030204" pitchFamily="34" charset="0"/>
                          <a:ea typeface="Times New Roman"/>
                          <a:cs typeface="Calibri"/>
                        </a:rPr>
                        <a:t>NAME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Bef>
                          <a:spcPts val="1200"/>
                        </a:spcBef>
                        <a:spcAft>
                          <a:spcPts val="1200"/>
                        </a:spcAft>
                      </a:pPr>
                      <a:r>
                        <a:rPr lang="en-GB" sz="1200" b="1" dirty="0">
                          <a:latin typeface="Calibri" panose="020F0502020204030204" pitchFamily="34" charset="0"/>
                          <a:ea typeface="Times New Roman"/>
                          <a:cs typeface="Calibri"/>
                        </a:rPr>
                        <a:t>CONTENT</a:t>
                      </a:r>
                      <a:endParaRPr lang="en-GB" sz="140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Conventions</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CF-1.6</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383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Metadata_Conventions</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err="1">
                          <a:latin typeface="Calibri" panose="020F0502020204030204" pitchFamily="34" charset="0"/>
                          <a:ea typeface="Times New Roman"/>
                          <a:cs typeface="Calibri"/>
                        </a:rPr>
                        <a:t>Unidata</a:t>
                      </a:r>
                      <a:r>
                        <a:rPr lang="en-GB" sz="1200" b="0" dirty="0">
                          <a:latin typeface="Calibri" panose="020F0502020204030204" pitchFamily="34" charset="0"/>
                          <a:ea typeface="Times New Roman"/>
                          <a:cs typeface="Calibri"/>
                        </a:rPr>
                        <a:t> Dataset Discovery v1.0</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9762">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standard_name_vocabulary</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CF Standard Name Table (Version 19, 22 March 2012)</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project</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Global Space-based Inter-Calibration System </a:t>
                      </a:r>
                      <a:r>
                        <a:rPr lang="en-GB" sz="1200" b="0" u="none" dirty="0">
                          <a:solidFill>
                            <a:schemeClr val="tx1"/>
                          </a:solidFill>
                          <a:latin typeface="Calibri" panose="020F0502020204030204" pitchFamily="34" charset="0"/>
                          <a:ea typeface="Times New Roman"/>
                          <a:cs typeface="Calibri"/>
                        </a:rPr>
                        <a:t>http://gsics.wmo.int</a:t>
                      </a:r>
                      <a:endParaRPr lang="en-GB" sz="1400" b="0" u="none" dirty="0">
                        <a:solidFill>
                          <a:schemeClr val="tx1"/>
                        </a:solidFill>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12014">
                <a:tc>
                  <a:txBody>
                    <a:bodyPr/>
                    <a:lstStyle/>
                    <a:p>
                      <a:pPr algn="just">
                        <a:spcBef>
                          <a:spcPts val="1200"/>
                        </a:spcBef>
                        <a:spcAft>
                          <a:spcPts val="1200"/>
                        </a:spcAft>
                      </a:pPr>
                      <a:r>
                        <a:rPr lang="en-GB" sz="1200" b="1" dirty="0">
                          <a:latin typeface="Calibri" panose="020F0502020204030204" pitchFamily="34" charset="0"/>
                          <a:ea typeface="Times New Roman"/>
                          <a:cs typeface="Calibri"/>
                        </a:rPr>
                        <a:t>title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Meteosat-9</a:t>
                      </a:r>
                      <a:r>
                        <a:rPr lang="en-GB" sz="1200" b="0" baseline="0" dirty="0">
                          <a:latin typeface="Calibri" panose="020F0502020204030204" pitchFamily="34" charset="0"/>
                          <a:ea typeface="Times New Roman"/>
                          <a:cs typeface="Calibri"/>
                        </a:rPr>
                        <a:t> </a:t>
                      </a:r>
                      <a:r>
                        <a:rPr lang="en-GB" sz="1200" b="0" dirty="0">
                          <a:latin typeface="Calibri" panose="020F0502020204030204" pitchFamily="34" charset="0"/>
                          <a:ea typeface="Times New Roman"/>
                          <a:cs typeface="Calibri"/>
                        </a:rPr>
                        <a:t>SEVIRI Normalized Spectral Response Data</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19493">
                <a:tc>
                  <a:txBody>
                    <a:bodyPr/>
                    <a:lstStyle/>
                    <a:p>
                      <a:pPr algn="just">
                        <a:spcBef>
                          <a:spcPts val="1200"/>
                        </a:spcBef>
                        <a:spcAft>
                          <a:spcPts val="1200"/>
                        </a:spcAft>
                      </a:pPr>
                      <a:r>
                        <a:rPr lang="en-GB" sz="1200" b="1" dirty="0">
                          <a:latin typeface="Calibri" panose="020F0502020204030204" pitchFamily="34" charset="0"/>
                          <a:ea typeface="Times New Roman"/>
                          <a:cs typeface="Calibri"/>
                        </a:rPr>
                        <a:t>summary</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a:t>
                      </a:r>
                      <a:r>
                        <a:rPr lang="en-US" sz="1200" b="0" dirty="0">
                          <a:latin typeface="Calibri" panose="020F0502020204030204" pitchFamily="34" charset="0"/>
                          <a:ea typeface="Times New Roman"/>
                          <a:cs typeface="Calibri"/>
                        </a:rPr>
                        <a:t>Normalized spectral response functions (SRF) for all channels of the Meteosat-9 SEVIRI instrument are stored in this file. The data came from the official files (see the source global attribute).</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4923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institution</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EUMETSAT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licence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US" sz="1200" b="0" dirty="0">
                          <a:solidFill>
                            <a:srgbClr val="FF0000"/>
                          </a:solidFill>
                          <a:latin typeface="Calibri" panose="020F0502020204030204" pitchFamily="34" charset="0"/>
                          <a:ea typeface="Times New Roman"/>
                          <a:cs typeface="Calibri"/>
                        </a:rPr>
                        <a:t>Normalized spectral response functions (SRF) delivered as a GSICS deliverable is generated in accordance with the GSICS principles and practices. Normalized SRF files are public and may be used and redistributed freely. </a:t>
                      </a:r>
                      <a:r>
                        <a:rPr lang="en-US" sz="1200" b="0" dirty="0">
                          <a:latin typeface="Calibri" panose="020F0502020204030204" pitchFamily="34" charset="0"/>
                          <a:ea typeface="Times New Roman"/>
                          <a:cs typeface="Calibri"/>
                        </a:rPr>
                        <a:t>… (data disclaimer)</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47221">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creator_name</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EUMETSAT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8087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creator_email</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ops@eumetsat.int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creator_url</a:t>
                      </a:r>
                      <a:endParaRPr lang="en-GB" sz="14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panose="020F0502020204030204" pitchFamily="34" charset="0"/>
                          <a:ea typeface="Times New Roman"/>
                          <a:cs typeface="Calibri"/>
                        </a:rPr>
                        <a:t>e.g. http://www.eumetsat.int</a:t>
                      </a:r>
                      <a:endParaRPr lang="en-GB" sz="14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0">
                <a:tc>
                  <a:txBody>
                    <a:bodyPr/>
                    <a:lstStyle/>
                    <a:p>
                      <a:pPr algn="just">
                        <a:spcBef>
                          <a:spcPts val="1200"/>
                        </a:spcBef>
                        <a:spcAft>
                          <a:spcPts val="1200"/>
                        </a:spcAft>
                      </a:pPr>
                      <a:r>
                        <a:rPr lang="en-GB" sz="1200" b="1" dirty="0" err="1">
                          <a:solidFill>
                            <a:srgbClr val="0000FF"/>
                          </a:solidFill>
                          <a:latin typeface="Calibri" panose="020F0502020204030204" pitchFamily="34" charset="0"/>
                          <a:ea typeface="Times New Roman"/>
                          <a:cs typeface="Times New Roman"/>
                        </a:rPr>
                        <a:t>time_coverage_start</a:t>
                      </a:r>
                      <a:endParaRPr lang="en-GB" sz="1200" b="1" dirty="0">
                        <a:solidFill>
                          <a:srgbClr val="0000FF"/>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00FF"/>
                          </a:solidFill>
                          <a:latin typeface="Calibri" panose="020F0502020204030204" pitchFamily="34" charset="0"/>
                          <a:ea typeface="Times New Roman"/>
                          <a:cs typeface="Times New Roman"/>
                        </a:rPr>
                        <a:t>YYYY-MM-DDTHH:MM:SSZ</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70822">
                <a:tc>
                  <a:txBody>
                    <a:bodyPr/>
                    <a:lstStyle/>
                    <a:p>
                      <a:pPr algn="just">
                        <a:spcBef>
                          <a:spcPts val="1200"/>
                        </a:spcBef>
                        <a:spcAft>
                          <a:spcPts val="1200"/>
                        </a:spcAft>
                      </a:pPr>
                      <a:r>
                        <a:rPr lang="en-GB" sz="1200" b="1" dirty="0" err="1">
                          <a:solidFill>
                            <a:srgbClr val="0000FF"/>
                          </a:solidFill>
                          <a:latin typeface="Calibri" panose="020F0502020204030204" pitchFamily="34" charset="0"/>
                          <a:ea typeface="Times New Roman"/>
                          <a:cs typeface="Times New Roman"/>
                        </a:rPr>
                        <a:t>time_coverage_end</a:t>
                      </a:r>
                      <a:endParaRPr lang="en-GB" sz="1200" b="1" dirty="0">
                        <a:solidFill>
                          <a:srgbClr val="0000FF"/>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00FF"/>
                          </a:solidFill>
                          <a:latin typeface="Calibri" panose="020F0502020204030204" pitchFamily="34" charset="0"/>
                          <a:ea typeface="Times New Roman"/>
                          <a:cs typeface="Times New Roman"/>
                        </a:rPr>
                        <a:t>YYYY-MM-DDTHH:MM:SSZ</a:t>
                      </a:r>
                      <a:r>
                        <a:rPr lang="en-GB" sz="1200" b="0" baseline="0" dirty="0">
                          <a:solidFill>
                            <a:srgbClr val="0000FF"/>
                          </a:solidFill>
                          <a:latin typeface="Calibri" panose="020F0502020204030204" pitchFamily="34" charset="0"/>
                          <a:ea typeface="Times New Roman"/>
                          <a:cs typeface="Times New Roman"/>
                        </a:rPr>
                        <a:t> </a:t>
                      </a:r>
                      <a:r>
                        <a:rPr lang="en-GB" sz="1200" b="0" dirty="0">
                          <a:solidFill>
                            <a:srgbClr val="0000FF"/>
                          </a:solidFill>
                          <a:latin typeface="Calibri" panose="020F0502020204030204" pitchFamily="34" charset="0"/>
                          <a:ea typeface="Times New Roman"/>
                          <a:cs typeface="Times New Roman"/>
                        </a:rPr>
                        <a:t>(e.g. estimated instrument’s end-of-life date)</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graphicFrame>
        <p:nvGraphicFramePr>
          <p:cNvPr id="5" name="Table 12"/>
          <p:cNvGraphicFramePr>
            <a:graphicFrameLocks noGrp="1"/>
          </p:cNvGraphicFramePr>
          <p:nvPr>
            <p:extLst>
              <p:ext uri="{D42A27DB-BD31-4B8C-83A1-F6EECF244321}">
                <p14:modId xmlns:p14="http://schemas.microsoft.com/office/powerpoint/2010/main" val="1143089843"/>
              </p:ext>
            </p:extLst>
          </p:nvPr>
        </p:nvGraphicFramePr>
        <p:xfrm>
          <a:off x="4978257" y="2356792"/>
          <a:ext cx="3855080" cy="3840480"/>
        </p:xfrm>
        <a:graphic>
          <a:graphicData uri="http://schemas.openxmlformats.org/drawingml/2006/table">
            <a:tbl>
              <a:tblPr/>
              <a:tblGrid>
                <a:gridCol w="1514496">
                  <a:extLst>
                    <a:ext uri="{9D8B030D-6E8A-4147-A177-3AD203B41FA5}">
                      <a16:colId xmlns:a16="http://schemas.microsoft.com/office/drawing/2014/main" val="20000"/>
                    </a:ext>
                  </a:extLst>
                </a:gridCol>
                <a:gridCol w="2340584">
                  <a:extLst>
                    <a:ext uri="{9D8B030D-6E8A-4147-A177-3AD203B41FA5}">
                      <a16:colId xmlns:a16="http://schemas.microsoft.com/office/drawing/2014/main" val="20001"/>
                    </a:ext>
                  </a:extLst>
                </a:gridCol>
              </a:tblGrid>
              <a:tr h="182880">
                <a:tc>
                  <a:txBody>
                    <a:bodyPr/>
                    <a:lstStyle/>
                    <a:p>
                      <a:pPr algn="ctr">
                        <a:spcBef>
                          <a:spcPts val="1200"/>
                        </a:spcBef>
                        <a:spcAft>
                          <a:spcPts val="1200"/>
                        </a:spcAft>
                      </a:pPr>
                      <a:r>
                        <a:rPr lang="en-GB" sz="1200" b="1" dirty="0">
                          <a:latin typeface="Calibri" panose="020F0502020204030204" pitchFamily="34" charset="0"/>
                          <a:ea typeface="Times New Roman"/>
                          <a:cs typeface="Calibri"/>
                        </a:rPr>
                        <a:t>NAME</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Bef>
                          <a:spcPts val="1200"/>
                        </a:spcBef>
                        <a:spcAft>
                          <a:spcPts val="1200"/>
                        </a:spcAft>
                      </a:pPr>
                      <a:r>
                        <a:rPr lang="en-GB" sz="1200" b="1" dirty="0">
                          <a:latin typeface="Calibri" panose="020F0502020204030204" pitchFamily="34" charset="0"/>
                          <a:ea typeface="Times New Roman"/>
                          <a:cs typeface="Calibri"/>
                        </a:rPr>
                        <a:t>CONTENT</a:t>
                      </a:r>
                      <a:endParaRPr lang="en-GB" sz="120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platform</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e.g. Meteosat-9</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instrument</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e.g. SEVIRI</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lgn="just">
                        <a:spcAft>
                          <a:spcPts val="0"/>
                        </a:spcAft>
                      </a:pPr>
                      <a:r>
                        <a:rPr lang="en-GB" sz="1200" b="1" dirty="0" err="1">
                          <a:latin typeface="Calibri" panose="020F0502020204030204" pitchFamily="34" charset="0"/>
                          <a:ea typeface="Times New Roman"/>
                          <a:cs typeface="Calibri"/>
                        </a:rPr>
                        <a:t>wmo_satellite_code</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0" dirty="0">
                          <a:latin typeface="Calibri" panose="020F0502020204030204" pitchFamily="34" charset="0"/>
                          <a:ea typeface="Times New Roman"/>
                          <a:cs typeface="Calibri"/>
                        </a:rPr>
                        <a:t>e.g. 56</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lgn="just">
                        <a:spcAft>
                          <a:spcPts val="0"/>
                        </a:spcAft>
                      </a:pPr>
                      <a:r>
                        <a:rPr lang="en-US" sz="1200" b="1" dirty="0" err="1">
                          <a:latin typeface="Calibri" panose="020F0502020204030204" pitchFamily="34" charset="0"/>
                          <a:ea typeface="Times New Roman"/>
                          <a:cs typeface="Times New Roman"/>
                        </a:rPr>
                        <a:t>wmo_satellite_instrument_code</a:t>
                      </a:r>
                      <a:endParaRPr lang="en-GB" sz="1200" b="1"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US" sz="1200" b="0" dirty="0">
                          <a:latin typeface="Calibri" panose="020F0502020204030204" pitchFamily="34" charset="0"/>
                          <a:ea typeface="Times New Roman"/>
                          <a:cs typeface="Times New Roman"/>
                        </a:rPr>
                        <a:t>e.g. 207</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source</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MSG_SEVIRI_Spectral_Response_Characterisation.XLS</a:t>
                      </a:r>
                      <a:r>
                        <a:rPr lang="en-GB" sz="1200" b="0" baseline="0" dirty="0">
                          <a:latin typeface="Calibri" panose="020F0502020204030204" pitchFamily="34" charset="0"/>
                          <a:ea typeface="Times New Roman"/>
                          <a:cs typeface="Calibri"/>
                        </a:rPr>
                        <a:t> (MD5:...)</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lgn="just">
                        <a:spcBef>
                          <a:spcPts val="1200"/>
                        </a:spcBef>
                        <a:spcAft>
                          <a:spcPts val="1200"/>
                        </a:spcAft>
                      </a:pPr>
                      <a:r>
                        <a:rPr lang="en-GB" sz="1200" b="1" dirty="0" err="1">
                          <a:latin typeface="Calibri" panose="020F0502020204030204" pitchFamily="34" charset="0"/>
                          <a:ea typeface="Times New Roman"/>
                          <a:cs typeface="Calibri"/>
                        </a:rPr>
                        <a:t>date_modified</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panose="020F0502020204030204" pitchFamily="34" charset="0"/>
                          <a:ea typeface="Times New Roman"/>
                          <a:cs typeface="Calibri"/>
                        </a:rPr>
                        <a:t>YYYY-MM-DDTHH:MM:SSZ</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history</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US" sz="1200" b="0" dirty="0">
                          <a:latin typeface="Calibri" panose="020F0502020204030204" pitchFamily="34" charset="0"/>
                          <a:ea typeface="Times New Roman"/>
                          <a:cs typeface="Times New Roman"/>
                        </a:rPr>
                        <a:t>e.g. </a:t>
                      </a:r>
                      <a:r>
                        <a:rPr lang="en-US" sz="1200" b="0" baseline="0" dirty="0">
                          <a:latin typeface="Calibri" panose="020F0502020204030204" pitchFamily="34" charset="0"/>
                          <a:ea typeface="Times New Roman"/>
                          <a:cs typeface="Times New Roman"/>
                        </a:rPr>
                        <a:t>2016-11-07T01:43:51Z srf2nc.py v3.0.13</a:t>
                      </a:r>
                      <a:endParaRPr lang="en-GB" sz="1200" b="0" dirty="0">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pPr algn="just">
                        <a:spcBef>
                          <a:spcPts val="1200"/>
                        </a:spcBef>
                        <a:spcAft>
                          <a:spcPts val="1200"/>
                        </a:spcAft>
                      </a:pPr>
                      <a:r>
                        <a:rPr lang="en-GB" sz="1200" b="1" dirty="0">
                          <a:latin typeface="Calibri" panose="020F0502020204030204" pitchFamily="34" charset="0"/>
                          <a:ea typeface="Times New Roman"/>
                          <a:cs typeface="Calibri"/>
                        </a:rPr>
                        <a:t>id</a:t>
                      </a:r>
                      <a:endParaRPr lang="en-GB" sz="1200" dirty="0">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u="none" dirty="0">
                          <a:solidFill>
                            <a:schemeClr val="tx1"/>
                          </a:solidFill>
                          <a:latin typeface="Calibri" panose="020F0502020204030204" pitchFamily="34" charset="0"/>
                          <a:ea typeface="Times New Roman"/>
                          <a:cs typeface="Times New Roman"/>
                        </a:rPr>
                        <a:t>W_XX-EUMETSAT-Darmstadt,VIS+IR+SRF,MSG2+SEVIRI_C_EUMG.nc</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lgn="just">
                        <a:spcBef>
                          <a:spcPts val="1200"/>
                        </a:spcBef>
                        <a:spcAft>
                          <a:spcPts val="1200"/>
                        </a:spcAft>
                      </a:pPr>
                      <a:r>
                        <a:rPr lang="en-US" sz="1200" b="1" dirty="0" err="1">
                          <a:solidFill>
                            <a:srgbClr val="FF0000"/>
                          </a:solidFill>
                          <a:latin typeface="Calibri" panose="020F0502020204030204" pitchFamily="34" charset="0"/>
                          <a:ea typeface="Times New Roman"/>
                          <a:cs typeface="Times New Roman"/>
                        </a:rPr>
                        <a:t>naming_authority</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err="1">
                          <a:solidFill>
                            <a:srgbClr val="FF0000"/>
                          </a:solidFill>
                          <a:latin typeface="Calibri" panose="020F0502020204030204" pitchFamily="34" charset="0"/>
                          <a:ea typeface="Times New Roman"/>
                          <a:cs typeface="Times New Roman"/>
                        </a:rPr>
                        <a:t>Int.eumetsat</a:t>
                      </a:r>
                      <a:r>
                        <a:rPr lang="en-GB" sz="1200" b="0" dirty="0">
                          <a:solidFill>
                            <a:srgbClr val="FF0000"/>
                          </a:solidFill>
                          <a:latin typeface="Calibri" panose="020F0502020204030204" pitchFamily="34" charset="0"/>
                          <a:ea typeface="Times New Roman"/>
                          <a:cs typeface="Times New Roman"/>
                        </a:rPr>
                        <a:t> </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65760">
                <a:tc>
                  <a:txBody>
                    <a:bodyPr/>
                    <a:lstStyle/>
                    <a:p>
                      <a:pPr algn="just">
                        <a:spcBef>
                          <a:spcPts val="1200"/>
                        </a:spcBef>
                        <a:spcAft>
                          <a:spcPts val="1200"/>
                        </a:spcAft>
                      </a:pPr>
                      <a:r>
                        <a:rPr lang="en-GB" sz="1200" b="1" dirty="0" err="1">
                          <a:solidFill>
                            <a:srgbClr val="FF0000"/>
                          </a:solidFill>
                          <a:latin typeface="Calibri" panose="020F0502020204030204" pitchFamily="34" charset="0"/>
                          <a:ea typeface="Times New Roman"/>
                          <a:cs typeface="Times New Roman"/>
                        </a:rPr>
                        <a:t>publisher_name</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200" b="0" dirty="0">
                          <a:solidFill>
                            <a:srgbClr val="FF0000"/>
                          </a:solidFill>
                          <a:latin typeface="Calibri" panose="020F0502020204030204" pitchFamily="34" charset="0"/>
                          <a:ea typeface="Times New Roman"/>
                          <a:cs typeface="Times New Roman"/>
                        </a:rPr>
                        <a:t>EUMETSAT - European </a:t>
                      </a:r>
                      <a:r>
                        <a:rPr lang="en-US" sz="1200" b="0" dirty="0" err="1">
                          <a:solidFill>
                            <a:srgbClr val="FF0000"/>
                          </a:solidFill>
                          <a:latin typeface="Calibri" panose="020F0502020204030204" pitchFamily="34" charset="0"/>
                          <a:ea typeface="Times New Roman"/>
                          <a:cs typeface="Times New Roman"/>
                        </a:rPr>
                        <a:t>Organisation</a:t>
                      </a:r>
                      <a:r>
                        <a:rPr lang="en-US" sz="1200" b="0" dirty="0">
                          <a:solidFill>
                            <a:srgbClr val="FF0000"/>
                          </a:solidFill>
                          <a:latin typeface="Calibri" panose="020F0502020204030204" pitchFamily="34" charset="0"/>
                          <a:ea typeface="Times New Roman"/>
                          <a:cs typeface="Times New Roman"/>
                        </a:rPr>
                        <a:t> for the Exploitation of Meteorological Satellites</a:t>
                      </a:r>
                      <a:endParaRPr lang="en-GB" sz="1200" b="0" dirty="0">
                        <a:solidFill>
                          <a:srgbClr val="FF0000"/>
                        </a:solidFill>
                        <a:latin typeface="Calibri" panose="020F0502020204030204" pitchFamily="34" charset="0"/>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82880">
                <a:tc>
                  <a:txBody>
                    <a:bodyPr/>
                    <a:lstStyle/>
                    <a:p>
                      <a:pPr algn="just">
                        <a:spcBef>
                          <a:spcPts val="1200"/>
                        </a:spcBef>
                        <a:spcAft>
                          <a:spcPts val="1200"/>
                        </a:spcAft>
                      </a:pPr>
                      <a:r>
                        <a:rPr lang="en-GB" sz="1200" b="1" dirty="0" err="1">
                          <a:solidFill>
                            <a:srgbClr val="FF0000"/>
                          </a:solidFill>
                          <a:latin typeface="Calibri" panose="020F0502020204030204" pitchFamily="34" charset="0"/>
                          <a:ea typeface="Times New Roman"/>
                          <a:cs typeface="Times New Roman"/>
                        </a:rPr>
                        <a:t>publisher_email</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solidFill>
                            <a:srgbClr val="FF0000"/>
                          </a:solidFill>
                          <a:latin typeface="Calibri" panose="020F0502020204030204" pitchFamily="34" charset="0"/>
                          <a:ea typeface="Times New Roman"/>
                          <a:cs typeface="Times New Roman"/>
                        </a:rPr>
                        <a:t>ops@eumetsat.int</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82880">
                <a:tc>
                  <a:txBody>
                    <a:bodyPr/>
                    <a:lstStyle/>
                    <a:p>
                      <a:pPr algn="just">
                        <a:spcBef>
                          <a:spcPts val="1200"/>
                        </a:spcBef>
                        <a:spcAft>
                          <a:spcPts val="1200"/>
                        </a:spcAft>
                      </a:pPr>
                      <a:r>
                        <a:rPr lang="en-GB" sz="1200" b="1" dirty="0" err="1">
                          <a:solidFill>
                            <a:srgbClr val="FF0000"/>
                          </a:solidFill>
                          <a:latin typeface="Calibri" panose="020F0502020204030204" pitchFamily="34" charset="0"/>
                          <a:ea typeface="Times New Roman"/>
                          <a:cs typeface="Times New Roman"/>
                        </a:rPr>
                        <a:t>publisher_url</a:t>
                      </a:r>
                      <a:endParaRPr lang="en-GB" sz="1200" b="1" dirty="0">
                        <a:solidFill>
                          <a:srgbClr val="FF0000"/>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solidFill>
                            <a:srgbClr val="FF0000"/>
                          </a:solidFill>
                          <a:latin typeface="Calibri" panose="020F0502020204030204" pitchFamily="34" charset="0"/>
                          <a:ea typeface="Times New Roman"/>
                          <a:cs typeface="Times New Roman"/>
                        </a:rPr>
                        <a:t>http://www.eumetsat.int</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82880">
                <a:tc>
                  <a:txBody>
                    <a:bodyPr/>
                    <a:lstStyle/>
                    <a:p>
                      <a:pPr algn="just">
                        <a:spcBef>
                          <a:spcPts val="1200"/>
                        </a:spcBef>
                        <a:spcAft>
                          <a:spcPts val="1200"/>
                        </a:spcAft>
                      </a:pPr>
                      <a:r>
                        <a:rPr lang="en-GB" sz="1200" b="1" dirty="0" err="1">
                          <a:solidFill>
                            <a:srgbClr val="0000FF"/>
                          </a:solidFill>
                          <a:latin typeface="Calibri" panose="020F0502020204030204" pitchFamily="34" charset="0"/>
                          <a:ea typeface="Times New Roman"/>
                          <a:cs typeface="Times New Roman"/>
                        </a:rPr>
                        <a:t>processing_level</a:t>
                      </a:r>
                      <a:endParaRPr lang="en-GB" sz="1200" b="1" dirty="0">
                        <a:solidFill>
                          <a:srgbClr val="0000FF"/>
                        </a:solidFill>
                        <a:latin typeface="Calibri" panose="020F0502020204030204" pitchFamily="34" charset="0"/>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solidFill>
                            <a:srgbClr val="0000FF"/>
                          </a:solidFill>
                          <a:latin typeface="Calibri" panose="020F0502020204030204" pitchFamily="34" charset="0"/>
                          <a:ea typeface="Times New Roman"/>
                          <a:cs typeface="Times New Roman"/>
                        </a:rPr>
                        <a:t>e.g. v1.0.0</a:t>
                      </a: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bl>
          </a:graphicData>
        </a:graphic>
      </p:graphicFrame>
      <p:sp>
        <p:nvSpPr>
          <p:cNvPr id="9" name="テキスト ボックス 8"/>
          <p:cNvSpPr txBox="1"/>
          <p:nvPr/>
        </p:nvSpPr>
        <p:spPr>
          <a:xfrm>
            <a:off x="150738" y="1105325"/>
            <a:ext cx="1172116" cy="369332"/>
          </a:xfrm>
          <a:prstGeom prst="rect">
            <a:avLst/>
          </a:prstGeom>
          <a:noFill/>
        </p:spPr>
        <p:txBody>
          <a:bodyPr wrap="none" rtlCol="0">
            <a:spAutoFit/>
          </a:bodyPr>
          <a:lstStyle/>
          <a:p>
            <a:r>
              <a:rPr kumimoji="1" lang="en-US" altLang="ja-JP" b="1" dirty="0">
                <a:solidFill>
                  <a:srgbClr val="0000FF"/>
                </a:solidFill>
              </a:rPr>
              <a:t>Proposal</a:t>
            </a:r>
            <a:endParaRPr kumimoji="1" lang="ja-JP" altLang="en-US" b="1" dirty="0">
              <a:solidFill>
                <a:srgbClr val="0000FF"/>
              </a:solidFill>
            </a:endParaRPr>
          </a:p>
        </p:txBody>
      </p:sp>
    </p:spTree>
    <p:extLst>
      <p:ext uri="{BB962C8B-B14F-4D97-AF65-F5344CB8AC3E}">
        <p14:creationId xmlns:p14="http://schemas.microsoft.com/office/powerpoint/2010/main" val="3133345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15</a:t>
            </a:fld>
            <a:endParaRPr lang="en-US"/>
          </a:p>
        </p:txBody>
      </p:sp>
      <p:sp>
        <p:nvSpPr>
          <p:cNvPr id="3" name="Title 1"/>
          <p:cNvSpPr txBox="1">
            <a:spLocks/>
          </p:cNvSpPr>
          <p:nvPr/>
        </p:nvSpPr>
        <p:spPr>
          <a:xfrm>
            <a:off x="3295859" y="211016"/>
            <a:ext cx="5557573" cy="934496"/>
          </a:xfrm>
          <a:prstGeom prst="rect">
            <a:avLst/>
          </a:prstGeom>
        </p:spPr>
        <p:txBody>
          <a:bodyPr>
            <a:normAutofit fontScale="55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50000"/>
              </a:lnSpc>
            </a:pPr>
            <a:r>
              <a:rPr lang="en-GB" sz="3200" kern="0" dirty="0">
                <a:solidFill>
                  <a:schemeClr val="tx1"/>
                </a:solidFill>
              </a:rPr>
              <a:t>Issues in the current </a:t>
            </a:r>
            <a:r>
              <a:rPr lang="en-GB" sz="3200" kern="0" dirty="0" err="1">
                <a:solidFill>
                  <a:schemeClr val="tx1"/>
                </a:solidFill>
              </a:rPr>
              <a:t>netCDF</a:t>
            </a:r>
            <a:r>
              <a:rPr lang="en-GB" sz="3200" kern="0" dirty="0">
                <a:solidFill>
                  <a:schemeClr val="tx1"/>
                </a:solidFill>
              </a:rPr>
              <a:t> SRF / proposal for GSICS Standard SRF </a:t>
            </a:r>
            <a:r>
              <a:rPr lang="en-GB" sz="3800" b="1" kern="0" dirty="0">
                <a:solidFill>
                  <a:schemeClr val="tx1"/>
                </a:solidFill>
              </a:rPr>
              <a:t>– Dimensions/Variables</a:t>
            </a:r>
          </a:p>
        </p:txBody>
      </p:sp>
      <p:graphicFrame>
        <p:nvGraphicFramePr>
          <p:cNvPr id="5" name="Table 6"/>
          <p:cNvGraphicFramePr>
            <a:graphicFrameLocks noGrp="1"/>
          </p:cNvGraphicFramePr>
          <p:nvPr>
            <p:extLst>
              <p:ext uri="{D42A27DB-BD31-4B8C-83A1-F6EECF244321}">
                <p14:modId xmlns:p14="http://schemas.microsoft.com/office/powerpoint/2010/main" val="1330760657"/>
              </p:ext>
            </p:extLst>
          </p:nvPr>
        </p:nvGraphicFramePr>
        <p:xfrm>
          <a:off x="214967" y="3503554"/>
          <a:ext cx="8309384" cy="1706880"/>
        </p:xfrm>
        <a:graphic>
          <a:graphicData uri="http://schemas.openxmlformats.org/drawingml/2006/table">
            <a:tbl>
              <a:tblPr/>
              <a:tblGrid>
                <a:gridCol w="2419861">
                  <a:extLst>
                    <a:ext uri="{9D8B030D-6E8A-4147-A177-3AD203B41FA5}">
                      <a16:colId xmlns:a16="http://schemas.microsoft.com/office/drawing/2014/main" val="20000"/>
                    </a:ext>
                  </a:extLst>
                </a:gridCol>
                <a:gridCol w="2540072">
                  <a:extLst>
                    <a:ext uri="{9D8B030D-6E8A-4147-A177-3AD203B41FA5}">
                      <a16:colId xmlns:a16="http://schemas.microsoft.com/office/drawing/2014/main" val="20001"/>
                    </a:ext>
                  </a:extLst>
                </a:gridCol>
                <a:gridCol w="2022096">
                  <a:extLst>
                    <a:ext uri="{9D8B030D-6E8A-4147-A177-3AD203B41FA5}">
                      <a16:colId xmlns:a16="http://schemas.microsoft.com/office/drawing/2014/main" val="20004"/>
                    </a:ext>
                  </a:extLst>
                </a:gridCol>
                <a:gridCol w="668594">
                  <a:extLst>
                    <a:ext uri="{9D8B030D-6E8A-4147-A177-3AD203B41FA5}">
                      <a16:colId xmlns:a16="http://schemas.microsoft.com/office/drawing/2014/main" val="20002"/>
                    </a:ext>
                  </a:extLst>
                </a:gridCol>
                <a:gridCol w="658761">
                  <a:extLst>
                    <a:ext uri="{9D8B030D-6E8A-4147-A177-3AD203B41FA5}">
                      <a16:colId xmlns:a16="http://schemas.microsoft.com/office/drawing/2014/main" val="20003"/>
                    </a:ext>
                  </a:extLst>
                </a:gridCol>
              </a:tblGrid>
              <a:tr h="182880">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NAME (Dimension)</a:t>
                      </a:r>
                      <a:endParaRPr lang="en-GB" sz="140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LONG_NAME</a:t>
                      </a:r>
                      <a:endParaRPr lang="en-GB" sz="140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1" dirty="0">
                          <a:solidFill>
                            <a:schemeClr val="tx1"/>
                          </a:solidFill>
                          <a:latin typeface="Calibri" panose="020F0502020204030204" pitchFamily="34" charset="0"/>
                          <a:ea typeface="Times New Roman"/>
                          <a:cs typeface="Times New Roman"/>
                        </a:rPr>
                        <a:t>STANDARD_NAME</a:t>
                      </a:r>
                      <a:endParaRPr lang="en-GB" sz="1400" b="1"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UNITS</a:t>
                      </a:r>
                      <a:endParaRPr lang="en-GB" sz="140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TYPE</a:t>
                      </a:r>
                      <a:endParaRPr lang="en-GB" sz="140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38342">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channel </a:t>
                      </a:r>
                      <a:r>
                        <a:rPr lang="en-GB" sz="1400" b="0" dirty="0">
                          <a:solidFill>
                            <a:schemeClr val="tx1"/>
                          </a:solidFill>
                          <a:latin typeface="Calibri" panose="020F0502020204030204" pitchFamily="34" charset="0"/>
                          <a:ea typeface="Times New Roman"/>
                          <a:cs typeface="Calibri"/>
                        </a:rPr>
                        <a:t>(channel)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Times New Roman"/>
                        </a:rPr>
                        <a:t>nominal channel central wavelength</a:t>
                      </a: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N/A</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um</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2880">
                <a:tc>
                  <a:txBody>
                    <a:bodyPr/>
                    <a:lstStyle/>
                    <a:p>
                      <a:pPr algn="l">
                        <a:spcBef>
                          <a:spcPts val="1200"/>
                        </a:spcBef>
                        <a:spcAft>
                          <a:spcPts val="1200"/>
                        </a:spcAft>
                      </a:pPr>
                      <a:r>
                        <a:rPr lang="en-GB" sz="1400" b="1" dirty="0" err="1">
                          <a:solidFill>
                            <a:schemeClr val="tx1"/>
                          </a:solidFill>
                          <a:latin typeface="Calibri" panose="020F0502020204030204" pitchFamily="34" charset="0"/>
                          <a:ea typeface="Times New Roman"/>
                          <a:cs typeface="Calibri"/>
                        </a:rPr>
                        <a:t>channel_id</a:t>
                      </a:r>
                      <a:r>
                        <a:rPr lang="en-GB" sz="1400" b="1" dirty="0">
                          <a:solidFill>
                            <a:schemeClr val="tx1"/>
                          </a:solidFill>
                          <a:latin typeface="Calibri" panose="020F0502020204030204" pitchFamily="34" charset="0"/>
                          <a:ea typeface="Times New Roman"/>
                          <a:cs typeface="Calibri"/>
                        </a:rPr>
                        <a:t> </a:t>
                      </a:r>
                      <a:r>
                        <a:rPr lang="en-GB" sz="1400" b="0" dirty="0">
                          <a:solidFill>
                            <a:schemeClr val="tx1"/>
                          </a:solidFill>
                          <a:latin typeface="Calibri" panose="020F0502020204030204" pitchFamily="34" charset="0"/>
                          <a:ea typeface="Times New Roman"/>
                          <a:cs typeface="Calibri"/>
                        </a:rPr>
                        <a:t>(channel)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channel identifier</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err="1">
                          <a:solidFill>
                            <a:schemeClr val="tx1"/>
                          </a:solidFill>
                          <a:latin typeface="Calibri" panose="020F0502020204030204" pitchFamily="34" charset="0"/>
                          <a:ea typeface="Times New Roman"/>
                          <a:cs typeface="Times New Roman"/>
                        </a:rPr>
                        <a:t>sensor_band_identifier</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Times New Roman"/>
                        </a:rPr>
                        <a:t>N/A</a:t>
                      </a: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string</a:t>
                      </a: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82880">
                <a:tc>
                  <a:txBody>
                    <a:bodyPr/>
                    <a:lstStyle/>
                    <a:p>
                      <a:pPr algn="l">
                        <a:spcBef>
                          <a:spcPts val="1200"/>
                        </a:spcBef>
                        <a:spcAft>
                          <a:spcPts val="1200"/>
                        </a:spcAft>
                      </a:pPr>
                      <a:r>
                        <a:rPr lang="en-US" sz="1400" b="1" dirty="0">
                          <a:solidFill>
                            <a:schemeClr val="tx1"/>
                          </a:solidFill>
                          <a:latin typeface="Calibri" panose="020F0502020204030204" pitchFamily="34" charset="0"/>
                          <a:ea typeface="Times New Roman"/>
                          <a:cs typeface="Calibri"/>
                        </a:rPr>
                        <a:t>origin</a:t>
                      </a:r>
                      <a:r>
                        <a:rPr lang="en-US" sz="1400" b="1" baseline="0" dirty="0">
                          <a:solidFill>
                            <a:schemeClr val="tx1"/>
                          </a:solidFill>
                          <a:latin typeface="Calibri" panose="020F0502020204030204" pitchFamily="34" charset="0"/>
                          <a:ea typeface="Times New Roman"/>
                          <a:cs typeface="Calibri"/>
                        </a:rPr>
                        <a:t> </a:t>
                      </a:r>
                      <a:r>
                        <a:rPr lang="en-US" sz="1400" b="0" baseline="0" dirty="0">
                          <a:solidFill>
                            <a:schemeClr val="tx1"/>
                          </a:solidFill>
                          <a:latin typeface="Calibri" panose="020F0502020204030204" pitchFamily="34" charset="0"/>
                          <a:ea typeface="Times New Roman"/>
                          <a:cs typeface="Calibri"/>
                        </a:rPr>
                        <a:t>(channel)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original sample domain</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N/A</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a:solidFill>
                            <a:schemeClr val="tx1"/>
                          </a:solidFill>
                          <a:latin typeface="Calibri" panose="020F0502020204030204" pitchFamily="34" charset="0"/>
                          <a:ea typeface="Times New Roman"/>
                          <a:cs typeface="Calibri"/>
                        </a:rPr>
                        <a:t>km</a:t>
                      </a:r>
                      <a:endParaRPr lang="en-GB" sz="1400" b="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err="1">
                          <a:solidFill>
                            <a:schemeClr val="tx1"/>
                          </a:solidFill>
                          <a:latin typeface="Calibri" panose="020F0502020204030204" pitchFamily="34" charset="0"/>
                          <a:ea typeface="Times New Roman"/>
                          <a:cs typeface="Calibri"/>
                        </a:rPr>
                        <a:t>ubyte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8864">
                <a:tc>
                  <a:txBody>
                    <a:bodyPr/>
                    <a:lstStyle/>
                    <a:p>
                      <a:pPr algn="l">
                        <a:spcBef>
                          <a:spcPts val="1200"/>
                        </a:spcBef>
                        <a:spcAft>
                          <a:spcPts val="1200"/>
                        </a:spcAft>
                      </a:pPr>
                      <a:r>
                        <a:rPr lang="en-US" sz="1400" b="1" dirty="0">
                          <a:solidFill>
                            <a:schemeClr val="tx1"/>
                          </a:solidFill>
                          <a:latin typeface="Calibri" panose="020F0502020204030204" pitchFamily="34" charset="0"/>
                          <a:ea typeface="Times New Roman"/>
                          <a:cs typeface="Times New Roman"/>
                        </a:rPr>
                        <a:t>wavelength </a:t>
                      </a:r>
                      <a:r>
                        <a:rPr lang="en-US" sz="1400" b="0" dirty="0">
                          <a:solidFill>
                            <a:schemeClr val="tx1"/>
                          </a:solidFill>
                          <a:latin typeface="Calibri" panose="020F0502020204030204" pitchFamily="34" charset="0"/>
                          <a:ea typeface="Times New Roman"/>
                          <a:cs typeface="Times New Roman"/>
                        </a:rPr>
                        <a:t>(sample,</a:t>
                      </a:r>
                      <a:r>
                        <a:rPr lang="en-US" sz="1400" b="0" baseline="0" dirty="0">
                          <a:solidFill>
                            <a:schemeClr val="tx1"/>
                          </a:solidFill>
                          <a:latin typeface="Calibri" panose="020F0502020204030204" pitchFamily="34" charset="0"/>
                          <a:ea typeface="Times New Roman"/>
                          <a:cs typeface="Times New Roman"/>
                        </a:rPr>
                        <a:t> 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wavelength</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Calibri"/>
                        </a:rPr>
                        <a:t>N/A</a:t>
                      </a:r>
                      <a:endParaRPr lang="en-GB" sz="1400" b="0" dirty="0">
                        <a:solidFill>
                          <a:schemeClr val="tx1"/>
                        </a:solidFill>
                        <a:latin typeface="Calibri" panose="020F0502020204030204" pitchFamily="34" charset="0"/>
                        <a:ea typeface="Times New Roman"/>
                        <a:cs typeface="Calibri"/>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Calibri"/>
                        </a:rPr>
                        <a:t>um</a:t>
                      </a:r>
                      <a:endParaRPr lang="en-GB" sz="1400" b="0" dirty="0">
                        <a:solidFill>
                          <a:schemeClr val="tx1"/>
                        </a:solidFill>
                        <a:latin typeface="Calibri" panose="020F0502020204030204" pitchFamily="34" charset="0"/>
                        <a:ea typeface="Times New Roman"/>
                        <a:cs typeface="Calibri"/>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8864">
                <a:tc>
                  <a:txBody>
                    <a:bodyPr/>
                    <a:lstStyle/>
                    <a:p>
                      <a:pPr algn="l">
                        <a:spcBef>
                          <a:spcPts val="1200"/>
                        </a:spcBef>
                        <a:spcAft>
                          <a:spcPts val="1200"/>
                        </a:spcAft>
                      </a:pPr>
                      <a:r>
                        <a:rPr lang="en-US" sz="1400" b="1" dirty="0" err="1">
                          <a:solidFill>
                            <a:schemeClr val="tx1"/>
                          </a:solidFill>
                          <a:latin typeface="Calibri" panose="020F0502020204030204" pitchFamily="34" charset="0"/>
                          <a:ea typeface="Times New Roman"/>
                          <a:cs typeface="Calibri"/>
                        </a:rPr>
                        <a:t>wavenumber</a:t>
                      </a:r>
                      <a:r>
                        <a:rPr lang="en-US" sz="1400" b="1" baseline="0" dirty="0">
                          <a:solidFill>
                            <a:schemeClr val="tx1"/>
                          </a:solidFill>
                          <a:latin typeface="Calibri" panose="020F0502020204030204" pitchFamily="34" charset="0"/>
                          <a:ea typeface="Times New Roman"/>
                          <a:cs typeface="Calibri"/>
                        </a:rPr>
                        <a:t> </a:t>
                      </a:r>
                      <a:r>
                        <a:rPr lang="en-US" sz="1400" b="0" baseline="0" dirty="0">
                          <a:solidFill>
                            <a:schemeClr val="tx1"/>
                          </a:solidFill>
                          <a:latin typeface="Calibri" panose="020F0502020204030204" pitchFamily="34" charset="0"/>
                          <a:ea typeface="Times New Roman"/>
                          <a:cs typeface="Calibri"/>
                        </a:rPr>
                        <a:t>(sample, 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err="1">
                          <a:solidFill>
                            <a:schemeClr val="tx1"/>
                          </a:solidFill>
                          <a:latin typeface="Calibri" panose="020F0502020204030204" pitchFamily="34" charset="0"/>
                          <a:ea typeface="Times New Roman"/>
                          <a:cs typeface="Times New Roman"/>
                        </a:rPr>
                        <a:t>wavenumber</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N/A</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cm-1</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8864">
                <a:tc>
                  <a:txBody>
                    <a:bodyPr/>
                    <a:lstStyle/>
                    <a:p>
                      <a:pPr algn="l">
                        <a:spcBef>
                          <a:spcPts val="1200"/>
                        </a:spcBef>
                        <a:spcAft>
                          <a:spcPts val="1200"/>
                        </a:spcAft>
                      </a:pPr>
                      <a:r>
                        <a:rPr lang="en-GB" sz="1400" b="1" dirty="0" err="1">
                          <a:solidFill>
                            <a:schemeClr val="tx1"/>
                          </a:solidFill>
                          <a:latin typeface="Calibri" panose="020F0502020204030204" pitchFamily="34" charset="0"/>
                          <a:ea typeface="Times New Roman"/>
                          <a:cs typeface="Calibri"/>
                        </a:rPr>
                        <a:t>srf</a:t>
                      </a:r>
                      <a:r>
                        <a:rPr lang="en-GB" sz="1400" b="1" dirty="0">
                          <a:solidFill>
                            <a:schemeClr val="tx1"/>
                          </a:solidFill>
                          <a:latin typeface="Calibri" panose="020F0502020204030204" pitchFamily="34" charset="0"/>
                          <a:ea typeface="Times New Roman"/>
                          <a:cs typeface="Calibri"/>
                        </a:rPr>
                        <a:t> </a:t>
                      </a:r>
                      <a:r>
                        <a:rPr lang="en-GB" sz="1400" b="0" dirty="0">
                          <a:solidFill>
                            <a:schemeClr val="tx1"/>
                          </a:solidFill>
                          <a:latin typeface="Calibri" panose="020F0502020204030204" pitchFamily="34" charset="0"/>
                          <a:ea typeface="Times New Roman"/>
                          <a:cs typeface="Calibri"/>
                        </a:rPr>
                        <a:t>(sample, 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normalized spectral response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N/A</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1</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テキスト ボックス 7"/>
          <p:cNvSpPr txBox="1"/>
          <p:nvPr/>
        </p:nvSpPr>
        <p:spPr>
          <a:xfrm>
            <a:off x="150738" y="1175661"/>
            <a:ext cx="3560590" cy="523220"/>
          </a:xfrm>
          <a:prstGeom prst="rect">
            <a:avLst/>
          </a:prstGeom>
          <a:noFill/>
        </p:spPr>
        <p:txBody>
          <a:bodyPr wrap="none" rtlCol="0">
            <a:spAutoFit/>
          </a:bodyPr>
          <a:lstStyle/>
          <a:p>
            <a:r>
              <a:rPr kumimoji="1" lang="en-US" altLang="ja-JP" sz="2800" b="1" dirty="0">
                <a:solidFill>
                  <a:srgbClr val="0000FF"/>
                </a:solidFill>
              </a:rPr>
              <a:t>Current Convention</a:t>
            </a:r>
            <a:endParaRPr kumimoji="1" lang="ja-JP" altLang="en-US" sz="2800" b="1" dirty="0">
              <a:solidFill>
                <a:srgbClr val="0000FF"/>
              </a:solidFill>
            </a:endParaRPr>
          </a:p>
        </p:txBody>
      </p:sp>
      <p:sp>
        <p:nvSpPr>
          <p:cNvPr id="10" name="TextBox 23"/>
          <p:cNvSpPr txBox="1"/>
          <p:nvPr/>
        </p:nvSpPr>
        <p:spPr>
          <a:xfrm>
            <a:off x="151584" y="3139467"/>
            <a:ext cx="1384110" cy="400110"/>
          </a:xfrm>
          <a:prstGeom prst="rect">
            <a:avLst/>
          </a:prstGeom>
          <a:noFill/>
        </p:spPr>
        <p:txBody>
          <a:bodyPr wrap="square" rtlCol="0">
            <a:spAutoFit/>
          </a:bodyPr>
          <a:lstStyle/>
          <a:p>
            <a:r>
              <a:rPr lang="en-GB" sz="2000" b="1" dirty="0"/>
              <a:t>Variables</a:t>
            </a:r>
          </a:p>
        </p:txBody>
      </p:sp>
      <p:graphicFrame>
        <p:nvGraphicFramePr>
          <p:cNvPr id="12" name="Table 5"/>
          <p:cNvGraphicFramePr>
            <a:graphicFrameLocks noGrp="1"/>
          </p:cNvGraphicFramePr>
          <p:nvPr>
            <p:extLst>
              <p:ext uri="{D42A27DB-BD31-4B8C-83A1-F6EECF244321}">
                <p14:modId xmlns:p14="http://schemas.microsoft.com/office/powerpoint/2010/main" val="2087561805"/>
              </p:ext>
            </p:extLst>
          </p:nvPr>
        </p:nvGraphicFramePr>
        <p:xfrm>
          <a:off x="217511" y="2477167"/>
          <a:ext cx="7599133" cy="640080"/>
        </p:xfrm>
        <a:graphic>
          <a:graphicData uri="http://schemas.openxmlformats.org/drawingml/2006/table">
            <a:tbl>
              <a:tblPr/>
              <a:tblGrid>
                <a:gridCol w="1176444">
                  <a:extLst>
                    <a:ext uri="{9D8B030D-6E8A-4147-A177-3AD203B41FA5}">
                      <a16:colId xmlns:a16="http://schemas.microsoft.com/office/drawing/2014/main" val="20000"/>
                    </a:ext>
                  </a:extLst>
                </a:gridCol>
                <a:gridCol w="2137140">
                  <a:extLst>
                    <a:ext uri="{9D8B030D-6E8A-4147-A177-3AD203B41FA5}">
                      <a16:colId xmlns:a16="http://schemas.microsoft.com/office/drawing/2014/main" val="20001"/>
                    </a:ext>
                  </a:extLst>
                </a:gridCol>
                <a:gridCol w="4285549">
                  <a:extLst>
                    <a:ext uri="{9D8B030D-6E8A-4147-A177-3AD203B41FA5}">
                      <a16:colId xmlns:a16="http://schemas.microsoft.com/office/drawing/2014/main" val="20002"/>
                    </a:ext>
                  </a:extLst>
                </a:gridCol>
              </a:tblGrid>
              <a:tr h="182880">
                <a:tc>
                  <a:txBody>
                    <a:bodyPr/>
                    <a:lstStyle/>
                    <a:p>
                      <a:pPr algn="just">
                        <a:spcBef>
                          <a:spcPts val="1200"/>
                        </a:spcBef>
                        <a:spcAft>
                          <a:spcPts val="1200"/>
                        </a:spcAft>
                      </a:pPr>
                      <a:r>
                        <a:rPr lang="en-GB" sz="1400" b="1" dirty="0">
                          <a:solidFill>
                            <a:schemeClr val="tx1"/>
                          </a:solidFill>
                          <a:latin typeface="Calibri"/>
                          <a:ea typeface="Times New Roman"/>
                          <a:cs typeface="Calibri"/>
                        </a:rPr>
                        <a:t>NAME</a:t>
                      </a:r>
                      <a:endParaRPr lang="en-GB" sz="2000" dirty="0">
                        <a:solidFill>
                          <a:schemeClr val="tx1"/>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1" dirty="0">
                          <a:solidFill>
                            <a:schemeClr val="tx1"/>
                          </a:solidFill>
                          <a:latin typeface="Calibri"/>
                          <a:ea typeface="Times New Roman"/>
                          <a:cs typeface="Calibri"/>
                        </a:rPr>
                        <a:t>VALUE</a:t>
                      </a:r>
                      <a:endParaRPr lang="en-GB" sz="200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1">
                          <a:solidFill>
                            <a:schemeClr val="tx1"/>
                          </a:solidFill>
                          <a:latin typeface="Calibri"/>
                          <a:ea typeface="Times New Roman"/>
                          <a:cs typeface="Calibri"/>
                        </a:rPr>
                        <a:t>DESCRIPTION</a:t>
                      </a:r>
                      <a:endParaRPr lang="en-GB" sz="200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pPr algn="just">
                        <a:spcBef>
                          <a:spcPts val="1200"/>
                        </a:spcBef>
                        <a:spcAft>
                          <a:spcPts val="1200"/>
                        </a:spcAft>
                      </a:pPr>
                      <a:r>
                        <a:rPr lang="en-GB" sz="1400" b="1" dirty="0">
                          <a:solidFill>
                            <a:schemeClr val="tx1"/>
                          </a:solidFill>
                          <a:latin typeface="Calibri"/>
                          <a:ea typeface="Times New Roman"/>
                          <a:cs typeface="Calibri"/>
                        </a:rPr>
                        <a:t>channel</a:t>
                      </a:r>
                      <a:endParaRPr lang="en-GB" sz="2000" dirty="0">
                        <a:solidFill>
                          <a:schemeClr val="tx1"/>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0" dirty="0">
                          <a:solidFill>
                            <a:schemeClr val="tx1"/>
                          </a:solidFill>
                          <a:latin typeface="Calibri"/>
                          <a:ea typeface="Times New Roman"/>
                          <a:cs typeface="Calibri"/>
                        </a:rPr>
                        <a:t>e.g. 12 for MSG2/SEVIRI</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a:ea typeface="Times New Roman"/>
                          <a:cs typeface="Calibri"/>
                        </a:rPr>
                        <a:t># of channels included in the </a:t>
                      </a:r>
                      <a:r>
                        <a:rPr lang="en-GB" sz="1400" b="0" dirty="0" err="1">
                          <a:solidFill>
                            <a:schemeClr val="tx1"/>
                          </a:solidFill>
                          <a:latin typeface="Calibri"/>
                          <a:ea typeface="Times New Roman"/>
                          <a:cs typeface="Calibri"/>
                        </a:rPr>
                        <a:t>netCDF</a:t>
                      </a:r>
                      <a:r>
                        <a:rPr lang="en-GB" sz="1400" b="0" dirty="0">
                          <a:solidFill>
                            <a:schemeClr val="tx1"/>
                          </a:solidFill>
                          <a:latin typeface="Calibri"/>
                          <a:ea typeface="Times New Roman"/>
                          <a:cs typeface="Calibri"/>
                        </a:rPr>
                        <a:t> file</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2880">
                <a:tc>
                  <a:txBody>
                    <a:bodyPr/>
                    <a:lstStyle/>
                    <a:p>
                      <a:pPr algn="just">
                        <a:spcBef>
                          <a:spcPts val="1200"/>
                        </a:spcBef>
                        <a:spcAft>
                          <a:spcPts val="1200"/>
                        </a:spcAft>
                      </a:pPr>
                      <a:r>
                        <a:rPr lang="en-US" sz="1400" b="1" dirty="0">
                          <a:solidFill>
                            <a:schemeClr val="tx1"/>
                          </a:solidFill>
                          <a:latin typeface="Calibri"/>
                          <a:ea typeface="Times New Roman"/>
                          <a:cs typeface="Calibri"/>
                        </a:rPr>
                        <a:t>sample</a:t>
                      </a:r>
                      <a:endParaRPr lang="en-GB" sz="2000" dirty="0">
                        <a:solidFill>
                          <a:schemeClr val="tx1"/>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0" dirty="0">
                          <a:solidFill>
                            <a:schemeClr val="tx1"/>
                          </a:solidFill>
                          <a:latin typeface="Calibri"/>
                          <a:ea typeface="Times New Roman"/>
                          <a:cs typeface="Calibri"/>
                        </a:rPr>
                        <a:t>e.g. 168 for MSG2/SEVIRI</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0" dirty="0">
                          <a:solidFill>
                            <a:schemeClr val="tx1"/>
                          </a:solidFill>
                          <a:latin typeface="Calibri"/>
                          <a:ea typeface="Times New Roman"/>
                          <a:cs typeface="Calibri"/>
                        </a:rPr>
                        <a:t>Max # of SRF samples among</a:t>
                      </a:r>
                      <a:r>
                        <a:rPr lang="en-GB" sz="1400" b="0" baseline="0" dirty="0">
                          <a:solidFill>
                            <a:schemeClr val="tx1"/>
                          </a:solidFill>
                          <a:latin typeface="Calibri"/>
                          <a:ea typeface="Times New Roman"/>
                          <a:cs typeface="Calibri"/>
                        </a:rPr>
                        <a:t> channels in the </a:t>
                      </a:r>
                      <a:r>
                        <a:rPr lang="en-GB" sz="1400" b="0" baseline="0" dirty="0" err="1">
                          <a:solidFill>
                            <a:schemeClr val="tx1"/>
                          </a:solidFill>
                          <a:latin typeface="Calibri"/>
                          <a:ea typeface="Times New Roman"/>
                          <a:cs typeface="Calibri"/>
                        </a:rPr>
                        <a:t>netCDF</a:t>
                      </a:r>
                      <a:r>
                        <a:rPr lang="en-GB" sz="1400" b="0" baseline="0" dirty="0">
                          <a:solidFill>
                            <a:schemeClr val="tx1"/>
                          </a:solidFill>
                          <a:latin typeface="Calibri"/>
                          <a:ea typeface="Times New Roman"/>
                          <a:cs typeface="Calibri"/>
                        </a:rPr>
                        <a:t> file</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3" name="TextBox 31"/>
          <p:cNvSpPr txBox="1"/>
          <p:nvPr/>
        </p:nvSpPr>
        <p:spPr>
          <a:xfrm>
            <a:off x="157338" y="2107138"/>
            <a:ext cx="1428596" cy="400110"/>
          </a:xfrm>
          <a:prstGeom prst="rect">
            <a:avLst/>
          </a:prstGeom>
          <a:noFill/>
        </p:spPr>
        <p:txBody>
          <a:bodyPr wrap="none" rtlCol="0">
            <a:spAutoFit/>
          </a:bodyPr>
          <a:lstStyle/>
          <a:p>
            <a:r>
              <a:rPr lang="en-GB" sz="2000" b="1" dirty="0"/>
              <a:t>Dimensions</a:t>
            </a:r>
          </a:p>
        </p:txBody>
      </p:sp>
    </p:spTree>
    <p:extLst>
      <p:ext uri="{BB962C8B-B14F-4D97-AF65-F5344CB8AC3E}">
        <p14:creationId xmlns:p14="http://schemas.microsoft.com/office/powerpoint/2010/main" val="3980707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16</a:t>
            </a:fld>
            <a:endParaRPr lang="en-US"/>
          </a:p>
        </p:txBody>
      </p:sp>
      <p:sp>
        <p:nvSpPr>
          <p:cNvPr id="3" name="Title 1"/>
          <p:cNvSpPr txBox="1">
            <a:spLocks/>
          </p:cNvSpPr>
          <p:nvPr/>
        </p:nvSpPr>
        <p:spPr>
          <a:xfrm>
            <a:off x="3295859" y="211016"/>
            <a:ext cx="5557573" cy="934496"/>
          </a:xfrm>
          <a:prstGeom prst="rect">
            <a:avLst/>
          </a:prstGeom>
        </p:spPr>
        <p:txBody>
          <a:bodyPr>
            <a:normAutofit fontScale="55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50000"/>
              </a:lnSpc>
            </a:pPr>
            <a:r>
              <a:rPr lang="en-GB" sz="3200" kern="0" dirty="0">
                <a:solidFill>
                  <a:schemeClr val="tx1"/>
                </a:solidFill>
              </a:rPr>
              <a:t>Issues in the current </a:t>
            </a:r>
            <a:r>
              <a:rPr lang="en-GB" sz="3200" kern="0" dirty="0" err="1">
                <a:solidFill>
                  <a:schemeClr val="tx1"/>
                </a:solidFill>
              </a:rPr>
              <a:t>netCDF</a:t>
            </a:r>
            <a:r>
              <a:rPr lang="en-GB" sz="3200" kern="0" dirty="0">
                <a:solidFill>
                  <a:schemeClr val="tx1"/>
                </a:solidFill>
              </a:rPr>
              <a:t> SRF / proposal for GSICS Standard SRF </a:t>
            </a:r>
            <a:r>
              <a:rPr lang="en-GB" sz="3800" b="1" kern="0" dirty="0">
                <a:solidFill>
                  <a:schemeClr val="tx1"/>
                </a:solidFill>
              </a:rPr>
              <a:t>– Dimensions/Variables</a:t>
            </a:r>
          </a:p>
        </p:txBody>
      </p:sp>
      <p:graphicFrame>
        <p:nvGraphicFramePr>
          <p:cNvPr id="4" name="Table 5"/>
          <p:cNvGraphicFramePr>
            <a:graphicFrameLocks noGrp="1"/>
          </p:cNvGraphicFramePr>
          <p:nvPr>
            <p:extLst>
              <p:ext uri="{D42A27DB-BD31-4B8C-83A1-F6EECF244321}">
                <p14:modId xmlns:p14="http://schemas.microsoft.com/office/powerpoint/2010/main" val="3491175459"/>
              </p:ext>
            </p:extLst>
          </p:nvPr>
        </p:nvGraphicFramePr>
        <p:xfrm>
          <a:off x="217511" y="2477167"/>
          <a:ext cx="7599133" cy="640080"/>
        </p:xfrm>
        <a:graphic>
          <a:graphicData uri="http://schemas.openxmlformats.org/drawingml/2006/table">
            <a:tbl>
              <a:tblPr/>
              <a:tblGrid>
                <a:gridCol w="1176444">
                  <a:extLst>
                    <a:ext uri="{9D8B030D-6E8A-4147-A177-3AD203B41FA5}">
                      <a16:colId xmlns:a16="http://schemas.microsoft.com/office/drawing/2014/main" val="20000"/>
                    </a:ext>
                  </a:extLst>
                </a:gridCol>
                <a:gridCol w="2137140">
                  <a:extLst>
                    <a:ext uri="{9D8B030D-6E8A-4147-A177-3AD203B41FA5}">
                      <a16:colId xmlns:a16="http://schemas.microsoft.com/office/drawing/2014/main" val="20001"/>
                    </a:ext>
                  </a:extLst>
                </a:gridCol>
                <a:gridCol w="4285549">
                  <a:extLst>
                    <a:ext uri="{9D8B030D-6E8A-4147-A177-3AD203B41FA5}">
                      <a16:colId xmlns:a16="http://schemas.microsoft.com/office/drawing/2014/main" val="20002"/>
                    </a:ext>
                  </a:extLst>
                </a:gridCol>
              </a:tblGrid>
              <a:tr h="182880">
                <a:tc>
                  <a:txBody>
                    <a:bodyPr/>
                    <a:lstStyle/>
                    <a:p>
                      <a:pPr algn="just">
                        <a:spcBef>
                          <a:spcPts val="1200"/>
                        </a:spcBef>
                        <a:spcAft>
                          <a:spcPts val="1200"/>
                        </a:spcAft>
                      </a:pPr>
                      <a:r>
                        <a:rPr lang="en-GB" sz="1400" b="1" dirty="0">
                          <a:solidFill>
                            <a:schemeClr val="tx1"/>
                          </a:solidFill>
                          <a:latin typeface="Calibri"/>
                          <a:ea typeface="Times New Roman"/>
                          <a:cs typeface="Calibri"/>
                        </a:rPr>
                        <a:t>NAME</a:t>
                      </a:r>
                      <a:endParaRPr lang="en-GB" sz="2000" dirty="0">
                        <a:solidFill>
                          <a:schemeClr val="tx1"/>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1" dirty="0">
                          <a:solidFill>
                            <a:schemeClr val="tx1"/>
                          </a:solidFill>
                          <a:latin typeface="Calibri"/>
                          <a:ea typeface="Times New Roman"/>
                          <a:cs typeface="Calibri"/>
                        </a:rPr>
                        <a:t>VALUE</a:t>
                      </a:r>
                      <a:endParaRPr lang="en-GB" sz="200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1">
                          <a:solidFill>
                            <a:schemeClr val="tx1"/>
                          </a:solidFill>
                          <a:latin typeface="Calibri"/>
                          <a:ea typeface="Times New Roman"/>
                          <a:cs typeface="Calibri"/>
                        </a:rPr>
                        <a:t>DESCRIPTION</a:t>
                      </a:r>
                      <a:endParaRPr lang="en-GB" sz="200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pPr algn="just">
                        <a:spcBef>
                          <a:spcPts val="1200"/>
                        </a:spcBef>
                        <a:spcAft>
                          <a:spcPts val="1200"/>
                        </a:spcAft>
                      </a:pPr>
                      <a:r>
                        <a:rPr lang="en-GB" sz="1400" b="1" dirty="0">
                          <a:solidFill>
                            <a:schemeClr val="tx1"/>
                          </a:solidFill>
                          <a:latin typeface="Calibri"/>
                          <a:ea typeface="Times New Roman"/>
                          <a:cs typeface="Calibri"/>
                        </a:rPr>
                        <a:t>channel</a:t>
                      </a:r>
                      <a:endParaRPr lang="en-GB" sz="2000" dirty="0">
                        <a:solidFill>
                          <a:schemeClr val="tx1"/>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0" dirty="0">
                          <a:solidFill>
                            <a:schemeClr val="tx1"/>
                          </a:solidFill>
                          <a:latin typeface="Calibri"/>
                          <a:ea typeface="Times New Roman"/>
                          <a:cs typeface="Calibri"/>
                        </a:rPr>
                        <a:t>e.g. 12 for MSG2/SEVIRI</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a:ea typeface="Times New Roman"/>
                          <a:cs typeface="Calibri"/>
                        </a:rPr>
                        <a:t># of channels included in the </a:t>
                      </a:r>
                      <a:r>
                        <a:rPr lang="en-GB" sz="1400" b="0" dirty="0" err="1">
                          <a:solidFill>
                            <a:schemeClr val="tx1"/>
                          </a:solidFill>
                          <a:latin typeface="Calibri"/>
                          <a:ea typeface="Times New Roman"/>
                          <a:cs typeface="Calibri"/>
                        </a:rPr>
                        <a:t>netCDF</a:t>
                      </a:r>
                      <a:r>
                        <a:rPr lang="en-GB" sz="1400" b="0" dirty="0">
                          <a:solidFill>
                            <a:schemeClr val="tx1"/>
                          </a:solidFill>
                          <a:latin typeface="Calibri"/>
                          <a:ea typeface="Times New Roman"/>
                          <a:cs typeface="Calibri"/>
                        </a:rPr>
                        <a:t> file</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2880">
                <a:tc>
                  <a:txBody>
                    <a:bodyPr/>
                    <a:lstStyle/>
                    <a:p>
                      <a:pPr algn="just">
                        <a:spcBef>
                          <a:spcPts val="1200"/>
                        </a:spcBef>
                        <a:spcAft>
                          <a:spcPts val="1200"/>
                        </a:spcAft>
                      </a:pPr>
                      <a:r>
                        <a:rPr lang="en-US" sz="1400" b="1" dirty="0">
                          <a:solidFill>
                            <a:schemeClr val="tx1"/>
                          </a:solidFill>
                          <a:latin typeface="Calibri"/>
                          <a:ea typeface="Times New Roman"/>
                          <a:cs typeface="Calibri"/>
                        </a:rPr>
                        <a:t>sample</a:t>
                      </a:r>
                      <a:endParaRPr lang="en-GB" sz="2000" dirty="0">
                        <a:solidFill>
                          <a:schemeClr val="tx1"/>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0" dirty="0">
                          <a:solidFill>
                            <a:schemeClr val="tx1"/>
                          </a:solidFill>
                          <a:latin typeface="Calibri"/>
                          <a:ea typeface="Times New Roman"/>
                          <a:cs typeface="Calibri"/>
                        </a:rPr>
                        <a:t>e.g. 168 for MSG2/SEVIRI</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400" b="0" dirty="0">
                          <a:solidFill>
                            <a:schemeClr val="tx1"/>
                          </a:solidFill>
                          <a:latin typeface="Calibri"/>
                          <a:ea typeface="Times New Roman"/>
                          <a:cs typeface="Calibri"/>
                        </a:rPr>
                        <a:t>Max # of SRF samples among</a:t>
                      </a:r>
                      <a:r>
                        <a:rPr lang="en-GB" sz="1400" b="0" baseline="0" dirty="0">
                          <a:solidFill>
                            <a:schemeClr val="tx1"/>
                          </a:solidFill>
                          <a:latin typeface="Calibri"/>
                          <a:ea typeface="Times New Roman"/>
                          <a:cs typeface="Calibri"/>
                        </a:rPr>
                        <a:t> channels in the </a:t>
                      </a:r>
                      <a:r>
                        <a:rPr lang="en-GB" sz="1400" b="0" baseline="0" dirty="0" err="1">
                          <a:solidFill>
                            <a:schemeClr val="tx1"/>
                          </a:solidFill>
                          <a:latin typeface="Calibri"/>
                          <a:ea typeface="Times New Roman"/>
                          <a:cs typeface="Calibri"/>
                        </a:rPr>
                        <a:t>netCDF</a:t>
                      </a:r>
                      <a:r>
                        <a:rPr lang="en-GB" sz="1400" b="0" baseline="0" dirty="0">
                          <a:solidFill>
                            <a:schemeClr val="tx1"/>
                          </a:solidFill>
                          <a:latin typeface="Calibri"/>
                          <a:ea typeface="Times New Roman"/>
                          <a:cs typeface="Calibri"/>
                        </a:rPr>
                        <a:t> file</a:t>
                      </a:r>
                      <a:endParaRPr lang="en-GB" sz="2000" b="0" dirty="0">
                        <a:solidFill>
                          <a:schemeClr val="tx1"/>
                        </a:solidFill>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5" name="Table 6"/>
          <p:cNvGraphicFramePr>
            <a:graphicFrameLocks noGrp="1"/>
          </p:cNvGraphicFramePr>
          <p:nvPr>
            <p:extLst>
              <p:ext uri="{D42A27DB-BD31-4B8C-83A1-F6EECF244321}">
                <p14:modId xmlns:p14="http://schemas.microsoft.com/office/powerpoint/2010/main" val="3328853312"/>
              </p:ext>
            </p:extLst>
          </p:nvPr>
        </p:nvGraphicFramePr>
        <p:xfrm>
          <a:off x="214968" y="3501398"/>
          <a:ext cx="8309384" cy="2660334"/>
        </p:xfrm>
        <a:graphic>
          <a:graphicData uri="http://schemas.openxmlformats.org/drawingml/2006/table">
            <a:tbl>
              <a:tblPr/>
              <a:tblGrid>
                <a:gridCol w="2419861">
                  <a:extLst>
                    <a:ext uri="{9D8B030D-6E8A-4147-A177-3AD203B41FA5}">
                      <a16:colId xmlns:a16="http://schemas.microsoft.com/office/drawing/2014/main" val="20000"/>
                    </a:ext>
                  </a:extLst>
                </a:gridCol>
                <a:gridCol w="2540072">
                  <a:extLst>
                    <a:ext uri="{9D8B030D-6E8A-4147-A177-3AD203B41FA5}">
                      <a16:colId xmlns:a16="http://schemas.microsoft.com/office/drawing/2014/main" val="20001"/>
                    </a:ext>
                  </a:extLst>
                </a:gridCol>
                <a:gridCol w="2022096">
                  <a:extLst>
                    <a:ext uri="{9D8B030D-6E8A-4147-A177-3AD203B41FA5}">
                      <a16:colId xmlns:a16="http://schemas.microsoft.com/office/drawing/2014/main" val="20004"/>
                    </a:ext>
                  </a:extLst>
                </a:gridCol>
                <a:gridCol w="668594">
                  <a:extLst>
                    <a:ext uri="{9D8B030D-6E8A-4147-A177-3AD203B41FA5}">
                      <a16:colId xmlns:a16="http://schemas.microsoft.com/office/drawing/2014/main" val="20002"/>
                    </a:ext>
                  </a:extLst>
                </a:gridCol>
                <a:gridCol w="658761">
                  <a:extLst>
                    <a:ext uri="{9D8B030D-6E8A-4147-A177-3AD203B41FA5}">
                      <a16:colId xmlns:a16="http://schemas.microsoft.com/office/drawing/2014/main" val="20003"/>
                    </a:ext>
                  </a:extLst>
                </a:gridCol>
              </a:tblGrid>
              <a:tr h="182880">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NAME (Dimension)</a:t>
                      </a:r>
                      <a:endParaRPr lang="en-GB" sz="140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LONG_NAME</a:t>
                      </a:r>
                      <a:endParaRPr lang="en-GB" sz="140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1" dirty="0">
                          <a:solidFill>
                            <a:schemeClr val="tx1"/>
                          </a:solidFill>
                          <a:latin typeface="Calibri" panose="020F0502020204030204" pitchFamily="34" charset="0"/>
                          <a:ea typeface="Times New Roman"/>
                          <a:cs typeface="Times New Roman"/>
                        </a:rPr>
                        <a:t>STANDARD_NAME</a:t>
                      </a:r>
                      <a:endParaRPr lang="en-GB" sz="1400" b="1"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UNITS</a:t>
                      </a:r>
                      <a:endParaRPr lang="en-GB" sz="140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TYPE</a:t>
                      </a:r>
                      <a:endParaRPr lang="en-GB" sz="140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38342">
                <a:tc>
                  <a:txBody>
                    <a:bodyPr/>
                    <a:lstStyle/>
                    <a:p>
                      <a:pPr algn="l">
                        <a:spcBef>
                          <a:spcPts val="1200"/>
                        </a:spcBef>
                        <a:spcAft>
                          <a:spcPts val="1200"/>
                        </a:spcAft>
                      </a:pPr>
                      <a:r>
                        <a:rPr lang="en-GB" sz="1400" b="1" dirty="0">
                          <a:solidFill>
                            <a:schemeClr val="tx1"/>
                          </a:solidFill>
                          <a:latin typeface="Calibri" panose="020F0502020204030204" pitchFamily="34" charset="0"/>
                          <a:ea typeface="Times New Roman"/>
                          <a:cs typeface="Calibri"/>
                        </a:rPr>
                        <a:t>channel </a:t>
                      </a:r>
                      <a:r>
                        <a:rPr lang="en-GB" sz="1400" b="0" dirty="0">
                          <a:solidFill>
                            <a:schemeClr val="tx1"/>
                          </a:solidFill>
                          <a:latin typeface="Calibri" panose="020F0502020204030204" pitchFamily="34" charset="0"/>
                          <a:ea typeface="Times New Roman"/>
                          <a:cs typeface="Calibri"/>
                        </a:rPr>
                        <a:t>(channel)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Times New Roman"/>
                        </a:rPr>
                        <a:t>nominal channel central wavelength</a:t>
                      </a: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altLang="ja-JP" sz="1400" kern="1200" dirty="0" err="1">
                          <a:solidFill>
                            <a:srgbClr val="FF3300"/>
                          </a:solidFill>
                          <a:effectLst/>
                          <a:latin typeface="Calibri" panose="020F0502020204030204" pitchFamily="34" charset="0"/>
                          <a:ea typeface="+mn-ea"/>
                          <a:cs typeface="+mn-cs"/>
                        </a:rPr>
                        <a:t>sensor_band_central_radiation_wavelength</a:t>
                      </a:r>
                      <a:endParaRPr lang="en-GB" sz="1100" b="0" dirty="0">
                        <a:solidFill>
                          <a:srgbClr val="FF3300"/>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rgbClr val="FF3300"/>
                          </a:solidFill>
                          <a:latin typeface="Calibri" panose="020F0502020204030204" pitchFamily="34" charset="0"/>
                          <a:ea typeface="Times New Roman"/>
                          <a:cs typeface="Calibri"/>
                        </a:rPr>
                        <a:t>m</a:t>
                      </a:r>
                      <a:endParaRPr lang="en-GB" sz="1400" b="0" dirty="0">
                        <a:solidFill>
                          <a:srgbClr val="FF3300"/>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2880">
                <a:tc>
                  <a:txBody>
                    <a:bodyPr/>
                    <a:lstStyle/>
                    <a:p>
                      <a:pPr algn="l">
                        <a:spcBef>
                          <a:spcPts val="1200"/>
                        </a:spcBef>
                        <a:spcAft>
                          <a:spcPts val="1200"/>
                        </a:spcAft>
                      </a:pPr>
                      <a:r>
                        <a:rPr lang="en-GB" sz="1400" b="1" dirty="0" err="1">
                          <a:solidFill>
                            <a:schemeClr val="tx1"/>
                          </a:solidFill>
                          <a:latin typeface="Calibri" panose="020F0502020204030204" pitchFamily="34" charset="0"/>
                          <a:ea typeface="Times New Roman"/>
                          <a:cs typeface="Calibri"/>
                        </a:rPr>
                        <a:t>channel_id</a:t>
                      </a:r>
                      <a:r>
                        <a:rPr lang="en-GB" sz="1400" b="1" dirty="0">
                          <a:solidFill>
                            <a:schemeClr val="tx1"/>
                          </a:solidFill>
                          <a:latin typeface="Calibri" panose="020F0502020204030204" pitchFamily="34" charset="0"/>
                          <a:ea typeface="Times New Roman"/>
                          <a:cs typeface="Calibri"/>
                        </a:rPr>
                        <a:t> </a:t>
                      </a:r>
                      <a:r>
                        <a:rPr lang="en-GB" sz="1400" b="0" dirty="0">
                          <a:solidFill>
                            <a:schemeClr val="tx1"/>
                          </a:solidFill>
                          <a:latin typeface="Calibri" panose="020F0502020204030204" pitchFamily="34" charset="0"/>
                          <a:ea typeface="Times New Roman"/>
                          <a:cs typeface="Calibri"/>
                        </a:rPr>
                        <a:t>(channel)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channel identifier</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err="1">
                          <a:solidFill>
                            <a:schemeClr val="tx1"/>
                          </a:solidFill>
                          <a:latin typeface="Calibri" panose="020F0502020204030204" pitchFamily="34" charset="0"/>
                          <a:ea typeface="Times New Roman"/>
                          <a:cs typeface="Times New Roman"/>
                        </a:rPr>
                        <a:t>sensor_band_identifier</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Times New Roman"/>
                        </a:rPr>
                        <a:t>N/A</a:t>
                      </a: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string</a:t>
                      </a: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82880">
                <a:tc>
                  <a:txBody>
                    <a:bodyPr/>
                    <a:lstStyle/>
                    <a:p>
                      <a:pPr algn="l">
                        <a:spcBef>
                          <a:spcPts val="1200"/>
                        </a:spcBef>
                        <a:spcAft>
                          <a:spcPts val="1200"/>
                        </a:spcAft>
                      </a:pPr>
                      <a:r>
                        <a:rPr lang="en-US" sz="1400" b="1" dirty="0">
                          <a:solidFill>
                            <a:schemeClr val="tx1"/>
                          </a:solidFill>
                          <a:latin typeface="Calibri" panose="020F0502020204030204" pitchFamily="34" charset="0"/>
                          <a:ea typeface="Times New Roman"/>
                          <a:cs typeface="Calibri"/>
                        </a:rPr>
                        <a:t>origin</a:t>
                      </a:r>
                      <a:r>
                        <a:rPr lang="en-US" sz="1400" b="1" baseline="0" dirty="0">
                          <a:solidFill>
                            <a:schemeClr val="tx1"/>
                          </a:solidFill>
                          <a:latin typeface="Calibri" panose="020F0502020204030204" pitchFamily="34" charset="0"/>
                          <a:ea typeface="Times New Roman"/>
                          <a:cs typeface="Calibri"/>
                        </a:rPr>
                        <a:t> </a:t>
                      </a:r>
                      <a:r>
                        <a:rPr lang="en-US" sz="1400" b="0" baseline="0" dirty="0">
                          <a:solidFill>
                            <a:schemeClr val="tx1"/>
                          </a:solidFill>
                          <a:latin typeface="Calibri" panose="020F0502020204030204" pitchFamily="34" charset="0"/>
                          <a:ea typeface="Times New Roman"/>
                          <a:cs typeface="Calibri"/>
                        </a:rPr>
                        <a:t>(channel)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original sample domain</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N/A</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a:solidFill>
                            <a:schemeClr val="tx1"/>
                          </a:solidFill>
                          <a:latin typeface="Calibri" panose="020F0502020204030204" pitchFamily="34" charset="0"/>
                          <a:ea typeface="Times New Roman"/>
                          <a:cs typeface="Calibri"/>
                        </a:rPr>
                        <a:t>km</a:t>
                      </a:r>
                      <a:endParaRPr lang="en-GB" sz="1400" b="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err="1">
                          <a:solidFill>
                            <a:schemeClr val="tx1"/>
                          </a:solidFill>
                          <a:latin typeface="Calibri" panose="020F0502020204030204" pitchFamily="34" charset="0"/>
                          <a:ea typeface="Times New Roman"/>
                          <a:cs typeface="Calibri"/>
                        </a:rPr>
                        <a:t>ubyte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8864">
                <a:tc>
                  <a:txBody>
                    <a:bodyPr/>
                    <a:lstStyle/>
                    <a:p>
                      <a:pPr algn="l">
                        <a:spcBef>
                          <a:spcPts val="1200"/>
                        </a:spcBef>
                        <a:spcAft>
                          <a:spcPts val="1200"/>
                        </a:spcAft>
                      </a:pPr>
                      <a:r>
                        <a:rPr lang="en-US" sz="1400" b="1" dirty="0">
                          <a:solidFill>
                            <a:schemeClr val="tx1"/>
                          </a:solidFill>
                          <a:latin typeface="Calibri" panose="020F0502020204030204" pitchFamily="34" charset="0"/>
                          <a:ea typeface="Times New Roman"/>
                          <a:cs typeface="Times New Roman"/>
                        </a:rPr>
                        <a:t>wavelength </a:t>
                      </a:r>
                      <a:r>
                        <a:rPr lang="en-US" sz="1400" b="0" dirty="0">
                          <a:solidFill>
                            <a:schemeClr val="tx1"/>
                          </a:solidFill>
                          <a:latin typeface="Calibri" panose="020F0502020204030204" pitchFamily="34" charset="0"/>
                          <a:ea typeface="Times New Roman"/>
                          <a:cs typeface="Times New Roman"/>
                        </a:rPr>
                        <a:t>(sample,</a:t>
                      </a:r>
                      <a:r>
                        <a:rPr lang="en-US" sz="1400" b="0" baseline="0" dirty="0">
                          <a:solidFill>
                            <a:schemeClr val="tx1"/>
                          </a:solidFill>
                          <a:latin typeface="Calibri" panose="020F0502020204030204" pitchFamily="34" charset="0"/>
                          <a:ea typeface="Times New Roman"/>
                          <a:cs typeface="Times New Roman"/>
                        </a:rPr>
                        <a:t> 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wavelength</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err="1">
                          <a:solidFill>
                            <a:srgbClr val="FF3300"/>
                          </a:solidFill>
                          <a:latin typeface="Calibri" panose="020F0502020204030204" pitchFamily="34" charset="0"/>
                          <a:ea typeface="Times New Roman"/>
                          <a:cs typeface="Calibri"/>
                        </a:rPr>
                        <a:t>radiation_wavelength</a:t>
                      </a:r>
                      <a:endParaRPr lang="en-GB" sz="1400" b="0" dirty="0">
                        <a:solidFill>
                          <a:srgbClr val="FF3300"/>
                        </a:solidFill>
                        <a:latin typeface="Calibri" panose="020F0502020204030204" pitchFamily="34" charset="0"/>
                        <a:ea typeface="Times New Roman"/>
                        <a:cs typeface="Calibri"/>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rgbClr val="FF3300"/>
                          </a:solidFill>
                          <a:latin typeface="Calibri" panose="020F0502020204030204" pitchFamily="34" charset="0"/>
                          <a:ea typeface="Times New Roman"/>
                          <a:cs typeface="Calibri"/>
                        </a:rPr>
                        <a:t>m</a:t>
                      </a:r>
                      <a:endParaRPr lang="en-GB" sz="1400" b="0" dirty="0">
                        <a:solidFill>
                          <a:srgbClr val="FF3300"/>
                        </a:solidFill>
                        <a:latin typeface="Calibri" panose="020F0502020204030204" pitchFamily="34" charset="0"/>
                        <a:ea typeface="Times New Roman"/>
                        <a:cs typeface="Calibri"/>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8864">
                <a:tc>
                  <a:txBody>
                    <a:bodyPr/>
                    <a:lstStyle/>
                    <a:p>
                      <a:pPr algn="l">
                        <a:spcBef>
                          <a:spcPts val="1200"/>
                        </a:spcBef>
                        <a:spcAft>
                          <a:spcPts val="1200"/>
                        </a:spcAft>
                      </a:pPr>
                      <a:r>
                        <a:rPr lang="en-US" sz="1400" b="1" dirty="0" err="1">
                          <a:solidFill>
                            <a:schemeClr val="tx1"/>
                          </a:solidFill>
                          <a:latin typeface="Calibri" panose="020F0502020204030204" pitchFamily="34" charset="0"/>
                          <a:ea typeface="Times New Roman"/>
                          <a:cs typeface="Calibri"/>
                        </a:rPr>
                        <a:t>wavenumber</a:t>
                      </a:r>
                      <a:r>
                        <a:rPr lang="en-US" sz="1400" b="1" baseline="0" dirty="0">
                          <a:solidFill>
                            <a:schemeClr val="tx1"/>
                          </a:solidFill>
                          <a:latin typeface="Calibri" panose="020F0502020204030204" pitchFamily="34" charset="0"/>
                          <a:ea typeface="Times New Roman"/>
                          <a:cs typeface="Calibri"/>
                        </a:rPr>
                        <a:t> </a:t>
                      </a:r>
                      <a:r>
                        <a:rPr lang="en-US" sz="1400" b="0" baseline="0" dirty="0">
                          <a:solidFill>
                            <a:schemeClr val="tx1"/>
                          </a:solidFill>
                          <a:latin typeface="Calibri" panose="020F0502020204030204" pitchFamily="34" charset="0"/>
                          <a:ea typeface="Times New Roman"/>
                          <a:cs typeface="Calibri"/>
                        </a:rPr>
                        <a:t>(sample, 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err="1">
                          <a:solidFill>
                            <a:schemeClr val="tx1"/>
                          </a:solidFill>
                          <a:latin typeface="Calibri" panose="020F0502020204030204" pitchFamily="34" charset="0"/>
                          <a:ea typeface="Times New Roman"/>
                          <a:cs typeface="Times New Roman"/>
                        </a:rPr>
                        <a:t>wavenumber</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N/A</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cm-1</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8864">
                <a:tc>
                  <a:txBody>
                    <a:bodyPr/>
                    <a:lstStyle/>
                    <a:p>
                      <a:pPr algn="l">
                        <a:spcBef>
                          <a:spcPts val="1200"/>
                        </a:spcBef>
                        <a:spcAft>
                          <a:spcPts val="1200"/>
                        </a:spcAft>
                      </a:pPr>
                      <a:r>
                        <a:rPr lang="en-GB" sz="1400" b="1" dirty="0" err="1">
                          <a:solidFill>
                            <a:schemeClr val="tx1"/>
                          </a:solidFill>
                          <a:latin typeface="Calibri" panose="020F0502020204030204" pitchFamily="34" charset="0"/>
                          <a:ea typeface="Times New Roman"/>
                          <a:cs typeface="Calibri"/>
                        </a:rPr>
                        <a:t>srf</a:t>
                      </a:r>
                      <a:r>
                        <a:rPr lang="en-GB" sz="1400" b="1" dirty="0">
                          <a:solidFill>
                            <a:schemeClr val="tx1"/>
                          </a:solidFill>
                          <a:latin typeface="Calibri" panose="020F0502020204030204" pitchFamily="34" charset="0"/>
                          <a:ea typeface="Times New Roman"/>
                          <a:cs typeface="Calibri"/>
                        </a:rPr>
                        <a:t> </a:t>
                      </a:r>
                      <a:r>
                        <a:rPr lang="en-GB" sz="1400" b="0" dirty="0">
                          <a:solidFill>
                            <a:schemeClr val="tx1"/>
                          </a:solidFill>
                          <a:latin typeface="Calibri" panose="020F0502020204030204" pitchFamily="34" charset="0"/>
                          <a:ea typeface="Times New Roman"/>
                          <a:cs typeface="Calibri"/>
                        </a:rPr>
                        <a:t>(sample, channel)</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normalized spectral response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N/A</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US" sz="1400" b="0" dirty="0">
                          <a:solidFill>
                            <a:schemeClr val="tx1"/>
                          </a:solidFill>
                          <a:latin typeface="Calibri" panose="020F0502020204030204" pitchFamily="34" charset="0"/>
                          <a:ea typeface="Times New Roman"/>
                          <a:cs typeface="Times New Roman"/>
                        </a:rPr>
                        <a:t>1</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400" b="0" dirty="0">
                          <a:solidFill>
                            <a:schemeClr val="tx1"/>
                          </a:solidFill>
                          <a:latin typeface="Calibri" panose="020F0502020204030204" pitchFamily="34" charset="0"/>
                          <a:ea typeface="Times New Roman"/>
                          <a:cs typeface="Calibri"/>
                        </a:rPr>
                        <a:t>double</a:t>
                      </a:r>
                      <a:endParaRPr lang="en-GB" sz="1400" b="0" dirty="0">
                        <a:solidFill>
                          <a:schemeClr val="tx1"/>
                        </a:solidFill>
                        <a:latin typeface="Calibri" panose="020F0502020204030204" pitchFamily="34" charset="0"/>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98864">
                <a:tc>
                  <a:txBody>
                    <a:bodyPr/>
                    <a:lstStyle/>
                    <a:p>
                      <a:pPr algn="l">
                        <a:lnSpc>
                          <a:spcPct val="70000"/>
                        </a:lnSpc>
                        <a:spcAft>
                          <a:spcPts val="0"/>
                        </a:spcAft>
                      </a:pPr>
                      <a:r>
                        <a:rPr lang="en-US" sz="1400" b="1" kern="1200">
                          <a:solidFill>
                            <a:srgbClr val="0000FF"/>
                          </a:solidFill>
                          <a:effectLst/>
                          <a:latin typeface="Calibri" panose="020F0502020204030204" pitchFamily="34" charset="0"/>
                          <a:ea typeface="Times New Roman"/>
                          <a:cs typeface="Times New Roman"/>
                        </a:rPr>
                        <a:t>wavelength_unc </a:t>
                      </a:r>
                      <a:r>
                        <a:rPr lang="en-US" sz="1400" kern="1200">
                          <a:solidFill>
                            <a:srgbClr val="0000FF"/>
                          </a:solidFill>
                          <a:effectLst/>
                          <a:latin typeface="Calibri" panose="020F0502020204030204" pitchFamily="34" charset="0"/>
                          <a:ea typeface="Times New Roman"/>
                          <a:cs typeface="Times New Roman"/>
                        </a:rPr>
                        <a:t>(sample, channel)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a:solidFill>
                            <a:srgbClr val="0000FF"/>
                          </a:solidFill>
                          <a:effectLst/>
                          <a:latin typeface="Calibri" panose="020F0502020204030204" pitchFamily="34" charset="0"/>
                          <a:ea typeface="Times New Roman"/>
                          <a:cs typeface="Times New Roman"/>
                        </a:rPr>
                        <a:t>uncertainty of wavelength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GB" sz="1400" kern="1200">
                          <a:solidFill>
                            <a:srgbClr val="0000FF"/>
                          </a:solidFill>
                          <a:effectLst/>
                          <a:latin typeface="Calibri" panose="020F0502020204030204" pitchFamily="34" charset="0"/>
                          <a:ea typeface="Times New Roman"/>
                          <a:cs typeface="Calibri"/>
                        </a:rPr>
                        <a:t>N/A</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a:solidFill>
                            <a:srgbClr val="0000FF"/>
                          </a:solidFill>
                          <a:effectLst/>
                          <a:latin typeface="Calibri" panose="020F0502020204030204" pitchFamily="34" charset="0"/>
                          <a:ea typeface="Times New Roman"/>
                          <a:cs typeface="Calibri"/>
                        </a:rPr>
                        <a:t>m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a:solidFill>
                            <a:srgbClr val="0000FF"/>
                          </a:solidFill>
                          <a:effectLst/>
                          <a:latin typeface="Calibri" panose="020F0502020204030204" pitchFamily="34" charset="0"/>
                          <a:ea typeface="Times New Roman"/>
                          <a:cs typeface="Calibri"/>
                        </a:rPr>
                        <a:t>double</a:t>
                      </a:r>
                      <a:r>
                        <a:rPr lang="en-US" sz="1400" kern="1200">
                          <a:solidFill>
                            <a:srgbClr val="0000FF"/>
                          </a:solidFill>
                          <a:effectLst/>
                          <a:latin typeface="Calibri" panose="020F0502020204030204" pitchFamily="34" charset="0"/>
                          <a:ea typeface="Times New Roman"/>
                          <a:cs typeface="Times New Roman"/>
                        </a:rPr>
                        <a:t>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11572">
                <a:tc>
                  <a:txBody>
                    <a:bodyPr/>
                    <a:lstStyle/>
                    <a:p>
                      <a:pPr algn="l">
                        <a:lnSpc>
                          <a:spcPct val="70000"/>
                        </a:lnSpc>
                        <a:spcAft>
                          <a:spcPts val="0"/>
                        </a:spcAft>
                      </a:pPr>
                      <a:r>
                        <a:rPr lang="en-US" sz="1400" b="1" kern="1200">
                          <a:solidFill>
                            <a:srgbClr val="0000FF"/>
                          </a:solidFill>
                          <a:effectLst/>
                          <a:latin typeface="Calibri" panose="020F0502020204030204" pitchFamily="34" charset="0"/>
                          <a:ea typeface="Times New Roman"/>
                          <a:cs typeface="Calibri"/>
                        </a:rPr>
                        <a:t>wavenumber_unc </a:t>
                      </a:r>
                      <a:r>
                        <a:rPr lang="en-US" sz="1400" kern="1200">
                          <a:solidFill>
                            <a:srgbClr val="0000FF"/>
                          </a:solidFill>
                          <a:effectLst/>
                          <a:latin typeface="Calibri" panose="020F0502020204030204" pitchFamily="34" charset="0"/>
                          <a:ea typeface="Times New Roman"/>
                          <a:cs typeface="Calibri"/>
                        </a:rPr>
                        <a:t>(sample, channel)</a:t>
                      </a:r>
                      <a:r>
                        <a:rPr lang="en-US" sz="1400" kern="1200">
                          <a:solidFill>
                            <a:srgbClr val="0000FF"/>
                          </a:solidFill>
                          <a:effectLst/>
                          <a:latin typeface="Calibri" panose="020F0502020204030204" pitchFamily="34" charset="0"/>
                          <a:ea typeface="Times New Roman"/>
                          <a:cs typeface="Times New Roman"/>
                        </a:rPr>
                        <a:t>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dirty="0">
                          <a:solidFill>
                            <a:srgbClr val="0000FF"/>
                          </a:solidFill>
                          <a:effectLst/>
                          <a:latin typeface="Calibri" panose="020F0502020204030204" pitchFamily="34" charset="0"/>
                          <a:ea typeface="Times New Roman"/>
                          <a:cs typeface="Times New Roman"/>
                        </a:rPr>
                        <a:t>uncertainty of wavenumber </a:t>
                      </a:r>
                      <a:endParaRPr lang="ja-JP" sz="1400" dirty="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a:solidFill>
                            <a:srgbClr val="0000FF"/>
                          </a:solidFill>
                          <a:effectLst/>
                          <a:latin typeface="Calibri" panose="020F0502020204030204" pitchFamily="34" charset="0"/>
                          <a:ea typeface="Times New Roman"/>
                          <a:cs typeface="Times New Roman"/>
                        </a:rPr>
                        <a:t>N/A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dirty="0">
                          <a:solidFill>
                            <a:srgbClr val="0000FF"/>
                          </a:solidFill>
                          <a:effectLst/>
                          <a:latin typeface="Calibri" panose="020F0502020204030204" pitchFamily="34" charset="0"/>
                          <a:ea typeface="Times New Roman"/>
                          <a:cs typeface="Times New Roman"/>
                        </a:rPr>
                        <a:t>cm-1 </a:t>
                      </a:r>
                      <a:endParaRPr lang="ja-JP" sz="1400" dirty="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GB" sz="1400" kern="1200">
                          <a:solidFill>
                            <a:srgbClr val="0000FF"/>
                          </a:solidFill>
                          <a:effectLst/>
                          <a:latin typeface="Calibri" panose="020F0502020204030204" pitchFamily="34" charset="0"/>
                          <a:ea typeface="Times New Roman"/>
                          <a:cs typeface="Calibri"/>
                        </a:rPr>
                        <a:t>double</a:t>
                      </a:r>
                      <a:r>
                        <a:rPr lang="en-GB" sz="1400" kern="1200">
                          <a:solidFill>
                            <a:srgbClr val="0000FF"/>
                          </a:solidFill>
                          <a:effectLst/>
                          <a:latin typeface="Calibri" panose="020F0502020204030204" pitchFamily="34" charset="0"/>
                          <a:ea typeface="Times New Roman"/>
                          <a:cs typeface="Times New Roman"/>
                        </a:rPr>
                        <a:t>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98864">
                <a:tc>
                  <a:txBody>
                    <a:bodyPr/>
                    <a:lstStyle/>
                    <a:p>
                      <a:pPr algn="l">
                        <a:lnSpc>
                          <a:spcPct val="70000"/>
                        </a:lnSpc>
                        <a:spcAft>
                          <a:spcPts val="0"/>
                        </a:spcAft>
                      </a:pPr>
                      <a:r>
                        <a:rPr lang="en-GB" sz="1400" b="1" kern="1200">
                          <a:solidFill>
                            <a:srgbClr val="0000FF"/>
                          </a:solidFill>
                          <a:effectLst/>
                          <a:latin typeface="Calibri" panose="020F0502020204030204" pitchFamily="34" charset="0"/>
                          <a:ea typeface="Times New Roman"/>
                          <a:cs typeface="Calibri"/>
                        </a:rPr>
                        <a:t>srf_unc </a:t>
                      </a:r>
                      <a:r>
                        <a:rPr lang="en-GB" sz="1400" kern="1200">
                          <a:solidFill>
                            <a:srgbClr val="0000FF"/>
                          </a:solidFill>
                          <a:effectLst/>
                          <a:latin typeface="Calibri" panose="020F0502020204030204" pitchFamily="34" charset="0"/>
                          <a:ea typeface="Times New Roman"/>
                          <a:cs typeface="Calibri"/>
                        </a:rPr>
                        <a:t>(sample, channel)</a:t>
                      </a:r>
                      <a:r>
                        <a:rPr lang="en-GB" sz="1400" kern="1200">
                          <a:solidFill>
                            <a:srgbClr val="0000FF"/>
                          </a:solidFill>
                          <a:effectLst/>
                          <a:latin typeface="Calibri" panose="020F0502020204030204" pitchFamily="34" charset="0"/>
                          <a:ea typeface="Times New Roman"/>
                          <a:cs typeface="Times New Roman"/>
                        </a:rPr>
                        <a:t>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dirty="0">
                          <a:solidFill>
                            <a:srgbClr val="0000FF"/>
                          </a:solidFill>
                          <a:effectLst/>
                          <a:latin typeface="Calibri" panose="020F0502020204030204" pitchFamily="34" charset="0"/>
                          <a:ea typeface="Times New Roman"/>
                          <a:cs typeface="Times New Roman"/>
                        </a:rPr>
                        <a:t>uncertainty of normalized spectral response </a:t>
                      </a:r>
                      <a:endParaRPr lang="ja-JP" sz="1400" dirty="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US" sz="1400" kern="1200">
                          <a:solidFill>
                            <a:srgbClr val="0000FF"/>
                          </a:solidFill>
                          <a:effectLst/>
                          <a:latin typeface="Calibri" panose="020F0502020204030204" pitchFamily="34" charset="0"/>
                          <a:ea typeface="Times New Roman"/>
                          <a:cs typeface="Times New Roman"/>
                        </a:rPr>
                        <a:t>N/A </a:t>
                      </a:r>
                      <a:endParaRPr lang="ja-JP" sz="140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GB" sz="1400" kern="1200" dirty="0">
                          <a:solidFill>
                            <a:srgbClr val="0000FF"/>
                          </a:solidFill>
                          <a:effectLst/>
                          <a:latin typeface="Calibri" panose="020F0502020204030204" pitchFamily="34" charset="0"/>
                          <a:ea typeface="Times New Roman"/>
                          <a:cs typeface="Times New Roman"/>
                        </a:rPr>
                        <a:t> 1</a:t>
                      </a:r>
                      <a:endParaRPr lang="ja-JP" sz="1400" dirty="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70000"/>
                        </a:lnSpc>
                        <a:spcAft>
                          <a:spcPts val="0"/>
                        </a:spcAft>
                      </a:pPr>
                      <a:r>
                        <a:rPr lang="en-GB" sz="1400" kern="1200" dirty="0">
                          <a:solidFill>
                            <a:srgbClr val="0000FF"/>
                          </a:solidFill>
                          <a:effectLst/>
                          <a:latin typeface="Calibri" panose="020F0502020204030204" pitchFamily="34" charset="0"/>
                          <a:ea typeface="Times New Roman"/>
                          <a:cs typeface="Calibri"/>
                        </a:rPr>
                        <a:t>double</a:t>
                      </a:r>
                      <a:r>
                        <a:rPr lang="en-GB" sz="1400" kern="1200" dirty="0">
                          <a:solidFill>
                            <a:srgbClr val="0000FF"/>
                          </a:solidFill>
                          <a:effectLst/>
                          <a:latin typeface="Calibri" panose="020F0502020204030204" pitchFamily="34" charset="0"/>
                          <a:ea typeface="Times New Roman"/>
                          <a:cs typeface="Times New Roman"/>
                        </a:rPr>
                        <a:t> </a:t>
                      </a:r>
                      <a:endParaRPr lang="ja-JP" sz="1400" dirty="0">
                        <a:solidFill>
                          <a:srgbClr val="0000FF"/>
                        </a:solidFill>
                        <a:effectLst/>
                        <a:latin typeface="Calibri" panose="020F0502020204030204" pitchFamily="34" charset="0"/>
                        <a:ea typeface="ＭＳ 明朝"/>
                        <a:cs typeface="Times New Roman"/>
                      </a:endParaRPr>
                    </a:p>
                  </a:txBody>
                  <a:tcPr marL="41275" marR="41275" marT="9525" marB="0" anchor="ctr">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6" name="TextBox 23"/>
          <p:cNvSpPr txBox="1"/>
          <p:nvPr/>
        </p:nvSpPr>
        <p:spPr>
          <a:xfrm>
            <a:off x="151584" y="3139467"/>
            <a:ext cx="1384110" cy="400110"/>
          </a:xfrm>
          <a:prstGeom prst="rect">
            <a:avLst/>
          </a:prstGeom>
          <a:noFill/>
        </p:spPr>
        <p:txBody>
          <a:bodyPr wrap="square" rtlCol="0">
            <a:spAutoFit/>
          </a:bodyPr>
          <a:lstStyle/>
          <a:p>
            <a:r>
              <a:rPr lang="en-GB" sz="2000" b="1" dirty="0"/>
              <a:t>Variables</a:t>
            </a:r>
          </a:p>
        </p:txBody>
      </p:sp>
      <p:sp>
        <p:nvSpPr>
          <p:cNvPr id="7" name="TextBox 31"/>
          <p:cNvSpPr txBox="1"/>
          <p:nvPr/>
        </p:nvSpPr>
        <p:spPr>
          <a:xfrm>
            <a:off x="157338" y="2107138"/>
            <a:ext cx="1428596" cy="400110"/>
          </a:xfrm>
          <a:prstGeom prst="rect">
            <a:avLst/>
          </a:prstGeom>
          <a:noFill/>
        </p:spPr>
        <p:txBody>
          <a:bodyPr wrap="none" rtlCol="0">
            <a:spAutoFit/>
          </a:bodyPr>
          <a:lstStyle/>
          <a:p>
            <a:r>
              <a:rPr lang="en-GB" sz="2000" b="1" dirty="0"/>
              <a:t>Dimensions</a:t>
            </a:r>
          </a:p>
        </p:txBody>
      </p:sp>
      <p:sp>
        <p:nvSpPr>
          <p:cNvPr id="8" name="テキスト ボックス 7"/>
          <p:cNvSpPr txBox="1"/>
          <p:nvPr/>
        </p:nvSpPr>
        <p:spPr>
          <a:xfrm>
            <a:off x="150738" y="1175661"/>
            <a:ext cx="1721946" cy="523220"/>
          </a:xfrm>
          <a:prstGeom prst="rect">
            <a:avLst/>
          </a:prstGeom>
          <a:noFill/>
        </p:spPr>
        <p:txBody>
          <a:bodyPr wrap="none" rtlCol="0">
            <a:spAutoFit/>
          </a:bodyPr>
          <a:lstStyle/>
          <a:p>
            <a:r>
              <a:rPr kumimoji="1" lang="en-US" altLang="ja-JP" sz="2800" b="1" dirty="0">
                <a:solidFill>
                  <a:srgbClr val="0000FF"/>
                </a:solidFill>
              </a:rPr>
              <a:t>Proposal</a:t>
            </a:r>
            <a:endParaRPr kumimoji="1" lang="ja-JP" altLang="en-US" sz="2800" b="1" dirty="0">
              <a:solidFill>
                <a:srgbClr val="0000FF"/>
              </a:solidFill>
            </a:endParaRPr>
          </a:p>
        </p:txBody>
      </p:sp>
      <p:sp>
        <p:nvSpPr>
          <p:cNvPr id="9" name="Content Placeholder 2"/>
          <p:cNvSpPr txBox="1">
            <a:spLocks/>
          </p:cNvSpPr>
          <p:nvPr/>
        </p:nvSpPr>
        <p:spPr>
          <a:xfrm>
            <a:off x="3104941" y="1235949"/>
            <a:ext cx="5878286" cy="914400"/>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1463" lvl="2" indent="-271463">
              <a:buClr>
                <a:srgbClr val="FF0000"/>
              </a:buClr>
              <a:buFont typeface="Wingdings" pitchFamily="2" charset="2"/>
              <a:buChar char="v"/>
            </a:pPr>
            <a:r>
              <a:rPr kumimoji="1" lang="en-US" altLang="ja-JP" sz="1600" kern="0" dirty="0"/>
              <a:t>Any requirements for </a:t>
            </a:r>
            <a:r>
              <a:rPr kumimoji="1" lang="en-US" altLang="ja-JP" sz="1600" kern="0" dirty="0">
                <a:solidFill>
                  <a:srgbClr val="0000FF"/>
                </a:solidFill>
              </a:rPr>
              <a:t>MW instruments</a:t>
            </a:r>
            <a:r>
              <a:rPr kumimoji="1" lang="en-US" altLang="ja-JP" sz="1600" kern="0" dirty="0"/>
              <a:t>?</a:t>
            </a:r>
          </a:p>
          <a:p>
            <a:pPr marL="542925" lvl="2" indent="-271463">
              <a:buClr>
                <a:srgbClr val="006600"/>
              </a:buClr>
              <a:buFont typeface="Wingdings" panose="05000000000000000000" pitchFamily="2" charset="2"/>
              <a:buChar char="§"/>
            </a:pPr>
            <a:r>
              <a:rPr kumimoji="1" lang="en-US" altLang="ja-JP" sz="1400" kern="0" dirty="0"/>
              <a:t>Variables on frequency may be needed</a:t>
            </a:r>
          </a:p>
          <a:p>
            <a:pPr marL="271463" lvl="2" indent="-271463">
              <a:buClr>
                <a:srgbClr val="FF0000"/>
              </a:buClr>
              <a:buFont typeface="Wingdings" pitchFamily="2" charset="2"/>
              <a:buChar char="v"/>
            </a:pPr>
            <a:r>
              <a:rPr kumimoji="1" lang="en-US" altLang="ja-JP" sz="1600" kern="0" dirty="0"/>
              <a:t>If we use </a:t>
            </a:r>
            <a:r>
              <a:rPr kumimoji="1" lang="en-US" altLang="ja-JP" sz="1600" i="1" kern="0" dirty="0"/>
              <a:t>CF standard name</a:t>
            </a:r>
            <a:r>
              <a:rPr kumimoji="1" lang="en-US" altLang="ja-JP" sz="1600" kern="0" dirty="0"/>
              <a:t>, </a:t>
            </a:r>
            <a:r>
              <a:rPr kumimoji="1" lang="en-US" altLang="ja-JP" sz="1600" kern="0" dirty="0">
                <a:solidFill>
                  <a:srgbClr val="0000FF"/>
                </a:solidFill>
              </a:rPr>
              <a:t>units must be changed</a:t>
            </a:r>
          </a:p>
          <a:p>
            <a:pPr marL="271463" lvl="2" indent="-271463">
              <a:buClr>
                <a:srgbClr val="FF0000"/>
              </a:buClr>
              <a:buFont typeface="Wingdings" pitchFamily="2" charset="2"/>
              <a:buChar char="v"/>
            </a:pPr>
            <a:r>
              <a:rPr kumimoji="1" lang="en-US" altLang="ja-JP" sz="1600" kern="0" dirty="0">
                <a:solidFill>
                  <a:srgbClr val="0000FF"/>
                </a:solidFill>
              </a:rPr>
              <a:t>Variables on SRF uncertainty </a:t>
            </a:r>
            <a:r>
              <a:rPr kumimoji="1" lang="en-US" altLang="ja-JP" sz="1600" kern="0" dirty="0"/>
              <a:t>are requested by S. Wagner</a:t>
            </a:r>
          </a:p>
        </p:txBody>
      </p:sp>
    </p:spTree>
    <p:extLst>
      <p:ext uri="{BB962C8B-B14F-4D97-AF65-F5344CB8AC3E}">
        <p14:creationId xmlns:p14="http://schemas.microsoft.com/office/powerpoint/2010/main" val="205858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484163" y="383955"/>
            <a:ext cx="5027331" cy="680120"/>
          </a:xfrm>
        </p:spPr>
        <p:txBody>
          <a:bodyPr>
            <a:normAutofit fontScale="90000"/>
          </a:bodyPr>
          <a:lstStyle/>
          <a:p>
            <a:r>
              <a:rPr lang="en-GB" sz="3200" dirty="0">
                <a:solidFill>
                  <a:schemeClr val="tx1"/>
                </a:solidFill>
              </a:rPr>
              <a:t>Spectral Response Function</a:t>
            </a:r>
          </a:p>
        </p:txBody>
      </p:sp>
      <p:sp>
        <p:nvSpPr>
          <p:cNvPr id="7" name="Content Placeholder 2"/>
          <p:cNvSpPr txBox="1">
            <a:spLocks/>
          </p:cNvSpPr>
          <p:nvPr/>
        </p:nvSpPr>
        <p:spPr>
          <a:xfrm>
            <a:off x="281357" y="1280287"/>
            <a:ext cx="8460708" cy="2789296"/>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2" indent="-342900">
              <a:lnSpc>
                <a:spcPct val="120000"/>
              </a:lnSpc>
              <a:buClr>
                <a:srgbClr val="FF0000"/>
              </a:buClr>
              <a:buFont typeface="Wingdings" pitchFamily="2" charset="2"/>
              <a:buChar char="v"/>
            </a:pPr>
            <a:r>
              <a:rPr kumimoji="1" lang="en-US" altLang="ja-JP" sz="2000" kern="0" dirty="0"/>
              <a:t>Information characterizing instrument from a radiometric viewpoint</a:t>
            </a:r>
          </a:p>
          <a:p>
            <a:pPr marL="542925" indent="-277813">
              <a:lnSpc>
                <a:spcPct val="120000"/>
              </a:lnSpc>
              <a:buClr>
                <a:srgbClr val="006600"/>
              </a:buClr>
              <a:buFont typeface="Wingdings" panose="05000000000000000000" pitchFamily="2" charset="2"/>
              <a:buChar char="§"/>
            </a:pPr>
            <a:r>
              <a:rPr kumimoji="1" lang="en-US" altLang="ja-JP" sz="1800" kern="0" dirty="0"/>
              <a:t>Updating frequency</a:t>
            </a:r>
          </a:p>
          <a:p>
            <a:pPr marL="803275" indent="-260350">
              <a:lnSpc>
                <a:spcPct val="120000"/>
              </a:lnSpc>
              <a:buClr>
                <a:srgbClr val="006600"/>
              </a:buClr>
              <a:buFont typeface="Wingdings" panose="05000000000000000000" pitchFamily="2" charset="2"/>
              <a:buChar char="Ø"/>
            </a:pPr>
            <a:r>
              <a:rPr kumimoji="1" lang="en-US" altLang="ja-JP" sz="1800" kern="0" dirty="0"/>
              <a:t>Once (derived at pre-launch ground test) </a:t>
            </a:r>
          </a:p>
          <a:p>
            <a:pPr marL="803275" indent="-260350">
              <a:lnSpc>
                <a:spcPct val="120000"/>
              </a:lnSpc>
              <a:buClr>
                <a:srgbClr val="006600"/>
              </a:buClr>
              <a:buFont typeface="Wingdings" panose="05000000000000000000" pitchFamily="2" charset="2"/>
              <a:buChar char="Ø"/>
            </a:pPr>
            <a:r>
              <a:rPr kumimoji="1" lang="en-US" altLang="ja-JP" sz="1800" kern="0" dirty="0"/>
              <a:t>Periodic/aperiodic update to take into account instrument trending</a:t>
            </a:r>
          </a:p>
          <a:p>
            <a:pPr marL="542925" indent="-277813">
              <a:lnSpc>
                <a:spcPct val="120000"/>
              </a:lnSpc>
              <a:buClr>
                <a:srgbClr val="006600"/>
              </a:buClr>
              <a:buFont typeface="Wingdings" panose="05000000000000000000" pitchFamily="2" charset="2"/>
              <a:buChar char="§"/>
            </a:pPr>
            <a:r>
              <a:rPr kumimoji="1" lang="en-US" altLang="ja-JP" sz="1800" kern="0" dirty="0"/>
              <a:t>In general, satellite operators provide their instruments’ SRFs online/offline</a:t>
            </a:r>
          </a:p>
          <a:p>
            <a:pPr marL="803275" indent="-260350">
              <a:lnSpc>
                <a:spcPct val="120000"/>
              </a:lnSpc>
              <a:buClr>
                <a:srgbClr val="006600"/>
              </a:buClr>
              <a:buFont typeface="Wingdings" panose="05000000000000000000" pitchFamily="2" charset="2"/>
              <a:buChar char="Ø"/>
            </a:pPr>
            <a:r>
              <a:rPr kumimoji="1" lang="en-US" altLang="ja-JP" sz="1800" kern="0" dirty="0"/>
              <a:t>File format: depends on agency/mission</a:t>
            </a:r>
          </a:p>
        </p:txBody>
      </p:sp>
      <p:pic>
        <p:nvPicPr>
          <p:cNvPr id="9" name="Picture 5" descr="\\fsw0644\user4\Takahashi\DesktopW7\Dev\EumWork\WindowsWork\Documents\Presentation\20140829_eumcalclub_hima8\fig\Fig3.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496391" y="4050596"/>
            <a:ext cx="3068413" cy="2108777"/>
          </a:xfrm>
          <a:prstGeom prst="rect">
            <a:avLst/>
          </a:prstGeom>
          <a:solidFill>
            <a:schemeClr val="bg1"/>
          </a:solidFill>
        </p:spPr>
      </p:pic>
      <p:sp>
        <p:nvSpPr>
          <p:cNvPr id="2" name="テキスト ボックス 1"/>
          <p:cNvSpPr txBox="1"/>
          <p:nvPr/>
        </p:nvSpPr>
        <p:spPr>
          <a:xfrm rot="16200000">
            <a:off x="4518787" y="4863530"/>
            <a:ext cx="2060427" cy="276999"/>
          </a:xfrm>
          <a:prstGeom prst="rect">
            <a:avLst/>
          </a:prstGeom>
          <a:solidFill>
            <a:schemeClr val="bg1"/>
          </a:solidFill>
        </p:spPr>
        <p:txBody>
          <a:bodyPr wrap="none" lIns="36000" tIns="0" rIns="36000" bIns="0" rtlCol="0">
            <a:spAutoFit/>
          </a:bodyPr>
          <a:lstStyle/>
          <a:p>
            <a:r>
              <a:rPr kumimoji="1" lang="en-US" altLang="ja-JP" sz="900" dirty="0"/>
              <a:t>                            SRF</a:t>
            </a:r>
          </a:p>
          <a:p>
            <a:r>
              <a:rPr kumimoji="1" lang="en-US" altLang="ja-JP" sz="900" dirty="0"/>
              <a:t>0.0        0.2      0.4      0.6      0.8      1.0</a:t>
            </a:r>
            <a:endParaRPr kumimoji="1" lang="ja-JP" altLang="en-US" sz="900" dirty="0"/>
          </a:p>
        </p:txBody>
      </p:sp>
      <p:sp>
        <p:nvSpPr>
          <p:cNvPr id="13" name="テキスト ボックス 12"/>
          <p:cNvSpPr txBox="1"/>
          <p:nvPr/>
        </p:nvSpPr>
        <p:spPr>
          <a:xfrm>
            <a:off x="5821806" y="5990840"/>
            <a:ext cx="2893988" cy="276999"/>
          </a:xfrm>
          <a:prstGeom prst="rect">
            <a:avLst/>
          </a:prstGeom>
          <a:solidFill>
            <a:schemeClr val="bg1"/>
          </a:solidFill>
        </p:spPr>
        <p:txBody>
          <a:bodyPr wrap="none" lIns="36000" tIns="0" rIns="36000" bIns="0" rtlCol="0">
            <a:spAutoFit/>
          </a:bodyPr>
          <a:lstStyle/>
          <a:p>
            <a:pPr marL="228600" indent="-228600">
              <a:buAutoNum type="arabicPlain" startAt="2300"/>
            </a:pPr>
            <a:r>
              <a:rPr kumimoji="1" lang="en-US" altLang="ja-JP" sz="900" dirty="0"/>
              <a:t>     2400     2500     2600     2700     2800     2900  </a:t>
            </a:r>
          </a:p>
          <a:p>
            <a:r>
              <a:rPr kumimoji="1" lang="en-US" altLang="ja-JP" sz="900" dirty="0"/>
              <a:t>                          Wavenumber [cm</a:t>
            </a:r>
            <a:r>
              <a:rPr kumimoji="1" lang="en-US" altLang="ja-JP" sz="900" baseline="30000" dirty="0"/>
              <a:t>-1</a:t>
            </a:r>
            <a:r>
              <a:rPr kumimoji="1" lang="en-US" altLang="ja-JP" sz="900" dirty="0"/>
              <a:t>]</a:t>
            </a:r>
          </a:p>
        </p:txBody>
      </p:sp>
      <p:sp>
        <p:nvSpPr>
          <p:cNvPr id="4" name="テキスト ボックス 3"/>
          <p:cNvSpPr txBox="1"/>
          <p:nvPr/>
        </p:nvSpPr>
        <p:spPr>
          <a:xfrm>
            <a:off x="6081754" y="3364874"/>
            <a:ext cx="2374091" cy="646331"/>
          </a:xfrm>
          <a:prstGeom prst="rect">
            <a:avLst/>
          </a:prstGeom>
          <a:noFill/>
        </p:spPr>
        <p:txBody>
          <a:bodyPr wrap="square" rtlCol="0">
            <a:spAutoFit/>
          </a:bodyPr>
          <a:lstStyle/>
          <a:p>
            <a:r>
              <a:rPr kumimoji="1" lang="en-US" altLang="ja-JP" sz="1200" dirty="0"/>
              <a:t>SRFs for SWIR channel of</a:t>
            </a:r>
          </a:p>
          <a:p>
            <a:r>
              <a:rPr kumimoji="1" lang="en-US" altLang="ja-JP" sz="1200" dirty="0">
                <a:solidFill>
                  <a:srgbClr val="FF3300"/>
                </a:solidFill>
              </a:rPr>
              <a:t>Himawari-8/AHI</a:t>
            </a:r>
            <a:r>
              <a:rPr kumimoji="1" lang="en-US" altLang="ja-JP" sz="1200" dirty="0"/>
              <a:t>, </a:t>
            </a:r>
            <a:r>
              <a:rPr kumimoji="1" lang="en-US" altLang="ja-JP" sz="1200" dirty="0">
                <a:solidFill>
                  <a:srgbClr val="0000FF"/>
                </a:solidFill>
              </a:rPr>
              <a:t>GOES-16/ABI</a:t>
            </a:r>
            <a:r>
              <a:rPr kumimoji="1" lang="en-US" altLang="ja-JP" sz="1200" dirty="0"/>
              <a:t> and </a:t>
            </a:r>
            <a:r>
              <a:rPr kumimoji="1" lang="en-US" altLang="ja-JP" sz="1200" dirty="0">
                <a:solidFill>
                  <a:srgbClr val="006600"/>
                </a:solidFill>
              </a:rPr>
              <a:t>Meteosat-10/SEVIRI</a:t>
            </a:r>
            <a:endParaRPr kumimoji="1" lang="ja-JP" altLang="en-US" sz="1200" dirty="0">
              <a:solidFill>
                <a:srgbClr val="006600"/>
              </a:solidFill>
            </a:endParaRPr>
          </a:p>
        </p:txBody>
      </p:sp>
      <p:sp>
        <p:nvSpPr>
          <p:cNvPr id="8" name="Content Placeholder 2">
            <a:extLst>
              <a:ext uri="{FF2B5EF4-FFF2-40B4-BE49-F238E27FC236}">
                <a16:creationId xmlns:a16="http://schemas.microsoft.com/office/drawing/2014/main" id="{92E6D29A-0F2A-406C-BDB6-016DA51E2558}"/>
              </a:ext>
            </a:extLst>
          </p:cNvPr>
          <p:cNvSpPr txBox="1">
            <a:spLocks/>
          </p:cNvSpPr>
          <p:nvPr/>
        </p:nvSpPr>
        <p:spPr bwMode="auto">
          <a:xfrm>
            <a:off x="339488" y="3793674"/>
            <a:ext cx="5004356" cy="20078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92113" indent="-392113">
              <a:lnSpc>
                <a:spcPct val="120000"/>
              </a:lnSpc>
            </a:pPr>
            <a:r>
              <a:rPr lang="en-GB" sz="2000" kern="0" dirty="0"/>
              <a:t>Purpose of this talk</a:t>
            </a:r>
          </a:p>
          <a:p>
            <a:pPr marL="444500" lvl="1" indent="-263525">
              <a:lnSpc>
                <a:spcPct val="120000"/>
              </a:lnSpc>
            </a:pPr>
            <a:r>
              <a:rPr lang="en-GB" sz="1800" kern="0" dirty="0"/>
              <a:t>To introduce backgrounds on developing GSICS SRF Convention</a:t>
            </a:r>
          </a:p>
          <a:p>
            <a:pPr marL="444500" lvl="1" indent="-263525">
              <a:lnSpc>
                <a:spcPct val="120000"/>
              </a:lnSpc>
            </a:pPr>
            <a:r>
              <a:rPr lang="en-GB" sz="1800" kern="0" dirty="0"/>
              <a:t>To show current status of GSICS SRF Convention and discuss future updates</a:t>
            </a:r>
          </a:p>
          <a:p>
            <a:pPr marL="623888" lvl="1" indent="-269875">
              <a:lnSpc>
                <a:spcPct val="120000"/>
              </a:lnSpc>
            </a:pPr>
            <a:endParaRPr lang="en-GB" sz="2000" kern="0" dirty="0"/>
          </a:p>
        </p:txBody>
      </p:sp>
    </p:spTree>
    <p:extLst>
      <p:ext uri="{BB962C8B-B14F-4D97-AF65-F5344CB8AC3E}">
        <p14:creationId xmlns:p14="http://schemas.microsoft.com/office/powerpoint/2010/main" val="221393738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3</a:t>
            </a:fld>
            <a:endParaRPr lang="en-US"/>
          </a:p>
        </p:txBody>
      </p:sp>
      <p:sp>
        <p:nvSpPr>
          <p:cNvPr id="3" name="Content Placeholder 2"/>
          <p:cNvSpPr txBox="1">
            <a:spLocks/>
          </p:cNvSpPr>
          <p:nvPr/>
        </p:nvSpPr>
        <p:spPr>
          <a:xfrm>
            <a:off x="281357" y="1280286"/>
            <a:ext cx="8460708" cy="3794131"/>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2" indent="-342900">
              <a:lnSpc>
                <a:spcPct val="140000"/>
              </a:lnSpc>
              <a:buClr>
                <a:srgbClr val="FF0000"/>
              </a:buClr>
              <a:buFont typeface="Wingdings" pitchFamily="2" charset="2"/>
              <a:buChar char="v"/>
            </a:pPr>
            <a:r>
              <a:rPr kumimoji="1" lang="en-US" altLang="ja-JP" sz="2000" kern="0" dirty="0"/>
              <a:t>SRF </a:t>
            </a:r>
            <a:r>
              <a:rPr kumimoji="1" lang="en-US" altLang="ja-JP" sz="2000" kern="0" dirty="0" err="1"/>
              <a:t>netCDFs</a:t>
            </a:r>
            <a:r>
              <a:rPr kumimoji="1" lang="en-US" altLang="ja-JP" sz="2000" kern="0" dirty="0"/>
              <a:t> for GSICS activities</a:t>
            </a:r>
          </a:p>
          <a:p>
            <a:pPr marL="542925" lvl="2" indent="-277813">
              <a:lnSpc>
                <a:spcPct val="140000"/>
              </a:lnSpc>
              <a:buClr>
                <a:srgbClr val="006600"/>
              </a:buClr>
              <a:buFont typeface="Wingdings" panose="05000000000000000000" pitchFamily="2" charset="2"/>
              <a:buChar char="§"/>
            </a:pPr>
            <a:r>
              <a:rPr kumimoji="1" lang="en-US" altLang="ja-JP" sz="1600" b="1" kern="0" dirty="0"/>
              <a:t>Python script to </a:t>
            </a:r>
            <a:r>
              <a:rPr kumimoji="1" lang="en-US" altLang="ja-JP" sz="1600" b="1" kern="0" dirty="0">
                <a:solidFill>
                  <a:srgbClr val="0000FF"/>
                </a:solidFill>
              </a:rPr>
              <a:t>convert official SRFs to </a:t>
            </a:r>
            <a:r>
              <a:rPr kumimoji="1" lang="en-US" altLang="ja-JP" sz="1600" b="1" kern="0" dirty="0" err="1">
                <a:solidFill>
                  <a:srgbClr val="0000FF"/>
                </a:solidFill>
              </a:rPr>
              <a:t>netCDFs</a:t>
            </a:r>
            <a:r>
              <a:rPr kumimoji="1" lang="en-US" altLang="ja-JP" sz="1600" b="1" kern="0" dirty="0">
                <a:solidFill>
                  <a:srgbClr val="0000FF"/>
                </a:solidFill>
              </a:rPr>
              <a:t>:</a:t>
            </a:r>
            <a:r>
              <a:rPr kumimoji="1" lang="en-US" altLang="ja-JP" sz="1600" b="1" kern="0" dirty="0"/>
              <a:t> developed by GDWG in 2013</a:t>
            </a:r>
            <a:endParaRPr kumimoji="1" lang="en-US" altLang="ja-JP" sz="1600" b="1" i="1" kern="0" dirty="0"/>
          </a:p>
          <a:p>
            <a:pPr marL="893763" indent="-350838">
              <a:lnSpc>
                <a:spcPct val="140000"/>
              </a:lnSpc>
              <a:buClr>
                <a:srgbClr val="006600"/>
              </a:buClr>
              <a:buFont typeface="Wingdings" panose="05000000000000000000" pitchFamily="2" charset="2"/>
              <a:buChar char="Ø"/>
            </a:pPr>
            <a:r>
              <a:rPr kumimoji="1" lang="en-US" altLang="ja-JP" sz="1600" i="1" kern="0" dirty="0"/>
              <a:t>“This file was produced </a:t>
            </a:r>
            <a:r>
              <a:rPr kumimoji="1" lang="en-US" altLang="ja-JP" sz="1600" i="1" kern="0" dirty="0">
                <a:solidFill>
                  <a:srgbClr val="0000FF"/>
                </a:solidFill>
              </a:rPr>
              <a:t>in support of GSICS activities and thus is not meant for public use although the data in the file is in the public domain</a:t>
            </a:r>
            <a:r>
              <a:rPr kumimoji="1" lang="en-US" altLang="ja-JP" sz="1600" i="1" kern="0" dirty="0"/>
              <a:t>.”  </a:t>
            </a:r>
            <a:r>
              <a:rPr kumimoji="1" lang="en-US" altLang="ja-JP" sz="1400" kern="0" dirty="0"/>
              <a:t>(docs on NOAA GSICS Server)</a:t>
            </a:r>
          </a:p>
          <a:p>
            <a:pPr marL="893763" indent="-350838">
              <a:lnSpc>
                <a:spcPct val="140000"/>
              </a:lnSpc>
              <a:buClr>
                <a:srgbClr val="006600"/>
              </a:buClr>
              <a:buFont typeface="Wingdings" panose="05000000000000000000" pitchFamily="2" charset="2"/>
              <a:buChar char="Ø"/>
            </a:pPr>
            <a:r>
              <a:rPr kumimoji="1" lang="en-US" altLang="ja-JP" sz="1600" kern="0" dirty="0"/>
              <a:t>The conversions have been manually done by GDWG chair</a:t>
            </a:r>
          </a:p>
          <a:p>
            <a:pPr marL="542925" lvl="2" indent="-277813">
              <a:lnSpc>
                <a:spcPct val="140000"/>
              </a:lnSpc>
              <a:buClr>
                <a:srgbClr val="006600"/>
              </a:buClr>
              <a:buFont typeface="Wingdings" panose="05000000000000000000" pitchFamily="2" charset="2"/>
              <a:buChar char="§"/>
            </a:pPr>
            <a:r>
              <a:rPr kumimoji="1" lang="en-US" altLang="ja-JP" sz="1600" b="1" kern="0" dirty="0"/>
              <a:t>Contents</a:t>
            </a:r>
          </a:p>
          <a:p>
            <a:pPr marL="893763" lvl="2" indent="-350838">
              <a:lnSpc>
                <a:spcPct val="140000"/>
              </a:lnSpc>
              <a:buClr>
                <a:srgbClr val="006600"/>
              </a:buClr>
              <a:buFont typeface="Wingdings" panose="05000000000000000000" pitchFamily="2" charset="2"/>
              <a:buChar char="Ø"/>
            </a:pPr>
            <a:r>
              <a:rPr kumimoji="1" lang="en-US" altLang="ja-JP" sz="1600" kern="0" dirty="0"/>
              <a:t>Metadata on satellite/instrument name, license, publisher info, and so on.</a:t>
            </a:r>
          </a:p>
          <a:p>
            <a:pPr marL="893763" lvl="2" indent="-350838">
              <a:lnSpc>
                <a:spcPct val="140000"/>
              </a:lnSpc>
              <a:buClr>
                <a:srgbClr val="006600"/>
              </a:buClr>
              <a:buFont typeface="Wingdings" panose="05000000000000000000" pitchFamily="2" charset="2"/>
              <a:buChar char="Ø"/>
            </a:pPr>
            <a:r>
              <a:rPr kumimoji="1" lang="en-US" altLang="ja-JP" sz="1600" kern="0" dirty="0"/>
              <a:t>Wavelength/wavenumber/SRF (normalized to max=1) + several ancillary info</a:t>
            </a:r>
          </a:p>
          <a:p>
            <a:pPr marL="542925" indent="-277813">
              <a:lnSpc>
                <a:spcPct val="140000"/>
              </a:lnSpc>
              <a:buClr>
                <a:srgbClr val="006600"/>
              </a:buClr>
              <a:buFont typeface="Wingdings" panose="05000000000000000000" pitchFamily="2" charset="2"/>
              <a:buChar char="§"/>
            </a:pPr>
            <a:r>
              <a:rPr kumimoji="1" lang="en-US" altLang="ja-JP" sz="1600" b="1" kern="0" dirty="0"/>
              <a:t>Several files are available on </a:t>
            </a:r>
            <a:r>
              <a:rPr kumimoji="1" lang="en-US" altLang="ja-JP" sz="1600" b="1" kern="0" dirty="0">
                <a:hlinkClick r:id="rId2"/>
              </a:rPr>
              <a:t>GSICS Wiki</a:t>
            </a:r>
            <a:endParaRPr kumimoji="1" lang="en-US" altLang="ja-JP" sz="1600" b="1" kern="0" dirty="0"/>
          </a:p>
        </p:txBody>
      </p:sp>
      <p:sp>
        <p:nvSpPr>
          <p:cNvPr id="4" name="Title 1"/>
          <p:cNvSpPr txBox="1">
            <a:spLocks/>
          </p:cNvSpPr>
          <p:nvPr/>
        </p:nvSpPr>
        <p:spPr>
          <a:xfrm>
            <a:off x="3484163" y="383955"/>
            <a:ext cx="5027331" cy="680120"/>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sz="3200" kern="0">
                <a:solidFill>
                  <a:schemeClr val="tx1"/>
                </a:solidFill>
              </a:rPr>
              <a:t>Background</a:t>
            </a:r>
            <a:endParaRPr lang="en-GB" sz="3200" kern="0" dirty="0">
              <a:solidFill>
                <a:schemeClr val="tx1"/>
              </a:solidFill>
            </a:endParaRPr>
          </a:p>
        </p:txBody>
      </p:sp>
    </p:spTree>
    <p:extLst>
      <p:ext uri="{BB962C8B-B14F-4D97-AF65-F5344CB8AC3E}">
        <p14:creationId xmlns:p14="http://schemas.microsoft.com/office/powerpoint/2010/main" val="184271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484163" y="383955"/>
            <a:ext cx="5027331" cy="680120"/>
          </a:xfrm>
        </p:spPr>
        <p:txBody>
          <a:bodyPr>
            <a:normAutofit/>
          </a:bodyPr>
          <a:lstStyle/>
          <a:p>
            <a:r>
              <a:rPr lang="en-GB" sz="3200" dirty="0">
                <a:solidFill>
                  <a:schemeClr val="tx1"/>
                </a:solidFill>
              </a:rPr>
              <a:t>Use of </a:t>
            </a:r>
            <a:r>
              <a:rPr lang="en-GB" sz="3200" dirty="0" err="1">
                <a:solidFill>
                  <a:schemeClr val="tx1"/>
                </a:solidFill>
              </a:rPr>
              <a:t>netCDF</a:t>
            </a:r>
            <a:r>
              <a:rPr lang="en-GB" sz="3200" dirty="0">
                <a:solidFill>
                  <a:schemeClr val="tx1"/>
                </a:solidFill>
              </a:rPr>
              <a:t> SRF</a:t>
            </a:r>
          </a:p>
        </p:txBody>
      </p:sp>
      <p:sp>
        <p:nvSpPr>
          <p:cNvPr id="7" name="Content Placeholder 2"/>
          <p:cNvSpPr txBox="1">
            <a:spLocks/>
          </p:cNvSpPr>
          <p:nvPr/>
        </p:nvSpPr>
        <p:spPr>
          <a:xfrm>
            <a:off x="281356" y="1300383"/>
            <a:ext cx="8591341" cy="1744268"/>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2" indent="-342900">
              <a:lnSpc>
                <a:spcPct val="130000"/>
              </a:lnSpc>
              <a:buClr>
                <a:srgbClr val="FF0000"/>
              </a:buClr>
              <a:buFont typeface="Wingdings" pitchFamily="2" charset="2"/>
              <a:buChar char="v"/>
            </a:pPr>
            <a:r>
              <a:rPr kumimoji="1" lang="en-US" altLang="ja-JP" sz="2000" kern="0" dirty="0"/>
              <a:t>GIRO (GSICS Implementation of the ROLO model)</a:t>
            </a:r>
          </a:p>
          <a:p>
            <a:pPr marL="542925" indent="-277813">
              <a:lnSpc>
                <a:spcPct val="130000"/>
              </a:lnSpc>
              <a:buClr>
                <a:srgbClr val="006600"/>
              </a:buClr>
              <a:buFont typeface="Wingdings" panose="05000000000000000000" pitchFamily="2" charset="2"/>
              <a:buChar char="§"/>
            </a:pPr>
            <a:r>
              <a:rPr kumimoji="1" lang="en-US" altLang="ja-JP" sz="1600" kern="0" dirty="0"/>
              <a:t>Reference model for lunar calibration, implemented in 2014</a:t>
            </a:r>
          </a:p>
          <a:p>
            <a:pPr marL="542925" indent="-277813">
              <a:lnSpc>
                <a:spcPct val="130000"/>
              </a:lnSpc>
              <a:buClr>
                <a:srgbClr val="006600"/>
              </a:buClr>
              <a:buFont typeface="Wingdings" panose="05000000000000000000" pitchFamily="2" charset="2"/>
              <a:buChar char="§"/>
            </a:pPr>
            <a:r>
              <a:rPr kumimoji="1" lang="en-US" altLang="ja-JP" sz="1600" kern="0" dirty="0"/>
              <a:t>SRF data: one of inputs</a:t>
            </a:r>
          </a:p>
          <a:p>
            <a:pPr marL="893763" indent="-350838">
              <a:lnSpc>
                <a:spcPct val="130000"/>
              </a:lnSpc>
              <a:buClr>
                <a:srgbClr val="006600"/>
              </a:buClr>
              <a:buFont typeface="Wingdings" panose="05000000000000000000" pitchFamily="2" charset="2"/>
              <a:buChar char="Ø"/>
            </a:pPr>
            <a:r>
              <a:rPr kumimoji="1" lang="en-US" altLang="ja-JP" sz="1600" kern="0" dirty="0" err="1"/>
              <a:t>NetCDF</a:t>
            </a:r>
            <a:r>
              <a:rPr kumimoji="1" lang="en-US" altLang="ja-JP" sz="1600" kern="0" dirty="0"/>
              <a:t> SRF Convention was adopted to support a variety of instruments in GIRO</a:t>
            </a:r>
            <a:endParaRPr kumimoji="1" lang="en-US" altLang="ja-JP" sz="1400" kern="0" dirty="0"/>
          </a:p>
          <a:p>
            <a:pPr marL="542925" indent="-277813">
              <a:lnSpc>
                <a:spcPct val="130000"/>
              </a:lnSpc>
              <a:buClr>
                <a:srgbClr val="006600"/>
              </a:buClr>
              <a:buFont typeface="Wingdings" panose="05000000000000000000" pitchFamily="2" charset="2"/>
              <a:buChar char="§"/>
            </a:pPr>
            <a:endParaRPr kumimoji="1" lang="en-US" altLang="ja-JP" sz="1600" kern="0" dirty="0"/>
          </a:p>
        </p:txBody>
      </p:sp>
      <p:pic>
        <p:nvPicPr>
          <p:cNvPr id="1026" name="Picture 2" descr="D:\2015-MSC\私的\写真\EUMETSAT\LunarCalibWS_After.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316204" y="3669240"/>
            <a:ext cx="3566543" cy="229259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281350" y="2976002"/>
            <a:ext cx="5014131" cy="2844801"/>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2" indent="-342900">
              <a:lnSpc>
                <a:spcPct val="130000"/>
              </a:lnSpc>
              <a:buClr>
                <a:srgbClr val="FF0000"/>
              </a:buClr>
              <a:buFont typeface="Wingdings" pitchFamily="2" charset="2"/>
              <a:buChar char="v"/>
            </a:pPr>
            <a:r>
              <a:rPr kumimoji="1" lang="en-US" altLang="ja-JP" sz="2000" kern="0" dirty="0"/>
              <a:t>Users’ interests on the </a:t>
            </a:r>
            <a:r>
              <a:rPr kumimoji="1" lang="en-US" altLang="ja-JP" sz="2000" kern="0" dirty="0" err="1"/>
              <a:t>standardisation</a:t>
            </a:r>
            <a:endParaRPr kumimoji="1" lang="en-US" altLang="ja-JP" sz="2000" kern="0" dirty="0"/>
          </a:p>
          <a:p>
            <a:pPr marL="542925" lvl="2" indent="-277813">
              <a:lnSpc>
                <a:spcPct val="130000"/>
              </a:lnSpc>
              <a:buClr>
                <a:srgbClr val="006600"/>
              </a:buClr>
              <a:buFont typeface="Wingdings" panose="05000000000000000000" pitchFamily="2" charset="2"/>
              <a:buChar char="§"/>
            </a:pPr>
            <a:r>
              <a:rPr kumimoji="1" lang="en-US" altLang="ja-JP" sz="1600" kern="0" dirty="0"/>
              <a:t>Good from the viewpoint of GSICS deliverables because GSICS Software/Tool like GIRO use the file</a:t>
            </a:r>
            <a:r>
              <a:rPr kumimoji="1" lang="en-US" altLang="ja-JP" sz="1600" kern="0" dirty="0">
                <a:solidFill>
                  <a:srgbClr val="0000FF"/>
                </a:solidFill>
              </a:rPr>
              <a:t> </a:t>
            </a:r>
          </a:p>
          <a:p>
            <a:pPr marL="542925" lvl="2" indent="-277813">
              <a:lnSpc>
                <a:spcPct val="130000"/>
              </a:lnSpc>
              <a:buClr>
                <a:srgbClr val="006600"/>
              </a:buClr>
              <a:buFont typeface="Wingdings" panose="05000000000000000000" pitchFamily="2" charset="2"/>
              <a:buChar char="§"/>
            </a:pPr>
            <a:r>
              <a:rPr kumimoji="1" lang="en-US" altLang="ja-JP" sz="1600" kern="0" dirty="0"/>
              <a:t>GSCIS member agencies may refer the Convention for their official SRFs.</a:t>
            </a:r>
          </a:p>
        </p:txBody>
      </p:sp>
      <p:sp>
        <p:nvSpPr>
          <p:cNvPr id="2" name="テキスト ボックス 1"/>
          <p:cNvSpPr txBox="1"/>
          <p:nvPr/>
        </p:nvSpPr>
        <p:spPr>
          <a:xfrm>
            <a:off x="5737609" y="3343338"/>
            <a:ext cx="2872902" cy="307777"/>
          </a:xfrm>
          <a:prstGeom prst="rect">
            <a:avLst/>
          </a:prstGeom>
          <a:noFill/>
        </p:spPr>
        <p:txBody>
          <a:bodyPr wrap="none" rtlCol="0">
            <a:spAutoFit/>
          </a:bodyPr>
          <a:lstStyle/>
          <a:p>
            <a:r>
              <a:rPr kumimoji="1" lang="en-US" altLang="ja-JP" sz="1400" dirty="0"/>
              <a:t>GIRO users (LCWS in Dec. 2014)</a:t>
            </a:r>
            <a:endParaRPr kumimoji="1" lang="ja-JP" altLang="en-US" sz="1400" dirty="0"/>
          </a:p>
        </p:txBody>
      </p:sp>
    </p:spTree>
    <p:extLst>
      <p:ext uri="{BB962C8B-B14F-4D97-AF65-F5344CB8AC3E}">
        <p14:creationId xmlns:p14="http://schemas.microsoft.com/office/powerpoint/2010/main" val="25094914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F3756E0-A17B-4C21-BE8A-BE697A7E36C1}"/>
              </a:ext>
            </a:extLst>
          </p:cNvPr>
          <p:cNvSpPr>
            <a:spLocks noGrp="1"/>
          </p:cNvSpPr>
          <p:nvPr>
            <p:ph type="sldNum" sz="quarter" idx="10"/>
          </p:nvPr>
        </p:nvSpPr>
        <p:spPr/>
        <p:txBody>
          <a:bodyPr/>
          <a:lstStyle/>
          <a:p>
            <a:pPr>
              <a:defRPr/>
            </a:pPr>
            <a:fld id="{63F3BB8C-0C0C-4EAB-9830-DC513CDAB615}" type="slidenum">
              <a:rPr lang="en-US" smtClean="0"/>
              <a:pPr>
                <a:defRPr/>
              </a:pPr>
              <a:t>5</a:t>
            </a:fld>
            <a:endParaRPr lang="en-US"/>
          </a:p>
        </p:txBody>
      </p:sp>
      <p:sp>
        <p:nvSpPr>
          <p:cNvPr id="3" name="Title 1">
            <a:extLst>
              <a:ext uri="{FF2B5EF4-FFF2-40B4-BE49-F238E27FC236}">
                <a16:creationId xmlns:a16="http://schemas.microsoft.com/office/drawing/2014/main" id="{2DBB2410-78C1-4A44-A645-286157CB3666}"/>
              </a:ext>
            </a:extLst>
          </p:cNvPr>
          <p:cNvSpPr txBox="1">
            <a:spLocks/>
          </p:cNvSpPr>
          <p:nvPr/>
        </p:nvSpPr>
        <p:spPr>
          <a:xfrm>
            <a:off x="3484163" y="383955"/>
            <a:ext cx="5027331" cy="680120"/>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sz="3200" kern="0" dirty="0">
                <a:solidFill>
                  <a:schemeClr val="tx1"/>
                </a:solidFill>
              </a:rPr>
              <a:t>GSICS SRF Convention</a:t>
            </a:r>
          </a:p>
        </p:txBody>
      </p:sp>
      <p:sp>
        <p:nvSpPr>
          <p:cNvPr id="4" name="Content Placeholder 2">
            <a:extLst>
              <a:ext uri="{FF2B5EF4-FFF2-40B4-BE49-F238E27FC236}">
                <a16:creationId xmlns:a16="http://schemas.microsoft.com/office/drawing/2014/main" id="{22B642CF-655F-48A0-BA42-E4DD995F6C42}"/>
              </a:ext>
            </a:extLst>
          </p:cNvPr>
          <p:cNvSpPr txBox="1">
            <a:spLocks/>
          </p:cNvSpPr>
          <p:nvPr/>
        </p:nvSpPr>
        <p:spPr>
          <a:xfrm>
            <a:off x="281356" y="1300383"/>
            <a:ext cx="8591341" cy="1744268"/>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2" indent="-342900">
              <a:lnSpc>
                <a:spcPct val="130000"/>
              </a:lnSpc>
              <a:buClr>
                <a:srgbClr val="FF0000"/>
              </a:buClr>
              <a:buFont typeface="Wingdings" pitchFamily="2" charset="2"/>
              <a:buChar char="v"/>
            </a:pPr>
            <a:r>
              <a:rPr kumimoji="1" lang="en-US" altLang="ja-JP" b="1" kern="0" dirty="0"/>
              <a:t>Known issues in the SRF </a:t>
            </a:r>
            <a:r>
              <a:rPr kumimoji="1" lang="en-US" altLang="ja-JP" b="1" kern="0" dirty="0" err="1"/>
              <a:t>netCDF</a:t>
            </a:r>
            <a:r>
              <a:rPr kumimoji="1" lang="en-US" altLang="ja-JP" b="1" kern="0" dirty="0"/>
              <a:t> (as of Jul 2018)</a:t>
            </a:r>
          </a:p>
          <a:p>
            <a:pPr marL="542925" indent="-277813">
              <a:lnSpc>
                <a:spcPct val="130000"/>
              </a:lnSpc>
              <a:buClr>
                <a:srgbClr val="006600"/>
              </a:buClr>
              <a:buFont typeface="Wingdings" panose="05000000000000000000" pitchFamily="2" charset="2"/>
              <a:buChar char="§"/>
            </a:pPr>
            <a:r>
              <a:rPr kumimoji="1" lang="en-US" altLang="ja-JP" sz="2400" kern="0" dirty="0"/>
              <a:t>File naming</a:t>
            </a:r>
          </a:p>
          <a:p>
            <a:pPr marL="542925" indent="-277813">
              <a:lnSpc>
                <a:spcPct val="130000"/>
              </a:lnSpc>
              <a:buClr>
                <a:srgbClr val="006600"/>
              </a:buClr>
              <a:buFont typeface="Wingdings" panose="05000000000000000000" pitchFamily="2" charset="2"/>
              <a:buChar char="§"/>
            </a:pPr>
            <a:r>
              <a:rPr kumimoji="1" lang="en-US" altLang="ja-JP" sz="2400" kern="0" dirty="0" err="1"/>
              <a:t>NetCDF</a:t>
            </a:r>
            <a:r>
              <a:rPr kumimoji="1" lang="en-US" altLang="ja-JP" sz="2400" kern="0" dirty="0"/>
              <a:t> Convention</a:t>
            </a:r>
          </a:p>
          <a:p>
            <a:pPr marL="542925" indent="-277813">
              <a:lnSpc>
                <a:spcPct val="130000"/>
              </a:lnSpc>
              <a:buClr>
                <a:srgbClr val="006600"/>
              </a:buClr>
              <a:buFont typeface="Wingdings" panose="05000000000000000000" pitchFamily="2" charset="2"/>
              <a:buChar char="§"/>
            </a:pPr>
            <a:endParaRPr kumimoji="1" lang="en-US" altLang="ja-JP" sz="1600" kern="0" dirty="0"/>
          </a:p>
        </p:txBody>
      </p:sp>
    </p:spTree>
    <p:extLst>
      <p:ext uri="{BB962C8B-B14F-4D97-AF65-F5344CB8AC3E}">
        <p14:creationId xmlns:p14="http://schemas.microsoft.com/office/powerpoint/2010/main" val="348191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6</a:t>
            </a:fld>
            <a:endParaRPr lang="en-US"/>
          </a:p>
        </p:txBody>
      </p:sp>
      <p:sp>
        <p:nvSpPr>
          <p:cNvPr id="3" name="Content Placeholder 2"/>
          <p:cNvSpPr txBox="1">
            <a:spLocks/>
          </p:cNvSpPr>
          <p:nvPr/>
        </p:nvSpPr>
        <p:spPr>
          <a:xfrm>
            <a:off x="307687" y="3724593"/>
            <a:ext cx="8615251" cy="2200578"/>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2" indent="-342900">
              <a:lnSpc>
                <a:spcPct val="130000"/>
              </a:lnSpc>
              <a:buClr>
                <a:srgbClr val="FF0000"/>
              </a:buClr>
              <a:buFont typeface="Wingdings" pitchFamily="2" charset="2"/>
              <a:buChar char="v"/>
            </a:pPr>
            <a:r>
              <a:rPr kumimoji="1" lang="en-US" altLang="ja-JP" sz="1800" i="1" kern="0" dirty="0" err="1">
                <a:solidFill>
                  <a:srgbClr val="0000FF"/>
                </a:solidFill>
              </a:rPr>
              <a:t>DataDesinato</a:t>
            </a:r>
            <a:r>
              <a:rPr kumimoji="1" lang="en-US" altLang="ja-JP" sz="1800" kern="0" dirty="0" err="1"/>
              <a:t>r</a:t>
            </a:r>
            <a:r>
              <a:rPr kumimoji="1" lang="en-US" altLang="ja-JP" sz="1800" kern="0" dirty="0"/>
              <a:t> should be like </a:t>
            </a:r>
            <a:r>
              <a:rPr kumimoji="1" lang="en-US" altLang="ja-JP" sz="1800" kern="0" dirty="0">
                <a:solidFill>
                  <a:srgbClr val="FF0000"/>
                </a:solidFill>
              </a:rPr>
              <a:t>SATCAL+SRF+VISIR</a:t>
            </a:r>
            <a:endParaRPr kumimoji="1" lang="en-US" altLang="ja-JP" sz="1800" kern="0" dirty="0"/>
          </a:p>
          <a:p>
            <a:pPr marL="452438" lvl="2" indent="-180975">
              <a:lnSpc>
                <a:spcPct val="130000"/>
              </a:lnSpc>
              <a:buClr>
                <a:srgbClr val="006600"/>
              </a:buClr>
              <a:buFont typeface="Wingdings" panose="05000000000000000000" pitchFamily="2" charset="2"/>
              <a:buChar char="§"/>
            </a:pPr>
            <a:r>
              <a:rPr kumimoji="1" lang="en-US" altLang="ja-JP" sz="1600" kern="0" dirty="0"/>
              <a:t>Need interactions with WMO to add </a:t>
            </a:r>
            <a:r>
              <a:rPr kumimoji="1" lang="en-US" altLang="ja-JP" sz="1600" i="1" kern="0" dirty="0">
                <a:solidFill>
                  <a:srgbClr val="FF0000"/>
                </a:solidFill>
              </a:rPr>
              <a:t>SRF</a:t>
            </a:r>
            <a:r>
              <a:rPr kumimoji="1" lang="en-US" altLang="ja-JP" sz="1600" kern="0" dirty="0"/>
              <a:t> in Data Category: </a:t>
            </a:r>
            <a:r>
              <a:rPr kumimoji="1" lang="en-US" altLang="ja-JP" sz="1600" i="1" kern="0" dirty="0">
                <a:solidFill>
                  <a:srgbClr val="FF0000"/>
                </a:solidFill>
              </a:rPr>
              <a:t>SATCAL</a:t>
            </a:r>
            <a:r>
              <a:rPr kumimoji="1" lang="en-US" altLang="ja-JP" sz="1600" kern="0" dirty="0"/>
              <a:t> of </a:t>
            </a:r>
            <a:r>
              <a:rPr kumimoji="1" lang="en-US" altLang="ja-JP" sz="1600" i="1" kern="0" dirty="0">
                <a:solidFill>
                  <a:srgbClr val="0000FF"/>
                </a:solidFill>
              </a:rPr>
              <a:t>Common Table C-13 of the W.M.O. Manual on Codes. </a:t>
            </a:r>
            <a:r>
              <a:rPr kumimoji="1" lang="en-US" altLang="ja-JP" sz="1600" kern="0" dirty="0"/>
              <a:t>(next slide)</a:t>
            </a:r>
          </a:p>
          <a:p>
            <a:pPr marL="342900" lvl="2" indent="-342900">
              <a:lnSpc>
                <a:spcPct val="130000"/>
              </a:lnSpc>
              <a:buClr>
                <a:srgbClr val="FF0000"/>
              </a:buClr>
              <a:buFont typeface="Wingdings" pitchFamily="2" charset="2"/>
              <a:buChar char="v"/>
            </a:pPr>
            <a:r>
              <a:rPr kumimoji="1" lang="en-US" altLang="ja-JP" sz="1800" kern="0" dirty="0" err="1">
                <a:solidFill>
                  <a:srgbClr val="FF0000"/>
                </a:solidFill>
              </a:rPr>
              <a:t>yyyyMMddhhmmss</a:t>
            </a:r>
            <a:r>
              <a:rPr kumimoji="1" lang="en-US" altLang="ja-JP" sz="1800" kern="0" dirty="0"/>
              <a:t> and </a:t>
            </a:r>
            <a:r>
              <a:rPr kumimoji="1" lang="en-US" altLang="ja-JP" sz="1800" kern="0" dirty="0">
                <a:solidFill>
                  <a:srgbClr val="FF0000"/>
                </a:solidFill>
              </a:rPr>
              <a:t>versioning</a:t>
            </a:r>
            <a:r>
              <a:rPr kumimoji="1" lang="en-US" altLang="ja-JP" sz="1800" kern="0" dirty="0"/>
              <a:t> would be needed</a:t>
            </a:r>
          </a:p>
          <a:p>
            <a:pPr marL="452438" indent="-187325">
              <a:lnSpc>
                <a:spcPct val="130000"/>
              </a:lnSpc>
              <a:buClr>
                <a:srgbClr val="006600"/>
              </a:buClr>
              <a:buFont typeface="Wingdings" panose="05000000000000000000" pitchFamily="2" charset="2"/>
              <a:buChar char="§"/>
            </a:pPr>
            <a:r>
              <a:rPr kumimoji="1" lang="en-US" altLang="ja-JP" sz="1600" kern="0" dirty="0"/>
              <a:t>SRF could be updated during the instrument lifetime (default: delivery date to customers)</a:t>
            </a:r>
          </a:p>
          <a:p>
            <a:pPr marL="452438" indent="-187325">
              <a:lnSpc>
                <a:spcPct val="130000"/>
              </a:lnSpc>
              <a:buClr>
                <a:srgbClr val="006600"/>
              </a:buClr>
              <a:buFont typeface="Wingdings" panose="05000000000000000000" pitchFamily="2" charset="2"/>
              <a:buChar char="§"/>
            </a:pPr>
            <a:r>
              <a:rPr kumimoji="1" lang="en-US" altLang="ja-JP" sz="1600" kern="0" dirty="0"/>
              <a:t>Field </a:t>
            </a:r>
            <a:r>
              <a:rPr kumimoji="1" lang="en-US" altLang="ja-JP" sz="1600" i="1" kern="0" dirty="0"/>
              <a:t>demo/</a:t>
            </a:r>
            <a:r>
              <a:rPr kumimoji="1" lang="en-US" altLang="ja-JP" sz="1600" i="1" kern="0" dirty="0" err="1"/>
              <a:t>preop</a:t>
            </a:r>
            <a:r>
              <a:rPr kumimoji="1" lang="en-US" altLang="ja-JP" sz="1600" i="1" kern="0" dirty="0"/>
              <a:t>/op</a:t>
            </a:r>
            <a:r>
              <a:rPr kumimoji="1" lang="en-US" altLang="ja-JP" sz="1600" kern="0" dirty="0"/>
              <a:t>: not used because this is not a GSICS product</a:t>
            </a:r>
          </a:p>
        </p:txBody>
      </p:sp>
      <p:sp>
        <p:nvSpPr>
          <p:cNvPr id="4" name="Title 1"/>
          <p:cNvSpPr txBox="1">
            <a:spLocks/>
          </p:cNvSpPr>
          <p:nvPr/>
        </p:nvSpPr>
        <p:spPr>
          <a:xfrm>
            <a:off x="3295859" y="367322"/>
            <a:ext cx="5557573" cy="778189"/>
          </a:xfrm>
          <a:prstGeom prst="rect">
            <a:avLst/>
          </a:prstGeom>
        </p:spPr>
        <p:txBody>
          <a:bodyPr>
            <a:normAutofit fontScale="6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50000"/>
              </a:lnSpc>
            </a:pPr>
            <a:r>
              <a:rPr lang="en-GB" altLang="ja-JP" sz="3800" b="1" kern="0" dirty="0">
                <a:solidFill>
                  <a:schemeClr val="tx1"/>
                </a:solidFill>
              </a:rPr>
              <a:t>Updates of </a:t>
            </a:r>
            <a:r>
              <a:rPr lang="en-GB" sz="3800" b="1" kern="0" dirty="0" err="1">
                <a:solidFill>
                  <a:schemeClr val="tx1"/>
                </a:solidFill>
              </a:rPr>
              <a:t>Filenaming</a:t>
            </a:r>
            <a:r>
              <a:rPr lang="en-GB" sz="3800" b="1" kern="0" dirty="0">
                <a:solidFill>
                  <a:schemeClr val="tx1"/>
                </a:solidFill>
              </a:rPr>
              <a:t> Convention</a:t>
            </a:r>
          </a:p>
        </p:txBody>
      </p:sp>
      <p:sp>
        <p:nvSpPr>
          <p:cNvPr id="6" name="TextBox 11"/>
          <p:cNvSpPr txBox="1"/>
          <p:nvPr/>
        </p:nvSpPr>
        <p:spPr>
          <a:xfrm>
            <a:off x="110531" y="1296169"/>
            <a:ext cx="8943037" cy="2006703"/>
          </a:xfrm>
          <a:prstGeom prst="rect">
            <a:avLst/>
          </a:prstGeom>
          <a:noFill/>
          <a:ln>
            <a:noFill/>
          </a:ln>
        </p:spPr>
        <p:txBody>
          <a:bodyPr wrap="square" rtlCol="0">
            <a:spAutoFit/>
          </a:bodyPr>
          <a:lstStyle/>
          <a:p>
            <a:pPr>
              <a:lnSpc>
                <a:spcPct val="130000"/>
              </a:lnSpc>
            </a:pPr>
            <a:r>
              <a:rPr lang="en-GB" dirty="0">
                <a:solidFill>
                  <a:schemeClr val="tx1"/>
                </a:solidFill>
              </a:rPr>
              <a:t>Current Convention:</a:t>
            </a:r>
          </a:p>
          <a:p>
            <a:pPr marL="0" lvl="1">
              <a:lnSpc>
                <a:spcPct val="130000"/>
              </a:lnSpc>
            </a:pPr>
            <a:r>
              <a:rPr lang="en-GB" b="1" dirty="0">
                <a:solidFill>
                  <a:schemeClr val="tx1"/>
                </a:solidFill>
              </a:rPr>
              <a:t>W_XX-EUMETSAT-Darmstadt,</a:t>
            </a:r>
            <a:r>
              <a:rPr lang="en-GB" b="1" dirty="0">
                <a:solidFill>
                  <a:srgbClr val="FF0000"/>
                </a:solidFill>
              </a:rPr>
              <a:t>VIS+IR+SRF</a:t>
            </a:r>
            <a:r>
              <a:rPr lang="en-GB" b="1" dirty="0">
                <a:solidFill>
                  <a:schemeClr val="tx1"/>
                </a:solidFill>
              </a:rPr>
              <a:t>,MSG1+SEVIRI_C_EUMG.nc</a:t>
            </a:r>
          </a:p>
          <a:p>
            <a:pPr marL="0" lvl="1">
              <a:lnSpc>
                <a:spcPct val="130000"/>
              </a:lnSpc>
            </a:pPr>
            <a:endParaRPr lang="en-GB" sz="1400" b="1" dirty="0">
              <a:solidFill>
                <a:schemeClr val="tx1"/>
              </a:solidFill>
            </a:endParaRPr>
          </a:p>
          <a:p>
            <a:pPr marL="0" lvl="1">
              <a:lnSpc>
                <a:spcPct val="130000"/>
              </a:lnSpc>
            </a:pPr>
            <a:r>
              <a:rPr lang="en-GB" dirty="0"/>
              <a:t>Proposal for GSICS Standard SRF:</a:t>
            </a:r>
          </a:p>
          <a:p>
            <a:r>
              <a:rPr lang="en-GB" altLang="ja-JP" b="1" dirty="0"/>
              <a:t>W_XX-EUMETSAT-Darmstadt,</a:t>
            </a:r>
            <a:r>
              <a:rPr lang="en-GB" altLang="ja-JP" b="1" dirty="0">
                <a:solidFill>
                  <a:srgbClr val="FF0000"/>
                </a:solidFill>
              </a:rPr>
              <a:t>SATCAL+SRF+VISIR</a:t>
            </a:r>
            <a:r>
              <a:rPr lang="en-GB" altLang="ja-JP" b="1" dirty="0"/>
              <a:t>,MSG1+SEVIRI_C_EUMG</a:t>
            </a:r>
            <a:r>
              <a:rPr lang="en-GB" altLang="ja-JP" b="1" dirty="0">
                <a:solidFill>
                  <a:srgbClr val="FF0000"/>
                </a:solidFill>
              </a:rPr>
              <a:t>_20060119------_01</a:t>
            </a:r>
            <a:r>
              <a:rPr lang="en-GB" altLang="ja-JP" b="1" dirty="0"/>
              <a:t>.nc</a:t>
            </a:r>
            <a:endParaRPr lang="en-GB" b="1" dirty="0"/>
          </a:p>
        </p:txBody>
      </p:sp>
      <p:sp>
        <p:nvSpPr>
          <p:cNvPr id="5" name="テキスト ボックス 4"/>
          <p:cNvSpPr txBox="1"/>
          <p:nvPr/>
        </p:nvSpPr>
        <p:spPr>
          <a:xfrm>
            <a:off x="3651743" y="1950918"/>
            <a:ext cx="1494320" cy="338554"/>
          </a:xfrm>
          <a:prstGeom prst="rect">
            <a:avLst/>
          </a:prstGeom>
          <a:noFill/>
        </p:spPr>
        <p:txBody>
          <a:bodyPr wrap="none" rtlCol="0">
            <a:spAutoFit/>
          </a:bodyPr>
          <a:lstStyle/>
          <a:p>
            <a:r>
              <a:rPr kumimoji="1" lang="en-US" altLang="ja-JP" sz="1600" i="1" dirty="0" err="1">
                <a:solidFill>
                  <a:srgbClr val="0000FF"/>
                </a:solidFill>
              </a:rPr>
              <a:t>DataDesinator</a:t>
            </a:r>
            <a:endParaRPr kumimoji="1" lang="ja-JP" altLang="en-US" sz="1600" i="1" dirty="0">
              <a:solidFill>
                <a:srgbClr val="0000FF"/>
              </a:solidFill>
            </a:endParaRPr>
          </a:p>
        </p:txBody>
      </p:sp>
      <p:sp>
        <p:nvSpPr>
          <p:cNvPr id="8" name="テキスト ボックス 7"/>
          <p:cNvSpPr txBox="1"/>
          <p:nvPr/>
        </p:nvSpPr>
        <p:spPr>
          <a:xfrm>
            <a:off x="5921170" y="3183835"/>
            <a:ext cx="1941557" cy="338554"/>
          </a:xfrm>
          <a:prstGeom prst="rect">
            <a:avLst/>
          </a:prstGeom>
          <a:noFill/>
        </p:spPr>
        <p:txBody>
          <a:bodyPr wrap="none" rtlCol="0">
            <a:spAutoFit/>
          </a:bodyPr>
          <a:lstStyle/>
          <a:p>
            <a:r>
              <a:rPr kumimoji="1" lang="en-US" altLang="ja-JP" sz="1600" i="1" dirty="0" err="1">
                <a:solidFill>
                  <a:srgbClr val="0000FF"/>
                </a:solidFill>
              </a:rPr>
              <a:t>yyyyMMddhhmmss</a:t>
            </a:r>
            <a:endParaRPr kumimoji="1" lang="ja-JP" altLang="en-US" sz="1600" i="1" dirty="0">
              <a:solidFill>
                <a:srgbClr val="0000FF"/>
              </a:solidFill>
            </a:endParaRPr>
          </a:p>
        </p:txBody>
      </p:sp>
      <p:sp>
        <p:nvSpPr>
          <p:cNvPr id="9" name="テキスト ボックス 8"/>
          <p:cNvSpPr txBox="1"/>
          <p:nvPr/>
        </p:nvSpPr>
        <p:spPr>
          <a:xfrm>
            <a:off x="7923015" y="3182171"/>
            <a:ext cx="1117614" cy="338554"/>
          </a:xfrm>
          <a:prstGeom prst="rect">
            <a:avLst/>
          </a:prstGeom>
          <a:noFill/>
        </p:spPr>
        <p:txBody>
          <a:bodyPr wrap="none" rtlCol="0">
            <a:spAutoFit/>
          </a:bodyPr>
          <a:lstStyle/>
          <a:p>
            <a:r>
              <a:rPr kumimoji="1" lang="en-US" altLang="ja-JP" sz="1600" i="1" dirty="0">
                <a:solidFill>
                  <a:srgbClr val="0000FF"/>
                </a:solidFill>
              </a:rPr>
              <a:t>versioning</a:t>
            </a:r>
            <a:endParaRPr kumimoji="1" lang="ja-JP" altLang="en-US" sz="1600" i="1" dirty="0">
              <a:solidFill>
                <a:srgbClr val="0000FF"/>
              </a:solidFill>
            </a:endParaRPr>
          </a:p>
        </p:txBody>
      </p:sp>
    </p:spTree>
    <p:extLst>
      <p:ext uri="{BB962C8B-B14F-4D97-AF65-F5344CB8AC3E}">
        <p14:creationId xmlns:p14="http://schemas.microsoft.com/office/powerpoint/2010/main" val="405476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7CC1830-E5E5-4BEB-9A1E-C0A49E0B1388}"/>
              </a:ext>
            </a:extLst>
          </p:cNvPr>
          <p:cNvSpPr>
            <a:spLocks noGrp="1"/>
          </p:cNvSpPr>
          <p:nvPr>
            <p:ph type="sldNum" sz="quarter" idx="10"/>
          </p:nvPr>
        </p:nvSpPr>
        <p:spPr/>
        <p:txBody>
          <a:bodyPr/>
          <a:lstStyle/>
          <a:p>
            <a:pPr>
              <a:defRPr/>
            </a:pPr>
            <a:fld id="{63F3BB8C-0C0C-4EAB-9830-DC513CDAB615}" type="slidenum">
              <a:rPr lang="en-US" smtClean="0"/>
              <a:pPr>
                <a:defRPr/>
              </a:pPr>
              <a:t>7</a:t>
            </a:fld>
            <a:endParaRPr lang="en-US"/>
          </a:p>
        </p:txBody>
      </p:sp>
      <p:graphicFrame>
        <p:nvGraphicFramePr>
          <p:cNvPr id="4" name="表 3">
            <a:extLst>
              <a:ext uri="{FF2B5EF4-FFF2-40B4-BE49-F238E27FC236}">
                <a16:creationId xmlns:a16="http://schemas.microsoft.com/office/drawing/2014/main" id="{58D6E54B-FAB4-4483-A7B7-4CEE4CBCDF73}"/>
              </a:ext>
            </a:extLst>
          </p:cNvPr>
          <p:cNvGraphicFramePr>
            <a:graphicFrameLocks noGrp="1"/>
          </p:cNvGraphicFramePr>
          <p:nvPr>
            <p:extLst>
              <p:ext uri="{D42A27DB-BD31-4B8C-83A1-F6EECF244321}">
                <p14:modId xmlns:p14="http://schemas.microsoft.com/office/powerpoint/2010/main" val="351464197"/>
              </p:ext>
            </p:extLst>
          </p:nvPr>
        </p:nvGraphicFramePr>
        <p:xfrm>
          <a:off x="314794" y="2915577"/>
          <a:ext cx="8433216" cy="3006344"/>
        </p:xfrm>
        <a:graphic>
          <a:graphicData uri="http://schemas.openxmlformats.org/drawingml/2006/table">
            <a:tbl>
              <a:tblPr firstRow="1" firstCol="1" bandRow="1"/>
              <a:tblGrid>
                <a:gridCol w="1386590">
                  <a:extLst>
                    <a:ext uri="{9D8B030D-6E8A-4147-A177-3AD203B41FA5}">
                      <a16:colId xmlns:a16="http://schemas.microsoft.com/office/drawing/2014/main" val="775063947"/>
                    </a:ext>
                  </a:extLst>
                </a:gridCol>
                <a:gridCol w="1311639">
                  <a:extLst>
                    <a:ext uri="{9D8B030D-6E8A-4147-A177-3AD203B41FA5}">
                      <a16:colId xmlns:a16="http://schemas.microsoft.com/office/drawing/2014/main" val="2900384990"/>
                    </a:ext>
                  </a:extLst>
                </a:gridCol>
                <a:gridCol w="779939">
                  <a:extLst>
                    <a:ext uri="{9D8B030D-6E8A-4147-A177-3AD203B41FA5}">
                      <a16:colId xmlns:a16="http://schemas.microsoft.com/office/drawing/2014/main" val="707176710"/>
                    </a:ext>
                  </a:extLst>
                </a:gridCol>
                <a:gridCol w="1273714">
                  <a:extLst>
                    <a:ext uri="{9D8B030D-6E8A-4147-A177-3AD203B41FA5}">
                      <a16:colId xmlns:a16="http://schemas.microsoft.com/office/drawing/2014/main" val="2623504888"/>
                    </a:ext>
                  </a:extLst>
                </a:gridCol>
                <a:gridCol w="2690014">
                  <a:extLst>
                    <a:ext uri="{9D8B030D-6E8A-4147-A177-3AD203B41FA5}">
                      <a16:colId xmlns:a16="http://schemas.microsoft.com/office/drawing/2014/main" val="1880651676"/>
                    </a:ext>
                  </a:extLst>
                </a:gridCol>
                <a:gridCol w="991320">
                  <a:extLst>
                    <a:ext uri="{9D8B030D-6E8A-4147-A177-3AD203B41FA5}">
                      <a16:colId xmlns:a16="http://schemas.microsoft.com/office/drawing/2014/main" val="841235426"/>
                    </a:ext>
                  </a:extLst>
                </a:gridCol>
              </a:tblGrid>
              <a:tr h="258466">
                <a:tc gridSpan="3">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Common Table C-13 Data Category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Common Table C-13 International Data Subcategory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43749784"/>
                  </a:ext>
                </a:extLst>
              </a:tr>
              <a:tr h="258466">
                <a:tc>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Alphanum. Code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Name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Code Figure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Alphanum. Code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Name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Calibri" panose="020F0502020204030204" pitchFamily="34" charset="0"/>
                          <a:ea typeface="ＭＳ Ｐゴシック" panose="020B0600070205080204" pitchFamily="50" charset="-128"/>
                          <a:cs typeface="ＭＳ Ｐゴシック" panose="020B0600070205080204" pitchFamily="50" charset="-128"/>
                        </a:rPr>
                        <a:t>Code Figure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5841255"/>
                  </a:ext>
                </a:extLst>
              </a:tr>
              <a:tr h="258466">
                <a:tc rowSpan="6">
                  <a:txBody>
                    <a:bodyPr/>
                    <a:lstStyle/>
                    <a:p>
                      <a:pPr algn="ctr">
                        <a:lnSpc>
                          <a:spcPct val="115000"/>
                        </a:lnSpc>
                        <a:spcAft>
                          <a:spcPts val="0"/>
                        </a:spcAft>
                      </a:pPr>
                      <a:r>
                        <a:rPr lang="en-US" sz="1800">
                          <a:effectLst/>
                          <a:latin typeface="Calibri" panose="020F0502020204030204" pitchFamily="34" charset="0"/>
                          <a:ea typeface="ＭＳ ゴシック" panose="020B0609070205080204" pitchFamily="49" charset="-128"/>
                          <a:cs typeface="ＭＳ ゴシック" panose="020B0609070205080204" pitchFamily="49" charset="-128"/>
                        </a:rPr>
                        <a:t>SATCAL</a:t>
                      </a: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nSpc>
                          <a:spcPct val="115000"/>
                        </a:lnSpc>
                        <a:spcAft>
                          <a:spcPts val="0"/>
                        </a:spcAft>
                      </a:pPr>
                      <a:r>
                        <a:rPr lang="en-US" sz="1800" dirty="0">
                          <a:effectLst/>
                          <a:latin typeface="Calibri" panose="020F0502020204030204" pitchFamily="34" charset="0"/>
                          <a:ea typeface="ＭＳ Ｐゴシック" panose="020B0600070205080204" pitchFamily="50" charset="-128"/>
                          <a:cs typeface="ＭＳ Ｐゴシック" panose="020B0600070205080204" pitchFamily="50" charset="-128"/>
                        </a:rPr>
                        <a:t>Calibration dataset (satellite) </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30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Calibri" panose="020F0502020204030204" pitchFamily="34" charset="0"/>
                          <a:ea typeface="ＭＳ ゴシック" panose="020B0609070205080204" pitchFamily="49" charset="-128"/>
                          <a:cs typeface="ＭＳ ゴシック" panose="020B0609070205080204" pitchFamily="49" charset="-128"/>
                        </a:rPr>
                        <a:t>SUBSET</a:t>
                      </a: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Subsetted data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0</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5147446"/>
                  </a:ext>
                </a:extLst>
              </a:tr>
              <a:tr h="2584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15000"/>
                        </a:lnSpc>
                        <a:spcAft>
                          <a:spcPts val="0"/>
                        </a:spcAft>
                      </a:pPr>
                      <a:r>
                        <a:rPr lang="en-US" sz="1800">
                          <a:effectLst/>
                          <a:latin typeface="Calibri" panose="020F0502020204030204" pitchFamily="34" charset="0"/>
                          <a:ea typeface="ＭＳ ゴシック" panose="020B0609070205080204" pitchFamily="49" charset="-128"/>
                          <a:cs typeface="ＭＳ ゴシック" panose="020B0609070205080204" pitchFamily="49" charset="-128"/>
                        </a:rPr>
                        <a:t>COLLOC</a:t>
                      </a: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Collocated data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1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596083"/>
                  </a:ext>
                </a:extLst>
              </a:tr>
              <a:tr h="2584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15000"/>
                        </a:lnSpc>
                        <a:spcAft>
                          <a:spcPts val="0"/>
                        </a:spcAft>
                      </a:pPr>
                      <a:r>
                        <a:rPr lang="en-US" sz="1800">
                          <a:effectLst/>
                          <a:latin typeface="Calibri" panose="020F0502020204030204" pitchFamily="34" charset="0"/>
                          <a:ea typeface="ＭＳ ゴシック" panose="020B0609070205080204" pitchFamily="49" charset="-128"/>
                          <a:cs typeface="ＭＳ ゴシック" panose="020B0609070205080204" pitchFamily="49" charset="-128"/>
                        </a:rPr>
                        <a:t>OBC</a:t>
                      </a: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On-board calibration data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2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798838"/>
                  </a:ext>
                </a:extLst>
              </a:tr>
              <a:tr h="2584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15000"/>
                        </a:lnSpc>
                        <a:spcAft>
                          <a:spcPts val="0"/>
                        </a:spcAft>
                      </a:pPr>
                      <a:r>
                        <a:rPr lang="en-US" sz="1800">
                          <a:effectLst/>
                          <a:latin typeface="Calibri" panose="020F0502020204030204" pitchFamily="34" charset="0"/>
                          <a:ea typeface="ＭＳ ゴシック" panose="020B0609070205080204" pitchFamily="49" charset="-128"/>
                          <a:cs typeface="ＭＳ ゴシック" panose="020B0609070205080204" pitchFamily="49" charset="-128"/>
                        </a:rPr>
                        <a:t>BIASM</a:t>
                      </a: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Bias Monitoring</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3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957316"/>
                  </a:ext>
                </a:extLst>
              </a:tr>
              <a:tr h="2584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15000"/>
                        </a:lnSpc>
                        <a:spcAft>
                          <a:spcPts val="0"/>
                        </a:spcAft>
                      </a:pPr>
                      <a:r>
                        <a:rPr lang="en-US" sz="1800">
                          <a:effectLst/>
                          <a:latin typeface="Calibri" panose="020F0502020204030204" pitchFamily="34" charset="0"/>
                          <a:ea typeface="ＭＳ ゴシック" panose="020B0609070205080204" pitchFamily="49" charset="-128"/>
                          <a:cs typeface="ＭＳ ゴシック" panose="020B0609070205080204" pitchFamily="49" charset="-128"/>
                        </a:rPr>
                        <a:t>NRTC</a:t>
                      </a: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Near Real-Time Correction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4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238989"/>
                  </a:ext>
                </a:extLst>
              </a:tr>
              <a:tr h="2584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15000"/>
                        </a:lnSpc>
                        <a:spcAft>
                          <a:spcPts val="0"/>
                        </a:spcAft>
                      </a:pPr>
                      <a:r>
                        <a:rPr lang="en-US" sz="1800">
                          <a:effectLst/>
                          <a:latin typeface="Calibri" panose="020F0502020204030204" pitchFamily="34" charset="0"/>
                          <a:ea typeface="ＭＳ ゴシック" panose="020B0609070205080204" pitchFamily="49" charset="-128"/>
                          <a:cs typeface="ＭＳ ゴシック" panose="020B0609070205080204" pitchFamily="49" charset="-128"/>
                        </a:rPr>
                        <a:t>RAC</a:t>
                      </a:r>
                      <a:r>
                        <a:rPr lang="en-US" sz="1800">
                          <a:effectLst/>
                          <a:latin typeface="Calibri" panose="020F0502020204030204" pitchFamily="34" charset="0"/>
                          <a:ea typeface="ＭＳ Ｐゴシック" panose="020B0600070205080204" pitchFamily="50" charset="-128"/>
                          <a:cs typeface="ＭＳ Ｐゴシック" panose="020B0600070205080204" pitchFamily="50" charset="-128"/>
                        </a:rPr>
                        <a:t> </a:t>
                      </a:r>
                      <a:endParaRPr lang="ja-JP" sz="20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Calibri" panose="020F0502020204030204" pitchFamily="34" charset="0"/>
                          <a:ea typeface="ＭＳ Ｐゴシック" panose="020B0600070205080204" pitchFamily="50" charset="-128"/>
                          <a:cs typeface="ＭＳ Ｐゴシック" panose="020B0600070205080204" pitchFamily="50" charset="-128"/>
                        </a:rPr>
                        <a:t>Re-analysis Correction </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effectLst/>
                          <a:latin typeface="Calibri" panose="020F0502020204030204" pitchFamily="34" charset="0"/>
                          <a:ea typeface="ＭＳ Ｐゴシック" panose="020B0600070205080204" pitchFamily="50" charset="-128"/>
                          <a:cs typeface="ＭＳ Ｐゴシック" panose="020B0600070205080204" pitchFamily="50" charset="-128"/>
                        </a:rPr>
                        <a:t>5 </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5710114"/>
                  </a:ext>
                </a:extLst>
              </a:tr>
            </a:tbl>
          </a:graphicData>
        </a:graphic>
      </p:graphicFrame>
      <p:sp>
        <p:nvSpPr>
          <p:cNvPr id="5" name="正方形/長方形 4">
            <a:extLst>
              <a:ext uri="{FF2B5EF4-FFF2-40B4-BE49-F238E27FC236}">
                <a16:creationId xmlns:a16="http://schemas.microsoft.com/office/drawing/2014/main" id="{DC768E26-02AE-4DD8-9A34-B965ECD9F1A1}"/>
              </a:ext>
            </a:extLst>
          </p:cNvPr>
          <p:cNvSpPr/>
          <p:nvPr/>
        </p:nvSpPr>
        <p:spPr>
          <a:xfrm>
            <a:off x="450329" y="2450249"/>
            <a:ext cx="8162145" cy="369332"/>
          </a:xfrm>
          <a:prstGeom prst="rect">
            <a:avLst/>
          </a:prstGeom>
        </p:spPr>
        <p:txBody>
          <a:bodyPr wrap="square">
            <a:spAutoFit/>
          </a:bodyPr>
          <a:lstStyle/>
          <a:p>
            <a:r>
              <a:rPr lang="en-GB" altLang="ja-JP" dirty="0">
                <a:latin typeface="Calibri" panose="020F0502020204030204" pitchFamily="34" charset="0"/>
                <a:ea typeface="ＭＳ 明朝" panose="02020609040205080304" pitchFamily="17" charset="-128"/>
                <a:cs typeface="Times New Roman" panose="02020603050405020304" pitchFamily="18" charset="0"/>
              </a:rPr>
              <a:t>Available </a:t>
            </a:r>
            <a:r>
              <a:rPr lang="en-GB" altLang="ja-JP" i="1" dirty="0" err="1">
                <a:latin typeface="Calibri" panose="020F0502020204030204" pitchFamily="34" charset="0"/>
                <a:ea typeface="ＭＳ 明朝" panose="02020609040205080304" pitchFamily="17" charset="-128"/>
                <a:cs typeface="Times New Roman" panose="02020603050405020304" pitchFamily="18" charset="0"/>
              </a:rPr>
              <a:t>DataCategory</a:t>
            </a:r>
            <a:r>
              <a:rPr lang="en-GB" altLang="ja-JP" dirty="0">
                <a:latin typeface="Calibri" panose="020F0502020204030204" pitchFamily="34" charset="0"/>
                <a:ea typeface="ＭＳ 明朝" panose="02020609040205080304" pitchFamily="17" charset="-128"/>
                <a:cs typeface="Times New Roman" panose="02020603050405020304" pitchFamily="18" charset="0"/>
              </a:rPr>
              <a:t> and </a:t>
            </a:r>
            <a:r>
              <a:rPr lang="en-GB" altLang="ja-JP" i="1" dirty="0" err="1">
                <a:latin typeface="Calibri" panose="020F0502020204030204" pitchFamily="34" charset="0"/>
                <a:ea typeface="ＭＳ 明朝" panose="02020609040205080304" pitchFamily="17" charset="-128"/>
                <a:cs typeface="Times New Roman" panose="02020603050405020304" pitchFamily="18" charset="0"/>
              </a:rPr>
              <a:t>InternationalDataSubcategory</a:t>
            </a:r>
            <a:r>
              <a:rPr lang="en-GB" altLang="ja-JP" dirty="0">
                <a:latin typeface="Calibri" panose="020F0502020204030204" pitchFamily="34" charset="0"/>
                <a:ea typeface="ＭＳ 明朝" panose="02020609040205080304" pitchFamily="17" charset="-128"/>
                <a:cs typeface="Times New Roman" panose="02020603050405020304" pitchFamily="18" charset="0"/>
              </a:rPr>
              <a:t> for GSICS (as of Mar 2019)</a:t>
            </a:r>
            <a:endParaRPr lang="ja-JP" altLang="en-US" dirty="0"/>
          </a:p>
        </p:txBody>
      </p:sp>
      <p:sp>
        <p:nvSpPr>
          <p:cNvPr id="6" name="正方形/長方形 5">
            <a:extLst>
              <a:ext uri="{FF2B5EF4-FFF2-40B4-BE49-F238E27FC236}">
                <a16:creationId xmlns:a16="http://schemas.microsoft.com/office/drawing/2014/main" id="{F59D3CAB-189A-4615-AF82-10DD59A93B57}"/>
              </a:ext>
            </a:extLst>
          </p:cNvPr>
          <p:cNvSpPr/>
          <p:nvPr/>
        </p:nvSpPr>
        <p:spPr>
          <a:xfrm>
            <a:off x="3320321" y="270385"/>
            <a:ext cx="4572000" cy="830997"/>
          </a:xfrm>
          <a:prstGeom prst="rect">
            <a:avLst/>
          </a:prstGeom>
        </p:spPr>
        <p:txBody>
          <a:bodyPr>
            <a:spAutoFit/>
          </a:bodyPr>
          <a:lstStyle/>
          <a:p>
            <a:r>
              <a:rPr lang="en-GB" altLang="ja-JP" sz="2400" b="1" dirty="0">
                <a:latin typeface="Calibri" panose="020F0502020204030204" pitchFamily="34" charset="0"/>
                <a:ea typeface="ＭＳ 明朝" panose="02020609040205080304" pitchFamily="17" charset="-128"/>
                <a:cs typeface="Times New Roman" panose="02020603050405020304" pitchFamily="18" charset="0"/>
              </a:rPr>
              <a:t>Common Table C-13 of the W.M.O. Manual on Codes </a:t>
            </a:r>
            <a:endParaRPr lang="ja-JP" altLang="en-US" sz="2400" b="1" dirty="0"/>
          </a:p>
        </p:txBody>
      </p:sp>
      <p:sp>
        <p:nvSpPr>
          <p:cNvPr id="7" name="テキスト ボックス 6">
            <a:extLst>
              <a:ext uri="{FF2B5EF4-FFF2-40B4-BE49-F238E27FC236}">
                <a16:creationId xmlns:a16="http://schemas.microsoft.com/office/drawing/2014/main" id="{E5BF462A-C6C2-47FC-B9C6-EBE976974EB7}"/>
              </a:ext>
            </a:extLst>
          </p:cNvPr>
          <p:cNvSpPr txBox="1"/>
          <p:nvPr/>
        </p:nvSpPr>
        <p:spPr>
          <a:xfrm>
            <a:off x="505037" y="1494232"/>
            <a:ext cx="7755825" cy="646331"/>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t>Adding </a:t>
            </a:r>
            <a:r>
              <a:rPr kumimoji="1" lang="en-US" altLang="ja-JP" dirty="0">
                <a:solidFill>
                  <a:srgbClr val="FF0000"/>
                </a:solidFill>
              </a:rPr>
              <a:t>SRF</a:t>
            </a:r>
            <a:r>
              <a:rPr kumimoji="1" lang="en-US" altLang="ja-JP" dirty="0"/>
              <a:t> to </a:t>
            </a:r>
            <a:r>
              <a:rPr kumimoji="1" lang="en-US" altLang="ja-JP" i="1" dirty="0" err="1"/>
              <a:t>InternationalDataSubcategory</a:t>
            </a:r>
            <a:r>
              <a:rPr kumimoji="1" lang="en-US" altLang="ja-JP" dirty="0"/>
              <a:t> will be considered by interacting with WMO</a:t>
            </a:r>
          </a:p>
        </p:txBody>
      </p:sp>
    </p:spTree>
    <p:extLst>
      <p:ext uri="{BB962C8B-B14F-4D97-AF65-F5344CB8AC3E}">
        <p14:creationId xmlns:p14="http://schemas.microsoft.com/office/powerpoint/2010/main" val="330647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15EC5E-7EBE-4AD3-83DE-F2E89C95DE26}"/>
              </a:ext>
            </a:extLst>
          </p:cNvPr>
          <p:cNvSpPr>
            <a:spLocks noGrp="1"/>
          </p:cNvSpPr>
          <p:nvPr>
            <p:ph type="sldNum" sz="quarter" idx="10"/>
          </p:nvPr>
        </p:nvSpPr>
        <p:spPr/>
        <p:txBody>
          <a:bodyPr/>
          <a:lstStyle/>
          <a:p>
            <a:pPr>
              <a:defRPr/>
            </a:pPr>
            <a:fld id="{63F3BB8C-0C0C-4EAB-9830-DC513CDAB615}" type="slidenum">
              <a:rPr lang="en-US" smtClean="0"/>
              <a:pPr>
                <a:defRPr/>
              </a:pPr>
              <a:t>8</a:t>
            </a:fld>
            <a:endParaRPr lang="en-US"/>
          </a:p>
        </p:txBody>
      </p:sp>
      <p:sp>
        <p:nvSpPr>
          <p:cNvPr id="3" name="テキスト ボックス 2">
            <a:hlinkClick r:id="rId2"/>
            <a:extLst>
              <a:ext uri="{FF2B5EF4-FFF2-40B4-BE49-F238E27FC236}">
                <a16:creationId xmlns:a16="http://schemas.microsoft.com/office/drawing/2014/main" id="{E0AFDFA4-3E26-4E2B-A523-BD9B761D8E94}"/>
              </a:ext>
            </a:extLst>
          </p:cNvPr>
          <p:cNvSpPr txBox="1"/>
          <p:nvPr/>
        </p:nvSpPr>
        <p:spPr>
          <a:xfrm>
            <a:off x="859258" y="1436650"/>
            <a:ext cx="7573163" cy="461665"/>
          </a:xfrm>
          <a:prstGeom prst="rect">
            <a:avLst/>
          </a:prstGeom>
          <a:noFill/>
        </p:spPr>
        <p:txBody>
          <a:bodyPr wrap="none" rtlCol="0">
            <a:spAutoFit/>
          </a:bodyPr>
          <a:lstStyle/>
          <a:p>
            <a:r>
              <a:rPr kumimoji="1" lang="en-US" altLang="ja-JP" sz="2400" dirty="0">
                <a:hlinkClick r:id="rId2"/>
              </a:rPr>
              <a:t>Proposal for Global Attributes / Dimensions / Variables</a:t>
            </a:r>
            <a:endParaRPr kumimoji="1" lang="ja-JP" altLang="en-US" sz="2400" dirty="0"/>
          </a:p>
        </p:txBody>
      </p:sp>
      <p:sp>
        <p:nvSpPr>
          <p:cNvPr id="4" name="Title 1">
            <a:extLst>
              <a:ext uri="{FF2B5EF4-FFF2-40B4-BE49-F238E27FC236}">
                <a16:creationId xmlns:a16="http://schemas.microsoft.com/office/drawing/2014/main" id="{AD90BB75-4799-4E28-9539-13F1DBD180EB}"/>
              </a:ext>
            </a:extLst>
          </p:cNvPr>
          <p:cNvSpPr txBox="1">
            <a:spLocks/>
          </p:cNvSpPr>
          <p:nvPr/>
        </p:nvSpPr>
        <p:spPr>
          <a:xfrm>
            <a:off x="3336681" y="106065"/>
            <a:ext cx="4337747" cy="1469642"/>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50000"/>
              </a:lnSpc>
            </a:pPr>
            <a:r>
              <a:rPr lang="en-GB" altLang="ja-JP" sz="2400" b="1" kern="0" dirty="0">
                <a:solidFill>
                  <a:schemeClr val="tx1"/>
                </a:solidFill>
              </a:rPr>
              <a:t>Updates of GSICS SRF </a:t>
            </a:r>
            <a:r>
              <a:rPr lang="en-GB" altLang="ja-JP" sz="2400" b="1" kern="0" dirty="0" err="1">
                <a:solidFill>
                  <a:schemeClr val="tx1"/>
                </a:solidFill>
              </a:rPr>
              <a:t>netCDF</a:t>
            </a:r>
            <a:r>
              <a:rPr lang="en-GB" sz="2400" b="1" kern="0" dirty="0">
                <a:solidFill>
                  <a:schemeClr val="tx1"/>
                </a:solidFill>
              </a:rPr>
              <a:t> Convention</a:t>
            </a:r>
          </a:p>
        </p:txBody>
      </p:sp>
    </p:spTree>
    <p:extLst>
      <p:ext uri="{BB962C8B-B14F-4D97-AF65-F5344CB8AC3E}">
        <p14:creationId xmlns:p14="http://schemas.microsoft.com/office/powerpoint/2010/main" val="2187820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2BCE220-9F9B-48C4-A15A-415A2DC4DD6E}"/>
              </a:ext>
            </a:extLst>
          </p:cNvPr>
          <p:cNvSpPr>
            <a:spLocks noGrp="1"/>
          </p:cNvSpPr>
          <p:nvPr>
            <p:ph type="sldNum" sz="quarter" idx="10"/>
          </p:nvPr>
        </p:nvSpPr>
        <p:spPr/>
        <p:txBody>
          <a:bodyPr/>
          <a:lstStyle/>
          <a:p>
            <a:pPr>
              <a:defRPr/>
            </a:pPr>
            <a:fld id="{63F3BB8C-0C0C-4EAB-9830-DC513CDAB615}" type="slidenum">
              <a:rPr lang="en-US" smtClean="0"/>
              <a:pPr>
                <a:defRPr/>
              </a:pPr>
              <a:t>9</a:t>
            </a:fld>
            <a:endParaRPr lang="en-US"/>
          </a:p>
        </p:txBody>
      </p:sp>
      <p:sp>
        <p:nvSpPr>
          <p:cNvPr id="3" name="正方形/長方形 2">
            <a:extLst>
              <a:ext uri="{FF2B5EF4-FFF2-40B4-BE49-F238E27FC236}">
                <a16:creationId xmlns:a16="http://schemas.microsoft.com/office/drawing/2014/main" id="{91D864C8-A7BE-452E-9A5C-508D018B577C}"/>
              </a:ext>
            </a:extLst>
          </p:cNvPr>
          <p:cNvSpPr/>
          <p:nvPr/>
        </p:nvSpPr>
        <p:spPr>
          <a:xfrm>
            <a:off x="287936" y="1452754"/>
            <a:ext cx="8568128" cy="3304110"/>
          </a:xfrm>
          <a:prstGeom prst="rect">
            <a:avLst/>
          </a:prstGeom>
        </p:spPr>
        <p:txBody>
          <a:bodyPr wrap="square">
            <a:spAutoFit/>
          </a:bodyPr>
          <a:lstStyle/>
          <a:p>
            <a:pPr marL="342900" lvl="0"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Option#1: keeping the current convention until we have real requirements to change</a:t>
            </a:r>
          </a:p>
          <a:p>
            <a:pPr marL="800100" lvl="1" indent="-163513">
              <a:lnSpc>
                <a:spcPct val="130000"/>
              </a:lnSpc>
              <a:spcAft>
                <a:spcPts val="0"/>
              </a:spcAft>
              <a:buFont typeface="Wingdings" panose="05000000000000000000" pitchFamily="2" charset="2"/>
              <a:buChar char=""/>
            </a:pPr>
            <a:r>
              <a:rPr lang="en-GB" altLang="ja-JP" dirty="0">
                <a:solidFill>
                  <a:srgbClr val="FF0000"/>
                </a:solidFill>
                <a:latin typeface="Calibri" panose="020F0502020204030204" pitchFamily="34" charset="0"/>
                <a:ea typeface="ＭＳ 明朝" panose="02020609040205080304" pitchFamily="17" charset="-128"/>
                <a:cs typeface="Times New Roman" panose="02020603050405020304" pitchFamily="18" charset="0"/>
              </a:rPr>
              <a:t>Reasonable if there are no urgent or real requirements</a:t>
            </a:r>
            <a:endParaRPr lang="ja-JP" altLang="ja-JP" dirty="0">
              <a:latin typeface="Calibri" panose="020F0502020204030204" pitchFamily="34" charset="0"/>
              <a:ea typeface="ＭＳ 明朝" panose="02020609040205080304" pitchFamily="17" charset="-128"/>
              <a:cs typeface="Times New Roman" panose="02020603050405020304" pitchFamily="18" charset="0"/>
            </a:endParaRPr>
          </a:p>
          <a:p>
            <a:pPr marL="342900" lvl="0"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Option#2: adopting the proposal which follows WMO GTS File Naming Convention and CF Convention</a:t>
            </a:r>
          </a:p>
          <a:p>
            <a:pPr marL="800100" lvl="1"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No impacts on the current applications, but further discussions are needed to choose this option because quite a lot of parts would be changed</a:t>
            </a:r>
            <a:endParaRPr lang="ja-JP" altLang="ja-JP" dirty="0">
              <a:latin typeface="Calibri" panose="020F0502020204030204" pitchFamily="34" charset="0"/>
              <a:ea typeface="ＭＳ 明朝" panose="02020609040205080304" pitchFamily="17" charset="-128"/>
              <a:cs typeface="Times New Roman" panose="02020603050405020304" pitchFamily="18" charset="0"/>
            </a:endParaRPr>
          </a:p>
          <a:p>
            <a:pPr marL="342900" lvl="0"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Option#3: defining a new convention which is not relevant to WMO Convention</a:t>
            </a:r>
          </a:p>
          <a:p>
            <a:pPr marL="800100" lvl="1" indent="-163513">
              <a:lnSpc>
                <a:spcPct val="130000"/>
              </a:lnSpc>
              <a:spcAft>
                <a:spcPts val="0"/>
              </a:spcAft>
              <a:buFont typeface="Wingdings" panose="05000000000000000000" pitchFamily="2" charset="2"/>
              <a:buChar char=""/>
            </a:pPr>
            <a:r>
              <a:rPr lang="en-GB" altLang="ja-JP" dirty="0">
                <a:latin typeface="Calibri" panose="020F0502020204030204" pitchFamily="34" charset="0"/>
                <a:ea typeface="ＭＳ 明朝" panose="02020609040205080304" pitchFamily="17" charset="-128"/>
                <a:cs typeface="Times New Roman" panose="02020603050405020304" pitchFamily="18" charset="0"/>
              </a:rPr>
              <a:t>Option#3 (e.g. himawari8_ahi_srf_v01.nc): SRF file naming does not follow the WMO Convention any more</a:t>
            </a:r>
          </a:p>
        </p:txBody>
      </p:sp>
      <p:sp>
        <p:nvSpPr>
          <p:cNvPr id="5" name="Title 1">
            <a:extLst>
              <a:ext uri="{FF2B5EF4-FFF2-40B4-BE49-F238E27FC236}">
                <a16:creationId xmlns:a16="http://schemas.microsoft.com/office/drawing/2014/main" id="{86857522-B381-4C03-9CDD-593B70107F2B}"/>
              </a:ext>
            </a:extLst>
          </p:cNvPr>
          <p:cNvSpPr txBox="1">
            <a:spLocks/>
          </p:cNvSpPr>
          <p:nvPr/>
        </p:nvSpPr>
        <p:spPr>
          <a:xfrm>
            <a:off x="3295859" y="367322"/>
            <a:ext cx="5557573" cy="778189"/>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30000"/>
              </a:lnSpc>
              <a:spcAft>
                <a:spcPts val="0"/>
              </a:spcAft>
            </a:pPr>
            <a:r>
              <a:rPr lang="en-GB" altLang="ja-JP" sz="2800" b="1" dirty="0">
                <a:latin typeface="Calibri" panose="020F0502020204030204" pitchFamily="34" charset="0"/>
                <a:ea typeface="ＭＳ 明朝" panose="02020609040205080304" pitchFamily="17" charset="-128"/>
                <a:cs typeface="Times New Roman" panose="02020603050405020304" pitchFamily="18" charset="0"/>
              </a:rPr>
              <a:t>3 options for decision making </a:t>
            </a:r>
            <a:endParaRPr lang="ja-JP" altLang="ja-JP" sz="2800" b="1" dirty="0">
              <a:latin typeface="Calibri" panose="020F0502020204030204" pitchFamily="34"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48885948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33911</TotalTime>
  <Words>2085</Words>
  <Application>Microsoft Office PowerPoint</Application>
  <PresentationFormat>画面に合わせる (4:3)</PresentationFormat>
  <Paragraphs>362</Paragraphs>
  <Slides>16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Arial</vt:lpstr>
      <vt:lpstr>Calibri</vt:lpstr>
      <vt:lpstr>Symbol</vt:lpstr>
      <vt:lpstr>Times New Roman</vt:lpstr>
      <vt:lpstr>Wingdings</vt:lpstr>
      <vt:lpstr>Default Design</vt:lpstr>
      <vt:lpstr>GSICS Convention for Spectral Response Function files</vt:lpstr>
      <vt:lpstr>Spectral Response Function</vt:lpstr>
      <vt:lpstr>PowerPoint プレゼンテーション</vt:lpstr>
      <vt:lpstr>Use of netCDF SRF</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NOAA / NESDIS / ORA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MtScat</cp:lastModifiedBy>
  <cp:revision>1014</cp:revision>
  <dcterms:created xsi:type="dcterms:W3CDTF">2004-06-10T15:46:18Z</dcterms:created>
  <dcterms:modified xsi:type="dcterms:W3CDTF">2019-03-05T16:33:26Z</dcterms:modified>
</cp:coreProperties>
</file>