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335" r:id="rId3"/>
    <p:sldId id="336" r:id="rId4"/>
    <p:sldId id="339" r:id="rId5"/>
    <p:sldId id="340" r:id="rId6"/>
    <p:sldId id="334" r:id="rId7"/>
    <p:sldId id="341" r:id="rId8"/>
    <p:sldId id="301" r:id="rId9"/>
    <p:sldId id="302" r:id="rId10"/>
    <p:sldId id="342" r:id="rId11"/>
    <p:sldId id="343" r:id="rId12"/>
    <p:sldId id="304" r:id="rId13"/>
    <p:sldId id="282" r:id="rId14"/>
    <p:sldId id="305" r:id="rId15"/>
    <p:sldId id="306" r:id="rId16"/>
    <p:sldId id="312" r:id="rId17"/>
    <p:sldId id="307" r:id="rId18"/>
    <p:sldId id="324" r:id="rId19"/>
    <p:sldId id="345" r:id="rId20"/>
    <p:sldId id="344" r:id="rId21"/>
    <p:sldId id="347" r:id="rId22"/>
    <p:sldId id="348" r:id="rId23"/>
    <p:sldId id="349" r:id="rId24"/>
    <p:sldId id="350" r:id="rId25"/>
    <p:sldId id="351" r:id="rId26"/>
    <p:sldId id="326" r:id="rId27"/>
    <p:sldId id="316" r:id="rId28"/>
    <p:sldId id="317" r:id="rId29"/>
    <p:sldId id="308" r:id="rId30"/>
    <p:sldId id="309" r:id="rId31"/>
    <p:sldId id="352" r:id="rId32"/>
    <p:sldId id="328" r:id="rId33"/>
    <p:sldId id="272" r:id="rId34"/>
    <p:sldId id="330" r:id="rId35"/>
    <p:sldId id="320" r:id="rId36"/>
    <p:sldId id="353" r:id="rId37"/>
    <p:sldId id="296" r:id="rId38"/>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p:restoredTop sz="92281" autoAdjust="0"/>
  </p:normalViewPr>
  <p:slideViewPr>
    <p:cSldViewPr>
      <p:cViewPr varScale="1">
        <p:scale>
          <a:sx n="119" d="100"/>
          <a:sy n="119" d="100"/>
        </p:scale>
        <p:origin x="-104" y="-7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AB7B8-1AA7-0C48-8636-BFB7DD8A2789}"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7A031DA-D692-CB4B-8EB3-90606A10053D}">
      <dgm:prSet phldrT="[Text]"/>
      <dgm:spPr>
        <a:solidFill>
          <a:schemeClr val="accent1">
            <a:lumMod val="75000"/>
          </a:schemeClr>
        </a:solidFill>
      </dgm:spPr>
      <dgm:t>
        <a:bodyPr/>
        <a:lstStyle/>
        <a:p>
          <a:r>
            <a:rPr lang="en-US" b="1" dirty="0"/>
            <a:t>(2017-2018)</a:t>
          </a:r>
        </a:p>
        <a:p>
          <a:r>
            <a:rPr lang="en-US" dirty="0"/>
            <a:t>Sent Provider DIF-9 to DIF-10 QA/Triage Reports.</a:t>
          </a:r>
        </a:p>
      </dgm:t>
    </dgm:pt>
    <dgm:pt modelId="{6E634E05-92F0-D74E-A8B6-F9EA807A3059}" type="parTrans" cxnId="{AD141BE3-9DCC-DF49-9AC6-FB6B79128D2C}">
      <dgm:prSet/>
      <dgm:spPr/>
      <dgm:t>
        <a:bodyPr/>
        <a:lstStyle/>
        <a:p>
          <a:endParaRPr lang="en-US"/>
        </a:p>
      </dgm:t>
    </dgm:pt>
    <dgm:pt modelId="{C93FB218-A3F8-E94F-9D48-AE617ECB16EF}" type="sibTrans" cxnId="{AD141BE3-9DCC-DF49-9AC6-FB6B79128D2C}">
      <dgm:prSet/>
      <dgm:spPr/>
      <dgm:t>
        <a:bodyPr/>
        <a:lstStyle/>
        <a:p>
          <a:endParaRPr lang="en-US"/>
        </a:p>
      </dgm:t>
    </dgm:pt>
    <dgm:pt modelId="{4DF81082-0E18-3E48-9214-5041362B08B4}">
      <dgm:prSet phldrT="[Text]"/>
      <dgm:spPr>
        <a:solidFill>
          <a:schemeClr val="accent1">
            <a:lumMod val="75000"/>
          </a:schemeClr>
        </a:solidFill>
      </dgm:spPr>
      <dgm:t>
        <a:bodyPr/>
        <a:lstStyle/>
        <a:p>
          <a:r>
            <a:rPr lang="en-US" dirty="0"/>
            <a:t>May 1, 2018</a:t>
          </a:r>
        </a:p>
        <a:p>
          <a:r>
            <a:rPr lang="en-US" dirty="0"/>
            <a:t> Start migrating existing non-NASA EOSDIS DIF-9 records to DIF-10.</a:t>
          </a:r>
        </a:p>
      </dgm:t>
    </dgm:pt>
    <dgm:pt modelId="{8908D4B5-6900-F741-9F99-F9DB43BBEA54}" type="parTrans" cxnId="{C0757B06-37CF-AA4E-8E16-E60B9904194D}">
      <dgm:prSet/>
      <dgm:spPr/>
      <dgm:t>
        <a:bodyPr/>
        <a:lstStyle/>
        <a:p>
          <a:endParaRPr lang="en-US"/>
        </a:p>
      </dgm:t>
    </dgm:pt>
    <dgm:pt modelId="{46C7B69A-19E1-7A40-A424-99D3EF739634}" type="sibTrans" cxnId="{C0757B06-37CF-AA4E-8E16-E60B9904194D}">
      <dgm:prSet/>
      <dgm:spPr/>
      <dgm:t>
        <a:bodyPr/>
        <a:lstStyle/>
        <a:p>
          <a:endParaRPr lang="en-US"/>
        </a:p>
      </dgm:t>
    </dgm:pt>
    <dgm:pt modelId="{EB4B148C-F83C-4B44-A563-0D3A8AFAD972}">
      <dgm:prSet/>
      <dgm:spPr>
        <a:solidFill>
          <a:schemeClr val="accent1">
            <a:lumMod val="75000"/>
          </a:schemeClr>
        </a:solidFill>
      </dgm:spPr>
      <dgm:t>
        <a:bodyPr/>
        <a:lstStyle/>
        <a:p>
          <a:r>
            <a:rPr lang="en-US" dirty="0"/>
            <a:t>2019 (First quarter)</a:t>
          </a:r>
        </a:p>
        <a:p>
          <a:r>
            <a:rPr lang="en-US" dirty="0"/>
            <a:t>Plan to have all metadata records transition.</a:t>
          </a:r>
        </a:p>
      </dgm:t>
    </dgm:pt>
    <dgm:pt modelId="{1507BBB6-C732-B844-89E9-363CC4E8CEFD}" type="parTrans" cxnId="{00511E4C-1AD3-DF41-9EC1-A5FBBBC9CB63}">
      <dgm:prSet/>
      <dgm:spPr/>
      <dgm:t>
        <a:bodyPr/>
        <a:lstStyle/>
        <a:p>
          <a:endParaRPr lang="en-US"/>
        </a:p>
      </dgm:t>
    </dgm:pt>
    <dgm:pt modelId="{AE4CE02B-24D5-2D4A-BED1-A7F369FF0D33}" type="sibTrans" cxnId="{00511E4C-1AD3-DF41-9EC1-A5FBBBC9CB63}">
      <dgm:prSet/>
      <dgm:spPr/>
      <dgm:t>
        <a:bodyPr/>
        <a:lstStyle/>
        <a:p>
          <a:endParaRPr lang="en-US"/>
        </a:p>
      </dgm:t>
    </dgm:pt>
    <dgm:pt modelId="{E79905EB-889F-B644-BE27-F1BE0AAB246A}" type="pres">
      <dgm:prSet presAssocID="{06CAB7B8-1AA7-0C48-8636-BFB7DD8A2789}" presName="Name0" presStyleCnt="0">
        <dgm:presLayoutVars>
          <dgm:dir/>
          <dgm:animLvl val="lvl"/>
          <dgm:resizeHandles val="exact"/>
        </dgm:presLayoutVars>
      </dgm:prSet>
      <dgm:spPr/>
      <dgm:t>
        <a:bodyPr/>
        <a:lstStyle/>
        <a:p>
          <a:endParaRPr lang="en-US"/>
        </a:p>
      </dgm:t>
    </dgm:pt>
    <dgm:pt modelId="{152DBEF9-77DE-344F-A80E-7D7EDD89C483}" type="pres">
      <dgm:prSet presAssocID="{67A031DA-D692-CB4B-8EB3-90606A10053D}" presName="parTxOnly" presStyleLbl="node1" presStyleIdx="0" presStyleCnt="3">
        <dgm:presLayoutVars>
          <dgm:chMax val="0"/>
          <dgm:chPref val="0"/>
          <dgm:bulletEnabled val="1"/>
        </dgm:presLayoutVars>
      </dgm:prSet>
      <dgm:spPr/>
      <dgm:t>
        <a:bodyPr/>
        <a:lstStyle/>
        <a:p>
          <a:endParaRPr lang="en-US"/>
        </a:p>
      </dgm:t>
    </dgm:pt>
    <dgm:pt modelId="{C039FDFF-A7AA-984B-BD7C-946036FB4BDC}" type="pres">
      <dgm:prSet presAssocID="{C93FB218-A3F8-E94F-9D48-AE617ECB16EF}" presName="parTxOnlySpace" presStyleCnt="0"/>
      <dgm:spPr/>
    </dgm:pt>
    <dgm:pt modelId="{0428233A-32E4-FC4B-A5F4-0A3F2C6DA0F9}" type="pres">
      <dgm:prSet presAssocID="{4DF81082-0E18-3E48-9214-5041362B08B4}" presName="parTxOnly" presStyleLbl="node1" presStyleIdx="1" presStyleCnt="3">
        <dgm:presLayoutVars>
          <dgm:chMax val="0"/>
          <dgm:chPref val="0"/>
          <dgm:bulletEnabled val="1"/>
        </dgm:presLayoutVars>
      </dgm:prSet>
      <dgm:spPr/>
      <dgm:t>
        <a:bodyPr/>
        <a:lstStyle/>
        <a:p>
          <a:endParaRPr lang="en-US"/>
        </a:p>
      </dgm:t>
    </dgm:pt>
    <dgm:pt modelId="{38598CC9-17CF-4440-859C-DE82F8B0CDC1}" type="pres">
      <dgm:prSet presAssocID="{46C7B69A-19E1-7A40-A424-99D3EF739634}" presName="parTxOnlySpace" presStyleCnt="0"/>
      <dgm:spPr/>
    </dgm:pt>
    <dgm:pt modelId="{74FE8AED-599D-244E-9601-1AC195BD5909}" type="pres">
      <dgm:prSet presAssocID="{EB4B148C-F83C-4B44-A563-0D3A8AFAD972}" presName="parTxOnly" presStyleLbl="node1" presStyleIdx="2" presStyleCnt="3">
        <dgm:presLayoutVars>
          <dgm:chMax val="0"/>
          <dgm:chPref val="0"/>
          <dgm:bulletEnabled val="1"/>
        </dgm:presLayoutVars>
      </dgm:prSet>
      <dgm:spPr/>
      <dgm:t>
        <a:bodyPr/>
        <a:lstStyle/>
        <a:p>
          <a:endParaRPr lang="en-US"/>
        </a:p>
      </dgm:t>
    </dgm:pt>
  </dgm:ptLst>
  <dgm:cxnLst>
    <dgm:cxn modelId="{0F8BBC29-A9D3-2146-BFE3-8D4D3FD9A7DD}" type="presOf" srcId="{06CAB7B8-1AA7-0C48-8636-BFB7DD8A2789}" destId="{E79905EB-889F-B644-BE27-F1BE0AAB246A}" srcOrd="0" destOrd="0" presId="urn:microsoft.com/office/officeart/2005/8/layout/chevron1"/>
    <dgm:cxn modelId="{C0757B06-37CF-AA4E-8E16-E60B9904194D}" srcId="{06CAB7B8-1AA7-0C48-8636-BFB7DD8A2789}" destId="{4DF81082-0E18-3E48-9214-5041362B08B4}" srcOrd="1" destOrd="0" parTransId="{8908D4B5-6900-F741-9F99-F9DB43BBEA54}" sibTransId="{46C7B69A-19E1-7A40-A424-99D3EF739634}"/>
    <dgm:cxn modelId="{D8FA4758-5F3F-A649-99F2-0AC5CFEE611E}" type="presOf" srcId="{67A031DA-D692-CB4B-8EB3-90606A10053D}" destId="{152DBEF9-77DE-344F-A80E-7D7EDD89C483}" srcOrd="0" destOrd="0" presId="urn:microsoft.com/office/officeart/2005/8/layout/chevron1"/>
    <dgm:cxn modelId="{00511E4C-1AD3-DF41-9EC1-A5FBBBC9CB63}" srcId="{06CAB7B8-1AA7-0C48-8636-BFB7DD8A2789}" destId="{EB4B148C-F83C-4B44-A563-0D3A8AFAD972}" srcOrd="2" destOrd="0" parTransId="{1507BBB6-C732-B844-89E9-363CC4E8CEFD}" sibTransId="{AE4CE02B-24D5-2D4A-BED1-A7F369FF0D33}"/>
    <dgm:cxn modelId="{6F7D35DA-1354-7542-9EFF-3DE6A660FC4F}" type="presOf" srcId="{4DF81082-0E18-3E48-9214-5041362B08B4}" destId="{0428233A-32E4-FC4B-A5F4-0A3F2C6DA0F9}" srcOrd="0" destOrd="0" presId="urn:microsoft.com/office/officeart/2005/8/layout/chevron1"/>
    <dgm:cxn modelId="{AD141BE3-9DCC-DF49-9AC6-FB6B79128D2C}" srcId="{06CAB7B8-1AA7-0C48-8636-BFB7DD8A2789}" destId="{67A031DA-D692-CB4B-8EB3-90606A10053D}" srcOrd="0" destOrd="0" parTransId="{6E634E05-92F0-D74E-A8B6-F9EA807A3059}" sibTransId="{C93FB218-A3F8-E94F-9D48-AE617ECB16EF}"/>
    <dgm:cxn modelId="{6ED96A5E-D51C-7140-97CA-6865DD6534DB}" type="presOf" srcId="{EB4B148C-F83C-4B44-A563-0D3A8AFAD972}" destId="{74FE8AED-599D-244E-9601-1AC195BD5909}" srcOrd="0" destOrd="0" presId="urn:microsoft.com/office/officeart/2005/8/layout/chevron1"/>
    <dgm:cxn modelId="{29136E6D-AF17-0749-96FB-42AFCE7E65F8}" type="presParOf" srcId="{E79905EB-889F-B644-BE27-F1BE0AAB246A}" destId="{152DBEF9-77DE-344F-A80E-7D7EDD89C483}" srcOrd="0" destOrd="0" presId="urn:microsoft.com/office/officeart/2005/8/layout/chevron1"/>
    <dgm:cxn modelId="{052ED87A-7888-7F4A-B73F-E2F45FD0D74D}" type="presParOf" srcId="{E79905EB-889F-B644-BE27-F1BE0AAB246A}" destId="{C039FDFF-A7AA-984B-BD7C-946036FB4BDC}" srcOrd="1" destOrd="0" presId="urn:microsoft.com/office/officeart/2005/8/layout/chevron1"/>
    <dgm:cxn modelId="{4563A448-08EB-A14C-99EA-7FA6AD0D4298}" type="presParOf" srcId="{E79905EB-889F-B644-BE27-F1BE0AAB246A}" destId="{0428233A-32E4-FC4B-A5F4-0A3F2C6DA0F9}" srcOrd="2" destOrd="0" presId="urn:microsoft.com/office/officeart/2005/8/layout/chevron1"/>
    <dgm:cxn modelId="{D0C48EAB-82ED-EA41-8202-21E4C0578E93}" type="presParOf" srcId="{E79905EB-889F-B644-BE27-F1BE0AAB246A}" destId="{38598CC9-17CF-4440-859C-DE82F8B0CDC1}" srcOrd="3" destOrd="0" presId="urn:microsoft.com/office/officeart/2005/8/layout/chevron1"/>
    <dgm:cxn modelId="{904D81A6-6837-E84D-AEC6-FC4BD7C5C203}" type="presParOf" srcId="{E79905EB-889F-B644-BE27-F1BE0AAB246A}" destId="{74FE8AED-599D-244E-9601-1AC195BD590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320BD3-0891-4B7C-904F-E9A4E9C4C410}"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en-GB"/>
        </a:p>
      </dgm:t>
    </dgm:pt>
    <dgm:pt modelId="{0C38D9A9-E1D4-4B60-AA30-570436281877}">
      <dgm:prSet phldrT="[Text]"/>
      <dgm:spPr>
        <a:xfrm>
          <a:off x="2112267" y="2167849"/>
          <a:ext cx="1392089" cy="1392089"/>
        </a:xfrm>
        <a:gradFill rotWithShape="0">
          <a:gsLst>
            <a:gs pos="15000">
              <a:srgbClr val="C0504D"/>
            </a:gs>
            <a:gs pos="0">
              <a:srgbClr val="DCB3B2"/>
            </a:gs>
            <a:gs pos="85000">
              <a:srgbClr val="4F81BD"/>
            </a:gs>
            <a:gs pos="100000">
              <a:srgbClr val="B2C1DB"/>
            </a:gs>
          </a:gsLst>
          <a:lin ang="0" scaled="0"/>
        </a:gradFill>
        <a:ln w="25400" cap="flat" cmpd="sng" algn="ctr">
          <a:solidFill>
            <a:srgbClr val="FFFFFF">
              <a:hueOff val="0"/>
              <a:satOff val="0"/>
              <a:lumOff val="0"/>
              <a:alphaOff val="0"/>
            </a:srgbClr>
          </a:solidFill>
          <a:prstDash val="solid"/>
        </a:ln>
        <a:effectLst/>
      </dgm:spPr>
      <dgm:t>
        <a:bodyPr/>
        <a:lstStyle/>
        <a:p>
          <a:r>
            <a:rPr lang="en-GB" dirty="0">
              <a:solidFill>
                <a:srgbClr val="FFFFFF"/>
              </a:solidFill>
              <a:latin typeface="Avenir Roman"/>
              <a:ea typeface="+mn-ea"/>
              <a:cs typeface="+mn-cs"/>
            </a:rPr>
            <a:t>ESA NASA MEP</a:t>
          </a:r>
        </a:p>
      </dgm:t>
    </dgm:pt>
    <dgm:pt modelId="{17ACF295-4CFD-4DD7-9BD6-6863E42A7C2D}" type="parTrans" cxnId="{D1AEF25B-CAB4-4948-B92E-20F06BE2F8E2}">
      <dgm:prSet/>
      <dgm:spPr/>
      <dgm:t>
        <a:bodyPr/>
        <a:lstStyle/>
        <a:p>
          <a:endParaRPr lang="en-GB"/>
        </a:p>
      </dgm:t>
    </dgm:pt>
    <dgm:pt modelId="{DF38E19C-ED3F-4767-AD49-16D559B205E6}" type="sibTrans" cxnId="{D1AEF25B-CAB4-4948-B92E-20F06BE2F8E2}">
      <dgm:prSet/>
      <dgm:spPr/>
      <dgm:t>
        <a:bodyPr/>
        <a:lstStyle/>
        <a:p>
          <a:endParaRPr lang="en-GB"/>
        </a:p>
      </dgm:t>
    </dgm:pt>
    <dgm:pt modelId="{0C1EDDCA-0B11-4318-8E13-01F3D4938D02}">
      <dgm:prSet phldrT="[Text]"/>
      <dgm:spPr>
        <a:xfrm>
          <a:off x="1529" y="2474108"/>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a:solidFill>
                <a:srgbClr val="FFFFFF"/>
              </a:solidFill>
              <a:latin typeface="Avenir Roman"/>
              <a:ea typeface="+mn-ea"/>
              <a:cs typeface="+mn-cs"/>
            </a:rPr>
            <a:t>Data</a:t>
          </a:r>
        </a:p>
      </dgm:t>
    </dgm:pt>
    <dgm:pt modelId="{59E4E5CD-F32B-4EC5-8FF8-C72BEA46CA00}" type="parTrans" cxnId="{763EF443-7B5D-4A70-AD3E-22F1DEE1901F}">
      <dgm:prSet/>
      <dgm:spPr>
        <a:xfrm rot="10800000">
          <a:off x="488761" y="2665520"/>
          <a:ext cx="1534213" cy="396745"/>
        </a:xfrm>
        <a:solidFill>
          <a:srgbClr val="C0504D">
            <a:tint val="60000"/>
            <a:hueOff val="0"/>
            <a:satOff val="0"/>
            <a:lumOff val="0"/>
            <a:alphaOff val="0"/>
          </a:srgbClr>
        </a:solidFill>
        <a:ln>
          <a:noFill/>
        </a:ln>
        <a:effectLst/>
      </dgm:spPr>
      <dgm:t>
        <a:bodyPr/>
        <a:lstStyle/>
        <a:p>
          <a:endParaRPr lang="en-GB"/>
        </a:p>
      </dgm:t>
    </dgm:pt>
    <dgm:pt modelId="{D463A172-8137-448F-B52F-5A8304F50B8C}" type="sibTrans" cxnId="{763EF443-7B5D-4A70-AD3E-22F1DEE1901F}">
      <dgm:prSet/>
      <dgm:spPr/>
      <dgm:t>
        <a:bodyPr/>
        <a:lstStyle/>
        <a:p>
          <a:endParaRPr lang="en-GB"/>
        </a:p>
      </dgm:t>
    </dgm:pt>
    <dgm:pt modelId="{86950D3D-7B0F-41EA-93AD-C48B048802AB}">
      <dgm:prSet phldrT="[Text]"/>
      <dgm:spPr>
        <a:xfrm>
          <a:off x="1161305" y="465318"/>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err="1">
              <a:solidFill>
                <a:srgbClr val="FFFFFF"/>
              </a:solidFill>
              <a:latin typeface="Avenir Roman"/>
              <a:ea typeface="+mn-ea"/>
              <a:cs typeface="+mn-cs"/>
            </a:rPr>
            <a:t>Tools&amp;Visu</a:t>
          </a:r>
          <a:endParaRPr lang="en-GB" b="1" dirty="0">
            <a:solidFill>
              <a:srgbClr val="FFFFFF"/>
            </a:solidFill>
            <a:latin typeface="Avenir Roman"/>
            <a:ea typeface="+mn-ea"/>
            <a:cs typeface="+mn-cs"/>
          </a:endParaRPr>
        </a:p>
      </dgm:t>
    </dgm:pt>
    <dgm:pt modelId="{EF6C6737-8E3B-486F-900B-C127466443C6}" type="parTrans" cxnId="{C462850F-0033-4F69-B11B-D071C9F791C8}">
      <dgm:prSet/>
      <dgm:spPr>
        <a:xfrm rot="14400000">
          <a:off x="1264983" y="1321064"/>
          <a:ext cx="1534213" cy="396745"/>
        </a:xfrm>
        <a:solidFill>
          <a:srgbClr val="C0504D">
            <a:tint val="60000"/>
            <a:hueOff val="0"/>
            <a:satOff val="0"/>
            <a:lumOff val="0"/>
            <a:alphaOff val="0"/>
          </a:srgbClr>
        </a:solidFill>
        <a:ln>
          <a:noFill/>
        </a:ln>
        <a:effectLst/>
      </dgm:spPr>
      <dgm:t>
        <a:bodyPr/>
        <a:lstStyle/>
        <a:p>
          <a:endParaRPr lang="en-GB"/>
        </a:p>
      </dgm:t>
    </dgm:pt>
    <dgm:pt modelId="{375E645A-3D83-4ED2-9498-09DA569213F5}" type="sibTrans" cxnId="{C462850F-0033-4F69-B11B-D071C9F791C8}">
      <dgm:prSet/>
      <dgm:spPr/>
      <dgm:t>
        <a:bodyPr/>
        <a:lstStyle/>
        <a:p>
          <a:endParaRPr lang="en-GB"/>
        </a:p>
      </dgm:t>
    </dgm:pt>
    <dgm:pt modelId="{7C4F4841-A2B5-4DBA-BDFF-4B1F7623C215}">
      <dgm:prSet phldrT="[Text]"/>
      <dgm:spPr>
        <a:xfrm>
          <a:off x="2321080" y="154557"/>
          <a:ext cx="974462" cy="779569"/>
        </a:xfrm>
        <a:gradFill rotWithShape="0">
          <a:gsLst>
            <a:gs pos="30000">
              <a:srgbClr val="C0504D"/>
            </a:gs>
            <a:gs pos="0">
              <a:srgbClr val="C0504D"/>
            </a:gs>
            <a:gs pos="70000">
              <a:srgbClr val="4F81BD"/>
            </a:gs>
            <a:gs pos="100000">
              <a:srgbClr val="4F81BD"/>
            </a:gs>
          </a:gsLst>
          <a:lin ang="0" scaled="0"/>
        </a:gra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ESA-NASA</a:t>
          </a:r>
        </a:p>
        <a:p>
          <a:r>
            <a:rPr lang="en-GB" b="1" dirty="0">
              <a:solidFill>
                <a:srgbClr val="FFFFFF"/>
              </a:solidFill>
              <a:latin typeface="Avenir Roman"/>
              <a:ea typeface="+mn-ea"/>
              <a:cs typeface="+mn-cs"/>
            </a:rPr>
            <a:t>Missions</a:t>
          </a:r>
        </a:p>
        <a:p>
          <a:r>
            <a:rPr lang="en-GB" b="1" dirty="0">
              <a:solidFill>
                <a:srgbClr val="FFFFFF"/>
              </a:solidFill>
              <a:latin typeface="Avenir Roman"/>
              <a:ea typeface="+mn-ea"/>
              <a:cs typeface="+mn-cs"/>
            </a:rPr>
            <a:t>Community</a:t>
          </a:r>
        </a:p>
      </dgm:t>
    </dgm:pt>
    <dgm:pt modelId="{E220D97E-328C-49FF-96C9-B6C95733B32D}" type="parTrans" cxnId="{616C3FF9-A469-4FA7-825E-CDCBE0A027E8}">
      <dgm:prSet/>
      <dgm:spPr>
        <a:xfrm rot="16200000">
          <a:off x="2041205" y="1113076"/>
          <a:ext cx="1534213" cy="396745"/>
        </a:xfrm>
        <a:gradFill rotWithShape="0">
          <a:gsLst>
            <a:gs pos="33000">
              <a:srgbClr val="DCB3B2"/>
            </a:gs>
            <a:gs pos="0">
              <a:srgbClr val="DCB3B2"/>
            </a:gs>
            <a:gs pos="67000">
              <a:srgbClr val="B2C1DB"/>
            </a:gs>
            <a:gs pos="100000">
              <a:srgbClr val="B2C1DB"/>
            </a:gs>
          </a:gsLst>
          <a:lin ang="0" scaled="0"/>
        </a:gradFill>
        <a:ln>
          <a:noFill/>
        </a:ln>
        <a:effectLst/>
      </dgm:spPr>
      <dgm:t>
        <a:bodyPr/>
        <a:lstStyle/>
        <a:p>
          <a:endParaRPr lang="en-GB"/>
        </a:p>
      </dgm:t>
    </dgm:pt>
    <dgm:pt modelId="{080A2C04-03F6-43BB-90BB-391BCEE65197}" type="sibTrans" cxnId="{616C3FF9-A469-4FA7-825E-CDCBE0A027E8}">
      <dgm:prSet/>
      <dgm:spPr/>
      <dgm:t>
        <a:bodyPr/>
        <a:lstStyle/>
        <a:p>
          <a:endParaRPr lang="en-GB"/>
        </a:p>
      </dgm:t>
    </dgm:pt>
    <dgm:pt modelId="{28254EF6-0E7A-4C91-832A-98F3B6E6ABA1}">
      <dgm:prSet phldrT="[Text]">
        <dgm:style>
          <a:lnRef idx="2">
            <a:schemeClr val="accent1">
              <a:shade val="50000"/>
            </a:schemeClr>
          </a:lnRef>
          <a:fillRef idx="1">
            <a:schemeClr val="accent1"/>
          </a:fillRef>
          <a:effectRef idx="0">
            <a:schemeClr val="accent1"/>
          </a:effectRef>
          <a:fontRef idx="minor">
            <a:schemeClr val="lt1"/>
          </a:fontRef>
        </dgm:style>
      </dgm:prSet>
      <dgm:spPr>
        <a:xfrm>
          <a:off x="4640631" y="2474108"/>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a:solidFill>
                <a:srgbClr val="FFFFFF"/>
              </a:solidFill>
              <a:latin typeface="Avenir Roman"/>
              <a:ea typeface="+mn-ea"/>
              <a:cs typeface="+mn-cs"/>
            </a:rPr>
            <a:t>Data</a:t>
          </a:r>
        </a:p>
      </dgm:t>
    </dgm:pt>
    <dgm:pt modelId="{727C45EE-51A0-450D-B743-7B6461E6F55E}" type="parTrans" cxnId="{6CD9B5A2-235E-47C9-857C-176B0F3199F9}">
      <dgm:prSet/>
      <dgm:spPr>
        <a:xfrm>
          <a:off x="3593649" y="2665520"/>
          <a:ext cx="1534213" cy="396745"/>
        </a:xfrm>
        <a:solidFill>
          <a:srgbClr val="B2C1DB"/>
        </a:solidFill>
        <a:ln>
          <a:noFill/>
        </a:ln>
        <a:effectLst/>
      </dgm:spPr>
      <dgm:t>
        <a:bodyPr/>
        <a:lstStyle/>
        <a:p>
          <a:endParaRPr lang="en-GB"/>
        </a:p>
      </dgm:t>
    </dgm:pt>
    <dgm:pt modelId="{15362D32-1458-45F6-A80E-8B8F2891C8BF}" type="sibTrans" cxnId="{6CD9B5A2-235E-47C9-857C-176B0F3199F9}">
      <dgm:prSet/>
      <dgm:spPr/>
      <dgm:t>
        <a:bodyPr/>
        <a:lstStyle/>
        <a:p>
          <a:endParaRPr lang="en-GB"/>
        </a:p>
      </dgm:t>
    </dgm:pt>
    <dgm:pt modelId="{DE0440FC-DD70-46A5-AE88-0DB52162D236}">
      <dgm:prSet phldrT="[Text]">
        <dgm:style>
          <a:lnRef idx="2">
            <a:schemeClr val="accent1">
              <a:shade val="50000"/>
            </a:schemeClr>
          </a:lnRef>
          <a:fillRef idx="1">
            <a:schemeClr val="accent1"/>
          </a:fillRef>
          <a:effectRef idx="0">
            <a:schemeClr val="accent1"/>
          </a:effectRef>
          <a:fontRef idx="minor">
            <a:schemeClr val="lt1"/>
          </a:fontRef>
        </dgm:style>
      </dgm:prSet>
      <dgm:spPr>
        <a:xfrm>
          <a:off x="3480856" y="465318"/>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err="1">
              <a:solidFill>
                <a:srgbClr val="FFFFFF"/>
              </a:solidFill>
              <a:latin typeface="Avenir Roman"/>
              <a:ea typeface="+mn-ea"/>
              <a:cs typeface="+mn-cs"/>
            </a:rPr>
            <a:t>Tools&amp;Visu</a:t>
          </a:r>
          <a:endParaRPr lang="en-GB" b="1" dirty="0">
            <a:solidFill>
              <a:srgbClr val="FFFFFF"/>
            </a:solidFill>
            <a:latin typeface="Avenir Roman"/>
            <a:ea typeface="+mn-ea"/>
            <a:cs typeface="+mn-cs"/>
          </a:endParaRPr>
        </a:p>
      </dgm:t>
    </dgm:pt>
    <dgm:pt modelId="{5482B6DD-5408-42ED-9440-0933239EFC44}" type="parTrans" cxnId="{26CD4C98-BCED-4882-89DA-C3E2934C8592}">
      <dgm:prSet/>
      <dgm:spPr>
        <a:xfrm rot="18000000">
          <a:off x="2817427" y="1321064"/>
          <a:ext cx="1534213" cy="396745"/>
        </a:xfrm>
        <a:solidFill>
          <a:srgbClr val="B2C1DB"/>
        </a:solidFill>
        <a:ln>
          <a:noFill/>
        </a:ln>
        <a:effectLst/>
      </dgm:spPr>
      <dgm:t>
        <a:bodyPr/>
        <a:lstStyle/>
        <a:p>
          <a:endParaRPr lang="en-GB"/>
        </a:p>
      </dgm:t>
    </dgm:pt>
    <dgm:pt modelId="{D1C6FC60-2B5E-4413-BFE2-1B4FF5243291}" type="sibTrans" cxnId="{26CD4C98-BCED-4882-89DA-C3E2934C8592}">
      <dgm:prSet/>
      <dgm:spPr/>
      <dgm:t>
        <a:bodyPr/>
        <a:lstStyle/>
        <a:p>
          <a:endParaRPr lang="en-GB"/>
        </a:p>
      </dgm:t>
    </dgm:pt>
    <dgm:pt modelId="{67F5FC58-29F2-4BE8-9C01-C2EF5772F282}">
      <dgm:prSet phldrT="[Text]"/>
      <dgm:spPr>
        <a:xfrm>
          <a:off x="312290" y="1314333"/>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a:solidFill>
                <a:srgbClr val="FFFFFF"/>
              </a:solidFill>
              <a:latin typeface="Avenir Roman"/>
              <a:ea typeface="+mn-ea"/>
              <a:cs typeface="+mn-cs"/>
            </a:rPr>
            <a:t>Processing</a:t>
          </a:r>
        </a:p>
        <a:p>
          <a:r>
            <a:rPr lang="en-GB" b="1" dirty="0">
              <a:solidFill>
                <a:srgbClr val="FFFFFF"/>
              </a:solidFill>
              <a:latin typeface="Avenir Roman"/>
              <a:ea typeface="+mn-ea"/>
              <a:cs typeface="+mn-cs"/>
            </a:rPr>
            <a:t>resources</a:t>
          </a:r>
        </a:p>
      </dgm:t>
    </dgm:pt>
    <dgm:pt modelId="{F026FDC4-E95C-4798-947F-97705BA7D96A}" type="parTrans" cxnId="{DB8F9A63-E14B-4E35-8F52-0702ED4B6BC1}">
      <dgm:prSet/>
      <dgm:spPr>
        <a:xfrm rot="12600000">
          <a:off x="696749" y="1889298"/>
          <a:ext cx="1534213" cy="396745"/>
        </a:xfrm>
        <a:solidFill>
          <a:srgbClr val="C0504D">
            <a:tint val="60000"/>
            <a:hueOff val="0"/>
            <a:satOff val="0"/>
            <a:lumOff val="0"/>
            <a:alphaOff val="0"/>
          </a:srgbClr>
        </a:solidFill>
        <a:ln>
          <a:noFill/>
        </a:ln>
        <a:effectLst/>
      </dgm:spPr>
      <dgm:t>
        <a:bodyPr/>
        <a:lstStyle/>
        <a:p>
          <a:endParaRPr lang="en-GB"/>
        </a:p>
      </dgm:t>
    </dgm:pt>
    <dgm:pt modelId="{FC4AC581-CBEB-49CB-B00E-C0DABF66E03A}" type="sibTrans" cxnId="{DB8F9A63-E14B-4E35-8F52-0702ED4B6BC1}">
      <dgm:prSet/>
      <dgm:spPr/>
      <dgm:t>
        <a:bodyPr/>
        <a:lstStyle/>
        <a:p>
          <a:endParaRPr lang="en-GB"/>
        </a:p>
      </dgm:t>
    </dgm:pt>
    <dgm:pt modelId="{D93B4969-720F-4E3A-9037-B1040FD10715}">
      <dgm:prSet phldrT="[Text]">
        <dgm:style>
          <a:lnRef idx="2">
            <a:schemeClr val="accent1">
              <a:shade val="50000"/>
            </a:schemeClr>
          </a:lnRef>
          <a:fillRef idx="1">
            <a:schemeClr val="accent1"/>
          </a:fillRef>
          <a:effectRef idx="0">
            <a:schemeClr val="accent1"/>
          </a:effectRef>
          <a:fontRef idx="minor">
            <a:schemeClr val="lt1"/>
          </a:fontRef>
        </dgm:style>
      </dgm:prSet>
      <dgm:spPr>
        <a:xfrm>
          <a:off x="4329870" y="1314333"/>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a:solidFill>
                <a:srgbClr val="FFFFFF"/>
              </a:solidFill>
              <a:latin typeface="Avenir Roman"/>
              <a:ea typeface="+mn-ea"/>
              <a:cs typeface="+mn-cs"/>
            </a:rPr>
            <a:t>Processing</a:t>
          </a:r>
        </a:p>
        <a:p>
          <a:r>
            <a:rPr lang="en-GB" b="1" dirty="0">
              <a:solidFill>
                <a:srgbClr val="FFFFFF"/>
              </a:solidFill>
              <a:latin typeface="Avenir Roman"/>
              <a:ea typeface="+mn-ea"/>
              <a:cs typeface="+mn-cs"/>
            </a:rPr>
            <a:t>resources</a:t>
          </a:r>
        </a:p>
      </dgm:t>
    </dgm:pt>
    <dgm:pt modelId="{2E82FD47-4EBF-45B8-A2E4-99E7C43767A6}" type="parTrans" cxnId="{6BEC45B5-65E4-4B6B-B012-8949490DF82C}">
      <dgm:prSet/>
      <dgm:spPr>
        <a:xfrm rot="19800000">
          <a:off x="3385661" y="1889298"/>
          <a:ext cx="1534213" cy="396745"/>
        </a:xfrm>
        <a:solidFill>
          <a:srgbClr val="B2C1DB"/>
        </a:solidFill>
        <a:ln>
          <a:noFill/>
        </a:ln>
        <a:effectLst/>
      </dgm:spPr>
      <dgm:t>
        <a:bodyPr/>
        <a:lstStyle/>
        <a:p>
          <a:endParaRPr lang="en-GB"/>
        </a:p>
      </dgm:t>
    </dgm:pt>
    <dgm:pt modelId="{FB417B92-A1B5-40EC-83F2-D3439DCB3F8F}" type="sibTrans" cxnId="{6BEC45B5-65E4-4B6B-B012-8949490DF82C}">
      <dgm:prSet/>
      <dgm:spPr/>
      <dgm:t>
        <a:bodyPr/>
        <a:lstStyle/>
        <a:p>
          <a:endParaRPr lang="en-GB"/>
        </a:p>
      </dgm:t>
    </dgm:pt>
    <dgm:pt modelId="{A17DD1A1-587E-46FA-A496-E86CC15CEBE1}" type="pres">
      <dgm:prSet presAssocID="{41320BD3-0891-4B7C-904F-E9A4E9C4C410}" presName="cycle" presStyleCnt="0">
        <dgm:presLayoutVars>
          <dgm:chMax val="1"/>
          <dgm:dir/>
          <dgm:animLvl val="ctr"/>
          <dgm:resizeHandles val="exact"/>
        </dgm:presLayoutVars>
      </dgm:prSet>
      <dgm:spPr/>
      <dgm:t>
        <a:bodyPr/>
        <a:lstStyle/>
        <a:p>
          <a:endParaRPr lang="en-US"/>
        </a:p>
      </dgm:t>
    </dgm:pt>
    <dgm:pt modelId="{D98B07ED-008B-4639-AC21-015C07CA3A61}" type="pres">
      <dgm:prSet presAssocID="{0C38D9A9-E1D4-4B60-AA30-570436281877}" presName="centerShape" presStyleLbl="node0" presStyleIdx="0" presStyleCnt="1"/>
      <dgm:spPr>
        <a:prstGeom prst="ellipse">
          <a:avLst/>
        </a:prstGeom>
      </dgm:spPr>
      <dgm:t>
        <a:bodyPr/>
        <a:lstStyle/>
        <a:p>
          <a:endParaRPr lang="en-US"/>
        </a:p>
      </dgm:t>
    </dgm:pt>
    <dgm:pt modelId="{6CBC98A2-CC57-4855-AE2D-ED2C99D1D435}" type="pres">
      <dgm:prSet presAssocID="{59E4E5CD-F32B-4EC5-8FF8-C72BEA46CA00}" presName="parTrans" presStyleLbl="bgSibTrans2D1" presStyleIdx="0" presStyleCnt="7"/>
      <dgm:spPr>
        <a:prstGeom prst="leftArrow">
          <a:avLst>
            <a:gd name="adj1" fmla="val 60000"/>
            <a:gd name="adj2" fmla="val 50000"/>
          </a:avLst>
        </a:prstGeom>
      </dgm:spPr>
      <dgm:t>
        <a:bodyPr/>
        <a:lstStyle/>
        <a:p>
          <a:endParaRPr lang="en-US"/>
        </a:p>
      </dgm:t>
    </dgm:pt>
    <dgm:pt modelId="{AE485330-2EE5-4EB0-AE74-47F52509BC55}" type="pres">
      <dgm:prSet presAssocID="{0C1EDDCA-0B11-4318-8E13-01F3D4938D02}" presName="node" presStyleLbl="node1" presStyleIdx="0" presStyleCnt="7">
        <dgm:presLayoutVars>
          <dgm:bulletEnabled val="1"/>
        </dgm:presLayoutVars>
      </dgm:prSet>
      <dgm:spPr>
        <a:prstGeom prst="roundRect">
          <a:avLst>
            <a:gd name="adj" fmla="val 10000"/>
          </a:avLst>
        </a:prstGeom>
      </dgm:spPr>
      <dgm:t>
        <a:bodyPr/>
        <a:lstStyle/>
        <a:p>
          <a:endParaRPr lang="en-US"/>
        </a:p>
      </dgm:t>
    </dgm:pt>
    <dgm:pt modelId="{9E4E8986-3742-4184-9E39-BC20098B307B}" type="pres">
      <dgm:prSet presAssocID="{F026FDC4-E95C-4798-947F-97705BA7D96A}" presName="parTrans" presStyleLbl="bgSibTrans2D1" presStyleIdx="1" presStyleCnt="7"/>
      <dgm:spPr>
        <a:prstGeom prst="leftArrow">
          <a:avLst>
            <a:gd name="adj1" fmla="val 60000"/>
            <a:gd name="adj2" fmla="val 50000"/>
          </a:avLst>
        </a:prstGeom>
      </dgm:spPr>
      <dgm:t>
        <a:bodyPr/>
        <a:lstStyle/>
        <a:p>
          <a:endParaRPr lang="en-US"/>
        </a:p>
      </dgm:t>
    </dgm:pt>
    <dgm:pt modelId="{A2B61C03-AC35-4148-9510-F956D9B773A1}" type="pres">
      <dgm:prSet presAssocID="{67F5FC58-29F2-4BE8-9C01-C2EF5772F282}" presName="node" presStyleLbl="node1" presStyleIdx="1" presStyleCnt="7">
        <dgm:presLayoutVars>
          <dgm:bulletEnabled val="1"/>
        </dgm:presLayoutVars>
      </dgm:prSet>
      <dgm:spPr>
        <a:prstGeom prst="roundRect">
          <a:avLst>
            <a:gd name="adj" fmla="val 10000"/>
          </a:avLst>
        </a:prstGeom>
      </dgm:spPr>
      <dgm:t>
        <a:bodyPr/>
        <a:lstStyle/>
        <a:p>
          <a:endParaRPr lang="en-US"/>
        </a:p>
      </dgm:t>
    </dgm:pt>
    <dgm:pt modelId="{ABEC5D67-6707-404D-A80C-783C6F3D2F60}" type="pres">
      <dgm:prSet presAssocID="{EF6C6737-8E3B-486F-900B-C127466443C6}" presName="parTrans" presStyleLbl="bgSibTrans2D1" presStyleIdx="2" presStyleCnt="7"/>
      <dgm:spPr>
        <a:prstGeom prst="leftArrow">
          <a:avLst>
            <a:gd name="adj1" fmla="val 60000"/>
            <a:gd name="adj2" fmla="val 50000"/>
          </a:avLst>
        </a:prstGeom>
      </dgm:spPr>
      <dgm:t>
        <a:bodyPr/>
        <a:lstStyle/>
        <a:p>
          <a:endParaRPr lang="en-US"/>
        </a:p>
      </dgm:t>
    </dgm:pt>
    <dgm:pt modelId="{98876154-BB51-4675-A09C-40C53C59DFD4}" type="pres">
      <dgm:prSet presAssocID="{86950D3D-7B0F-41EA-93AD-C48B048802AB}" presName="node" presStyleLbl="node1" presStyleIdx="2" presStyleCnt="7">
        <dgm:presLayoutVars>
          <dgm:bulletEnabled val="1"/>
        </dgm:presLayoutVars>
      </dgm:prSet>
      <dgm:spPr>
        <a:prstGeom prst="roundRect">
          <a:avLst>
            <a:gd name="adj" fmla="val 10000"/>
          </a:avLst>
        </a:prstGeom>
      </dgm:spPr>
      <dgm:t>
        <a:bodyPr/>
        <a:lstStyle/>
        <a:p>
          <a:endParaRPr lang="en-US"/>
        </a:p>
      </dgm:t>
    </dgm:pt>
    <dgm:pt modelId="{5645E2F8-0A14-4E01-B36F-60C3B76B42A4}" type="pres">
      <dgm:prSet presAssocID="{E220D97E-328C-49FF-96C9-B6C95733B32D}" presName="parTrans" presStyleLbl="bgSibTrans2D1" presStyleIdx="3" presStyleCnt="7"/>
      <dgm:spPr>
        <a:prstGeom prst="leftArrow">
          <a:avLst>
            <a:gd name="adj1" fmla="val 60000"/>
            <a:gd name="adj2" fmla="val 50000"/>
          </a:avLst>
        </a:prstGeom>
      </dgm:spPr>
      <dgm:t>
        <a:bodyPr/>
        <a:lstStyle/>
        <a:p>
          <a:endParaRPr lang="en-US"/>
        </a:p>
      </dgm:t>
    </dgm:pt>
    <dgm:pt modelId="{D70B7626-D155-4B20-96AB-A3CCED07E369}" type="pres">
      <dgm:prSet presAssocID="{7C4F4841-A2B5-4DBA-BDFF-4B1F7623C215}" presName="node" presStyleLbl="node1" presStyleIdx="3" presStyleCnt="7">
        <dgm:presLayoutVars>
          <dgm:bulletEnabled val="1"/>
        </dgm:presLayoutVars>
      </dgm:prSet>
      <dgm:spPr>
        <a:prstGeom prst="roundRect">
          <a:avLst>
            <a:gd name="adj" fmla="val 10000"/>
          </a:avLst>
        </a:prstGeom>
      </dgm:spPr>
      <dgm:t>
        <a:bodyPr/>
        <a:lstStyle/>
        <a:p>
          <a:endParaRPr lang="en-US"/>
        </a:p>
      </dgm:t>
    </dgm:pt>
    <dgm:pt modelId="{D3E730F2-4FDE-4D05-BBE6-C8E249E6BFBF}" type="pres">
      <dgm:prSet presAssocID="{5482B6DD-5408-42ED-9440-0933239EFC44}" presName="parTrans" presStyleLbl="bgSibTrans2D1" presStyleIdx="4" presStyleCnt="7"/>
      <dgm:spPr>
        <a:prstGeom prst="leftArrow">
          <a:avLst>
            <a:gd name="adj1" fmla="val 60000"/>
            <a:gd name="adj2" fmla="val 50000"/>
          </a:avLst>
        </a:prstGeom>
      </dgm:spPr>
      <dgm:t>
        <a:bodyPr/>
        <a:lstStyle/>
        <a:p>
          <a:endParaRPr lang="en-US"/>
        </a:p>
      </dgm:t>
    </dgm:pt>
    <dgm:pt modelId="{E6F7A9BD-C7BF-4EAD-9058-B729E2EFF770}" type="pres">
      <dgm:prSet presAssocID="{DE0440FC-DD70-46A5-AE88-0DB52162D236}" presName="node" presStyleLbl="node1" presStyleIdx="4" presStyleCnt="7">
        <dgm:presLayoutVars>
          <dgm:bulletEnabled val="1"/>
        </dgm:presLayoutVars>
      </dgm:prSet>
      <dgm:spPr>
        <a:prstGeom prst="roundRect">
          <a:avLst>
            <a:gd name="adj" fmla="val 10000"/>
          </a:avLst>
        </a:prstGeom>
      </dgm:spPr>
      <dgm:t>
        <a:bodyPr/>
        <a:lstStyle/>
        <a:p>
          <a:endParaRPr lang="en-US"/>
        </a:p>
      </dgm:t>
    </dgm:pt>
    <dgm:pt modelId="{FAE8687A-2CC6-4D87-8319-AD3F096BC66C}" type="pres">
      <dgm:prSet presAssocID="{2E82FD47-4EBF-45B8-A2E4-99E7C43767A6}" presName="parTrans" presStyleLbl="bgSibTrans2D1" presStyleIdx="5" presStyleCnt="7"/>
      <dgm:spPr>
        <a:prstGeom prst="leftArrow">
          <a:avLst>
            <a:gd name="adj1" fmla="val 60000"/>
            <a:gd name="adj2" fmla="val 50000"/>
          </a:avLst>
        </a:prstGeom>
      </dgm:spPr>
      <dgm:t>
        <a:bodyPr/>
        <a:lstStyle/>
        <a:p>
          <a:endParaRPr lang="en-US"/>
        </a:p>
      </dgm:t>
    </dgm:pt>
    <dgm:pt modelId="{6ADD2DB3-D8C1-41C8-B64F-15D4655D4F1E}" type="pres">
      <dgm:prSet presAssocID="{D93B4969-720F-4E3A-9037-B1040FD10715}" presName="node" presStyleLbl="node1" presStyleIdx="5" presStyleCnt="7">
        <dgm:presLayoutVars>
          <dgm:bulletEnabled val="1"/>
        </dgm:presLayoutVars>
      </dgm:prSet>
      <dgm:spPr>
        <a:prstGeom prst="roundRect">
          <a:avLst>
            <a:gd name="adj" fmla="val 10000"/>
          </a:avLst>
        </a:prstGeom>
      </dgm:spPr>
      <dgm:t>
        <a:bodyPr/>
        <a:lstStyle/>
        <a:p>
          <a:endParaRPr lang="en-US"/>
        </a:p>
      </dgm:t>
    </dgm:pt>
    <dgm:pt modelId="{7B696D19-9538-4F47-B3AF-86E809FFF3B2}" type="pres">
      <dgm:prSet presAssocID="{727C45EE-51A0-450D-B743-7B6461E6F55E}" presName="parTrans" presStyleLbl="bgSibTrans2D1" presStyleIdx="6" presStyleCnt="7"/>
      <dgm:spPr>
        <a:prstGeom prst="leftArrow">
          <a:avLst>
            <a:gd name="adj1" fmla="val 60000"/>
            <a:gd name="adj2" fmla="val 50000"/>
          </a:avLst>
        </a:prstGeom>
      </dgm:spPr>
      <dgm:t>
        <a:bodyPr/>
        <a:lstStyle/>
        <a:p>
          <a:endParaRPr lang="en-US"/>
        </a:p>
      </dgm:t>
    </dgm:pt>
    <dgm:pt modelId="{00C71C29-6243-49B8-B6EB-9404A506B4FE}" type="pres">
      <dgm:prSet presAssocID="{28254EF6-0E7A-4C91-832A-98F3B6E6ABA1}" presName="node" presStyleLbl="node1" presStyleIdx="6" presStyleCnt="7">
        <dgm:presLayoutVars>
          <dgm:bulletEnabled val="1"/>
        </dgm:presLayoutVars>
      </dgm:prSet>
      <dgm:spPr>
        <a:prstGeom prst="roundRect">
          <a:avLst>
            <a:gd name="adj" fmla="val 10000"/>
          </a:avLst>
        </a:prstGeom>
      </dgm:spPr>
      <dgm:t>
        <a:bodyPr/>
        <a:lstStyle/>
        <a:p>
          <a:endParaRPr lang="en-US"/>
        </a:p>
      </dgm:t>
    </dgm:pt>
  </dgm:ptLst>
  <dgm:cxnLst>
    <dgm:cxn modelId="{C462850F-0033-4F69-B11B-D071C9F791C8}" srcId="{0C38D9A9-E1D4-4B60-AA30-570436281877}" destId="{86950D3D-7B0F-41EA-93AD-C48B048802AB}" srcOrd="2" destOrd="0" parTransId="{EF6C6737-8E3B-486F-900B-C127466443C6}" sibTransId="{375E645A-3D83-4ED2-9498-09DA569213F5}"/>
    <dgm:cxn modelId="{1F66020D-CF44-7F48-BE18-FF0CEE195995}" type="presOf" srcId="{2E82FD47-4EBF-45B8-A2E4-99E7C43767A6}" destId="{FAE8687A-2CC6-4D87-8319-AD3F096BC66C}" srcOrd="0" destOrd="0" presId="urn:microsoft.com/office/officeart/2005/8/layout/radial4"/>
    <dgm:cxn modelId="{238140E5-A280-1040-9747-C4173FB4BC9E}" type="presOf" srcId="{86950D3D-7B0F-41EA-93AD-C48B048802AB}" destId="{98876154-BB51-4675-A09C-40C53C59DFD4}" srcOrd="0" destOrd="0" presId="urn:microsoft.com/office/officeart/2005/8/layout/radial4"/>
    <dgm:cxn modelId="{82151867-9BEF-2846-9174-0C275B369F97}" type="presOf" srcId="{41320BD3-0891-4B7C-904F-E9A4E9C4C410}" destId="{A17DD1A1-587E-46FA-A496-E86CC15CEBE1}" srcOrd="0" destOrd="0" presId="urn:microsoft.com/office/officeart/2005/8/layout/radial4"/>
    <dgm:cxn modelId="{2CA3A0B2-0631-854C-B645-B7D720912FF8}" type="presOf" srcId="{E220D97E-328C-49FF-96C9-B6C95733B32D}" destId="{5645E2F8-0A14-4E01-B36F-60C3B76B42A4}" srcOrd="0" destOrd="0" presId="urn:microsoft.com/office/officeart/2005/8/layout/radial4"/>
    <dgm:cxn modelId="{6CD9B5A2-235E-47C9-857C-176B0F3199F9}" srcId="{0C38D9A9-E1D4-4B60-AA30-570436281877}" destId="{28254EF6-0E7A-4C91-832A-98F3B6E6ABA1}" srcOrd="6" destOrd="0" parTransId="{727C45EE-51A0-450D-B743-7B6461E6F55E}" sibTransId="{15362D32-1458-45F6-A80E-8B8F2891C8BF}"/>
    <dgm:cxn modelId="{4EAFBAFF-61A1-7345-9FF2-632E82128BB2}" type="presOf" srcId="{0C38D9A9-E1D4-4B60-AA30-570436281877}" destId="{D98B07ED-008B-4639-AC21-015C07CA3A61}" srcOrd="0" destOrd="0" presId="urn:microsoft.com/office/officeart/2005/8/layout/radial4"/>
    <dgm:cxn modelId="{616C3FF9-A469-4FA7-825E-CDCBE0A027E8}" srcId="{0C38D9A9-E1D4-4B60-AA30-570436281877}" destId="{7C4F4841-A2B5-4DBA-BDFF-4B1F7623C215}" srcOrd="3" destOrd="0" parTransId="{E220D97E-328C-49FF-96C9-B6C95733B32D}" sibTransId="{080A2C04-03F6-43BB-90BB-391BCEE65197}"/>
    <dgm:cxn modelId="{5330B3EA-9F0D-0A4C-AB8E-033F5A6F6BED}" type="presOf" srcId="{F026FDC4-E95C-4798-947F-97705BA7D96A}" destId="{9E4E8986-3742-4184-9E39-BC20098B307B}" srcOrd="0" destOrd="0" presId="urn:microsoft.com/office/officeart/2005/8/layout/radial4"/>
    <dgm:cxn modelId="{DB8F9A63-E14B-4E35-8F52-0702ED4B6BC1}" srcId="{0C38D9A9-E1D4-4B60-AA30-570436281877}" destId="{67F5FC58-29F2-4BE8-9C01-C2EF5772F282}" srcOrd="1" destOrd="0" parTransId="{F026FDC4-E95C-4798-947F-97705BA7D96A}" sibTransId="{FC4AC581-CBEB-49CB-B00E-C0DABF66E03A}"/>
    <dgm:cxn modelId="{6BEC45B5-65E4-4B6B-B012-8949490DF82C}" srcId="{0C38D9A9-E1D4-4B60-AA30-570436281877}" destId="{D93B4969-720F-4E3A-9037-B1040FD10715}" srcOrd="5" destOrd="0" parTransId="{2E82FD47-4EBF-45B8-A2E4-99E7C43767A6}" sibTransId="{FB417B92-A1B5-40EC-83F2-D3439DCB3F8F}"/>
    <dgm:cxn modelId="{763EF443-7B5D-4A70-AD3E-22F1DEE1901F}" srcId="{0C38D9A9-E1D4-4B60-AA30-570436281877}" destId="{0C1EDDCA-0B11-4318-8E13-01F3D4938D02}" srcOrd="0" destOrd="0" parTransId="{59E4E5CD-F32B-4EC5-8FF8-C72BEA46CA00}" sibTransId="{D463A172-8137-448F-B52F-5A8304F50B8C}"/>
    <dgm:cxn modelId="{7166FCB1-A215-4146-B937-6ABFD0AF54BB}" type="presOf" srcId="{EF6C6737-8E3B-486F-900B-C127466443C6}" destId="{ABEC5D67-6707-404D-A80C-783C6F3D2F60}" srcOrd="0" destOrd="0" presId="urn:microsoft.com/office/officeart/2005/8/layout/radial4"/>
    <dgm:cxn modelId="{E3A67A1D-6BFC-8540-ABA1-1A7B3A64068A}" type="presOf" srcId="{7C4F4841-A2B5-4DBA-BDFF-4B1F7623C215}" destId="{D70B7626-D155-4B20-96AB-A3CCED07E369}" srcOrd="0" destOrd="0" presId="urn:microsoft.com/office/officeart/2005/8/layout/radial4"/>
    <dgm:cxn modelId="{CE742246-E227-F549-AE69-9D75337B9344}" type="presOf" srcId="{5482B6DD-5408-42ED-9440-0933239EFC44}" destId="{D3E730F2-4FDE-4D05-BBE6-C8E249E6BFBF}" srcOrd="0" destOrd="0" presId="urn:microsoft.com/office/officeart/2005/8/layout/radial4"/>
    <dgm:cxn modelId="{F4A06FF6-6917-7340-8EC7-34D46A544DAC}" type="presOf" srcId="{D93B4969-720F-4E3A-9037-B1040FD10715}" destId="{6ADD2DB3-D8C1-41C8-B64F-15D4655D4F1E}" srcOrd="0" destOrd="0" presId="urn:microsoft.com/office/officeart/2005/8/layout/radial4"/>
    <dgm:cxn modelId="{610F4CCC-5239-6249-BA40-8DBD82EEFC7B}" type="presOf" srcId="{67F5FC58-29F2-4BE8-9C01-C2EF5772F282}" destId="{A2B61C03-AC35-4148-9510-F956D9B773A1}" srcOrd="0" destOrd="0" presId="urn:microsoft.com/office/officeart/2005/8/layout/radial4"/>
    <dgm:cxn modelId="{979DF9D6-AB36-334B-AD30-3EEF9376F0E7}" type="presOf" srcId="{727C45EE-51A0-450D-B743-7B6461E6F55E}" destId="{7B696D19-9538-4F47-B3AF-86E809FFF3B2}" srcOrd="0" destOrd="0" presId="urn:microsoft.com/office/officeart/2005/8/layout/radial4"/>
    <dgm:cxn modelId="{CCFB955E-C2E3-8D47-91AD-36514CA1A066}" type="presOf" srcId="{28254EF6-0E7A-4C91-832A-98F3B6E6ABA1}" destId="{00C71C29-6243-49B8-B6EB-9404A506B4FE}" srcOrd="0" destOrd="0" presId="urn:microsoft.com/office/officeart/2005/8/layout/radial4"/>
    <dgm:cxn modelId="{9E715A23-65CB-7143-B9EE-744A4DF05659}" type="presOf" srcId="{DE0440FC-DD70-46A5-AE88-0DB52162D236}" destId="{E6F7A9BD-C7BF-4EAD-9058-B729E2EFF770}" srcOrd="0" destOrd="0" presId="urn:microsoft.com/office/officeart/2005/8/layout/radial4"/>
    <dgm:cxn modelId="{26CD4C98-BCED-4882-89DA-C3E2934C8592}" srcId="{0C38D9A9-E1D4-4B60-AA30-570436281877}" destId="{DE0440FC-DD70-46A5-AE88-0DB52162D236}" srcOrd="4" destOrd="0" parTransId="{5482B6DD-5408-42ED-9440-0933239EFC44}" sibTransId="{D1C6FC60-2B5E-4413-BFE2-1B4FF5243291}"/>
    <dgm:cxn modelId="{70C6330A-12C6-3848-9FE7-3CBA6CCB66ED}" type="presOf" srcId="{59E4E5CD-F32B-4EC5-8FF8-C72BEA46CA00}" destId="{6CBC98A2-CC57-4855-AE2D-ED2C99D1D435}" srcOrd="0" destOrd="0" presId="urn:microsoft.com/office/officeart/2005/8/layout/radial4"/>
    <dgm:cxn modelId="{D1AEF25B-CAB4-4948-B92E-20F06BE2F8E2}" srcId="{41320BD3-0891-4B7C-904F-E9A4E9C4C410}" destId="{0C38D9A9-E1D4-4B60-AA30-570436281877}" srcOrd="0" destOrd="0" parTransId="{17ACF295-4CFD-4DD7-9BD6-6863E42A7C2D}" sibTransId="{DF38E19C-ED3F-4767-AD49-16D559B205E6}"/>
    <dgm:cxn modelId="{CAF55A05-5DC0-FF48-A75C-784C0106992D}" type="presOf" srcId="{0C1EDDCA-0B11-4318-8E13-01F3D4938D02}" destId="{AE485330-2EE5-4EB0-AE74-47F52509BC55}" srcOrd="0" destOrd="0" presId="urn:microsoft.com/office/officeart/2005/8/layout/radial4"/>
    <dgm:cxn modelId="{65E73EBB-B69B-CA4A-84CD-B28B056DF289}" type="presParOf" srcId="{A17DD1A1-587E-46FA-A496-E86CC15CEBE1}" destId="{D98B07ED-008B-4639-AC21-015C07CA3A61}" srcOrd="0" destOrd="0" presId="urn:microsoft.com/office/officeart/2005/8/layout/radial4"/>
    <dgm:cxn modelId="{2CDCBE7A-C060-1B48-8D5D-48F2D7D38ABC}" type="presParOf" srcId="{A17DD1A1-587E-46FA-A496-E86CC15CEBE1}" destId="{6CBC98A2-CC57-4855-AE2D-ED2C99D1D435}" srcOrd="1" destOrd="0" presId="urn:microsoft.com/office/officeart/2005/8/layout/radial4"/>
    <dgm:cxn modelId="{367DEB41-0728-4E4A-822D-0859A9598990}" type="presParOf" srcId="{A17DD1A1-587E-46FA-A496-E86CC15CEBE1}" destId="{AE485330-2EE5-4EB0-AE74-47F52509BC55}" srcOrd="2" destOrd="0" presId="urn:microsoft.com/office/officeart/2005/8/layout/radial4"/>
    <dgm:cxn modelId="{7FBF2D8B-7C91-A649-A42D-9E7F65EA9D71}" type="presParOf" srcId="{A17DD1A1-587E-46FA-A496-E86CC15CEBE1}" destId="{9E4E8986-3742-4184-9E39-BC20098B307B}" srcOrd="3" destOrd="0" presId="urn:microsoft.com/office/officeart/2005/8/layout/radial4"/>
    <dgm:cxn modelId="{4DFFD05A-A53E-E044-A9FA-9F84C15ADDB3}" type="presParOf" srcId="{A17DD1A1-587E-46FA-A496-E86CC15CEBE1}" destId="{A2B61C03-AC35-4148-9510-F956D9B773A1}" srcOrd="4" destOrd="0" presId="urn:microsoft.com/office/officeart/2005/8/layout/radial4"/>
    <dgm:cxn modelId="{31391D2C-64EA-E944-AFA8-DDCC8D222794}" type="presParOf" srcId="{A17DD1A1-587E-46FA-A496-E86CC15CEBE1}" destId="{ABEC5D67-6707-404D-A80C-783C6F3D2F60}" srcOrd="5" destOrd="0" presId="urn:microsoft.com/office/officeart/2005/8/layout/radial4"/>
    <dgm:cxn modelId="{C36C53AA-E98E-C64D-B5BB-D6E37AA89BF2}" type="presParOf" srcId="{A17DD1A1-587E-46FA-A496-E86CC15CEBE1}" destId="{98876154-BB51-4675-A09C-40C53C59DFD4}" srcOrd="6" destOrd="0" presId="urn:microsoft.com/office/officeart/2005/8/layout/radial4"/>
    <dgm:cxn modelId="{02C1761D-FB25-494B-83BC-11050F5CCAB2}" type="presParOf" srcId="{A17DD1A1-587E-46FA-A496-E86CC15CEBE1}" destId="{5645E2F8-0A14-4E01-B36F-60C3B76B42A4}" srcOrd="7" destOrd="0" presId="urn:microsoft.com/office/officeart/2005/8/layout/radial4"/>
    <dgm:cxn modelId="{51A5CD82-A063-6645-BA27-150925BD7731}" type="presParOf" srcId="{A17DD1A1-587E-46FA-A496-E86CC15CEBE1}" destId="{D70B7626-D155-4B20-96AB-A3CCED07E369}" srcOrd="8" destOrd="0" presId="urn:microsoft.com/office/officeart/2005/8/layout/radial4"/>
    <dgm:cxn modelId="{9C1F58E2-978B-EA49-8B44-231EBB74A07C}" type="presParOf" srcId="{A17DD1A1-587E-46FA-A496-E86CC15CEBE1}" destId="{D3E730F2-4FDE-4D05-BBE6-C8E249E6BFBF}" srcOrd="9" destOrd="0" presId="urn:microsoft.com/office/officeart/2005/8/layout/radial4"/>
    <dgm:cxn modelId="{B5F91BA0-933C-124B-B624-73E7514ED178}" type="presParOf" srcId="{A17DD1A1-587E-46FA-A496-E86CC15CEBE1}" destId="{E6F7A9BD-C7BF-4EAD-9058-B729E2EFF770}" srcOrd="10" destOrd="0" presId="urn:microsoft.com/office/officeart/2005/8/layout/radial4"/>
    <dgm:cxn modelId="{E26F6262-C5F8-BE43-A64A-167F30D5DD72}" type="presParOf" srcId="{A17DD1A1-587E-46FA-A496-E86CC15CEBE1}" destId="{FAE8687A-2CC6-4D87-8319-AD3F096BC66C}" srcOrd="11" destOrd="0" presId="urn:microsoft.com/office/officeart/2005/8/layout/radial4"/>
    <dgm:cxn modelId="{07D4844B-0E9F-A74D-BDE0-024D9EC23E99}" type="presParOf" srcId="{A17DD1A1-587E-46FA-A496-E86CC15CEBE1}" destId="{6ADD2DB3-D8C1-41C8-B64F-15D4655D4F1E}" srcOrd="12" destOrd="0" presId="urn:microsoft.com/office/officeart/2005/8/layout/radial4"/>
    <dgm:cxn modelId="{A9B61470-4B03-5344-BB8A-99A66E61A547}" type="presParOf" srcId="{A17DD1A1-587E-46FA-A496-E86CC15CEBE1}" destId="{7B696D19-9538-4F47-B3AF-86E809FFF3B2}" srcOrd="13" destOrd="0" presId="urn:microsoft.com/office/officeart/2005/8/layout/radial4"/>
    <dgm:cxn modelId="{212C8F6D-78E1-EE4E-8D6E-FA7E77018513}" type="presParOf" srcId="{A17DD1A1-587E-46FA-A496-E86CC15CEBE1}" destId="{00C71C29-6243-49B8-B6EB-9404A506B4FE}"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DBEF9-77DE-344F-A80E-7D7EDD89C483}">
      <dsp:nvSpPr>
        <dsp:cNvPr id="0" name=""/>
        <dsp:cNvSpPr/>
      </dsp:nvSpPr>
      <dsp:spPr>
        <a:xfrm>
          <a:off x="1452"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(2017-2018)</a:t>
          </a:r>
        </a:p>
        <a:p>
          <a:pPr lvl="0" algn="ctr" defTabSz="400050">
            <a:lnSpc>
              <a:spcPct val="90000"/>
            </a:lnSpc>
            <a:spcBef>
              <a:spcPct val="0"/>
            </a:spcBef>
            <a:spcAft>
              <a:spcPct val="35000"/>
            </a:spcAft>
          </a:pPr>
          <a:r>
            <a:rPr lang="en-US" sz="900" kern="1200" dirty="0"/>
            <a:t>Sent Provider DIF-9 to DIF-10 QA/Triage Reports.</a:t>
          </a:r>
        </a:p>
      </dsp:txBody>
      <dsp:txXfrm>
        <a:off x="355376" y="179476"/>
        <a:ext cx="1061771" cy="707847"/>
      </dsp:txXfrm>
    </dsp:sp>
    <dsp:sp modelId="{0428233A-32E4-FC4B-A5F4-0A3F2C6DA0F9}">
      <dsp:nvSpPr>
        <dsp:cNvPr id="0" name=""/>
        <dsp:cNvSpPr/>
      </dsp:nvSpPr>
      <dsp:spPr>
        <a:xfrm>
          <a:off x="1594109"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May 1, 2018</a:t>
          </a:r>
        </a:p>
        <a:p>
          <a:pPr lvl="0" algn="ctr" defTabSz="400050">
            <a:lnSpc>
              <a:spcPct val="90000"/>
            </a:lnSpc>
            <a:spcBef>
              <a:spcPct val="0"/>
            </a:spcBef>
            <a:spcAft>
              <a:spcPct val="35000"/>
            </a:spcAft>
          </a:pPr>
          <a:r>
            <a:rPr lang="en-US" sz="900" kern="1200" dirty="0"/>
            <a:t> Start migrating existing non-NASA EOSDIS DIF-9 records to DIF-10.</a:t>
          </a:r>
        </a:p>
      </dsp:txBody>
      <dsp:txXfrm>
        <a:off x="1948033" y="179476"/>
        <a:ext cx="1061771" cy="707847"/>
      </dsp:txXfrm>
    </dsp:sp>
    <dsp:sp modelId="{74FE8AED-599D-244E-9601-1AC195BD5909}">
      <dsp:nvSpPr>
        <dsp:cNvPr id="0" name=""/>
        <dsp:cNvSpPr/>
      </dsp:nvSpPr>
      <dsp:spPr>
        <a:xfrm>
          <a:off x="3186766"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2019 (First quarter)</a:t>
          </a:r>
        </a:p>
        <a:p>
          <a:pPr lvl="0" algn="ctr" defTabSz="400050">
            <a:lnSpc>
              <a:spcPct val="90000"/>
            </a:lnSpc>
            <a:spcBef>
              <a:spcPct val="0"/>
            </a:spcBef>
            <a:spcAft>
              <a:spcPct val="35000"/>
            </a:spcAft>
          </a:pPr>
          <a:r>
            <a:rPr lang="en-US" sz="900" kern="1200" dirty="0"/>
            <a:t>Plan to have all metadata records transition.</a:t>
          </a:r>
        </a:p>
      </dsp:txBody>
      <dsp:txXfrm>
        <a:off x="3540690" y="179476"/>
        <a:ext cx="1061771" cy="707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B07ED-008B-4639-AC21-015C07CA3A61}">
      <dsp:nvSpPr>
        <dsp:cNvPr id="0" name=""/>
        <dsp:cNvSpPr/>
      </dsp:nvSpPr>
      <dsp:spPr>
        <a:xfrm>
          <a:off x="1904804" y="1351883"/>
          <a:ext cx="932835" cy="932835"/>
        </a:xfrm>
        <a:prstGeom prst="ellipse">
          <a:avLst/>
        </a:prstGeom>
        <a:gradFill rotWithShape="0">
          <a:gsLst>
            <a:gs pos="15000">
              <a:srgbClr val="C0504D"/>
            </a:gs>
            <a:gs pos="0">
              <a:srgbClr val="DCB3B2"/>
            </a:gs>
            <a:gs pos="85000">
              <a:srgbClr val="4F81BD"/>
            </a:gs>
            <a:gs pos="100000">
              <a:srgbClr val="B2C1DB"/>
            </a:gs>
          </a:gsLst>
          <a:lin ang="0" scaled="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a:solidFill>
                <a:srgbClr val="FFFFFF"/>
              </a:solidFill>
              <a:latin typeface="Avenir Roman"/>
              <a:ea typeface="+mn-ea"/>
              <a:cs typeface="+mn-cs"/>
            </a:rPr>
            <a:t>ESA NASA MEP</a:t>
          </a:r>
        </a:p>
      </dsp:txBody>
      <dsp:txXfrm>
        <a:off x="2041415" y="1488494"/>
        <a:ext cx="659613" cy="659613"/>
      </dsp:txXfrm>
    </dsp:sp>
    <dsp:sp modelId="{6CBC98A2-CC57-4855-AE2D-ED2C99D1D435}">
      <dsp:nvSpPr>
        <dsp:cNvPr id="0" name=""/>
        <dsp:cNvSpPr/>
      </dsp:nvSpPr>
      <dsp:spPr>
        <a:xfrm rot="10800000">
          <a:off x="814803" y="1685372"/>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E485330-2EE5-4EB0-AE74-47F52509BC55}">
      <dsp:nvSpPr>
        <dsp:cNvPr id="0" name=""/>
        <dsp:cNvSpPr/>
      </dsp:nvSpPr>
      <dsp:spPr>
        <a:xfrm>
          <a:off x="488310" y="1557107"/>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Data</a:t>
          </a:r>
        </a:p>
      </dsp:txBody>
      <dsp:txXfrm>
        <a:off x="503610" y="1572407"/>
        <a:ext cx="622384" cy="491787"/>
      </dsp:txXfrm>
    </dsp:sp>
    <dsp:sp modelId="{9E4E8986-3742-4184-9E39-BC20098B307B}">
      <dsp:nvSpPr>
        <dsp:cNvPr id="0" name=""/>
        <dsp:cNvSpPr/>
      </dsp:nvSpPr>
      <dsp:spPr>
        <a:xfrm rot="12600000">
          <a:off x="954323" y="1164675"/>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B61C03-AC35-4148-9510-F956D9B773A1}">
      <dsp:nvSpPr>
        <dsp:cNvPr id="0" name=""/>
        <dsp:cNvSpPr/>
      </dsp:nvSpPr>
      <dsp:spPr>
        <a:xfrm>
          <a:off x="696831" y="778897"/>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Processing</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resources</a:t>
          </a:r>
        </a:p>
      </dsp:txBody>
      <dsp:txXfrm>
        <a:off x="712131" y="794197"/>
        <a:ext cx="622384" cy="491787"/>
      </dsp:txXfrm>
    </dsp:sp>
    <dsp:sp modelId="{ABEC5D67-6707-404D-A80C-783C6F3D2F60}">
      <dsp:nvSpPr>
        <dsp:cNvPr id="0" name=""/>
        <dsp:cNvSpPr/>
      </dsp:nvSpPr>
      <dsp:spPr>
        <a:xfrm rot="14400000">
          <a:off x="1335499" y="783499"/>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8876154-BB51-4675-A09C-40C53C59DFD4}">
      <dsp:nvSpPr>
        <dsp:cNvPr id="0" name=""/>
        <dsp:cNvSpPr/>
      </dsp:nvSpPr>
      <dsp:spPr>
        <a:xfrm>
          <a:off x="1266520" y="209209"/>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err="1">
              <a:solidFill>
                <a:srgbClr val="FFFFFF"/>
              </a:solidFill>
              <a:latin typeface="Avenir Roman"/>
              <a:ea typeface="+mn-ea"/>
              <a:cs typeface="+mn-cs"/>
            </a:rPr>
            <a:t>Tools&amp;Visu</a:t>
          </a:r>
          <a:endParaRPr lang="en-GB" sz="700" b="1" kern="1200" dirty="0">
            <a:solidFill>
              <a:srgbClr val="FFFFFF"/>
            </a:solidFill>
            <a:latin typeface="Avenir Roman"/>
            <a:ea typeface="+mn-ea"/>
            <a:cs typeface="+mn-cs"/>
          </a:endParaRPr>
        </a:p>
      </dsp:txBody>
      <dsp:txXfrm>
        <a:off x="1281820" y="224509"/>
        <a:ext cx="622384" cy="491787"/>
      </dsp:txXfrm>
    </dsp:sp>
    <dsp:sp modelId="{5645E2F8-0A14-4E01-B36F-60C3B76B42A4}">
      <dsp:nvSpPr>
        <dsp:cNvPr id="0" name=""/>
        <dsp:cNvSpPr/>
      </dsp:nvSpPr>
      <dsp:spPr>
        <a:xfrm rot="16200000">
          <a:off x="1856196" y="643978"/>
          <a:ext cx="1030051" cy="265857"/>
        </a:xfrm>
        <a:prstGeom prst="leftArrow">
          <a:avLst>
            <a:gd name="adj1" fmla="val 60000"/>
            <a:gd name="adj2" fmla="val 50000"/>
          </a:avLst>
        </a:prstGeom>
        <a:gradFill rotWithShape="0">
          <a:gsLst>
            <a:gs pos="33000">
              <a:srgbClr val="DCB3B2"/>
            </a:gs>
            <a:gs pos="0">
              <a:srgbClr val="DCB3B2"/>
            </a:gs>
            <a:gs pos="67000">
              <a:srgbClr val="B2C1DB"/>
            </a:gs>
            <a:gs pos="100000">
              <a:srgbClr val="B2C1DB"/>
            </a:gs>
          </a:gsLst>
          <a:lin ang="0" scaled="0"/>
        </a:gradFill>
        <a:ln>
          <a:noFill/>
        </a:ln>
        <a:effectLst/>
      </dsp:spPr>
      <dsp:style>
        <a:lnRef idx="0">
          <a:scrgbClr r="0" g="0" b="0"/>
        </a:lnRef>
        <a:fillRef idx="1">
          <a:scrgbClr r="0" g="0" b="0"/>
        </a:fillRef>
        <a:effectRef idx="0">
          <a:scrgbClr r="0" g="0" b="0"/>
        </a:effectRef>
        <a:fontRef idx="minor">
          <a:schemeClr val="lt1"/>
        </a:fontRef>
      </dsp:style>
    </dsp:sp>
    <dsp:sp modelId="{D70B7626-D155-4B20-96AB-A3CCED07E369}">
      <dsp:nvSpPr>
        <dsp:cNvPr id="0" name=""/>
        <dsp:cNvSpPr/>
      </dsp:nvSpPr>
      <dsp:spPr>
        <a:xfrm>
          <a:off x="2044729" y="688"/>
          <a:ext cx="652984" cy="522387"/>
        </a:xfrm>
        <a:prstGeom prst="roundRect">
          <a:avLst>
            <a:gd name="adj" fmla="val 10000"/>
          </a:avLst>
        </a:prstGeom>
        <a:gradFill rotWithShape="0">
          <a:gsLst>
            <a:gs pos="30000">
              <a:srgbClr val="C0504D"/>
            </a:gs>
            <a:gs pos="0">
              <a:srgbClr val="C0504D"/>
            </a:gs>
            <a:gs pos="70000">
              <a:srgbClr val="4F81BD"/>
            </a:gs>
            <a:gs pos="100000">
              <a:srgbClr val="4F81BD"/>
            </a:gs>
          </a:gsLst>
          <a:lin ang="0" scaled="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ESA-NASA</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Missions</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Community</a:t>
          </a:r>
        </a:p>
      </dsp:txBody>
      <dsp:txXfrm>
        <a:off x="2060029" y="15988"/>
        <a:ext cx="622384" cy="491787"/>
      </dsp:txXfrm>
    </dsp:sp>
    <dsp:sp modelId="{D3E730F2-4FDE-4D05-BBE6-C8E249E6BFBF}">
      <dsp:nvSpPr>
        <dsp:cNvPr id="0" name=""/>
        <dsp:cNvSpPr/>
      </dsp:nvSpPr>
      <dsp:spPr>
        <a:xfrm rot="18000000">
          <a:off x="2376892" y="783499"/>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E6F7A9BD-C7BF-4EAD-9058-B729E2EFF770}">
      <dsp:nvSpPr>
        <dsp:cNvPr id="0" name=""/>
        <dsp:cNvSpPr/>
      </dsp:nvSpPr>
      <dsp:spPr>
        <a:xfrm>
          <a:off x="2822939" y="209209"/>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err="1">
              <a:solidFill>
                <a:srgbClr val="FFFFFF"/>
              </a:solidFill>
              <a:latin typeface="Avenir Roman"/>
              <a:ea typeface="+mn-ea"/>
              <a:cs typeface="+mn-cs"/>
            </a:rPr>
            <a:t>Tools&amp;Visu</a:t>
          </a:r>
          <a:endParaRPr lang="en-GB" sz="700" b="1" kern="1200" dirty="0">
            <a:solidFill>
              <a:srgbClr val="FFFFFF"/>
            </a:solidFill>
            <a:latin typeface="Avenir Roman"/>
            <a:ea typeface="+mn-ea"/>
            <a:cs typeface="+mn-cs"/>
          </a:endParaRPr>
        </a:p>
      </dsp:txBody>
      <dsp:txXfrm>
        <a:off x="2838239" y="224509"/>
        <a:ext cx="622384" cy="491787"/>
      </dsp:txXfrm>
    </dsp:sp>
    <dsp:sp modelId="{FAE8687A-2CC6-4D87-8319-AD3F096BC66C}">
      <dsp:nvSpPr>
        <dsp:cNvPr id="0" name=""/>
        <dsp:cNvSpPr/>
      </dsp:nvSpPr>
      <dsp:spPr>
        <a:xfrm rot="19800000">
          <a:off x="2758069" y="1164675"/>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6ADD2DB3-D8C1-41C8-B64F-15D4655D4F1E}">
      <dsp:nvSpPr>
        <dsp:cNvPr id="0" name=""/>
        <dsp:cNvSpPr/>
      </dsp:nvSpPr>
      <dsp:spPr>
        <a:xfrm>
          <a:off x="3392627" y="778897"/>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Processing</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resources</a:t>
          </a:r>
        </a:p>
      </dsp:txBody>
      <dsp:txXfrm>
        <a:off x="3407927" y="794197"/>
        <a:ext cx="622384" cy="491787"/>
      </dsp:txXfrm>
    </dsp:sp>
    <dsp:sp modelId="{7B696D19-9538-4F47-B3AF-86E809FFF3B2}">
      <dsp:nvSpPr>
        <dsp:cNvPr id="0" name=""/>
        <dsp:cNvSpPr/>
      </dsp:nvSpPr>
      <dsp:spPr>
        <a:xfrm>
          <a:off x="2897589" y="1685372"/>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00C71C29-6243-49B8-B6EB-9404A506B4FE}">
      <dsp:nvSpPr>
        <dsp:cNvPr id="0" name=""/>
        <dsp:cNvSpPr/>
      </dsp:nvSpPr>
      <dsp:spPr>
        <a:xfrm>
          <a:off x="3601148" y="1557107"/>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Data</a:t>
          </a:r>
        </a:p>
      </dsp:txBody>
      <dsp:txXfrm>
        <a:off x="3616448" y="1572407"/>
        <a:ext cx="622384" cy="4917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arthobservations.org" TargetMode="External"/><Relationship Id="rId4" Type="http://schemas.openxmlformats.org/officeDocument/2006/relationships/hyperlink" Target="http://ceos.org/document_management/Publications/CEOS_Work-Plans/CEOS_2017-2019-Work-Plan_Jul2017.pdf" TargetMode="External"/><Relationship Id="rId5" Type="http://schemas.openxmlformats.org/officeDocument/2006/relationships/hyperlink" Target="http://ceos.org/ourwork/virtual-constellations/"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0988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2400" b="1" i="1" dirty="0" smtClean="0">
                <a:effectLst/>
                <a:latin typeface="+mn-lt"/>
                <a:ea typeface="+mn-ea"/>
                <a:cs typeface="+mn-cs"/>
                <a:sym typeface="Avenir Roman"/>
              </a:rPr>
              <a:t>WGISS Connected Data Assets Operational Systems (IDN, CWIC, </a:t>
            </a:r>
            <a:r>
              <a:rPr lang="en-US" sz="2400" b="1" i="1" dirty="0" err="1" smtClean="0">
                <a:effectLst/>
                <a:latin typeface="+mn-lt"/>
                <a:ea typeface="+mn-ea"/>
                <a:cs typeface="+mn-cs"/>
                <a:sym typeface="Avenir Roman"/>
              </a:rPr>
              <a:t>FedEO</a:t>
            </a:r>
            <a:r>
              <a:rPr lang="en-US" sz="2400" b="1" i="1" dirty="0" smtClean="0">
                <a:effectLst/>
                <a:latin typeface="+mn-lt"/>
                <a:ea typeface="+mn-ea"/>
                <a:cs typeface="+mn-cs"/>
                <a:sym typeface="Avenir Roman"/>
              </a:rPr>
              <a:t>):</a:t>
            </a:r>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Is maintained and operated in coordination among different agencies (System Level Team) and implements the OpenSearch Interoperability Best Practice defined in WGISS.</a:t>
            </a:r>
          </a:p>
          <a:p>
            <a:pPr lvl="0"/>
            <a:r>
              <a:rPr lang="en-US" sz="2400" dirty="0" smtClean="0">
                <a:effectLst/>
                <a:latin typeface="+mn-lt"/>
                <a:ea typeface="+mn-ea"/>
                <a:cs typeface="+mn-cs"/>
                <a:sym typeface="Avenir Roman"/>
              </a:rPr>
              <a:t>Provides a single entry point for GEO (</a:t>
            </a:r>
            <a:r>
              <a:rPr lang="en-US" sz="2400" dirty="0" err="1" smtClean="0">
                <a:effectLst/>
                <a:latin typeface="+mn-lt"/>
                <a:ea typeface="+mn-ea"/>
                <a:cs typeface="+mn-cs"/>
                <a:sym typeface="Avenir Roman"/>
              </a:rPr>
              <a:t>GEOPortal</a:t>
            </a:r>
            <a:r>
              <a:rPr lang="en-US" sz="2400" dirty="0" smtClean="0">
                <a:effectLst/>
                <a:latin typeface="+mn-lt"/>
                <a:ea typeface="+mn-ea"/>
                <a:cs typeface="+mn-cs"/>
                <a:sym typeface="Avenir Roman"/>
              </a:rPr>
              <a:t>) to discover and access CEOS agencies data.</a:t>
            </a:r>
          </a:p>
          <a:p>
            <a:pPr lvl="0"/>
            <a:r>
              <a:rPr lang="en-US" sz="2400" dirty="0" smtClean="0">
                <a:effectLst/>
                <a:latin typeface="+mn-lt"/>
                <a:ea typeface="+mn-ea"/>
                <a:cs typeface="+mn-cs"/>
                <a:sym typeface="Avenir Roman"/>
              </a:rPr>
              <a:t>Is being enlarged with new partners and continuously populated with additional Collections (e.g. ECVs/CDRs inventories from </a:t>
            </a:r>
            <a:r>
              <a:rPr lang="en-US" sz="2400" dirty="0" err="1" smtClean="0">
                <a:effectLst/>
                <a:latin typeface="+mn-lt"/>
                <a:ea typeface="+mn-ea"/>
                <a:cs typeface="+mn-cs"/>
                <a:sym typeface="Avenir Roman"/>
              </a:rPr>
              <a:t>WGClimate</a:t>
            </a:r>
            <a:r>
              <a:rPr lang="en-US" sz="2400" dirty="0" smtClean="0">
                <a:effectLst/>
                <a:latin typeface="+mn-lt"/>
                <a:ea typeface="+mn-ea"/>
                <a:cs typeface="+mn-cs"/>
                <a:sym typeface="Avenir Roman"/>
              </a:rPr>
              <a:t>).</a:t>
            </a:r>
          </a:p>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b="1" dirty="0" smtClean="0"/>
              <a:t>Objective</a:t>
            </a:r>
            <a:r>
              <a:rPr lang="en-US" dirty="0" smtClean="0"/>
              <a:t>: </a:t>
            </a:r>
            <a:r>
              <a:rPr lang="en-US" b="1" dirty="0" smtClean="0">
                <a:solidFill>
                  <a:srgbClr val="FF0000"/>
                </a:solidFill>
                <a:effectLst>
                  <a:outerShdw blurRad="38100" dist="38100" dir="2700000" algn="tl">
                    <a:srgbClr val="000000">
                      <a:alpha val="43137"/>
                    </a:srgbClr>
                  </a:outerShdw>
                </a:effectLst>
              </a:rPr>
              <a:t>facilitate discoverability and accessibility of ECV Products and space-born CDRs relevant for the CEOS Carbon Action via WGISS Interoperability Systems &amp; Standards (FedEO/CWIC/IDN, OpenSearch).</a:t>
            </a:r>
          </a:p>
          <a:p>
            <a:pPr lvl="0"/>
            <a:endParaRPr lang="en-US" sz="2000" dirty="0" smtClean="0"/>
          </a:p>
          <a:p>
            <a:pPr lvl="0"/>
            <a:r>
              <a:rPr lang="en-US" b="1" dirty="0" smtClean="0"/>
              <a:t>Approach</a:t>
            </a:r>
            <a:r>
              <a:rPr lang="en-US" dirty="0" smtClean="0"/>
              <a:t>: start from results of WGClimate Questionnaire for ECV Inventory population; tailoring for Carbon Action and gaps identification </a:t>
            </a:r>
            <a:r>
              <a:rPr lang="en-US" dirty="0" err="1" smtClean="0"/>
              <a:t>wrt</a:t>
            </a:r>
            <a:r>
              <a:rPr lang="en-US" dirty="0" smtClean="0"/>
              <a:t> data records already discoverable/accessible through WGISS systems. </a:t>
            </a:r>
          </a:p>
          <a:p>
            <a:pPr lvl="0"/>
            <a:endParaRPr lang="en-US" sz="2000" dirty="0" smtClean="0"/>
          </a:p>
          <a:p>
            <a:pPr lvl="0"/>
            <a:r>
              <a:rPr lang="en-US" b="1" dirty="0" smtClean="0"/>
              <a:t>Additional Resources</a:t>
            </a:r>
            <a:r>
              <a:rPr lang="en-US" dirty="0" smtClean="0"/>
              <a:t>: support from WGClimate and experts for priorities setting; activities at data providers’ side to be carried out by relevant entities.</a:t>
            </a:r>
          </a:p>
          <a:p>
            <a:pPr marL="342900" indent="-342900">
              <a:buFont typeface="+mj-lt"/>
              <a:buAutoNum type="alphaLcParenR"/>
            </a:pPr>
            <a:endParaRPr lang="en-US" dirty="0" smtClean="0"/>
          </a:p>
          <a:p>
            <a:pPr marL="342900" indent="-342900">
              <a:buFont typeface="+mj-lt"/>
              <a:buAutoNum type="alphaLcParenR"/>
            </a:pPr>
            <a:r>
              <a:rPr lang="en-US" dirty="0" smtClean="0"/>
              <a:t>496 out of 913 considered (417 out of 913 not considered because future collections).</a:t>
            </a:r>
          </a:p>
          <a:p>
            <a:pPr marL="342900" indent="-342900">
              <a:buFont typeface="+mj-lt"/>
              <a:buAutoNum type="alphaLcParenR"/>
            </a:pPr>
            <a:r>
              <a:rPr lang="en-US" dirty="0" smtClean="0"/>
              <a:t>288 out of 496 registered in IDN with granule/product accessible via CWIC infrastructure</a:t>
            </a:r>
          </a:p>
          <a:p>
            <a:pPr marL="342900" indent="-342900">
              <a:buFont typeface="+mj-lt"/>
              <a:buAutoNum type="alphaLcParenR"/>
            </a:pPr>
            <a:r>
              <a:rPr lang="en-US" dirty="0" smtClean="0"/>
              <a:t>4 out of 496 registered in IDN with IDN granule/product accessible via CNES infrastructure </a:t>
            </a:r>
          </a:p>
          <a:p>
            <a:pPr marL="342900" indent="-342900">
              <a:buFont typeface="+mj-lt"/>
              <a:buAutoNum type="alphaLcParenR"/>
            </a:pPr>
            <a:r>
              <a:rPr lang="en-US" b="1" dirty="0" smtClean="0">
                <a:solidFill>
                  <a:srgbClr val="0000FF"/>
                </a:solidFill>
              </a:rPr>
              <a:t>204 out of 496 not registered in IDN </a:t>
            </a:r>
          </a:p>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2400" b="1" dirty="0" smtClean="0">
                <a:latin typeface="Arial"/>
                <a:cs typeface="Arial"/>
              </a:rPr>
              <a:t>CEOS agencies looking into Future Data Architectures and new technologies to maximize uptake and use of EO data.</a:t>
            </a:r>
          </a:p>
          <a:p>
            <a:endParaRPr lang="en-US" dirty="0"/>
          </a:p>
        </p:txBody>
      </p:sp>
    </p:spTree>
    <p:extLst>
      <p:ext uri="{BB962C8B-B14F-4D97-AF65-F5344CB8AC3E}">
        <p14:creationId xmlns:p14="http://schemas.microsoft.com/office/powerpoint/2010/main" val="215047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pPr>
              <a:defRPr/>
            </a:pPr>
            <a:fld id="{10B763E5-D5D7-42B4-A5B7-DA61FA08EF7F}" type="slidenum">
              <a:rPr lang="de-DE" smtClean="0">
                <a:solidFill>
                  <a:prstClr val="black"/>
                </a:solidFill>
              </a:rPr>
              <a:pPr>
                <a:defRPr/>
              </a:pPr>
              <a:t>23</a:t>
            </a:fld>
            <a:endParaRPr lang="de-DE" dirty="0">
              <a:solidFill>
                <a:prstClr val="black"/>
              </a:solidFill>
            </a:endParaRPr>
          </a:p>
        </p:txBody>
      </p:sp>
    </p:spTree>
    <p:extLst>
      <p:ext uri="{BB962C8B-B14F-4D97-AF65-F5344CB8AC3E}">
        <p14:creationId xmlns:p14="http://schemas.microsoft.com/office/powerpoint/2010/main" val="118360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pPr>
              <a:defRPr/>
            </a:pPr>
            <a:fld id="{10B763E5-D5D7-42B4-A5B7-DA61FA08EF7F}" type="slidenum">
              <a:rPr lang="de-DE" smtClean="0">
                <a:solidFill>
                  <a:prstClr val="black"/>
                </a:solidFill>
              </a:rPr>
              <a:pPr>
                <a:defRPr/>
              </a:pPr>
              <a:t>24</a:t>
            </a:fld>
            <a:endParaRPr lang="de-DE" dirty="0">
              <a:solidFill>
                <a:prstClr val="black"/>
              </a:solidFill>
            </a:endParaRPr>
          </a:p>
        </p:txBody>
      </p:sp>
    </p:spTree>
    <p:extLst>
      <p:ext uri="{BB962C8B-B14F-4D97-AF65-F5344CB8AC3E}">
        <p14:creationId xmlns:p14="http://schemas.microsoft.com/office/powerpoint/2010/main" val="118360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14240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GB" sz="1800" b="1" dirty="0" smtClean="0"/>
              <a:t>WGISS is supporting the FDA ad-hoc team in the drafting of a white paper on</a:t>
            </a:r>
            <a:r>
              <a:rPr lang="en-GB" sz="1800" b="1" baseline="0" dirty="0" smtClean="0"/>
              <a:t> to establish a common description </a:t>
            </a:r>
            <a:r>
              <a:rPr lang="en-US" sz="1800" b="1" kern="0" dirty="0" smtClean="0">
                <a:solidFill>
                  <a:prstClr val="black"/>
                </a:solidFill>
                <a:latin typeface="Helvetica"/>
              </a:rPr>
              <a:t>of Future Data Architecture functional blocks and interfaces </a:t>
            </a:r>
            <a:endParaRPr lang="en-GB" sz="1800" b="1" baseline="0" dirty="0" smtClean="0"/>
          </a:p>
          <a:p>
            <a:pPr marL="0" indent="0">
              <a:buNone/>
            </a:pPr>
            <a:endParaRPr lang="en-GB" sz="1800" b="1" baseline="0" dirty="0" smtClean="0"/>
          </a:p>
          <a:p>
            <a:pPr marL="0" indent="0">
              <a:buNone/>
            </a:pPr>
            <a:r>
              <a:rPr lang="en-GB" sz="1800" b="1" baseline="0" dirty="0" smtClean="0"/>
              <a:t>There is large </a:t>
            </a:r>
            <a:r>
              <a:rPr lang="en-GB" sz="1800" b="1" dirty="0" smtClean="0"/>
              <a:t>consensus </a:t>
            </a:r>
            <a:r>
              <a:rPr lang="en-GB" sz="1800" b="1" dirty="0"/>
              <a:t>that a common architectural model and terminology will:</a:t>
            </a:r>
          </a:p>
          <a:p>
            <a:pPr lvl="2"/>
            <a:r>
              <a:rPr lang="en-GB" b="1" dirty="0"/>
              <a:t>facilitate interagency dialog  		</a:t>
            </a:r>
          </a:p>
          <a:p>
            <a:pPr lvl="2"/>
            <a:r>
              <a:rPr lang="en-GB" b="1" dirty="0"/>
              <a:t>enable identification of interfaces </a:t>
            </a:r>
          </a:p>
          <a:p>
            <a:pPr lvl="2"/>
            <a:r>
              <a:rPr lang="en-GB" b="1" dirty="0"/>
              <a:t>enable work on standardisation once interfaces identified </a:t>
            </a:r>
            <a:endParaRPr lang="en-GB" b="1" dirty="0" smtClean="0"/>
          </a:p>
          <a:p>
            <a:r>
              <a:rPr lang="en-GB" b="1" dirty="0" smtClean="0"/>
              <a:t>So we are working on a unified pretty diagram based on 5 viewpoints to convey all the necessary knowledge. </a:t>
            </a:r>
          </a:p>
          <a:p>
            <a:pPr marL="285750" indent="-285750" defTabSz="457200"/>
            <a:r>
              <a:rPr lang="en-US" dirty="0" smtClean="0"/>
              <a:t>Building on WGISS Discovery and Access Infrastructure with a system wide view</a:t>
            </a:r>
          </a:p>
          <a:p>
            <a:pPr marL="285750" indent="-285750" defTabSz="457200"/>
            <a:r>
              <a:rPr lang="en-US" dirty="0" smtClean="0"/>
              <a:t>Emphasis on what is changing: Analysis, Cloud, consumer EO</a:t>
            </a:r>
          </a:p>
          <a:p>
            <a:r>
              <a:rPr lang="en-GB" b="1" dirty="0" smtClean="0"/>
              <a:t>Technology and Engineering viewpoints link directly to the open source software and FDA inventory activities.</a:t>
            </a:r>
            <a:endParaRPr lang="en-GB" b="1" dirty="0"/>
          </a:p>
          <a:p>
            <a:endParaRPr lang="en-US" dirty="0"/>
          </a:p>
        </p:txBody>
      </p:sp>
    </p:spTree>
    <p:extLst>
      <p:ext uri="{BB962C8B-B14F-4D97-AF65-F5344CB8AC3E}">
        <p14:creationId xmlns:p14="http://schemas.microsoft.com/office/powerpoint/2010/main" val="192647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2400" b="1" dirty="0" smtClean="0">
                <a:effectLst/>
                <a:latin typeface="+mn-lt"/>
                <a:ea typeface="+mn-ea"/>
                <a:cs typeface="+mn-cs"/>
                <a:sym typeface="Avenir Roman"/>
              </a:rPr>
              <a:t>USER METRICS CONCEPT OVERVIEW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Objectives and needs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Why</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Categories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Which</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Collection – When and How</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DEFINITION</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Assumptions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Description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Formatting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Earth Observation Data Offering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Web and Platform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Engagement and Satisfaction Metrics</a:t>
            </a:r>
            <a:endParaRPr lang="en-US" sz="2400" b="1" dirty="0" smtClean="0">
              <a:effectLst/>
              <a:latin typeface="+mn-lt"/>
              <a:ea typeface="+mn-ea"/>
              <a:cs typeface="+mn-cs"/>
              <a:sym typeface="Avenir Roman"/>
            </a:endParaRPr>
          </a:p>
          <a:p>
            <a:endParaRPr lang="en-GB"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FROM THIRD PARTIES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ANNEX A – Examples of statistics and INDICATORS</a:t>
            </a:r>
            <a:endParaRPr lang="en-US" sz="2400" b="1" dirty="0" smtClean="0">
              <a:effectLst/>
              <a:latin typeface="+mn-lt"/>
              <a:ea typeface="+mn-ea"/>
              <a:cs typeface="+mn-cs"/>
              <a:sym typeface="Avenir Roman"/>
            </a:endParaRPr>
          </a:p>
          <a:p>
            <a:r>
              <a:rPr lang="en-GB" sz="2400" dirty="0" smtClean="0">
                <a:effectLst/>
                <a:latin typeface="+mn-lt"/>
                <a:ea typeface="+mn-ea"/>
                <a:cs typeface="+mn-cs"/>
                <a:sym typeface="Avenir Roman"/>
              </a:rPr>
              <a:t>ANNEX B - List of Software for Statistics and User Metrics generation</a:t>
            </a:r>
            <a:r>
              <a:rPr lang="en-US" dirty="0" smtClean="0">
                <a:effectLst/>
              </a:rPr>
              <a:t> </a:t>
            </a:r>
            <a:endParaRPr lang="en-US" dirty="0"/>
          </a:p>
        </p:txBody>
      </p:sp>
    </p:spTree>
    <p:extLst>
      <p:ext uri="{BB962C8B-B14F-4D97-AF65-F5344CB8AC3E}">
        <p14:creationId xmlns:p14="http://schemas.microsoft.com/office/powerpoint/2010/main" val="330056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r>
              <a:rPr lang="en-US" b="1" dirty="0" smtClean="0"/>
              <a:t>Objective:</a:t>
            </a:r>
            <a:r>
              <a:rPr lang="en-US" b="1" dirty="0" smtClean="0">
                <a:solidFill>
                  <a:srgbClr val="0000FF"/>
                </a:solidFill>
              </a:rPr>
              <a:t> </a:t>
            </a:r>
            <a:r>
              <a:rPr lang="en-US" b="1" dirty="0" smtClean="0"/>
              <a:t>Implement a prototype carbon data portal to facilitate the discoverability and accessibility of ECV products and space-borne </a:t>
            </a:r>
            <a:r>
              <a:rPr lang="en-US" b="1" dirty="0" err="1" smtClean="0"/>
              <a:t>CDRs.</a:t>
            </a:r>
            <a:r>
              <a:rPr lang="en-US" b="1" dirty="0" smtClean="0"/>
              <a:t> The portal will seamlessly access data both in CWIC and FedEO to provide necessary data and services to the carbon science community of both CEOS and GEOSS.</a:t>
            </a:r>
          </a:p>
          <a:p>
            <a:pPr marL="0" lvl="0" indent="0">
              <a:buNone/>
            </a:pPr>
            <a:endParaRPr lang="en-US" sz="1800" b="1" dirty="0" smtClean="0"/>
          </a:p>
          <a:p>
            <a:pPr marL="0" lvl="0" indent="0">
              <a:buNone/>
            </a:pPr>
            <a:r>
              <a:rPr lang="en-US" b="1" dirty="0" smtClean="0"/>
              <a:t>Approach: prototype developed by WGISS in coordination with CEOS Carbon Team and WGClimate Carbon (requirements and use cases provision/validation).</a:t>
            </a:r>
          </a:p>
          <a:p>
            <a:pPr marL="0" indent="0">
              <a:buNone/>
            </a:pPr>
            <a:endParaRPr lang="en-US" sz="1800" b="1" dirty="0" smtClean="0"/>
          </a:p>
          <a:p>
            <a:pPr marL="0" indent="0">
              <a:buNone/>
            </a:pPr>
            <a:r>
              <a:rPr lang="en-US" b="1" dirty="0" smtClean="0"/>
              <a:t>Status: </a:t>
            </a:r>
            <a:r>
              <a:rPr lang="en-US" dirty="0" smtClean="0"/>
              <a:t>Several iterations held between WGISS and Carbon teams. Carbon Portal latest version (August 2018) with Carbon Team for review/feedback.</a:t>
            </a:r>
          </a:p>
          <a:p>
            <a:pPr marL="0" indent="0">
              <a:buNone/>
            </a:pPr>
            <a:endParaRPr lang="en-US" sz="1800" dirty="0" smtClean="0"/>
          </a:p>
          <a:p>
            <a:pPr marL="0" indent="0">
              <a:buNone/>
            </a:pPr>
            <a:r>
              <a:rPr lang="en-US" b="1" dirty="0" smtClean="0"/>
              <a:t>Next steps: </a:t>
            </a:r>
            <a:r>
              <a:rPr lang="en-US" dirty="0" smtClean="0"/>
              <a:t>1) Improve discoverability of ECV/CDR key datasets for Carbon Community and functionalities based on received feedback; 2) Open-up portal to wider user community to gather additional feedback (target end October 2018).</a:t>
            </a:r>
            <a:endParaRPr lang="en-US" sz="105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0436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3233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28887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CEOS Chair is a senior space agency official that serves a one-year term as the primary interface for all external coordination. The Chair reports to CEOS Agency Principals at the annual CEOS Plenary session and ensures that their guidance and direction are appropriately reflected in CEOS activities and priorities.</a:t>
            </a:r>
          </a:p>
          <a:p>
            <a:r>
              <a:rPr lang="en-US" dirty="0" smtClean="0"/>
              <a:t>The SIT Chair serves a two-year term and formally reports to the CEOS Chair. The objectives of the SIT Chair focus on strategic guidance with regard to governance, stakeholders, and the accomplishment of Virtual Constellation and Working Group deliverables. In addition, the SIT Chair coordinates the technical implementation of CEOS contributions to the Group on Earth Observations (</a:t>
            </a:r>
            <a:r>
              <a:rPr lang="en-US" dirty="0" smtClean="0">
                <a:hlinkClick r:id="rId3"/>
              </a:rPr>
              <a:t>GEO</a:t>
            </a:r>
            <a:r>
              <a:rPr lang="en-US" dirty="0" smtClean="0"/>
              <a:t>) Work Plan.</a:t>
            </a:r>
          </a:p>
          <a:p>
            <a:r>
              <a:rPr lang="en-US" dirty="0" smtClean="0"/>
              <a:t>The SEC coordinates internal and external CEOS activities between Plenary sessions and assists the CEOS Chair and SIT Chair in the formulation of CEOS position statements, the coordination of external meeting attendance, and the review of major meeting agendas, actions, and minutes. </a:t>
            </a:r>
          </a:p>
          <a:p>
            <a:endParaRPr lang="en-US" dirty="0" smtClean="0"/>
          </a:p>
          <a:p>
            <a:r>
              <a:rPr lang="en-US" dirty="0" smtClean="0"/>
              <a:t>The CEO/DCEO report to the CEOS Chair or SIT Chair (as determined by the CEOS Chair) and work closely with the SEC, Working Groups, Virtual Constellations, and CEOS Agencies to:</a:t>
            </a:r>
          </a:p>
          <a:p>
            <a:r>
              <a:rPr lang="en-US" dirty="0" smtClean="0"/>
              <a:t>Develop the </a:t>
            </a:r>
            <a:r>
              <a:rPr lang="en-US" dirty="0" smtClean="0">
                <a:hlinkClick r:id="rId4"/>
              </a:rPr>
              <a:t>CEOS Work Plan</a:t>
            </a:r>
            <a:endParaRPr lang="en-US" dirty="0" smtClean="0"/>
          </a:p>
          <a:p>
            <a:r>
              <a:rPr lang="en-US" dirty="0" smtClean="0"/>
              <a:t>Discuss CEOS Contributions to the GEO Work Plan with GEO</a:t>
            </a:r>
          </a:p>
          <a:p>
            <a:r>
              <a:rPr lang="en-US" dirty="0" smtClean="0"/>
              <a:t>Advise CEOS leadership on continued/increased internal and external cooperation</a:t>
            </a:r>
          </a:p>
          <a:p>
            <a:r>
              <a:rPr lang="en-US" dirty="0" smtClean="0"/>
              <a:t>Track progress on the CEOS Work Plan Objectives/Deliverables</a:t>
            </a:r>
          </a:p>
          <a:p>
            <a:endParaRPr lang="en-US" dirty="0" smtClean="0"/>
          </a:p>
          <a:p>
            <a:r>
              <a:rPr lang="en-US" dirty="0" smtClean="0"/>
              <a:t>The SEO provides systems engineering leadership to the Virtual Constellations, Working Groups, and other ad hoc CEOS activities. The SEO facilitates the use of systems engineering methodologies and tools to strengthen plans and improve CEOS collaboration.</a:t>
            </a:r>
          </a:p>
          <a:p>
            <a:r>
              <a:rPr lang="en-US" dirty="0" smtClean="0"/>
              <a:t>The </a:t>
            </a:r>
            <a:r>
              <a:rPr lang="en-US" dirty="0" smtClean="0">
                <a:hlinkClick r:id="rId5" tooltip="Virtual Constellations"/>
              </a:rPr>
              <a:t>CEOS Virtual Constellations</a:t>
            </a:r>
            <a:r>
              <a:rPr lang="en-US" dirty="0" smtClean="0"/>
              <a:t> are the other permanent working-level mechanism for coordinating CEOS Agency assets. Virtual Constellations report primarily to the SIT Chair and are typically made up of space-based, ground-based, and/or data delivery systems that are coordinated to meet a common set of requirements within a specific domain. </a:t>
            </a:r>
            <a:endParaRPr lang="en-US" dirty="0"/>
          </a:p>
        </p:txBody>
      </p:sp>
    </p:spTree>
    <p:extLst>
      <p:ext uri="{BB962C8B-B14F-4D97-AF65-F5344CB8AC3E}">
        <p14:creationId xmlns:p14="http://schemas.microsoft.com/office/powerpoint/2010/main" val="150649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700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a:p>
        </p:txBody>
      </p:sp>
    </p:spTree>
    <p:extLst>
      <p:ext uri="{BB962C8B-B14F-4D97-AF65-F5344CB8AC3E}">
        <p14:creationId xmlns:p14="http://schemas.microsoft.com/office/powerpoint/2010/main" val="380740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098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2"/>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06/03/19</a:t>
            </a:fld>
            <a:endParaRPr lang="en-US" kern="0">
              <a:solidFill>
                <a:srgbClr val="002569"/>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319217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3"/>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90"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8" y="2722566"/>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89942837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648000"/>
            <a:ext cx="8172000" cy="738187"/>
          </a:xfrm>
          <a:prstGeom prst="rect">
            <a:avLst/>
          </a:prstGeom>
        </p:spPr>
        <p:txBody>
          <a:bodyPr/>
          <a:lstStyle/>
          <a:p>
            <a:r>
              <a:rPr lang="en-GB" noProof="0" dirty="0" smtClean="0"/>
              <a:t>Click here to insert chart title</a:t>
            </a:r>
            <a:endParaRPr lang="en-GB" noProof="0" dirty="0"/>
          </a:p>
        </p:txBody>
      </p:sp>
      <p:sp>
        <p:nvSpPr>
          <p:cNvPr id="5" name="Fußzeilenplatzhalter 4"/>
          <p:cNvSpPr>
            <a:spLocks noGrp="1"/>
          </p:cNvSpPr>
          <p:nvPr>
            <p:ph type="ftr" sz="quarter" idx="10"/>
          </p:nvPr>
        </p:nvSpPr>
        <p:spPr>
          <a:xfrm>
            <a:off x="1529999" y="125999"/>
            <a:ext cx="7128000" cy="144000"/>
          </a:xfrm>
          <a:prstGeom prst="rect">
            <a:avLst/>
          </a:prstGeom>
        </p:spPr>
        <p:txBody>
          <a:bodyPr/>
          <a:lstStyle/>
          <a:p>
            <a:pPr>
              <a:defRPr/>
            </a:pPr>
            <a:r>
              <a:rPr lang="en-GB" noProof="0" smtClean="0"/>
              <a:t>&gt; Lecture &gt; Author  •  Document &gt; Date</a:t>
            </a:r>
            <a:endParaRPr lang="en-GB" noProof="0" dirty="0"/>
          </a:p>
        </p:txBody>
      </p:sp>
      <p:sp>
        <p:nvSpPr>
          <p:cNvPr id="6" name="Foliennummernplatzhalter 5"/>
          <p:cNvSpPr>
            <a:spLocks noGrp="1"/>
          </p:cNvSpPr>
          <p:nvPr>
            <p:ph type="sldNum" sz="quarter" idx="11"/>
          </p:nvPr>
        </p:nvSpPr>
        <p:spPr/>
        <p:txBody>
          <a:bodyPr/>
          <a:lstStyle/>
          <a:p>
            <a:pPr>
              <a:defRPr/>
            </a:pPr>
            <a:r>
              <a:rPr lang="en-GB" noProof="0" smtClean="0"/>
              <a:t>DLR.de  •  Chart </a:t>
            </a:r>
            <a:fld id="{18C7CB6D-895A-4F21-B0E7-2185F6FE5534}" type="slidenum">
              <a:rPr lang="en-GB" noProof="0" smtClean="0"/>
              <a:pPr>
                <a:defRPr/>
              </a:pPr>
              <a:t>‹#›</a:t>
            </a:fld>
            <a:endParaRPr lang="en-GB" noProof="0" dirty="0"/>
          </a:p>
        </p:txBody>
      </p:sp>
    </p:spTree>
    <p:extLst>
      <p:ext uri="{BB962C8B-B14F-4D97-AF65-F5344CB8AC3E}">
        <p14:creationId xmlns:p14="http://schemas.microsoft.com/office/powerpoint/2010/main" val="2119848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1"/>
            <a:ext cx="1905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jpeg"/><Relationship Id="rId14" Type="http://schemas.openxmlformats.org/officeDocument/2006/relationships/image" Target="../media/image30.jpeg"/><Relationship Id="rId15" Type="http://schemas.openxmlformats.org/officeDocument/2006/relationships/image" Target="../media/image31.jpeg"/><Relationship Id="rId16" Type="http://schemas.openxmlformats.org/officeDocument/2006/relationships/image" Target="../media/image32.jpeg"/><Relationship Id="rId17" Type="http://schemas.openxmlformats.org/officeDocument/2006/relationships/image" Target="../media/image33.jpeg"/><Relationship Id="rId18"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gif"/><Relationship Id="rId8" Type="http://schemas.openxmlformats.org/officeDocument/2006/relationships/image" Target="../media/image41.gif"/><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50.gif"/><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mailto:jean-baptiste.lavedrine@atos.net" TargetMode="Externa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8" Type="http://schemas.microsoft.com/office/2007/relationships/hdphoto" Target="../media/hdphoto1.wdp"/><Relationship Id="rId9" Type="http://schemas.openxmlformats.org/officeDocument/2006/relationships/image" Target="../media/image48.png"/><Relationship Id="rId10"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2.xml.rels><?xml version="1.0" encoding="UTF-8" standalone="yes"?>
<Relationships xmlns="http://schemas.openxmlformats.org/package/2006/relationships"><Relationship Id="rId11" Type="http://schemas.openxmlformats.org/officeDocument/2006/relationships/image" Target="../media/image63.jpeg"/><Relationship Id="rId12" Type="http://schemas.openxmlformats.org/officeDocument/2006/relationships/image" Target="../media/image64.png"/><Relationship Id="rId13"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www.code-de.org/" TargetMode="External"/><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8.gif"/></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hyperlink" Target="mailto:Mirko.Albani@esa.int"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90" y="2514602"/>
            <a:ext cx="6844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90" y="3759202"/>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Mirko Albani, ESA, WGISS Chair</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GSICS Meeting</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ESA/ESRIN, </a:t>
            </a:r>
            <a:r>
              <a:rPr lang="en-AU" dirty="0" err="1" smtClean="0">
                <a:solidFill>
                  <a:srgbClr val="FFFFFF"/>
                </a:solidFill>
                <a:latin typeface="+mj-lt"/>
                <a:ea typeface="Arial Bold"/>
                <a:cs typeface="Arial Bold"/>
                <a:sym typeface="Arial Bold"/>
              </a:rPr>
              <a:t>Frascati</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6</a:t>
            </a:r>
            <a:r>
              <a:rPr lang="en-AU" dirty="0" smtClean="0">
                <a:solidFill>
                  <a:srgbClr val="FFFFFF"/>
                </a:solidFill>
                <a:latin typeface="+mj-lt"/>
                <a:ea typeface="Arial Bold"/>
                <a:cs typeface="Arial Bold"/>
                <a:sym typeface="Arial Bold"/>
              </a:rPr>
              <a:t> March 2019</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90" y="2246636"/>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133600" y="152400"/>
            <a:ext cx="4953000" cy="533400"/>
          </a:xfrm>
        </p:spPr>
        <p:txBody>
          <a:bodyPr/>
          <a:lstStyle/>
          <a:p>
            <a:pPr algn="ctr"/>
            <a:r>
              <a:rPr lang="en-US" b="1" dirty="0" smtClean="0"/>
              <a:t>Reference Model for Data Stewardship</a:t>
            </a:r>
            <a:endParaRPr lang="en-US" b="1" dirty="0"/>
          </a:p>
        </p:txBody>
      </p:sp>
      <p:pic>
        <p:nvPicPr>
          <p:cNvPr id="7" name="Picture 6"/>
          <p:cNvPicPr>
            <a:picLocks noChangeAspect="1"/>
          </p:cNvPicPr>
          <p:nvPr/>
        </p:nvPicPr>
        <p:blipFill>
          <a:blip r:embed="rId3"/>
          <a:stretch>
            <a:fillRect/>
          </a:stretch>
        </p:blipFill>
        <p:spPr>
          <a:xfrm>
            <a:off x="1143000" y="1371600"/>
            <a:ext cx="6858000" cy="4985983"/>
          </a:xfrm>
          <a:prstGeom prst="rect">
            <a:avLst/>
          </a:prstGeom>
        </p:spPr>
      </p:pic>
      <p:pic>
        <p:nvPicPr>
          <p:cNvPr id="25" name="Picture 24"/>
          <p:cNvPicPr>
            <a:picLocks noChangeAspect="1"/>
          </p:cNvPicPr>
          <p:nvPr/>
        </p:nvPicPr>
        <p:blipFill>
          <a:blip r:embed="rId4"/>
          <a:stretch>
            <a:fillRect/>
          </a:stretch>
        </p:blipFill>
        <p:spPr>
          <a:xfrm>
            <a:off x="1143000" y="1295400"/>
            <a:ext cx="6934200" cy="5397643"/>
          </a:xfrm>
          <a:prstGeom prst="rect">
            <a:avLst/>
          </a:prstGeom>
        </p:spPr>
      </p:pic>
    </p:spTree>
    <p:extLst>
      <p:ext uri="{BB962C8B-B14F-4D97-AF65-F5344CB8AC3E}">
        <p14:creationId xmlns:p14="http://schemas.microsoft.com/office/powerpoint/2010/main" val="30485548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133600" y="152400"/>
            <a:ext cx="4953000" cy="533400"/>
          </a:xfrm>
        </p:spPr>
        <p:txBody>
          <a:bodyPr/>
          <a:lstStyle/>
          <a:p>
            <a:pPr algn="ctr"/>
            <a:r>
              <a:rPr lang="en-US" b="1" dirty="0" smtClean="0"/>
              <a:t>WGISS EO Data </a:t>
            </a:r>
            <a:r>
              <a:rPr lang="en-US" b="1" dirty="0"/>
              <a:t>Stewardship </a:t>
            </a:r>
            <a:r>
              <a:rPr lang="en-US" b="1" dirty="0" smtClean="0"/>
              <a:t>Maturity Matrix</a:t>
            </a:r>
            <a:endParaRPr lang="en-US" b="1" dirty="0"/>
          </a:p>
        </p:txBody>
      </p:sp>
      <p:pic>
        <p:nvPicPr>
          <p:cNvPr id="47" name="Picture 46"/>
          <p:cNvPicPr>
            <a:picLocks noChangeAspect="1"/>
          </p:cNvPicPr>
          <p:nvPr/>
        </p:nvPicPr>
        <p:blipFill>
          <a:blip r:embed="rId3"/>
          <a:stretch>
            <a:fillRect/>
          </a:stretch>
        </p:blipFill>
        <p:spPr>
          <a:xfrm>
            <a:off x="78899" y="1371600"/>
            <a:ext cx="8988901" cy="3797921"/>
          </a:xfrm>
          <a:prstGeom prst="rect">
            <a:avLst/>
          </a:prstGeom>
          <a:ln w="28575" cmpd="sng">
            <a:solidFill>
              <a:schemeClr val="tx1"/>
            </a:solidFill>
          </a:ln>
        </p:spPr>
      </p:pic>
      <p:pic>
        <p:nvPicPr>
          <p:cNvPr id="48" name="Picture 47"/>
          <p:cNvPicPr>
            <a:picLocks noChangeAspect="1"/>
          </p:cNvPicPr>
          <p:nvPr/>
        </p:nvPicPr>
        <p:blipFill>
          <a:blip r:embed="rId4"/>
          <a:stretch>
            <a:fillRect/>
          </a:stretch>
        </p:blipFill>
        <p:spPr>
          <a:xfrm>
            <a:off x="6477000" y="3733800"/>
            <a:ext cx="2362200" cy="2950193"/>
          </a:xfrm>
          <a:prstGeom prst="rect">
            <a:avLst/>
          </a:prstGeom>
          <a:ln>
            <a:solidFill>
              <a:schemeClr val="tx2"/>
            </a:solidFill>
          </a:ln>
        </p:spPr>
      </p:pic>
    </p:spTree>
    <p:extLst>
      <p:ext uri="{BB962C8B-B14F-4D97-AF65-F5344CB8AC3E}">
        <p14:creationId xmlns:p14="http://schemas.microsoft.com/office/powerpoint/2010/main" val="34022585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3" y="533400"/>
            <a:ext cx="6655468" cy="1040000"/>
          </a:xfrm>
        </p:spPr>
        <p:txBody>
          <a:bodyPr/>
          <a:lstStyle/>
          <a:p>
            <a:r>
              <a:rPr lang="en-GB" dirty="0" smtClean="0"/>
              <a:t>Discovery &amp; Access</a:t>
            </a:r>
            <a:endParaRPr lang="en-GB" dirty="0"/>
          </a:p>
        </p:txBody>
      </p:sp>
      <p:sp>
        <p:nvSpPr>
          <p:cNvPr id="20" name="Subtitle 2"/>
          <p:cNvSpPr txBox="1">
            <a:spLocks/>
          </p:cNvSpPr>
          <p:nvPr/>
        </p:nvSpPr>
        <p:spPr>
          <a:xfrm>
            <a:off x="3962400" y="1828800"/>
            <a:ext cx="4826977" cy="1093787"/>
          </a:xfrm>
          <a:prstGeom prst="rect">
            <a:avLst/>
          </a:prstGeom>
        </p:spPr>
        <p:txBody>
          <a:bodyPr/>
          <a:lstStyle>
            <a:lvl1pPr marL="0" indent="0">
              <a:spcBef>
                <a:spcPts val="500"/>
              </a:spcBef>
              <a:buSzPct val="100000"/>
              <a:buFont typeface="Arial"/>
              <a:buNone/>
              <a:defRPr sz="1800">
                <a:solidFill>
                  <a:schemeClr val="bg1"/>
                </a:solidFill>
                <a:latin typeface="Century Gothic" pitchFamily="34" charset="0"/>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dirty="0" smtClean="0"/>
              <a:t>WGISS accomplishes its Data Discovery and Access efforts through the </a:t>
            </a:r>
            <a:r>
              <a:rPr lang="en-US" b="1" i="1" dirty="0" smtClean="0"/>
              <a:t>WGISS Connected Data Assets System Level Team (SLT)</a:t>
            </a:r>
            <a:endParaRPr lang="en-GB" b="1" i="1" dirty="0"/>
          </a:p>
        </p:txBody>
      </p:sp>
      <p:pic>
        <p:nvPicPr>
          <p:cNvPr id="25" name="Picture 24"/>
          <p:cNvPicPr>
            <a:picLocks noChangeAspect="1"/>
          </p:cNvPicPr>
          <p:nvPr/>
        </p:nvPicPr>
        <p:blipFill>
          <a:blip r:embed="rId3"/>
          <a:stretch>
            <a:fillRect/>
          </a:stretch>
        </p:blipFill>
        <p:spPr>
          <a:xfrm>
            <a:off x="6477000" y="4989808"/>
            <a:ext cx="2260600" cy="1714608"/>
          </a:xfrm>
          <a:prstGeom prst="rect">
            <a:avLst/>
          </a:prstGeom>
        </p:spPr>
      </p:pic>
      <p:pic>
        <p:nvPicPr>
          <p:cNvPr id="26" name="Picture 25"/>
          <p:cNvPicPr>
            <a:picLocks noChangeAspect="1"/>
          </p:cNvPicPr>
          <p:nvPr/>
        </p:nvPicPr>
        <p:blipFill>
          <a:blip r:embed="rId4"/>
          <a:stretch>
            <a:fillRect/>
          </a:stretch>
        </p:blipFill>
        <p:spPr>
          <a:xfrm>
            <a:off x="304800" y="5029200"/>
            <a:ext cx="2590800" cy="1725871"/>
          </a:xfrm>
          <a:prstGeom prst="rect">
            <a:avLst/>
          </a:prstGeom>
        </p:spPr>
      </p:pic>
      <p:pic>
        <p:nvPicPr>
          <p:cNvPr id="27" name="Picture 26"/>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2477839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WGISS Connected Data Assets (CDA)</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2"/>
            <a:ext cx="6096000" cy="4309601"/>
          </a:xfrm>
          <a:prstGeom prst="rect">
            <a:avLst/>
          </a:prstGeom>
        </p:spPr>
      </p:pic>
      <p:sp>
        <p:nvSpPr>
          <p:cNvPr id="3" name="Rectangle 2"/>
          <p:cNvSpPr/>
          <p:nvPr/>
        </p:nvSpPr>
        <p:spPr>
          <a:xfrm>
            <a:off x="228600" y="1219200"/>
            <a:ext cx="8534400" cy="707886"/>
          </a:xfrm>
          <a:prstGeom prst="rect">
            <a:avLst/>
          </a:prstGeom>
        </p:spPr>
        <p:txBody>
          <a:bodyPr wrap="square">
            <a:spAutoFit/>
          </a:bodyPr>
          <a:lstStyle/>
          <a:p>
            <a:pPr lvl="0" algn="l"/>
            <a:r>
              <a:rPr lang="en-US" sz="2000" dirty="0" smtClean="0">
                <a:sym typeface="Avenir Roman"/>
              </a:rPr>
              <a:t>Relying on </a:t>
            </a:r>
            <a:r>
              <a:rPr lang="en-US" sz="2000" b="1" i="1" dirty="0" smtClean="0">
                <a:sym typeface="Avenir Roman"/>
              </a:rPr>
              <a:t>IDN/CWIC/FedEO components</a:t>
            </a:r>
            <a:r>
              <a:rPr lang="en-US" sz="2000" dirty="0" smtClean="0">
                <a:sym typeface="Avenir Roman"/>
              </a:rPr>
              <a:t>, 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6096001" y="4343400"/>
            <a:ext cx="2916195" cy="1828800"/>
          </a:xfrm>
          <a:prstGeom prst="rect">
            <a:avLst/>
          </a:prstGeom>
        </p:spPr>
      </p:pic>
      <p:sp>
        <p:nvSpPr>
          <p:cNvPr id="2" name="Rectangle 1"/>
          <p:cNvSpPr/>
          <p:nvPr/>
        </p:nvSpPr>
        <p:spPr>
          <a:xfrm>
            <a:off x="6400800" y="1981201"/>
            <a:ext cx="2514600" cy="2215991"/>
          </a:xfrm>
          <a:prstGeom prst="rect">
            <a:avLst/>
          </a:prstGeom>
        </p:spPr>
        <p:txBody>
          <a:bodyPr wrap="square">
            <a:spAutoFit/>
          </a:bodyPr>
          <a:lstStyle/>
          <a:p>
            <a:r>
              <a:rPr lang="en-US" i="1" dirty="0" smtClean="0">
                <a:sym typeface="Avenir Roman"/>
              </a:rPr>
              <a:t>Search</a:t>
            </a:r>
            <a:r>
              <a:rPr lang="en-US" dirty="0" smtClean="0">
                <a:sym typeface="Avenir Roman"/>
              </a:rPr>
              <a:t> </a:t>
            </a:r>
            <a:r>
              <a:rPr lang="en-US" dirty="0">
                <a:sym typeface="Avenir Roman"/>
              </a:rPr>
              <a:t>over 32,000 collections in the </a:t>
            </a:r>
            <a:r>
              <a:rPr lang="en-US" dirty="0" smtClean="0">
                <a:sym typeface="Avenir Roman"/>
              </a:rPr>
              <a:t>IDN</a:t>
            </a:r>
          </a:p>
          <a:p>
            <a:endParaRPr lang="en-US" sz="1200" i="1" dirty="0" smtClean="0">
              <a:sym typeface="Avenir Roman"/>
            </a:endParaRPr>
          </a:p>
          <a:p>
            <a:r>
              <a:rPr lang="en-US" i="1" dirty="0" smtClean="0">
                <a:sym typeface="Avenir Roman"/>
              </a:rPr>
              <a:t>Access</a:t>
            </a:r>
            <a:r>
              <a:rPr lang="en-US" dirty="0" smtClean="0">
                <a:sym typeface="Avenir Roman"/>
              </a:rPr>
              <a:t> </a:t>
            </a:r>
            <a:r>
              <a:rPr lang="en-US" dirty="0">
                <a:sym typeface="Avenir Roman"/>
              </a:rPr>
              <a:t>over 5000 collections with associated over 300+ million granules (granule search)</a:t>
            </a:r>
          </a:p>
        </p:txBody>
      </p:sp>
    </p:spTree>
    <p:extLst>
      <p:ext uri="{BB962C8B-B14F-4D97-AF65-F5344CB8AC3E}">
        <p14:creationId xmlns:p14="http://schemas.microsoft.com/office/powerpoint/2010/main" val="2187813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400" b="1" dirty="0" smtClean="0">
                <a:latin typeface="+mj-lt"/>
              </a:rPr>
              <a:t>WGISS </a:t>
            </a:r>
            <a:r>
              <a:rPr lang="en-US" sz="2400" b="1" dirty="0">
                <a:latin typeface="+mj-lt"/>
              </a:rPr>
              <a:t>Connected Data Assets (CDA)</a:t>
            </a:r>
          </a:p>
        </p:txBody>
      </p:sp>
      <p:sp>
        <p:nvSpPr>
          <p:cNvPr id="34" name="Content Placeholder 2"/>
          <p:cNvSpPr>
            <a:spLocks noGrp="1"/>
          </p:cNvSpPr>
          <p:nvPr>
            <p:ph idx="1"/>
          </p:nvPr>
        </p:nvSpPr>
        <p:spPr>
          <a:xfrm>
            <a:off x="152400" y="1219200"/>
            <a:ext cx="8839200" cy="5562600"/>
          </a:xfrm>
        </p:spPr>
        <p:txBody>
          <a:bodyPr/>
          <a:lstStyle/>
          <a:p>
            <a:pPr lvl="0"/>
            <a:r>
              <a:rPr lang="en-US" sz="2000" dirty="0" smtClean="0">
                <a:latin typeface="+mj-lt"/>
                <a:sym typeface="Avenir Roman"/>
              </a:rPr>
              <a:t>System Level Team (SLT) coordinates maintenance and operations. </a:t>
            </a:r>
            <a:endParaRPr lang="en-US" sz="1100" dirty="0">
              <a:latin typeface="+mj-lt"/>
              <a:sym typeface="Avenir Roman"/>
            </a:endParaRPr>
          </a:p>
          <a:p>
            <a:pPr lvl="0"/>
            <a:endParaRPr lang="en-US" sz="1100" dirty="0" smtClean="0">
              <a:latin typeface="+mj-lt"/>
              <a:sym typeface="Avenir Roman"/>
            </a:endParaRPr>
          </a:p>
          <a:p>
            <a:pPr marL="0" lvl="0" indent="0">
              <a:buNone/>
            </a:pPr>
            <a:endParaRPr lang="en-US" sz="1100" dirty="0" smtClean="0">
              <a:latin typeface="+mj-lt"/>
              <a:sym typeface="Avenir Roman"/>
            </a:endParaRPr>
          </a:p>
          <a:p>
            <a:pPr lvl="0"/>
            <a:r>
              <a:rPr lang="en-US" sz="2000" dirty="0" smtClean="0">
                <a:latin typeface="+mj-lt"/>
                <a:sym typeface="Avenir Roman"/>
              </a:rPr>
              <a:t>Client Portals:</a:t>
            </a:r>
            <a:endParaRPr lang="en-US" sz="2800" dirty="0">
              <a:latin typeface="+mj-lt"/>
            </a:endParaRPr>
          </a:p>
          <a:p>
            <a:pPr marL="742950" lvl="1" indent="-285750">
              <a:buFont typeface="Wingdings" charset="2"/>
              <a:buChar char="Ø"/>
            </a:pPr>
            <a:r>
              <a:rPr lang="en-US" sz="1600" dirty="0">
                <a:latin typeface="+mj-lt"/>
                <a:cs typeface="Arial" panose="020B0604020202020204" pitchFamily="34" charset="0"/>
              </a:rPr>
              <a:t>GEOSS Platform (</a:t>
            </a:r>
            <a:r>
              <a:rPr lang="en-US" sz="1600" dirty="0" smtClean="0">
                <a:latin typeface="+mj-lt"/>
                <a:cs typeface="Arial" panose="020B0604020202020204" pitchFamily="34" charset="0"/>
              </a:rPr>
              <a:t>GEO Portal)</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AMERIGEOSS </a:t>
            </a:r>
            <a:r>
              <a:rPr lang="en-US" sz="1600" dirty="0">
                <a:latin typeface="+mj-lt"/>
                <a:cs typeface="Arial" panose="020B0604020202020204" pitchFamily="34" charset="0"/>
              </a:rPr>
              <a:t>Portal  </a:t>
            </a:r>
          </a:p>
          <a:p>
            <a:pPr marL="742950" lvl="1" indent="-285750">
              <a:buFont typeface="Wingdings" charset="2"/>
              <a:buChar char="Ø"/>
            </a:pPr>
            <a:r>
              <a:rPr lang="en-US" sz="1600" dirty="0">
                <a:latin typeface="+mj-lt"/>
                <a:cs typeface="Arial" panose="020B0604020202020204" pitchFamily="34" charset="0"/>
              </a:rPr>
              <a:t>ESA </a:t>
            </a:r>
            <a:r>
              <a:rPr lang="en-US" sz="1600" dirty="0" err="1">
                <a:latin typeface="+mj-lt"/>
                <a:cs typeface="Arial" panose="020B0604020202020204" pitchFamily="34" charset="0"/>
              </a:rPr>
              <a:t>EOPortal</a:t>
            </a:r>
            <a:r>
              <a:rPr lang="en-US" sz="1600" dirty="0">
                <a:latin typeface="+mj-lt"/>
                <a:cs typeface="Arial" panose="020B0604020202020204" pitchFamily="34" charset="0"/>
              </a:rPr>
              <a:t> </a:t>
            </a:r>
          </a:p>
          <a:p>
            <a:pPr marL="742950" lvl="1" indent="-285750">
              <a:buFont typeface="Wingdings" charset="2"/>
              <a:buChar char="Ø"/>
            </a:pPr>
            <a:r>
              <a:rPr lang="en-US" sz="1600" dirty="0" smtClean="0">
                <a:latin typeface="+mj-lt"/>
                <a:cs typeface="Arial" panose="020B0604020202020204" pitchFamily="34" charset="0"/>
              </a:rPr>
              <a:t>CEOS COVE </a:t>
            </a:r>
            <a:r>
              <a:rPr lang="en-US" sz="1600" dirty="0">
                <a:latin typeface="+mj-lt"/>
                <a:cs typeface="Arial" panose="020B0604020202020204" pitchFamily="34" charset="0"/>
              </a:rPr>
              <a:t>T</a:t>
            </a:r>
            <a:r>
              <a:rPr lang="en-US" sz="1600" dirty="0" smtClean="0">
                <a:latin typeface="+mj-lt"/>
                <a:cs typeface="Arial" panose="020B0604020202020204" pitchFamily="34" charset="0"/>
              </a:rPr>
              <a:t>ool</a:t>
            </a:r>
            <a:endParaRPr lang="en-US" sz="1600" dirty="0">
              <a:latin typeface="+mj-lt"/>
              <a:cs typeface="Arial" panose="020B0604020202020204" pitchFamily="34" charset="0"/>
            </a:endParaRPr>
          </a:p>
          <a:p>
            <a:pPr marL="742950" lvl="1" indent="-285750">
              <a:buFont typeface="Wingdings" charset="2"/>
              <a:buChar char="Ø"/>
            </a:pPr>
            <a:r>
              <a:rPr lang="en-US" sz="1600" dirty="0">
                <a:latin typeface="+mj-lt"/>
                <a:cs typeface="Arial" panose="020B0604020202020204" pitchFamily="34" charset="0"/>
              </a:rPr>
              <a:t>CEOS Carbon Portal</a:t>
            </a:r>
            <a:endParaRPr lang="en-US" sz="1600" dirty="0">
              <a:latin typeface="+mj-lt"/>
              <a:cs typeface="Arial" panose="020B0604020202020204" pitchFamily="34" charset="0"/>
              <a:sym typeface="Avenir Roman"/>
            </a:endParaRPr>
          </a:p>
          <a:p>
            <a:pPr lvl="0"/>
            <a:endParaRPr lang="en-US" sz="1100" dirty="0" smtClean="0">
              <a:latin typeface="+mj-lt"/>
              <a:sym typeface="Avenir Roman"/>
            </a:endParaRPr>
          </a:p>
          <a:p>
            <a:pPr lvl="0"/>
            <a:r>
              <a:rPr lang="en-US" sz="2000" dirty="0" smtClean="0">
                <a:latin typeface="+mj-lt"/>
                <a:sym typeface="Avenir Roman"/>
              </a:rPr>
              <a:t>Being </a:t>
            </a:r>
            <a:r>
              <a:rPr lang="en-US" sz="2000" dirty="0">
                <a:latin typeface="+mj-lt"/>
                <a:sym typeface="Avenir Roman"/>
              </a:rPr>
              <a:t>enlarged with new partners and continuously populated with additional </a:t>
            </a:r>
            <a:r>
              <a:rPr lang="en-US" sz="2000" dirty="0" smtClean="0">
                <a:latin typeface="+mj-lt"/>
                <a:sym typeface="Avenir Roman"/>
              </a:rPr>
              <a:t>data collections, for example: </a:t>
            </a:r>
          </a:p>
          <a:p>
            <a:pPr marL="742950" lvl="1" indent="-285750">
              <a:buFont typeface="Wingdings" charset="2"/>
              <a:buChar char="Ø"/>
            </a:pPr>
            <a:r>
              <a:rPr lang="en-US" sz="1600" dirty="0" smtClean="0">
                <a:latin typeface="+mj-lt"/>
                <a:cs typeface="Arial" panose="020B0604020202020204" pitchFamily="34" charset="0"/>
                <a:sym typeface="Avenir Roman"/>
              </a:rPr>
              <a:t>ECVs/CDRs in coordination with WGClimate, COVERAGE Team, CEOS Carbon Team</a:t>
            </a:r>
          </a:p>
          <a:p>
            <a:pPr marL="742950" lvl="1" indent="-285750">
              <a:buFont typeface="Wingdings" charset="2"/>
              <a:buChar char="Ø"/>
            </a:pPr>
            <a:r>
              <a:rPr lang="en-US" sz="1600" dirty="0" smtClean="0">
                <a:latin typeface="+mj-lt"/>
                <a:cs typeface="Arial" panose="020B0604020202020204" pitchFamily="34" charset="0"/>
              </a:rPr>
              <a:t>ESA Heritage and Earth Explorer Missions (11 million granules)</a:t>
            </a:r>
          </a:p>
          <a:p>
            <a:pPr marL="742950" lvl="1" indent="-285750">
              <a:buFont typeface="Wingdings" charset="2"/>
              <a:buChar char="Ø"/>
            </a:pPr>
            <a:r>
              <a:rPr lang="en-US" sz="1600" dirty="0" smtClean="0">
                <a:latin typeface="+mj-lt"/>
                <a:cs typeface="Arial" panose="020B0604020202020204" pitchFamily="34" charset="0"/>
              </a:rPr>
              <a:t>NOAA </a:t>
            </a:r>
            <a:r>
              <a:rPr lang="en-US" sz="1600" dirty="0">
                <a:latin typeface="+mj-lt"/>
                <a:cs typeface="Arial" panose="020B0604020202020204" pitchFamily="34" charset="0"/>
              </a:rPr>
              <a:t>One Stop </a:t>
            </a:r>
            <a:r>
              <a:rPr lang="en-US" sz="1600" dirty="0" smtClean="0">
                <a:latin typeface="+mj-lt"/>
                <a:cs typeface="Arial" panose="020B0604020202020204" pitchFamily="34" charset="0"/>
              </a:rPr>
              <a:t>(over </a:t>
            </a:r>
            <a:r>
              <a:rPr lang="en-US" sz="1600" dirty="0">
                <a:latin typeface="+mj-lt"/>
                <a:cs typeface="Arial" panose="020B0604020202020204" pitchFamily="34" charset="0"/>
              </a:rPr>
              <a:t>100 million </a:t>
            </a:r>
            <a:r>
              <a:rPr lang="en-US" sz="1600" dirty="0" smtClean="0">
                <a:latin typeface="+mj-lt"/>
                <a:cs typeface="Arial" panose="020B0604020202020204" pitchFamily="34" charset="0"/>
              </a:rPr>
              <a:t>granules)</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National </a:t>
            </a:r>
            <a:r>
              <a:rPr lang="en-US" sz="1600" dirty="0">
                <a:latin typeface="+mj-lt"/>
                <a:cs typeface="Arial" panose="020B0604020202020204" pitchFamily="34" charset="0"/>
              </a:rPr>
              <a:t>Remote Sensing Center of China (NRSCC</a:t>
            </a:r>
            <a:r>
              <a:rPr lang="en-US" sz="1600" dirty="0" smtClean="0">
                <a:latin typeface="+mj-lt"/>
                <a:cs typeface="Arial" panose="020B0604020202020204" pitchFamily="34" charset="0"/>
              </a:rPr>
              <a:t>) now active participant in WGISS CDA (</a:t>
            </a:r>
            <a:r>
              <a:rPr lang="en-US" sz="1600" dirty="0">
                <a:latin typeface="+mj-lt"/>
                <a:cs typeface="Arial" panose="020B0604020202020204" pitchFamily="34" charset="0"/>
              </a:rPr>
              <a:t>35 millions granules</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2126291465"/>
              </p:ext>
            </p:extLst>
          </p:nvPr>
        </p:nvGraphicFramePr>
        <p:xfrm>
          <a:off x="4038600" y="2514600"/>
          <a:ext cx="4957838"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881638" y="3429000"/>
            <a:ext cx="3639939" cy="276999"/>
          </a:xfrm>
          <a:prstGeom prst="rect">
            <a:avLst/>
          </a:prstGeom>
        </p:spPr>
        <p:txBody>
          <a:bodyPr wrap="none">
            <a:spAutoFit/>
          </a:bodyPr>
          <a:lstStyle/>
          <a:p>
            <a:r>
              <a:rPr lang="en-US" sz="1200" kern="1200" dirty="0" smtClean="0"/>
              <a:t>Example IDN: DIF</a:t>
            </a:r>
            <a:r>
              <a:rPr lang="en-US" sz="1200" kern="1200" dirty="0"/>
              <a:t>-9 to DIF-10 Transition Schedule </a:t>
            </a:r>
          </a:p>
        </p:txBody>
      </p:sp>
    </p:spTree>
    <p:extLst>
      <p:ext uri="{BB962C8B-B14F-4D97-AF65-F5344CB8AC3E}">
        <p14:creationId xmlns:p14="http://schemas.microsoft.com/office/powerpoint/2010/main" val="276593618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05000" y="3391465"/>
            <a:ext cx="237707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50000"/>
              </a:lnSpc>
            </a:pPr>
            <a:endParaRPr lang="en-US" dirty="0"/>
          </a:p>
        </p:txBody>
      </p:sp>
      <p:sp>
        <p:nvSpPr>
          <p:cNvPr id="5" name="Oval 4"/>
          <p:cNvSpPr/>
          <p:nvPr/>
        </p:nvSpPr>
        <p:spPr>
          <a:xfrm>
            <a:off x="4572000" y="3352800"/>
            <a:ext cx="2514600"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417</a:t>
            </a:r>
          </a:p>
        </p:txBody>
      </p:sp>
      <p:sp>
        <p:nvSpPr>
          <p:cNvPr id="7" name="TextBox 6"/>
          <p:cNvSpPr txBox="1"/>
          <p:nvPr/>
        </p:nvSpPr>
        <p:spPr>
          <a:xfrm>
            <a:off x="1143000" y="1981202"/>
            <a:ext cx="6017242" cy="461665"/>
          </a:xfrm>
          <a:prstGeom prst="rect">
            <a:avLst/>
          </a:prstGeom>
          <a:noFill/>
        </p:spPr>
        <p:txBody>
          <a:bodyPr wrap="none" rtlCol="0">
            <a:spAutoFit/>
          </a:bodyPr>
          <a:lstStyle/>
          <a:p>
            <a:r>
              <a:rPr lang="en-US" sz="2400" b="1" dirty="0"/>
              <a:t>913 </a:t>
            </a:r>
            <a:r>
              <a:rPr lang="en-US" sz="2400" b="1" dirty="0" smtClean="0"/>
              <a:t>ECV/CDRs from ECV Inventory V2.0</a:t>
            </a:r>
            <a:endParaRPr lang="en-US" sz="2400" b="1" dirty="0"/>
          </a:p>
        </p:txBody>
      </p:sp>
      <p:sp>
        <p:nvSpPr>
          <p:cNvPr id="10" name="TextBox 9"/>
          <p:cNvSpPr txBox="1"/>
          <p:nvPr/>
        </p:nvSpPr>
        <p:spPr>
          <a:xfrm>
            <a:off x="2441547" y="2995481"/>
            <a:ext cx="1313180" cy="369332"/>
          </a:xfrm>
          <a:prstGeom prst="rect">
            <a:avLst/>
          </a:prstGeom>
          <a:noFill/>
        </p:spPr>
        <p:txBody>
          <a:bodyPr wrap="none" rtlCol="0">
            <a:spAutoFit/>
          </a:bodyPr>
          <a:lstStyle/>
          <a:p>
            <a:r>
              <a:rPr lang="en-US" b="1" dirty="0" smtClean="0"/>
              <a:t>CURRENT</a:t>
            </a:r>
            <a:endParaRPr lang="en-US" b="1" dirty="0"/>
          </a:p>
        </p:txBody>
      </p:sp>
      <p:sp>
        <p:nvSpPr>
          <p:cNvPr id="11" name="TextBox 10"/>
          <p:cNvSpPr txBox="1"/>
          <p:nvPr/>
        </p:nvSpPr>
        <p:spPr>
          <a:xfrm>
            <a:off x="4953000" y="2971800"/>
            <a:ext cx="1843684" cy="369332"/>
          </a:xfrm>
          <a:prstGeom prst="rect">
            <a:avLst/>
          </a:prstGeom>
          <a:noFill/>
        </p:spPr>
        <p:txBody>
          <a:bodyPr wrap="square" rtlCol="0">
            <a:spAutoFit/>
          </a:bodyPr>
          <a:lstStyle/>
          <a:p>
            <a:pPr algn="ctr"/>
            <a:r>
              <a:rPr lang="en-US" b="1" dirty="0" smtClean="0"/>
              <a:t>FUTURE</a:t>
            </a:r>
            <a:endParaRPr lang="en-US" b="1" dirty="0"/>
          </a:p>
        </p:txBody>
      </p:sp>
      <p:sp>
        <p:nvSpPr>
          <p:cNvPr id="12" name="TextBox 11"/>
          <p:cNvSpPr txBox="1"/>
          <p:nvPr/>
        </p:nvSpPr>
        <p:spPr>
          <a:xfrm>
            <a:off x="2286000" y="4495798"/>
            <a:ext cx="1723737" cy="369332"/>
          </a:xfrm>
          <a:prstGeom prst="rect">
            <a:avLst/>
          </a:prstGeom>
          <a:noFill/>
        </p:spPr>
        <p:txBody>
          <a:bodyPr wrap="none" rtlCol="0">
            <a:spAutoFit/>
          </a:bodyPr>
          <a:lstStyle/>
          <a:p>
            <a:r>
              <a:rPr lang="en-US" b="1" dirty="0">
                <a:solidFill>
                  <a:schemeClr val="bg1"/>
                </a:solidFill>
              </a:rPr>
              <a:t>204 not in IDN</a:t>
            </a:r>
          </a:p>
        </p:txBody>
      </p:sp>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Systems</a:t>
            </a:r>
          </a:p>
        </p:txBody>
      </p:sp>
      <p:sp>
        <p:nvSpPr>
          <p:cNvPr id="18" name="TextBox 17"/>
          <p:cNvSpPr txBox="1"/>
          <p:nvPr/>
        </p:nvSpPr>
        <p:spPr>
          <a:xfrm>
            <a:off x="2667000" y="3962398"/>
            <a:ext cx="877163" cy="584776"/>
          </a:xfrm>
          <a:prstGeom prst="rect">
            <a:avLst/>
          </a:prstGeom>
          <a:noFill/>
        </p:spPr>
        <p:txBody>
          <a:bodyPr wrap="none" rtlCol="0">
            <a:spAutoFit/>
          </a:bodyPr>
          <a:lstStyle/>
          <a:p>
            <a:r>
              <a:rPr lang="en-US" sz="3200" b="1" dirty="0" smtClean="0">
                <a:solidFill>
                  <a:schemeClr val="bg1"/>
                </a:solidFill>
                <a:latin typeface="+mn-lt"/>
              </a:rPr>
              <a:t>496</a:t>
            </a:r>
            <a:endParaRPr lang="en-US" sz="3200" b="1" dirty="0">
              <a:solidFill>
                <a:schemeClr val="bg1"/>
              </a:solidFill>
              <a:latin typeface="+mn-lt"/>
            </a:endParaRPr>
          </a:p>
        </p:txBody>
      </p:sp>
    </p:spTree>
    <p:extLst>
      <p:ext uri="{BB962C8B-B14F-4D97-AF65-F5344CB8AC3E}">
        <p14:creationId xmlns:p14="http://schemas.microsoft.com/office/powerpoint/2010/main" val="16969246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295400"/>
            <a:ext cx="9144000" cy="5257800"/>
          </a:xfrm>
          <a:prstGeom prst="rect">
            <a:avLst/>
          </a:prstGeom>
        </p:spPr>
      </p:pic>
      <p:sp>
        <p:nvSpPr>
          <p:cNvPr id="95" name="Shape 95"/>
          <p:cNvSpPr txBox="1">
            <a:spLocks noGrp="1"/>
          </p:cNvSpPr>
          <p:nvPr>
            <p:ph type="title"/>
          </p:nvPr>
        </p:nvSpPr>
        <p:spPr>
          <a:xfrm>
            <a:off x="1502120" y="205318"/>
            <a:ext cx="6423699" cy="632882"/>
          </a:xfrm>
          <a:prstGeom prst="rect">
            <a:avLst/>
          </a:prstGeom>
        </p:spPr>
        <p:txBody>
          <a:bodyPr lIns="91425" tIns="91425" rIns="91425" bIns="91425" anchor="b" anchorCtr="0">
            <a:normAutofit/>
          </a:bodyPr>
          <a:lstStyle/>
          <a:p>
            <a:pPr algn="ctr"/>
            <a:r>
              <a:rPr lang="en-US" sz="2400" b="1" dirty="0" smtClean="0">
                <a:latin typeface="+mj-lt"/>
              </a:rPr>
              <a:t>CEOS data in GEOSS</a:t>
            </a:r>
            <a:endParaRPr lang="en-US" sz="2400" b="1" dirty="0">
              <a:latin typeface="+mj-lt"/>
            </a:endParaRPr>
          </a:p>
        </p:txBody>
      </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Tree>
    <p:extLst>
      <p:ext uri="{BB962C8B-B14F-4D97-AF65-F5344CB8AC3E}">
        <p14:creationId xmlns:p14="http://schemas.microsoft.com/office/powerpoint/2010/main" val="35719824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0" y="914400"/>
            <a:ext cx="7367781" cy="1044388"/>
          </a:xfrm>
        </p:spPr>
        <p:txBody>
          <a:bodyPr/>
          <a:lstStyle/>
          <a:p>
            <a:r>
              <a:rPr lang="en-GB" dirty="0" smtClean="0"/>
              <a:t>Interoperability and Use </a:t>
            </a:r>
            <a:br>
              <a:rPr lang="en-GB" dirty="0" smtClean="0"/>
            </a:br>
            <a:r>
              <a:rPr lang="en-GB" sz="2000" dirty="0" smtClean="0"/>
              <a:t>(including Future </a:t>
            </a:r>
            <a:r>
              <a:rPr lang="en-GB" sz="2000" dirty="0" smtClean="0"/>
              <a:t>Data </a:t>
            </a:r>
            <a:r>
              <a:rPr lang="en-GB" sz="2000" dirty="0" smtClean="0"/>
              <a:t>Architectures) </a:t>
            </a:r>
            <a:br>
              <a:rPr lang="en-GB" sz="2000" dirty="0" smtClean="0"/>
            </a:br>
            <a:endParaRPr lang="en-GB" sz="2000" dirty="0"/>
          </a:p>
        </p:txBody>
      </p:sp>
      <p:sp>
        <p:nvSpPr>
          <p:cNvPr id="3" name="Subtitle 2"/>
          <p:cNvSpPr>
            <a:spLocks noGrp="1"/>
          </p:cNvSpPr>
          <p:nvPr>
            <p:ph type="subTitle" sz="quarter" idx="1"/>
          </p:nvPr>
        </p:nvSpPr>
        <p:spPr>
          <a:xfrm>
            <a:off x="4191000" y="2133600"/>
            <a:ext cx="4572000" cy="1093787"/>
          </a:xfrm>
        </p:spPr>
        <p:txBody>
          <a:bodyPr/>
          <a:lstStyle/>
          <a:p>
            <a:r>
              <a:rPr lang="en-US" dirty="0"/>
              <a:t>WGISS accomplishes its </a:t>
            </a:r>
            <a:r>
              <a:rPr lang="en-US" dirty="0" smtClean="0"/>
              <a:t>interoperability and data use efforts through the </a:t>
            </a:r>
            <a:r>
              <a:rPr lang="en-US" b="1" i="1" dirty="0" smtClean="0"/>
              <a:t>Interoperability </a:t>
            </a:r>
            <a:r>
              <a:rPr lang="en-US" b="1" i="1" dirty="0"/>
              <a:t>I</a:t>
            </a:r>
            <a:r>
              <a:rPr lang="en-US" b="1" i="1" dirty="0" smtClean="0"/>
              <a:t>nterest </a:t>
            </a:r>
            <a:r>
              <a:rPr lang="en-US" b="1" i="1" dirty="0"/>
              <a:t>G</a:t>
            </a:r>
            <a:r>
              <a:rPr lang="en-US" b="1" i="1" dirty="0" smtClean="0"/>
              <a:t>roup</a:t>
            </a:r>
            <a:r>
              <a:rPr lang="en-US" dirty="0" smtClean="0"/>
              <a:t>.</a:t>
            </a:r>
            <a:endParaRPr lang="en-US" dirty="0"/>
          </a:p>
          <a:p>
            <a:pPr marL="285750" indent="-285750">
              <a:buFont typeface="Arial"/>
              <a:buChar char="•"/>
            </a:pPr>
            <a:endParaRPr lang="en-US" dirty="0"/>
          </a:p>
          <a:p>
            <a:endParaRPr lang="en-GB" dirty="0"/>
          </a:p>
        </p:txBody>
      </p:sp>
      <p:pic>
        <p:nvPicPr>
          <p:cNvPr id="5"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51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5410200" cy="533400"/>
          </a:xfrm>
        </p:spPr>
        <p:txBody>
          <a:bodyPr/>
          <a:lstStyle/>
          <a:p>
            <a:pPr algn="ctr"/>
            <a:r>
              <a:rPr lang="en-US" b="1" dirty="0" smtClean="0"/>
              <a:t>Interoperability and Use</a:t>
            </a:r>
          </a:p>
          <a:p>
            <a:pPr algn="ctr"/>
            <a:r>
              <a:rPr lang="en-US" b="1" dirty="0" smtClean="0"/>
              <a:t>FDA </a:t>
            </a:r>
            <a:r>
              <a:rPr lang="en-US" b="1" dirty="0"/>
              <a:t>Themes supported via WGISS</a:t>
            </a:r>
          </a:p>
          <a:p>
            <a:endParaRPr lang="en-US" dirty="0"/>
          </a:p>
        </p:txBody>
      </p:sp>
      <p:sp>
        <p:nvSpPr>
          <p:cNvPr id="6" name="Content Placeholder 7"/>
          <p:cNvSpPr>
            <a:spLocks noGrp="1"/>
          </p:cNvSpPr>
          <p:nvPr>
            <p:ph sz="quarter" idx="10"/>
          </p:nvPr>
        </p:nvSpPr>
        <p:spPr>
          <a:xfrm>
            <a:off x="228600" y="1295400"/>
            <a:ext cx="8686800" cy="5029200"/>
          </a:xfrm>
        </p:spPr>
        <p:txBody>
          <a:bodyPr/>
          <a:lstStyle/>
          <a:p>
            <a:pPr defTabSz="914400"/>
            <a:r>
              <a:rPr lang="en-US" sz="1800" b="1" dirty="0"/>
              <a:t>CEOS Analysis Ready Data (ARD)</a:t>
            </a:r>
            <a:endParaRPr lang="en-US" sz="1600" b="1" dirty="0"/>
          </a:p>
          <a:p>
            <a:pPr lvl="1"/>
            <a:r>
              <a:rPr lang="en-US" sz="1400" dirty="0"/>
              <a:t>Develop and provision CARD4L-compliant optical and/or </a:t>
            </a:r>
            <a:r>
              <a:rPr lang="en-US" sz="1400" dirty="0" smtClean="0"/>
              <a:t>SAR </a:t>
            </a:r>
            <a:r>
              <a:rPr lang="en-US" sz="1400" dirty="0"/>
              <a:t>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smtClean="0"/>
              <a:t>Data</a:t>
            </a:r>
            <a:r>
              <a:rPr lang="en-US" sz="1800" b="1" dirty="0"/>
              <a:t>,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smtClean="0"/>
              <a:t>Analytical </a:t>
            </a:r>
            <a:r>
              <a:rPr lang="en-US" sz="1800" b="1" dirty="0"/>
              <a:t>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grpSp>
        <p:nvGrpSpPr>
          <p:cNvPr id="7" name="Group 6"/>
          <p:cNvGrpSpPr/>
          <p:nvPr/>
        </p:nvGrpSpPr>
        <p:grpSpPr>
          <a:xfrm>
            <a:off x="228600" y="1295400"/>
            <a:ext cx="8534400" cy="845195"/>
            <a:chOff x="457200" y="1295400"/>
            <a:chExt cx="8534400" cy="1075701"/>
          </a:xfrm>
        </p:grpSpPr>
        <p:sp>
          <p:nvSpPr>
            <p:cNvPr id="8" name="Rectangle 7"/>
            <p:cNvSpPr/>
            <p:nvPr/>
          </p:nvSpPr>
          <p:spPr>
            <a:xfrm>
              <a:off x="609600" y="1695392"/>
              <a:ext cx="7620000" cy="675709"/>
            </a:xfrm>
            <a:prstGeom prst="rect">
              <a:avLst/>
            </a:prstGeom>
            <a:solidFill>
              <a:srgbClr val="FFFFFF"/>
            </a:solidFill>
          </p:spPr>
          <p:txBody>
            <a:bodyPr wrap="square">
              <a:spAutoFit/>
            </a:bodyPr>
            <a:lstStyle/>
            <a:p>
              <a:r>
                <a:rPr lang="en-GB" b="1" dirty="0" smtClean="0">
                  <a:solidFill>
                    <a:schemeClr val="accent6"/>
                  </a:solidFill>
                </a:rPr>
                <a:t>Block A: Analysis </a:t>
              </a:r>
              <a:r>
                <a:rPr lang="en-GB" b="1" dirty="0">
                  <a:solidFill>
                    <a:schemeClr val="accent6"/>
                  </a:solidFill>
                </a:rPr>
                <a:t>Ready </a:t>
              </a:r>
              <a:r>
                <a:rPr lang="en-GB" b="1" dirty="0" smtClean="0">
                  <a:solidFill>
                    <a:schemeClr val="accent6"/>
                  </a:solidFill>
                </a:rPr>
                <a:t>Data, CARD4L and interoperable products</a:t>
              </a:r>
            </a:p>
            <a:p>
              <a:endParaRPr lang="en-GB" sz="1050" b="1" dirty="0">
                <a:solidFill>
                  <a:schemeClr val="accent6"/>
                </a:solidFill>
              </a:endParaRPr>
            </a:p>
          </p:txBody>
        </p:sp>
        <p:sp>
          <p:nvSpPr>
            <p:cNvPr id="9" name="Rounded Rectangle 8"/>
            <p:cNvSpPr/>
            <p:nvPr/>
          </p:nvSpPr>
          <p:spPr>
            <a:xfrm>
              <a:off x="457200" y="1295400"/>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grpSp>
        <p:nvGrpSpPr>
          <p:cNvPr id="11" name="Group 10"/>
          <p:cNvGrpSpPr/>
          <p:nvPr/>
        </p:nvGrpSpPr>
        <p:grpSpPr>
          <a:xfrm>
            <a:off x="228600" y="2125007"/>
            <a:ext cx="8534400" cy="3549193"/>
            <a:chOff x="457200" y="2362200"/>
            <a:chExt cx="8534400" cy="3312000"/>
          </a:xfrm>
        </p:grpSpPr>
        <p:sp>
          <p:nvSpPr>
            <p:cNvPr id="12" name="Rounded Rectangle 11"/>
            <p:cNvSpPr/>
            <p:nvPr/>
          </p:nvSpPr>
          <p:spPr>
            <a:xfrm>
              <a:off x="457200" y="2362200"/>
              <a:ext cx="8534400" cy="3312000"/>
            </a:xfrm>
            <a:prstGeom prst="roundRect">
              <a:avLst>
                <a:gd name="adj" fmla="val 5791"/>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3" name="Rectangle 12"/>
            <p:cNvSpPr/>
            <p:nvPr/>
          </p:nvSpPr>
          <p:spPr>
            <a:xfrm>
              <a:off x="604605" y="2414476"/>
              <a:ext cx="7924800" cy="344649"/>
            </a:xfrm>
            <a:prstGeom prst="rect">
              <a:avLst/>
            </a:prstGeom>
            <a:solidFill>
              <a:srgbClr val="FFFFFF"/>
            </a:solidFill>
          </p:spPr>
          <p:txBody>
            <a:bodyPr wrap="square">
              <a:spAutoFit/>
            </a:bodyPr>
            <a:lstStyle/>
            <a:p>
              <a:r>
                <a:rPr lang="en-US" b="1" dirty="0" smtClean="0">
                  <a:solidFill>
                    <a:schemeClr val="accent6"/>
                  </a:solidFill>
                </a:rPr>
                <a:t>Block B: Agency </a:t>
              </a:r>
              <a:r>
                <a:rPr lang="en-US" b="1" dirty="0">
                  <a:solidFill>
                    <a:schemeClr val="accent6"/>
                  </a:solidFill>
                </a:rPr>
                <a:t>roles in stimulating </a:t>
              </a:r>
              <a:r>
                <a:rPr lang="en-GB" b="1" dirty="0">
                  <a:solidFill>
                    <a:schemeClr val="accent6"/>
                  </a:solidFill>
                </a:rPr>
                <a:t>EO “use-environments</a:t>
              </a:r>
              <a:r>
                <a:rPr lang="en-GB" b="1" dirty="0" smtClean="0">
                  <a:solidFill>
                    <a:schemeClr val="accent6"/>
                  </a:solidFill>
                </a:rPr>
                <a:t>”</a:t>
              </a:r>
              <a:endParaRPr lang="en-GB" b="1" dirty="0">
                <a:solidFill>
                  <a:schemeClr val="accent6"/>
                </a:solidFill>
              </a:endParaRPr>
            </a:p>
          </p:txBody>
        </p:sp>
      </p:grpSp>
      <p:grpSp>
        <p:nvGrpSpPr>
          <p:cNvPr id="14" name="Group 13"/>
          <p:cNvGrpSpPr/>
          <p:nvPr/>
        </p:nvGrpSpPr>
        <p:grpSpPr>
          <a:xfrm>
            <a:off x="228600" y="5675744"/>
            <a:ext cx="8534400" cy="1066800"/>
            <a:chOff x="457200" y="5675744"/>
            <a:chExt cx="8534400" cy="1066800"/>
          </a:xfrm>
        </p:grpSpPr>
        <p:sp>
          <p:nvSpPr>
            <p:cNvPr id="15" name="Rounded Rectangle 14"/>
            <p:cNvSpPr/>
            <p:nvPr/>
          </p:nvSpPr>
          <p:spPr>
            <a:xfrm>
              <a:off x="457200" y="5675744"/>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6" name="Rectangle 15"/>
            <p:cNvSpPr/>
            <p:nvPr/>
          </p:nvSpPr>
          <p:spPr>
            <a:xfrm>
              <a:off x="685800" y="6019800"/>
              <a:ext cx="8229600" cy="646331"/>
            </a:xfrm>
            <a:prstGeom prst="rect">
              <a:avLst/>
            </a:prstGeom>
            <a:solidFill>
              <a:srgbClr val="FFFFFF"/>
            </a:solidFill>
          </p:spPr>
          <p:txBody>
            <a:bodyPr wrap="square">
              <a:spAutoFit/>
            </a:bodyPr>
            <a:lstStyle/>
            <a:p>
              <a:r>
                <a:rPr lang="en-GB" b="1" dirty="0" smtClean="0">
                  <a:solidFill>
                    <a:schemeClr val="accent6"/>
                  </a:solidFill>
                </a:rPr>
                <a:t>Block C: </a:t>
              </a:r>
              <a:r>
                <a:rPr lang="en-US" b="1" dirty="0">
                  <a:solidFill>
                    <a:schemeClr val="accent6"/>
                  </a:solidFill>
                </a:rPr>
                <a:t>Earth Observation Resources Analysis and User </a:t>
              </a:r>
              <a:r>
                <a:rPr lang="en-US" b="1" dirty="0" smtClean="0">
                  <a:solidFill>
                    <a:schemeClr val="accent6"/>
                  </a:solidFill>
                </a:rPr>
                <a:t>Metrics</a:t>
              </a:r>
            </a:p>
            <a:p>
              <a:endParaRPr lang="en-GB" b="1" dirty="0" smtClean="0">
                <a:solidFill>
                  <a:schemeClr val="accent6"/>
                </a:solidFill>
              </a:endParaRPr>
            </a:p>
          </p:txBody>
        </p:sp>
      </p:grpSp>
      <p:sp>
        <p:nvSpPr>
          <p:cNvPr id="17" name="Rounded Rectangle 16"/>
          <p:cNvSpPr/>
          <p:nvPr/>
        </p:nvSpPr>
        <p:spPr>
          <a:xfrm rot="19631917">
            <a:off x="2412344" y="3471082"/>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B</a:t>
            </a:r>
            <a:endParaRPr kumimoji="0" lang="en-GB" sz="4400" b="1" i="0" u="none" strike="noStrike" cap="none" spc="0" normalizeH="0" baseline="0" dirty="0">
              <a:ln>
                <a:noFill/>
              </a:ln>
              <a:solidFill>
                <a:srgbClr val="FFC000"/>
              </a:solidFill>
              <a:effectLst/>
              <a:uFillTx/>
            </a:endParaRPr>
          </a:p>
        </p:txBody>
      </p:sp>
      <p:sp>
        <p:nvSpPr>
          <p:cNvPr id="18" name="Rounded Rectangle 17"/>
          <p:cNvSpPr/>
          <p:nvPr/>
        </p:nvSpPr>
        <p:spPr>
          <a:xfrm rot="19631917">
            <a:off x="3598176" y="5092341"/>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C</a:t>
            </a:r>
            <a:endParaRPr kumimoji="0" lang="en-GB" sz="4400" b="1" i="0" u="none" strike="noStrike" cap="none" spc="0" normalizeH="0" baseline="0" dirty="0">
              <a:ln>
                <a:noFill/>
              </a:ln>
              <a:solidFill>
                <a:srgbClr val="FFC000"/>
              </a:solidFill>
              <a:effectLst/>
              <a:uFillTx/>
            </a:endParaRPr>
          </a:p>
        </p:txBody>
      </p:sp>
    </p:spTree>
    <p:extLst>
      <p:ext uri="{BB962C8B-B14F-4D97-AF65-F5344CB8AC3E}">
        <p14:creationId xmlns:p14="http://schemas.microsoft.com/office/powerpoint/2010/main" val="29179995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240585" y="292589"/>
            <a:ext cx="4953000" cy="533400"/>
          </a:xfrm>
        </p:spPr>
        <p:txBody>
          <a:bodyPr/>
          <a:lstStyle/>
          <a:p>
            <a:pPr algn="ctr"/>
            <a:r>
              <a:rPr lang="en-US" b="1" dirty="0" smtClean="0"/>
              <a:t>Data Cubes</a:t>
            </a:r>
            <a:endParaRPr lang="en-US" b="1" dirty="0"/>
          </a:p>
        </p:txBody>
      </p:sp>
      <p:pic>
        <p:nvPicPr>
          <p:cNvPr id="4" name="Picture 3"/>
          <p:cNvPicPr>
            <a:picLocks noChangeAspect="1"/>
          </p:cNvPicPr>
          <p:nvPr/>
        </p:nvPicPr>
        <p:blipFill>
          <a:blip r:embed="rId2"/>
          <a:stretch>
            <a:fillRect/>
          </a:stretch>
        </p:blipFill>
        <p:spPr>
          <a:xfrm>
            <a:off x="0" y="1123412"/>
            <a:ext cx="4604057" cy="22991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217" y="2360182"/>
            <a:ext cx="2229461" cy="788423"/>
          </a:xfrm>
          <a:prstGeom prst="rect">
            <a:avLst/>
          </a:prstGeom>
          <a:solidFill>
            <a:schemeClr val="bg1"/>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737" y="1123412"/>
            <a:ext cx="4599263" cy="2306385"/>
          </a:xfrm>
          <a:prstGeom prst="rect">
            <a:avLst/>
          </a:prstGeom>
        </p:spPr>
      </p:pic>
      <p:pic>
        <p:nvPicPr>
          <p:cNvPr id="7" name="Picture 6"/>
          <p:cNvPicPr>
            <a:picLocks noChangeAspect="1"/>
          </p:cNvPicPr>
          <p:nvPr/>
        </p:nvPicPr>
        <p:blipFill>
          <a:blip r:embed="rId5"/>
          <a:stretch>
            <a:fillRect/>
          </a:stretch>
        </p:blipFill>
        <p:spPr>
          <a:xfrm>
            <a:off x="4604057" y="2598994"/>
            <a:ext cx="1673179" cy="823586"/>
          </a:xfrm>
          <a:prstGeom prst="rect">
            <a:avLst/>
          </a:prstGeom>
        </p:spPr>
      </p:pic>
      <p:pic>
        <p:nvPicPr>
          <p:cNvPr id="8" name="Picture 7">
            <a:extLst>
              <a:ext uri="{FF2B5EF4-FFF2-40B4-BE49-F238E27FC236}">
                <a16:creationId xmlns="" xmlns:a16="http://schemas.microsoft.com/office/drawing/2014/main" id="{245447FF-45CF-494D-808C-601838ECD9A7}"/>
              </a:ext>
            </a:extLst>
          </p:cNvPr>
          <p:cNvPicPr>
            <a:picLocks noChangeAspect="1"/>
          </p:cNvPicPr>
          <p:nvPr/>
        </p:nvPicPr>
        <p:blipFill>
          <a:blip r:embed="rId6"/>
          <a:stretch>
            <a:fillRect/>
          </a:stretch>
        </p:blipFill>
        <p:spPr>
          <a:xfrm>
            <a:off x="0" y="3619415"/>
            <a:ext cx="3894799" cy="2921099"/>
          </a:xfrm>
          <a:prstGeom prst="rect">
            <a:avLst/>
          </a:prstGeom>
        </p:spPr>
      </p:pic>
      <p:pic>
        <p:nvPicPr>
          <p:cNvPr id="9" name="Imagen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6764" y="3429797"/>
            <a:ext cx="2343837" cy="3310913"/>
          </a:xfrm>
          <a:prstGeom prst="rect">
            <a:avLst/>
          </a:prstGeom>
        </p:spPr>
      </p:pic>
      <p:pic>
        <p:nvPicPr>
          <p:cNvPr id="10" name="Imagen 11">
            <a:extLst>
              <a:ext uri="{FF2B5EF4-FFF2-40B4-BE49-F238E27FC236}">
                <a16:creationId xmlns="" xmlns:a16="http://schemas.microsoft.com/office/drawing/2014/main" id="{CEA87CD7-9303-42AE-A81F-9B40FC10EE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2678" y="3546865"/>
            <a:ext cx="2468648" cy="319384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9"/>
          <a:stretch>
            <a:fillRect/>
          </a:stretch>
        </p:blipFill>
        <p:spPr>
          <a:xfrm>
            <a:off x="5313490" y="5022773"/>
            <a:ext cx="2603140" cy="617041"/>
          </a:xfrm>
          <a:prstGeom prst="rect">
            <a:avLst/>
          </a:prstGeom>
        </p:spPr>
      </p:pic>
      <p:sp>
        <p:nvSpPr>
          <p:cNvPr id="11" name="TextBox 10"/>
          <p:cNvSpPr txBox="1"/>
          <p:nvPr/>
        </p:nvSpPr>
        <p:spPr>
          <a:xfrm>
            <a:off x="-2777" y="3276600"/>
            <a:ext cx="106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UGANDA</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8077200" y="3048000"/>
            <a:ext cx="106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WALES</a:t>
            </a:r>
            <a:endParaRPr kumimoji="0" lang="en-US" sz="1800" b="0" i="0" u="none" strike="noStrike" cap="none" spc="0" normalizeH="0" baseline="0" dirty="0">
              <a:ln>
                <a:noFill/>
              </a:ln>
              <a:solidFill>
                <a:srgbClr val="002569"/>
              </a:solidFill>
              <a:effectLst/>
              <a:uFillTx/>
            </a:endParaRPr>
          </a:p>
        </p:txBody>
      </p:sp>
      <p:sp>
        <p:nvSpPr>
          <p:cNvPr id="13" name="TextBox 12"/>
          <p:cNvSpPr txBox="1"/>
          <p:nvPr/>
        </p:nvSpPr>
        <p:spPr>
          <a:xfrm>
            <a:off x="14957" y="6096000"/>
            <a:ext cx="135664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VIETNAM</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6671320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524000"/>
            <a:ext cx="8153400" cy="4343400"/>
          </a:xfrm>
        </p:spPr>
        <p:txBody>
          <a:bodyPr/>
          <a:lstStyle/>
          <a:p>
            <a:pPr marL="0" indent="0">
              <a:buNone/>
            </a:pPr>
            <a:r>
              <a:rPr lang="en-AU" sz="3200" b="1" i="1" dirty="0" smtClean="0">
                <a:latin typeface="Calibri" charset="0"/>
                <a:ea typeface="Calibri" charset="0"/>
                <a:cs typeface="Calibri" charset="0"/>
              </a:rPr>
              <a:t>Viewing Earth, serving society</a:t>
            </a:r>
          </a:p>
          <a:p>
            <a:pPr marL="0" indent="0">
              <a:buNone/>
            </a:pPr>
            <a:r>
              <a:rPr lang="en-AU" sz="2800" dirty="0" smtClean="0">
                <a:latin typeface="Calibri" charset="0"/>
                <a:ea typeface="Calibri" charset="0"/>
                <a:cs typeface="Calibri" charset="0"/>
              </a:rPr>
              <a:t>The Committee on Earth Observation Satellites (CEOS) </a:t>
            </a:r>
            <a:r>
              <a:rPr lang="en-GB" sz="2800" dirty="0">
                <a:latin typeface="Calibri" charset="0"/>
                <a:ea typeface="Calibri" charset="0"/>
                <a:cs typeface="Calibri" charset="0"/>
              </a:rPr>
              <a:t>ensures international coordination of civil space-based Earth observation </a:t>
            </a:r>
            <a:r>
              <a:rPr lang="en-GB" sz="2800" dirty="0" smtClean="0">
                <a:latin typeface="Calibri" charset="0"/>
                <a:ea typeface="Calibri" charset="0"/>
                <a:cs typeface="Calibri" charset="0"/>
              </a:rPr>
              <a:t>program</a:t>
            </a:r>
            <a:r>
              <a:rPr lang="en-AU" sz="2800" dirty="0" err="1" smtClean="0">
                <a:latin typeface="Calibri" charset="0"/>
                <a:ea typeface="Calibri" charset="0"/>
                <a:cs typeface="Calibri" charset="0"/>
              </a:rPr>
              <a:t>mes</a:t>
            </a:r>
            <a:endParaRPr lang="en-AU" sz="2800" dirty="0" smtClean="0">
              <a:latin typeface="Calibri" charset="0"/>
              <a:ea typeface="Calibri" charset="0"/>
              <a:cs typeface="Calibri" charset="0"/>
            </a:endParaRPr>
          </a:p>
          <a:p>
            <a:pPr marL="0" indent="0">
              <a:buNone/>
            </a:pPr>
            <a:endParaRPr lang="en-AU" sz="2800" dirty="0" smtClean="0">
              <a:latin typeface="Calibri" charset="0"/>
              <a:ea typeface="Calibri" charset="0"/>
              <a:cs typeface="Calibri" charset="0"/>
            </a:endParaRPr>
          </a:p>
          <a:p>
            <a:r>
              <a:rPr lang="en-AU" sz="3200" dirty="0">
                <a:latin typeface="Calibri" charset="0"/>
                <a:ea typeface="Calibri" charset="0"/>
                <a:cs typeface="Calibri" charset="0"/>
              </a:rPr>
              <a:t>Established in 1984</a:t>
            </a:r>
          </a:p>
          <a:p>
            <a:r>
              <a:rPr lang="en-AU" sz="3200" b="1" dirty="0" smtClean="0">
                <a:latin typeface="Calibri" charset="0"/>
                <a:ea typeface="Calibri" charset="0"/>
                <a:cs typeface="Calibri" charset="0"/>
              </a:rPr>
              <a:t>62</a:t>
            </a:r>
            <a:r>
              <a:rPr lang="en-AU" sz="3200" dirty="0" smtClean="0">
                <a:latin typeface="Calibri" charset="0"/>
                <a:ea typeface="Calibri" charset="0"/>
                <a:cs typeface="Calibri" charset="0"/>
              </a:rPr>
              <a:t> members and associate members </a:t>
            </a:r>
          </a:p>
          <a:p>
            <a:r>
              <a:rPr lang="en-AU" sz="3200" b="1" dirty="0" smtClean="0">
                <a:latin typeface="Calibri" charset="0"/>
                <a:ea typeface="Calibri" charset="0"/>
                <a:cs typeface="Calibri" charset="0"/>
              </a:rPr>
              <a:t>160</a:t>
            </a:r>
            <a:r>
              <a:rPr lang="en-AU" sz="3200" dirty="0" smtClean="0">
                <a:latin typeface="Calibri" charset="0"/>
                <a:ea typeface="Calibri" charset="0"/>
                <a:cs typeface="Calibri" charset="0"/>
              </a:rPr>
              <a:t> missions currently operating </a:t>
            </a:r>
          </a:p>
          <a:p>
            <a:r>
              <a:rPr lang="en-AU" sz="3200" b="1" dirty="0" smtClean="0">
                <a:latin typeface="Calibri" charset="0"/>
                <a:ea typeface="Calibri" charset="0"/>
                <a:cs typeface="Calibri" charset="0"/>
              </a:rPr>
              <a:t>177</a:t>
            </a:r>
            <a:r>
              <a:rPr lang="en-AU" sz="3200" dirty="0" smtClean="0">
                <a:latin typeface="Calibri" charset="0"/>
                <a:ea typeface="Calibri" charset="0"/>
                <a:cs typeface="Calibri" charset="0"/>
              </a:rPr>
              <a:t> missions under development</a:t>
            </a:r>
          </a:p>
        </p:txBody>
      </p:sp>
      <p:sp>
        <p:nvSpPr>
          <p:cNvPr id="3" name="Content Placeholder 2"/>
          <p:cNvSpPr>
            <a:spLocks noGrp="1"/>
          </p:cNvSpPr>
          <p:nvPr>
            <p:ph sz="quarter" idx="11"/>
          </p:nvPr>
        </p:nvSpPr>
        <p:spPr/>
        <p:txBody>
          <a:bodyPr/>
          <a:lstStyle/>
          <a:p>
            <a:r>
              <a:rPr lang="en-AU" sz="3200" dirty="0">
                <a:latin typeface="Calibri" charset="0"/>
                <a:ea typeface="Calibri" charset="0"/>
                <a:cs typeface="Calibri" charset="0"/>
              </a:rPr>
              <a:t>Introduction to CEOS</a:t>
            </a:r>
          </a:p>
          <a:p>
            <a:endParaRPr lang="en-AU" dirty="0">
              <a:latin typeface="Calibri" charset="0"/>
              <a:ea typeface="Calibri" charset="0"/>
              <a:cs typeface="Calibri" charset="0"/>
            </a:endParaRPr>
          </a:p>
        </p:txBody>
      </p:sp>
    </p:spTree>
    <p:extLst>
      <p:ext uri="{BB962C8B-B14F-4D97-AF65-F5344CB8AC3E}">
        <p14:creationId xmlns:p14="http://schemas.microsoft.com/office/powerpoint/2010/main" val="21977694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defTabSz="457200">
              <a:buFont typeface="Verdana" panose="020B0604030504040204" pitchFamily="34" charset="0"/>
            </a:pPr>
            <a:r>
              <a:rPr lang="en-GB" b="1" dirty="0"/>
              <a:t>DIAS based functional chart</a:t>
            </a:r>
          </a:p>
        </p:txBody>
      </p:sp>
      <p:pic>
        <p:nvPicPr>
          <p:cNvPr id="181" name="Picture 180"/>
          <p:cNvPicPr>
            <a:picLocks noChangeAspect="1"/>
          </p:cNvPicPr>
          <p:nvPr/>
        </p:nvPicPr>
        <p:blipFill rotWithShape="1">
          <a:blip r:embed="rId2"/>
          <a:srcRect l="59433"/>
          <a:stretch/>
        </p:blipFill>
        <p:spPr>
          <a:xfrm>
            <a:off x="4820789" y="3792771"/>
            <a:ext cx="1138737" cy="541770"/>
          </a:xfrm>
          <a:prstGeom prst="rect">
            <a:avLst/>
          </a:prstGeom>
        </p:spPr>
      </p:pic>
      <p:sp>
        <p:nvSpPr>
          <p:cNvPr id="182" name="Rectangle 181"/>
          <p:cNvSpPr/>
          <p:nvPr/>
        </p:nvSpPr>
        <p:spPr>
          <a:xfrm>
            <a:off x="5315755" y="5643703"/>
            <a:ext cx="2449150" cy="430887"/>
          </a:xfrm>
          <a:prstGeom prst="rect">
            <a:avLst/>
          </a:prstGeom>
        </p:spPr>
        <p:txBody>
          <a:bodyPr wrap="square">
            <a:spAutoFit/>
          </a:bodyPr>
          <a:lstStyle/>
          <a:p>
            <a:r>
              <a:rPr lang="en-US" sz="1100" b="1" dirty="0" smtClean="0"/>
              <a:t>Jean</a:t>
            </a:r>
            <a:r>
              <a:rPr lang="en-US" sz="1100" b="1" dirty="0"/>
              <a:t>-Baptiste </a:t>
            </a:r>
            <a:r>
              <a:rPr lang="en-US" sz="1100" b="1" dirty="0" err="1"/>
              <a:t>Lavedrine</a:t>
            </a:r>
            <a:endParaRPr lang="en-US" sz="1100" b="1" dirty="0"/>
          </a:p>
          <a:p>
            <a:r>
              <a:rPr lang="cs-CZ" sz="1100" b="1" u="sng" dirty="0" smtClean="0">
                <a:hlinkClick r:id="rId3"/>
              </a:rPr>
              <a:t>jean</a:t>
            </a:r>
            <a:r>
              <a:rPr lang="cs-CZ" sz="1100" b="1" u="sng" dirty="0">
                <a:hlinkClick r:id="rId3"/>
              </a:rPr>
              <a:t>-baptiste.lavedrine@</a:t>
            </a:r>
            <a:r>
              <a:rPr lang="cs-CZ" sz="1100" b="1" u="sng" dirty="0" smtClean="0">
                <a:hlinkClick r:id="rId3"/>
              </a:rPr>
              <a:t>atos.net</a:t>
            </a:r>
            <a:endParaRPr lang="cs-CZ" sz="1100" b="1" u="sng" dirty="0">
              <a:hlinkClick r:id="rId3"/>
            </a:endParaRPr>
          </a:p>
        </p:txBody>
      </p:sp>
      <p:sp>
        <p:nvSpPr>
          <p:cNvPr id="184" name="Rectangle 183"/>
          <p:cNvSpPr/>
          <p:nvPr/>
        </p:nvSpPr>
        <p:spPr>
          <a:xfrm>
            <a:off x="5104884" y="2842755"/>
            <a:ext cx="1840599" cy="430887"/>
          </a:xfrm>
          <a:prstGeom prst="rect">
            <a:avLst/>
          </a:prstGeom>
        </p:spPr>
        <p:txBody>
          <a:bodyPr wrap="none">
            <a:spAutoFit/>
          </a:bodyPr>
          <a:lstStyle/>
          <a:p>
            <a:r>
              <a:rPr lang="en-US" sz="1100" b="1" dirty="0" err="1" smtClean="0"/>
              <a:t>Alek</a:t>
            </a:r>
            <a:r>
              <a:rPr lang="en-US" sz="1100" b="1" dirty="0" smtClean="0"/>
              <a:t> </a:t>
            </a:r>
            <a:r>
              <a:rPr lang="en-US" sz="1100" b="1" dirty="0" err="1" smtClean="0"/>
              <a:t>Cesarz</a:t>
            </a:r>
            <a:endParaRPr lang="en-US" sz="1100" b="1" u="sng" dirty="0" smtClean="0">
              <a:solidFill>
                <a:srgbClr val="0000FF"/>
              </a:solidFill>
            </a:endParaRPr>
          </a:p>
          <a:p>
            <a:r>
              <a:rPr lang="en-US" sz="1100" b="1" u="sng" dirty="0" err="1" smtClean="0">
                <a:solidFill>
                  <a:srgbClr val="0000FF"/>
                </a:solidFill>
              </a:rPr>
              <a:t>alek.cesarz</a:t>
            </a:r>
            <a:r>
              <a:rPr lang="en-US" sz="1100" b="1" u="sng" dirty="0" err="1">
                <a:solidFill>
                  <a:srgbClr val="0000FF"/>
                </a:solidFill>
              </a:rPr>
              <a:t>@creotech.pl</a:t>
            </a:r>
            <a:endParaRPr lang="en-US" sz="1100" b="1" u="sng" dirty="0">
              <a:solidFill>
                <a:srgbClr val="0000FF"/>
              </a:solidFill>
            </a:endParaRPr>
          </a:p>
        </p:txBody>
      </p:sp>
      <p:pic>
        <p:nvPicPr>
          <p:cNvPr id="185" name="Picture 184"/>
          <p:cNvPicPr>
            <a:picLocks noChangeAspect="1"/>
          </p:cNvPicPr>
          <p:nvPr/>
        </p:nvPicPr>
        <p:blipFill>
          <a:blip r:embed="rId4"/>
          <a:stretch>
            <a:fillRect/>
          </a:stretch>
        </p:blipFill>
        <p:spPr>
          <a:xfrm>
            <a:off x="5787479" y="5082789"/>
            <a:ext cx="715658" cy="501949"/>
          </a:xfrm>
          <a:prstGeom prst="rect">
            <a:avLst/>
          </a:prstGeom>
        </p:spPr>
      </p:pic>
      <p:sp>
        <p:nvSpPr>
          <p:cNvPr id="187" name="TextBox 186"/>
          <p:cNvSpPr txBox="1"/>
          <p:nvPr/>
        </p:nvSpPr>
        <p:spPr>
          <a:xfrm>
            <a:off x="4820790" y="4261148"/>
            <a:ext cx="1324518" cy="600164"/>
          </a:xfrm>
          <a:prstGeom prst="rect">
            <a:avLst/>
          </a:prstGeom>
          <a:noFill/>
        </p:spPr>
        <p:txBody>
          <a:bodyPr wrap="square" rtlCol="0">
            <a:spAutoFit/>
          </a:bodyPr>
          <a:lstStyle/>
          <a:p>
            <a:r>
              <a:rPr lang="en-US" sz="1100" b="1" dirty="0" smtClean="0"/>
              <a:t>Guido </a:t>
            </a:r>
            <a:r>
              <a:rPr lang="en-US" sz="1100" b="1" dirty="0" err="1" smtClean="0"/>
              <a:t>Vingione</a:t>
            </a:r>
            <a:endParaRPr lang="en-US" sz="1100" b="1" dirty="0" smtClean="0"/>
          </a:p>
          <a:p>
            <a:r>
              <a:rPr lang="en-US" sz="1100" b="1" dirty="0" err="1">
                <a:solidFill>
                  <a:srgbClr val="0000FF"/>
                </a:solidFill>
              </a:rPr>
              <a:t>g</a:t>
            </a:r>
            <a:r>
              <a:rPr lang="en-US" sz="1100" b="1" dirty="0" err="1" smtClean="0">
                <a:solidFill>
                  <a:srgbClr val="0000FF"/>
                </a:solidFill>
              </a:rPr>
              <a:t>uido.vingione@serco.com</a:t>
            </a:r>
            <a:endParaRPr lang="en-US" sz="1100" b="1" dirty="0">
              <a:solidFill>
                <a:srgbClr val="0000FF"/>
              </a:solidFill>
            </a:endParaRPr>
          </a:p>
        </p:txBody>
      </p:sp>
      <p:pic>
        <p:nvPicPr>
          <p:cNvPr id="188" name="Picture 187"/>
          <p:cNvPicPr>
            <a:picLocks noChangeAspect="1"/>
          </p:cNvPicPr>
          <p:nvPr/>
        </p:nvPicPr>
        <p:blipFill>
          <a:blip r:embed="rId5"/>
          <a:stretch>
            <a:fillRect/>
          </a:stretch>
        </p:blipFill>
        <p:spPr>
          <a:xfrm>
            <a:off x="4964619" y="2105842"/>
            <a:ext cx="1841648" cy="749646"/>
          </a:xfrm>
          <a:prstGeom prst="rect">
            <a:avLst/>
          </a:prstGeom>
        </p:spPr>
      </p:pic>
      <p:pic>
        <p:nvPicPr>
          <p:cNvPr id="189" name="Picture 188"/>
          <p:cNvPicPr>
            <a:picLocks noChangeAspect="1"/>
          </p:cNvPicPr>
          <p:nvPr/>
        </p:nvPicPr>
        <p:blipFill>
          <a:blip r:embed="rId6"/>
          <a:stretch>
            <a:fillRect/>
          </a:stretch>
        </p:blipFill>
        <p:spPr>
          <a:xfrm>
            <a:off x="7325598" y="2225662"/>
            <a:ext cx="1336423" cy="463817"/>
          </a:xfrm>
          <a:prstGeom prst="rect">
            <a:avLst/>
          </a:prstGeom>
        </p:spPr>
      </p:pic>
      <p:sp>
        <p:nvSpPr>
          <p:cNvPr id="190" name="Rectangle 189"/>
          <p:cNvSpPr/>
          <p:nvPr/>
        </p:nvSpPr>
        <p:spPr>
          <a:xfrm>
            <a:off x="7203723" y="2763957"/>
            <a:ext cx="1903085" cy="430887"/>
          </a:xfrm>
          <a:prstGeom prst="rect">
            <a:avLst/>
          </a:prstGeom>
        </p:spPr>
        <p:txBody>
          <a:bodyPr wrap="none">
            <a:spAutoFit/>
          </a:bodyPr>
          <a:lstStyle/>
          <a:p>
            <a:r>
              <a:rPr lang="en-US" sz="1100" b="1" dirty="0"/>
              <a:t>Anne </a:t>
            </a:r>
            <a:r>
              <a:rPr lang="en-US" sz="1100" b="1" dirty="0" err="1"/>
              <a:t>Chanié</a:t>
            </a:r>
            <a:r>
              <a:rPr lang="en-US" sz="1100" b="1" dirty="0"/>
              <a:t> </a:t>
            </a:r>
          </a:p>
          <a:p>
            <a:r>
              <a:rPr lang="en-US" sz="1100" b="1" u="sng" dirty="0" err="1">
                <a:solidFill>
                  <a:srgbClr val="0000FF"/>
                </a:solidFill>
              </a:rPr>
              <a:t>anne.chanie@airbus.com</a:t>
            </a:r>
            <a:endParaRPr lang="en-US" sz="1100" b="1" u="sng" dirty="0">
              <a:solidFill>
                <a:srgbClr val="0000FF"/>
              </a:solidFill>
            </a:endParaRPr>
          </a:p>
        </p:txBody>
      </p:sp>
      <p:sp>
        <p:nvSpPr>
          <p:cNvPr id="191" name="TextBox 190"/>
          <p:cNvSpPr txBox="1"/>
          <p:nvPr/>
        </p:nvSpPr>
        <p:spPr>
          <a:xfrm rot="19077557">
            <a:off x="6869190" y="4246636"/>
            <a:ext cx="2240720"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Contact for </a:t>
            </a:r>
            <a:r>
              <a:rPr kumimoji="0" lang="en-GB" sz="1100" b="1" i="1" u="sng" strike="noStrike" cap="none" spc="0" normalizeH="0" baseline="0" dirty="0" smtClean="0">
                <a:ln>
                  <a:noFill/>
                </a:ln>
                <a:solidFill>
                  <a:srgbClr val="002569"/>
                </a:solidFill>
                <a:effectLst/>
                <a:uFillTx/>
                <a:latin typeface="+mj-lt"/>
              </a:rPr>
              <a:t>EUMETSAT DIAS </a:t>
            </a:r>
          </a:p>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will be published once </a:t>
            </a:r>
          </a:p>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commercial provider</a:t>
            </a:r>
            <a:r>
              <a:rPr kumimoji="0" lang="en-GB" sz="1100" b="1" i="1" u="none" strike="noStrike" cap="none" spc="0" normalizeH="0" dirty="0" smtClean="0">
                <a:ln>
                  <a:noFill/>
                </a:ln>
                <a:solidFill>
                  <a:srgbClr val="002569"/>
                </a:solidFill>
                <a:effectLst/>
                <a:uFillTx/>
                <a:latin typeface="+mj-lt"/>
              </a:rPr>
              <a:t> is </a:t>
            </a:r>
            <a:r>
              <a:rPr kumimoji="0" lang="en-GB" sz="1100" b="1" i="1" u="none" strike="noStrike" cap="none" spc="0" normalizeH="0" baseline="0" dirty="0" smtClean="0">
                <a:ln>
                  <a:noFill/>
                </a:ln>
                <a:solidFill>
                  <a:srgbClr val="002569"/>
                </a:solidFill>
                <a:effectLst/>
                <a:uFillTx/>
                <a:latin typeface="+mj-lt"/>
              </a:rPr>
              <a:t>selected</a:t>
            </a:r>
            <a:endParaRPr kumimoji="0" lang="en-GB" sz="1100" b="1" i="1" u="none" strike="noStrike" cap="none" spc="0" normalizeH="0" baseline="0" dirty="0">
              <a:ln>
                <a:noFill/>
              </a:ln>
              <a:solidFill>
                <a:srgbClr val="002569"/>
              </a:solidFill>
              <a:effectLst/>
              <a:uFillTx/>
              <a:latin typeface="+mj-lt"/>
            </a:endParaRPr>
          </a:p>
        </p:txBody>
      </p:sp>
      <p:sp>
        <p:nvSpPr>
          <p:cNvPr id="192" name="5-Point Star 191"/>
          <p:cNvSpPr/>
          <p:nvPr/>
        </p:nvSpPr>
        <p:spPr>
          <a:xfrm rot="19640132">
            <a:off x="6174851" y="3591523"/>
            <a:ext cx="1596714" cy="1022496"/>
          </a:xfrm>
          <a:prstGeom prst="star5">
            <a:avLst>
              <a:gd name="adj" fmla="val 7842"/>
              <a:gd name="hf" fmla="val 105146"/>
              <a:gd name="vf" fmla="val 110557"/>
            </a:avLst>
          </a:prstGeom>
          <a:solidFill>
            <a:schemeClr val="accent6"/>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002569"/>
              </a:solidFill>
              <a:effectLst/>
              <a:uFillTx/>
            </a:endParaRPr>
          </a:p>
        </p:txBody>
      </p:sp>
      <p:grpSp>
        <p:nvGrpSpPr>
          <p:cNvPr id="193" name="Group 192"/>
          <p:cNvGrpSpPr/>
          <p:nvPr/>
        </p:nvGrpSpPr>
        <p:grpSpPr>
          <a:xfrm>
            <a:off x="148349" y="1553342"/>
            <a:ext cx="4359208" cy="4419433"/>
            <a:chOff x="210604" y="1553342"/>
            <a:chExt cx="5237510" cy="4774979"/>
          </a:xfrm>
        </p:grpSpPr>
        <p:grpSp>
          <p:nvGrpSpPr>
            <p:cNvPr id="194" name="Group 193"/>
            <p:cNvGrpSpPr/>
            <p:nvPr/>
          </p:nvGrpSpPr>
          <p:grpSpPr>
            <a:xfrm>
              <a:off x="1743636" y="5225969"/>
              <a:ext cx="3669772" cy="575299"/>
              <a:chOff x="1658705" y="3089592"/>
              <a:chExt cx="4893029" cy="767065"/>
            </a:xfrm>
            <a:solidFill>
              <a:srgbClr val="668FB9"/>
            </a:solidFill>
          </p:grpSpPr>
          <p:sp>
            <p:nvSpPr>
              <p:cNvPr id="355" name="Can 354"/>
              <p:cNvSpPr/>
              <p:nvPr/>
            </p:nvSpPr>
            <p:spPr>
              <a:xfrm>
                <a:off x="1658705" y="3089592"/>
                <a:ext cx="4891214" cy="767065"/>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6" name="Oval 355"/>
              <p:cNvSpPr/>
              <p:nvPr/>
            </p:nvSpPr>
            <p:spPr>
              <a:xfrm>
                <a:off x="1660522" y="3089592"/>
                <a:ext cx="4891212" cy="395379"/>
              </a:xfrm>
              <a:prstGeom prst="ellipse">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solidFill>
                    <a:schemeClr val="dk1"/>
                  </a:solidFill>
                  <a:latin typeface="+mj-lt"/>
                </a:endParaRPr>
              </a:p>
            </p:txBody>
          </p:sp>
        </p:grpSp>
        <p:sp>
          <p:nvSpPr>
            <p:cNvPr id="195" name="Rectangle 194"/>
            <p:cNvSpPr/>
            <p:nvPr/>
          </p:nvSpPr>
          <p:spPr>
            <a:xfrm>
              <a:off x="1805646" y="5418455"/>
              <a:ext cx="3569650" cy="355815"/>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User data integrated into DIAS</a:t>
              </a:r>
            </a:p>
          </p:txBody>
        </p:sp>
        <p:grpSp>
          <p:nvGrpSpPr>
            <p:cNvPr id="196" name="Group 195"/>
            <p:cNvGrpSpPr/>
            <p:nvPr/>
          </p:nvGrpSpPr>
          <p:grpSpPr>
            <a:xfrm>
              <a:off x="1751306" y="4913789"/>
              <a:ext cx="3669772" cy="575299"/>
              <a:chOff x="1658705" y="3089592"/>
              <a:chExt cx="4893029" cy="767065"/>
            </a:xfrm>
          </p:grpSpPr>
          <p:sp>
            <p:nvSpPr>
              <p:cNvPr id="352" name="Can 351"/>
              <p:cNvSpPr/>
              <p:nvPr/>
            </p:nvSpPr>
            <p:spPr>
              <a:xfrm>
                <a:off x="1658705" y="3089592"/>
                <a:ext cx="4891214" cy="767065"/>
              </a:xfrm>
              <a:prstGeom prst="can">
                <a:avLst>
                  <a:gd name="adj" fmla="val 50000"/>
                </a:avLst>
              </a:prstGeom>
              <a:solidFill>
                <a:srgbClr val="B0C18E"/>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3" name="Oval 352"/>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54" name="Rectangle 353"/>
              <p:cNvSpPr/>
              <p:nvPr/>
            </p:nvSpPr>
            <p:spPr>
              <a:xfrm>
                <a:off x="1731158" y="3387633"/>
                <a:ext cx="4759533" cy="426477"/>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Other EO and non-EO data      </a:t>
                </a:r>
              </a:p>
            </p:txBody>
          </p:sp>
        </p:grpSp>
        <p:grpSp>
          <p:nvGrpSpPr>
            <p:cNvPr id="197" name="Group 196"/>
            <p:cNvGrpSpPr/>
            <p:nvPr/>
          </p:nvGrpSpPr>
          <p:grpSpPr>
            <a:xfrm>
              <a:off x="1750744" y="4614682"/>
              <a:ext cx="3669772" cy="575299"/>
              <a:chOff x="1658705" y="3089592"/>
              <a:chExt cx="4893029" cy="767065"/>
            </a:xfrm>
          </p:grpSpPr>
          <p:sp>
            <p:nvSpPr>
              <p:cNvPr id="349" name="Can 348"/>
              <p:cNvSpPr/>
              <p:nvPr/>
            </p:nvSpPr>
            <p:spPr>
              <a:xfrm>
                <a:off x="1658705" y="3089592"/>
                <a:ext cx="4891214" cy="767065"/>
              </a:xfrm>
              <a:prstGeom prst="can">
                <a:avLst>
                  <a:gd name="adj" fmla="val 50000"/>
                </a:avLst>
              </a:prstGeom>
              <a:solidFill>
                <a:srgbClr val="657892"/>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0" name="Oval 349"/>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51" name="Rectangle 350"/>
              <p:cNvSpPr/>
              <p:nvPr/>
            </p:nvSpPr>
            <p:spPr>
              <a:xfrm>
                <a:off x="1731158" y="3373912"/>
                <a:ext cx="4759533" cy="474420"/>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Copernicus Data &amp; Information</a:t>
                </a:r>
              </a:p>
            </p:txBody>
          </p:sp>
        </p:grpSp>
        <p:grpSp>
          <p:nvGrpSpPr>
            <p:cNvPr id="198" name="Group 197"/>
            <p:cNvGrpSpPr/>
            <p:nvPr/>
          </p:nvGrpSpPr>
          <p:grpSpPr>
            <a:xfrm>
              <a:off x="1750181" y="4315577"/>
              <a:ext cx="3669772" cy="575299"/>
              <a:chOff x="1658705" y="3089592"/>
              <a:chExt cx="4893029" cy="767065"/>
            </a:xfrm>
          </p:grpSpPr>
          <p:sp>
            <p:nvSpPr>
              <p:cNvPr id="347" name="Can 346"/>
              <p:cNvSpPr/>
              <p:nvPr/>
            </p:nvSpPr>
            <p:spPr>
              <a:xfrm>
                <a:off x="1658705" y="3089592"/>
                <a:ext cx="4891214" cy="767065"/>
              </a:xfrm>
              <a:prstGeom prst="can">
                <a:avLst>
                  <a:gd name="adj" fmla="val 50000"/>
                </a:avLst>
              </a:prstGeom>
              <a:gradFill flip="none" rotWithShape="1">
                <a:gsLst>
                  <a:gs pos="90000">
                    <a:schemeClr val="bg1">
                      <a:lumMod val="65000"/>
                    </a:schemeClr>
                  </a:gs>
                  <a:gs pos="47000">
                    <a:srgbClr val="FFFFFF"/>
                  </a:gs>
                  <a:gs pos="17000">
                    <a:schemeClr val="bg1">
                      <a:lumMod val="50000"/>
                    </a:schemeClr>
                  </a:gs>
                  <a:gs pos="62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8" name="Oval 347"/>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sp>
          <p:nvSpPr>
            <p:cNvPr id="199" name="Can 198"/>
            <p:cNvSpPr/>
            <p:nvPr/>
          </p:nvSpPr>
          <p:spPr>
            <a:xfrm>
              <a:off x="1742433" y="4066226"/>
              <a:ext cx="3665513" cy="540205"/>
            </a:xfrm>
            <a:prstGeom prst="can">
              <a:avLst>
                <a:gd name="adj" fmla="val 50000"/>
              </a:avLst>
            </a:prstGeom>
            <a:solidFill>
              <a:schemeClr val="bg1">
                <a:lumMod val="85000"/>
                <a:alpha val="26000"/>
              </a:scheme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latin typeface="+mj-lt"/>
              </a:endParaRPr>
            </a:p>
          </p:txBody>
        </p:sp>
        <p:grpSp>
          <p:nvGrpSpPr>
            <p:cNvPr id="200" name="Group 199"/>
            <p:cNvGrpSpPr/>
            <p:nvPr/>
          </p:nvGrpSpPr>
          <p:grpSpPr>
            <a:xfrm>
              <a:off x="1735401" y="3717935"/>
              <a:ext cx="3669772" cy="575299"/>
              <a:chOff x="1658705" y="3089592"/>
              <a:chExt cx="4893029" cy="767065"/>
            </a:xfrm>
          </p:grpSpPr>
          <p:sp>
            <p:nvSpPr>
              <p:cNvPr id="344" name="Can 343"/>
              <p:cNvSpPr/>
              <p:nvPr/>
            </p:nvSpPr>
            <p:spPr>
              <a:xfrm>
                <a:off x="1658705" y="3089592"/>
                <a:ext cx="4891214" cy="767065"/>
              </a:xfrm>
              <a:prstGeom prst="can">
                <a:avLst>
                  <a:gd name="adj" fmla="val 50000"/>
                </a:avLst>
              </a:prstGeom>
              <a:gradFill flip="none" rotWithShape="1">
                <a:gsLst>
                  <a:gs pos="69000">
                    <a:schemeClr val="tx1">
                      <a:lumMod val="65000"/>
                      <a:lumOff val="35000"/>
                    </a:schemeClr>
                  </a:gs>
                  <a:gs pos="50000">
                    <a:srgbClr val="FFFFFF"/>
                  </a:gs>
                  <a:gs pos="34000">
                    <a:schemeClr val="tx1">
                      <a:lumMod val="65000"/>
                      <a:lumOff val="35000"/>
                    </a:schemeClr>
                  </a:gs>
                  <a:gs pos="58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5" name="Oval 344"/>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46" name="Rectangle 345"/>
              <p:cNvSpPr/>
              <p:nvPr/>
            </p:nvSpPr>
            <p:spPr>
              <a:xfrm>
                <a:off x="1731158" y="3373912"/>
                <a:ext cx="4759533" cy="474420"/>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Copernicus DIAS interfaces</a:t>
                </a:r>
              </a:p>
            </p:txBody>
          </p:sp>
        </p:grpSp>
        <p:sp>
          <p:nvSpPr>
            <p:cNvPr id="201" name="Up Arrow 200"/>
            <p:cNvSpPr/>
            <p:nvPr/>
          </p:nvSpPr>
          <p:spPr>
            <a:xfrm rot="10800000" flipV="1">
              <a:off x="4595894" y="4267231"/>
              <a:ext cx="457643" cy="211700"/>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2" name="Up Arrow 201"/>
            <p:cNvSpPr/>
            <p:nvPr/>
          </p:nvSpPr>
          <p:spPr>
            <a:xfrm rot="10800000" flipV="1">
              <a:off x="3353430" y="4293679"/>
              <a:ext cx="457643" cy="255887"/>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3" name="Up Arrow 202"/>
            <p:cNvSpPr/>
            <p:nvPr/>
          </p:nvSpPr>
          <p:spPr>
            <a:xfrm rot="10800000" flipV="1">
              <a:off x="2228596" y="4285723"/>
              <a:ext cx="457643" cy="193208"/>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4" name="Can 203"/>
            <p:cNvSpPr/>
            <p:nvPr/>
          </p:nvSpPr>
          <p:spPr>
            <a:xfrm>
              <a:off x="1767074" y="2466021"/>
              <a:ext cx="3665513" cy="1583334"/>
            </a:xfrm>
            <a:prstGeom prst="can">
              <a:avLst>
                <a:gd name="adj" fmla="val 20455"/>
              </a:avLst>
            </a:prstGeom>
            <a:solidFill>
              <a:srgbClr val="C6D9F1">
                <a:alpha val="15000"/>
              </a:srgb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latin typeface="+mj-lt"/>
              </a:endParaRPr>
            </a:p>
          </p:txBody>
        </p:sp>
        <p:sp>
          <p:nvSpPr>
            <p:cNvPr id="205" name="Oval 204"/>
            <p:cNvSpPr/>
            <p:nvPr/>
          </p:nvSpPr>
          <p:spPr>
            <a:xfrm>
              <a:off x="1777522" y="2489492"/>
              <a:ext cx="3670592" cy="313978"/>
            </a:xfrm>
            <a:prstGeom prst="ellipse">
              <a:avLst/>
            </a:prstGeom>
            <a:gradFill flip="none" rotWithShape="1">
              <a:gsLst>
                <a:gs pos="12000">
                  <a:schemeClr val="bg1">
                    <a:lumMod val="95000"/>
                    <a:alpha val="82000"/>
                  </a:schemeClr>
                </a:gs>
                <a:gs pos="79000">
                  <a:schemeClr val="tx1">
                    <a:lumMod val="50000"/>
                    <a:lumOff val="50000"/>
                    <a:alpha val="82000"/>
                  </a:schemeClr>
                </a:gs>
                <a:gs pos="43000">
                  <a:schemeClr val="bg1">
                    <a:lumMod val="75000"/>
                    <a:alpha val="82000"/>
                  </a:schemeClr>
                </a:gs>
              </a:gsLst>
              <a:path path="circle">
                <a:fillToRect l="50000" t="50000" r="50000" b="50000"/>
              </a:path>
              <a:tileRect/>
            </a:gradFill>
            <a:ln>
              <a:noFill/>
            </a:ln>
            <a:scene3d>
              <a:camera prst="orthographicFront"/>
              <a:lightRig rig="soft" dir="t">
                <a:rot lat="0" lon="0" rev="6480000"/>
              </a:lightRig>
            </a:scene3d>
            <a:sp3d extrusionH="241300" contourW="6350" prstMaterial="matte">
              <a:bevelT w="158750" h="133350"/>
              <a:extrusionClr>
                <a:schemeClr val="tx1">
                  <a:lumMod val="50000"/>
                  <a:lumOff val="50000"/>
                </a:schemeClr>
              </a:extrusionClr>
              <a:contourClr>
                <a:schemeClr val="tx1">
                  <a:lumMod val="50000"/>
                  <a:lumOff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206" name="Picture 205"/>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46000"/>
                      </a14:imgEffect>
                      <a14:imgEffect>
                        <a14:colorTemperature colorTemp="5739"/>
                      </a14:imgEffect>
                      <a14:imgEffect>
                        <a14:saturation sat="187000"/>
                      </a14:imgEffect>
                    </a14:imgLayer>
                  </a14:imgProps>
                </a:ext>
              </a:extLst>
            </a:blip>
            <a:srcRect l="3926" t="11498" r="7219" b="11666"/>
            <a:stretch/>
          </p:blipFill>
          <p:spPr>
            <a:xfrm rot="280115">
              <a:off x="2359076" y="2408983"/>
              <a:ext cx="2420468" cy="538991"/>
            </a:xfrm>
            <a:prstGeom prst="rect">
              <a:avLst/>
            </a:prstGeom>
            <a:scene3d>
              <a:camera prst="isometricOffAxis1Top"/>
              <a:lightRig rig="threePt" dir="t"/>
            </a:scene3d>
          </p:spPr>
        </p:pic>
        <p:grpSp>
          <p:nvGrpSpPr>
            <p:cNvPr id="207" name="Group 206"/>
            <p:cNvGrpSpPr/>
            <p:nvPr/>
          </p:nvGrpSpPr>
          <p:grpSpPr>
            <a:xfrm>
              <a:off x="1808292" y="2788104"/>
              <a:ext cx="730534" cy="1120889"/>
              <a:chOff x="2057778" y="2015742"/>
              <a:chExt cx="767562" cy="1494519"/>
            </a:xfrm>
          </p:grpSpPr>
          <p:sp>
            <p:nvSpPr>
              <p:cNvPr id="334" name="Can 333"/>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335" name="Group 334"/>
              <p:cNvGrpSpPr/>
              <p:nvPr/>
            </p:nvGrpSpPr>
            <p:grpSpPr>
              <a:xfrm>
                <a:off x="2391350" y="3137914"/>
                <a:ext cx="372838" cy="291271"/>
                <a:chOff x="5619182" y="1184853"/>
                <a:chExt cx="1173462" cy="446268"/>
              </a:xfrm>
            </p:grpSpPr>
            <p:grpSp>
              <p:nvGrpSpPr>
                <p:cNvPr id="340" name="Group 339"/>
                <p:cNvGrpSpPr/>
                <p:nvPr/>
              </p:nvGrpSpPr>
              <p:grpSpPr>
                <a:xfrm>
                  <a:off x="5619182" y="1184853"/>
                  <a:ext cx="1173462" cy="446268"/>
                  <a:chOff x="5619184" y="1184853"/>
                  <a:chExt cx="924635" cy="501582"/>
                </a:xfrm>
              </p:grpSpPr>
              <p:sp>
                <p:nvSpPr>
                  <p:cNvPr id="342" name="Can 341"/>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3" name="Can 342"/>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41" name="Oval 340"/>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pic>
            <p:nvPicPr>
              <p:cNvPr id="336" name="Picture 335"/>
              <p:cNvPicPr>
                <a:picLocks noChangeAspect="1"/>
              </p:cNvPicPr>
              <p:nvPr/>
            </p:nvPicPr>
            <p:blipFill>
              <a:blip r:embed="rId9">
                <a:duotone>
                  <a:schemeClr val="accent5">
                    <a:shade val="45000"/>
                    <a:satMod val="135000"/>
                  </a:schemeClr>
                  <a:prstClr val="white"/>
                </a:duotone>
              </a:blip>
              <a:stretch>
                <a:fillRect/>
              </a:stretch>
            </p:blipFill>
            <p:spPr>
              <a:xfrm>
                <a:off x="2100731" y="3050532"/>
                <a:ext cx="220712" cy="381079"/>
              </a:xfrm>
              <a:prstGeom prst="rect">
                <a:avLst/>
              </a:prstGeom>
            </p:spPr>
          </p:pic>
          <p:grpSp>
            <p:nvGrpSpPr>
              <p:cNvPr id="337" name="Group 336"/>
              <p:cNvGrpSpPr/>
              <p:nvPr/>
            </p:nvGrpSpPr>
            <p:grpSpPr>
              <a:xfrm>
                <a:off x="2060567" y="2015742"/>
                <a:ext cx="763067" cy="677108"/>
                <a:chOff x="285478" y="1093412"/>
                <a:chExt cx="763067" cy="677108"/>
              </a:xfrm>
            </p:grpSpPr>
            <p:sp>
              <p:nvSpPr>
                <p:cNvPr id="338" name="Can 33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39" name="TextBox 338"/>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08" name="Group 207"/>
            <p:cNvGrpSpPr/>
            <p:nvPr/>
          </p:nvGrpSpPr>
          <p:grpSpPr>
            <a:xfrm>
              <a:off x="4375306" y="3023184"/>
              <a:ext cx="586681" cy="776108"/>
              <a:chOff x="5210489" y="2329183"/>
              <a:chExt cx="782241" cy="1034811"/>
            </a:xfrm>
          </p:grpSpPr>
          <p:grpSp>
            <p:nvGrpSpPr>
              <p:cNvPr id="325" name="Group 324"/>
              <p:cNvGrpSpPr/>
              <p:nvPr/>
            </p:nvGrpSpPr>
            <p:grpSpPr>
              <a:xfrm>
                <a:off x="5221439" y="2807524"/>
                <a:ext cx="714446" cy="556470"/>
                <a:chOff x="3441699" y="2902793"/>
                <a:chExt cx="714446" cy="556470"/>
              </a:xfrm>
            </p:grpSpPr>
            <p:sp>
              <p:nvSpPr>
                <p:cNvPr id="329" name="Can 328"/>
                <p:cNvSpPr/>
                <p:nvPr/>
              </p:nvSpPr>
              <p:spPr>
                <a:xfrm>
                  <a:off x="3441699" y="2902793"/>
                  <a:ext cx="714446" cy="55647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330" name="Picture 329"/>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grpSp>
              <p:nvGrpSpPr>
                <p:cNvPr id="331" name="Group 330"/>
                <p:cNvGrpSpPr/>
                <p:nvPr/>
              </p:nvGrpSpPr>
              <p:grpSpPr>
                <a:xfrm>
                  <a:off x="3752184" y="3185542"/>
                  <a:ext cx="346687" cy="192650"/>
                  <a:chOff x="3752184" y="3185542"/>
                  <a:chExt cx="346687" cy="192650"/>
                </a:xfrm>
              </p:grpSpPr>
              <p:sp>
                <p:nvSpPr>
                  <p:cNvPr id="332" name="Can 331"/>
                  <p:cNvSpPr/>
                  <p:nvPr/>
                </p:nvSpPr>
                <p:spPr>
                  <a:xfrm>
                    <a:off x="3752184" y="3189984"/>
                    <a:ext cx="346687" cy="188208"/>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33" name="Oval 332"/>
                  <p:cNvSpPr/>
                  <p:nvPr/>
                </p:nvSpPr>
                <p:spPr>
                  <a:xfrm flipV="1">
                    <a:off x="3754658" y="31855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26" name="Group 325"/>
              <p:cNvGrpSpPr/>
              <p:nvPr/>
            </p:nvGrpSpPr>
            <p:grpSpPr>
              <a:xfrm>
                <a:off x="5210489" y="2329183"/>
                <a:ext cx="782241" cy="592556"/>
                <a:chOff x="285478" y="1076132"/>
                <a:chExt cx="782241" cy="699380"/>
              </a:xfrm>
            </p:grpSpPr>
            <p:sp>
              <p:nvSpPr>
                <p:cNvPr id="327" name="Can 326"/>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28" name="TextBox 327"/>
                <p:cNvSpPr txBox="1"/>
                <p:nvPr/>
              </p:nvSpPr>
              <p:spPr>
                <a:xfrm>
                  <a:off x="380299" y="1076132"/>
                  <a:ext cx="687420" cy="699380"/>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grpSp>
          <p:nvGrpSpPr>
            <p:cNvPr id="209" name="Group 208"/>
            <p:cNvGrpSpPr/>
            <p:nvPr/>
          </p:nvGrpSpPr>
          <p:grpSpPr>
            <a:xfrm>
              <a:off x="2604792" y="2635145"/>
              <a:ext cx="2764199" cy="1340993"/>
              <a:chOff x="2849804" y="1811797"/>
              <a:chExt cx="3685599" cy="1787991"/>
            </a:xfrm>
          </p:grpSpPr>
          <p:grpSp>
            <p:nvGrpSpPr>
              <p:cNvPr id="283" name="Group 282"/>
              <p:cNvGrpSpPr/>
              <p:nvPr/>
            </p:nvGrpSpPr>
            <p:grpSpPr>
              <a:xfrm>
                <a:off x="4031977" y="2201082"/>
                <a:ext cx="763067" cy="1337585"/>
                <a:chOff x="4031977" y="2201082"/>
                <a:chExt cx="763067" cy="1337585"/>
              </a:xfrm>
            </p:grpSpPr>
            <p:grpSp>
              <p:nvGrpSpPr>
                <p:cNvPr id="312" name="Group 311"/>
                <p:cNvGrpSpPr/>
                <p:nvPr/>
              </p:nvGrpSpPr>
              <p:grpSpPr>
                <a:xfrm>
                  <a:off x="4053505" y="2479868"/>
                  <a:ext cx="715431" cy="1058799"/>
                  <a:chOff x="3441699" y="2400465"/>
                  <a:chExt cx="715431" cy="1058799"/>
                </a:xfrm>
              </p:grpSpPr>
              <p:sp>
                <p:nvSpPr>
                  <p:cNvPr id="316" name="Can 315"/>
                  <p:cNvSpPr/>
                  <p:nvPr/>
                </p:nvSpPr>
                <p:spPr>
                  <a:xfrm>
                    <a:off x="3441699" y="2455334"/>
                    <a:ext cx="714446" cy="100393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317" name="Picture 316"/>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318" name="Oval 317"/>
                  <p:cNvSpPr/>
                  <p:nvPr/>
                </p:nvSpPr>
                <p:spPr>
                  <a:xfrm>
                    <a:off x="3445566" y="240046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319" name="Group 318"/>
                  <p:cNvGrpSpPr/>
                  <p:nvPr/>
                </p:nvGrpSpPr>
                <p:grpSpPr>
                  <a:xfrm>
                    <a:off x="3752187" y="2982342"/>
                    <a:ext cx="347039" cy="395848"/>
                    <a:chOff x="3752187" y="2982342"/>
                    <a:chExt cx="347039" cy="395848"/>
                  </a:xfrm>
                </p:grpSpPr>
                <p:grpSp>
                  <p:nvGrpSpPr>
                    <p:cNvPr id="320" name="Group 319"/>
                    <p:cNvGrpSpPr/>
                    <p:nvPr/>
                  </p:nvGrpSpPr>
                  <p:grpSpPr>
                    <a:xfrm>
                      <a:off x="3752187" y="3086918"/>
                      <a:ext cx="347038" cy="291272"/>
                      <a:chOff x="5619184" y="1184853"/>
                      <a:chExt cx="924635" cy="501582"/>
                    </a:xfrm>
                  </p:grpSpPr>
                  <p:sp>
                    <p:nvSpPr>
                      <p:cNvPr id="323" name="Can 322"/>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24" name="Can 323"/>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21" name="Can 320"/>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22" name="Oval 321"/>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13" name="Group 312"/>
                <p:cNvGrpSpPr/>
                <p:nvPr/>
              </p:nvGrpSpPr>
              <p:grpSpPr>
                <a:xfrm>
                  <a:off x="4031977" y="2201082"/>
                  <a:ext cx="763067" cy="677108"/>
                  <a:chOff x="285478" y="1093412"/>
                  <a:chExt cx="763067" cy="677108"/>
                </a:xfrm>
              </p:grpSpPr>
              <p:sp>
                <p:nvSpPr>
                  <p:cNvPr id="314" name="Can 313"/>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15" name="TextBox 314"/>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84" name="Group 283"/>
              <p:cNvGrpSpPr/>
              <p:nvPr/>
            </p:nvGrpSpPr>
            <p:grpSpPr>
              <a:xfrm>
                <a:off x="2849804" y="2380424"/>
                <a:ext cx="776208" cy="1219364"/>
                <a:chOff x="2849804" y="2380424"/>
                <a:chExt cx="776208" cy="1219364"/>
              </a:xfrm>
            </p:grpSpPr>
            <p:grpSp>
              <p:nvGrpSpPr>
                <p:cNvPr id="299" name="Group 298"/>
                <p:cNvGrpSpPr/>
                <p:nvPr/>
              </p:nvGrpSpPr>
              <p:grpSpPr>
                <a:xfrm>
                  <a:off x="2857391" y="2659514"/>
                  <a:ext cx="768621" cy="940274"/>
                  <a:chOff x="2825480" y="2493589"/>
                  <a:chExt cx="768621" cy="940274"/>
                </a:xfrm>
              </p:grpSpPr>
              <p:sp>
                <p:nvSpPr>
                  <p:cNvPr id="303" name="Can 302"/>
                  <p:cNvSpPr/>
                  <p:nvPr/>
                </p:nvSpPr>
                <p:spPr>
                  <a:xfrm>
                    <a:off x="2825480" y="2514600"/>
                    <a:ext cx="767562" cy="919263"/>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304" name="Group 303"/>
                  <p:cNvGrpSpPr/>
                  <p:nvPr/>
                </p:nvGrpSpPr>
                <p:grpSpPr>
                  <a:xfrm>
                    <a:off x="2829635" y="2493589"/>
                    <a:ext cx="764466" cy="861624"/>
                    <a:chOff x="2829635" y="2493589"/>
                    <a:chExt cx="764466" cy="861624"/>
                  </a:xfrm>
                </p:grpSpPr>
                <p:grpSp>
                  <p:nvGrpSpPr>
                    <p:cNvPr id="305" name="Group 304"/>
                    <p:cNvGrpSpPr/>
                    <p:nvPr/>
                  </p:nvGrpSpPr>
                  <p:grpSpPr>
                    <a:xfrm>
                      <a:off x="3159052" y="3061516"/>
                      <a:ext cx="372838" cy="291271"/>
                      <a:chOff x="5619182" y="1184853"/>
                      <a:chExt cx="1173462" cy="446268"/>
                    </a:xfrm>
                  </p:grpSpPr>
                  <p:grpSp>
                    <p:nvGrpSpPr>
                      <p:cNvPr id="308" name="Group 307"/>
                      <p:cNvGrpSpPr/>
                      <p:nvPr/>
                    </p:nvGrpSpPr>
                    <p:grpSpPr>
                      <a:xfrm>
                        <a:off x="5619182" y="1184853"/>
                        <a:ext cx="1173462" cy="446268"/>
                        <a:chOff x="5619184" y="1184853"/>
                        <a:chExt cx="924635" cy="501582"/>
                      </a:xfrm>
                    </p:grpSpPr>
                    <p:sp>
                      <p:nvSpPr>
                        <p:cNvPr id="310" name="Can 309"/>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11" name="Can 310"/>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09" name="Oval 308"/>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pic>
                  <p:nvPicPr>
                    <p:cNvPr id="306" name="Picture 305"/>
                    <p:cNvPicPr>
                      <a:picLocks noChangeAspect="1"/>
                    </p:cNvPicPr>
                    <p:nvPr/>
                  </p:nvPicPr>
                  <p:blipFill>
                    <a:blip r:embed="rId9">
                      <a:duotone>
                        <a:schemeClr val="accent5">
                          <a:shade val="45000"/>
                          <a:satMod val="135000"/>
                        </a:schemeClr>
                        <a:prstClr val="white"/>
                      </a:duotone>
                    </a:blip>
                    <a:stretch>
                      <a:fillRect/>
                    </a:stretch>
                  </p:blipFill>
                  <p:spPr>
                    <a:xfrm>
                      <a:off x="2868433" y="2974134"/>
                      <a:ext cx="220712" cy="381079"/>
                    </a:xfrm>
                    <a:prstGeom prst="rect">
                      <a:avLst/>
                    </a:prstGeom>
                  </p:spPr>
                </p:pic>
                <p:sp>
                  <p:nvSpPr>
                    <p:cNvPr id="307" name="Oval 306"/>
                    <p:cNvSpPr/>
                    <p:nvPr/>
                  </p:nvSpPr>
                  <p:spPr>
                    <a:xfrm>
                      <a:off x="2829635" y="2493589"/>
                      <a:ext cx="764466"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00" name="Group 299"/>
                <p:cNvGrpSpPr/>
                <p:nvPr/>
              </p:nvGrpSpPr>
              <p:grpSpPr>
                <a:xfrm>
                  <a:off x="2849804" y="2380424"/>
                  <a:ext cx="763067" cy="608116"/>
                  <a:chOff x="285478" y="1133672"/>
                  <a:chExt cx="763067" cy="608116"/>
                </a:xfrm>
              </p:grpSpPr>
              <p:sp>
                <p:nvSpPr>
                  <p:cNvPr id="301" name="Can 300"/>
                  <p:cNvSpPr/>
                  <p:nvPr/>
                </p:nvSpPr>
                <p:spPr>
                  <a:xfrm>
                    <a:off x="285478" y="1333788"/>
                    <a:ext cx="763067" cy="391413"/>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02" name="TextBox 301"/>
                  <p:cNvSpPr txBox="1"/>
                  <p:nvPr/>
                </p:nvSpPr>
                <p:spPr>
                  <a:xfrm>
                    <a:off x="351019" y="1133672"/>
                    <a:ext cx="687420" cy="60811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88" b="1" dirty="0">
                        <a:solidFill>
                          <a:srgbClr val="F2F2F2"/>
                        </a:solidFill>
                        <a:latin typeface="+mj-lt"/>
                      </a:rPr>
                      <a:t>office service</a:t>
                    </a:r>
                  </a:p>
                </p:txBody>
              </p:sp>
            </p:grpSp>
          </p:grpSp>
          <p:grpSp>
            <p:nvGrpSpPr>
              <p:cNvPr id="285" name="Group 284"/>
              <p:cNvGrpSpPr/>
              <p:nvPr/>
            </p:nvGrpSpPr>
            <p:grpSpPr>
              <a:xfrm>
                <a:off x="5808387" y="1811797"/>
                <a:ext cx="727016" cy="1723514"/>
                <a:chOff x="5808387" y="1811797"/>
                <a:chExt cx="727016" cy="1723514"/>
              </a:xfrm>
            </p:grpSpPr>
            <p:grpSp>
              <p:nvGrpSpPr>
                <p:cNvPr id="286" name="Group 285"/>
                <p:cNvGrpSpPr/>
                <p:nvPr/>
              </p:nvGrpSpPr>
              <p:grpSpPr>
                <a:xfrm>
                  <a:off x="5818733" y="2078597"/>
                  <a:ext cx="715429" cy="1456714"/>
                  <a:chOff x="4601489" y="1980405"/>
                  <a:chExt cx="715429" cy="1456714"/>
                </a:xfrm>
              </p:grpSpPr>
              <p:sp>
                <p:nvSpPr>
                  <p:cNvPr id="290" name="Can 289"/>
                  <p:cNvSpPr/>
                  <p:nvPr/>
                </p:nvSpPr>
                <p:spPr>
                  <a:xfrm>
                    <a:off x="4601489" y="2015067"/>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91" name="Picture 290"/>
                  <p:cNvPicPr>
                    <a:picLocks noChangeAspect="1"/>
                  </p:cNvPicPr>
                  <p:nvPr/>
                </p:nvPicPr>
                <p:blipFill>
                  <a:blip r:embed="rId9">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292" name="Oval 291"/>
                  <p:cNvSpPr/>
                  <p:nvPr/>
                </p:nvSpPr>
                <p:spPr>
                  <a:xfrm>
                    <a:off x="4605354" y="198040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93" name="Group 292"/>
                  <p:cNvGrpSpPr/>
                  <p:nvPr/>
                </p:nvGrpSpPr>
                <p:grpSpPr>
                  <a:xfrm>
                    <a:off x="4911977" y="3064772"/>
                    <a:ext cx="347038" cy="291272"/>
                    <a:chOff x="5619184" y="1184853"/>
                    <a:chExt cx="924635" cy="501582"/>
                  </a:xfrm>
                </p:grpSpPr>
                <p:sp>
                  <p:nvSpPr>
                    <p:cNvPr id="297" name="Can 296"/>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8" name="Can 297"/>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94" name="Can 293"/>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5" name="Can 294"/>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6" name="Oval 295"/>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87" name="Group 286"/>
                <p:cNvGrpSpPr/>
                <p:nvPr/>
              </p:nvGrpSpPr>
              <p:grpSpPr>
                <a:xfrm>
                  <a:off x="5808387" y="1811797"/>
                  <a:ext cx="727016" cy="861775"/>
                  <a:chOff x="285478" y="1093412"/>
                  <a:chExt cx="763067" cy="861775"/>
                </a:xfrm>
              </p:grpSpPr>
              <p:sp>
                <p:nvSpPr>
                  <p:cNvPr id="288" name="Can 28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89" name="TextBox 288"/>
                  <p:cNvSpPr txBox="1"/>
                  <p:nvPr/>
                </p:nvSpPr>
                <p:spPr>
                  <a:xfrm>
                    <a:off x="351018" y="1093412"/>
                    <a:ext cx="687420" cy="861775"/>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grpSp>
          <p:nvGrpSpPr>
            <p:cNvPr id="210" name="Group 209"/>
            <p:cNvGrpSpPr/>
            <p:nvPr/>
          </p:nvGrpSpPr>
          <p:grpSpPr>
            <a:xfrm>
              <a:off x="3814947" y="2693782"/>
              <a:ext cx="688424" cy="1284797"/>
              <a:chOff x="4628554" y="1889980"/>
              <a:chExt cx="752689" cy="1713063"/>
            </a:xfrm>
          </p:grpSpPr>
          <p:grpSp>
            <p:nvGrpSpPr>
              <p:cNvPr id="270" name="Group 269"/>
              <p:cNvGrpSpPr/>
              <p:nvPr/>
            </p:nvGrpSpPr>
            <p:grpSpPr>
              <a:xfrm>
                <a:off x="4633400" y="2277553"/>
                <a:ext cx="735789" cy="1325490"/>
                <a:chOff x="4601489" y="2111628"/>
                <a:chExt cx="715429" cy="1325490"/>
              </a:xfrm>
            </p:grpSpPr>
            <p:sp>
              <p:nvSpPr>
                <p:cNvPr id="274" name="Can 273"/>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75" name="Picture 274"/>
                <p:cNvPicPr>
                  <a:picLocks noChangeAspect="1"/>
                </p:cNvPicPr>
                <p:nvPr/>
              </p:nvPicPr>
              <p:blipFill>
                <a:blip r:embed="rId9">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276" name="Oval 275"/>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77" name="Group 276"/>
                <p:cNvGrpSpPr/>
                <p:nvPr/>
              </p:nvGrpSpPr>
              <p:grpSpPr>
                <a:xfrm>
                  <a:off x="4911977" y="3064772"/>
                  <a:ext cx="347038" cy="291272"/>
                  <a:chOff x="5619184" y="1184853"/>
                  <a:chExt cx="924635" cy="501582"/>
                </a:xfrm>
              </p:grpSpPr>
              <p:sp>
                <p:nvSpPr>
                  <p:cNvPr id="281" name="Can 280"/>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82" name="Can 281"/>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78" name="Can 277"/>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79" name="Can 278"/>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80" name="Oval 279"/>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71" name="Group 270"/>
              <p:cNvGrpSpPr/>
              <p:nvPr/>
            </p:nvGrpSpPr>
            <p:grpSpPr>
              <a:xfrm>
                <a:off x="4628554" y="1889980"/>
                <a:ext cx="752689" cy="677108"/>
                <a:chOff x="285478" y="1085314"/>
                <a:chExt cx="767897" cy="749109"/>
              </a:xfrm>
            </p:grpSpPr>
            <p:sp>
              <p:nvSpPr>
                <p:cNvPr id="272" name="Can 271"/>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73" name="TextBox 272"/>
                <p:cNvSpPr txBox="1"/>
                <p:nvPr/>
              </p:nvSpPr>
              <p:spPr>
                <a:xfrm>
                  <a:off x="365955" y="1085314"/>
                  <a:ext cx="687420" cy="749109"/>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11" name="Group 210"/>
            <p:cNvGrpSpPr/>
            <p:nvPr/>
          </p:nvGrpSpPr>
          <p:grpSpPr>
            <a:xfrm>
              <a:off x="2834738" y="2893176"/>
              <a:ext cx="749028" cy="1104758"/>
              <a:chOff x="3459701" y="2155838"/>
              <a:chExt cx="750574" cy="1473011"/>
            </a:xfrm>
          </p:grpSpPr>
          <p:grpSp>
            <p:nvGrpSpPr>
              <p:cNvPr id="257" name="Group 256"/>
              <p:cNvGrpSpPr/>
              <p:nvPr/>
            </p:nvGrpSpPr>
            <p:grpSpPr>
              <a:xfrm>
                <a:off x="3473610" y="2447293"/>
                <a:ext cx="715431" cy="1181556"/>
                <a:chOff x="3441699" y="2277708"/>
                <a:chExt cx="715431" cy="1181556"/>
              </a:xfrm>
            </p:grpSpPr>
            <p:sp>
              <p:nvSpPr>
                <p:cNvPr id="261" name="Can 260"/>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62" name="Picture 261"/>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263" name="Oval 262"/>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64" name="Group 263"/>
                <p:cNvGrpSpPr/>
                <p:nvPr/>
              </p:nvGrpSpPr>
              <p:grpSpPr>
                <a:xfrm>
                  <a:off x="3752187" y="2982342"/>
                  <a:ext cx="347039" cy="395848"/>
                  <a:chOff x="3752187" y="2982342"/>
                  <a:chExt cx="347039" cy="395848"/>
                </a:xfrm>
              </p:grpSpPr>
              <p:grpSp>
                <p:nvGrpSpPr>
                  <p:cNvPr id="265" name="Group 264"/>
                  <p:cNvGrpSpPr/>
                  <p:nvPr/>
                </p:nvGrpSpPr>
                <p:grpSpPr>
                  <a:xfrm>
                    <a:off x="3752187" y="3086918"/>
                    <a:ext cx="347038" cy="291272"/>
                    <a:chOff x="5619184" y="1184853"/>
                    <a:chExt cx="924635" cy="501582"/>
                  </a:xfrm>
                </p:grpSpPr>
                <p:sp>
                  <p:nvSpPr>
                    <p:cNvPr id="268" name="Can 267"/>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69" name="Can 268"/>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66" name="Can 265"/>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67" name="Oval 266"/>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258" name="Group 257"/>
              <p:cNvGrpSpPr/>
              <p:nvPr/>
            </p:nvGrpSpPr>
            <p:grpSpPr>
              <a:xfrm>
                <a:off x="3459701" y="2155838"/>
                <a:ext cx="750574" cy="592556"/>
                <a:chOff x="285478" y="1038920"/>
                <a:chExt cx="783526" cy="789406"/>
              </a:xfrm>
            </p:grpSpPr>
            <p:sp>
              <p:nvSpPr>
                <p:cNvPr id="259" name="Can 258"/>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60" name="TextBox 259"/>
                <p:cNvSpPr txBox="1"/>
                <p:nvPr/>
              </p:nvSpPr>
              <p:spPr>
                <a:xfrm>
                  <a:off x="381584" y="1038920"/>
                  <a:ext cx="687420" cy="78940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grpSp>
          <p:nvGrpSpPr>
            <p:cNvPr id="212" name="Group 211"/>
            <p:cNvGrpSpPr/>
            <p:nvPr/>
          </p:nvGrpSpPr>
          <p:grpSpPr>
            <a:xfrm>
              <a:off x="1802377" y="2629237"/>
              <a:ext cx="3607446" cy="1362789"/>
              <a:chOff x="1940204" y="1964197"/>
              <a:chExt cx="4809928" cy="1817052"/>
            </a:xfrm>
          </p:grpSpPr>
          <p:grpSp>
            <p:nvGrpSpPr>
              <p:cNvPr id="226" name="Group 225"/>
              <p:cNvGrpSpPr/>
              <p:nvPr/>
            </p:nvGrpSpPr>
            <p:grpSpPr>
              <a:xfrm>
                <a:off x="5960787" y="1964197"/>
                <a:ext cx="789345" cy="1723514"/>
                <a:chOff x="5960787" y="1964197"/>
                <a:chExt cx="789345" cy="1723514"/>
              </a:xfrm>
            </p:grpSpPr>
            <p:grpSp>
              <p:nvGrpSpPr>
                <p:cNvPr id="252" name="Group 251"/>
                <p:cNvGrpSpPr/>
                <p:nvPr/>
              </p:nvGrpSpPr>
              <p:grpSpPr>
                <a:xfrm>
                  <a:off x="5960787" y="1964197"/>
                  <a:ext cx="727016" cy="1723514"/>
                  <a:chOff x="5960787" y="1964197"/>
                  <a:chExt cx="727016" cy="1723514"/>
                </a:xfrm>
              </p:grpSpPr>
              <p:sp>
                <p:nvSpPr>
                  <p:cNvPr id="254" name="Can 253"/>
                  <p:cNvSpPr/>
                  <p:nvPr/>
                </p:nvSpPr>
                <p:spPr>
                  <a:xfrm>
                    <a:off x="5971133" y="2265659"/>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55" name="Can 254"/>
                  <p:cNvSpPr/>
                  <p:nvPr/>
                </p:nvSpPr>
                <p:spPr>
                  <a:xfrm>
                    <a:off x="5960787" y="2204573"/>
                    <a:ext cx="727016"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56" name="TextBox 255"/>
                  <p:cNvSpPr txBox="1"/>
                  <p:nvPr/>
                </p:nvSpPr>
                <p:spPr>
                  <a:xfrm>
                    <a:off x="6023232" y="1964197"/>
                    <a:ext cx="654943" cy="861774"/>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pic>
              <p:nvPicPr>
                <p:cNvPr id="25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3800" y="2743913"/>
                  <a:ext cx="776332" cy="79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grpSp>
            <p:nvGrpSpPr>
              <p:cNvPr id="227" name="Group 226"/>
              <p:cNvGrpSpPr/>
              <p:nvPr/>
            </p:nvGrpSpPr>
            <p:grpSpPr>
              <a:xfrm>
                <a:off x="4615745" y="2042380"/>
                <a:ext cx="917898" cy="1713063"/>
                <a:chOff x="4615745" y="2042380"/>
                <a:chExt cx="917898" cy="1713063"/>
              </a:xfrm>
            </p:grpSpPr>
            <p:grpSp>
              <p:nvGrpSpPr>
                <p:cNvPr id="244" name="Group 243"/>
                <p:cNvGrpSpPr/>
                <p:nvPr/>
              </p:nvGrpSpPr>
              <p:grpSpPr>
                <a:xfrm>
                  <a:off x="4615745" y="2042380"/>
                  <a:ext cx="917898" cy="1713063"/>
                  <a:chOff x="4628554" y="1889980"/>
                  <a:chExt cx="752689" cy="1713063"/>
                </a:xfrm>
              </p:grpSpPr>
              <p:grpSp>
                <p:nvGrpSpPr>
                  <p:cNvPr id="246" name="Group 245"/>
                  <p:cNvGrpSpPr/>
                  <p:nvPr/>
                </p:nvGrpSpPr>
                <p:grpSpPr>
                  <a:xfrm>
                    <a:off x="4633400" y="2277553"/>
                    <a:ext cx="735789" cy="1325490"/>
                    <a:chOff x="4601489" y="2111628"/>
                    <a:chExt cx="715429" cy="1325490"/>
                  </a:xfrm>
                </p:grpSpPr>
                <p:sp>
                  <p:nvSpPr>
                    <p:cNvPr id="250" name="Can 249"/>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51" name="Oval 250"/>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47" name="Group 246"/>
                  <p:cNvGrpSpPr/>
                  <p:nvPr/>
                </p:nvGrpSpPr>
                <p:grpSpPr>
                  <a:xfrm>
                    <a:off x="4628554" y="1889980"/>
                    <a:ext cx="752689" cy="677108"/>
                    <a:chOff x="285478" y="1085314"/>
                    <a:chExt cx="767897" cy="749109"/>
                  </a:xfrm>
                </p:grpSpPr>
                <p:sp>
                  <p:nvSpPr>
                    <p:cNvPr id="248" name="Can 24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49" name="TextBox 248"/>
                    <p:cNvSpPr txBox="1"/>
                    <p:nvPr/>
                  </p:nvSpPr>
                  <p:spPr>
                    <a:xfrm>
                      <a:off x="365955" y="1085314"/>
                      <a:ext cx="687420" cy="749109"/>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pic>
              <p:nvPicPr>
                <p:cNvPr id="245" name="Picture 2" descr="Image result for esa logo"/>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0376" y="3008278"/>
                  <a:ext cx="730024" cy="310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p:cNvGrpSpPr/>
              <p:nvPr/>
            </p:nvGrpSpPr>
            <p:grpSpPr>
              <a:xfrm>
                <a:off x="3308799" y="2308238"/>
                <a:ext cx="998704" cy="1473011"/>
                <a:chOff x="3308799" y="2308238"/>
                <a:chExt cx="998704" cy="1473011"/>
              </a:xfrm>
            </p:grpSpPr>
            <p:grpSp>
              <p:nvGrpSpPr>
                <p:cNvPr id="236" name="Group 235"/>
                <p:cNvGrpSpPr/>
                <p:nvPr/>
              </p:nvGrpSpPr>
              <p:grpSpPr>
                <a:xfrm>
                  <a:off x="3308799" y="2308238"/>
                  <a:ext cx="998704" cy="1473011"/>
                  <a:chOff x="3459701" y="2155838"/>
                  <a:chExt cx="750574" cy="1473011"/>
                </a:xfrm>
              </p:grpSpPr>
              <p:grpSp>
                <p:nvGrpSpPr>
                  <p:cNvPr id="238" name="Group 237"/>
                  <p:cNvGrpSpPr/>
                  <p:nvPr/>
                </p:nvGrpSpPr>
                <p:grpSpPr>
                  <a:xfrm>
                    <a:off x="3473610" y="2447293"/>
                    <a:ext cx="715431" cy="1181556"/>
                    <a:chOff x="3441699" y="2277708"/>
                    <a:chExt cx="715431" cy="1181556"/>
                  </a:xfrm>
                </p:grpSpPr>
                <p:sp>
                  <p:nvSpPr>
                    <p:cNvPr id="242" name="Can 241"/>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43" name="Oval 242"/>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39" name="Group 238"/>
                  <p:cNvGrpSpPr/>
                  <p:nvPr/>
                </p:nvGrpSpPr>
                <p:grpSpPr>
                  <a:xfrm>
                    <a:off x="3459701" y="2155838"/>
                    <a:ext cx="750574" cy="592556"/>
                    <a:chOff x="285478" y="1038920"/>
                    <a:chExt cx="783526" cy="789406"/>
                  </a:xfrm>
                </p:grpSpPr>
                <p:sp>
                  <p:nvSpPr>
                    <p:cNvPr id="240" name="Can 239"/>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41" name="TextBox 240"/>
                    <p:cNvSpPr txBox="1"/>
                    <p:nvPr/>
                  </p:nvSpPr>
                  <p:spPr>
                    <a:xfrm>
                      <a:off x="381584" y="1038920"/>
                      <a:ext cx="687420" cy="78940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pic>
              <p:nvPicPr>
                <p:cNvPr id="237" name="Picture 2" descr="Earsc_logo-small"/>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5796" y="3096435"/>
                  <a:ext cx="619603" cy="3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9" name="Group 228"/>
              <p:cNvGrpSpPr/>
              <p:nvPr/>
            </p:nvGrpSpPr>
            <p:grpSpPr>
              <a:xfrm>
                <a:off x="1940204" y="2168142"/>
                <a:ext cx="974045" cy="1494519"/>
                <a:chOff x="1940204" y="2168142"/>
                <a:chExt cx="974045" cy="1494519"/>
              </a:xfrm>
            </p:grpSpPr>
            <p:grpSp>
              <p:nvGrpSpPr>
                <p:cNvPr id="230" name="Group 229"/>
                <p:cNvGrpSpPr/>
                <p:nvPr/>
              </p:nvGrpSpPr>
              <p:grpSpPr>
                <a:xfrm>
                  <a:off x="1940204" y="2168142"/>
                  <a:ext cx="974045" cy="1494519"/>
                  <a:chOff x="2057778" y="2015742"/>
                  <a:chExt cx="767562" cy="1494519"/>
                </a:xfrm>
              </p:grpSpPr>
              <p:sp>
                <p:nvSpPr>
                  <p:cNvPr id="232" name="Can 231"/>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233" name="Group 232"/>
                  <p:cNvGrpSpPr/>
                  <p:nvPr/>
                </p:nvGrpSpPr>
                <p:grpSpPr>
                  <a:xfrm>
                    <a:off x="2060567" y="2015742"/>
                    <a:ext cx="763067" cy="677108"/>
                    <a:chOff x="285478" y="1093412"/>
                    <a:chExt cx="763067" cy="677108"/>
                  </a:xfrm>
                </p:grpSpPr>
                <p:sp>
                  <p:nvSpPr>
                    <p:cNvPr id="234" name="Can 233"/>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35" name="TextBox 234"/>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pic>
              <p:nvPicPr>
                <p:cNvPr id="231" name="Picture 3" descr="C:\Users\hlaur\Desktop\LOGO CE_Vertical_EN_PANTONE_L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3304" y="2936077"/>
                  <a:ext cx="790194" cy="54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3" name="TextBox 212"/>
            <p:cNvSpPr txBox="1"/>
            <p:nvPr/>
          </p:nvSpPr>
          <p:spPr>
            <a:xfrm>
              <a:off x="210604" y="2131481"/>
              <a:ext cx="1222193" cy="830997"/>
            </a:xfrm>
            <a:prstGeom prst="rect">
              <a:avLst/>
            </a:prstGeom>
            <a:noFill/>
            <a:ln>
              <a:noFill/>
            </a:ln>
          </p:spPr>
          <p:txBody>
            <a:bodyPr wrap="none" rtlCol="0">
              <a:spAutoFit/>
            </a:bodyPr>
            <a:lstStyle/>
            <a:p>
              <a:pPr algn="r" fontAlgn="auto">
                <a:spcBef>
                  <a:spcPts val="0"/>
                </a:spcBef>
                <a:spcAft>
                  <a:spcPts val="0"/>
                </a:spcAft>
              </a:pPr>
              <a:r>
                <a:rPr lang="en-US" sz="1600" dirty="0" smtClean="0">
                  <a:solidFill>
                    <a:srgbClr val="00B050"/>
                  </a:solidFill>
                  <a:latin typeface="Calibri"/>
                </a:rPr>
                <a:t>Funded </a:t>
              </a:r>
              <a:r>
                <a:rPr lang="en-US" sz="1600" dirty="0">
                  <a:solidFill>
                    <a:srgbClr val="00B050"/>
                  </a:solidFill>
                  <a:latin typeface="Calibri"/>
                </a:rPr>
                <a:t>by </a:t>
              </a:r>
            </a:p>
            <a:p>
              <a:pPr algn="r" fontAlgn="auto">
                <a:spcBef>
                  <a:spcPts val="0"/>
                </a:spcBef>
                <a:spcAft>
                  <a:spcPts val="0"/>
                </a:spcAft>
              </a:pPr>
              <a:r>
                <a:rPr lang="en-US" sz="1600" dirty="0">
                  <a:solidFill>
                    <a:srgbClr val="00B050"/>
                  </a:solidFill>
                  <a:latin typeface="Calibri"/>
                </a:rPr>
                <a:t>third-parties</a:t>
              </a:r>
            </a:p>
            <a:p>
              <a:pPr algn="r" fontAlgn="auto">
                <a:spcBef>
                  <a:spcPts val="0"/>
                </a:spcBef>
                <a:spcAft>
                  <a:spcPts val="0"/>
                </a:spcAft>
              </a:pPr>
              <a:r>
                <a:rPr lang="en-US" sz="1600" dirty="0">
                  <a:solidFill>
                    <a:srgbClr val="00B050"/>
                  </a:solidFill>
                  <a:latin typeface="Calibri"/>
                </a:rPr>
                <a:t> </a:t>
              </a:r>
            </a:p>
          </p:txBody>
        </p:sp>
        <p:sp>
          <p:nvSpPr>
            <p:cNvPr id="214" name="TextBox 213"/>
            <p:cNvSpPr txBox="1"/>
            <p:nvPr/>
          </p:nvSpPr>
          <p:spPr>
            <a:xfrm>
              <a:off x="339490" y="4167706"/>
              <a:ext cx="1012266" cy="584775"/>
            </a:xfrm>
            <a:prstGeom prst="rect">
              <a:avLst/>
            </a:prstGeom>
            <a:noFill/>
            <a:ln>
              <a:noFill/>
            </a:ln>
          </p:spPr>
          <p:txBody>
            <a:bodyPr wrap="square" rtlCol="0">
              <a:spAutoFit/>
            </a:bodyPr>
            <a:lstStyle/>
            <a:p>
              <a:pPr algn="r" fontAlgn="auto">
                <a:spcBef>
                  <a:spcPts val="0"/>
                </a:spcBef>
                <a:spcAft>
                  <a:spcPts val="0"/>
                </a:spcAft>
              </a:pPr>
              <a:r>
                <a:rPr lang="en-US" sz="1600" dirty="0" smtClean="0">
                  <a:solidFill>
                    <a:srgbClr val="000000"/>
                  </a:solidFill>
                  <a:latin typeface="Calibri"/>
                </a:rPr>
                <a:t>DIAS </a:t>
              </a:r>
              <a:endParaRPr lang="en-US" sz="1600" dirty="0">
                <a:solidFill>
                  <a:srgbClr val="000000"/>
                </a:solidFill>
                <a:latin typeface="Calibri"/>
              </a:endParaRPr>
            </a:p>
            <a:p>
              <a:pPr algn="r" fontAlgn="auto">
                <a:spcBef>
                  <a:spcPts val="0"/>
                </a:spcBef>
                <a:spcAft>
                  <a:spcPts val="0"/>
                </a:spcAft>
              </a:pPr>
              <a:r>
                <a:rPr lang="en-US" sz="1600" dirty="0">
                  <a:solidFill>
                    <a:srgbClr val="000000"/>
                  </a:solidFill>
                  <a:latin typeface="Calibri"/>
                </a:rPr>
                <a:t>funded</a:t>
              </a:r>
            </a:p>
          </p:txBody>
        </p:sp>
        <p:sp>
          <p:nvSpPr>
            <p:cNvPr id="215" name="Left Brace 214"/>
            <p:cNvSpPr/>
            <p:nvPr/>
          </p:nvSpPr>
          <p:spPr>
            <a:xfrm>
              <a:off x="1374956" y="2666550"/>
              <a:ext cx="186390" cy="1105690"/>
            </a:xfrm>
            <a:prstGeom prst="leftBrace">
              <a:avLst>
                <a:gd name="adj1" fmla="val 53656"/>
                <a:gd name="adj2" fmla="val 48829"/>
              </a:avLst>
            </a:prstGeom>
            <a:noFill/>
            <a:ln w="12700" cap="flat">
              <a:solidFill>
                <a:srgbClr val="00B050"/>
              </a:solidFill>
              <a:prstDash val="solid"/>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tlCol="0" anchor="ctr"/>
            <a:lstStyle/>
            <a:p>
              <a:pPr algn="ctr" fontAlgn="auto">
                <a:spcBef>
                  <a:spcPts val="0"/>
                </a:spcBef>
                <a:spcAft>
                  <a:spcPts val="0"/>
                </a:spcAft>
              </a:pPr>
              <a:endParaRPr lang="en-US" sz="1600" dirty="0">
                <a:solidFill>
                  <a:srgbClr val="00B050"/>
                </a:solidFill>
                <a:latin typeface="Calibri"/>
              </a:endParaRPr>
            </a:p>
          </p:txBody>
        </p:sp>
        <p:sp>
          <p:nvSpPr>
            <p:cNvPr id="216" name="Left Brace 215"/>
            <p:cNvSpPr/>
            <p:nvPr/>
          </p:nvSpPr>
          <p:spPr>
            <a:xfrm>
              <a:off x="1339289" y="3852482"/>
              <a:ext cx="231565" cy="1179563"/>
            </a:xfrm>
            <a:prstGeom prst="leftBrace">
              <a:avLst>
                <a:gd name="adj1" fmla="val 53656"/>
                <a:gd name="adj2" fmla="val 48829"/>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600" dirty="0">
                <a:solidFill>
                  <a:srgbClr val="262626"/>
                </a:solidFill>
                <a:latin typeface="Calibri"/>
              </a:endParaRPr>
            </a:p>
          </p:txBody>
        </p:sp>
        <p:sp>
          <p:nvSpPr>
            <p:cNvPr id="217" name="TextBox 216"/>
            <p:cNvSpPr txBox="1"/>
            <p:nvPr/>
          </p:nvSpPr>
          <p:spPr>
            <a:xfrm>
              <a:off x="731243" y="1553342"/>
              <a:ext cx="4242467" cy="345748"/>
            </a:xfrm>
            <a:prstGeom prst="rect">
              <a:avLst/>
            </a:prstGeom>
            <a:noFill/>
          </p:spPr>
          <p:txBody>
            <a:bodyPr wrap="square" rtlCol="0">
              <a:spAutoFit/>
            </a:bodyPr>
            <a:lstStyle/>
            <a:p>
              <a:pPr fontAlgn="auto">
                <a:spcBef>
                  <a:spcPts val="0"/>
                </a:spcBef>
                <a:spcAft>
                  <a:spcPts val="0"/>
                </a:spcAft>
              </a:pPr>
              <a:r>
                <a:rPr lang="en-US" sz="1600" b="1" dirty="0">
                  <a:solidFill>
                    <a:srgbClr val="821718"/>
                  </a:solidFill>
                  <a:latin typeface="+mj-lt"/>
                </a:rPr>
                <a:t>End user</a:t>
              </a:r>
              <a:r>
                <a:rPr lang="en-US" sz="1600" dirty="0">
                  <a:solidFill>
                    <a:srgbClr val="821718"/>
                  </a:solidFill>
                  <a:latin typeface="+mj-lt"/>
                </a:rPr>
                <a:t>: customer to third-party services</a:t>
              </a:r>
            </a:p>
          </p:txBody>
        </p:sp>
        <p:pic>
          <p:nvPicPr>
            <p:cNvPr id="218" name="Picture 217"/>
            <p:cNvPicPr>
              <a:picLocks noChangeAspect="1"/>
            </p:cNvPicPr>
            <p:nvPr/>
          </p:nvPicPr>
          <p:blipFill>
            <a:blip r:embed="rId14">
              <a:clrChange>
                <a:clrFrom>
                  <a:srgbClr val="FFFFFF"/>
                </a:clrFrom>
                <a:clrTo>
                  <a:srgbClr val="FFFFFF">
                    <a:alpha val="0"/>
                  </a:srgbClr>
                </a:clrTo>
              </a:clrChange>
              <a:duotone>
                <a:schemeClr val="accent2">
                  <a:shade val="45000"/>
                  <a:satMod val="135000"/>
                </a:schemeClr>
                <a:prstClr val="white"/>
              </a:duotone>
            </a:blip>
            <a:stretch>
              <a:fillRect/>
            </a:stretch>
          </p:blipFill>
          <p:spPr>
            <a:xfrm flipH="1">
              <a:off x="3612474" y="2058103"/>
              <a:ext cx="508222" cy="433295"/>
            </a:xfrm>
            <a:prstGeom prst="rect">
              <a:avLst/>
            </a:prstGeom>
          </p:spPr>
        </p:pic>
        <p:sp>
          <p:nvSpPr>
            <p:cNvPr id="219" name="Oval 218"/>
            <p:cNvSpPr/>
            <p:nvPr/>
          </p:nvSpPr>
          <p:spPr>
            <a:xfrm rot="21253641">
              <a:off x="3453057" y="2234876"/>
              <a:ext cx="1096594" cy="456169"/>
            </a:xfrm>
            <a:prstGeom prst="ellipse">
              <a:avLst/>
            </a:prstGeom>
            <a:noFill/>
            <a:ln>
              <a:solidFill>
                <a:srgbClr val="821718"/>
              </a:solidFill>
            </a:ln>
            <a:effectLst>
              <a:outerShdw blurRad="76200" dir="18900000" sy="23000" kx="-1200000" algn="bl" rotWithShape="0">
                <a:prstClr val="black">
                  <a:alpha val="20000"/>
                </a:prstClr>
              </a:outerShdw>
            </a:effectLst>
            <a:scene3d>
              <a:camera prst="isometricOffAxis1Top"/>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auto">
                <a:spcBef>
                  <a:spcPts val="0"/>
                </a:spcBef>
                <a:spcAft>
                  <a:spcPts val="0"/>
                </a:spcAft>
              </a:pPr>
              <a:endParaRPr lang="en-US" dirty="0">
                <a:solidFill>
                  <a:prstClr val="white"/>
                </a:solidFill>
                <a:latin typeface="Calibri"/>
              </a:endParaRPr>
            </a:p>
          </p:txBody>
        </p:sp>
        <p:sp>
          <p:nvSpPr>
            <p:cNvPr id="220" name="Right Triangle 29"/>
            <p:cNvSpPr/>
            <p:nvPr/>
          </p:nvSpPr>
          <p:spPr>
            <a:xfrm flipH="1">
              <a:off x="1173044" y="5734456"/>
              <a:ext cx="4184769" cy="238319"/>
            </a:xfrm>
            <a:custGeom>
              <a:avLst/>
              <a:gdLst>
                <a:gd name="connsiteX0" fmla="*/ 0 w 4362492"/>
                <a:gd name="connsiteY0" fmla="*/ 878910 h 878910"/>
                <a:gd name="connsiteX1" fmla="*/ 0 w 4362492"/>
                <a:gd name="connsiteY1" fmla="*/ 0 h 878910"/>
                <a:gd name="connsiteX2" fmla="*/ 4362492 w 4362492"/>
                <a:gd name="connsiteY2" fmla="*/ 878910 h 878910"/>
                <a:gd name="connsiteX3" fmla="*/ 0 w 4362492"/>
                <a:gd name="connsiteY3" fmla="*/ 878910 h 878910"/>
                <a:gd name="connsiteX0" fmla="*/ 0 w 4362492"/>
                <a:gd name="connsiteY0" fmla="*/ 1071325 h 1071325"/>
                <a:gd name="connsiteX1" fmla="*/ 1103310 w 4362492"/>
                <a:gd name="connsiteY1" fmla="*/ 0 h 1071325"/>
                <a:gd name="connsiteX2" fmla="*/ 4362492 w 4362492"/>
                <a:gd name="connsiteY2" fmla="*/ 1071325 h 1071325"/>
                <a:gd name="connsiteX3" fmla="*/ 0 w 4362492"/>
                <a:gd name="connsiteY3" fmla="*/ 1071325 h 1071325"/>
                <a:gd name="connsiteX0" fmla="*/ 0 w 4490784"/>
                <a:gd name="connsiteY0" fmla="*/ 1071325 h 1071325"/>
                <a:gd name="connsiteX1" fmla="*/ 1103310 w 4490784"/>
                <a:gd name="connsiteY1" fmla="*/ 0 h 1071325"/>
                <a:gd name="connsiteX2" fmla="*/ 4490784 w 4490784"/>
                <a:gd name="connsiteY2" fmla="*/ 6627 h 1071325"/>
                <a:gd name="connsiteX3" fmla="*/ 0 w 4490784"/>
                <a:gd name="connsiteY3" fmla="*/ 1071325 h 1071325"/>
                <a:gd name="connsiteX0" fmla="*/ 0 w 4529272"/>
                <a:gd name="connsiteY0" fmla="*/ 1045670 h 1045670"/>
                <a:gd name="connsiteX1" fmla="*/ 1141798 w 4529272"/>
                <a:gd name="connsiteY1" fmla="*/ 0 h 1045670"/>
                <a:gd name="connsiteX2" fmla="*/ 4529272 w 4529272"/>
                <a:gd name="connsiteY2" fmla="*/ 6627 h 1045670"/>
                <a:gd name="connsiteX3" fmla="*/ 0 w 4529272"/>
                <a:gd name="connsiteY3" fmla="*/ 1045670 h 1045670"/>
                <a:gd name="connsiteX0" fmla="*/ 3519864 w 3519864"/>
                <a:gd name="connsiteY0" fmla="*/ 1417046 h 1417046"/>
                <a:gd name="connsiteX1" fmla="*/ 0 w 3519864"/>
                <a:gd name="connsiteY1" fmla="*/ 0 h 1417046"/>
                <a:gd name="connsiteX2" fmla="*/ 3387474 w 3519864"/>
                <a:gd name="connsiteY2" fmla="*/ 6627 h 1417046"/>
                <a:gd name="connsiteX3" fmla="*/ 3519864 w 3519864"/>
                <a:gd name="connsiteY3" fmla="*/ 1417046 h 1417046"/>
                <a:gd name="connsiteX0" fmla="*/ 3519864 w 3519864"/>
                <a:gd name="connsiteY0" fmla="*/ 1417046 h 1417046"/>
                <a:gd name="connsiteX1" fmla="*/ 0 w 3519864"/>
                <a:gd name="connsiteY1" fmla="*/ 0 h 1417046"/>
                <a:gd name="connsiteX2" fmla="*/ 3000041 w 3519864"/>
                <a:gd name="connsiteY2" fmla="*/ 6627 h 1417046"/>
                <a:gd name="connsiteX3" fmla="*/ 3519864 w 3519864"/>
                <a:gd name="connsiteY3" fmla="*/ 1417046 h 1417046"/>
                <a:gd name="connsiteX0" fmla="*/ 3534348 w 3534348"/>
                <a:gd name="connsiteY0" fmla="*/ 1437199 h 1437199"/>
                <a:gd name="connsiteX1" fmla="*/ 0 w 3534348"/>
                <a:gd name="connsiteY1" fmla="*/ 0 h 1437199"/>
                <a:gd name="connsiteX2" fmla="*/ 3014525 w 3534348"/>
                <a:gd name="connsiteY2" fmla="*/ 26780 h 1437199"/>
                <a:gd name="connsiteX3" fmla="*/ 3534348 w 3534348"/>
                <a:gd name="connsiteY3" fmla="*/ 1437199 h 1437199"/>
                <a:gd name="connsiteX0" fmla="*/ 3215696 w 3215696"/>
                <a:gd name="connsiteY0" fmla="*/ 1618581 h 1618581"/>
                <a:gd name="connsiteX1" fmla="*/ 0 w 3215696"/>
                <a:gd name="connsiteY1" fmla="*/ 0 h 1618581"/>
                <a:gd name="connsiteX2" fmla="*/ 3014525 w 3215696"/>
                <a:gd name="connsiteY2" fmla="*/ 26780 h 1618581"/>
                <a:gd name="connsiteX3" fmla="*/ 3215696 w 3215696"/>
                <a:gd name="connsiteY3" fmla="*/ 1618581 h 1618581"/>
                <a:gd name="connsiteX0" fmla="*/ 3389506 w 3389506"/>
                <a:gd name="connsiteY0" fmla="*/ 1618581 h 1618581"/>
                <a:gd name="connsiteX1" fmla="*/ 0 w 3389506"/>
                <a:gd name="connsiteY1" fmla="*/ 0 h 1618581"/>
                <a:gd name="connsiteX2" fmla="*/ 3014525 w 3389506"/>
                <a:gd name="connsiteY2" fmla="*/ 26780 h 1618581"/>
                <a:gd name="connsiteX3" fmla="*/ 3389506 w 3389506"/>
                <a:gd name="connsiteY3" fmla="*/ 1618581 h 1618581"/>
              </a:gdLst>
              <a:ahLst/>
              <a:cxnLst>
                <a:cxn ang="0">
                  <a:pos x="connsiteX0" y="connsiteY0"/>
                </a:cxn>
                <a:cxn ang="0">
                  <a:pos x="connsiteX1" y="connsiteY1"/>
                </a:cxn>
                <a:cxn ang="0">
                  <a:pos x="connsiteX2" y="connsiteY2"/>
                </a:cxn>
                <a:cxn ang="0">
                  <a:pos x="connsiteX3" y="connsiteY3"/>
                </a:cxn>
              </a:cxnLst>
              <a:rect l="l" t="t" r="r" b="b"/>
              <a:pathLst>
                <a:path w="3389506" h="1618581">
                  <a:moveTo>
                    <a:pt x="3389506" y="1618581"/>
                  </a:moveTo>
                  <a:lnTo>
                    <a:pt x="0" y="0"/>
                  </a:lnTo>
                  <a:lnTo>
                    <a:pt x="3014525" y="26780"/>
                  </a:lnTo>
                  <a:lnTo>
                    <a:pt x="3389506" y="1618581"/>
                  </a:lnTo>
                  <a:close/>
                </a:path>
              </a:pathLst>
            </a:custGeom>
            <a:gradFill flip="none" rotWithShape="1">
              <a:gsLst>
                <a:gs pos="0">
                  <a:schemeClr val="tx1">
                    <a:lumMod val="95000"/>
                    <a:lumOff val="5000"/>
                    <a:alpha val="72000"/>
                  </a:schemeClr>
                </a:gs>
                <a:gs pos="100000">
                  <a:schemeClr val="bg1">
                    <a:lumMod val="50000"/>
                    <a:alpha val="3000"/>
                  </a:schemeClr>
                </a:gs>
              </a:gsLst>
              <a:lin ang="5220000" scaled="0"/>
              <a:tileRect/>
            </a:gradFill>
            <a:ln>
              <a:noFill/>
            </a:ln>
          </p:spPr>
          <p:style>
            <a:lnRef idx="1">
              <a:schemeClr val="dk1"/>
            </a:lnRef>
            <a:fillRef idx="2">
              <a:schemeClr val="dk1"/>
            </a:fillRef>
            <a:effectRef idx="1">
              <a:schemeClr val="dk1"/>
            </a:effectRef>
            <a:fontRef idx="minor">
              <a:schemeClr val="dk1"/>
            </a:fontRef>
          </p:style>
          <p:txBody>
            <a:bodyPr rtlCol="0" anchor="ctr"/>
            <a:lstStyle/>
            <a:p>
              <a:pPr fontAlgn="auto">
                <a:spcBef>
                  <a:spcPts val="0"/>
                </a:spcBef>
                <a:spcAft>
                  <a:spcPts val="0"/>
                </a:spcAft>
              </a:pPr>
              <a:endParaRPr lang="en-US" dirty="0">
                <a:solidFill>
                  <a:srgbClr val="262626"/>
                </a:solidFill>
                <a:latin typeface="Calibri"/>
              </a:endParaRPr>
            </a:p>
          </p:txBody>
        </p:sp>
        <p:pic>
          <p:nvPicPr>
            <p:cNvPr id="221" name="Picture 220"/>
            <p:cNvPicPr>
              <a:picLocks noChangeAspect="1"/>
            </p:cNvPicPr>
            <p:nvPr/>
          </p:nvPicPr>
          <p:blipFill>
            <a:blip r:embed="rId15"/>
            <a:stretch>
              <a:fillRect/>
            </a:stretch>
          </p:blipFill>
          <p:spPr>
            <a:xfrm flipH="1">
              <a:off x="821701" y="5661276"/>
              <a:ext cx="441647" cy="667045"/>
            </a:xfrm>
            <a:prstGeom prst="rect">
              <a:avLst/>
            </a:prstGeom>
          </p:spPr>
        </p:pic>
        <p:pic>
          <p:nvPicPr>
            <p:cNvPr id="222" name="Picture 221" descr="See original image"/>
            <p:cNvPicPr/>
            <p:nvPr/>
          </p:nvPicPr>
          <p:blipFill>
            <a:blip r:embed="rId16"/>
            <a:srcRect/>
            <a:stretch>
              <a:fillRect/>
            </a:stretch>
          </p:blipFill>
          <p:spPr bwMode="auto">
            <a:xfrm>
              <a:off x="3837836" y="3668265"/>
              <a:ext cx="671850" cy="149700"/>
            </a:xfrm>
            <a:prstGeom prst="rect">
              <a:avLst/>
            </a:prstGeom>
            <a:noFill/>
          </p:spPr>
        </p:pic>
        <p:sp>
          <p:nvSpPr>
            <p:cNvPr id="223" name="Left Brace 222"/>
            <p:cNvSpPr/>
            <p:nvPr/>
          </p:nvSpPr>
          <p:spPr>
            <a:xfrm>
              <a:off x="1374956" y="5085276"/>
              <a:ext cx="186390" cy="576000"/>
            </a:xfrm>
            <a:prstGeom prst="leftBrace">
              <a:avLst>
                <a:gd name="adj1" fmla="val 53656"/>
                <a:gd name="adj2" fmla="val 48829"/>
              </a:avLst>
            </a:prstGeom>
            <a:noFill/>
            <a:ln w="12700" cap="flat">
              <a:solidFill>
                <a:srgbClr val="00B050"/>
              </a:solidFill>
              <a:prstDash val="solid"/>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tlCol="0" anchor="ctr"/>
            <a:lstStyle/>
            <a:p>
              <a:pPr algn="ctr"/>
              <a:endParaRPr lang="en-US" sz="1600" dirty="0">
                <a:solidFill>
                  <a:srgbClr val="00B050"/>
                </a:solidFill>
                <a:latin typeface="Calibri"/>
              </a:endParaRPr>
            </a:p>
          </p:txBody>
        </p:sp>
        <p:cxnSp>
          <p:nvCxnSpPr>
            <p:cNvPr id="224" name="Elbow Connector 223"/>
            <p:cNvCxnSpPr>
              <a:stCxn id="213" idx="2"/>
              <a:endCxn id="223" idx="1"/>
            </p:cNvCxnSpPr>
            <p:nvPr/>
          </p:nvCxnSpPr>
          <p:spPr>
            <a:xfrm rot="16200000" flipH="1">
              <a:off x="-103698" y="3887876"/>
              <a:ext cx="2404053" cy="553255"/>
            </a:xfrm>
            <a:prstGeom prst="bentConnector2">
              <a:avLst/>
            </a:prstGeom>
            <a:noFill/>
            <a:ln w="12700" cap="flat">
              <a:solidFill>
                <a:srgbClr val="00B05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5" name="Elbow Connector 224"/>
            <p:cNvCxnSpPr>
              <a:stCxn id="213" idx="2"/>
              <a:endCxn id="215" idx="1"/>
            </p:cNvCxnSpPr>
            <p:nvPr/>
          </p:nvCxnSpPr>
          <p:spPr>
            <a:xfrm rot="16200000" flipH="1">
              <a:off x="976344" y="2807834"/>
              <a:ext cx="243969" cy="553255"/>
            </a:xfrm>
            <a:prstGeom prst="bentConnector2">
              <a:avLst/>
            </a:prstGeom>
            <a:noFill/>
            <a:ln w="12700" cap="flat">
              <a:solidFill>
                <a:srgbClr val="00B05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
        <p:nvSpPr>
          <p:cNvPr id="359" name="Rectangle 358"/>
          <p:cNvSpPr/>
          <p:nvPr/>
        </p:nvSpPr>
        <p:spPr>
          <a:xfrm>
            <a:off x="5641839" y="1651186"/>
            <a:ext cx="2737122" cy="369332"/>
          </a:xfrm>
          <a:prstGeom prst="rect">
            <a:avLst/>
          </a:prstGeom>
        </p:spPr>
        <p:txBody>
          <a:bodyPr wrap="none">
            <a:spAutoFit/>
          </a:bodyPr>
          <a:lstStyle/>
          <a:p>
            <a:r>
              <a:rPr lang="en-GB" b="1" dirty="0" smtClean="0"/>
              <a:t>FIVE DIAS PROVIDERS</a:t>
            </a:r>
            <a:endParaRPr lang="en-US" b="1" dirty="0"/>
          </a:p>
        </p:txBody>
      </p:sp>
    </p:spTree>
    <p:extLst>
      <p:ext uri="{BB962C8B-B14F-4D97-AF65-F5344CB8AC3E}">
        <p14:creationId xmlns:p14="http://schemas.microsoft.com/office/powerpoint/2010/main" val="199840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240586" y="152400"/>
            <a:ext cx="4953000" cy="533400"/>
          </a:xfrm>
        </p:spPr>
        <p:txBody>
          <a:bodyPr/>
          <a:lstStyle/>
          <a:p>
            <a:pPr algn="ctr" defTabSz="457200"/>
            <a:r>
              <a:rPr lang="en-GB" b="1" dirty="0"/>
              <a:t>Thematic Exploitation Platforms:</a:t>
            </a:r>
          </a:p>
          <a:p>
            <a:pPr algn="ctr" defTabSz="457200"/>
            <a:r>
              <a:rPr lang="en-GB" b="1" dirty="0"/>
              <a:t>Example </a:t>
            </a:r>
            <a:r>
              <a:rPr lang="en-GB" b="1" dirty="0" err="1"/>
              <a:t>Geohazards</a:t>
            </a:r>
            <a:endParaRPr lang="en-GB" b="1" dirty="0"/>
          </a:p>
        </p:txBody>
      </p:sp>
      <p:pic>
        <p:nvPicPr>
          <p:cNvPr id="366" name="Shape 190">
            <a:extLst>
              <a:ext uri="{FF2B5EF4-FFF2-40B4-BE49-F238E27FC236}">
                <a16:creationId xmlns="" xmlns:a16="http://schemas.microsoft.com/office/drawing/2014/main" id="{E7A958B1-BA70-5F4E-A55B-EBAD2D4E4666}"/>
              </a:ext>
            </a:extLst>
          </p:cNvPr>
          <p:cNvPicPr preferRelativeResize="0"/>
          <p:nvPr/>
        </p:nvPicPr>
        <p:blipFill>
          <a:blip r:embed="rId2">
            <a:alphaModFix/>
          </a:blip>
          <a:stretch>
            <a:fillRect/>
          </a:stretch>
        </p:blipFill>
        <p:spPr>
          <a:xfrm>
            <a:off x="0" y="1184235"/>
            <a:ext cx="8420554" cy="4100285"/>
          </a:xfrm>
          <a:prstGeom prst="rect">
            <a:avLst/>
          </a:prstGeom>
          <a:ln>
            <a:noFill/>
          </a:ln>
          <a:effectLst>
            <a:outerShdw blurRad="292100" dist="139700" dir="2700000" algn="tl" rotWithShape="0">
              <a:srgbClr val="333333">
                <a:alpha val="65000"/>
              </a:srgbClr>
            </a:outerShdw>
          </a:effectLst>
        </p:spPr>
      </p:pic>
      <p:pic>
        <p:nvPicPr>
          <p:cNvPr id="367" name="Shape 192">
            <a:extLst>
              <a:ext uri="{FF2B5EF4-FFF2-40B4-BE49-F238E27FC236}">
                <a16:creationId xmlns="" xmlns:a16="http://schemas.microsoft.com/office/drawing/2014/main" id="{FCBE4EC6-E56F-9B4E-AF3B-A3D34A236912}"/>
              </a:ext>
            </a:extLst>
          </p:cNvPr>
          <p:cNvPicPr preferRelativeResize="0"/>
          <p:nvPr/>
        </p:nvPicPr>
        <p:blipFill>
          <a:blip r:embed="rId3">
            <a:alphaModFix/>
          </a:blip>
          <a:stretch>
            <a:fillRect/>
          </a:stretch>
        </p:blipFill>
        <p:spPr>
          <a:xfrm>
            <a:off x="26700" y="3186344"/>
            <a:ext cx="3456350" cy="2856074"/>
          </a:xfrm>
          <a:prstGeom prst="rect">
            <a:avLst/>
          </a:prstGeom>
          <a:ln>
            <a:noFill/>
          </a:ln>
          <a:effectLst>
            <a:outerShdw blurRad="292100" dist="139700" dir="2700000" algn="tl" rotWithShape="0">
              <a:srgbClr val="333333">
                <a:alpha val="65000"/>
              </a:srgbClr>
            </a:outerShdw>
          </a:effectLst>
        </p:spPr>
      </p:pic>
      <p:graphicFrame>
        <p:nvGraphicFramePr>
          <p:cNvPr id="368" name="Shape 380">
            <a:extLst>
              <a:ext uri="{FF2B5EF4-FFF2-40B4-BE49-F238E27FC236}">
                <a16:creationId xmlns="" xmlns:a16="http://schemas.microsoft.com/office/drawing/2014/main" id="{B5B73AC5-DCE6-CF42-A47A-ADC0B3EEBBD8}"/>
              </a:ext>
            </a:extLst>
          </p:cNvPr>
          <p:cNvGraphicFramePr/>
          <p:nvPr>
            <p:extLst>
              <p:ext uri="{D42A27DB-BD31-4B8C-83A1-F6EECF244321}">
                <p14:modId xmlns:p14="http://schemas.microsoft.com/office/powerpoint/2010/main" val="549021211"/>
              </p:ext>
            </p:extLst>
          </p:nvPr>
        </p:nvGraphicFramePr>
        <p:xfrm>
          <a:off x="7730419" y="1844122"/>
          <a:ext cx="1238519" cy="4945990"/>
        </p:xfrm>
        <a:graphic>
          <a:graphicData uri="http://schemas.openxmlformats.org/drawingml/2006/table">
            <a:tbl>
              <a:tblPr>
                <a:effectLst>
                  <a:outerShdw blurRad="50800" dist="38100" dir="2700000" algn="tl" rotWithShape="0">
                    <a:prstClr val="black">
                      <a:alpha val="40000"/>
                    </a:prstClr>
                  </a:outerShdw>
                </a:effectLst>
                <a:tableStyleId>{E8034E78-7F5D-4C2E-B375-FC64B27BC917}</a:tableStyleId>
              </a:tblPr>
              <a:tblGrid>
                <a:gridCol w="555126">
                  <a:extLst>
                    <a:ext uri="{9D8B030D-6E8A-4147-A177-3AD203B41FA5}">
                      <a16:colId xmlns="" xmlns:a16="http://schemas.microsoft.com/office/drawing/2014/main" val="20000"/>
                    </a:ext>
                  </a:extLst>
                </a:gridCol>
                <a:gridCol w="683393">
                  <a:extLst>
                    <a:ext uri="{9D8B030D-6E8A-4147-A177-3AD203B41FA5}">
                      <a16:colId xmlns="" xmlns:a16="http://schemas.microsoft.com/office/drawing/2014/main" val="20001"/>
                    </a:ext>
                  </a:extLst>
                </a:gridCol>
              </a:tblGrid>
              <a:tr h="580282">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Country </a:t>
                      </a:r>
                    </a:p>
                  </a:txBody>
                  <a:tcPr marL="7625" marR="7625" marT="7625"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Number of User organisations</a:t>
                      </a:r>
                    </a:p>
                  </a:txBody>
                  <a:tcPr marL="7625" marR="7625" marT="7625" marB="0" anchor="ctr"/>
                </a:tc>
                <a:extLst>
                  <a:ext uri="{0D108BD9-81ED-4DB2-BD59-A6C34878D82A}">
                    <a16:rowId xmlns="" xmlns:a16="http://schemas.microsoft.com/office/drawing/2014/main" val="10000"/>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FR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13</a:t>
                      </a:r>
                    </a:p>
                  </a:txBody>
                  <a:tcPr marL="7625" marR="7625" marT="7625" marB="0" anchor="b"/>
                </a:tc>
                <a:extLst>
                  <a:ext uri="{0D108BD9-81ED-4DB2-BD59-A6C34878D82A}">
                    <a16:rowId xmlns="" xmlns:a16="http://schemas.microsoft.com/office/drawing/2014/main" val="10001"/>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IT</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11</a:t>
                      </a:r>
                    </a:p>
                  </a:txBody>
                  <a:tcPr marL="7625" marR="7625" marT="7625" marB="0" anchor="b"/>
                </a:tc>
                <a:extLst>
                  <a:ext uri="{0D108BD9-81ED-4DB2-BD59-A6C34878D82A}">
                    <a16:rowId xmlns="" xmlns:a16="http://schemas.microsoft.com/office/drawing/2014/main" val="10002"/>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ES</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10</a:t>
                      </a:r>
                    </a:p>
                  </a:txBody>
                  <a:tcPr marL="7625" marR="7625" marT="7625" marB="0" anchor="b"/>
                </a:tc>
                <a:extLst>
                  <a:ext uri="{0D108BD9-81ED-4DB2-BD59-A6C34878D82A}">
                    <a16:rowId xmlns="" xmlns:a16="http://schemas.microsoft.com/office/drawing/2014/main" val="10003"/>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UK</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7</a:t>
                      </a:r>
                    </a:p>
                  </a:txBody>
                  <a:tcPr marL="7625" marR="7625" marT="7625" marB="0" anchor="b"/>
                </a:tc>
                <a:extLst>
                  <a:ext uri="{0D108BD9-81ED-4DB2-BD59-A6C34878D82A}">
                    <a16:rowId xmlns="" xmlns:a16="http://schemas.microsoft.com/office/drawing/2014/main" val="10004"/>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GR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4</a:t>
                      </a:r>
                    </a:p>
                  </a:txBody>
                  <a:tcPr marL="7625" marR="7625" marT="7625" marB="0" anchor="b"/>
                </a:tc>
                <a:extLst>
                  <a:ext uri="{0D108BD9-81ED-4DB2-BD59-A6C34878D82A}">
                    <a16:rowId xmlns="" xmlns:a16="http://schemas.microsoft.com/office/drawing/2014/main" val="10005"/>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DE</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3</a:t>
                      </a:r>
                    </a:p>
                  </a:txBody>
                  <a:tcPr marL="7625" marR="7625" marT="7625" marB="0" anchor="b"/>
                </a:tc>
                <a:extLst>
                  <a:ext uri="{0D108BD9-81ED-4DB2-BD59-A6C34878D82A}">
                    <a16:rowId xmlns="" xmlns:a16="http://schemas.microsoft.com/office/drawing/2014/main" val="1000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CH</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2</a:t>
                      </a:r>
                    </a:p>
                  </a:txBody>
                  <a:tcPr marL="7625" marR="7625" marT="7625" marB="0" anchor="b"/>
                </a:tc>
                <a:extLst>
                  <a:ext uri="{0D108BD9-81ED-4DB2-BD59-A6C34878D82A}">
                    <a16:rowId xmlns="" xmlns:a16="http://schemas.microsoft.com/office/drawing/2014/main" val="10007"/>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TR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2</a:t>
                      </a:r>
                    </a:p>
                  </a:txBody>
                  <a:tcPr marL="7625" marR="7625" marT="7625" marB="0" anchor="b"/>
                </a:tc>
                <a:extLst>
                  <a:ext uri="{0D108BD9-81ED-4DB2-BD59-A6C34878D82A}">
                    <a16:rowId xmlns="" xmlns:a16="http://schemas.microsoft.com/office/drawing/2014/main" val="10008"/>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US</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2</a:t>
                      </a:r>
                    </a:p>
                  </a:txBody>
                  <a:tcPr marL="7625" marR="7625" marT="7625" marB="0" anchor="b"/>
                </a:tc>
                <a:extLst>
                  <a:ext uri="{0D108BD9-81ED-4DB2-BD59-A6C34878D82A}">
                    <a16:rowId xmlns="" xmlns:a16="http://schemas.microsoft.com/office/drawing/2014/main" val="10009"/>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AT</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0"/>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a:solidFill>
                            <a:schemeClr val="accent5">
                              <a:lumMod val="75000"/>
                            </a:schemeClr>
                          </a:solidFill>
                        </a:rPr>
                        <a:t>CL</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1"/>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CN</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2"/>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CZ</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3"/>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tx1"/>
                          </a:solidFill>
                        </a:rPr>
                        <a:t>DK</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4"/>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DZ</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5"/>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EC</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HU</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7"/>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JP</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8"/>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a:solidFill>
                            <a:schemeClr val="accent5">
                              <a:lumMod val="75000"/>
                            </a:schemeClr>
                          </a:solidFill>
                        </a:rPr>
                        <a:t>ID</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9"/>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IR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0"/>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MA</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accent5">
                              <a:lumMod val="75000"/>
                            </a:schemeClr>
                          </a:solidFill>
                        </a:rPr>
                        <a:t>1</a:t>
                      </a:r>
                    </a:p>
                  </a:txBody>
                  <a:tcPr marL="7625" marR="7625" marT="7625" marB="0" anchor="b"/>
                </a:tc>
                <a:extLst>
                  <a:ext uri="{0D108BD9-81ED-4DB2-BD59-A6C34878D82A}">
                    <a16:rowId xmlns="" xmlns:a16="http://schemas.microsoft.com/office/drawing/2014/main" val="10021"/>
                  </a:ext>
                </a:extLst>
              </a:tr>
              <a:tr h="166597">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ML</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2"/>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MX</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3"/>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NO</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24"/>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PL</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25"/>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TH</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Total </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71</a:t>
                      </a:r>
                    </a:p>
                  </a:txBody>
                  <a:tcPr marL="7625" marR="7625" marT="7625" marB="0" anchor="b"/>
                </a:tc>
                <a:extLst>
                  <a:ext uri="{0D108BD9-81ED-4DB2-BD59-A6C34878D82A}">
                    <a16:rowId xmlns="" xmlns:a16="http://schemas.microsoft.com/office/drawing/2014/main" val="10027"/>
                  </a:ext>
                </a:extLst>
              </a:tr>
            </a:tbl>
          </a:graphicData>
        </a:graphic>
      </p:graphicFrame>
      <p:pic>
        <p:nvPicPr>
          <p:cNvPr id="369" name="Picture 368">
            <a:extLst>
              <a:ext uri="{FF2B5EF4-FFF2-40B4-BE49-F238E27FC236}">
                <a16:creationId xmlns="" xmlns:a16="http://schemas.microsoft.com/office/drawing/2014/main" id="{49645C9D-5DA5-054E-A4D3-112725470E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0254" y="4820654"/>
            <a:ext cx="3730165" cy="1997872"/>
          </a:xfrm>
          <a:prstGeom prst="rect">
            <a:avLst/>
          </a:prstGeom>
          <a:ln>
            <a:noFill/>
          </a:ln>
          <a:effectLst>
            <a:softEdge rad="112500"/>
          </a:effectLst>
        </p:spPr>
      </p:pic>
      <p:sp>
        <p:nvSpPr>
          <p:cNvPr id="370" name="Rectangle 369">
            <a:extLst>
              <a:ext uri="{FF2B5EF4-FFF2-40B4-BE49-F238E27FC236}">
                <a16:creationId xmlns="" xmlns:a16="http://schemas.microsoft.com/office/drawing/2014/main" id="{843FB8D0-29BC-F54A-95F8-CBB4861C765C}"/>
              </a:ext>
            </a:extLst>
          </p:cNvPr>
          <p:cNvSpPr/>
          <p:nvPr/>
        </p:nvSpPr>
        <p:spPr>
          <a:xfrm>
            <a:off x="5022330" y="6289609"/>
            <a:ext cx="2430210" cy="369332"/>
          </a:xfrm>
          <a:prstGeom prst="rect">
            <a:avLst/>
          </a:prstGeom>
        </p:spPr>
        <p:txBody>
          <a:bodyPr wrap="none">
            <a:spAutoFit/>
          </a:bodyPr>
          <a:lstStyle/>
          <a:p>
            <a:r>
              <a:rPr lang="en-US" b="1" dirty="0"/>
              <a:t>820 registered users</a:t>
            </a:r>
            <a:endParaRPr lang="en-GB" b="1" dirty="0"/>
          </a:p>
        </p:txBody>
      </p:sp>
    </p:spTree>
    <p:extLst>
      <p:ext uri="{BB962C8B-B14F-4D97-AF65-F5344CB8AC3E}">
        <p14:creationId xmlns:p14="http://schemas.microsoft.com/office/powerpoint/2010/main" val="19596638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blinds(horizontal)">
                                      <p:cBhvr>
                                        <p:cTn id="7"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240586" y="292114"/>
            <a:ext cx="4953000" cy="533400"/>
          </a:xfrm>
        </p:spPr>
        <p:txBody>
          <a:bodyPr/>
          <a:lstStyle/>
          <a:p>
            <a:pPr algn="ctr" defTabSz="457200"/>
            <a:r>
              <a:rPr lang="en-GB" b="1" dirty="0"/>
              <a:t>Mission Application Platforms</a:t>
            </a:r>
          </a:p>
        </p:txBody>
      </p:sp>
      <p:pic>
        <p:nvPicPr>
          <p:cNvPr id="2" name="Picture 1"/>
          <p:cNvPicPr>
            <a:picLocks noChangeAspect="1"/>
          </p:cNvPicPr>
          <p:nvPr/>
        </p:nvPicPr>
        <p:blipFill>
          <a:blip r:embed="rId2"/>
          <a:stretch>
            <a:fillRect/>
          </a:stretch>
        </p:blipFill>
        <p:spPr>
          <a:xfrm>
            <a:off x="171041" y="1901020"/>
            <a:ext cx="3772718" cy="3964958"/>
          </a:xfrm>
          <a:prstGeom prst="rect">
            <a:avLst/>
          </a:prstGeom>
        </p:spPr>
      </p:pic>
      <p:graphicFrame>
        <p:nvGraphicFramePr>
          <p:cNvPr id="179" name="Diagram 178"/>
          <p:cNvGraphicFramePr/>
          <p:nvPr>
            <p:extLst>
              <p:ext uri="{D42A27DB-BD31-4B8C-83A1-F6EECF244321}">
                <p14:modId xmlns:p14="http://schemas.microsoft.com/office/powerpoint/2010/main" val="1745263307"/>
              </p:ext>
            </p:extLst>
          </p:nvPr>
        </p:nvGraphicFramePr>
        <p:xfrm>
          <a:off x="4401556" y="4256506"/>
          <a:ext cx="4742444" cy="2285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7" name="Group 356"/>
          <p:cNvGrpSpPr/>
          <p:nvPr/>
        </p:nvGrpSpPr>
        <p:grpSpPr>
          <a:xfrm>
            <a:off x="4237687" y="1901020"/>
            <a:ext cx="4904466" cy="2084518"/>
            <a:chOff x="224394" y="387267"/>
            <a:chExt cx="8917760" cy="3876459"/>
          </a:xfrm>
        </p:grpSpPr>
        <p:pic>
          <p:nvPicPr>
            <p:cNvPr id="358" name="Picture 2" descr="C:\Users\Clement Albinet\Desktop\logo_biomas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49" t="38565" r="8497" b="38948"/>
            <a:stretch/>
          </p:blipFill>
          <p:spPr bwMode="auto">
            <a:xfrm>
              <a:off x="6687798" y="2444216"/>
              <a:ext cx="2454356" cy="694984"/>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Users\Clement Albinet\AppData\Local\Microsoft\Windows\Temporary Internet Files\Content.IE5\MRG39IYM\bigstockphoto_hand_shake_black_white_12003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5153" y="1317782"/>
              <a:ext cx="4433695" cy="2945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1" name="Picture 3" descr="C:\Users\Clement Albinet\Desktop\NISAR_Mission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394" y="1643958"/>
              <a:ext cx="1845631" cy="926777"/>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361" descr="ESA_logo_address_French_word"/>
            <p:cNvPicPr>
              <a:picLocks noChangeAspect="1" noChangeArrowheads="1"/>
            </p:cNvPicPr>
            <p:nvPr/>
          </p:nvPicPr>
          <p:blipFill>
            <a:blip r:embed="rId11">
              <a:extLst>
                <a:ext uri="{28A0092B-C50C-407E-A947-70E740481C1C}">
                  <a14:useLocalDpi xmlns:a14="http://schemas.microsoft.com/office/drawing/2010/main" val="0"/>
                </a:ext>
              </a:extLst>
            </a:blip>
            <a:srcRect b="68852"/>
            <a:stretch>
              <a:fillRect/>
            </a:stretch>
          </p:blipFill>
          <p:spPr bwMode="auto">
            <a:xfrm>
              <a:off x="6895707" y="1127554"/>
              <a:ext cx="1868641" cy="76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 name="Picture 362" descr="NASA Meatball.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4394" y="387267"/>
              <a:ext cx="1478882" cy="12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 name="DF45787C-177D-410A-841A-554F572ACBC6" descr="DD786376-BD0C-4340-81C3-66C73CF67AA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715" y="3207364"/>
              <a:ext cx="1726988" cy="76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4401556" y="1241367"/>
            <a:ext cx="4572000" cy="923330"/>
          </a:xfrm>
          <a:prstGeom prst="rect">
            <a:avLst/>
          </a:prstGeom>
        </p:spPr>
        <p:txBody>
          <a:bodyPr>
            <a:spAutoFit/>
          </a:bodyPr>
          <a:lstStyle/>
          <a:p>
            <a:pPr algn="ctr"/>
            <a:r>
              <a:rPr lang="en-US" dirty="0">
                <a:solidFill>
                  <a:schemeClr val="tx2"/>
                </a:solidFill>
              </a:rPr>
              <a:t>ESA-NASA multi-Mission Analysis Platform for improving global aboveground terrestrial carbon dynamics</a:t>
            </a:r>
            <a:endParaRPr lang="en-US" dirty="0">
              <a:solidFill>
                <a:schemeClr val="tx2"/>
              </a:solidFill>
              <a:sym typeface="Wingdings" panose="05000000000000000000" pitchFamily="2" charset="2"/>
            </a:endParaRPr>
          </a:p>
        </p:txBody>
      </p:sp>
    </p:spTree>
    <p:extLst>
      <p:ext uri="{BB962C8B-B14F-4D97-AF65-F5344CB8AC3E}">
        <p14:creationId xmlns:p14="http://schemas.microsoft.com/office/powerpoint/2010/main" val="37353549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54" t="6061" r="34391" b="6834"/>
          <a:stretch/>
        </p:blipFill>
        <p:spPr bwMode="auto">
          <a:xfrm>
            <a:off x="0" y="1135623"/>
            <a:ext cx="3696851" cy="571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917339" y="150056"/>
            <a:ext cx="6045116" cy="738187"/>
          </a:xfrm>
        </p:spPr>
        <p:txBody>
          <a:bodyPr/>
          <a:lstStyle/>
          <a:p>
            <a:pPr algn="l"/>
            <a:r>
              <a:rPr lang="en-GB" sz="2400" b="1" u="sng" dirty="0"/>
              <a:t>Co</a:t>
            </a:r>
            <a:r>
              <a:rPr lang="en-GB" sz="2400" b="1" dirty="0"/>
              <a:t>pernicus </a:t>
            </a:r>
            <a:r>
              <a:rPr lang="en-GB" sz="2400" b="1" u="sng" dirty="0"/>
              <a:t>D</a:t>
            </a:r>
            <a:r>
              <a:rPr lang="en-GB" sz="2400" b="1" dirty="0"/>
              <a:t>ata and </a:t>
            </a:r>
            <a:r>
              <a:rPr lang="en-GB" sz="2400" b="1" u="sng" dirty="0"/>
              <a:t>E</a:t>
            </a:r>
            <a:r>
              <a:rPr lang="en-GB" sz="2400" b="1" dirty="0"/>
              <a:t>xploitation Platform - </a:t>
            </a:r>
            <a:r>
              <a:rPr lang="en-GB" sz="2400" b="1" u="sng" dirty="0"/>
              <a:t>De</a:t>
            </a:r>
            <a:r>
              <a:rPr lang="en-GB" sz="2400" b="1" dirty="0"/>
              <a:t>utschland</a:t>
            </a:r>
            <a:br>
              <a:rPr lang="en-GB" sz="2400" b="1" dirty="0"/>
            </a:br>
            <a:endParaRPr lang="de-DE" sz="2400" b="1" dirty="0"/>
          </a:p>
        </p:txBody>
      </p:sp>
      <p:sp>
        <p:nvSpPr>
          <p:cNvPr id="2" name="Rechteck 1"/>
          <p:cNvSpPr/>
          <p:nvPr/>
        </p:nvSpPr>
        <p:spPr>
          <a:xfrm>
            <a:off x="872390" y="5255905"/>
            <a:ext cx="1515612" cy="411173"/>
          </a:xfrm>
          <a:prstGeom prst="rect">
            <a:avLst/>
          </a:prstGeom>
          <a:solidFill>
            <a:schemeClr val="bg1"/>
          </a:solidFill>
        </p:spPr>
        <p:txBody>
          <a:bodyPr wrap="none" lIns="102396" tIns="51198" rIns="102396" bIns="51198">
            <a:spAutoFit/>
          </a:bodyPr>
          <a:lstStyle/>
          <a:p>
            <a:r>
              <a:rPr lang="de-DE" dirty="0" smtClean="0">
                <a:hlinkClick r:id="rId4"/>
              </a:rPr>
              <a:t>code-de.org</a:t>
            </a:r>
            <a:r>
              <a:rPr lang="de-DE" dirty="0" smtClean="0"/>
              <a:t> </a:t>
            </a:r>
            <a:endParaRPr lang="de-DE" dirty="0"/>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1380" t="7871" r="24991" b="2731"/>
          <a:stretch/>
        </p:blipFill>
        <p:spPr bwMode="auto">
          <a:xfrm>
            <a:off x="3696851" y="1135623"/>
            <a:ext cx="4799507" cy="567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8850" t="45117" r="14875" b="12003"/>
          <a:stretch/>
        </p:blipFill>
        <p:spPr bwMode="auto">
          <a:xfrm>
            <a:off x="6435910" y="4889693"/>
            <a:ext cx="2708089" cy="193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31090" y="6444044"/>
            <a:ext cx="864339" cy="276999"/>
          </a:xfrm>
          <a:prstGeom prst="rect">
            <a:avLst/>
          </a:prstGeom>
        </p:spPr>
        <p:txBody>
          <a:bodyPr wrap="none">
            <a:spAutoFit/>
          </a:bodyPr>
          <a:lstStyle/>
          <a:p>
            <a:pPr algn="ctr"/>
            <a:r>
              <a:rPr lang="de-DE" sz="1200" dirty="0">
                <a:latin typeface="Arial" panose="020B0604020202020204" pitchFamily="34" charset="0"/>
                <a:cs typeface="Arial" panose="020B0604020202020204" pitchFamily="34" charset="0"/>
              </a:rPr>
              <a:t>830 </a:t>
            </a:r>
            <a:r>
              <a:rPr lang="de-DE" sz="1200" dirty="0" err="1">
                <a:latin typeface="Arial" panose="020B0604020202020204" pitchFamily="34" charset="0"/>
                <a:cs typeface="Arial" panose="020B0604020202020204" pitchFamily="34" charset="0"/>
              </a:rPr>
              <a:t>users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68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28600"/>
            <a:ext cx="6045116" cy="631812"/>
          </a:xfrm>
        </p:spPr>
        <p:txBody>
          <a:bodyPr/>
          <a:lstStyle/>
          <a:p>
            <a:pPr algn="ctr" defTabSz="457200">
              <a:spcBef>
                <a:spcPts val="500"/>
              </a:spcBef>
              <a:buSzPct val="100000"/>
            </a:pPr>
            <a:r>
              <a:rPr lang="en-GB" sz="2400" b="1" dirty="0" smtClean="0">
                <a:solidFill>
                  <a:schemeClr val="bg1"/>
                </a:solidFill>
                <a:latin typeface="+mj-lt"/>
              </a:rPr>
              <a:t>Moving to Cloud: some experiences</a:t>
            </a:r>
            <a:endParaRPr lang="de-DE" sz="2400" b="1" dirty="0">
              <a:solidFill>
                <a:schemeClr val="bg1"/>
              </a:solidFill>
              <a:latin typeface="+mj-lt"/>
            </a:endParaRPr>
          </a:p>
        </p:txBody>
      </p:sp>
      <p:pic>
        <p:nvPicPr>
          <p:cNvPr id="11" name="Picture 10"/>
          <p:cNvPicPr>
            <a:picLocks noChangeAspect="1"/>
          </p:cNvPicPr>
          <p:nvPr/>
        </p:nvPicPr>
        <p:blipFill>
          <a:blip r:embed="rId3"/>
          <a:stretch>
            <a:fillRect/>
          </a:stretch>
        </p:blipFill>
        <p:spPr>
          <a:xfrm>
            <a:off x="685801" y="1219200"/>
            <a:ext cx="3962399" cy="1887625"/>
          </a:xfrm>
          <a:prstGeom prst="rect">
            <a:avLst/>
          </a:prstGeom>
        </p:spPr>
      </p:pic>
      <p:pic>
        <p:nvPicPr>
          <p:cNvPr id="7" name="Picture 6"/>
          <p:cNvPicPr>
            <a:picLocks noChangeAspect="1"/>
          </p:cNvPicPr>
          <p:nvPr/>
        </p:nvPicPr>
        <p:blipFill>
          <a:blip r:embed="rId4"/>
          <a:stretch>
            <a:fillRect/>
          </a:stretch>
        </p:blipFill>
        <p:spPr>
          <a:xfrm>
            <a:off x="4648200" y="1219200"/>
            <a:ext cx="4114800" cy="1762199"/>
          </a:xfrm>
          <a:prstGeom prst="rect">
            <a:avLst/>
          </a:prstGeom>
        </p:spPr>
      </p:pic>
      <p:pic>
        <p:nvPicPr>
          <p:cNvPr id="8" name="Shape 473"/>
          <p:cNvPicPr preferRelativeResize="0"/>
          <p:nvPr/>
        </p:nvPicPr>
        <p:blipFill>
          <a:blip r:embed="rId5">
            <a:alphaModFix/>
          </a:blip>
          <a:stretch>
            <a:fillRect/>
          </a:stretch>
        </p:blipFill>
        <p:spPr>
          <a:xfrm>
            <a:off x="914400" y="5181600"/>
            <a:ext cx="3456263" cy="1636999"/>
          </a:xfrm>
          <a:prstGeom prst="rect">
            <a:avLst/>
          </a:prstGeom>
          <a:noFill/>
          <a:ln>
            <a:noFill/>
          </a:ln>
        </p:spPr>
      </p:pic>
      <p:pic>
        <p:nvPicPr>
          <p:cNvPr id="12" name="Shape 480"/>
          <p:cNvPicPr preferRelativeResize="0"/>
          <p:nvPr/>
        </p:nvPicPr>
        <p:blipFill>
          <a:blip r:embed="rId6">
            <a:alphaModFix/>
          </a:blip>
          <a:stretch>
            <a:fillRect/>
          </a:stretch>
        </p:blipFill>
        <p:spPr>
          <a:xfrm>
            <a:off x="3045061" y="5181600"/>
            <a:ext cx="5489339" cy="1676400"/>
          </a:xfrm>
          <a:prstGeom prst="rect">
            <a:avLst/>
          </a:prstGeom>
          <a:noFill/>
          <a:ln>
            <a:noFill/>
          </a:ln>
        </p:spPr>
      </p:pic>
      <p:pic>
        <p:nvPicPr>
          <p:cNvPr id="13" name="Picture 1033" descr="D:\Vugraph Info\Vugraph Templates\Templates-NEW-NMP and Bureau\ident_4_onscreen_png.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black">
          <a:xfrm>
            <a:off x="3962400" y="5715000"/>
            <a:ext cx="1600200" cy="560916"/>
          </a:xfrm>
          <a:prstGeom prst="rect">
            <a:avLst/>
          </a:prstGeom>
          <a:solidFill>
            <a:schemeClr val="tx1"/>
          </a:solidFill>
          <a:ln w="9525">
            <a:noFill/>
            <a:miter lim="800000"/>
            <a:headEnd/>
            <a:tailEnd/>
          </a:ln>
        </p:spPr>
      </p:pic>
      <p:pic>
        <p:nvPicPr>
          <p:cNvPr id="9" name="Picture 8"/>
          <p:cNvPicPr>
            <a:picLocks noChangeAspect="1"/>
          </p:cNvPicPr>
          <p:nvPr/>
        </p:nvPicPr>
        <p:blipFill>
          <a:blip r:embed="rId8"/>
          <a:stretch>
            <a:fillRect/>
          </a:stretch>
        </p:blipFill>
        <p:spPr>
          <a:xfrm>
            <a:off x="685800" y="2971800"/>
            <a:ext cx="4084317" cy="1935198"/>
          </a:xfrm>
          <a:prstGeom prst="rect">
            <a:avLst/>
          </a:prstGeom>
        </p:spPr>
      </p:pic>
      <p:pic>
        <p:nvPicPr>
          <p:cNvPr id="10" name="Picture 9"/>
          <p:cNvPicPr>
            <a:picLocks noChangeAspect="1"/>
          </p:cNvPicPr>
          <p:nvPr/>
        </p:nvPicPr>
        <p:blipFill>
          <a:blip r:embed="rId9"/>
          <a:stretch>
            <a:fillRect/>
          </a:stretch>
        </p:blipFill>
        <p:spPr>
          <a:xfrm>
            <a:off x="4724400" y="2971800"/>
            <a:ext cx="3537299" cy="1981200"/>
          </a:xfrm>
          <a:prstGeom prst="rect">
            <a:avLst/>
          </a:prstGeom>
        </p:spPr>
      </p:pic>
      <p:pic>
        <p:nvPicPr>
          <p:cNvPr id="14" name="Picture 13"/>
          <p:cNvPicPr>
            <a:picLocks noChangeAspect="1"/>
          </p:cNvPicPr>
          <p:nvPr/>
        </p:nvPicPr>
        <p:blipFill>
          <a:blip r:embed="rId10"/>
          <a:stretch>
            <a:fillRect/>
          </a:stretch>
        </p:blipFill>
        <p:spPr>
          <a:xfrm>
            <a:off x="3962400" y="2514600"/>
            <a:ext cx="1385593" cy="1089854"/>
          </a:xfrm>
          <a:prstGeom prst="rect">
            <a:avLst/>
          </a:prstGeom>
        </p:spPr>
      </p:pic>
    </p:spTree>
    <p:extLst>
      <p:ext uri="{BB962C8B-B14F-4D97-AF65-F5344CB8AC3E}">
        <p14:creationId xmlns:p14="http://schemas.microsoft.com/office/powerpoint/2010/main" val="3275560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295400"/>
            <a:ext cx="8686800" cy="4724400"/>
          </a:xfrm>
        </p:spPr>
        <p:txBody>
          <a:bodyPr/>
          <a:lstStyle/>
          <a:p>
            <a:r>
              <a:rPr lang="en-GB" dirty="0" smtClean="0"/>
              <a:t>More and more agencies are experimenting with FDAs</a:t>
            </a:r>
          </a:p>
          <a:p>
            <a:r>
              <a:rPr lang="en-GB" dirty="0" smtClean="0"/>
              <a:t>This experimentation brings clear evidence of significant potential benefits</a:t>
            </a:r>
          </a:p>
          <a:p>
            <a:r>
              <a:rPr lang="en-GB" dirty="0" smtClean="0"/>
              <a:t>Varying implementations can induce huge variations in functionalities and costs</a:t>
            </a:r>
          </a:p>
          <a:p>
            <a:pPr marL="0" indent="0">
              <a:buNone/>
            </a:pPr>
            <a:endParaRPr lang="en-GB" sz="600" dirty="0"/>
          </a:p>
          <a:p>
            <a:pPr marL="0" indent="0">
              <a:buNone/>
            </a:pPr>
            <a:r>
              <a:rPr lang="en-GB" sz="1800" b="1" dirty="0" smtClean="0"/>
              <a:t>Consensus that a common architectural model and terminology will:</a:t>
            </a:r>
          </a:p>
          <a:p>
            <a:pPr lvl="1"/>
            <a:r>
              <a:rPr lang="en-GB" dirty="0" smtClean="0"/>
              <a:t>facilitate interagency dialog  		</a:t>
            </a:r>
          </a:p>
          <a:p>
            <a:pPr lvl="1"/>
            <a:r>
              <a:rPr lang="en-GB" dirty="0" smtClean="0"/>
              <a:t>enable identification of interfaces </a:t>
            </a:r>
          </a:p>
          <a:p>
            <a:pPr lvl="1"/>
            <a:r>
              <a:rPr lang="en-GB" dirty="0"/>
              <a:t>e</a:t>
            </a:r>
            <a:r>
              <a:rPr lang="en-GB" dirty="0" smtClean="0"/>
              <a:t>nable work on standardisation once interfaces identified  </a:t>
            </a:r>
            <a:endParaRPr lang="en-GB" dirty="0"/>
          </a:p>
          <a:p>
            <a:pPr marL="0" indent="0">
              <a:buNone/>
            </a:pPr>
            <a:endParaRPr lang="en-GB" sz="700" b="1" i="1" dirty="0" smtClean="0"/>
          </a:p>
          <a:p>
            <a:pPr marL="0" indent="0">
              <a:buNone/>
            </a:pPr>
            <a:r>
              <a:rPr lang="en-GB" b="1" i="1" dirty="0" smtClean="0"/>
              <a:t>WGISS to: </a:t>
            </a:r>
          </a:p>
          <a:p>
            <a:pPr>
              <a:buFont typeface="+mj-lt"/>
              <a:buAutoNum type="arabicPeriod"/>
            </a:pPr>
            <a:r>
              <a:rPr lang="en-US" sz="1800" b="1" i="1" dirty="0" smtClean="0"/>
              <a:t>Establish a </a:t>
            </a:r>
            <a:r>
              <a:rPr lang="en-US" sz="1800" b="1" i="1" dirty="0"/>
              <a:t>common description of Future Data Architecture functional blocks and identify interfaces and interoperability approaches; </a:t>
            </a:r>
            <a:endParaRPr lang="en-US" sz="1800" b="1" i="1" dirty="0" smtClean="0"/>
          </a:p>
          <a:p>
            <a:pPr>
              <a:buFont typeface="+mj-lt"/>
              <a:buAutoNum type="arabicPeriod"/>
            </a:pPr>
            <a:r>
              <a:rPr lang="en-GB" sz="1800" b="1" i="1" dirty="0" smtClean="0"/>
              <a:t>Inventory </a:t>
            </a:r>
            <a:r>
              <a:rPr lang="en-GB" sz="1800" b="1" i="1" dirty="0"/>
              <a:t>and characterise existing “EO use environments” and FDA </a:t>
            </a:r>
            <a:r>
              <a:rPr lang="en-GB" sz="1800" b="1" i="1" dirty="0" smtClean="0"/>
              <a:t>elements;</a:t>
            </a:r>
          </a:p>
          <a:p>
            <a:pPr>
              <a:buFont typeface="+mj-lt"/>
              <a:buAutoNum type="arabicPeriod"/>
            </a:pPr>
            <a:r>
              <a:rPr lang="en-US" sz="1800" b="1" i="1" dirty="0" smtClean="0"/>
              <a:t>Develop </a:t>
            </a:r>
            <a:r>
              <a:rPr lang="en-US" sz="1800" b="1" i="1" dirty="0"/>
              <a:t>a User Metrics Best Practice</a:t>
            </a:r>
            <a:endParaRPr lang="en-GB" sz="1800" b="1" i="1" dirty="0"/>
          </a:p>
        </p:txBody>
      </p:sp>
      <p:sp>
        <p:nvSpPr>
          <p:cNvPr id="5" name="Content Placeholder 2"/>
          <p:cNvSpPr>
            <a:spLocks noGrp="1"/>
          </p:cNvSpPr>
          <p:nvPr>
            <p:ph sz="quarter" idx="11"/>
          </p:nvPr>
        </p:nvSpPr>
        <p:spPr>
          <a:xfrm>
            <a:off x="2057400" y="304800"/>
            <a:ext cx="5257800" cy="533400"/>
          </a:xfrm>
        </p:spPr>
        <p:txBody>
          <a:bodyPr/>
          <a:lstStyle/>
          <a:p>
            <a:pPr algn="ctr"/>
            <a:r>
              <a:rPr lang="en-GB" b="1" dirty="0" smtClean="0"/>
              <a:t>WGISS FDA Activities</a:t>
            </a:r>
            <a:endParaRPr lang="en-GB" b="1" dirty="0"/>
          </a:p>
        </p:txBody>
      </p:sp>
    </p:spTree>
    <p:extLst>
      <p:ext uri="{BB962C8B-B14F-4D97-AF65-F5344CB8AC3E}">
        <p14:creationId xmlns:p14="http://schemas.microsoft.com/office/powerpoint/2010/main" val="2423768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4781" y="1451728"/>
            <a:ext cx="5086819" cy="285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0"/>
          </p:nvPr>
        </p:nvSpPr>
        <p:spPr>
          <a:xfrm>
            <a:off x="152400" y="2342081"/>
            <a:ext cx="3809999" cy="4211119"/>
          </a:xfrm>
        </p:spPr>
        <p:txBody>
          <a:bodyPr/>
          <a:lstStyle/>
          <a:p>
            <a:pPr marL="285750" indent="-285750" defTabSz="457200"/>
            <a:r>
              <a:rPr lang="en-US" dirty="0" smtClean="0"/>
              <a:t>Multiple viewpoints into the evolving FDA landscape:</a:t>
            </a:r>
          </a:p>
          <a:p>
            <a:pPr marL="711777" lvl="1" indent="-285750" defTabSz="457200"/>
            <a:r>
              <a:rPr lang="en-US" dirty="0" smtClean="0"/>
              <a:t>Enterprise</a:t>
            </a:r>
            <a:r>
              <a:rPr lang="en-US" dirty="0"/>
              <a:t>, Information, Computation, Engineering, Technology</a:t>
            </a:r>
          </a:p>
          <a:p>
            <a:pPr marL="285750" indent="-285750" defTabSz="457200"/>
            <a:endParaRPr lang="en-US" sz="1200" dirty="0" smtClean="0"/>
          </a:p>
          <a:p>
            <a:pPr marL="285750" indent="-285750" defTabSz="457200"/>
            <a:r>
              <a:rPr lang="en-US" dirty="0" smtClean="0"/>
              <a:t>Building </a:t>
            </a:r>
            <a:r>
              <a:rPr lang="en-US" dirty="0"/>
              <a:t>on WGISS Discovery and Access </a:t>
            </a:r>
            <a:r>
              <a:rPr lang="en-US" dirty="0" smtClean="0"/>
              <a:t>Infrastructure with </a:t>
            </a:r>
            <a:r>
              <a:rPr lang="en-US" dirty="0"/>
              <a:t>a system wide view</a:t>
            </a:r>
          </a:p>
          <a:p>
            <a:pPr marL="285750" indent="-285750" defTabSz="457200"/>
            <a:r>
              <a:rPr lang="en-US" dirty="0"/>
              <a:t>Emphasis on what is changing: Analysis, Cloud, consumer EO</a:t>
            </a:r>
          </a:p>
        </p:txBody>
      </p:sp>
      <p:sp>
        <p:nvSpPr>
          <p:cNvPr id="3" name="Content Placeholder 2"/>
          <p:cNvSpPr>
            <a:spLocks noGrp="1"/>
          </p:cNvSpPr>
          <p:nvPr>
            <p:ph sz="quarter" idx="11"/>
          </p:nvPr>
        </p:nvSpPr>
        <p:spPr>
          <a:xfrm>
            <a:off x="1981200" y="152400"/>
            <a:ext cx="5444152" cy="533400"/>
          </a:xfrm>
        </p:spPr>
        <p:txBody>
          <a:bodyPr/>
          <a:lstStyle/>
          <a:p>
            <a:pPr algn="ctr"/>
            <a:r>
              <a:rPr lang="en-US" b="1" dirty="0"/>
              <a:t>FDA </a:t>
            </a:r>
            <a:r>
              <a:rPr lang="en-US" b="1" dirty="0" smtClean="0"/>
              <a:t>Common Description </a:t>
            </a:r>
          </a:p>
          <a:p>
            <a:pPr algn="ctr"/>
            <a:r>
              <a:rPr lang="en-US" b="1" dirty="0" smtClean="0"/>
              <a:t>White </a:t>
            </a:r>
            <a:r>
              <a:rPr lang="en-US" b="1" dirty="0"/>
              <a:t>Paper</a:t>
            </a:r>
          </a:p>
        </p:txBody>
      </p:sp>
      <p:sp>
        <p:nvSpPr>
          <p:cNvPr id="5" name="Rectangle 4"/>
          <p:cNvSpPr/>
          <p:nvPr/>
        </p:nvSpPr>
        <p:spPr>
          <a:xfrm>
            <a:off x="152400" y="1207053"/>
            <a:ext cx="50292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457200" defTabSz="457200">
              <a:lnSpc>
                <a:spcPct val="115000"/>
              </a:lnSpc>
              <a:spcAft>
                <a:spcPts val="1000"/>
              </a:spcAft>
            </a:pPr>
            <a:r>
              <a:rPr lang="en-US" sz="1400" kern="0" dirty="0" smtClean="0">
                <a:solidFill>
                  <a:prstClr val="black"/>
                </a:solidFill>
                <a:latin typeface="Helvetica"/>
              </a:rPr>
              <a:t>Establish </a:t>
            </a:r>
            <a:r>
              <a:rPr lang="en-US" sz="1400" kern="0" dirty="0">
                <a:solidFill>
                  <a:prstClr val="black"/>
                </a:solidFill>
                <a:latin typeface="Helvetica"/>
              </a:rPr>
              <a:t>a common description of Future Data Architecture functional blocks and identify interfaces and interoperability approaches </a:t>
            </a:r>
            <a:r>
              <a:rPr lang="en-US" sz="1400" kern="0" dirty="0" smtClean="0">
                <a:solidFill>
                  <a:prstClr val="black"/>
                </a:solidFill>
                <a:latin typeface="Helvetica"/>
              </a:rPr>
              <a:t>(WGISS supporting FDA </a:t>
            </a:r>
            <a:r>
              <a:rPr lang="en-US" sz="1400" kern="0" dirty="0">
                <a:solidFill>
                  <a:prstClr val="black"/>
                </a:solidFill>
                <a:latin typeface="Helvetica"/>
              </a:rPr>
              <a:t>AHT) </a:t>
            </a:r>
          </a:p>
        </p:txBody>
      </p:sp>
      <p:pic>
        <p:nvPicPr>
          <p:cNvPr id="9" name="Picture 8">
            <a:extLst>
              <a:ext uri="{FF2B5EF4-FFF2-40B4-BE49-F238E27FC236}">
                <a16:creationId xmlns:a16="http://schemas.microsoft.com/office/drawing/2014/main" xmlns="" id="{255CAD3B-AAFD-4C34-8508-4D96D3B14F6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2997" y="4249462"/>
            <a:ext cx="4797188" cy="2698419"/>
          </a:xfrm>
          <a:prstGeom prst="rect">
            <a:avLst/>
          </a:prstGeom>
        </p:spPr>
      </p:pic>
    </p:spTree>
    <p:extLst>
      <p:ext uri="{BB962C8B-B14F-4D97-AF65-F5344CB8AC3E}">
        <p14:creationId xmlns:p14="http://schemas.microsoft.com/office/powerpoint/2010/main" val="16457520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FDA Workshops</a:t>
            </a:r>
          </a:p>
        </p:txBody>
      </p:sp>
      <p:pic>
        <p:nvPicPr>
          <p:cNvPr id="7" name="Picture 6"/>
          <p:cNvPicPr>
            <a:picLocks noChangeAspect="1"/>
          </p:cNvPicPr>
          <p:nvPr/>
        </p:nvPicPr>
        <p:blipFill>
          <a:blip r:embed="rId2"/>
          <a:stretch>
            <a:fillRect/>
          </a:stretch>
        </p:blipFill>
        <p:spPr>
          <a:xfrm>
            <a:off x="152400" y="1524000"/>
            <a:ext cx="4587222" cy="2623421"/>
          </a:xfrm>
          <a:prstGeom prst="rect">
            <a:avLst/>
          </a:prstGeom>
        </p:spPr>
      </p:pic>
      <p:pic>
        <p:nvPicPr>
          <p:cNvPr id="8" name="Picture 7"/>
          <p:cNvPicPr>
            <a:picLocks noChangeAspect="1"/>
          </p:cNvPicPr>
          <p:nvPr/>
        </p:nvPicPr>
        <p:blipFill>
          <a:blip r:embed="rId3"/>
          <a:stretch>
            <a:fillRect/>
          </a:stretch>
        </p:blipFill>
        <p:spPr>
          <a:xfrm>
            <a:off x="457200" y="3482982"/>
            <a:ext cx="5410200" cy="3070218"/>
          </a:xfrm>
          <a:prstGeom prst="rect">
            <a:avLst/>
          </a:prstGeom>
        </p:spPr>
      </p:pic>
      <p:pic>
        <p:nvPicPr>
          <p:cNvPr id="9" name="Picture 8"/>
          <p:cNvPicPr>
            <a:picLocks noChangeAspect="1"/>
          </p:cNvPicPr>
          <p:nvPr/>
        </p:nvPicPr>
        <p:blipFill>
          <a:blip r:embed="rId4"/>
          <a:stretch>
            <a:fillRect/>
          </a:stretch>
        </p:blipFill>
        <p:spPr>
          <a:xfrm rot="19883905">
            <a:off x="-161325" y="3963277"/>
            <a:ext cx="4914900" cy="533400"/>
          </a:xfrm>
          <a:prstGeom prst="rect">
            <a:avLst/>
          </a:prstGeom>
        </p:spPr>
      </p:pic>
      <p:sp>
        <p:nvSpPr>
          <p:cNvPr id="11" name="Rectangle 10"/>
          <p:cNvSpPr/>
          <p:nvPr/>
        </p:nvSpPr>
        <p:spPr>
          <a:xfrm>
            <a:off x="627472" y="6062246"/>
            <a:ext cx="3944528" cy="338554"/>
          </a:xfrm>
          <a:prstGeom prst="rect">
            <a:avLst/>
          </a:prstGeom>
        </p:spPr>
        <p:txBody>
          <a:bodyPr wrap="square">
            <a:spAutoFit/>
          </a:bodyPr>
          <a:lstStyle/>
          <a:p>
            <a:r>
              <a:rPr lang="en-US" sz="1600" b="1" dirty="0">
                <a:latin typeface="+mj-lt"/>
              </a:rPr>
              <a:t>http://</a:t>
            </a:r>
            <a:r>
              <a:rPr lang="en-US" sz="1600" b="1" dirty="0" err="1">
                <a:latin typeface="+mj-lt"/>
              </a:rPr>
              <a:t>ceos.org</a:t>
            </a:r>
            <a:r>
              <a:rPr lang="en-US" sz="1600" b="1" dirty="0">
                <a:latin typeface="+mj-lt"/>
              </a:rPr>
              <a:t>/</a:t>
            </a:r>
            <a:r>
              <a:rPr lang="en-US" sz="1600" b="1" dirty="0" smtClean="0">
                <a:latin typeface="+mj-lt"/>
              </a:rPr>
              <a:t>meetings</a:t>
            </a:r>
            <a:r>
              <a:rPr lang="en-US" sz="1600" b="1" dirty="0">
                <a:latin typeface="+mj-lt"/>
              </a:rPr>
              <a:t>/wgiss-45/</a:t>
            </a:r>
          </a:p>
        </p:txBody>
      </p:sp>
      <p:pic>
        <p:nvPicPr>
          <p:cNvPr id="2" name="Picture 1"/>
          <p:cNvPicPr>
            <a:picLocks noChangeAspect="1"/>
          </p:cNvPicPr>
          <p:nvPr/>
        </p:nvPicPr>
        <p:blipFill>
          <a:blip r:embed="rId5"/>
          <a:stretch>
            <a:fillRect/>
          </a:stretch>
        </p:blipFill>
        <p:spPr>
          <a:xfrm>
            <a:off x="4800600" y="1600200"/>
            <a:ext cx="4206785" cy="4800600"/>
          </a:xfrm>
          <a:prstGeom prst="rect">
            <a:avLst/>
          </a:prstGeom>
        </p:spPr>
      </p:pic>
      <p:pic>
        <p:nvPicPr>
          <p:cNvPr id="13" name="Picture 12"/>
          <p:cNvPicPr>
            <a:picLocks noChangeAspect="1"/>
          </p:cNvPicPr>
          <p:nvPr/>
        </p:nvPicPr>
        <p:blipFill>
          <a:blip r:embed="rId6"/>
          <a:stretch>
            <a:fillRect/>
          </a:stretch>
        </p:blipFill>
        <p:spPr>
          <a:xfrm rot="19953386">
            <a:off x="4674864" y="3428321"/>
            <a:ext cx="4299477" cy="1786078"/>
          </a:xfrm>
          <a:prstGeom prst="rect">
            <a:avLst/>
          </a:prstGeom>
        </p:spPr>
      </p:pic>
    </p:spTree>
    <p:extLst>
      <p:ext uri="{BB962C8B-B14F-4D97-AF65-F5344CB8AC3E}">
        <p14:creationId xmlns:p14="http://schemas.microsoft.com/office/powerpoint/2010/main" val="40529460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EO Data Usage Best Practice</a:t>
            </a:r>
          </a:p>
        </p:txBody>
      </p:sp>
      <p:pic>
        <p:nvPicPr>
          <p:cNvPr id="8" name="Picture 7"/>
          <p:cNvPicPr>
            <a:picLocks noChangeAspect="1"/>
          </p:cNvPicPr>
          <p:nvPr/>
        </p:nvPicPr>
        <p:blipFill>
          <a:blip r:embed="rId3"/>
          <a:stretch>
            <a:fillRect/>
          </a:stretch>
        </p:blipFill>
        <p:spPr>
          <a:xfrm>
            <a:off x="304800" y="1295400"/>
            <a:ext cx="2706541" cy="3581400"/>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3505200" y="2133600"/>
            <a:ext cx="2057400" cy="1423904"/>
          </a:xfrm>
          <a:prstGeom prst="rect">
            <a:avLst/>
          </a:prstGeom>
        </p:spPr>
      </p:pic>
      <p:sp>
        <p:nvSpPr>
          <p:cNvPr id="10" name="TextBox 9"/>
          <p:cNvSpPr txBox="1"/>
          <p:nvPr/>
        </p:nvSpPr>
        <p:spPr>
          <a:xfrm>
            <a:off x="5867400" y="1981200"/>
            <a:ext cx="2895600" cy="1549142"/>
          </a:xfrm>
          <a:prstGeom prst="rect">
            <a:avLst/>
          </a:prstGeom>
          <a:noFill/>
        </p:spPr>
        <p:txBody>
          <a:bodyPr wrap="square" rtlCol="0">
            <a:spAutoFit/>
          </a:bodyPr>
          <a:lstStyle/>
          <a:p>
            <a:pPr marL="457200" indent="-457200">
              <a:lnSpc>
                <a:spcPct val="150000"/>
              </a:lnSpc>
              <a:buFont typeface="+mj-lt"/>
              <a:buAutoNum type="arabicPeriod"/>
            </a:pPr>
            <a:r>
              <a:rPr lang="en-US" sz="1600" kern="1200" dirty="0" smtClean="0"/>
              <a:t>EO Data Offer Metrics</a:t>
            </a:r>
          </a:p>
          <a:p>
            <a:pPr marL="457200" indent="-457200">
              <a:lnSpc>
                <a:spcPct val="150000"/>
              </a:lnSpc>
              <a:buFont typeface="+mj-lt"/>
              <a:buAutoNum type="arabicPeriod"/>
            </a:pPr>
            <a:r>
              <a:rPr lang="en-US" sz="1600" kern="1200" dirty="0" smtClean="0"/>
              <a:t>Web/Platform Metrics</a:t>
            </a:r>
          </a:p>
          <a:p>
            <a:pPr marL="457200" indent="-457200">
              <a:lnSpc>
                <a:spcPct val="150000"/>
              </a:lnSpc>
              <a:buFont typeface="+mj-lt"/>
              <a:buAutoNum type="arabicPeriod"/>
            </a:pPr>
            <a:r>
              <a:rPr lang="en-US" sz="1600" kern="1200" dirty="0" smtClean="0"/>
              <a:t>User Engagement and Satisfaction Metrics</a:t>
            </a:r>
            <a:endParaRPr lang="en-US" sz="1600" kern="1200" dirty="0"/>
          </a:p>
        </p:txBody>
      </p:sp>
      <p:grpSp>
        <p:nvGrpSpPr>
          <p:cNvPr id="12" name="Group 11"/>
          <p:cNvGrpSpPr/>
          <p:nvPr/>
        </p:nvGrpSpPr>
        <p:grpSpPr>
          <a:xfrm>
            <a:off x="6324600" y="4114800"/>
            <a:ext cx="2609507" cy="2417205"/>
            <a:chOff x="5153025" y="1101725"/>
            <a:chExt cx="3413126" cy="3338513"/>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l="27150" t="13663" r="26999" b="6903"/>
            <a:stretch>
              <a:fillRect/>
            </a:stretch>
          </p:blipFill>
          <p:spPr bwMode="auto">
            <a:xfrm>
              <a:off x="5194301" y="1101725"/>
              <a:ext cx="33718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9"/>
            <p:cNvGrpSpPr>
              <a:grpSpLocks/>
            </p:cNvGrpSpPr>
            <p:nvPr/>
          </p:nvGrpSpPr>
          <p:grpSpPr bwMode="auto">
            <a:xfrm>
              <a:off x="5153025" y="4078288"/>
              <a:ext cx="3148013" cy="361950"/>
              <a:chOff x="987400" y="4284168"/>
              <a:chExt cx="2936331" cy="453291"/>
            </a:xfrm>
          </p:grpSpPr>
          <p:grpSp>
            <p:nvGrpSpPr>
              <p:cNvPr id="15" name="Group 50"/>
              <p:cNvGrpSpPr>
                <a:grpSpLocks/>
              </p:cNvGrpSpPr>
              <p:nvPr/>
            </p:nvGrpSpPr>
            <p:grpSpPr bwMode="auto">
              <a:xfrm>
                <a:off x="987400" y="4284168"/>
                <a:ext cx="585880" cy="243493"/>
                <a:chOff x="907577" y="4277124"/>
                <a:chExt cx="585880" cy="243493"/>
              </a:xfrm>
            </p:grpSpPr>
            <p:sp>
              <p:nvSpPr>
                <p:cNvPr id="31" name="Rectangle 8"/>
                <p:cNvSpPr>
                  <a:spLocks noChangeArrowheads="1"/>
                </p:cNvSpPr>
                <p:nvPr/>
              </p:nvSpPr>
              <p:spPr bwMode="auto">
                <a:xfrm>
                  <a:off x="907577" y="4277124"/>
                  <a:ext cx="585880" cy="190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2" name="Rectangle 14"/>
                <p:cNvSpPr>
                  <a:spLocks noChangeArrowheads="1"/>
                </p:cNvSpPr>
                <p:nvPr/>
              </p:nvSpPr>
              <p:spPr bwMode="auto">
                <a:xfrm>
                  <a:off x="1032351" y="4310818"/>
                  <a:ext cx="336333"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1-100</a:t>
                  </a:r>
                  <a:endParaRPr lang="en-US" sz="800">
                    <a:latin typeface="Arial" charset="0"/>
                    <a:cs typeface="Arial" charset="0"/>
                  </a:endParaRPr>
                </a:p>
              </p:txBody>
            </p:sp>
          </p:grpSp>
          <p:grpSp>
            <p:nvGrpSpPr>
              <p:cNvPr id="16" name="Group 51"/>
              <p:cNvGrpSpPr>
                <a:grpSpLocks/>
              </p:cNvGrpSpPr>
              <p:nvPr/>
            </p:nvGrpSpPr>
            <p:grpSpPr bwMode="auto">
              <a:xfrm>
                <a:off x="2147595" y="4284170"/>
                <a:ext cx="610290" cy="243491"/>
                <a:chOff x="2274954" y="4297365"/>
                <a:chExt cx="610290" cy="243491"/>
              </a:xfrm>
            </p:grpSpPr>
            <p:sp>
              <p:nvSpPr>
                <p:cNvPr id="29" name="Rectangle 10"/>
                <p:cNvSpPr>
                  <a:spLocks noChangeArrowheads="1"/>
                </p:cNvSpPr>
                <p:nvPr/>
              </p:nvSpPr>
              <p:spPr bwMode="auto">
                <a:xfrm>
                  <a:off x="2274954" y="4297365"/>
                  <a:ext cx="610290" cy="1905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0" name="Rectangle 16"/>
                <p:cNvSpPr>
                  <a:spLocks noChangeArrowheads="1"/>
                </p:cNvSpPr>
                <p:nvPr/>
              </p:nvSpPr>
              <p:spPr bwMode="auto">
                <a:xfrm>
                  <a:off x="2351529" y="4331057"/>
                  <a:ext cx="457142"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200-399</a:t>
                  </a:r>
                  <a:endParaRPr lang="en-US" sz="800">
                    <a:latin typeface="Arial" charset="0"/>
                    <a:cs typeface="Arial" charset="0"/>
                  </a:endParaRPr>
                </a:p>
              </p:txBody>
            </p:sp>
          </p:grpSp>
          <p:grpSp>
            <p:nvGrpSpPr>
              <p:cNvPr id="17" name="Group 52"/>
              <p:cNvGrpSpPr>
                <a:grpSpLocks/>
              </p:cNvGrpSpPr>
              <p:nvPr/>
            </p:nvGrpSpPr>
            <p:grpSpPr bwMode="auto">
              <a:xfrm>
                <a:off x="2757887" y="4284168"/>
                <a:ext cx="574316" cy="453291"/>
                <a:chOff x="3021080" y="4297363"/>
                <a:chExt cx="574316" cy="453291"/>
              </a:xfrm>
            </p:grpSpPr>
            <p:sp>
              <p:nvSpPr>
                <p:cNvPr id="27" name="Rectangle 11"/>
                <p:cNvSpPr>
                  <a:spLocks noChangeArrowheads="1"/>
                </p:cNvSpPr>
                <p:nvPr/>
              </p:nvSpPr>
              <p:spPr bwMode="auto">
                <a:xfrm>
                  <a:off x="3021080" y="4297363"/>
                  <a:ext cx="574316" cy="190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8" name="Rectangle 17"/>
                <p:cNvSpPr>
                  <a:spLocks noChangeArrowheads="1"/>
                </p:cNvSpPr>
                <p:nvPr/>
              </p:nvSpPr>
              <p:spPr bwMode="auto">
                <a:xfrm>
                  <a:off x="3086169" y="4331057"/>
                  <a:ext cx="444141" cy="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dirty="0">
                      <a:solidFill>
                        <a:srgbClr val="000000"/>
                      </a:solidFill>
                      <a:latin typeface="Calibri" charset="0"/>
                      <a:cs typeface="Arial" charset="0"/>
                    </a:rPr>
                    <a:t>400-799</a:t>
                  </a:r>
                  <a:endParaRPr lang="en-US" sz="800" dirty="0">
                    <a:latin typeface="Arial" charset="0"/>
                    <a:cs typeface="Arial" charset="0"/>
                  </a:endParaRPr>
                </a:p>
              </p:txBody>
            </p:sp>
          </p:grpSp>
          <p:grpSp>
            <p:nvGrpSpPr>
              <p:cNvPr id="18" name="Group 53"/>
              <p:cNvGrpSpPr>
                <a:grpSpLocks/>
              </p:cNvGrpSpPr>
              <p:nvPr/>
            </p:nvGrpSpPr>
            <p:grpSpPr bwMode="auto">
              <a:xfrm>
                <a:off x="3332203" y="4284168"/>
                <a:ext cx="591528" cy="243494"/>
                <a:chOff x="3722756" y="4297363"/>
                <a:chExt cx="591528" cy="243494"/>
              </a:xfrm>
            </p:grpSpPr>
            <p:sp>
              <p:nvSpPr>
                <p:cNvPr id="25" name="Rectangle 12"/>
                <p:cNvSpPr>
                  <a:spLocks noChangeArrowheads="1"/>
                </p:cNvSpPr>
                <p:nvPr/>
              </p:nvSpPr>
              <p:spPr bwMode="auto">
                <a:xfrm>
                  <a:off x="3722756" y="4297363"/>
                  <a:ext cx="591528" cy="1905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6" name="Rectangle 18"/>
                <p:cNvSpPr>
                  <a:spLocks noChangeArrowheads="1"/>
                </p:cNvSpPr>
                <p:nvPr/>
              </p:nvSpPr>
              <p:spPr bwMode="auto">
                <a:xfrm>
                  <a:off x="3911041" y="4331059"/>
                  <a:ext cx="308893"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chemeClr val="bg1"/>
                      </a:solidFill>
                      <a:latin typeface="Calibri" charset="0"/>
                      <a:cs typeface="Arial" charset="0"/>
                    </a:rPr>
                    <a:t>&gt;800</a:t>
                  </a:r>
                  <a:endParaRPr lang="en-US" sz="800">
                    <a:solidFill>
                      <a:schemeClr val="bg1"/>
                    </a:solidFill>
                    <a:latin typeface="Arial" charset="0"/>
                    <a:cs typeface="Arial" charset="0"/>
                  </a:endParaRPr>
                </a:p>
              </p:txBody>
            </p:sp>
          </p:grpSp>
          <p:sp>
            <p:nvSpPr>
              <p:cNvPr id="19" name="Rectangle 19"/>
              <p:cNvSpPr>
                <a:spLocks noChangeArrowheads="1"/>
              </p:cNvSpPr>
              <p:nvPr/>
            </p:nvSpPr>
            <p:spPr bwMode="auto">
              <a:xfrm>
                <a:off x="1912154" y="4498975"/>
                <a:ext cx="1560450" cy="2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b="1" i="1" dirty="0">
                    <a:solidFill>
                      <a:srgbClr val="000000"/>
                    </a:solidFill>
                    <a:latin typeface="Calibri" charset="0"/>
                    <a:cs typeface="Arial" charset="0"/>
                  </a:rPr>
                  <a:t>Number of user projects</a:t>
                </a:r>
                <a:endParaRPr lang="en-US" sz="1200" dirty="0">
                  <a:latin typeface="Arial" charset="0"/>
                  <a:cs typeface="Arial" charset="0"/>
                </a:endParaRPr>
              </a:p>
            </p:txBody>
          </p:sp>
          <p:grpSp>
            <p:nvGrpSpPr>
              <p:cNvPr id="20" name="Group 55"/>
              <p:cNvGrpSpPr>
                <a:grpSpLocks/>
              </p:cNvGrpSpPr>
              <p:nvPr/>
            </p:nvGrpSpPr>
            <p:grpSpPr bwMode="auto">
              <a:xfrm>
                <a:off x="1573280" y="4284168"/>
                <a:ext cx="574316" cy="243494"/>
                <a:chOff x="1573280" y="4297363"/>
                <a:chExt cx="574316" cy="243494"/>
              </a:xfrm>
            </p:grpSpPr>
            <p:sp>
              <p:nvSpPr>
                <p:cNvPr id="21" name="Rectangle 9"/>
                <p:cNvSpPr>
                  <a:spLocks noChangeArrowheads="1"/>
                </p:cNvSpPr>
                <p:nvPr/>
              </p:nvSpPr>
              <p:spPr bwMode="auto">
                <a:xfrm>
                  <a:off x="1573280" y="4297363"/>
                  <a:ext cx="574316" cy="190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2" name="Rectangle 15"/>
                <p:cNvSpPr>
                  <a:spLocks noChangeArrowheads="1"/>
                </p:cNvSpPr>
                <p:nvPr/>
              </p:nvSpPr>
              <p:spPr bwMode="auto">
                <a:xfrm>
                  <a:off x="1596140" y="4331059"/>
                  <a:ext cx="528597"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100-199</a:t>
                  </a:r>
                  <a:endParaRPr lang="en-US" sz="800">
                    <a:latin typeface="Arial" charset="0"/>
                    <a:cs typeface="Arial" charset="0"/>
                  </a:endParaRPr>
                </a:p>
              </p:txBody>
            </p:sp>
            <p:sp>
              <p:nvSpPr>
                <p:cNvPr id="23" name="Line 24"/>
                <p:cNvSpPr>
                  <a:spLocks noChangeShapeType="1"/>
                </p:cNvSpPr>
                <p:nvPr/>
              </p:nvSpPr>
              <p:spPr bwMode="auto">
                <a:xfrm flipV="1">
                  <a:off x="1573281" y="4391820"/>
                  <a:ext cx="1284" cy="1587"/>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5"/>
                <p:cNvSpPr>
                  <a:spLocks noChangeArrowheads="1"/>
                </p:cNvSpPr>
                <p:nvPr/>
              </p:nvSpPr>
              <p:spPr bwMode="auto">
                <a:xfrm>
                  <a:off x="1573280" y="4388645"/>
                  <a:ext cx="45719" cy="793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grpSp>
        </p:grpSp>
      </p:grpSp>
      <p:pic>
        <p:nvPicPr>
          <p:cNvPr id="33" name="Picture 32"/>
          <p:cNvPicPr>
            <a:picLocks noChangeAspect="1"/>
          </p:cNvPicPr>
          <p:nvPr/>
        </p:nvPicPr>
        <p:blipFill>
          <a:blip r:embed="rId6"/>
          <a:stretch>
            <a:fillRect/>
          </a:stretch>
        </p:blipFill>
        <p:spPr>
          <a:xfrm>
            <a:off x="457200" y="5181600"/>
            <a:ext cx="2819400" cy="1542462"/>
          </a:xfrm>
          <a:prstGeom prst="rect">
            <a:avLst/>
          </a:prstGeom>
        </p:spPr>
      </p:pic>
      <p:pic>
        <p:nvPicPr>
          <p:cNvPr id="11"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129" t="6616" r="15419" b="4429"/>
          <a:stretch/>
        </p:blipFill>
        <p:spPr bwMode="auto">
          <a:xfrm>
            <a:off x="3657600" y="4495800"/>
            <a:ext cx="2404624" cy="1828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4" name="Picture 33"/>
          <p:cNvPicPr>
            <a:picLocks noChangeAspect="1"/>
          </p:cNvPicPr>
          <p:nvPr/>
        </p:nvPicPr>
        <p:blipFill>
          <a:blip r:embed="rId8"/>
          <a:stretch>
            <a:fillRect/>
          </a:stretch>
        </p:blipFill>
        <p:spPr>
          <a:xfrm>
            <a:off x="1752600" y="5782274"/>
            <a:ext cx="1738730" cy="1056650"/>
          </a:xfrm>
          <a:prstGeom prst="rect">
            <a:avLst/>
          </a:prstGeom>
        </p:spPr>
      </p:pic>
    </p:spTree>
    <p:extLst>
      <p:ext uri="{BB962C8B-B14F-4D97-AF65-F5344CB8AC3E}">
        <p14:creationId xmlns:p14="http://schemas.microsoft.com/office/powerpoint/2010/main" val="34525103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5068128" cy="501650"/>
          </a:xfrm>
        </p:spPr>
        <p:txBody>
          <a:bodyPr/>
          <a:lstStyle/>
          <a:p>
            <a:pPr algn="ctr">
              <a:spcBef>
                <a:spcPts val="500"/>
              </a:spcBef>
              <a:buSzPct val="100000"/>
            </a:pPr>
            <a:r>
              <a:rPr lang="en-US" sz="2400" b="1" dirty="0">
                <a:solidFill>
                  <a:schemeClr val="bg1"/>
                </a:solidFill>
                <a:latin typeface="+mj-lt"/>
              </a:rPr>
              <a:t>WGISS Carbon </a:t>
            </a:r>
            <a:r>
              <a:rPr lang="en-US" sz="2400" b="1" dirty="0" smtClean="0">
                <a:solidFill>
                  <a:schemeClr val="bg1"/>
                </a:solidFill>
                <a:latin typeface="+mj-lt"/>
              </a:rPr>
              <a:t>Community Portal</a:t>
            </a:r>
            <a:endParaRPr lang="en-US" sz="24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228474" y="4572000"/>
            <a:ext cx="3763126" cy="2158420"/>
          </a:xfrm>
          <a:prstGeom prst="rect">
            <a:avLst/>
          </a:prstGeom>
          <a:noFill/>
          <a:ln w="9525">
            <a:noFill/>
            <a:miter lim="800000"/>
            <a:headEnd/>
            <a:tailEnd/>
          </a:ln>
        </p:spPr>
      </p:pic>
      <p:sp>
        <p:nvSpPr>
          <p:cNvPr id="7" name="Content Placeholder 2"/>
          <p:cNvSpPr>
            <a:spLocks noGrp="1"/>
          </p:cNvSpPr>
          <p:nvPr>
            <p:ph idx="4294967295"/>
          </p:nvPr>
        </p:nvSpPr>
        <p:spPr>
          <a:xfrm>
            <a:off x="76200" y="13716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t>Special </a:t>
            </a:r>
            <a:r>
              <a:rPr lang="en-US" sz="1600" dirty="0" smtClean="0"/>
              <a:t>regions: G</a:t>
            </a:r>
            <a:r>
              <a:rPr lang="en-US" sz="1400" dirty="0" smtClean="0"/>
              <a:t>lobal, RECCAP, </a:t>
            </a:r>
            <a:r>
              <a:rPr lang="en-US" sz="1400" dirty="0" err="1" smtClean="0"/>
              <a:t>TransCom</a:t>
            </a:r>
            <a:r>
              <a:rPr lang="en-US" sz="1400" dirty="0" smtClean="0"/>
              <a:t>, Country Names, ECV Inventory)</a:t>
            </a:r>
            <a:endParaRPr lang="en-US" sz="1200" dirty="0"/>
          </a:p>
          <a:p>
            <a:r>
              <a:rPr lang="en-US" sz="1600" dirty="0"/>
              <a:t>Temporal Searches: support for time range and specific </a:t>
            </a:r>
            <a:r>
              <a:rPr lang="en-US" sz="1600" dirty="0" smtClean="0"/>
              <a:t>date</a:t>
            </a:r>
            <a:endParaRPr lang="en-US" sz="1200" dirty="0"/>
          </a:p>
          <a:p>
            <a:r>
              <a:rPr lang="en-US" sz="1600" dirty="0"/>
              <a:t>Pre-defined </a:t>
            </a:r>
            <a:r>
              <a:rPr lang="en-US" sz="1600" dirty="0" smtClean="0"/>
              <a:t>Carbon topics</a:t>
            </a:r>
            <a:r>
              <a:rPr lang="en-US" sz="1600" dirty="0"/>
              <a:t>/datasets: </a:t>
            </a:r>
            <a:r>
              <a:rPr lang="en-US" sz="1600" dirty="0" smtClean="0"/>
              <a:t>(A</a:t>
            </a:r>
            <a:r>
              <a:rPr lang="en-US" sz="1400" dirty="0" smtClean="0"/>
              <a:t>tmospheric, Ecosystem, Ocean, Mixed</a:t>
            </a:r>
            <a:r>
              <a:rPr lang="en-US" sz="1400" dirty="0"/>
              <a:t>-</a:t>
            </a:r>
            <a:r>
              <a:rPr lang="en-US" sz="1400" dirty="0" smtClean="0"/>
              <a:t>Theme)</a:t>
            </a:r>
          </a:p>
          <a:p>
            <a:r>
              <a:rPr lang="en-US" sz="1600" dirty="0" smtClean="0"/>
              <a:t>Keywords (auto-completion with IDN Science Keywords)</a:t>
            </a:r>
          </a:p>
          <a:p>
            <a:r>
              <a:rPr lang="en-US" sz="1600" dirty="0" smtClean="0"/>
              <a:t>Return records from both CWIC and </a:t>
            </a:r>
            <a:r>
              <a:rPr lang="en-US" sz="1600" dirty="0" err="1" smtClean="0"/>
              <a:t>FedEO</a:t>
            </a:r>
            <a:endParaRPr lang="en-US" sz="1600" dirty="0"/>
          </a:p>
        </p:txBody>
      </p:sp>
      <p:pic>
        <p:nvPicPr>
          <p:cNvPr id="8" name="Picture 2"/>
          <p:cNvPicPr>
            <a:picLocks noChangeAspect="1" noChangeArrowheads="1"/>
          </p:cNvPicPr>
          <p:nvPr/>
        </p:nvPicPr>
        <p:blipFill>
          <a:blip r:embed="rId4"/>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44958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4800600"/>
            <a:ext cx="1524000" cy="1629741"/>
          </a:xfrm>
          <a:prstGeom prst="rect">
            <a:avLst/>
          </a:prstGeom>
        </p:spPr>
      </p:pic>
      <p:sp>
        <p:nvSpPr>
          <p:cNvPr id="11" name="Oval 10"/>
          <p:cNvSpPr/>
          <p:nvPr/>
        </p:nvSpPr>
        <p:spPr>
          <a:xfrm>
            <a:off x="33996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5791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spTree>
    <p:extLst>
      <p:ext uri="{BB962C8B-B14F-4D97-AF65-F5344CB8AC3E}">
        <p14:creationId xmlns:p14="http://schemas.microsoft.com/office/powerpoint/2010/main" val="33447755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sz="3200" dirty="0">
                <a:latin typeface="Calibri" charset="0"/>
                <a:ea typeface="Calibri" charset="0"/>
                <a:cs typeface="Calibri" charset="0"/>
              </a:rPr>
              <a:t>Introduction to CEOS</a:t>
            </a:r>
          </a:p>
          <a:p>
            <a:endParaRPr lang="en-AU" dirty="0">
              <a:latin typeface="Calibri" charset="0"/>
              <a:ea typeface="Calibri" charset="0"/>
              <a:cs typeface="Calibri" charset="0"/>
            </a:endParaRPr>
          </a:p>
        </p:txBody>
      </p:sp>
      <p:sp>
        <p:nvSpPr>
          <p:cNvPr id="4" name="Content Placeholder 3"/>
          <p:cNvSpPr>
            <a:spLocks noGrp="1"/>
          </p:cNvSpPr>
          <p:nvPr>
            <p:ph sz="quarter" idx="10"/>
          </p:nvPr>
        </p:nvSpPr>
        <p:spPr>
          <a:xfrm>
            <a:off x="533400" y="1447800"/>
            <a:ext cx="8382000" cy="4724400"/>
          </a:xfrm>
        </p:spPr>
        <p:txBody>
          <a:bodyPr/>
          <a:lstStyle/>
          <a:p>
            <a:pPr marL="0" indent="0">
              <a:buNone/>
            </a:pPr>
            <a:r>
              <a:rPr lang="en-GB" sz="3200" b="1" dirty="0" smtClean="0"/>
              <a:t>Three primary objectives:</a:t>
            </a:r>
          </a:p>
          <a:p>
            <a:pPr>
              <a:spcBef>
                <a:spcPts val="1700"/>
              </a:spcBef>
            </a:pPr>
            <a:r>
              <a:rPr lang="en-GB" sz="2400" dirty="0" smtClean="0"/>
              <a:t>Optimise benefits of EO through cooperation between CEOS Agencies in mission planning and the development of compatible mission outputs</a:t>
            </a:r>
          </a:p>
          <a:p>
            <a:pPr>
              <a:spcBef>
                <a:spcPts val="1700"/>
              </a:spcBef>
            </a:pPr>
            <a:r>
              <a:rPr lang="en-GB" sz="2400" dirty="0" smtClean="0"/>
              <a:t>Provide a focal </a:t>
            </a:r>
            <a:r>
              <a:rPr lang="en-GB" sz="2400" dirty="0"/>
              <a:t>point for international coordination of space-based Earth </a:t>
            </a:r>
            <a:r>
              <a:rPr lang="en-GB" sz="2400" dirty="0" smtClean="0"/>
              <a:t>observation</a:t>
            </a:r>
          </a:p>
          <a:p>
            <a:pPr>
              <a:spcBef>
                <a:spcPts val="1700"/>
              </a:spcBef>
            </a:pPr>
            <a:r>
              <a:rPr lang="en-GB" sz="2400" dirty="0" smtClean="0"/>
              <a:t>Serve as a forum for exchange for technical and policy information to encourage complementarity and </a:t>
            </a:r>
            <a:r>
              <a:rPr lang="en-GB" sz="2400" dirty="0"/>
              <a:t>compatibility among </a:t>
            </a:r>
            <a:r>
              <a:rPr lang="en-GB" sz="2400" dirty="0" smtClean="0"/>
              <a:t>space-based Earth Observation systems </a:t>
            </a:r>
            <a:endParaRPr lang="en-GB" sz="2400" dirty="0"/>
          </a:p>
        </p:txBody>
      </p:sp>
    </p:spTree>
    <p:extLst>
      <p:ext uri="{BB962C8B-B14F-4D97-AF65-F5344CB8AC3E}">
        <p14:creationId xmlns:p14="http://schemas.microsoft.com/office/powerpoint/2010/main" val="27260260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739588"/>
          </a:xfrm>
        </p:spPr>
        <p:txBody>
          <a:bodyPr/>
          <a:lstStyle/>
          <a:p>
            <a:r>
              <a:rPr lang="en-GB" dirty="0" smtClean="0"/>
              <a:t>Technology Exploration </a:t>
            </a:r>
            <a:endParaRPr lang="en-GB" dirty="0"/>
          </a:p>
        </p:txBody>
      </p:sp>
      <p:sp>
        <p:nvSpPr>
          <p:cNvPr id="3" name="Subtitle 2"/>
          <p:cNvSpPr>
            <a:spLocks noGrp="1"/>
          </p:cNvSpPr>
          <p:nvPr>
            <p:ph type="subTitle" sz="quarter" idx="1"/>
          </p:nvPr>
        </p:nvSpPr>
        <p:spPr>
          <a:xfrm>
            <a:off x="4114800" y="1676400"/>
            <a:ext cx="4826977" cy="1676400"/>
          </a:xfrm>
        </p:spPr>
        <p:txBody>
          <a:bodyPr/>
          <a:lstStyle/>
          <a:p>
            <a:r>
              <a:rPr lang="en-US" dirty="0" smtClean="0"/>
              <a:t>The </a:t>
            </a:r>
            <a:r>
              <a:rPr lang="en-US" b="1" i="1" dirty="0" smtClean="0"/>
              <a:t>Technology Exploration interest </a:t>
            </a:r>
            <a:r>
              <a:rPr lang="en-US" b="1" i="1" dirty="0"/>
              <a:t>group </a:t>
            </a:r>
            <a:r>
              <a:rPr lang="en-US" dirty="0" smtClean="0"/>
              <a:t>serves </a:t>
            </a:r>
            <a:r>
              <a:rPr lang="en-US" dirty="0"/>
              <a:t>as a forum for exchange of technical information and lessons-learned experience about current and trending </a:t>
            </a:r>
            <a:r>
              <a:rPr lang="en-US" dirty="0" smtClean="0"/>
              <a:t>technologies</a:t>
            </a:r>
            <a:r>
              <a:rPr lang="en-US" dirty="0"/>
              <a:t>, services and other WWW / Internet related software technologies. </a:t>
            </a:r>
          </a:p>
          <a:p>
            <a:pPr marL="285750" indent="-285750">
              <a:buFont typeface="Arial"/>
              <a:buChar char="•"/>
            </a:pPr>
            <a:endParaRPr lang="en-US" dirty="0"/>
          </a:p>
          <a:p>
            <a:endParaRPr lang="en-GB"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234540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Technology </a:t>
            </a:r>
            <a:r>
              <a:rPr lang="en-US" b="1" dirty="0"/>
              <a:t>Webinars</a:t>
            </a:r>
          </a:p>
          <a:p>
            <a:endParaRPr lang="en-US" dirty="0"/>
          </a:p>
        </p:txBody>
      </p:sp>
      <p:sp>
        <p:nvSpPr>
          <p:cNvPr id="5" name="Content Placeholder 1"/>
          <p:cNvSpPr>
            <a:spLocks noGrp="1"/>
          </p:cNvSpPr>
          <p:nvPr>
            <p:ph sz="quarter" idx="10"/>
          </p:nvPr>
        </p:nvSpPr>
        <p:spPr>
          <a:xfrm>
            <a:off x="152400" y="1295400"/>
            <a:ext cx="8763000" cy="4724400"/>
          </a:xfrm>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a:t>Stefano </a:t>
            </a:r>
            <a:r>
              <a:rPr lang="en-US" sz="1400" dirty="0" err="1" smtClean="0"/>
              <a:t>Nativi</a:t>
            </a:r>
            <a:r>
              <a:rPr lang="en-US" sz="1400" dirty="0" smtClean="0"/>
              <a:t> (GEOSS EVOLVE)</a:t>
            </a:r>
          </a:p>
          <a:p>
            <a:pPr lvl="2"/>
            <a:r>
              <a:rPr lang="en-US" sz="1400" dirty="0" smtClean="0"/>
              <a:t>Chris </a:t>
            </a:r>
            <a:r>
              <a:rPr lang="en-US" sz="1400" dirty="0" err="1" smtClean="0"/>
              <a:t>Lynnes</a:t>
            </a:r>
            <a:r>
              <a:rPr lang="en-US" sz="1400" dirty="0" smtClean="0"/>
              <a:t>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a:t>Rob Woodcock </a:t>
            </a:r>
            <a:r>
              <a:rPr lang="en-US" sz="1400" dirty="0" smtClean="0"/>
              <a:t>(CSIRO)</a:t>
            </a:r>
          </a:p>
          <a:p>
            <a:pPr lvl="2"/>
            <a:r>
              <a:rPr lang="en-US" sz="1400" dirty="0"/>
              <a:t>Brian Killough </a:t>
            </a:r>
            <a:r>
              <a:rPr lang="en-US" sz="1400" dirty="0" smtClean="0"/>
              <a:t>(CEOS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a:t>Syed Rizvi (Open Data Cube</a:t>
            </a:r>
            <a:r>
              <a:rPr lang="en-US" sz="1400" dirty="0" smtClean="0"/>
              <a:t>)</a:t>
            </a:r>
          </a:p>
          <a:p>
            <a:pPr lvl="2"/>
            <a:r>
              <a:rPr lang="en-US" sz="1400" dirty="0"/>
              <a:t>Rich </a:t>
            </a:r>
            <a:r>
              <a:rPr lang="en-US" sz="1400" dirty="0" err="1"/>
              <a:t>Signell</a:t>
            </a:r>
            <a:r>
              <a:rPr lang="en-US" sz="1400" dirty="0"/>
              <a:t> (USGS</a:t>
            </a:r>
            <a:r>
              <a:rPr lang="en-US" sz="1400" dirty="0" smtClean="0"/>
              <a:t>)</a:t>
            </a:r>
          </a:p>
          <a:p>
            <a:pPr lvl="2"/>
            <a:r>
              <a:rPr lang="en-US" sz="1400" dirty="0" err="1"/>
              <a:t>Alber</a:t>
            </a:r>
            <a:r>
              <a:rPr lang="en-US" sz="1400" dirty="0"/>
              <a:t> Sanchez (INPE</a:t>
            </a:r>
            <a:r>
              <a:rPr lang="en-US" sz="1400" dirty="0" smtClean="0"/>
              <a:t>)</a:t>
            </a:r>
          </a:p>
          <a:p>
            <a:pPr marL="514350" indent="-514350" rtl="0">
              <a:buFont typeface="+mj-lt"/>
              <a:buAutoNum type="arabicPeriod"/>
            </a:pPr>
            <a:r>
              <a:rPr lang="en-US" sz="1600" b="1" dirty="0"/>
              <a:t>The OGC Coverage Standards Suite:  Introduction and Overview</a:t>
            </a:r>
          </a:p>
          <a:p>
            <a:pPr lvl="1" rtl="0"/>
            <a:r>
              <a:rPr lang="en-US" sz="1600" dirty="0"/>
              <a:t>19</a:t>
            </a:r>
            <a:r>
              <a:rPr lang="en-US" sz="1600" baseline="30000" dirty="0"/>
              <a:t>th</a:t>
            </a:r>
            <a:r>
              <a:rPr lang="en-US" sz="1600" dirty="0"/>
              <a:t> of January </a:t>
            </a:r>
            <a:r>
              <a:rPr lang="en-US" sz="1600" dirty="0" smtClean="0"/>
              <a:t>2018</a:t>
            </a:r>
          </a:p>
          <a:p>
            <a:pPr lvl="2" rtl="0"/>
            <a:r>
              <a:rPr lang="en-US" sz="1400" dirty="0" err="1"/>
              <a:t>Dr</a:t>
            </a:r>
            <a:r>
              <a:rPr lang="en-US" sz="1400" dirty="0"/>
              <a:t> Peter Baumann </a:t>
            </a:r>
            <a:r>
              <a:rPr lang="en-US" sz="1400" dirty="0" smtClean="0"/>
              <a:t>(</a:t>
            </a:r>
            <a:r>
              <a:rPr lang="en-US" sz="1400" dirty="0" err="1" smtClean="0"/>
              <a:t>Rasdaman</a:t>
            </a:r>
            <a:r>
              <a:rPr lang="en-US" sz="1400" dirty="0" smtClean="0"/>
              <a:t>)</a:t>
            </a:r>
            <a:endParaRPr lang="en-US" sz="1800" dirty="0"/>
          </a:p>
          <a:p>
            <a:pPr marL="457200" indent="-457200">
              <a:buFont typeface="+mj-lt"/>
              <a:buAutoNum type="arabicPeriod"/>
            </a:pPr>
            <a:r>
              <a:rPr lang="en-US" sz="1600" b="1" dirty="0"/>
              <a:t>Scrum and scale agile methods</a:t>
            </a:r>
          </a:p>
          <a:p>
            <a:pPr lvl="1" rtl="0"/>
            <a:r>
              <a:rPr lang="en-US" sz="1600" dirty="0" smtClean="0"/>
              <a:t>31</a:t>
            </a:r>
            <a:r>
              <a:rPr lang="en-US" sz="1600" baseline="30000" dirty="0" smtClean="0"/>
              <a:t>st</a:t>
            </a:r>
            <a:r>
              <a:rPr lang="en-US" sz="1600" dirty="0" smtClean="0"/>
              <a:t> July </a:t>
            </a:r>
            <a:r>
              <a:rPr lang="en-US" sz="1600" dirty="0"/>
              <a:t>2018</a:t>
            </a:r>
          </a:p>
          <a:p>
            <a:pPr lvl="2"/>
            <a:endParaRPr lang="en-US" sz="1400" dirty="0"/>
          </a:p>
        </p:txBody>
      </p:sp>
      <p:sp>
        <p:nvSpPr>
          <p:cNvPr id="6" name="Rectangle 5"/>
          <p:cNvSpPr/>
          <p:nvPr/>
        </p:nvSpPr>
        <p:spPr>
          <a:xfrm>
            <a:off x="5562600" y="1371600"/>
            <a:ext cx="32766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t>Joint webinars and advertising with:</a:t>
            </a:r>
          </a:p>
          <a:p>
            <a:pPr marL="285750" lvl="1" indent="-285750">
              <a:buFont typeface="Arial" panose="020B0604020202020204" pitchFamily="34" charset="0"/>
              <a:buChar char="•"/>
            </a:pPr>
            <a:r>
              <a:rPr lang="en-US" sz="1200" dirty="0" err="1"/>
              <a:t>WGCapD</a:t>
            </a:r>
            <a:endParaRPr lang="en-US" sz="1200" dirty="0"/>
          </a:p>
          <a:p>
            <a:pPr marL="285750" lvl="1" indent="-285750">
              <a:buFont typeface="Arial" panose="020B0604020202020204" pitchFamily="34" charset="0"/>
              <a:buChar char="•"/>
            </a:pPr>
            <a:r>
              <a:rPr lang="en-US" sz="1200" dirty="0"/>
              <a:t>NextGEOSS</a:t>
            </a:r>
          </a:p>
          <a:p>
            <a:pPr marL="285750" lvl="1" indent="-285750">
              <a:buFont typeface="Arial" panose="020B0604020202020204" pitchFamily="34" charset="0"/>
              <a:buChar char="•"/>
            </a:pPr>
            <a:r>
              <a:rPr lang="en-US" sz="1200" dirty="0"/>
              <a:t>GEOSS Evolve</a:t>
            </a:r>
          </a:p>
          <a:p>
            <a:pPr marL="285750" lvl="1" indent="-285750">
              <a:buFont typeface="Arial" panose="020B0604020202020204" pitchFamily="34" charset="0"/>
              <a:buChar char="•"/>
            </a:pPr>
            <a:r>
              <a:rPr lang="en-US" sz="1200" dirty="0" smtClean="0"/>
              <a:t>Federation of Earth Science Information Partners (ESIP)</a:t>
            </a:r>
            <a:endParaRPr lang="en-US" sz="1200" dirty="0"/>
          </a:p>
        </p:txBody>
      </p:sp>
      <p:sp>
        <p:nvSpPr>
          <p:cNvPr id="7" name="Rectangle 6"/>
          <p:cNvSpPr/>
          <p:nvPr/>
        </p:nvSpPr>
        <p:spPr>
          <a:xfrm>
            <a:off x="4114800" y="2971800"/>
            <a:ext cx="4827241"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429000"/>
            <a:ext cx="1681163" cy="1681163"/>
          </a:xfrm>
          <a:prstGeom prst="rect">
            <a:avLst/>
          </a:prstGeom>
        </p:spPr>
      </p:pic>
      <p:sp>
        <p:nvSpPr>
          <p:cNvPr id="2" name="Rectangle 1"/>
          <p:cNvSpPr/>
          <p:nvPr/>
        </p:nvSpPr>
        <p:spPr>
          <a:xfrm>
            <a:off x="4419600" y="5638800"/>
            <a:ext cx="4572000" cy="923330"/>
          </a:xfrm>
          <a:prstGeom prst="rect">
            <a:avLst/>
          </a:prstGeom>
        </p:spPr>
        <p:txBody>
          <a:bodyPr>
            <a:spAutoFit/>
          </a:bodyPr>
          <a:lstStyle/>
          <a:p>
            <a:pPr marL="0" indent="0">
              <a:buNone/>
            </a:pPr>
            <a:r>
              <a:rPr lang="en-US" b="1" dirty="0"/>
              <a:t>Future Webinars being </a:t>
            </a:r>
            <a:r>
              <a:rPr lang="en-US" b="1" dirty="0" err="1"/>
              <a:t>organised</a:t>
            </a:r>
            <a:r>
              <a:rPr lang="en-US" b="1" dirty="0"/>
              <a:t> in cooperation with WGCapD: more end user oriented</a:t>
            </a:r>
            <a:endParaRPr lang="en-US" b="1" dirty="0"/>
          </a:p>
        </p:txBody>
      </p:sp>
    </p:spTree>
    <p:extLst>
      <p:ext uri="{BB962C8B-B14F-4D97-AF65-F5344CB8AC3E}">
        <p14:creationId xmlns:p14="http://schemas.microsoft.com/office/powerpoint/2010/main" val="37912492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1398400"/>
            <a:ext cx="7367781" cy="1344800"/>
          </a:xfrm>
        </p:spPr>
        <p:txBody>
          <a:bodyPr/>
          <a:lstStyle/>
          <a:p>
            <a:r>
              <a:rPr lang="en-GB" sz="4000" dirty="0" smtClean="0"/>
              <a:t>WGISS Cooperation</a:t>
            </a:r>
            <a:endParaRPr lang="en-GB" sz="4000" dirty="0"/>
          </a:p>
        </p:txBody>
      </p:sp>
      <p:pic>
        <p:nvPicPr>
          <p:cNvPr id="3" name="Picture 2"/>
          <p:cNvPicPr>
            <a:picLocks noChangeAspect="1"/>
          </p:cNvPicPr>
          <p:nvPr/>
        </p:nvPicPr>
        <p:blipFill>
          <a:blip r:embed="rId3"/>
          <a:stretch>
            <a:fillRect/>
          </a:stretch>
        </p:blipFill>
        <p:spPr>
          <a:xfrm>
            <a:off x="1371600" y="4907280"/>
            <a:ext cx="2438400" cy="1950720"/>
          </a:xfrm>
          <a:prstGeom prst="rect">
            <a:avLst/>
          </a:prstGeom>
        </p:spPr>
      </p:pic>
      <p:pic>
        <p:nvPicPr>
          <p:cNvPr id="4" name="Picture 3"/>
          <p:cNvPicPr>
            <a:picLocks noChangeAspect="1"/>
          </p:cNvPicPr>
          <p:nvPr/>
        </p:nvPicPr>
        <p:blipFill>
          <a:blip r:embed="rId4"/>
          <a:stretch>
            <a:fillRect/>
          </a:stretch>
        </p:blipFill>
        <p:spPr>
          <a:xfrm>
            <a:off x="4800600" y="4953000"/>
            <a:ext cx="2692400" cy="1730829"/>
          </a:xfrm>
          <a:prstGeom prst="rect">
            <a:avLst/>
          </a:prstGeom>
        </p:spPr>
      </p:pic>
    </p:spTree>
    <p:extLst>
      <p:ext uri="{BB962C8B-B14F-4D97-AF65-F5344CB8AC3E}">
        <p14:creationId xmlns:p14="http://schemas.microsoft.com/office/powerpoint/2010/main" val="902412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152400" y="1143000"/>
            <a:ext cx="8839200" cy="5257800"/>
          </a:xfrm>
        </p:spPr>
        <p:txBody>
          <a:bodyPr/>
          <a:lstStyle/>
          <a:p>
            <a:pPr marL="0" indent="0">
              <a:spcBef>
                <a:spcPts val="600"/>
              </a:spcBef>
              <a:buNone/>
            </a:pPr>
            <a:endParaRPr lang="en-US" sz="1400" dirty="0"/>
          </a:p>
          <a:p>
            <a:pPr marL="0" indent="0">
              <a:buNone/>
            </a:pPr>
            <a:r>
              <a:rPr lang="en-AU" sz="3200" b="1" dirty="0" smtClean="0"/>
              <a:t>Ongoing</a:t>
            </a:r>
            <a:r>
              <a:rPr lang="en-AU" sz="3200" dirty="0" smtClean="0"/>
              <a:t> </a:t>
            </a:r>
            <a:r>
              <a:rPr lang="en-AU" sz="3200" dirty="0"/>
              <a:t>around four different topics: </a:t>
            </a:r>
          </a:p>
          <a:p>
            <a:r>
              <a:rPr lang="en-CA" sz="2800" dirty="0"/>
              <a:t>Data Formats and Interoperability in the framework of </a:t>
            </a:r>
            <a:r>
              <a:rPr lang="en-CA" sz="2800" dirty="0" smtClean="0"/>
              <a:t>FDA</a:t>
            </a:r>
          </a:p>
          <a:p>
            <a:endParaRPr lang="en-GB" sz="2800" dirty="0"/>
          </a:p>
          <a:p>
            <a:r>
              <a:rPr lang="en-GB" sz="2800" dirty="0"/>
              <a:t>Quality Indicators in Discovery </a:t>
            </a:r>
            <a:r>
              <a:rPr lang="en-GB" sz="2800" dirty="0" smtClean="0"/>
              <a:t>Metadata</a:t>
            </a:r>
          </a:p>
          <a:p>
            <a:endParaRPr lang="en-GB" sz="2800" dirty="0"/>
          </a:p>
          <a:p>
            <a:r>
              <a:rPr lang="en-GB" sz="2800" dirty="0"/>
              <a:t>CEOS Data Cubes and CEOS Test Sites Data Access in support of WGCV </a:t>
            </a:r>
            <a:r>
              <a:rPr lang="en-GB" sz="2800" dirty="0" smtClean="0"/>
              <a:t>Activities</a:t>
            </a:r>
          </a:p>
          <a:p>
            <a:endParaRPr lang="en-GB" sz="2800" dirty="0"/>
          </a:p>
          <a:p>
            <a:r>
              <a:rPr lang="en-GB" sz="2800" dirty="0"/>
              <a:t>Standardization and Best </a:t>
            </a:r>
            <a:r>
              <a:rPr lang="en-GB" sz="2800" dirty="0" smtClean="0"/>
              <a:t>Practices</a:t>
            </a:r>
            <a:endParaRPr lang="en-US" sz="1800" b="1" dirty="0"/>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2209800" y="304800"/>
            <a:ext cx="4953000" cy="533400"/>
          </a:xfrm>
        </p:spPr>
        <p:txBody>
          <a:bodyPr/>
          <a:lstStyle/>
          <a:p>
            <a:pPr algn="ctr"/>
            <a:r>
              <a:rPr lang="en-US" b="1" dirty="0" smtClean="0"/>
              <a:t>Cooperation with WGCV</a:t>
            </a:r>
            <a:endParaRPr lang="en-US" b="1" dirty="0"/>
          </a:p>
        </p:txBody>
      </p:sp>
    </p:spTree>
    <p:extLst>
      <p:ext uri="{BB962C8B-B14F-4D97-AF65-F5344CB8AC3E}">
        <p14:creationId xmlns:p14="http://schemas.microsoft.com/office/powerpoint/2010/main" val="426363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30240218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6200" y="1600200"/>
            <a:ext cx="3124200" cy="2819400"/>
          </a:xfrm>
        </p:spPr>
        <p:txBody>
          <a:bodyPr/>
          <a:lstStyle/>
          <a:p>
            <a:pPr marL="0" indent="0">
              <a:buNone/>
            </a:pPr>
            <a:endParaRPr kumimoji="1" lang="en-US" dirty="0" smtClean="0"/>
          </a:p>
          <a:p>
            <a:pPr marL="0" indent="0">
              <a:buNone/>
            </a:pPr>
            <a:r>
              <a:rPr lang="en-US" dirty="0" smtClean="0"/>
              <a:t>WGISS#47 hosted by NOAA- Silver Spring, USA (29 April- 2 May 2019)</a:t>
            </a:r>
            <a:endParaRPr lang="en-US" dirty="0"/>
          </a:p>
          <a:p>
            <a:r>
              <a:rPr lang="en-US" dirty="0" smtClean="0"/>
              <a:t>FDA &amp; Interoperability Workshop</a:t>
            </a:r>
            <a:endParaRPr kumimoji="1" lang="en-US" dirty="0" smtClean="0"/>
          </a:p>
        </p:txBody>
      </p:sp>
      <p:sp>
        <p:nvSpPr>
          <p:cNvPr id="4" name="Content Placeholder 3"/>
          <p:cNvSpPr>
            <a:spLocks noGrp="1"/>
          </p:cNvSpPr>
          <p:nvPr>
            <p:ph sz="quarter" idx="11"/>
          </p:nvPr>
        </p:nvSpPr>
        <p:spPr/>
        <p:txBody>
          <a:bodyPr/>
          <a:lstStyle/>
          <a:p>
            <a:r>
              <a:rPr lang="en-US" b="1" dirty="0"/>
              <a:t>Upcoming </a:t>
            </a:r>
            <a:r>
              <a:rPr lang="en-US" b="1" dirty="0" smtClean="0"/>
              <a:t>Meeting</a:t>
            </a:r>
            <a:endParaRPr lang="en-US" b="1" dirty="0"/>
          </a:p>
        </p:txBody>
      </p:sp>
      <p:pic>
        <p:nvPicPr>
          <p:cNvPr id="21" name="Google Shape;60;p11">
            <a:extLst>
              <a:ext uri="{FF2B5EF4-FFF2-40B4-BE49-F238E27FC236}">
                <a16:creationId xmlns:a16="http://schemas.microsoft.com/office/drawing/2014/main" xmlns="" id="{0613641F-A6D5-4891-ADD8-9B595743063D}"/>
              </a:ext>
            </a:extLst>
          </p:cNvPr>
          <p:cNvPicPr preferRelativeResize="0"/>
          <p:nvPr/>
        </p:nvPicPr>
        <p:blipFill>
          <a:blip r:embed="rId3">
            <a:alphaModFix/>
          </a:blip>
          <a:stretch>
            <a:fillRect/>
          </a:stretch>
        </p:blipFill>
        <p:spPr>
          <a:xfrm>
            <a:off x="1" y="4953000"/>
            <a:ext cx="9144000" cy="1544625"/>
          </a:xfrm>
          <a:prstGeom prst="rect">
            <a:avLst/>
          </a:prstGeom>
          <a:noFill/>
          <a:ln>
            <a:noFill/>
          </a:ln>
        </p:spPr>
      </p:pic>
      <p:pic>
        <p:nvPicPr>
          <p:cNvPr id="25" name="Google Shape;127;p19">
            <a:extLst>
              <a:ext uri="{FF2B5EF4-FFF2-40B4-BE49-F238E27FC236}">
                <a16:creationId xmlns:a16="http://schemas.microsoft.com/office/drawing/2014/main" xmlns="" id="{E2888A61-854C-42B0-8178-139CC748329A}"/>
              </a:ext>
            </a:extLst>
          </p:cNvPr>
          <p:cNvPicPr preferRelativeResize="0"/>
          <p:nvPr/>
        </p:nvPicPr>
        <p:blipFill>
          <a:blip r:embed="rId4">
            <a:alphaModFix/>
          </a:blip>
          <a:stretch>
            <a:fillRect/>
          </a:stretch>
        </p:blipFill>
        <p:spPr>
          <a:xfrm>
            <a:off x="3352800" y="1524000"/>
            <a:ext cx="5455804" cy="3112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7229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0882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524999" cy="73576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a:spLocks noGrp="1"/>
          </p:cNvSpPr>
          <p:nvPr>
            <p:ph sz="quarter" idx="10"/>
          </p:nvPr>
        </p:nvSpPr>
        <p:spPr>
          <a:xfrm>
            <a:off x="304800" y="5410200"/>
            <a:ext cx="5867400" cy="685800"/>
          </a:xfrm>
        </p:spPr>
        <p:txBody>
          <a:bodyPr/>
          <a:lstStyle/>
          <a:p>
            <a:pPr marL="68581" indent="0" rtl="0">
              <a:buNone/>
            </a:pPr>
            <a:r>
              <a:rPr lang="en-US" sz="2800" b="1" dirty="0" smtClean="0">
                <a:hlinkClick r:id="rId4"/>
              </a:rPr>
              <a:t>Contact: </a:t>
            </a:r>
          </a:p>
          <a:p>
            <a:pPr marL="68581" indent="0" rtl="0">
              <a:buNone/>
            </a:pPr>
            <a:r>
              <a:rPr lang="en-US" b="1" dirty="0" smtClean="0">
                <a:hlinkClick r:id="rId4"/>
              </a:rPr>
              <a:t>Mirko.Albani@esa.int</a:t>
            </a:r>
            <a:endParaRPr lang="en-US" b="1" dirty="0" smtClean="0"/>
          </a:p>
        </p:txBody>
      </p:sp>
    </p:spTree>
    <p:extLst>
      <p:ext uri="{BB962C8B-B14F-4D97-AF65-F5344CB8AC3E}">
        <p14:creationId xmlns:p14="http://schemas.microsoft.com/office/powerpoint/2010/main" val="4511193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984091" y="1143000"/>
            <a:ext cx="7126759" cy="6019800"/>
          </a:xfrm>
          <a:prstGeom prst="rect">
            <a:avLst/>
          </a:prstGeom>
        </p:spPr>
      </p:pic>
      <p:sp>
        <p:nvSpPr>
          <p:cNvPr id="9" name="Content Placeholder 1"/>
          <p:cNvSpPr>
            <a:spLocks noGrp="1"/>
          </p:cNvSpPr>
          <p:nvPr>
            <p:ph sz="quarter" idx="10"/>
          </p:nvPr>
        </p:nvSpPr>
        <p:spPr>
          <a:xfrm>
            <a:off x="0" y="1752600"/>
            <a:ext cx="2590800" cy="4724400"/>
          </a:xfrm>
        </p:spPr>
        <p:txBody>
          <a:bodyPr/>
          <a:lstStyle/>
          <a:p>
            <a:pPr marL="0" indent="0">
              <a:buNone/>
            </a:pPr>
            <a:r>
              <a:rPr lang="en-AU" sz="2400" dirty="0" smtClean="0">
                <a:latin typeface="Calibri" charset="0"/>
                <a:ea typeface="Calibri" charset="0"/>
                <a:cs typeface="Calibri" charset="0"/>
              </a:rPr>
              <a:t>CEOS Leadership</a:t>
            </a:r>
          </a:p>
          <a:p>
            <a:pPr marL="0" indent="0">
              <a:buNone/>
            </a:pPr>
            <a:endParaRPr lang="en-AU" sz="2400" dirty="0" smtClean="0">
              <a:latin typeface="Calibri" charset="0"/>
              <a:ea typeface="Calibri" charset="0"/>
              <a:cs typeface="Calibri" charset="0"/>
            </a:endParaRPr>
          </a:p>
          <a:p>
            <a:pPr marL="0" indent="0">
              <a:buNone/>
            </a:pPr>
            <a:r>
              <a:rPr lang="en-AU" sz="2400" dirty="0" smtClean="0">
                <a:latin typeface="Calibri" charset="0"/>
                <a:ea typeface="Calibri" charset="0"/>
                <a:cs typeface="Calibri" charset="0"/>
              </a:rPr>
              <a:t>Support roles</a:t>
            </a:r>
          </a:p>
          <a:p>
            <a:pPr marL="0" indent="0">
              <a:buNone/>
            </a:pPr>
            <a:endParaRPr lang="en-AU" sz="400" dirty="0" smtClean="0">
              <a:latin typeface="Calibri" charset="0"/>
              <a:ea typeface="Calibri" charset="0"/>
              <a:cs typeface="Calibri" charset="0"/>
            </a:endParaRPr>
          </a:p>
          <a:p>
            <a:pPr marL="0" indent="0">
              <a:buNone/>
            </a:pPr>
            <a:endParaRPr lang="en-AU" sz="2400" dirty="0" smtClean="0">
              <a:latin typeface="Calibri" charset="0"/>
              <a:ea typeface="Calibri" charset="0"/>
              <a:cs typeface="Calibri" charset="0"/>
            </a:endParaRPr>
          </a:p>
          <a:p>
            <a:pPr marL="0" indent="0">
              <a:buNone/>
            </a:pPr>
            <a:endParaRPr lang="en-AU" sz="2400" dirty="0" smtClean="0">
              <a:latin typeface="Calibri" charset="0"/>
              <a:ea typeface="Calibri" charset="0"/>
              <a:cs typeface="Calibri" charset="0"/>
            </a:endParaRPr>
          </a:p>
          <a:p>
            <a:pPr marL="0" indent="0">
              <a:buNone/>
            </a:pPr>
            <a:r>
              <a:rPr lang="en-AU" sz="2400" dirty="0" smtClean="0">
                <a:latin typeface="Calibri" charset="0"/>
                <a:ea typeface="Calibri" charset="0"/>
                <a:cs typeface="Calibri" charset="0"/>
              </a:rPr>
              <a:t>Working Groups</a:t>
            </a:r>
          </a:p>
          <a:p>
            <a:pPr marL="0" indent="0">
              <a:buNone/>
            </a:pPr>
            <a:endParaRPr lang="en-AU" sz="2400" dirty="0" smtClean="0">
              <a:latin typeface="Calibri" charset="0"/>
              <a:ea typeface="Calibri" charset="0"/>
              <a:cs typeface="Calibri" charset="0"/>
            </a:endParaRPr>
          </a:p>
          <a:p>
            <a:pPr marL="0" indent="0">
              <a:buNone/>
            </a:pPr>
            <a:r>
              <a:rPr lang="en-AU" sz="2400" dirty="0" smtClean="0">
                <a:latin typeface="Calibri" charset="0"/>
                <a:ea typeface="Calibri" charset="0"/>
                <a:cs typeface="Calibri" charset="0"/>
              </a:rPr>
              <a:t>Virtual Constellations</a:t>
            </a:r>
          </a:p>
          <a:p>
            <a:pPr marL="0" indent="0">
              <a:buNone/>
            </a:pPr>
            <a:endParaRPr lang="en-AU" sz="2400" dirty="0" smtClean="0">
              <a:latin typeface="Calibri" charset="0"/>
              <a:ea typeface="Calibri" charset="0"/>
              <a:cs typeface="Calibri" charset="0"/>
            </a:endParaRPr>
          </a:p>
          <a:p>
            <a:pPr marL="0" indent="0">
              <a:buNone/>
            </a:pPr>
            <a:r>
              <a:rPr lang="en-AU" sz="2400" dirty="0" smtClean="0">
                <a:latin typeface="Calibri" charset="0"/>
                <a:ea typeface="Calibri" charset="0"/>
                <a:cs typeface="Calibri" charset="0"/>
              </a:rPr>
              <a:t>Ad-hoc Teams</a:t>
            </a:r>
            <a:endParaRPr lang="en-AU" sz="1800" dirty="0">
              <a:latin typeface="Calibri" charset="0"/>
              <a:ea typeface="Calibri" charset="0"/>
              <a:cs typeface="Calibri" charset="0"/>
            </a:endParaRPr>
          </a:p>
        </p:txBody>
      </p:sp>
      <p:sp>
        <p:nvSpPr>
          <p:cNvPr id="13" name="Content Placeholder 2"/>
          <p:cNvSpPr>
            <a:spLocks noGrp="1"/>
          </p:cNvSpPr>
          <p:nvPr>
            <p:ph sz="quarter" idx="11"/>
          </p:nvPr>
        </p:nvSpPr>
        <p:spPr>
          <a:xfrm>
            <a:off x="2057400" y="304800"/>
            <a:ext cx="4953000" cy="533400"/>
          </a:xfrm>
        </p:spPr>
        <p:txBody>
          <a:bodyPr/>
          <a:lstStyle/>
          <a:p>
            <a:r>
              <a:rPr lang="en-AU" sz="3200" dirty="0">
                <a:latin typeface="Calibri" charset="0"/>
                <a:ea typeface="Calibri" charset="0"/>
                <a:cs typeface="Calibri" charset="0"/>
              </a:rPr>
              <a:t>Organisational structure</a:t>
            </a:r>
          </a:p>
        </p:txBody>
      </p:sp>
      <p:sp>
        <p:nvSpPr>
          <p:cNvPr id="2" name="Rounded Rectangle 1"/>
          <p:cNvSpPr/>
          <p:nvPr/>
        </p:nvSpPr>
        <p:spPr>
          <a:xfrm>
            <a:off x="5105400" y="5943600"/>
            <a:ext cx="1600200" cy="762000"/>
          </a:xfrm>
          <a:prstGeom prst="roundRect">
            <a:avLst/>
          </a:prstGeom>
          <a:solidFill>
            <a:srgbClr val="FFFFFF">
              <a:alpha val="26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6194296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368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000" b="1" dirty="0" smtClean="0">
                <a:solidFill>
                  <a:srgbClr val="FFFFFF"/>
                </a:solidFill>
                <a:latin typeface="+mj-lt"/>
              </a:rPr>
              <a:t>WGISS - </a:t>
            </a:r>
            <a:r>
              <a:rPr lang="en-US" sz="3200" b="1" dirty="0" smtClean="0">
                <a:solidFill>
                  <a:srgbClr val="FFFFFF"/>
                </a:solidFill>
                <a:latin typeface="+mj-lt"/>
              </a:rPr>
              <a:t>Working Group for Information Systems and Services</a:t>
            </a:r>
            <a:endParaRPr sz="3600" dirty="0">
              <a:solidFill>
                <a:srgbClr val="FFFFFF"/>
              </a:solidFill>
              <a:latin typeface="+mj-lt"/>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40457622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610600" cy="5509199"/>
          </a:xfrm>
          <a:prstGeom prst="rect">
            <a:avLst/>
          </a:prstGeom>
        </p:spPr>
        <p:txBody>
          <a:bodyPr wrap="square">
            <a:spAutoFit/>
          </a:bodyPr>
          <a:lstStyle/>
          <a:p>
            <a:r>
              <a:rPr lang="en-US" sz="2400" dirty="0" smtClean="0"/>
              <a:t>WGISS is </a:t>
            </a:r>
            <a:r>
              <a:rPr lang="en-US" sz="2400" dirty="0"/>
              <a:t>a subsidiary body supporting </a:t>
            </a:r>
            <a:r>
              <a:rPr lang="en-US" sz="2400" dirty="0" smtClean="0"/>
              <a:t>CEOS</a:t>
            </a:r>
          </a:p>
          <a:p>
            <a:pPr marL="742950" lvl="1" indent="-285750">
              <a:spcBef>
                <a:spcPts val="1100"/>
              </a:spcBef>
              <a:buFont typeface="Wingdings" charset="2"/>
              <a:buChar char="Ø"/>
            </a:pPr>
            <a:r>
              <a:rPr lang="en-US" dirty="0" smtClean="0"/>
              <a:t>Promotes </a:t>
            </a:r>
            <a:r>
              <a:rPr lang="en-US" dirty="0"/>
              <a:t>collaboration in the development of systems and services that manage and supply </a:t>
            </a:r>
            <a:r>
              <a:rPr lang="en-US" dirty="0" smtClean="0"/>
              <a:t>Earth Observation data;</a:t>
            </a:r>
            <a:endParaRPr lang="en-US" dirty="0"/>
          </a:p>
          <a:p>
            <a:pPr marL="742950" lvl="1" indent="-285750">
              <a:spcBef>
                <a:spcPts val="1100"/>
              </a:spcBef>
              <a:buFont typeface="Wingdings" charset="2"/>
              <a:buChar char="Ø"/>
            </a:pPr>
            <a:r>
              <a:rPr lang="en-US" dirty="0"/>
              <a:t>C</a:t>
            </a:r>
            <a:r>
              <a:rPr lang="en-US" dirty="0" smtClean="0"/>
              <a:t>reates </a:t>
            </a:r>
            <a:r>
              <a:rPr lang="en-US" dirty="0"/>
              <a:t>and demonstrates prototypes supporting CEOS and Group on Earth Observation (GEO) </a:t>
            </a:r>
            <a:r>
              <a:rPr lang="en-US" dirty="0" smtClean="0"/>
              <a:t>requirements;</a:t>
            </a:r>
          </a:p>
          <a:p>
            <a:pPr marL="742950" lvl="1" indent="-285750">
              <a:spcBef>
                <a:spcPts val="1100"/>
              </a:spcBef>
              <a:buFont typeface="Wingdings" charset="2"/>
              <a:buChar char="Ø"/>
            </a:pPr>
            <a:r>
              <a:rPr lang="en-US" dirty="0" smtClean="0"/>
              <a:t>Addresses </a:t>
            </a:r>
            <a:r>
              <a:rPr lang="en-US" dirty="0"/>
              <a:t>the internal management of EO data, the creation of information systems and the delivery of interoperable services. </a:t>
            </a:r>
            <a:endParaRPr lang="en-US" dirty="0" smtClean="0"/>
          </a:p>
          <a:p>
            <a:endParaRPr lang="en-US" sz="2400" dirty="0" smtClean="0"/>
          </a:p>
          <a:p>
            <a:r>
              <a:rPr lang="en-US" sz="2400" dirty="0" smtClean="0"/>
              <a:t>The </a:t>
            </a:r>
            <a:r>
              <a:rPr lang="en-US" sz="2400" dirty="0"/>
              <a:t>activities and expertise of WGISS </a:t>
            </a:r>
            <a:r>
              <a:rPr lang="en-US" sz="2400" b="1" dirty="0"/>
              <a:t>span the full range of the information life cycle </a:t>
            </a:r>
            <a:r>
              <a:rPr lang="en-US" sz="2400" dirty="0"/>
              <a:t>from the </a:t>
            </a:r>
            <a:r>
              <a:rPr lang="en-US" sz="2400" i="1" dirty="0"/>
              <a:t>requirements and metadata definition for the initial ingestion of satellite data into archives through to the incorporation of derived information into end-user applications</a:t>
            </a:r>
            <a:r>
              <a:rPr lang="en-US" sz="2400" dirty="0"/>
              <a:t>. </a:t>
            </a:r>
          </a:p>
          <a:p>
            <a:endParaRPr lang="en-US" sz="2400" dirty="0"/>
          </a:p>
        </p:txBody>
      </p:sp>
    </p:spTree>
    <p:extLst>
      <p:ext uri="{BB962C8B-B14F-4D97-AF65-F5344CB8AC3E}">
        <p14:creationId xmlns:p14="http://schemas.microsoft.com/office/powerpoint/2010/main" val="13048789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a:t>WGISS Structure</a:t>
            </a:r>
          </a:p>
        </p:txBody>
      </p:sp>
      <p:pic>
        <p:nvPicPr>
          <p:cNvPr id="3" name="Picture 2"/>
          <p:cNvPicPr>
            <a:picLocks noChangeAspect="1"/>
          </p:cNvPicPr>
          <p:nvPr/>
        </p:nvPicPr>
        <p:blipFill>
          <a:blip r:embed="rId2"/>
          <a:stretch>
            <a:fillRect/>
          </a:stretch>
        </p:blipFill>
        <p:spPr>
          <a:xfrm>
            <a:off x="533400" y="1066800"/>
            <a:ext cx="8153400" cy="5791200"/>
          </a:xfrm>
          <a:prstGeom prst="rect">
            <a:avLst/>
          </a:prstGeom>
        </p:spPr>
      </p:pic>
    </p:spTree>
    <p:extLst>
      <p:ext uri="{BB962C8B-B14F-4D97-AF65-F5344CB8AC3E}">
        <p14:creationId xmlns:p14="http://schemas.microsoft.com/office/powerpoint/2010/main" val="30410805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891988"/>
          </a:xfrm>
        </p:spPr>
        <p:txBody>
          <a:bodyPr/>
          <a:lstStyle/>
          <a:p>
            <a:r>
              <a:rPr lang="en-GB" dirty="0" smtClean="0"/>
              <a:t>Data Preservation and Stewardship</a:t>
            </a:r>
            <a:endParaRPr lang="en-GB" sz="2400" dirty="0"/>
          </a:p>
        </p:txBody>
      </p:sp>
      <p:sp>
        <p:nvSpPr>
          <p:cNvPr id="3" name="Subtitle 2"/>
          <p:cNvSpPr>
            <a:spLocks noGrp="1"/>
          </p:cNvSpPr>
          <p:nvPr>
            <p:ph type="subTitle" sz="quarter" idx="1"/>
          </p:nvPr>
        </p:nvSpPr>
        <p:spPr>
          <a:xfrm>
            <a:off x="4038600" y="2057400"/>
            <a:ext cx="4903177" cy="1093787"/>
          </a:xfrm>
        </p:spPr>
        <p:txBody>
          <a:bodyPr/>
          <a:lstStyle/>
          <a:p>
            <a:r>
              <a:rPr lang="en-US" dirty="0"/>
              <a:t>WGISS accomplishes its Data Preservation and Curation efforts through the </a:t>
            </a:r>
            <a:r>
              <a:rPr lang="en-US" b="1" i="1" dirty="0" smtClean="0"/>
              <a:t>Data </a:t>
            </a:r>
            <a:r>
              <a:rPr lang="en-US" b="1" i="1" dirty="0"/>
              <a:t>Stewardship Interest Group (DSIG)</a:t>
            </a:r>
          </a:p>
          <a:p>
            <a:endParaRPr lang="en-GB" dirty="0"/>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r="17003"/>
          <a:stretch>
            <a:fillRect/>
          </a:stretch>
        </p:blipFill>
        <p:spPr bwMode="auto">
          <a:xfrm>
            <a:off x="1295400" y="4953000"/>
            <a:ext cx="297338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r="8591" b="4614"/>
          <a:stretch>
            <a:fillRect/>
          </a:stretch>
        </p:blipFill>
        <p:spPr bwMode="auto">
          <a:xfrm>
            <a:off x="5562600" y="4923652"/>
            <a:ext cx="2133600" cy="19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84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Reference Model for Data Stewardship</a:t>
              </a:r>
              <a:endParaRPr lang="en-US" sz="1400" b="1" kern="0" dirty="0">
                <a:solidFill>
                  <a:prstClr val="black"/>
                </a:solidFill>
                <a:latin typeface="Calibri"/>
                <a:ea typeface="+mn-ea"/>
                <a:cs typeface="+mn-cs"/>
              </a:endParaRP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EO Data Set</a:t>
              </a:r>
              <a:br>
                <a:rPr lang="en-US" sz="1100" b="1" kern="0" smtClean="0">
                  <a:solidFill>
                    <a:prstClr val="black"/>
                  </a:solidFill>
                  <a:latin typeface="Calibri"/>
                  <a:ea typeface="+mn-ea"/>
                  <a:cs typeface="+mn-cs"/>
                </a:rPr>
              </a:br>
              <a:r>
                <a:rPr lang="en-US" sz="1100" b="1" kern="0" smtClean="0">
                  <a:solidFill>
                    <a:prstClr val="black"/>
                  </a:solidFill>
                  <a:latin typeface="Calibri"/>
                  <a:ea typeface="+mn-ea"/>
                  <a:cs typeface="+mn-cs"/>
                </a:rPr>
                <a:t>Consolidation Process</a:t>
              </a:r>
              <a:endParaRPr lang="en-US" sz="1100" b="1" kern="0">
                <a:solidFill>
                  <a:prstClr val="black"/>
                </a:solidFill>
                <a:latin typeface="Calibri"/>
                <a:ea typeface="+mn-ea"/>
                <a:cs typeface="+mn-cs"/>
              </a:endParaRPr>
            </a:p>
          </p:txBody>
        </p:sp>
        <p:sp>
          <p:nvSpPr>
            <p:cNvPr id="53" name="Rectangle 52"/>
            <p:cNvSpPr>
              <a:spLocks noChangeArrowheads="1"/>
            </p:cNvSpPr>
            <p:nvPr/>
          </p:nvSpPr>
          <p:spPr bwMode="auto">
            <a:xfrm>
              <a:off x="3286510" y="4830461"/>
              <a:ext cx="90449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EO Data Preservation Guidelines</a:t>
              </a:r>
              <a:endParaRPr lang="en-US" sz="1100" b="1" kern="0">
                <a:solidFill>
                  <a:schemeClr val="tx1"/>
                </a:solidFill>
                <a:latin typeface="Calibri"/>
                <a:ea typeface="+mn-ea"/>
                <a:cs typeface="+mn-cs"/>
              </a:endParaRPr>
            </a:p>
          </p:txBody>
        </p:sp>
        <p:sp>
          <p:nvSpPr>
            <p:cNvPr id="54" name="Rectangle 53"/>
            <p:cNvSpPr>
              <a:spLocks noChangeArrowheads="1"/>
            </p:cNvSpPr>
            <p:nvPr/>
          </p:nvSpPr>
          <p:spPr bwMode="auto">
            <a:xfrm>
              <a:off x="6781800" y="3611261"/>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a:solidFill>
                    <a:prstClr val="black"/>
                  </a:solidFill>
                  <a:latin typeface="Calibri"/>
                  <a:ea typeface="+mn-ea"/>
                  <a:cs typeface="+mn-cs"/>
                </a:rPr>
                <a:t>Glossary of Acronyms and Terms</a:t>
              </a:r>
            </a:p>
          </p:txBody>
        </p:sp>
        <p:sp>
          <p:nvSpPr>
            <p:cNvPr id="55" name="Rectangle 54"/>
            <p:cNvSpPr>
              <a:spLocks noChangeArrowheads="1"/>
            </p:cNvSpPr>
            <p:nvPr/>
          </p:nvSpPr>
          <p:spPr bwMode="auto">
            <a:xfrm>
              <a:off x="4049713" y="1066498"/>
              <a:ext cx="1589087" cy="792163"/>
            </a:xfrm>
            <a:prstGeom prst="rect">
              <a:avLst/>
            </a:prstGeom>
            <a:solidFill>
              <a:srgbClr val="3366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CEOS Agencies EO Space Data Sets</a:t>
              </a:r>
              <a:endParaRPr lang="en-US" sz="1400" b="1" kern="0" dirty="0">
                <a:solidFill>
                  <a:prstClr val="black"/>
                </a:solidFill>
                <a:latin typeface="Calibri"/>
                <a:ea typeface="+mn-ea"/>
                <a:cs typeface="+mn-cs"/>
              </a:endParaRPr>
            </a:p>
          </p:txBody>
        </p:sp>
        <p:cxnSp>
          <p:nvCxnSpPr>
            <p:cNvPr id="57" name="Straight Arrow Connector 29"/>
            <p:cNvCxnSpPr>
              <a:cxnSpLocks noChangeShapeType="1"/>
              <a:stCxn id="61" idx="2"/>
              <a:endCxn id="51" idx="0"/>
            </p:cNvCxnSpPr>
            <p:nvPr/>
          </p:nvCxnSpPr>
          <p:spPr bwMode="auto">
            <a:xfrm flipH="1">
              <a:off x="4827709" y="3114374"/>
              <a:ext cx="10991" cy="44832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267200" y="4830461"/>
              <a:ext cx="1052348"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Preserved Data </a:t>
              </a:r>
            </a:p>
            <a:p>
              <a:pPr algn="ctr" fontAlgn="auto">
                <a:spcBef>
                  <a:spcPts val="0"/>
                </a:spcBef>
                <a:spcAft>
                  <a:spcPts val="0"/>
                </a:spcAft>
                <a:defRPr/>
              </a:pPr>
              <a:r>
                <a:rPr lang="en-US" sz="1100" b="1" kern="0" smtClean="0">
                  <a:solidFill>
                    <a:schemeClr val="tx1"/>
                  </a:solidFill>
                  <a:latin typeface="Calibri"/>
                  <a:ea typeface="+mn-ea"/>
                  <a:cs typeface="+mn-cs"/>
                </a:rPr>
                <a:t>Set Content</a:t>
              </a:r>
              <a:endParaRPr lang="en-US" sz="1100" b="1" kern="0">
                <a:solidFill>
                  <a:schemeClr val="tx1"/>
                </a:solidFill>
                <a:latin typeface="Calibri"/>
                <a:ea typeface="+mn-ea"/>
                <a:cs typeface="+mn-cs"/>
              </a:endParaRPr>
            </a:p>
          </p:txBody>
        </p:sp>
        <p:sp>
          <p:nvSpPr>
            <p:cNvPr id="59" name="Rectangle 58"/>
            <p:cNvSpPr>
              <a:spLocks noChangeArrowheads="1"/>
            </p:cNvSpPr>
            <p:nvPr/>
          </p:nvSpPr>
          <p:spPr bwMode="auto">
            <a:xfrm>
              <a:off x="7322465" y="4830461"/>
              <a:ext cx="983335"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Persistent Identifiers Best Practice</a:t>
              </a:r>
              <a:endParaRPr lang="en-US" sz="1100" b="1" kern="0">
                <a:solidFill>
                  <a:prstClr val="black"/>
                </a:solidFill>
                <a:latin typeface="Calibri"/>
                <a:ea typeface="+mn-ea"/>
                <a:cs typeface="+mn-cs"/>
              </a:endParaRPr>
            </a:p>
          </p:txBody>
        </p:sp>
        <p:sp>
          <p:nvSpPr>
            <p:cNvPr id="60" name="Rectangle 59"/>
            <p:cNvSpPr>
              <a:spLocks noChangeArrowheads="1"/>
            </p:cNvSpPr>
            <p:nvPr/>
          </p:nvSpPr>
          <p:spPr bwMode="auto">
            <a:xfrm>
              <a:off x="990600" y="2239662"/>
              <a:ext cx="1512887" cy="838200"/>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dirty="0">
                  <a:solidFill>
                    <a:prstClr val="black"/>
                  </a:solidFill>
                  <a:latin typeface="Calibri"/>
                  <a:ea typeface="+mn-ea"/>
                  <a:cs typeface="+mn-cs"/>
                </a:rPr>
                <a:t>Data Purge Alert Procedure &amp; White Paper</a:t>
              </a:r>
            </a:p>
          </p:txBody>
        </p:sp>
        <p:sp>
          <p:nvSpPr>
            <p:cNvPr id="61" name="Rectangle 60"/>
            <p:cNvSpPr>
              <a:spLocks noChangeArrowheads="1"/>
            </p:cNvSpPr>
            <p:nvPr/>
          </p:nvSpPr>
          <p:spPr bwMode="auto">
            <a:xfrm>
              <a:off x="3810000" y="2239661"/>
              <a:ext cx="2057400"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Individual organizations'</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505200" y="3077861"/>
              <a:ext cx="1378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a:t>
              </a:r>
            </a:p>
            <a:p>
              <a:pPr eaLnBrk="1" hangingPunct="1"/>
              <a:r>
                <a:rPr lang="en-US" sz="1000" b="1" dirty="0" smtClean="0">
                  <a:solidFill>
                    <a:schemeClr val="tx1"/>
                  </a:solidFill>
                </a:rPr>
                <a:t>Reference</a:t>
              </a:r>
              <a:endParaRPr lang="en-US" sz="1000" b="1" dirty="0">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smtClean="0">
                  <a:solidFill>
                    <a:srgbClr val="000000"/>
                  </a:solidFill>
                  <a:latin typeface="Calibri" charset="0"/>
                </a:rPr>
                <a:t>…</a:t>
              </a:r>
              <a:endParaRPr lang="en-US" sz="1400" b="1">
                <a:solidFill>
                  <a:srgbClr val="000000"/>
                </a:solidFill>
                <a:latin typeface="Calibri" charset="0"/>
              </a:endParaRPr>
            </a:p>
          </p:txBody>
        </p:sp>
        <p:sp>
          <p:nvSpPr>
            <p:cNvPr id="65" name="TextBox 29"/>
            <p:cNvSpPr txBox="1">
              <a:spLocks noChangeArrowheads="1"/>
            </p:cNvSpPr>
            <p:nvPr/>
          </p:nvSpPr>
          <p:spPr bwMode="auto">
            <a:xfrm>
              <a:off x="4044950" y="4355798"/>
              <a:ext cx="7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smtClean="0">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381000" y="5059061"/>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2286000" y="4830461"/>
              <a:ext cx="91440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100" b="1" smtClean="0">
                  <a:solidFill>
                    <a:schemeClr val="tx1"/>
                  </a:solidFill>
                  <a:latin typeface="Calibri" charset="0"/>
                </a:rPr>
                <a:t>Preservation Workflow</a:t>
              </a:r>
              <a:endParaRPr lang="en-US" sz="1100" b="1">
                <a:solidFill>
                  <a:schemeClr val="tx1"/>
                </a:solidFill>
                <a:latin typeface="Calibri" charset="0"/>
              </a:endParaRPr>
            </a:p>
          </p:txBody>
        </p:sp>
        <p:cxnSp>
          <p:nvCxnSpPr>
            <p:cNvPr id="73" name="Straight Arrow Connector 37"/>
            <p:cNvCxnSpPr>
              <a:cxnSpLocks noChangeShapeType="1"/>
              <a:stCxn id="55" idx="2"/>
              <a:endCxn id="61" idx="0"/>
            </p:cNvCxnSpPr>
            <p:nvPr/>
          </p:nvCxnSpPr>
          <p:spPr bwMode="auto">
            <a:xfrm flipH="1">
              <a:off x="4838700" y="1858661"/>
              <a:ext cx="5557" cy="381000"/>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962400" y="1858661"/>
              <a:ext cx="9163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Applied to</a:t>
              </a:r>
              <a:endParaRPr lang="en-US" sz="1000" b="1" dirty="0">
                <a:solidFill>
                  <a:schemeClr val="tx1"/>
                </a:solidFill>
              </a:endParaRPr>
            </a:p>
          </p:txBody>
        </p:sp>
        <p:sp>
          <p:nvSpPr>
            <p:cNvPr id="79" name="Rectangle 78"/>
            <p:cNvSpPr>
              <a:spLocks noChangeArrowheads="1"/>
            </p:cNvSpPr>
            <p:nvPr/>
          </p:nvSpPr>
          <p:spPr bwMode="auto">
            <a:xfrm>
              <a:off x="5395291" y="4830461"/>
              <a:ext cx="929309"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Associated Knowledge Preservation</a:t>
              </a:r>
              <a:endParaRPr lang="en-US" sz="1100" b="1" kern="0">
                <a:solidFill>
                  <a:schemeClr val="tx1"/>
                </a:solidFill>
                <a:latin typeface="Calibri"/>
                <a:ea typeface="+mn-ea"/>
                <a:cs typeface="+mn-cs"/>
              </a:endParaRPr>
            </a:p>
          </p:txBody>
        </p:sp>
        <p:sp>
          <p:nvSpPr>
            <p:cNvPr id="80" name="Rectangle 79"/>
            <p:cNvSpPr>
              <a:spLocks noChangeArrowheads="1"/>
            </p:cNvSpPr>
            <p:nvPr/>
          </p:nvSpPr>
          <p:spPr bwMode="auto">
            <a:xfrm>
              <a:off x="6400800" y="4830461"/>
              <a:ext cx="850993"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WGISS Maturity Matrix</a:t>
              </a:r>
              <a:endParaRPr lang="en-US" sz="1100" b="1" kern="0">
                <a:solidFill>
                  <a:schemeClr val="tx1"/>
                </a:solidFill>
                <a:latin typeface="Calibri"/>
                <a:ea typeface="+mn-ea"/>
                <a:cs typeface="+mn-cs"/>
              </a:endParaRPr>
            </a:p>
          </p:txBody>
        </p:sp>
      </p:grpSp>
      <p:cxnSp>
        <p:nvCxnSpPr>
          <p:cNvPr id="90" name="Straight Arrow Connector 29"/>
          <p:cNvCxnSpPr>
            <a:cxnSpLocks noChangeShapeType="1"/>
            <a:stCxn id="61" idx="1"/>
            <a:endCxn id="60" idx="3"/>
          </p:cNvCxnSpPr>
          <p:nvPr/>
        </p:nvCxnSpPr>
        <p:spPr bwMode="auto">
          <a:xfrm flipH="1" flipV="1">
            <a:off x="2503488" y="2781301"/>
            <a:ext cx="1306513" cy="18256"/>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91" name="TextBox 2"/>
          <p:cNvSpPr txBox="1">
            <a:spLocks noChangeArrowheads="1"/>
          </p:cNvSpPr>
          <p:nvPr/>
        </p:nvSpPr>
        <p:spPr bwMode="auto">
          <a:xfrm>
            <a:off x="2514600" y="23622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Reference</a:t>
            </a:r>
            <a:endParaRPr lang="en-US" sz="1000" b="1" dirty="0">
              <a:solidFill>
                <a:schemeClr val="tx1"/>
              </a:solidFill>
            </a:endParaRPr>
          </a:p>
        </p:txBody>
      </p:sp>
      <p:sp>
        <p:nvSpPr>
          <p:cNvPr id="28" name="Explosion 2 27"/>
          <p:cNvSpPr/>
          <p:nvPr/>
        </p:nvSpPr>
        <p:spPr>
          <a:xfrm>
            <a:off x="6477000" y="755218"/>
            <a:ext cx="2667000" cy="2421132"/>
          </a:xfrm>
          <a:prstGeom prst="irregularSeal2">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fontAlgn="auto">
              <a:spcBef>
                <a:spcPts val="0"/>
              </a:spcBef>
              <a:spcAft>
                <a:spcPts val="0"/>
              </a:spcAft>
              <a:defRPr/>
            </a:pPr>
            <a:r>
              <a:rPr lang="en-US" sz="1600" b="1" dirty="0">
                <a:solidFill>
                  <a:schemeClr val="tx1"/>
                </a:solidFill>
                <a:latin typeface="Calibri"/>
              </a:rPr>
              <a:t>EO Data Stewardship </a:t>
            </a:r>
            <a:br>
              <a:rPr lang="en-US" sz="1600" b="1" dirty="0">
                <a:solidFill>
                  <a:schemeClr val="tx1"/>
                </a:solidFill>
                <a:latin typeface="Calibri"/>
              </a:rPr>
            </a:br>
            <a:r>
              <a:rPr lang="en-US" sz="1600" b="1" dirty="0">
                <a:solidFill>
                  <a:schemeClr val="tx1"/>
                </a:solidFill>
                <a:latin typeface="Calibri"/>
              </a:rPr>
              <a:t>Cooperative Framework</a:t>
            </a:r>
          </a:p>
        </p:txBody>
      </p:sp>
      <p:sp>
        <p:nvSpPr>
          <p:cNvPr id="2" name="Rectangle 1"/>
          <p:cNvSpPr/>
          <p:nvPr/>
        </p:nvSpPr>
        <p:spPr>
          <a:xfrm rot="20118232">
            <a:off x="1433976" y="2967335"/>
            <a:ext cx="6276077" cy="1754327"/>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Recommended for </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 </a:t>
            </a:r>
          </a:p>
        </p:txBody>
      </p:sp>
    </p:spTree>
    <p:extLst>
      <p:ext uri="{BB962C8B-B14F-4D97-AF65-F5344CB8AC3E}">
        <p14:creationId xmlns:p14="http://schemas.microsoft.com/office/powerpoint/2010/main" val="654408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16058</TotalTime>
  <Words>2258</Words>
  <Application>Microsoft Macintosh PowerPoint</Application>
  <PresentationFormat>On-screen Show (4:3)</PresentationFormat>
  <Paragraphs>420</Paragraphs>
  <Slides>37</Slides>
  <Notes>29</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vt:lpstr>
      <vt:lpstr>Working Group on Information Systems and Services (WGISS)</vt:lpstr>
      <vt:lpstr>PowerPoint Presentation</vt:lpstr>
      <vt:lpstr>PowerPoint Presentation</vt:lpstr>
      <vt:lpstr>PowerPoint Presentation</vt:lpstr>
      <vt:lpstr>WGISS - Working Group for Information Systems and Services</vt:lpstr>
      <vt:lpstr>PowerPoint Presentation</vt:lpstr>
      <vt:lpstr>PowerPoint Presentation</vt:lpstr>
      <vt:lpstr>Data Preservation and Stewardship</vt:lpstr>
      <vt:lpstr>PowerPoint Presentation</vt:lpstr>
      <vt:lpstr>PowerPoint Presentation</vt:lpstr>
      <vt:lpstr>PowerPoint Presentation</vt:lpstr>
      <vt:lpstr>Discovery &amp; Access</vt:lpstr>
      <vt:lpstr>PowerPoint Presentation</vt:lpstr>
      <vt:lpstr>WGISS Connected Data Assets (CDA)</vt:lpstr>
      <vt:lpstr>ECVs/CDRs Discovery and Access  through WGISS Systems</vt:lpstr>
      <vt:lpstr>CEOS data in GEOSS</vt:lpstr>
      <vt:lpstr>Interoperability and Use  (including Future Data Architectures)  </vt:lpstr>
      <vt:lpstr>PowerPoint Presentation</vt:lpstr>
      <vt:lpstr>PowerPoint Presentation</vt:lpstr>
      <vt:lpstr>PowerPoint Presentation</vt:lpstr>
      <vt:lpstr>PowerPoint Presentation</vt:lpstr>
      <vt:lpstr>PowerPoint Presentation</vt:lpstr>
      <vt:lpstr>Copernicus Data and Exploitation Platform - Deutschland </vt:lpstr>
      <vt:lpstr>Moving to Cloud: some experiences</vt:lpstr>
      <vt:lpstr>PowerPoint Presentation</vt:lpstr>
      <vt:lpstr>PowerPoint Presentation</vt:lpstr>
      <vt:lpstr>PowerPoint Presentation</vt:lpstr>
      <vt:lpstr>PowerPoint Presentation</vt:lpstr>
      <vt:lpstr>WGISS Carbon Community Portal</vt:lpstr>
      <vt:lpstr>Technology Exploration </vt:lpstr>
      <vt:lpstr>PowerPoint Presentation</vt:lpstr>
      <vt:lpstr>WGISS Cooperation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621</cp:revision>
  <dcterms:modified xsi:type="dcterms:W3CDTF">2019-03-06T10:16:30Z</dcterms:modified>
</cp:coreProperties>
</file>