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70" r:id="rId4"/>
    <p:sldId id="262" r:id="rId5"/>
    <p:sldId id="271" r:id="rId6"/>
    <p:sldId id="263" r:id="rId7"/>
    <p:sldId id="259" r:id="rId8"/>
    <p:sldId id="256" r:id="rId9"/>
    <p:sldId id="264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pos="7446" userDrawn="1">
          <p15:clr>
            <a:srgbClr val="A4A3A4"/>
          </p15:clr>
        </p15:guide>
        <p15:guide id="4" orient="horz" pos="890" userDrawn="1">
          <p15:clr>
            <a:srgbClr val="A4A3A4"/>
          </p15:clr>
        </p15:guide>
        <p15:guide id="5" orient="horz" pos="41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228" y="102"/>
      </p:cViewPr>
      <p:guideLst>
        <p:guide orient="horz" pos="2160"/>
        <p:guide pos="234"/>
        <p:guide pos="7446"/>
        <p:guide orient="horz" pos="890"/>
        <p:guide orient="horz" pos="41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C5F59-2BA6-41D9-BD3A-8032223DB9DC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AE83F-241C-4D4C-84E9-9CD25000C6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363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350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3350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3350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3350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3350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335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335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335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335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13350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44ECCB-6575-4062-861B-0B204D6F8C6E}" type="slidenum">
              <a:rPr kumimoji="0" lang="de-DE" alt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13350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altLang="en-US" sz="17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1140242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182563" lvl="1" indent="-182563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altLang="zh-CN" sz="175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The </a:t>
            </a:r>
            <a:r>
              <a:rPr lang="en-GB" sz="175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Task Team </a:t>
            </a:r>
            <a:r>
              <a:rPr lang="en-GB" altLang="zh-CN" sz="175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and GSICS recommend the WMO-OSCAR web-portal for linking to </a:t>
            </a:r>
            <a:r>
              <a:rPr lang="en-GB" altLang="zh-CN" sz="175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Satellite/Instrument Calibration Landing Pages</a:t>
            </a:r>
            <a:r>
              <a:rPr lang="en-GB" altLang="zh-CN" sz="175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@CGMS Satellite Operators;</a:t>
            </a:r>
          </a:p>
          <a:p>
            <a:pPr marL="182563" lvl="1" indent="-182563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altLang="zh-CN" sz="175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The WMO-OSCAR web-portal has been updated to allow linking to </a:t>
            </a:r>
            <a:r>
              <a:rPr lang="en-GB" altLang="zh-CN" sz="175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Satellite/Instrument Calibration Landing Pages</a:t>
            </a:r>
            <a:r>
              <a:rPr lang="en-GB" altLang="zh-CN" sz="175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@CGMS Satellite Operators</a:t>
            </a:r>
            <a:endParaRPr lang="en-GB" sz="1750" i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182563" lvl="1" indent="-1825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zh-CN" sz="175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The Task Team recommends that the </a:t>
            </a:r>
            <a:r>
              <a:rPr lang="en-GB" altLang="zh-CN" sz="175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Satellite/Instrument Calibration Landing Pages</a:t>
            </a:r>
            <a:r>
              <a:rPr lang="en-GB" altLang="zh-CN" sz="175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include the following five topics:</a:t>
            </a:r>
          </a:p>
          <a:p>
            <a:pPr marL="530225" lvl="1" indent="-354013" eaLnBrk="1" fontAlgn="auto" hangingPunct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GB" sz="1600" b="1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Instrument Specification </a:t>
            </a:r>
            <a:r>
              <a:rPr lang="en-GB" sz="16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(documents on instruments baseline physical basis)</a:t>
            </a:r>
          </a:p>
          <a:p>
            <a:pPr marL="530225" lvl="1" indent="-354013" eaLnBrk="1" fontAlgn="auto" hangingPunct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GB" sz="1600" b="1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Instrument Events </a:t>
            </a:r>
            <a:r>
              <a:rPr lang="en-GB" sz="16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(database or documents of calibration related events)</a:t>
            </a:r>
          </a:p>
          <a:p>
            <a:pPr marL="530225" lvl="1" indent="-354013" eaLnBrk="1" fontAlgn="auto" hangingPunct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GB" sz="1600" b="1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Instrument Monitoring </a:t>
            </a:r>
            <a:r>
              <a:rPr lang="en-GB" sz="16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(database or documents following state of the instrument)</a:t>
            </a:r>
          </a:p>
          <a:p>
            <a:pPr marL="530225" lvl="1" indent="-354013" eaLnBrk="1" fontAlgn="auto" hangingPunct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GB" sz="1600" b="1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Data Outages </a:t>
            </a:r>
            <a:r>
              <a:rPr lang="en-GB" sz="16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(database or documents with instrument outage dates) </a:t>
            </a:r>
          </a:p>
          <a:p>
            <a:pPr marL="530225" lvl="1" indent="-354013" eaLnBrk="1" fontAlgn="auto" hangingPunct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GB" sz="1600" b="1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Relevant Documents </a:t>
            </a:r>
            <a:r>
              <a:rPr lang="en-GB" sz="16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(documents on data usage and data calibration and validation). </a:t>
            </a:r>
            <a:endParaRPr lang="en-GB" altLang="zh-CN" sz="1600" i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36675">
              <a:defRPr sz="90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1336675">
              <a:defRPr sz="90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1336675">
              <a:defRPr sz="90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1336675">
              <a:defRPr sz="90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1336675">
              <a:defRPr sz="90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13366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13366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13366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13366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13366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6142F1-B6F7-4262-8CD9-4F4647AB5D88}" type="slidenum">
              <a:rPr kumimoji="0" lang="en-GB" alt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3366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n-US" sz="17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36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350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3350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3350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3350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3350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335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335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335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335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13350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5249F8-47D3-413D-BD2E-A72A295E5D58}" type="slidenum">
              <a:rPr kumimoji="0" lang="de-DE" alt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13350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altLang="en-US" sz="17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de-DE" altLang="en-US" sz="1300" smtClean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541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5.jpeg"/><Relationship Id="rId7" Type="http://schemas.openxmlformats.org/officeDocument/2006/relationships/image" Target="../media/image4.w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52"/>
          <p:cNvGrpSpPr>
            <a:grpSpLocks/>
          </p:cNvGrpSpPr>
          <p:nvPr userDrawn="1"/>
        </p:nvGrpSpPr>
        <p:grpSpPr bwMode="auto">
          <a:xfrm>
            <a:off x="455247" y="6637339"/>
            <a:ext cx="8313615" cy="111125"/>
            <a:chOff x="369888" y="6619868"/>
            <a:chExt cx="7870825" cy="128587"/>
          </a:xfrm>
        </p:grpSpPr>
        <p:grpSp>
          <p:nvGrpSpPr>
            <p:cNvPr id="4" name="Group 4"/>
            <p:cNvGrpSpPr>
              <a:grpSpLocks/>
            </p:cNvGrpSpPr>
            <p:nvPr userDrawn="1"/>
          </p:nvGrpSpPr>
          <p:grpSpPr bwMode="auto">
            <a:xfrm>
              <a:off x="5791059" y="6619868"/>
              <a:ext cx="192235" cy="12702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3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3" y="1087"/>
                <a:ext cx="238" cy="54"/>
              </a:xfrm>
              <a:custGeom>
                <a:avLst/>
                <a:gdLst>
                  <a:gd name="T0" fmla="*/ 10 w 250"/>
                  <a:gd name="T1" fmla="*/ 57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7 h 51"/>
                  <a:gd name="T8" fmla="*/ 10 w 250"/>
                  <a:gd name="T9" fmla="*/ 57 h 51"/>
                  <a:gd name="T10" fmla="*/ 10 w 250"/>
                  <a:gd name="T11" fmla="*/ 57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3" y="1197"/>
                <a:ext cx="238" cy="52"/>
              </a:xfrm>
              <a:custGeom>
                <a:avLst/>
                <a:gdLst>
                  <a:gd name="T0" fmla="*/ 10 w 250"/>
                  <a:gd name="T1" fmla="*/ 54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4 h 50"/>
                  <a:gd name="T8" fmla="*/ 10 w 250"/>
                  <a:gd name="T9" fmla="*/ 54 h 50"/>
                  <a:gd name="T10" fmla="*/ 10 w 250"/>
                  <a:gd name="T11" fmla="*/ 54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3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8" y="1132"/>
                <a:ext cx="71" cy="84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1"/>
                <a:ext cx="5" cy="47"/>
              </a:xfrm>
              <a:custGeom>
                <a:avLst/>
                <a:gdLst>
                  <a:gd name="T0" fmla="*/ 3 w 6"/>
                  <a:gd name="T1" fmla="*/ 23 h 50"/>
                  <a:gd name="T2" fmla="*/ 0 w 6"/>
                  <a:gd name="T3" fmla="*/ 23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3 h 50"/>
                  <a:gd name="T10" fmla="*/ 3 w 6"/>
                  <a:gd name="T11" fmla="*/ 23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8" y="1150"/>
                <a:ext cx="32" cy="5"/>
              </a:xfrm>
              <a:custGeom>
                <a:avLst/>
                <a:gdLst>
                  <a:gd name="T0" fmla="*/ 14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4 w 36"/>
                  <a:gd name="T7" fmla="*/ 0 h 5"/>
                  <a:gd name="T8" fmla="*/ 14 w 36"/>
                  <a:gd name="T9" fmla="*/ 5 h 5"/>
                  <a:gd name="T10" fmla="*/ 14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5"/>
              </a:xfrm>
              <a:custGeom>
                <a:avLst/>
                <a:gdLst>
                  <a:gd name="T0" fmla="*/ 8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8 w 42"/>
                  <a:gd name="T7" fmla="*/ 0 h 6"/>
                  <a:gd name="T8" fmla="*/ 8 w 42"/>
                  <a:gd name="T9" fmla="*/ 3 h 6"/>
                  <a:gd name="T10" fmla="*/ 8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7" y="1181"/>
                <a:ext cx="55" cy="33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8 w 60"/>
                  <a:gd name="T5" fmla="*/ 6 h 34"/>
                  <a:gd name="T6" fmla="*/ 8 w 60"/>
                  <a:gd name="T7" fmla="*/ 6 h 34"/>
                  <a:gd name="T8" fmla="*/ 8 w 60"/>
                  <a:gd name="T9" fmla="*/ 11 h 34"/>
                  <a:gd name="T10" fmla="*/ 8 w 60"/>
                  <a:gd name="T11" fmla="*/ 6 h 34"/>
                  <a:gd name="T12" fmla="*/ 8 w 60"/>
                  <a:gd name="T13" fmla="*/ 0 h 34"/>
                  <a:gd name="T14" fmla="*/ 8 w 60"/>
                  <a:gd name="T15" fmla="*/ 6 h 34"/>
                  <a:gd name="T16" fmla="*/ 8 w 60"/>
                  <a:gd name="T17" fmla="*/ 11 h 34"/>
                  <a:gd name="T18" fmla="*/ 8 w 60"/>
                  <a:gd name="T19" fmla="*/ 11 h 34"/>
                  <a:gd name="T20" fmla="*/ 8 w 60"/>
                  <a:gd name="T21" fmla="*/ 6 h 34"/>
                  <a:gd name="T22" fmla="*/ 8 w 60"/>
                  <a:gd name="T23" fmla="*/ 6 h 34"/>
                  <a:gd name="T24" fmla="*/ 8 w 60"/>
                  <a:gd name="T25" fmla="*/ 11 h 34"/>
                  <a:gd name="T26" fmla="*/ 8 w 60"/>
                  <a:gd name="T27" fmla="*/ 11 h 34"/>
                  <a:gd name="T28" fmla="*/ 8 w 60"/>
                  <a:gd name="T29" fmla="*/ 21 h 34"/>
                  <a:gd name="T30" fmla="*/ 8 w 60"/>
                  <a:gd name="T31" fmla="*/ 32 h 34"/>
                  <a:gd name="T32" fmla="*/ 8 w 60"/>
                  <a:gd name="T33" fmla="*/ 32 h 34"/>
                  <a:gd name="T34" fmla="*/ 8 w 60"/>
                  <a:gd name="T35" fmla="*/ 32 h 34"/>
                  <a:gd name="T36" fmla="*/ 8 w 60"/>
                  <a:gd name="T37" fmla="*/ 26 h 34"/>
                  <a:gd name="T38" fmla="*/ 8 w 60"/>
                  <a:gd name="T39" fmla="*/ 21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8" y="1132"/>
                <a:ext cx="71" cy="84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</p:grpSp>
        <p:grpSp>
          <p:nvGrpSpPr>
            <p:cNvPr id="5" name="Group 16"/>
            <p:cNvGrpSpPr>
              <a:grpSpLocks/>
            </p:cNvGrpSpPr>
            <p:nvPr userDrawn="1"/>
          </p:nvGrpSpPr>
          <p:grpSpPr bwMode="auto">
            <a:xfrm>
              <a:off x="1849301" y="6619868"/>
              <a:ext cx="190640" cy="123854"/>
              <a:chOff x="1116" y="1646"/>
              <a:chExt cx="245" cy="151"/>
            </a:xfrm>
          </p:grpSpPr>
          <p:sp>
            <p:nvSpPr>
              <p:cNvPr id="230" name="Freeform 17"/>
              <p:cNvSpPr>
                <a:spLocks/>
              </p:cNvSpPr>
              <p:nvPr/>
            </p:nvSpPr>
            <p:spPr bwMode="auto">
              <a:xfrm>
                <a:off x="1117" y="1646"/>
                <a:ext cx="245" cy="150"/>
              </a:xfrm>
              <a:custGeom>
                <a:avLst/>
                <a:gdLst>
                  <a:gd name="T0" fmla="*/ 246 w 244"/>
                  <a:gd name="T1" fmla="*/ 149 h 151"/>
                  <a:gd name="T2" fmla="*/ 246 w 244"/>
                  <a:gd name="T3" fmla="*/ 0 h 151"/>
                  <a:gd name="T4" fmla="*/ 0 w 244"/>
                  <a:gd name="T5" fmla="*/ 0 h 151"/>
                  <a:gd name="T6" fmla="*/ 0 w 244"/>
                  <a:gd name="T7" fmla="*/ 149 h 151"/>
                  <a:gd name="T8" fmla="*/ 246 w 244"/>
                  <a:gd name="T9" fmla="*/ 149 h 151"/>
                  <a:gd name="T10" fmla="*/ 246 w 244"/>
                  <a:gd name="T11" fmla="*/ 149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231" name="Freeform 18"/>
              <p:cNvSpPr>
                <a:spLocks/>
              </p:cNvSpPr>
              <p:nvPr/>
            </p:nvSpPr>
            <p:spPr bwMode="auto">
              <a:xfrm>
                <a:off x="1117" y="1646"/>
                <a:ext cx="245" cy="150"/>
              </a:xfrm>
              <a:custGeom>
                <a:avLst/>
                <a:gdLst>
                  <a:gd name="T0" fmla="*/ 246 w 244"/>
                  <a:gd name="T1" fmla="*/ 149 h 151"/>
                  <a:gd name="T2" fmla="*/ 246 w 244"/>
                  <a:gd name="T3" fmla="*/ 0 h 151"/>
                  <a:gd name="T4" fmla="*/ 0 w 244"/>
                  <a:gd name="T5" fmla="*/ 0 h 151"/>
                  <a:gd name="T6" fmla="*/ 0 w 244"/>
                  <a:gd name="T7" fmla="*/ 149 h 151"/>
                  <a:gd name="T8" fmla="*/ 246 w 244"/>
                  <a:gd name="T9" fmla="*/ 149 h 151"/>
                  <a:gd name="T10" fmla="*/ 246 w 244"/>
                  <a:gd name="T11" fmla="*/ 149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232" name="Freeform 19"/>
              <p:cNvSpPr>
                <a:spLocks/>
              </p:cNvSpPr>
              <p:nvPr/>
            </p:nvSpPr>
            <p:spPr bwMode="auto">
              <a:xfrm>
                <a:off x="1117" y="1646"/>
                <a:ext cx="245" cy="150"/>
              </a:xfrm>
              <a:custGeom>
                <a:avLst/>
                <a:gdLst>
                  <a:gd name="T0" fmla="*/ 246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7 h 151"/>
                  <a:gd name="T14" fmla="*/ 59 w 244"/>
                  <a:gd name="T15" fmla="*/ 87 h 151"/>
                  <a:gd name="T16" fmla="*/ 59 w 244"/>
                  <a:gd name="T17" fmla="*/ 149 h 151"/>
                  <a:gd name="T18" fmla="*/ 89 w 244"/>
                  <a:gd name="T19" fmla="*/ 149 h 151"/>
                  <a:gd name="T20" fmla="*/ 89 w 244"/>
                  <a:gd name="T21" fmla="*/ 87 h 151"/>
                  <a:gd name="T22" fmla="*/ 246 w 244"/>
                  <a:gd name="T23" fmla="*/ 87 h 151"/>
                  <a:gd name="T24" fmla="*/ 246 w 244"/>
                  <a:gd name="T25" fmla="*/ 61 h 151"/>
                  <a:gd name="T26" fmla="*/ 246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</p:grpSp>
        <p:grpSp>
          <p:nvGrpSpPr>
            <p:cNvPr id="6" name="Group 20"/>
            <p:cNvGrpSpPr>
              <a:grpSpLocks/>
            </p:cNvGrpSpPr>
            <p:nvPr userDrawn="1"/>
          </p:nvGrpSpPr>
          <p:grpSpPr bwMode="auto">
            <a:xfrm>
              <a:off x="3582869" y="6619868"/>
              <a:ext cx="190266" cy="122251"/>
              <a:chOff x="1117" y="2897"/>
              <a:chExt cx="243" cy="157"/>
            </a:xfrm>
          </p:grpSpPr>
          <p:sp>
            <p:nvSpPr>
              <p:cNvPr id="226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8"/>
              </a:xfrm>
              <a:custGeom>
                <a:avLst/>
                <a:gdLst>
                  <a:gd name="T0" fmla="*/ 242 w 244"/>
                  <a:gd name="T1" fmla="*/ 160 h 156"/>
                  <a:gd name="T2" fmla="*/ 242 w 244"/>
                  <a:gd name="T3" fmla="*/ 0 h 156"/>
                  <a:gd name="T4" fmla="*/ 0 w 244"/>
                  <a:gd name="T5" fmla="*/ 0 h 156"/>
                  <a:gd name="T6" fmla="*/ 0 w 244"/>
                  <a:gd name="T7" fmla="*/ 160 h 156"/>
                  <a:gd name="T8" fmla="*/ 242 w 244"/>
                  <a:gd name="T9" fmla="*/ 160 h 156"/>
                  <a:gd name="T10" fmla="*/ 242 w 244"/>
                  <a:gd name="T11" fmla="*/ 16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227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8" cy="158"/>
              </a:xfrm>
              <a:custGeom>
                <a:avLst/>
                <a:gdLst>
                  <a:gd name="T0" fmla="*/ 79 w 77"/>
                  <a:gd name="T1" fmla="*/ 160 h 156"/>
                  <a:gd name="T2" fmla="*/ 79 w 77"/>
                  <a:gd name="T3" fmla="*/ 0 h 156"/>
                  <a:gd name="T4" fmla="*/ 0 w 77"/>
                  <a:gd name="T5" fmla="*/ 0 h 156"/>
                  <a:gd name="T6" fmla="*/ 0 w 77"/>
                  <a:gd name="T7" fmla="*/ 160 h 156"/>
                  <a:gd name="T8" fmla="*/ 79 w 77"/>
                  <a:gd name="T9" fmla="*/ 160 h 156"/>
                  <a:gd name="T10" fmla="*/ 79 w 77"/>
                  <a:gd name="T11" fmla="*/ 16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228" name="Freeform 23"/>
              <p:cNvSpPr>
                <a:spLocks/>
              </p:cNvSpPr>
              <p:nvPr/>
            </p:nvSpPr>
            <p:spPr bwMode="auto">
              <a:xfrm>
                <a:off x="1278" y="2897"/>
                <a:ext cx="83" cy="158"/>
              </a:xfrm>
              <a:custGeom>
                <a:avLst/>
                <a:gdLst>
                  <a:gd name="T0" fmla="*/ 82 w 84"/>
                  <a:gd name="T1" fmla="*/ 160 h 156"/>
                  <a:gd name="T2" fmla="*/ 82 w 84"/>
                  <a:gd name="T3" fmla="*/ 0 h 156"/>
                  <a:gd name="T4" fmla="*/ 0 w 84"/>
                  <a:gd name="T5" fmla="*/ 0 h 156"/>
                  <a:gd name="T6" fmla="*/ 0 w 84"/>
                  <a:gd name="T7" fmla="*/ 160 h 156"/>
                  <a:gd name="T8" fmla="*/ 82 w 84"/>
                  <a:gd name="T9" fmla="*/ 160 h 156"/>
                  <a:gd name="T10" fmla="*/ 82 w 84"/>
                  <a:gd name="T11" fmla="*/ 16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229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8"/>
              </a:xfrm>
              <a:custGeom>
                <a:avLst/>
                <a:gdLst>
                  <a:gd name="T0" fmla="*/ 242 w 244"/>
                  <a:gd name="T1" fmla="*/ 160 h 156"/>
                  <a:gd name="T2" fmla="*/ 242 w 244"/>
                  <a:gd name="T3" fmla="*/ 0 h 156"/>
                  <a:gd name="T4" fmla="*/ 0 w 244"/>
                  <a:gd name="T5" fmla="*/ 0 h 156"/>
                  <a:gd name="T6" fmla="*/ 0 w 244"/>
                  <a:gd name="T7" fmla="*/ 160 h 156"/>
                  <a:gd name="T8" fmla="*/ 242 w 244"/>
                  <a:gd name="T9" fmla="*/ 160 h 156"/>
                  <a:gd name="T10" fmla="*/ 242 w 244"/>
                  <a:gd name="T11" fmla="*/ 16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</p:grpSp>
        <p:grpSp>
          <p:nvGrpSpPr>
            <p:cNvPr id="7" name="Group 25"/>
            <p:cNvGrpSpPr>
              <a:grpSpLocks/>
            </p:cNvGrpSpPr>
            <p:nvPr userDrawn="1"/>
          </p:nvGrpSpPr>
          <p:grpSpPr bwMode="auto">
            <a:xfrm>
              <a:off x="3337148" y="6619868"/>
              <a:ext cx="190266" cy="122251"/>
              <a:chOff x="1118" y="2646"/>
              <a:chExt cx="243" cy="157"/>
            </a:xfrm>
          </p:grpSpPr>
          <p:sp>
            <p:nvSpPr>
              <p:cNvPr id="222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8"/>
              </a:xfrm>
              <a:custGeom>
                <a:avLst/>
                <a:gdLst>
                  <a:gd name="T0" fmla="*/ 242 w 244"/>
                  <a:gd name="T1" fmla="*/ 160 h 156"/>
                  <a:gd name="T2" fmla="*/ 242 w 244"/>
                  <a:gd name="T3" fmla="*/ 0 h 156"/>
                  <a:gd name="T4" fmla="*/ 0 w 244"/>
                  <a:gd name="T5" fmla="*/ 0 h 156"/>
                  <a:gd name="T6" fmla="*/ 0 w 244"/>
                  <a:gd name="T7" fmla="*/ 160 h 156"/>
                  <a:gd name="T8" fmla="*/ 242 w 244"/>
                  <a:gd name="T9" fmla="*/ 160 h 156"/>
                  <a:gd name="T10" fmla="*/ 242 w 244"/>
                  <a:gd name="T11" fmla="*/ 16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223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8" cy="158"/>
              </a:xfrm>
              <a:custGeom>
                <a:avLst/>
                <a:gdLst>
                  <a:gd name="T0" fmla="*/ 79 w 77"/>
                  <a:gd name="T1" fmla="*/ 160 h 156"/>
                  <a:gd name="T2" fmla="*/ 79 w 77"/>
                  <a:gd name="T3" fmla="*/ 0 h 156"/>
                  <a:gd name="T4" fmla="*/ 0 w 77"/>
                  <a:gd name="T5" fmla="*/ 0 h 156"/>
                  <a:gd name="T6" fmla="*/ 0 w 77"/>
                  <a:gd name="T7" fmla="*/ 160 h 156"/>
                  <a:gd name="T8" fmla="*/ 79 w 77"/>
                  <a:gd name="T9" fmla="*/ 160 h 156"/>
                  <a:gd name="T10" fmla="*/ 79 w 77"/>
                  <a:gd name="T11" fmla="*/ 16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224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8"/>
              </a:xfrm>
              <a:custGeom>
                <a:avLst/>
                <a:gdLst>
                  <a:gd name="T0" fmla="*/ 82 w 84"/>
                  <a:gd name="T1" fmla="*/ 160 h 156"/>
                  <a:gd name="T2" fmla="*/ 82 w 84"/>
                  <a:gd name="T3" fmla="*/ 0 h 156"/>
                  <a:gd name="T4" fmla="*/ 0 w 84"/>
                  <a:gd name="T5" fmla="*/ 0 h 156"/>
                  <a:gd name="T6" fmla="*/ 0 w 84"/>
                  <a:gd name="T7" fmla="*/ 160 h 156"/>
                  <a:gd name="T8" fmla="*/ 82 w 84"/>
                  <a:gd name="T9" fmla="*/ 160 h 156"/>
                  <a:gd name="T10" fmla="*/ 82 w 84"/>
                  <a:gd name="T11" fmla="*/ 16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225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8"/>
              </a:xfrm>
              <a:custGeom>
                <a:avLst/>
                <a:gdLst>
                  <a:gd name="T0" fmla="*/ 242 w 244"/>
                  <a:gd name="T1" fmla="*/ 160 h 156"/>
                  <a:gd name="T2" fmla="*/ 242 w 244"/>
                  <a:gd name="T3" fmla="*/ 0 h 156"/>
                  <a:gd name="T4" fmla="*/ 0 w 244"/>
                  <a:gd name="T5" fmla="*/ 0 h 156"/>
                  <a:gd name="T6" fmla="*/ 0 w 244"/>
                  <a:gd name="T7" fmla="*/ 160 h 156"/>
                  <a:gd name="T8" fmla="*/ 242 w 244"/>
                  <a:gd name="T9" fmla="*/ 160 h 156"/>
                  <a:gd name="T10" fmla="*/ 242 w 244"/>
                  <a:gd name="T11" fmla="*/ 16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</p:grpSp>
        <p:grpSp>
          <p:nvGrpSpPr>
            <p:cNvPr id="9" name="Group 30"/>
            <p:cNvGrpSpPr>
              <a:grpSpLocks/>
            </p:cNvGrpSpPr>
            <p:nvPr userDrawn="1"/>
          </p:nvGrpSpPr>
          <p:grpSpPr bwMode="auto">
            <a:xfrm>
              <a:off x="2341600" y="6619868"/>
              <a:ext cx="190266" cy="121877"/>
              <a:chOff x="1117" y="2143"/>
              <a:chExt cx="243" cy="155"/>
            </a:xfrm>
          </p:grpSpPr>
          <p:sp>
            <p:nvSpPr>
              <p:cNvPr id="218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4"/>
              </a:xfrm>
              <a:custGeom>
                <a:avLst/>
                <a:gdLst>
                  <a:gd name="T0" fmla="*/ 242 w 244"/>
                  <a:gd name="T1" fmla="*/ 152 h 156"/>
                  <a:gd name="T2" fmla="*/ 242 w 244"/>
                  <a:gd name="T3" fmla="*/ 0 h 156"/>
                  <a:gd name="T4" fmla="*/ 0 w 244"/>
                  <a:gd name="T5" fmla="*/ 0 h 156"/>
                  <a:gd name="T6" fmla="*/ 0 w 244"/>
                  <a:gd name="T7" fmla="*/ 152 h 156"/>
                  <a:gd name="T8" fmla="*/ 242 w 244"/>
                  <a:gd name="T9" fmla="*/ 152 h 156"/>
                  <a:gd name="T10" fmla="*/ 242 w 244"/>
                  <a:gd name="T11" fmla="*/ 152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219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49"/>
              </a:xfrm>
              <a:custGeom>
                <a:avLst/>
                <a:gdLst>
                  <a:gd name="T0" fmla="*/ 242 w 244"/>
                  <a:gd name="T1" fmla="*/ 48 h 50"/>
                  <a:gd name="T2" fmla="*/ 242 w 244"/>
                  <a:gd name="T3" fmla="*/ 0 h 50"/>
                  <a:gd name="T4" fmla="*/ 0 w 244"/>
                  <a:gd name="T5" fmla="*/ 0 h 50"/>
                  <a:gd name="T6" fmla="*/ 0 w 244"/>
                  <a:gd name="T7" fmla="*/ 48 h 50"/>
                  <a:gd name="T8" fmla="*/ 242 w 244"/>
                  <a:gd name="T9" fmla="*/ 48 h 50"/>
                  <a:gd name="T10" fmla="*/ 242 w 244"/>
                  <a:gd name="T11" fmla="*/ 48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220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49"/>
              </a:xfrm>
              <a:custGeom>
                <a:avLst/>
                <a:gdLst>
                  <a:gd name="T0" fmla="*/ 242 w 244"/>
                  <a:gd name="T1" fmla="*/ 48 h 50"/>
                  <a:gd name="T2" fmla="*/ 242 w 244"/>
                  <a:gd name="T3" fmla="*/ 0 h 50"/>
                  <a:gd name="T4" fmla="*/ 0 w 244"/>
                  <a:gd name="T5" fmla="*/ 0 h 50"/>
                  <a:gd name="T6" fmla="*/ 0 w 244"/>
                  <a:gd name="T7" fmla="*/ 48 h 50"/>
                  <a:gd name="T8" fmla="*/ 242 w 244"/>
                  <a:gd name="T9" fmla="*/ 48 h 50"/>
                  <a:gd name="T10" fmla="*/ 242 w 244"/>
                  <a:gd name="T11" fmla="*/ 48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221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4"/>
              </a:xfrm>
              <a:custGeom>
                <a:avLst/>
                <a:gdLst>
                  <a:gd name="T0" fmla="*/ 242 w 244"/>
                  <a:gd name="T1" fmla="*/ 152 h 156"/>
                  <a:gd name="T2" fmla="*/ 242 w 244"/>
                  <a:gd name="T3" fmla="*/ 0 h 156"/>
                  <a:gd name="T4" fmla="*/ 0 w 244"/>
                  <a:gd name="T5" fmla="*/ 0 h 156"/>
                  <a:gd name="T6" fmla="*/ 0 w 244"/>
                  <a:gd name="T7" fmla="*/ 152 h 156"/>
                  <a:gd name="T8" fmla="*/ 242 w 244"/>
                  <a:gd name="T9" fmla="*/ 152 h 156"/>
                  <a:gd name="T10" fmla="*/ 242 w 244"/>
                  <a:gd name="T11" fmla="*/ 152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</p:grpSp>
        <p:grpSp>
          <p:nvGrpSpPr>
            <p:cNvPr id="10" name="Group 35"/>
            <p:cNvGrpSpPr>
              <a:grpSpLocks/>
            </p:cNvGrpSpPr>
            <p:nvPr userDrawn="1"/>
          </p:nvGrpSpPr>
          <p:grpSpPr bwMode="auto">
            <a:xfrm>
              <a:off x="2095245" y="6619868"/>
              <a:ext cx="190266" cy="121877"/>
              <a:chOff x="1117" y="1892"/>
              <a:chExt cx="243" cy="155"/>
            </a:xfrm>
          </p:grpSpPr>
          <p:sp>
            <p:nvSpPr>
              <p:cNvPr id="214" name="Freeform 36"/>
              <p:cNvSpPr>
                <a:spLocks/>
              </p:cNvSpPr>
              <p:nvPr/>
            </p:nvSpPr>
            <p:spPr bwMode="auto">
              <a:xfrm>
                <a:off x="1118" y="1892"/>
                <a:ext cx="243" cy="154"/>
              </a:xfrm>
              <a:custGeom>
                <a:avLst/>
                <a:gdLst>
                  <a:gd name="T0" fmla="*/ 242 w 244"/>
                  <a:gd name="T1" fmla="*/ 152 h 156"/>
                  <a:gd name="T2" fmla="*/ 242 w 244"/>
                  <a:gd name="T3" fmla="*/ 0 h 156"/>
                  <a:gd name="T4" fmla="*/ 0 w 244"/>
                  <a:gd name="T5" fmla="*/ 0 h 156"/>
                  <a:gd name="T6" fmla="*/ 0 w 244"/>
                  <a:gd name="T7" fmla="*/ 152 h 156"/>
                  <a:gd name="T8" fmla="*/ 242 w 244"/>
                  <a:gd name="T9" fmla="*/ 152 h 156"/>
                  <a:gd name="T10" fmla="*/ 242 w 244"/>
                  <a:gd name="T11" fmla="*/ 152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215" name="Freeform 37"/>
              <p:cNvSpPr>
                <a:spLocks/>
              </p:cNvSpPr>
              <p:nvPr/>
            </p:nvSpPr>
            <p:spPr bwMode="auto">
              <a:xfrm>
                <a:off x="1118" y="1892"/>
                <a:ext cx="78" cy="154"/>
              </a:xfrm>
              <a:custGeom>
                <a:avLst/>
                <a:gdLst>
                  <a:gd name="T0" fmla="*/ 79 w 77"/>
                  <a:gd name="T1" fmla="*/ 152 h 156"/>
                  <a:gd name="T2" fmla="*/ 79 w 77"/>
                  <a:gd name="T3" fmla="*/ 0 h 156"/>
                  <a:gd name="T4" fmla="*/ 0 w 77"/>
                  <a:gd name="T5" fmla="*/ 0 h 156"/>
                  <a:gd name="T6" fmla="*/ 0 w 77"/>
                  <a:gd name="T7" fmla="*/ 152 h 156"/>
                  <a:gd name="T8" fmla="*/ 79 w 77"/>
                  <a:gd name="T9" fmla="*/ 152 h 156"/>
                  <a:gd name="T10" fmla="*/ 79 w 77"/>
                  <a:gd name="T11" fmla="*/ 152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216" name="Freeform 38"/>
              <p:cNvSpPr>
                <a:spLocks/>
              </p:cNvSpPr>
              <p:nvPr/>
            </p:nvSpPr>
            <p:spPr bwMode="auto">
              <a:xfrm>
                <a:off x="1278" y="1892"/>
                <a:ext cx="83" cy="154"/>
              </a:xfrm>
              <a:custGeom>
                <a:avLst/>
                <a:gdLst>
                  <a:gd name="T0" fmla="*/ 82 w 84"/>
                  <a:gd name="T1" fmla="*/ 152 h 156"/>
                  <a:gd name="T2" fmla="*/ 82 w 84"/>
                  <a:gd name="T3" fmla="*/ 0 h 156"/>
                  <a:gd name="T4" fmla="*/ 0 w 84"/>
                  <a:gd name="T5" fmla="*/ 0 h 156"/>
                  <a:gd name="T6" fmla="*/ 0 w 84"/>
                  <a:gd name="T7" fmla="*/ 152 h 156"/>
                  <a:gd name="T8" fmla="*/ 82 w 84"/>
                  <a:gd name="T9" fmla="*/ 152 h 156"/>
                  <a:gd name="T10" fmla="*/ 82 w 84"/>
                  <a:gd name="T11" fmla="*/ 152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217" name="Freeform 39"/>
              <p:cNvSpPr>
                <a:spLocks/>
              </p:cNvSpPr>
              <p:nvPr/>
            </p:nvSpPr>
            <p:spPr bwMode="auto">
              <a:xfrm>
                <a:off x="1118" y="1892"/>
                <a:ext cx="243" cy="154"/>
              </a:xfrm>
              <a:custGeom>
                <a:avLst/>
                <a:gdLst>
                  <a:gd name="T0" fmla="*/ 242 w 244"/>
                  <a:gd name="T1" fmla="*/ 152 h 156"/>
                  <a:gd name="T2" fmla="*/ 242 w 244"/>
                  <a:gd name="T3" fmla="*/ 0 h 156"/>
                  <a:gd name="T4" fmla="*/ 0 w 244"/>
                  <a:gd name="T5" fmla="*/ 0 h 156"/>
                  <a:gd name="T6" fmla="*/ 0 w 244"/>
                  <a:gd name="T7" fmla="*/ 152 h 156"/>
                  <a:gd name="T8" fmla="*/ 242 w 244"/>
                  <a:gd name="T9" fmla="*/ 152 h 156"/>
                  <a:gd name="T10" fmla="*/ 242 w 244"/>
                  <a:gd name="T11" fmla="*/ 152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</p:grpSp>
        <p:grpSp>
          <p:nvGrpSpPr>
            <p:cNvPr id="11" name="Group 255"/>
            <p:cNvGrpSpPr>
              <a:grpSpLocks/>
            </p:cNvGrpSpPr>
            <p:nvPr userDrawn="1"/>
          </p:nvGrpSpPr>
          <p:grpSpPr bwMode="auto">
            <a:xfrm>
              <a:off x="1357313" y="6619868"/>
              <a:ext cx="190500" cy="123825"/>
              <a:chOff x="7106991" y="2034190"/>
              <a:chExt cx="255683" cy="163929"/>
            </a:xfrm>
          </p:grpSpPr>
          <p:sp>
            <p:nvSpPr>
              <p:cNvPr id="212" name="Freeform 41"/>
              <p:cNvSpPr>
                <a:spLocks/>
              </p:cNvSpPr>
              <p:nvPr/>
            </p:nvSpPr>
            <p:spPr bwMode="auto">
              <a:xfrm>
                <a:off x="7107473" y="2034190"/>
                <a:ext cx="255719" cy="162936"/>
              </a:xfrm>
              <a:custGeom>
                <a:avLst/>
                <a:gdLst>
                  <a:gd name="T0" fmla="*/ 268000848 w 244"/>
                  <a:gd name="T1" fmla="*/ 2147483646 h 151"/>
                  <a:gd name="T2" fmla="*/ 268000848 w 244"/>
                  <a:gd name="T3" fmla="*/ 0 h 151"/>
                  <a:gd name="T4" fmla="*/ 0 w 244"/>
                  <a:gd name="T5" fmla="*/ 0 h 151"/>
                  <a:gd name="T6" fmla="*/ 0 w 244"/>
                  <a:gd name="T7" fmla="*/ 2147483646 h 151"/>
                  <a:gd name="T8" fmla="*/ 268000848 w 244"/>
                  <a:gd name="T9" fmla="*/ 2147483646 h 151"/>
                  <a:gd name="T10" fmla="*/ 268000848 w 244"/>
                  <a:gd name="T11" fmla="*/ 214748364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213" name="Freeform 42"/>
              <p:cNvSpPr>
                <a:spLocks/>
              </p:cNvSpPr>
              <p:nvPr userDrawn="1"/>
            </p:nvSpPr>
            <p:spPr bwMode="auto">
              <a:xfrm>
                <a:off x="7107473" y="2034190"/>
                <a:ext cx="255719" cy="160505"/>
              </a:xfrm>
              <a:custGeom>
                <a:avLst/>
                <a:gdLst>
                  <a:gd name="T0" fmla="*/ 268000848 w 244"/>
                  <a:gd name="T1" fmla="*/ 298282067 h 151"/>
                  <a:gd name="T2" fmla="*/ 104344880 w 244"/>
                  <a:gd name="T3" fmla="*/ 298282067 h 151"/>
                  <a:gd name="T4" fmla="*/ 104344880 w 244"/>
                  <a:gd name="T5" fmla="*/ 0 h 151"/>
                  <a:gd name="T6" fmla="*/ 71393810 w 244"/>
                  <a:gd name="T7" fmla="*/ 0 h 151"/>
                  <a:gd name="T8" fmla="*/ 71393810 w 244"/>
                  <a:gd name="T9" fmla="*/ 298282067 h 151"/>
                  <a:gd name="T10" fmla="*/ 0 w 244"/>
                  <a:gd name="T11" fmla="*/ 298282067 h 151"/>
                  <a:gd name="T12" fmla="*/ 0 w 244"/>
                  <a:gd name="T13" fmla="*/ 449682926 h 151"/>
                  <a:gd name="T14" fmla="*/ 71393810 w 244"/>
                  <a:gd name="T15" fmla="*/ 449682926 h 151"/>
                  <a:gd name="T16" fmla="*/ 71393810 w 244"/>
                  <a:gd name="T17" fmla="*/ 752484643 h 151"/>
                  <a:gd name="T18" fmla="*/ 104344880 w 244"/>
                  <a:gd name="T19" fmla="*/ 752484643 h 151"/>
                  <a:gd name="T20" fmla="*/ 104344880 w 244"/>
                  <a:gd name="T21" fmla="*/ 449682926 h 151"/>
                  <a:gd name="T22" fmla="*/ 268000848 w 244"/>
                  <a:gd name="T23" fmla="*/ 449682926 h 151"/>
                  <a:gd name="T24" fmla="*/ 268000848 w 244"/>
                  <a:gd name="T25" fmla="*/ 298282067 h 151"/>
                  <a:gd name="T26" fmla="*/ 268000848 w 244"/>
                  <a:gd name="T27" fmla="*/ 298282067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</p:grpSp>
        <p:grpSp>
          <p:nvGrpSpPr>
            <p:cNvPr id="12" name="Group 254"/>
            <p:cNvGrpSpPr>
              <a:grpSpLocks/>
            </p:cNvGrpSpPr>
            <p:nvPr userDrawn="1"/>
          </p:nvGrpSpPr>
          <p:grpSpPr bwMode="auto">
            <a:xfrm>
              <a:off x="615950" y="6619868"/>
              <a:ext cx="190500" cy="128587"/>
              <a:chOff x="6341261" y="2034186"/>
              <a:chExt cx="254095" cy="170190"/>
            </a:xfrm>
          </p:grpSpPr>
          <p:sp>
            <p:nvSpPr>
              <p:cNvPr id="209" name="Freeform 211"/>
              <p:cNvSpPr>
                <a:spLocks/>
              </p:cNvSpPr>
              <p:nvPr/>
            </p:nvSpPr>
            <p:spPr bwMode="auto">
              <a:xfrm>
                <a:off x="6341205" y="2034186"/>
                <a:ext cx="254132" cy="170190"/>
              </a:xfrm>
              <a:custGeom>
                <a:avLst/>
                <a:gdLst>
                  <a:gd name="T0" fmla="*/ 264684727 w 244"/>
                  <a:gd name="T1" fmla="*/ 191818782 h 151"/>
                  <a:gd name="T2" fmla="*/ 264684727 w 244"/>
                  <a:gd name="T3" fmla="*/ 0 h 151"/>
                  <a:gd name="T4" fmla="*/ 0 w 244"/>
                  <a:gd name="T5" fmla="*/ 0 h 151"/>
                  <a:gd name="T6" fmla="*/ 0 w 244"/>
                  <a:gd name="T7" fmla="*/ 191818782 h 151"/>
                  <a:gd name="T8" fmla="*/ 264684727 w 244"/>
                  <a:gd name="T9" fmla="*/ 191818782 h 151"/>
                  <a:gd name="T10" fmla="*/ 264684727 w 244"/>
                  <a:gd name="T11" fmla="*/ 19181878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210" name="Freeform 212"/>
              <p:cNvSpPr>
                <a:spLocks/>
              </p:cNvSpPr>
              <p:nvPr/>
            </p:nvSpPr>
            <p:spPr bwMode="auto">
              <a:xfrm>
                <a:off x="6341205" y="2034186"/>
                <a:ext cx="81422" cy="170190"/>
              </a:xfrm>
              <a:custGeom>
                <a:avLst/>
                <a:gdLst>
                  <a:gd name="T0" fmla="*/ 86097949 w 77"/>
                  <a:gd name="T1" fmla="*/ 191818782 h 151"/>
                  <a:gd name="T2" fmla="*/ 86097949 w 77"/>
                  <a:gd name="T3" fmla="*/ 0 h 151"/>
                  <a:gd name="T4" fmla="*/ 0 w 77"/>
                  <a:gd name="T5" fmla="*/ 0 h 151"/>
                  <a:gd name="T6" fmla="*/ 0 w 77"/>
                  <a:gd name="T7" fmla="*/ 191818782 h 151"/>
                  <a:gd name="T8" fmla="*/ 86097949 w 77"/>
                  <a:gd name="T9" fmla="*/ 191818782 h 151"/>
                  <a:gd name="T10" fmla="*/ 86097949 w 77"/>
                  <a:gd name="T11" fmla="*/ 19181878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211" name="Freeform 213"/>
              <p:cNvSpPr>
                <a:spLocks/>
              </p:cNvSpPr>
              <p:nvPr/>
            </p:nvSpPr>
            <p:spPr bwMode="auto">
              <a:xfrm>
                <a:off x="6508981" y="2034186"/>
                <a:ext cx="86356" cy="170190"/>
              </a:xfrm>
              <a:custGeom>
                <a:avLst/>
                <a:gdLst>
                  <a:gd name="T0" fmla="*/ 88778080 w 84"/>
                  <a:gd name="T1" fmla="*/ 191818782 h 151"/>
                  <a:gd name="T2" fmla="*/ 88778080 w 84"/>
                  <a:gd name="T3" fmla="*/ 0 h 151"/>
                  <a:gd name="T4" fmla="*/ 0 w 84"/>
                  <a:gd name="T5" fmla="*/ 0 h 151"/>
                  <a:gd name="T6" fmla="*/ 0 w 84"/>
                  <a:gd name="T7" fmla="*/ 191818782 h 151"/>
                  <a:gd name="T8" fmla="*/ 88778080 w 84"/>
                  <a:gd name="T9" fmla="*/ 191818782 h 151"/>
                  <a:gd name="T10" fmla="*/ 88778080 w 84"/>
                  <a:gd name="T11" fmla="*/ 19181878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</p:grpSp>
        <p:grpSp>
          <p:nvGrpSpPr>
            <p:cNvPr id="13" name="Group 49"/>
            <p:cNvGrpSpPr>
              <a:grpSpLocks/>
            </p:cNvGrpSpPr>
            <p:nvPr userDrawn="1"/>
          </p:nvGrpSpPr>
          <p:grpSpPr bwMode="auto">
            <a:xfrm>
              <a:off x="369888" y="6619868"/>
              <a:ext cx="190640" cy="123854"/>
              <a:chOff x="529" y="1166"/>
              <a:chExt cx="245" cy="157"/>
            </a:xfrm>
          </p:grpSpPr>
          <p:sp>
            <p:nvSpPr>
              <p:cNvPr id="205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49"/>
              </a:xfrm>
              <a:custGeom>
                <a:avLst/>
                <a:gdLst>
                  <a:gd name="T0" fmla="*/ 246 w 244"/>
                  <a:gd name="T1" fmla="*/ 147 h 151"/>
                  <a:gd name="T2" fmla="*/ 246 w 244"/>
                  <a:gd name="T3" fmla="*/ 0 h 151"/>
                  <a:gd name="T4" fmla="*/ 0 w 244"/>
                  <a:gd name="T5" fmla="*/ 0 h 151"/>
                  <a:gd name="T6" fmla="*/ 0 w 244"/>
                  <a:gd name="T7" fmla="*/ 147 h 151"/>
                  <a:gd name="T8" fmla="*/ 246 w 244"/>
                  <a:gd name="T9" fmla="*/ 147 h 151"/>
                  <a:gd name="T10" fmla="*/ 246 w 244"/>
                  <a:gd name="T11" fmla="*/ 147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206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49"/>
              </a:xfrm>
              <a:custGeom>
                <a:avLst/>
                <a:gdLst>
                  <a:gd name="T0" fmla="*/ 246 w 244"/>
                  <a:gd name="T1" fmla="*/ 48 h 50"/>
                  <a:gd name="T2" fmla="*/ 246 w 244"/>
                  <a:gd name="T3" fmla="*/ 0 h 50"/>
                  <a:gd name="T4" fmla="*/ 0 w 244"/>
                  <a:gd name="T5" fmla="*/ 0 h 50"/>
                  <a:gd name="T6" fmla="*/ 0 w 244"/>
                  <a:gd name="T7" fmla="*/ 48 h 50"/>
                  <a:gd name="T8" fmla="*/ 246 w 244"/>
                  <a:gd name="T9" fmla="*/ 48 h 50"/>
                  <a:gd name="T10" fmla="*/ 246 w 244"/>
                  <a:gd name="T11" fmla="*/ 48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207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49"/>
              </a:xfrm>
              <a:custGeom>
                <a:avLst/>
                <a:gdLst>
                  <a:gd name="T0" fmla="*/ 246 w 244"/>
                  <a:gd name="T1" fmla="*/ 47 h 51"/>
                  <a:gd name="T2" fmla="*/ 246 w 244"/>
                  <a:gd name="T3" fmla="*/ 0 h 51"/>
                  <a:gd name="T4" fmla="*/ 0 w 244"/>
                  <a:gd name="T5" fmla="*/ 0 h 51"/>
                  <a:gd name="T6" fmla="*/ 0 w 244"/>
                  <a:gd name="T7" fmla="*/ 47 h 51"/>
                  <a:gd name="T8" fmla="*/ 246 w 244"/>
                  <a:gd name="T9" fmla="*/ 47 h 51"/>
                  <a:gd name="T10" fmla="*/ 246 w 244"/>
                  <a:gd name="T11" fmla="*/ 47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208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4"/>
              </a:xfrm>
              <a:custGeom>
                <a:avLst/>
                <a:gdLst>
                  <a:gd name="T0" fmla="*/ 246 w 244"/>
                  <a:gd name="T1" fmla="*/ 152 h 156"/>
                  <a:gd name="T2" fmla="*/ 246 w 244"/>
                  <a:gd name="T3" fmla="*/ 0 h 156"/>
                  <a:gd name="T4" fmla="*/ 0 w 244"/>
                  <a:gd name="T5" fmla="*/ 0 h 156"/>
                  <a:gd name="T6" fmla="*/ 0 w 244"/>
                  <a:gd name="T7" fmla="*/ 152 h 156"/>
                  <a:gd name="T8" fmla="*/ 246 w 244"/>
                  <a:gd name="T9" fmla="*/ 152 h 156"/>
                  <a:gd name="T10" fmla="*/ 246 w 244"/>
                  <a:gd name="T11" fmla="*/ 152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</p:grpSp>
        <p:grpSp>
          <p:nvGrpSpPr>
            <p:cNvPr id="14" name="Group 54"/>
            <p:cNvGrpSpPr>
              <a:grpSpLocks/>
            </p:cNvGrpSpPr>
            <p:nvPr userDrawn="1"/>
          </p:nvGrpSpPr>
          <p:grpSpPr bwMode="auto">
            <a:xfrm>
              <a:off x="2587952" y="6619868"/>
              <a:ext cx="191832" cy="123854"/>
              <a:chOff x="1117" y="2394"/>
              <a:chExt cx="245" cy="157"/>
            </a:xfrm>
          </p:grpSpPr>
          <p:sp>
            <p:nvSpPr>
              <p:cNvPr id="194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6" cy="156"/>
              </a:xfrm>
              <a:custGeom>
                <a:avLst/>
                <a:gdLst>
                  <a:gd name="T0" fmla="*/ 248 w 244"/>
                  <a:gd name="T1" fmla="*/ 155 h 157"/>
                  <a:gd name="T2" fmla="*/ 0 w 244"/>
                  <a:gd name="T3" fmla="*/ 155 h 157"/>
                  <a:gd name="T4" fmla="*/ 0 w 244"/>
                  <a:gd name="T5" fmla="*/ 0 h 157"/>
                  <a:gd name="T6" fmla="*/ 248 w 244"/>
                  <a:gd name="T7" fmla="*/ 0 h 157"/>
                  <a:gd name="T8" fmla="*/ 248 w 244"/>
                  <a:gd name="T9" fmla="*/ 155 h 157"/>
                  <a:gd name="T10" fmla="*/ 248 w 244"/>
                  <a:gd name="T11" fmla="*/ 155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95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3" cy="35"/>
              </a:xfrm>
              <a:custGeom>
                <a:avLst/>
                <a:gdLst>
                  <a:gd name="T0" fmla="*/ 31 w 35"/>
                  <a:gd name="T1" fmla="*/ 36 h 34"/>
                  <a:gd name="T2" fmla="*/ 0 w 35"/>
                  <a:gd name="T3" fmla="*/ 36 h 34"/>
                  <a:gd name="T4" fmla="*/ 0 w 35"/>
                  <a:gd name="T5" fmla="*/ 0 h 34"/>
                  <a:gd name="T6" fmla="*/ 31 w 35"/>
                  <a:gd name="T7" fmla="*/ 0 h 34"/>
                  <a:gd name="T8" fmla="*/ 31 w 35"/>
                  <a:gd name="T9" fmla="*/ 36 h 34"/>
                  <a:gd name="T10" fmla="*/ 31 w 35"/>
                  <a:gd name="T11" fmla="*/ 36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96" name="Freeform 57"/>
              <p:cNvSpPr>
                <a:spLocks/>
              </p:cNvSpPr>
              <p:nvPr/>
            </p:nvSpPr>
            <p:spPr bwMode="auto">
              <a:xfrm>
                <a:off x="1117" y="2443"/>
                <a:ext cx="33" cy="35"/>
              </a:xfrm>
              <a:custGeom>
                <a:avLst/>
                <a:gdLst>
                  <a:gd name="T0" fmla="*/ 31 w 35"/>
                  <a:gd name="T1" fmla="*/ 37 h 33"/>
                  <a:gd name="T2" fmla="*/ 0 w 35"/>
                  <a:gd name="T3" fmla="*/ 37 h 33"/>
                  <a:gd name="T4" fmla="*/ 0 w 35"/>
                  <a:gd name="T5" fmla="*/ 0 h 33"/>
                  <a:gd name="T6" fmla="*/ 31 w 35"/>
                  <a:gd name="T7" fmla="*/ 0 h 33"/>
                  <a:gd name="T8" fmla="*/ 31 w 35"/>
                  <a:gd name="T9" fmla="*/ 37 h 33"/>
                  <a:gd name="T10" fmla="*/ 31 w 35"/>
                  <a:gd name="T11" fmla="*/ 37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97" name="Freeform 58"/>
              <p:cNvSpPr>
                <a:spLocks/>
              </p:cNvSpPr>
              <p:nvPr/>
            </p:nvSpPr>
            <p:spPr bwMode="auto">
              <a:xfrm>
                <a:off x="1176" y="2394"/>
                <a:ext cx="21" cy="35"/>
              </a:xfrm>
              <a:custGeom>
                <a:avLst/>
                <a:gdLst>
                  <a:gd name="T0" fmla="*/ 12 w 36"/>
                  <a:gd name="T1" fmla="*/ 36 h 34"/>
                  <a:gd name="T2" fmla="*/ 0 w 36"/>
                  <a:gd name="T3" fmla="*/ 36 h 34"/>
                  <a:gd name="T4" fmla="*/ 0 w 36"/>
                  <a:gd name="T5" fmla="*/ 0 h 34"/>
                  <a:gd name="T6" fmla="*/ 12 w 36"/>
                  <a:gd name="T7" fmla="*/ 0 h 34"/>
                  <a:gd name="T8" fmla="*/ 12 w 36"/>
                  <a:gd name="T9" fmla="*/ 36 h 34"/>
                  <a:gd name="T10" fmla="*/ 12 w 36"/>
                  <a:gd name="T11" fmla="*/ 36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98" name="Freeform 59"/>
              <p:cNvSpPr>
                <a:spLocks/>
              </p:cNvSpPr>
              <p:nvPr/>
            </p:nvSpPr>
            <p:spPr bwMode="auto">
              <a:xfrm>
                <a:off x="1176" y="2443"/>
                <a:ext cx="21" cy="35"/>
              </a:xfrm>
              <a:custGeom>
                <a:avLst/>
                <a:gdLst>
                  <a:gd name="T0" fmla="*/ 12 w 36"/>
                  <a:gd name="T1" fmla="*/ 37 h 33"/>
                  <a:gd name="T2" fmla="*/ 0 w 36"/>
                  <a:gd name="T3" fmla="*/ 37 h 33"/>
                  <a:gd name="T4" fmla="*/ 0 w 36"/>
                  <a:gd name="T5" fmla="*/ 0 h 33"/>
                  <a:gd name="T6" fmla="*/ 12 w 36"/>
                  <a:gd name="T7" fmla="*/ 0 h 33"/>
                  <a:gd name="T8" fmla="*/ 12 w 36"/>
                  <a:gd name="T9" fmla="*/ 37 h 33"/>
                  <a:gd name="T10" fmla="*/ 12 w 36"/>
                  <a:gd name="T11" fmla="*/ 37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99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6" cy="14"/>
              </a:xfrm>
              <a:custGeom>
                <a:avLst/>
                <a:gdLst>
                  <a:gd name="T0" fmla="*/ 248 w 244"/>
                  <a:gd name="T1" fmla="*/ 0 h 17"/>
                  <a:gd name="T2" fmla="*/ 0 w 244"/>
                  <a:gd name="T3" fmla="*/ 0 h 17"/>
                  <a:gd name="T4" fmla="*/ 0 w 244"/>
                  <a:gd name="T5" fmla="*/ 12 h 17"/>
                  <a:gd name="T6" fmla="*/ 248 w 244"/>
                  <a:gd name="T7" fmla="*/ 12 h 17"/>
                  <a:gd name="T8" fmla="*/ 248 w 244"/>
                  <a:gd name="T9" fmla="*/ 0 h 17"/>
                  <a:gd name="T10" fmla="*/ 248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200" name="Freeform 61"/>
              <p:cNvSpPr>
                <a:spLocks/>
              </p:cNvSpPr>
              <p:nvPr/>
            </p:nvSpPr>
            <p:spPr bwMode="auto">
              <a:xfrm>
                <a:off x="1117" y="2534"/>
                <a:ext cx="246" cy="16"/>
              </a:xfrm>
              <a:custGeom>
                <a:avLst/>
                <a:gdLst>
                  <a:gd name="T0" fmla="*/ 248 w 244"/>
                  <a:gd name="T1" fmla="*/ 0 h 17"/>
                  <a:gd name="T2" fmla="*/ 0 w 244"/>
                  <a:gd name="T3" fmla="*/ 0 h 17"/>
                  <a:gd name="T4" fmla="*/ 0 w 244"/>
                  <a:gd name="T5" fmla="*/ 15 h 17"/>
                  <a:gd name="T6" fmla="*/ 248 w 244"/>
                  <a:gd name="T7" fmla="*/ 15 h 17"/>
                  <a:gd name="T8" fmla="*/ 248 w 244"/>
                  <a:gd name="T9" fmla="*/ 0 h 17"/>
                  <a:gd name="T10" fmla="*/ 248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201" name="Freeform 62"/>
              <p:cNvSpPr>
                <a:spLocks/>
              </p:cNvSpPr>
              <p:nvPr/>
            </p:nvSpPr>
            <p:spPr bwMode="auto">
              <a:xfrm>
                <a:off x="1211" y="2429"/>
                <a:ext cx="151" cy="16"/>
              </a:xfrm>
              <a:custGeom>
                <a:avLst/>
                <a:gdLst>
                  <a:gd name="T0" fmla="*/ 153 w 149"/>
                  <a:gd name="T1" fmla="*/ 0 h 17"/>
                  <a:gd name="T2" fmla="*/ 0 w 149"/>
                  <a:gd name="T3" fmla="*/ 0 h 17"/>
                  <a:gd name="T4" fmla="*/ 0 w 149"/>
                  <a:gd name="T5" fmla="*/ 15 h 17"/>
                  <a:gd name="T6" fmla="*/ 153 w 149"/>
                  <a:gd name="T7" fmla="*/ 15 h 17"/>
                  <a:gd name="T8" fmla="*/ 153 w 149"/>
                  <a:gd name="T9" fmla="*/ 0 h 17"/>
                  <a:gd name="T10" fmla="*/ 153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202" name="Freeform 63"/>
              <p:cNvSpPr>
                <a:spLocks/>
              </p:cNvSpPr>
              <p:nvPr/>
            </p:nvSpPr>
            <p:spPr bwMode="auto">
              <a:xfrm>
                <a:off x="1211" y="2394"/>
                <a:ext cx="151" cy="16"/>
              </a:xfrm>
              <a:custGeom>
                <a:avLst/>
                <a:gdLst>
                  <a:gd name="T0" fmla="*/ 153 w 149"/>
                  <a:gd name="T1" fmla="*/ 0 h 17"/>
                  <a:gd name="T2" fmla="*/ 0 w 149"/>
                  <a:gd name="T3" fmla="*/ 0 h 17"/>
                  <a:gd name="T4" fmla="*/ 0 w 149"/>
                  <a:gd name="T5" fmla="*/ 15 h 17"/>
                  <a:gd name="T6" fmla="*/ 153 w 149"/>
                  <a:gd name="T7" fmla="*/ 15 h 17"/>
                  <a:gd name="T8" fmla="*/ 153 w 149"/>
                  <a:gd name="T9" fmla="*/ 0 h 17"/>
                  <a:gd name="T10" fmla="*/ 153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203" name="Freeform 64"/>
              <p:cNvSpPr>
                <a:spLocks/>
              </p:cNvSpPr>
              <p:nvPr/>
            </p:nvSpPr>
            <p:spPr bwMode="auto">
              <a:xfrm>
                <a:off x="1211" y="2459"/>
                <a:ext cx="151" cy="19"/>
              </a:xfrm>
              <a:custGeom>
                <a:avLst/>
                <a:gdLst>
                  <a:gd name="T0" fmla="*/ 153 w 149"/>
                  <a:gd name="T1" fmla="*/ 0 h 17"/>
                  <a:gd name="T2" fmla="*/ 0 w 149"/>
                  <a:gd name="T3" fmla="*/ 0 h 17"/>
                  <a:gd name="T4" fmla="*/ 0 w 149"/>
                  <a:gd name="T5" fmla="*/ 21 h 17"/>
                  <a:gd name="T6" fmla="*/ 153 w 149"/>
                  <a:gd name="T7" fmla="*/ 21 h 17"/>
                  <a:gd name="T8" fmla="*/ 153 w 149"/>
                  <a:gd name="T9" fmla="*/ 0 h 17"/>
                  <a:gd name="T10" fmla="*/ 153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204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6" cy="156"/>
              </a:xfrm>
              <a:custGeom>
                <a:avLst/>
                <a:gdLst>
                  <a:gd name="T0" fmla="*/ 248 w 244"/>
                  <a:gd name="T1" fmla="*/ 155 h 157"/>
                  <a:gd name="T2" fmla="*/ 248 w 244"/>
                  <a:gd name="T3" fmla="*/ 0 h 157"/>
                  <a:gd name="T4" fmla="*/ 0 w 244"/>
                  <a:gd name="T5" fmla="*/ 0 h 157"/>
                  <a:gd name="T6" fmla="*/ 0 w 244"/>
                  <a:gd name="T7" fmla="*/ 155 h 157"/>
                  <a:gd name="T8" fmla="*/ 248 w 244"/>
                  <a:gd name="T9" fmla="*/ 155 h 157"/>
                  <a:gd name="T10" fmla="*/ 248 w 244"/>
                  <a:gd name="T11" fmla="*/ 155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</p:grpSp>
        <p:grpSp>
          <p:nvGrpSpPr>
            <p:cNvPr id="15" name="Group 66"/>
            <p:cNvGrpSpPr>
              <a:grpSpLocks/>
            </p:cNvGrpSpPr>
            <p:nvPr userDrawn="1"/>
          </p:nvGrpSpPr>
          <p:grpSpPr bwMode="auto">
            <a:xfrm>
              <a:off x="7266065" y="6619868"/>
              <a:ext cx="193805" cy="122665"/>
              <a:chOff x="1592" y="2897"/>
              <a:chExt cx="247" cy="156"/>
            </a:xfrm>
          </p:grpSpPr>
          <p:sp>
            <p:nvSpPr>
              <p:cNvPr id="179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8" cy="157"/>
              </a:xfrm>
              <a:custGeom>
                <a:avLst/>
                <a:gdLst>
                  <a:gd name="T0" fmla="*/ 0 w 245"/>
                  <a:gd name="T1" fmla="*/ 158 h 156"/>
                  <a:gd name="T2" fmla="*/ 0 w 245"/>
                  <a:gd name="T3" fmla="*/ 0 h 156"/>
                  <a:gd name="T4" fmla="*/ 251 w 245"/>
                  <a:gd name="T5" fmla="*/ 0 h 156"/>
                  <a:gd name="T6" fmla="*/ 251 w 245"/>
                  <a:gd name="T7" fmla="*/ 158 h 156"/>
                  <a:gd name="T8" fmla="*/ 0 w 245"/>
                  <a:gd name="T9" fmla="*/ 158 h 156"/>
                  <a:gd name="T10" fmla="*/ 0 w 245"/>
                  <a:gd name="T11" fmla="*/ 158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80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8" cy="157"/>
              </a:xfrm>
              <a:custGeom>
                <a:avLst/>
                <a:gdLst>
                  <a:gd name="T0" fmla="*/ 0 w 245"/>
                  <a:gd name="T1" fmla="*/ 67 h 156"/>
                  <a:gd name="T2" fmla="*/ 116 w 245"/>
                  <a:gd name="T3" fmla="*/ 67 h 156"/>
                  <a:gd name="T4" fmla="*/ 116 w 245"/>
                  <a:gd name="T5" fmla="*/ 0 h 156"/>
                  <a:gd name="T6" fmla="*/ 141 w 245"/>
                  <a:gd name="T7" fmla="*/ 0 h 156"/>
                  <a:gd name="T8" fmla="*/ 141 w 245"/>
                  <a:gd name="T9" fmla="*/ 67 h 156"/>
                  <a:gd name="T10" fmla="*/ 251 w 245"/>
                  <a:gd name="T11" fmla="*/ 67 h 156"/>
                  <a:gd name="T12" fmla="*/ 251 w 245"/>
                  <a:gd name="T13" fmla="*/ 91 h 156"/>
                  <a:gd name="T14" fmla="*/ 141 w 245"/>
                  <a:gd name="T15" fmla="*/ 91 h 156"/>
                  <a:gd name="T16" fmla="*/ 141 w 245"/>
                  <a:gd name="T17" fmla="*/ 158 h 156"/>
                  <a:gd name="T18" fmla="*/ 116 w 245"/>
                  <a:gd name="T19" fmla="*/ 158 h 156"/>
                  <a:gd name="T20" fmla="*/ 116 w 245"/>
                  <a:gd name="T21" fmla="*/ 91 h 156"/>
                  <a:gd name="T22" fmla="*/ 0 w 245"/>
                  <a:gd name="T23" fmla="*/ 91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81" name="Freeform 69"/>
              <p:cNvSpPr>
                <a:spLocks/>
              </p:cNvSpPr>
              <p:nvPr/>
            </p:nvSpPr>
            <p:spPr bwMode="auto">
              <a:xfrm>
                <a:off x="1743" y="2897"/>
                <a:ext cx="66" cy="49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48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82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41 h 39"/>
                  <a:gd name="T2" fmla="*/ 62 w 60"/>
                  <a:gd name="T3" fmla="*/ 41 h 39"/>
                  <a:gd name="T4" fmla="*/ 62 w 60"/>
                  <a:gd name="T5" fmla="*/ 0 h 39"/>
                  <a:gd name="T6" fmla="*/ 0 w 60"/>
                  <a:gd name="T7" fmla="*/ 41 h 39"/>
                  <a:gd name="T8" fmla="*/ 0 w 60"/>
                  <a:gd name="T9" fmla="*/ 41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83" name="Freeform 71"/>
              <p:cNvSpPr>
                <a:spLocks/>
              </p:cNvSpPr>
              <p:nvPr/>
            </p:nvSpPr>
            <p:spPr bwMode="auto">
              <a:xfrm>
                <a:off x="1743" y="2897"/>
                <a:ext cx="97" cy="56"/>
              </a:xfrm>
              <a:custGeom>
                <a:avLst/>
                <a:gdLst>
                  <a:gd name="T0" fmla="*/ 0 w 96"/>
                  <a:gd name="T1" fmla="*/ 56 h 56"/>
                  <a:gd name="T2" fmla="*/ 80 w 96"/>
                  <a:gd name="T3" fmla="*/ 0 h 56"/>
                  <a:gd name="T4" fmla="*/ 98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84" name="Freeform 72"/>
              <p:cNvSpPr>
                <a:spLocks/>
              </p:cNvSpPr>
              <p:nvPr/>
            </p:nvSpPr>
            <p:spPr bwMode="auto">
              <a:xfrm>
                <a:off x="1615" y="2897"/>
                <a:ext cx="78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3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85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2 w 60"/>
                  <a:gd name="T1" fmla="*/ 41 h 39"/>
                  <a:gd name="T2" fmla="*/ 0 w 60"/>
                  <a:gd name="T3" fmla="*/ 41 h 39"/>
                  <a:gd name="T4" fmla="*/ 0 w 60"/>
                  <a:gd name="T5" fmla="*/ 0 h 39"/>
                  <a:gd name="T6" fmla="*/ 62 w 60"/>
                  <a:gd name="T7" fmla="*/ 41 h 39"/>
                  <a:gd name="T8" fmla="*/ 62 w 60"/>
                  <a:gd name="T9" fmla="*/ 41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86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4" cy="56"/>
              </a:xfrm>
              <a:custGeom>
                <a:avLst/>
                <a:gdLst>
                  <a:gd name="T0" fmla="*/ 92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4 w 96"/>
                  <a:gd name="T7" fmla="*/ 56 h 56"/>
                  <a:gd name="T8" fmla="*/ 92 w 96"/>
                  <a:gd name="T9" fmla="*/ 56 h 56"/>
                  <a:gd name="T10" fmla="*/ 92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87" name="Freeform 75"/>
              <p:cNvSpPr>
                <a:spLocks/>
              </p:cNvSpPr>
              <p:nvPr/>
            </p:nvSpPr>
            <p:spPr bwMode="auto">
              <a:xfrm>
                <a:off x="1743" y="3009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4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88" name="Freeform 76"/>
              <p:cNvSpPr>
                <a:spLocks/>
              </p:cNvSpPr>
              <p:nvPr/>
            </p:nvSpPr>
            <p:spPr bwMode="auto">
              <a:xfrm>
                <a:off x="1778" y="2997"/>
                <a:ext cx="61" cy="40"/>
              </a:xfrm>
              <a:custGeom>
                <a:avLst/>
                <a:gdLst>
                  <a:gd name="T0" fmla="*/ 0 w 60"/>
                  <a:gd name="T1" fmla="*/ 0 h 39"/>
                  <a:gd name="T2" fmla="*/ 62 w 60"/>
                  <a:gd name="T3" fmla="*/ 0 h 39"/>
                  <a:gd name="T4" fmla="*/ 62 w 60"/>
                  <a:gd name="T5" fmla="*/ 41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89" name="Freeform 77"/>
              <p:cNvSpPr>
                <a:spLocks/>
              </p:cNvSpPr>
              <p:nvPr/>
            </p:nvSpPr>
            <p:spPr bwMode="auto">
              <a:xfrm>
                <a:off x="1754" y="2997"/>
                <a:ext cx="85" cy="56"/>
              </a:xfrm>
              <a:custGeom>
                <a:avLst/>
                <a:gdLst>
                  <a:gd name="T0" fmla="*/ 0 w 84"/>
                  <a:gd name="T1" fmla="*/ 0 h 55"/>
                  <a:gd name="T2" fmla="*/ 86 w 84"/>
                  <a:gd name="T3" fmla="*/ 57 h 55"/>
                  <a:gd name="T4" fmla="*/ 86 w 84"/>
                  <a:gd name="T5" fmla="*/ 46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90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1"/>
              </a:xfrm>
              <a:custGeom>
                <a:avLst/>
                <a:gdLst>
                  <a:gd name="T0" fmla="*/ 70 w 72"/>
                  <a:gd name="T1" fmla="*/ 52 h 50"/>
                  <a:gd name="T2" fmla="*/ 70 w 72"/>
                  <a:gd name="T3" fmla="*/ 0 h 50"/>
                  <a:gd name="T4" fmla="*/ 0 w 72"/>
                  <a:gd name="T5" fmla="*/ 52 h 50"/>
                  <a:gd name="T6" fmla="*/ 70 w 72"/>
                  <a:gd name="T7" fmla="*/ 52 h 50"/>
                  <a:gd name="T8" fmla="*/ 70 w 72"/>
                  <a:gd name="T9" fmla="*/ 52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91" name="Freeform 79"/>
              <p:cNvSpPr>
                <a:spLocks/>
              </p:cNvSpPr>
              <p:nvPr/>
            </p:nvSpPr>
            <p:spPr bwMode="auto">
              <a:xfrm>
                <a:off x="1592" y="2997"/>
                <a:ext cx="54" cy="40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41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92" name="Freeform 80"/>
              <p:cNvSpPr>
                <a:spLocks/>
              </p:cNvSpPr>
              <p:nvPr/>
            </p:nvSpPr>
            <p:spPr bwMode="auto">
              <a:xfrm>
                <a:off x="1599" y="2997"/>
                <a:ext cx="94" cy="56"/>
              </a:xfrm>
              <a:custGeom>
                <a:avLst/>
                <a:gdLst>
                  <a:gd name="T0" fmla="*/ 92 w 96"/>
                  <a:gd name="T1" fmla="*/ 0 h 55"/>
                  <a:gd name="T2" fmla="*/ 18 w 96"/>
                  <a:gd name="T3" fmla="*/ 57 h 55"/>
                  <a:gd name="T4" fmla="*/ 0 w 96"/>
                  <a:gd name="T5" fmla="*/ 57 h 55"/>
                  <a:gd name="T6" fmla="*/ 74 w 96"/>
                  <a:gd name="T7" fmla="*/ 0 h 55"/>
                  <a:gd name="T8" fmla="*/ 92 w 96"/>
                  <a:gd name="T9" fmla="*/ 0 h 55"/>
                  <a:gd name="T10" fmla="*/ 92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93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8" cy="157"/>
              </a:xfrm>
              <a:custGeom>
                <a:avLst/>
                <a:gdLst>
                  <a:gd name="T0" fmla="*/ 251 w 245"/>
                  <a:gd name="T1" fmla="*/ 158 h 156"/>
                  <a:gd name="T2" fmla="*/ 251 w 245"/>
                  <a:gd name="T3" fmla="*/ 0 h 156"/>
                  <a:gd name="T4" fmla="*/ 0 w 245"/>
                  <a:gd name="T5" fmla="*/ 0 h 156"/>
                  <a:gd name="T6" fmla="*/ 0 w 245"/>
                  <a:gd name="T7" fmla="*/ 158 h 156"/>
                  <a:gd name="T8" fmla="*/ 251 w 245"/>
                  <a:gd name="T9" fmla="*/ 158 h 156"/>
                  <a:gd name="T10" fmla="*/ 251 w 245"/>
                  <a:gd name="T11" fmla="*/ 158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</p:grpSp>
        <p:grpSp>
          <p:nvGrpSpPr>
            <p:cNvPr id="16" name="Group 82"/>
            <p:cNvGrpSpPr>
              <a:grpSpLocks/>
            </p:cNvGrpSpPr>
            <p:nvPr userDrawn="1"/>
          </p:nvGrpSpPr>
          <p:grpSpPr bwMode="auto">
            <a:xfrm>
              <a:off x="6770593" y="6619868"/>
              <a:ext cx="191829" cy="121883"/>
              <a:chOff x="1778" y="2004"/>
              <a:chExt cx="246" cy="156"/>
            </a:xfrm>
          </p:grpSpPr>
          <p:sp>
            <p:nvSpPr>
              <p:cNvPr id="176" name="Freeform 83"/>
              <p:cNvSpPr>
                <a:spLocks/>
              </p:cNvSpPr>
              <p:nvPr/>
            </p:nvSpPr>
            <p:spPr bwMode="auto">
              <a:xfrm>
                <a:off x="1777" y="2004"/>
                <a:ext cx="247" cy="155"/>
              </a:xfrm>
              <a:custGeom>
                <a:avLst/>
                <a:gdLst>
                  <a:gd name="T0" fmla="*/ 1680 w 239"/>
                  <a:gd name="T1" fmla="*/ 3100 h 151"/>
                  <a:gd name="T2" fmla="*/ 1680 w 239"/>
                  <a:gd name="T3" fmla="*/ 0 h 151"/>
                  <a:gd name="T4" fmla="*/ 0 w 239"/>
                  <a:gd name="T5" fmla="*/ 0 h 151"/>
                  <a:gd name="T6" fmla="*/ 0 w 239"/>
                  <a:gd name="T7" fmla="*/ 3100 h 151"/>
                  <a:gd name="T8" fmla="*/ 1680 w 239"/>
                  <a:gd name="T9" fmla="*/ 3100 h 151"/>
                  <a:gd name="T10" fmla="*/ 1680 w 239"/>
                  <a:gd name="T11" fmla="*/ 310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77" name="Freeform 84"/>
              <p:cNvSpPr>
                <a:spLocks/>
              </p:cNvSpPr>
              <p:nvPr/>
            </p:nvSpPr>
            <p:spPr bwMode="auto">
              <a:xfrm>
                <a:off x="1844" y="2025"/>
                <a:ext cx="121" cy="118"/>
              </a:xfrm>
              <a:custGeom>
                <a:avLst/>
                <a:gdLst>
                  <a:gd name="T0" fmla="*/ 79 w 119"/>
                  <a:gd name="T1" fmla="*/ 80 h 117"/>
                  <a:gd name="T2" fmla="*/ 123 w 119"/>
                  <a:gd name="T3" fmla="*/ 80 h 117"/>
                  <a:gd name="T4" fmla="*/ 123 w 119"/>
                  <a:gd name="T5" fmla="*/ 44 h 117"/>
                  <a:gd name="T6" fmla="*/ 79 w 119"/>
                  <a:gd name="T7" fmla="*/ 44 h 117"/>
                  <a:gd name="T8" fmla="*/ 79 w 119"/>
                  <a:gd name="T9" fmla="*/ 0 h 117"/>
                  <a:gd name="T10" fmla="*/ 44 w 119"/>
                  <a:gd name="T11" fmla="*/ 0 h 117"/>
                  <a:gd name="T12" fmla="*/ 44 w 119"/>
                  <a:gd name="T13" fmla="*/ 44 h 117"/>
                  <a:gd name="T14" fmla="*/ 0 w 119"/>
                  <a:gd name="T15" fmla="*/ 44 h 117"/>
                  <a:gd name="T16" fmla="*/ 0 w 119"/>
                  <a:gd name="T17" fmla="*/ 80 h 117"/>
                  <a:gd name="T18" fmla="*/ 44 w 119"/>
                  <a:gd name="T19" fmla="*/ 80 h 117"/>
                  <a:gd name="T20" fmla="*/ 44 w 119"/>
                  <a:gd name="T21" fmla="*/ 119 h 117"/>
                  <a:gd name="T22" fmla="*/ 79 w 119"/>
                  <a:gd name="T23" fmla="*/ 119 h 117"/>
                  <a:gd name="T24" fmla="*/ 79 w 119"/>
                  <a:gd name="T25" fmla="*/ 80 h 117"/>
                  <a:gd name="T26" fmla="*/ 79 w 119"/>
                  <a:gd name="T27" fmla="*/ 80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78" name="Freeform 85"/>
              <p:cNvSpPr>
                <a:spLocks/>
              </p:cNvSpPr>
              <p:nvPr/>
            </p:nvSpPr>
            <p:spPr bwMode="auto">
              <a:xfrm>
                <a:off x="1777" y="2004"/>
                <a:ext cx="247" cy="155"/>
              </a:xfrm>
              <a:custGeom>
                <a:avLst/>
                <a:gdLst>
                  <a:gd name="T0" fmla="*/ 249 w 245"/>
                  <a:gd name="T1" fmla="*/ 153 h 157"/>
                  <a:gd name="T2" fmla="*/ 249 w 245"/>
                  <a:gd name="T3" fmla="*/ 0 h 157"/>
                  <a:gd name="T4" fmla="*/ 0 w 245"/>
                  <a:gd name="T5" fmla="*/ 0 h 157"/>
                  <a:gd name="T6" fmla="*/ 0 w 245"/>
                  <a:gd name="T7" fmla="*/ 153 h 157"/>
                  <a:gd name="T8" fmla="*/ 249 w 245"/>
                  <a:gd name="T9" fmla="*/ 153 h 157"/>
                  <a:gd name="T10" fmla="*/ 249 w 245"/>
                  <a:gd name="T11" fmla="*/ 153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</p:grpSp>
        <p:grpSp>
          <p:nvGrpSpPr>
            <p:cNvPr id="17" name="Group 86"/>
            <p:cNvGrpSpPr>
              <a:grpSpLocks/>
            </p:cNvGrpSpPr>
            <p:nvPr userDrawn="1"/>
          </p:nvGrpSpPr>
          <p:grpSpPr bwMode="auto">
            <a:xfrm>
              <a:off x="6527589" y="6619868"/>
              <a:ext cx="191412" cy="122665"/>
              <a:chOff x="1592" y="2143"/>
              <a:chExt cx="247" cy="156"/>
            </a:xfrm>
          </p:grpSpPr>
          <p:sp>
            <p:nvSpPr>
              <p:cNvPr id="170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7"/>
              </a:xfrm>
              <a:custGeom>
                <a:avLst/>
                <a:gdLst>
                  <a:gd name="T0" fmla="*/ 247 w 245"/>
                  <a:gd name="T1" fmla="*/ 158 h 156"/>
                  <a:gd name="T2" fmla="*/ 247 w 245"/>
                  <a:gd name="T3" fmla="*/ 0 h 156"/>
                  <a:gd name="T4" fmla="*/ 0 w 245"/>
                  <a:gd name="T5" fmla="*/ 0 h 156"/>
                  <a:gd name="T6" fmla="*/ 0 w 245"/>
                  <a:gd name="T7" fmla="*/ 158 h 156"/>
                  <a:gd name="T8" fmla="*/ 247 w 245"/>
                  <a:gd name="T9" fmla="*/ 158 h 156"/>
                  <a:gd name="T10" fmla="*/ 247 w 245"/>
                  <a:gd name="T11" fmla="*/ 158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71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7" cy="68"/>
              </a:xfrm>
              <a:custGeom>
                <a:avLst/>
                <a:gdLst>
                  <a:gd name="T0" fmla="*/ 68 w 66"/>
                  <a:gd name="T1" fmla="*/ 0 h 67"/>
                  <a:gd name="T2" fmla="*/ 0 w 66"/>
                  <a:gd name="T3" fmla="*/ 0 h 67"/>
                  <a:gd name="T4" fmla="*/ 0 w 66"/>
                  <a:gd name="T5" fmla="*/ 69 h 67"/>
                  <a:gd name="T6" fmla="*/ 68 w 66"/>
                  <a:gd name="T7" fmla="*/ 69 h 67"/>
                  <a:gd name="T8" fmla="*/ 68 w 66"/>
                  <a:gd name="T9" fmla="*/ 0 h 67"/>
                  <a:gd name="T10" fmla="*/ 68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72" name="Freeform 89"/>
              <p:cNvSpPr>
                <a:spLocks/>
              </p:cNvSpPr>
              <p:nvPr/>
            </p:nvSpPr>
            <p:spPr bwMode="auto">
              <a:xfrm>
                <a:off x="1592" y="2239"/>
                <a:ext cx="67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8 w 66"/>
                  <a:gd name="T5" fmla="*/ 61 h 61"/>
                  <a:gd name="T6" fmla="*/ 68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73" name="Freeform 90"/>
              <p:cNvSpPr>
                <a:spLocks/>
              </p:cNvSpPr>
              <p:nvPr/>
            </p:nvSpPr>
            <p:spPr bwMode="auto">
              <a:xfrm>
                <a:off x="1688" y="2239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51 w 149"/>
                  <a:gd name="T3" fmla="*/ 61 h 61"/>
                  <a:gd name="T4" fmla="*/ 151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74" name="Freeform 91"/>
              <p:cNvSpPr>
                <a:spLocks/>
              </p:cNvSpPr>
              <p:nvPr/>
            </p:nvSpPr>
            <p:spPr bwMode="auto">
              <a:xfrm>
                <a:off x="1688" y="2143"/>
                <a:ext cx="150" cy="68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9 h 67"/>
                  <a:gd name="T4" fmla="*/ 151 w 149"/>
                  <a:gd name="T5" fmla="*/ 69 h 67"/>
                  <a:gd name="T6" fmla="*/ 151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75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7"/>
              </a:xfrm>
              <a:custGeom>
                <a:avLst/>
                <a:gdLst>
                  <a:gd name="T0" fmla="*/ 247 w 245"/>
                  <a:gd name="T1" fmla="*/ 158 h 156"/>
                  <a:gd name="T2" fmla="*/ 247 w 245"/>
                  <a:gd name="T3" fmla="*/ 0 h 156"/>
                  <a:gd name="T4" fmla="*/ 0 w 245"/>
                  <a:gd name="T5" fmla="*/ 0 h 156"/>
                  <a:gd name="T6" fmla="*/ 0 w 245"/>
                  <a:gd name="T7" fmla="*/ 158 h 156"/>
                  <a:gd name="T8" fmla="*/ 247 w 245"/>
                  <a:gd name="T9" fmla="*/ 158 h 156"/>
                  <a:gd name="T10" fmla="*/ 247 w 245"/>
                  <a:gd name="T11" fmla="*/ 158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</p:grpSp>
        <p:grpSp>
          <p:nvGrpSpPr>
            <p:cNvPr id="18" name="Group 93"/>
            <p:cNvGrpSpPr>
              <a:grpSpLocks/>
            </p:cNvGrpSpPr>
            <p:nvPr userDrawn="1"/>
          </p:nvGrpSpPr>
          <p:grpSpPr bwMode="auto">
            <a:xfrm>
              <a:off x="6283384" y="6619868"/>
              <a:ext cx="190269" cy="122665"/>
              <a:chOff x="1593" y="1897"/>
              <a:chExt cx="244" cy="157"/>
            </a:xfrm>
          </p:grpSpPr>
          <p:sp>
            <p:nvSpPr>
              <p:cNvPr id="166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8"/>
              </a:xfrm>
              <a:custGeom>
                <a:avLst/>
                <a:gdLst>
                  <a:gd name="T0" fmla="*/ 243 w 245"/>
                  <a:gd name="T1" fmla="*/ 159 h 157"/>
                  <a:gd name="T2" fmla="*/ 243 w 245"/>
                  <a:gd name="T3" fmla="*/ 0 h 157"/>
                  <a:gd name="T4" fmla="*/ 0 w 245"/>
                  <a:gd name="T5" fmla="*/ 0 h 157"/>
                  <a:gd name="T6" fmla="*/ 0 w 245"/>
                  <a:gd name="T7" fmla="*/ 159 h 157"/>
                  <a:gd name="T8" fmla="*/ 243 w 245"/>
                  <a:gd name="T9" fmla="*/ 159 h 157"/>
                  <a:gd name="T10" fmla="*/ 243 w 245"/>
                  <a:gd name="T11" fmla="*/ 159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67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3 w 245"/>
                  <a:gd name="T1" fmla="*/ 49 h 45"/>
                  <a:gd name="T2" fmla="*/ 243 w 245"/>
                  <a:gd name="T3" fmla="*/ 0 h 45"/>
                  <a:gd name="T4" fmla="*/ 0 w 245"/>
                  <a:gd name="T5" fmla="*/ 0 h 45"/>
                  <a:gd name="T6" fmla="*/ 0 w 245"/>
                  <a:gd name="T7" fmla="*/ 49 h 45"/>
                  <a:gd name="T8" fmla="*/ 243 w 245"/>
                  <a:gd name="T9" fmla="*/ 49 h 45"/>
                  <a:gd name="T10" fmla="*/ 243 w 245"/>
                  <a:gd name="T11" fmla="*/ 49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68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2"/>
              </a:xfrm>
              <a:custGeom>
                <a:avLst/>
                <a:gdLst>
                  <a:gd name="T0" fmla="*/ 243 w 245"/>
                  <a:gd name="T1" fmla="*/ 53 h 51"/>
                  <a:gd name="T2" fmla="*/ 243 w 245"/>
                  <a:gd name="T3" fmla="*/ 0 h 51"/>
                  <a:gd name="T4" fmla="*/ 0 w 245"/>
                  <a:gd name="T5" fmla="*/ 0 h 51"/>
                  <a:gd name="T6" fmla="*/ 0 w 245"/>
                  <a:gd name="T7" fmla="*/ 53 h 51"/>
                  <a:gd name="T8" fmla="*/ 243 w 245"/>
                  <a:gd name="T9" fmla="*/ 53 h 51"/>
                  <a:gd name="T10" fmla="*/ 243 w 245"/>
                  <a:gd name="T11" fmla="*/ 53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69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8"/>
              </a:xfrm>
              <a:custGeom>
                <a:avLst/>
                <a:gdLst>
                  <a:gd name="T0" fmla="*/ 243 w 245"/>
                  <a:gd name="T1" fmla="*/ 159 h 157"/>
                  <a:gd name="T2" fmla="*/ 243 w 245"/>
                  <a:gd name="T3" fmla="*/ 0 h 157"/>
                  <a:gd name="T4" fmla="*/ 0 w 245"/>
                  <a:gd name="T5" fmla="*/ 0 h 157"/>
                  <a:gd name="T6" fmla="*/ 0 w 245"/>
                  <a:gd name="T7" fmla="*/ 159 h 157"/>
                  <a:gd name="T8" fmla="*/ 243 w 245"/>
                  <a:gd name="T9" fmla="*/ 159 h 157"/>
                  <a:gd name="T10" fmla="*/ 243 w 245"/>
                  <a:gd name="T11" fmla="*/ 159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</p:grpSp>
        <p:grpSp>
          <p:nvGrpSpPr>
            <p:cNvPr id="19" name="Group 98"/>
            <p:cNvGrpSpPr>
              <a:grpSpLocks/>
            </p:cNvGrpSpPr>
            <p:nvPr userDrawn="1"/>
          </p:nvGrpSpPr>
          <p:grpSpPr bwMode="auto">
            <a:xfrm>
              <a:off x="5284697" y="6619868"/>
              <a:ext cx="192609" cy="122251"/>
              <a:chOff x="1778" y="1164"/>
              <a:chExt cx="247" cy="157"/>
            </a:xfrm>
          </p:grpSpPr>
          <p:sp>
            <p:nvSpPr>
              <p:cNvPr id="117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8"/>
              </a:xfrm>
              <a:custGeom>
                <a:avLst/>
                <a:gdLst>
                  <a:gd name="T0" fmla="*/ 10851 w 96"/>
                  <a:gd name="T1" fmla="*/ 160 h 156"/>
                  <a:gd name="T2" fmla="*/ 0 w 96"/>
                  <a:gd name="T3" fmla="*/ 160 h 156"/>
                  <a:gd name="T4" fmla="*/ 0 w 96"/>
                  <a:gd name="T5" fmla="*/ 0 h 156"/>
                  <a:gd name="T6" fmla="*/ 10851 w 96"/>
                  <a:gd name="T7" fmla="*/ 0 h 156"/>
                  <a:gd name="T8" fmla="*/ 10851 w 96"/>
                  <a:gd name="T9" fmla="*/ 160 h 156"/>
                  <a:gd name="T10" fmla="*/ 10851 w 96"/>
                  <a:gd name="T11" fmla="*/ 16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18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8"/>
              </a:xfrm>
              <a:custGeom>
                <a:avLst/>
                <a:gdLst>
                  <a:gd name="T0" fmla="*/ 147 w 143"/>
                  <a:gd name="T1" fmla="*/ 160 h 156"/>
                  <a:gd name="T2" fmla="*/ 0 w 143"/>
                  <a:gd name="T3" fmla="*/ 160 h 156"/>
                  <a:gd name="T4" fmla="*/ 0 w 143"/>
                  <a:gd name="T5" fmla="*/ 0 h 156"/>
                  <a:gd name="T6" fmla="*/ 147 w 143"/>
                  <a:gd name="T7" fmla="*/ 0 h 156"/>
                  <a:gd name="T8" fmla="*/ 147 w 143"/>
                  <a:gd name="T9" fmla="*/ 160 h 156"/>
                  <a:gd name="T10" fmla="*/ 147 w 143"/>
                  <a:gd name="T11" fmla="*/ 16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19" name="Freeform 101"/>
              <p:cNvSpPr>
                <a:spLocks/>
              </p:cNvSpPr>
              <p:nvPr/>
            </p:nvSpPr>
            <p:spPr bwMode="auto">
              <a:xfrm>
                <a:off x="1873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20" name="Freeform 102"/>
              <p:cNvSpPr>
                <a:spLocks/>
              </p:cNvSpPr>
              <p:nvPr/>
            </p:nvSpPr>
            <p:spPr bwMode="auto">
              <a:xfrm>
                <a:off x="1873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21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7" cy="26"/>
              </a:xfrm>
              <a:custGeom>
                <a:avLst/>
                <a:gdLst>
                  <a:gd name="T0" fmla="*/ 40 w 48"/>
                  <a:gd name="T1" fmla="*/ 31 h 22"/>
                  <a:gd name="T2" fmla="*/ 0 w 48"/>
                  <a:gd name="T3" fmla="*/ 7 h 22"/>
                  <a:gd name="T4" fmla="*/ 6 w 48"/>
                  <a:gd name="T5" fmla="*/ 0 h 22"/>
                  <a:gd name="T6" fmla="*/ 46 w 48"/>
                  <a:gd name="T7" fmla="*/ 22 h 22"/>
                  <a:gd name="T8" fmla="*/ 40 w 48"/>
                  <a:gd name="T9" fmla="*/ 31 h 22"/>
                  <a:gd name="T10" fmla="*/ 40 w 48"/>
                  <a:gd name="T11" fmla="*/ 31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22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7" cy="26"/>
              </a:xfrm>
              <a:custGeom>
                <a:avLst/>
                <a:gdLst>
                  <a:gd name="T0" fmla="*/ 40 w 48"/>
                  <a:gd name="T1" fmla="*/ 31 h 22"/>
                  <a:gd name="T2" fmla="*/ 0 w 48"/>
                  <a:gd name="T3" fmla="*/ 7 h 22"/>
                  <a:gd name="T4" fmla="*/ 6 w 48"/>
                  <a:gd name="T5" fmla="*/ 0 h 22"/>
                  <a:gd name="T6" fmla="*/ 46 w 48"/>
                  <a:gd name="T7" fmla="*/ 22 h 22"/>
                  <a:gd name="T8" fmla="*/ 40 w 48"/>
                  <a:gd name="T9" fmla="*/ 31 h 22"/>
                  <a:gd name="T10" fmla="*/ 40 w 48"/>
                  <a:gd name="T11" fmla="*/ 31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23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50" cy="28"/>
              </a:xfrm>
              <a:custGeom>
                <a:avLst/>
                <a:gdLst>
                  <a:gd name="T0" fmla="*/ 47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53 w 47"/>
                  <a:gd name="T7" fmla="*/ 23 h 28"/>
                  <a:gd name="T8" fmla="*/ 47 w 47"/>
                  <a:gd name="T9" fmla="*/ 28 h 28"/>
                  <a:gd name="T10" fmla="*/ 47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24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50" cy="28"/>
              </a:xfrm>
              <a:custGeom>
                <a:avLst/>
                <a:gdLst>
                  <a:gd name="T0" fmla="*/ 47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53 w 47"/>
                  <a:gd name="T7" fmla="*/ 23 h 28"/>
                  <a:gd name="T8" fmla="*/ 47 w 47"/>
                  <a:gd name="T9" fmla="*/ 28 h 28"/>
                  <a:gd name="T10" fmla="*/ 47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25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33"/>
              </a:xfrm>
              <a:custGeom>
                <a:avLst/>
                <a:gdLst>
                  <a:gd name="T0" fmla="*/ 0 w 41"/>
                  <a:gd name="T1" fmla="*/ 39 h 28"/>
                  <a:gd name="T2" fmla="*/ 45 w 41"/>
                  <a:gd name="T3" fmla="*/ 7 h 28"/>
                  <a:gd name="T4" fmla="*/ 45 w 41"/>
                  <a:gd name="T5" fmla="*/ 0 h 28"/>
                  <a:gd name="T6" fmla="*/ 0 w 41"/>
                  <a:gd name="T7" fmla="*/ 31 h 28"/>
                  <a:gd name="T8" fmla="*/ 0 w 41"/>
                  <a:gd name="T9" fmla="*/ 39 h 28"/>
                  <a:gd name="T10" fmla="*/ 0 w 41"/>
                  <a:gd name="T11" fmla="*/ 39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26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33"/>
              </a:xfrm>
              <a:custGeom>
                <a:avLst/>
                <a:gdLst>
                  <a:gd name="T0" fmla="*/ 0 w 41"/>
                  <a:gd name="T1" fmla="*/ 39 h 28"/>
                  <a:gd name="T2" fmla="*/ 45 w 41"/>
                  <a:gd name="T3" fmla="*/ 7 h 28"/>
                  <a:gd name="T4" fmla="*/ 45 w 41"/>
                  <a:gd name="T5" fmla="*/ 0 h 28"/>
                  <a:gd name="T6" fmla="*/ 0 w 41"/>
                  <a:gd name="T7" fmla="*/ 31 h 28"/>
                  <a:gd name="T8" fmla="*/ 0 w 41"/>
                  <a:gd name="T9" fmla="*/ 39 h 28"/>
                  <a:gd name="T10" fmla="*/ 0 w 41"/>
                  <a:gd name="T11" fmla="*/ 39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27" name="Freeform 109"/>
              <p:cNvSpPr>
                <a:spLocks/>
              </p:cNvSpPr>
              <p:nvPr/>
            </p:nvSpPr>
            <p:spPr bwMode="auto">
              <a:xfrm>
                <a:off x="1830" y="1225"/>
                <a:ext cx="55" cy="19"/>
              </a:xfrm>
              <a:custGeom>
                <a:avLst/>
                <a:gdLst>
                  <a:gd name="T0" fmla="*/ 56 w 54"/>
                  <a:gd name="T1" fmla="*/ 8 h 17"/>
                  <a:gd name="T2" fmla="*/ 0 w 54"/>
                  <a:gd name="T3" fmla="*/ 21 h 17"/>
                  <a:gd name="T4" fmla="*/ 0 w 54"/>
                  <a:gd name="T5" fmla="*/ 13 h 17"/>
                  <a:gd name="T6" fmla="*/ 56 w 54"/>
                  <a:gd name="T7" fmla="*/ 0 h 17"/>
                  <a:gd name="T8" fmla="*/ 56 w 54"/>
                  <a:gd name="T9" fmla="*/ 8 h 17"/>
                  <a:gd name="T10" fmla="*/ 56 w 54"/>
                  <a:gd name="T11" fmla="*/ 8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28" name="Freeform 110"/>
              <p:cNvSpPr>
                <a:spLocks/>
              </p:cNvSpPr>
              <p:nvPr/>
            </p:nvSpPr>
            <p:spPr bwMode="auto">
              <a:xfrm>
                <a:off x="1830" y="1225"/>
                <a:ext cx="55" cy="19"/>
              </a:xfrm>
              <a:custGeom>
                <a:avLst/>
                <a:gdLst>
                  <a:gd name="T0" fmla="*/ 56 w 54"/>
                  <a:gd name="T1" fmla="*/ 8 h 17"/>
                  <a:gd name="T2" fmla="*/ 0 w 54"/>
                  <a:gd name="T3" fmla="*/ 21 h 17"/>
                  <a:gd name="T4" fmla="*/ 0 w 54"/>
                  <a:gd name="T5" fmla="*/ 13 h 17"/>
                  <a:gd name="T6" fmla="*/ 56 w 54"/>
                  <a:gd name="T7" fmla="*/ 0 h 17"/>
                  <a:gd name="T8" fmla="*/ 56 w 54"/>
                  <a:gd name="T9" fmla="*/ 8 h 17"/>
                  <a:gd name="T10" fmla="*/ 56 w 54"/>
                  <a:gd name="T11" fmla="*/ 8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29" name="Freeform 111"/>
              <p:cNvSpPr>
                <a:spLocks/>
              </p:cNvSpPr>
              <p:nvPr/>
            </p:nvSpPr>
            <p:spPr bwMode="auto">
              <a:xfrm>
                <a:off x="1837" y="1249"/>
                <a:ext cx="55" cy="19"/>
              </a:xfrm>
              <a:custGeom>
                <a:avLst/>
                <a:gdLst>
                  <a:gd name="T0" fmla="*/ 56 w 54"/>
                  <a:gd name="T1" fmla="*/ 7 h 16"/>
                  <a:gd name="T2" fmla="*/ 0 w 54"/>
                  <a:gd name="T3" fmla="*/ 23 h 16"/>
                  <a:gd name="T4" fmla="*/ 0 w 54"/>
                  <a:gd name="T5" fmla="*/ 15 h 16"/>
                  <a:gd name="T6" fmla="*/ 56 w 54"/>
                  <a:gd name="T7" fmla="*/ 0 h 16"/>
                  <a:gd name="T8" fmla="*/ 56 w 54"/>
                  <a:gd name="T9" fmla="*/ 7 h 16"/>
                  <a:gd name="T10" fmla="*/ 56 w 54"/>
                  <a:gd name="T11" fmla="*/ 7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30" name="Freeform 112"/>
              <p:cNvSpPr>
                <a:spLocks/>
              </p:cNvSpPr>
              <p:nvPr/>
            </p:nvSpPr>
            <p:spPr bwMode="auto">
              <a:xfrm>
                <a:off x="1837" y="1249"/>
                <a:ext cx="55" cy="19"/>
              </a:xfrm>
              <a:custGeom>
                <a:avLst/>
                <a:gdLst>
                  <a:gd name="T0" fmla="*/ 56 w 54"/>
                  <a:gd name="T1" fmla="*/ 7 h 16"/>
                  <a:gd name="T2" fmla="*/ 0 w 54"/>
                  <a:gd name="T3" fmla="*/ 23 h 16"/>
                  <a:gd name="T4" fmla="*/ 0 w 54"/>
                  <a:gd name="T5" fmla="*/ 15 h 16"/>
                  <a:gd name="T6" fmla="*/ 56 w 54"/>
                  <a:gd name="T7" fmla="*/ 0 h 16"/>
                  <a:gd name="T8" fmla="*/ 56 w 54"/>
                  <a:gd name="T9" fmla="*/ 7 h 16"/>
                  <a:gd name="T10" fmla="*/ 56 w 54"/>
                  <a:gd name="T11" fmla="*/ 7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31" name="Freeform 113"/>
              <p:cNvSpPr>
                <a:spLocks/>
              </p:cNvSpPr>
              <p:nvPr/>
            </p:nvSpPr>
            <p:spPr bwMode="auto">
              <a:xfrm>
                <a:off x="1830" y="1244"/>
                <a:ext cx="55" cy="9"/>
              </a:xfrm>
              <a:custGeom>
                <a:avLst/>
                <a:gdLst>
                  <a:gd name="T0" fmla="*/ 0 w 54"/>
                  <a:gd name="T1" fmla="*/ 0 h 11"/>
                  <a:gd name="T2" fmla="*/ 56 w 54"/>
                  <a:gd name="T3" fmla="*/ 7 h 11"/>
                  <a:gd name="T4" fmla="*/ 56 w 54"/>
                  <a:gd name="T5" fmla="*/ 7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32" name="Freeform 114"/>
              <p:cNvSpPr>
                <a:spLocks/>
              </p:cNvSpPr>
              <p:nvPr/>
            </p:nvSpPr>
            <p:spPr bwMode="auto">
              <a:xfrm>
                <a:off x="1830" y="1244"/>
                <a:ext cx="55" cy="9"/>
              </a:xfrm>
              <a:custGeom>
                <a:avLst/>
                <a:gdLst>
                  <a:gd name="T0" fmla="*/ 0 w 54"/>
                  <a:gd name="T1" fmla="*/ 0 h 11"/>
                  <a:gd name="T2" fmla="*/ 56 w 54"/>
                  <a:gd name="T3" fmla="*/ 7 h 11"/>
                  <a:gd name="T4" fmla="*/ 56 w 54"/>
                  <a:gd name="T5" fmla="*/ 7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33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50" cy="19"/>
              </a:xfrm>
              <a:custGeom>
                <a:avLst/>
                <a:gdLst>
                  <a:gd name="T0" fmla="*/ 0 w 47"/>
                  <a:gd name="T1" fmla="*/ 8 h 17"/>
                  <a:gd name="T2" fmla="*/ 53 w 47"/>
                  <a:gd name="T3" fmla="*/ 21 h 17"/>
                  <a:gd name="T4" fmla="*/ 53 w 47"/>
                  <a:gd name="T5" fmla="*/ 13 h 17"/>
                  <a:gd name="T6" fmla="*/ 0 w 47"/>
                  <a:gd name="T7" fmla="*/ 0 h 17"/>
                  <a:gd name="T8" fmla="*/ 0 w 47"/>
                  <a:gd name="T9" fmla="*/ 8 h 17"/>
                  <a:gd name="T10" fmla="*/ 0 w 47"/>
                  <a:gd name="T11" fmla="*/ 8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34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50" cy="19"/>
              </a:xfrm>
              <a:custGeom>
                <a:avLst/>
                <a:gdLst>
                  <a:gd name="T0" fmla="*/ 0 w 47"/>
                  <a:gd name="T1" fmla="*/ 8 h 17"/>
                  <a:gd name="T2" fmla="*/ 53 w 47"/>
                  <a:gd name="T3" fmla="*/ 21 h 17"/>
                  <a:gd name="T4" fmla="*/ 53 w 47"/>
                  <a:gd name="T5" fmla="*/ 13 h 17"/>
                  <a:gd name="T6" fmla="*/ 0 w 47"/>
                  <a:gd name="T7" fmla="*/ 0 h 17"/>
                  <a:gd name="T8" fmla="*/ 0 w 47"/>
                  <a:gd name="T9" fmla="*/ 8 h 17"/>
                  <a:gd name="T10" fmla="*/ 0 w 47"/>
                  <a:gd name="T11" fmla="*/ 8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35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50" cy="9"/>
              </a:xfrm>
              <a:custGeom>
                <a:avLst/>
                <a:gdLst>
                  <a:gd name="T0" fmla="*/ 53 w 47"/>
                  <a:gd name="T1" fmla="*/ 0 h 11"/>
                  <a:gd name="T2" fmla="*/ 0 w 47"/>
                  <a:gd name="T3" fmla="*/ 7 h 11"/>
                  <a:gd name="T4" fmla="*/ 0 w 47"/>
                  <a:gd name="T5" fmla="*/ 7 h 11"/>
                  <a:gd name="T6" fmla="*/ 53 w 47"/>
                  <a:gd name="T7" fmla="*/ 0 h 11"/>
                  <a:gd name="T8" fmla="*/ 53 w 47"/>
                  <a:gd name="T9" fmla="*/ 0 h 11"/>
                  <a:gd name="T10" fmla="*/ 53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36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50" cy="9"/>
              </a:xfrm>
              <a:custGeom>
                <a:avLst/>
                <a:gdLst>
                  <a:gd name="T0" fmla="*/ 53 w 47"/>
                  <a:gd name="T1" fmla="*/ 0 h 11"/>
                  <a:gd name="T2" fmla="*/ 0 w 47"/>
                  <a:gd name="T3" fmla="*/ 7 h 11"/>
                  <a:gd name="T4" fmla="*/ 0 w 47"/>
                  <a:gd name="T5" fmla="*/ 7 h 11"/>
                  <a:gd name="T6" fmla="*/ 53 w 47"/>
                  <a:gd name="T7" fmla="*/ 0 h 11"/>
                  <a:gd name="T8" fmla="*/ 53 w 47"/>
                  <a:gd name="T9" fmla="*/ 0 h 11"/>
                  <a:gd name="T10" fmla="*/ 53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37" name="Freeform 119"/>
              <p:cNvSpPr>
                <a:spLocks/>
              </p:cNvSpPr>
              <p:nvPr/>
            </p:nvSpPr>
            <p:spPr bwMode="auto">
              <a:xfrm>
                <a:off x="1837" y="1265"/>
                <a:ext cx="85" cy="2"/>
              </a:xfrm>
              <a:custGeom>
                <a:avLst/>
                <a:gdLst>
                  <a:gd name="T0" fmla="*/ 87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7 w 83"/>
                  <a:gd name="T7" fmla="*/ 0 h 1"/>
                  <a:gd name="T8" fmla="*/ 87 w 83"/>
                  <a:gd name="T9" fmla="*/ 0 h 1"/>
                  <a:gd name="T10" fmla="*/ 87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38" name="Freeform 120"/>
              <p:cNvSpPr>
                <a:spLocks/>
              </p:cNvSpPr>
              <p:nvPr/>
            </p:nvSpPr>
            <p:spPr bwMode="auto">
              <a:xfrm>
                <a:off x="1837" y="1265"/>
                <a:ext cx="85" cy="2"/>
              </a:xfrm>
              <a:custGeom>
                <a:avLst/>
                <a:gdLst>
                  <a:gd name="T0" fmla="*/ 87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7 w 83"/>
                  <a:gd name="T7" fmla="*/ 0 h 1"/>
                  <a:gd name="T8" fmla="*/ 87 w 83"/>
                  <a:gd name="T9" fmla="*/ 0 h 1"/>
                  <a:gd name="T10" fmla="*/ 87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39" name="Freeform 121"/>
              <p:cNvSpPr>
                <a:spLocks/>
              </p:cNvSpPr>
              <p:nvPr/>
            </p:nvSpPr>
            <p:spPr bwMode="auto">
              <a:xfrm>
                <a:off x="1837" y="1216"/>
                <a:ext cx="85" cy="5"/>
              </a:xfrm>
              <a:custGeom>
                <a:avLst/>
                <a:gdLst>
                  <a:gd name="T0" fmla="*/ 87 w 83"/>
                  <a:gd name="T1" fmla="*/ 4 h 6"/>
                  <a:gd name="T2" fmla="*/ 0 w 83"/>
                  <a:gd name="T3" fmla="*/ 4 h 6"/>
                  <a:gd name="T4" fmla="*/ 0 w 83"/>
                  <a:gd name="T5" fmla="*/ 0 h 6"/>
                  <a:gd name="T6" fmla="*/ 87 w 83"/>
                  <a:gd name="T7" fmla="*/ 0 h 6"/>
                  <a:gd name="T8" fmla="*/ 87 w 83"/>
                  <a:gd name="T9" fmla="*/ 4 h 6"/>
                  <a:gd name="T10" fmla="*/ 87 w 83"/>
                  <a:gd name="T11" fmla="*/ 4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40" name="Freeform 122"/>
              <p:cNvSpPr>
                <a:spLocks/>
              </p:cNvSpPr>
              <p:nvPr/>
            </p:nvSpPr>
            <p:spPr bwMode="auto">
              <a:xfrm>
                <a:off x="1837" y="1216"/>
                <a:ext cx="85" cy="5"/>
              </a:xfrm>
              <a:custGeom>
                <a:avLst/>
                <a:gdLst>
                  <a:gd name="T0" fmla="*/ 87 w 83"/>
                  <a:gd name="T1" fmla="*/ 4 h 6"/>
                  <a:gd name="T2" fmla="*/ 0 w 83"/>
                  <a:gd name="T3" fmla="*/ 4 h 6"/>
                  <a:gd name="T4" fmla="*/ 0 w 83"/>
                  <a:gd name="T5" fmla="*/ 0 h 6"/>
                  <a:gd name="T6" fmla="*/ 87 w 83"/>
                  <a:gd name="T7" fmla="*/ 0 h 6"/>
                  <a:gd name="T8" fmla="*/ 87 w 83"/>
                  <a:gd name="T9" fmla="*/ 4 h 6"/>
                  <a:gd name="T10" fmla="*/ 87 w 83"/>
                  <a:gd name="T11" fmla="*/ 4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41" name="Freeform 123"/>
              <p:cNvSpPr>
                <a:spLocks noEditPoints="1"/>
              </p:cNvSpPr>
              <p:nvPr/>
            </p:nvSpPr>
            <p:spPr bwMode="auto">
              <a:xfrm>
                <a:off x="1830" y="1199"/>
                <a:ext cx="104" cy="90"/>
              </a:xfrm>
              <a:custGeom>
                <a:avLst/>
                <a:gdLst>
                  <a:gd name="T0" fmla="*/ 50 w 101"/>
                  <a:gd name="T1" fmla="*/ 0 h 90"/>
                  <a:gd name="T2" fmla="*/ 32 w 101"/>
                  <a:gd name="T3" fmla="*/ 6 h 90"/>
                  <a:gd name="T4" fmla="*/ 20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20 w 101"/>
                  <a:gd name="T13" fmla="*/ 79 h 90"/>
                  <a:gd name="T14" fmla="*/ 32 w 101"/>
                  <a:gd name="T15" fmla="*/ 84 h 90"/>
                  <a:gd name="T16" fmla="*/ 50 w 101"/>
                  <a:gd name="T17" fmla="*/ 90 h 90"/>
                  <a:gd name="T18" fmla="*/ 75 w 101"/>
                  <a:gd name="T19" fmla="*/ 84 h 90"/>
                  <a:gd name="T20" fmla="*/ 88 w 101"/>
                  <a:gd name="T21" fmla="*/ 79 h 90"/>
                  <a:gd name="T22" fmla="*/ 101 w 101"/>
                  <a:gd name="T23" fmla="*/ 62 h 90"/>
                  <a:gd name="T24" fmla="*/ 107 w 101"/>
                  <a:gd name="T25" fmla="*/ 45 h 90"/>
                  <a:gd name="T26" fmla="*/ 101 w 101"/>
                  <a:gd name="T27" fmla="*/ 28 h 90"/>
                  <a:gd name="T28" fmla="*/ 88 w 101"/>
                  <a:gd name="T29" fmla="*/ 12 h 90"/>
                  <a:gd name="T30" fmla="*/ 75 w 101"/>
                  <a:gd name="T31" fmla="*/ 6 h 90"/>
                  <a:gd name="T32" fmla="*/ 50 w 101"/>
                  <a:gd name="T33" fmla="*/ 0 h 90"/>
                  <a:gd name="T34" fmla="*/ 50 w 101"/>
                  <a:gd name="T35" fmla="*/ 0 h 90"/>
                  <a:gd name="T36" fmla="*/ 50 w 101"/>
                  <a:gd name="T37" fmla="*/ 84 h 90"/>
                  <a:gd name="T38" fmla="*/ 32 w 101"/>
                  <a:gd name="T39" fmla="*/ 84 h 90"/>
                  <a:gd name="T40" fmla="*/ 20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20 w 101"/>
                  <a:gd name="T49" fmla="*/ 17 h 90"/>
                  <a:gd name="T50" fmla="*/ 32 w 101"/>
                  <a:gd name="T51" fmla="*/ 6 h 90"/>
                  <a:gd name="T52" fmla="*/ 50 w 101"/>
                  <a:gd name="T53" fmla="*/ 0 h 90"/>
                  <a:gd name="T54" fmla="*/ 70 w 101"/>
                  <a:gd name="T55" fmla="*/ 6 h 90"/>
                  <a:gd name="T56" fmla="*/ 88 w 101"/>
                  <a:gd name="T57" fmla="*/ 17 h 90"/>
                  <a:gd name="T58" fmla="*/ 95 w 101"/>
                  <a:gd name="T59" fmla="*/ 28 h 90"/>
                  <a:gd name="T60" fmla="*/ 101 w 101"/>
                  <a:gd name="T61" fmla="*/ 45 h 90"/>
                  <a:gd name="T62" fmla="*/ 95 w 101"/>
                  <a:gd name="T63" fmla="*/ 62 h 90"/>
                  <a:gd name="T64" fmla="*/ 88 w 101"/>
                  <a:gd name="T65" fmla="*/ 73 h 90"/>
                  <a:gd name="T66" fmla="*/ 70 w 101"/>
                  <a:gd name="T67" fmla="*/ 84 h 90"/>
                  <a:gd name="T68" fmla="*/ 50 w 101"/>
                  <a:gd name="T69" fmla="*/ 84 h 90"/>
                  <a:gd name="T70" fmla="*/ 50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42" name="Freeform 124"/>
              <p:cNvSpPr>
                <a:spLocks/>
              </p:cNvSpPr>
              <p:nvPr/>
            </p:nvSpPr>
            <p:spPr bwMode="auto">
              <a:xfrm>
                <a:off x="1830" y="1199"/>
                <a:ext cx="104" cy="90"/>
              </a:xfrm>
              <a:custGeom>
                <a:avLst/>
                <a:gdLst>
                  <a:gd name="T0" fmla="*/ 50 w 101"/>
                  <a:gd name="T1" fmla="*/ 0 h 90"/>
                  <a:gd name="T2" fmla="*/ 32 w 101"/>
                  <a:gd name="T3" fmla="*/ 6 h 90"/>
                  <a:gd name="T4" fmla="*/ 20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20 w 101"/>
                  <a:gd name="T13" fmla="*/ 79 h 90"/>
                  <a:gd name="T14" fmla="*/ 32 w 101"/>
                  <a:gd name="T15" fmla="*/ 84 h 90"/>
                  <a:gd name="T16" fmla="*/ 50 w 101"/>
                  <a:gd name="T17" fmla="*/ 90 h 90"/>
                  <a:gd name="T18" fmla="*/ 75 w 101"/>
                  <a:gd name="T19" fmla="*/ 84 h 90"/>
                  <a:gd name="T20" fmla="*/ 88 w 101"/>
                  <a:gd name="T21" fmla="*/ 79 h 90"/>
                  <a:gd name="T22" fmla="*/ 101 w 101"/>
                  <a:gd name="T23" fmla="*/ 62 h 90"/>
                  <a:gd name="T24" fmla="*/ 107 w 101"/>
                  <a:gd name="T25" fmla="*/ 45 h 90"/>
                  <a:gd name="T26" fmla="*/ 101 w 101"/>
                  <a:gd name="T27" fmla="*/ 28 h 90"/>
                  <a:gd name="T28" fmla="*/ 88 w 101"/>
                  <a:gd name="T29" fmla="*/ 12 h 90"/>
                  <a:gd name="T30" fmla="*/ 75 w 101"/>
                  <a:gd name="T31" fmla="*/ 6 h 90"/>
                  <a:gd name="T32" fmla="*/ 50 w 101"/>
                  <a:gd name="T33" fmla="*/ 0 h 90"/>
                  <a:gd name="T34" fmla="*/ 50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43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3" cy="85"/>
              </a:xfrm>
              <a:custGeom>
                <a:avLst/>
                <a:gdLst>
                  <a:gd name="T0" fmla="*/ 46 w 89"/>
                  <a:gd name="T1" fmla="*/ 86 h 84"/>
                  <a:gd name="T2" fmla="*/ 26 w 89"/>
                  <a:gd name="T3" fmla="*/ 86 h 84"/>
                  <a:gd name="T4" fmla="*/ 14 w 89"/>
                  <a:gd name="T5" fmla="*/ 75 h 84"/>
                  <a:gd name="T6" fmla="*/ 6 w 89"/>
                  <a:gd name="T7" fmla="*/ 64 h 84"/>
                  <a:gd name="T8" fmla="*/ 0 w 89"/>
                  <a:gd name="T9" fmla="*/ 47 h 84"/>
                  <a:gd name="T10" fmla="*/ 6 w 89"/>
                  <a:gd name="T11" fmla="*/ 28 h 84"/>
                  <a:gd name="T12" fmla="*/ 14 w 89"/>
                  <a:gd name="T13" fmla="*/ 17 h 84"/>
                  <a:gd name="T14" fmla="*/ 26 w 89"/>
                  <a:gd name="T15" fmla="*/ 6 h 84"/>
                  <a:gd name="T16" fmla="*/ 46 w 89"/>
                  <a:gd name="T17" fmla="*/ 0 h 84"/>
                  <a:gd name="T18" fmla="*/ 66 w 89"/>
                  <a:gd name="T19" fmla="*/ 6 h 84"/>
                  <a:gd name="T20" fmla="*/ 84 w 89"/>
                  <a:gd name="T21" fmla="*/ 17 h 84"/>
                  <a:gd name="T22" fmla="*/ 91 w 89"/>
                  <a:gd name="T23" fmla="*/ 28 h 84"/>
                  <a:gd name="T24" fmla="*/ 97 w 89"/>
                  <a:gd name="T25" fmla="*/ 47 h 84"/>
                  <a:gd name="T26" fmla="*/ 91 w 89"/>
                  <a:gd name="T27" fmla="*/ 64 h 84"/>
                  <a:gd name="T28" fmla="*/ 84 w 89"/>
                  <a:gd name="T29" fmla="*/ 75 h 84"/>
                  <a:gd name="T30" fmla="*/ 66 w 89"/>
                  <a:gd name="T31" fmla="*/ 86 h 84"/>
                  <a:gd name="T32" fmla="*/ 46 w 89"/>
                  <a:gd name="T33" fmla="*/ 86 h 84"/>
                  <a:gd name="T34" fmla="*/ 46 w 89"/>
                  <a:gd name="T35" fmla="*/ 86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44" name="Freeform 126"/>
              <p:cNvSpPr>
                <a:spLocks/>
              </p:cNvSpPr>
              <p:nvPr/>
            </p:nvSpPr>
            <p:spPr bwMode="auto">
              <a:xfrm>
                <a:off x="1859" y="1209"/>
                <a:ext cx="52" cy="68"/>
              </a:xfrm>
              <a:custGeom>
                <a:avLst/>
                <a:gdLst>
                  <a:gd name="T0" fmla="*/ 51 w 53"/>
                  <a:gd name="T1" fmla="*/ 52 h 67"/>
                  <a:gd name="T2" fmla="*/ 51 w 53"/>
                  <a:gd name="T3" fmla="*/ 57 h 67"/>
                  <a:gd name="T4" fmla="*/ 45 w 53"/>
                  <a:gd name="T5" fmla="*/ 63 h 67"/>
                  <a:gd name="T6" fmla="*/ 34 w 53"/>
                  <a:gd name="T7" fmla="*/ 69 h 67"/>
                  <a:gd name="T8" fmla="*/ 24 w 53"/>
                  <a:gd name="T9" fmla="*/ 69 h 67"/>
                  <a:gd name="T10" fmla="*/ 18 w 53"/>
                  <a:gd name="T11" fmla="*/ 69 h 67"/>
                  <a:gd name="T12" fmla="*/ 6 w 53"/>
                  <a:gd name="T13" fmla="*/ 63 h 67"/>
                  <a:gd name="T14" fmla="*/ 0 w 53"/>
                  <a:gd name="T15" fmla="*/ 57 h 67"/>
                  <a:gd name="T16" fmla="*/ 0 w 53"/>
                  <a:gd name="T17" fmla="*/ 52 h 67"/>
                  <a:gd name="T18" fmla="*/ 0 w 53"/>
                  <a:gd name="T19" fmla="*/ 0 h 67"/>
                  <a:gd name="T20" fmla="*/ 51 w 53"/>
                  <a:gd name="T21" fmla="*/ 0 h 67"/>
                  <a:gd name="T22" fmla="*/ 51 w 53"/>
                  <a:gd name="T23" fmla="*/ 52 h 67"/>
                  <a:gd name="T24" fmla="*/ 51 w 53"/>
                  <a:gd name="T25" fmla="*/ 52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45" name="Freeform 127"/>
              <p:cNvSpPr>
                <a:spLocks/>
              </p:cNvSpPr>
              <p:nvPr/>
            </p:nvSpPr>
            <p:spPr bwMode="auto">
              <a:xfrm>
                <a:off x="1859" y="1209"/>
                <a:ext cx="52" cy="68"/>
              </a:xfrm>
              <a:custGeom>
                <a:avLst/>
                <a:gdLst>
                  <a:gd name="T0" fmla="*/ 51 w 53"/>
                  <a:gd name="T1" fmla="*/ 52 h 67"/>
                  <a:gd name="T2" fmla="*/ 51 w 53"/>
                  <a:gd name="T3" fmla="*/ 57 h 67"/>
                  <a:gd name="T4" fmla="*/ 45 w 53"/>
                  <a:gd name="T5" fmla="*/ 63 h 67"/>
                  <a:gd name="T6" fmla="*/ 34 w 53"/>
                  <a:gd name="T7" fmla="*/ 69 h 67"/>
                  <a:gd name="T8" fmla="*/ 24 w 53"/>
                  <a:gd name="T9" fmla="*/ 69 h 67"/>
                  <a:gd name="T10" fmla="*/ 18 w 53"/>
                  <a:gd name="T11" fmla="*/ 69 h 67"/>
                  <a:gd name="T12" fmla="*/ 6 w 53"/>
                  <a:gd name="T13" fmla="*/ 63 h 67"/>
                  <a:gd name="T14" fmla="*/ 0 w 53"/>
                  <a:gd name="T15" fmla="*/ 57 h 67"/>
                  <a:gd name="T16" fmla="*/ 0 w 53"/>
                  <a:gd name="T17" fmla="*/ 52 h 67"/>
                  <a:gd name="T18" fmla="*/ 0 w 53"/>
                  <a:gd name="T19" fmla="*/ 0 h 67"/>
                  <a:gd name="T20" fmla="*/ 51 w 53"/>
                  <a:gd name="T21" fmla="*/ 0 h 67"/>
                  <a:gd name="T22" fmla="*/ 51 w 53"/>
                  <a:gd name="T23" fmla="*/ 52 h 67"/>
                  <a:gd name="T24" fmla="*/ 51 w 53"/>
                  <a:gd name="T25" fmla="*/ 52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46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2 w 30"/>
                  <a:gd name="T1" fmla="*/ 30 h 34"/>
                  <a:gd name="T2" fmla="*/ 26 w 30"/>
                  <a:gd name="T3" fmla="*/ 36 h 34"/>
                  <a:gd name="T4" fmla="*/ 12 w 30"/>
                  <a:gd name="T5" fmla="*/ 36 h 34"/>
                  <a:gd name="T6" fmla="*/ 6 w 30"/>
                  <a:gd name="T7" fmla="*/ 36 h 34"/>
                  <a:gd name="T8" fmla="*/ 0 w 30"/>
                  <a:gd name="T9" fmla="*/ 30 h 34"/>
                  <a:gd name="T10" fmla="*/ 0 w 30"/>
                  <a:gd name="T11" fmla="*/ 0 h 34"/>
                  <a:gd name="T12" fmla="*/ 32 w 30"/>
                  <a:gd name="T13" fmla="*/ 0 h 34"/>
                  <a:gd name="T14" fmla="*/ 32 w 30"/>
                  <a:gd name="T15" fmla="*/ 30 h 34"/>
                  <a:gd name="T16" fmla="*/ 32 w 30"/>
                  <a:gd name="T17" fmla="*/ 3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47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5" cy="12"/>
              </a:xfrm>
              <a:custGeom>
                <a:avLst/>
                <a:gdLst>
                  <a:gd name="T0" fmla="*/ 4 w 6"/>
                  <a:gd name="T1" fmla="*/ 8 h 11"/>
                  <a:gd name="T2" fmla="*/ 4 w 6"/>
                  <a:gd name="T3" fmla="*/ 13 h 11"/>
                  <a:gd name="T4" fmla="*/ 0 w 6"/>
                  <a:gd name="T5" fmla="*/ 13 h 11"/>
                  <a:gd name="T6" fmla="*/ 0 w 6"/>
                  <a:gd name="T7" fmla="*/ 13 h 11"/>
                  <a:gd name="T8" fmla="*/ 0 w 6"/>
                  <a:gd name="T9" fmla="*/ 8 h 11"/>
                  <a:gd name="T10" fmla="*/ 0 w 6"/>
                  <a:gd name="T11" fmla="*/ 0 h 11"/>
                  <a:gd name="T12" fmla="*/ 4 w 6"/>
                  <a:gd name="T13" fmla="*/ 0 h 11"/>
                  <a:gd name="T14" fmla="*/ 4 w 6"/>
                  <a:gd name="T15" fmla="*/ 8 h 11"/>
                  <a:gd name="T16" fmla="*/ 4 w 6"/>
                  <a:gd name="T17" fmla="*/ 8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48" name="Freeform 130"/>
              <p:cNvSpPr>
                <a:spLocks/>
              </p:cNvSpPr>
              <p:nvPr/>
            </p:nvSpPr>
            <p:spPr bwMode="auto">
              <a:xfrm>
                <a:off x="1880" y="1249"/>
                <a:ext cx="5" cy="5"/>
              </a:xfrm>
              <a:custGeom>
                <a:avLst/>
                <a:gdLst>
                  <a:gd name="T0" fmla="*/ 4 w 6"/>
                  <a:gd name="T1" fmla="*/ 5 h 5"/>
                  <a:gd name="T2" fmla="*/ 4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4 w 6"/>
                  <a:gd name="T11" fmla="*/ 0 h 5"/>
                  <a:gd name="T12" fmla="*/ 4 w 6"/>
                  <a:gd name="T13" fmla="*/ 5 h 5"/>
                  <a:gd name="T14" fmla="*/ 4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49" name="Freeform 131"/>
              <p:cNvSpPr>
                <a:spLocks/>
              </p:cNvSpPr>
              <p:nvPr/>
            </p:nvSpPr>
            <p:spPr bwMode="auto">
              <a:xfrm>
                <a:off x="1885" y="1237"/>
                <a:ext cx="7" cy="7"/>
              </a:xfrm>
              <a:custGeom>
                <a:avLst/>
                <a:gdLst>
                  <a:gd name="T0" fmla="*/ 8 w 6"/>
                  <a:gd name="T1" fmla="*/ 8 h 6"/>
                  <a:gd name="T2" fmla="*/ 8 w 6"/>
                  <a:gd name="T3" fmla="*/ 8 h 6"/>
                  <a:gd name="T4" fmla="*/ 0 w 6"/>
                  <a:gd name="T5" fmla="*/ 8 h 6"/>
                  <a:gd name="T6" fmla="*/ 0 w 6"/>
                  <a:gd name="T7" fmla="*/ 8 h 6"/>
                  <a:gd name="T8" fmla="*/ 0 w 6"/>
                  <a:gd name="T9" fmla="*/ 0 h 6"/>
                  <a:gd name="T10" fmla="*/ 8 w 6"/>
                  <a:gd name="T11" fmla="*/ 0 h 6"/>
                  <a:gd name="T12" fmla="*/ 8 w 6"/>
                  <a:gd name="T13" fmla="*/ 8 h 6"/>
                  <a:gd name="T14" fmla="*/ 8 w 6"/>
                  <a:gd name="T15" fmla="*/ 8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50" name="Freeform 132"/>
              <p:cNvSpPr>
                <a:spLocks/>
              </p:cNvSpPr>
              <p:nvPr/>
            </p:nvSpPr>
            <p:spPr bwMode="auto">
              <a:xfrm>
                <a:off x="1873" y="1237"/>
                <a:ext cx="7" cy="7"/>
              </a:xfrm>
              <a:custGeom>
                <a:avLst/>
                <a:gdLst>
                  <a:gd name="T0" fmla="*/ 8 w 6"/>
                  <a:gd name="T1" fmla="*/ 8 h 6"/>
                  <a:gd name="T2" fmla="*/ 8 w 6"/>
                  <a:gd name="T3" fmla="*/ 8 h 6"/>
                  <a:gd name="T4" fmla="*/ 0 w 6"/>
                  <a:gd name="T5" fmla="*/ 8 h 6"/>
                  <a:gd name="T6" fmla="*/ 0 w 6"/>
                  <a:gd name="T7" fmla="*/ 8 h 6"/>
                  <a:gd name="T8" fmla="*/ 0 w 6"/>
                  <a:gd name="T9" fmla="*/ 0 h 6"/>
                  <a:gd name="T10" fmla="*/ 8 w 6"/>
                  <a:gd name="T11" fmla="*/ 0 h 6"/>
                  <a:gd name="T12" fmla="*/ 8 w 6"/>
                  <a:gd name="T13" fmla="*/ 8 h 6"/>
                  <a:gd name="T14" fmla="*/ 8 w 6"/>
                  <a:gd name="T15" fmla="*/ 8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51" name="Freeform 133"/>
              <p:cNvSpPr>
                <a:spLocks/>
              </p:cNvSpPr>
              <p:nvPr/>
            </p:nvSpPr>
            <p:spPr bwMode="auto">
              <a:xfrm>
                <a:off x="1861" y="1209"/>
                <a:ext cx="7" cy="12"/>
              </a:xfrm>
              <a:custGeom>
                <a:avLst/>
                <a:gdLst>
                  <a:gd name="T0" fmla="*/ 8 w 6"/>
                  <a:gd name="T1" fmla="*/ 13 h 11"/>
                  <a:gd name="T2" fmla="*/ 0 w 6"/>
                  <a:gd name="T3" fmla="*/ 13 h 11"/>
                  <a:gd name="T4" fmla="*/ 0 w 6"/>
                  <a:gd name="T5" fmla="*/ 0 h 11"/>
                  <a:gd name="T6" fmla="*/ 8 w 6"/>
                  <a:gd name="T7" fmla="*/ 0 h 11"/>
                  <a:gd name="T8" fmla="*/ 8 w 6"/>
                  <a:gd name="T9" fmla="*/ 13 h 11"/>
                  <a:gd name="T10" fmla="*/ 8 w 6"/>
                  <a:gd name="T11" fmla="*/ 13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52" name="Freeform 134"/>
              <p:cNvSpPr>
                <a:spLocks/>
              </p:cNvSpPr>
              <p:nvPr/>
            </p:nvSpPr>
            <p:spPr bwMode="auto">
              <a:xfrm>
                <a:off x="1861" y="1209"/>
                <a:ext cx="7" cy="12"/>
              </a:xfrm>
              <a:custGeom>
                <a:avLst/>
                <a:gdLst>
                  <a:gd name="T0" fmla="*/ 8 w 6"/>
                  <a:gd name="T1" fmla="*/ 13 h 11"/>
                  <a:gd name="T2" fmla="*/ 0 w 6"/>
                  <a:gd name="T3" fmla="*/ 13 h 11"/>
                  <a:gd name="T4" fmla="*/ 0 w 6"/>
                  <a:gd name="T5" fmla="*/ 0 h 11"/>
                  <a:gd name="T6" fmla="*/ 8 w 6"/>
                  <a:gd name="T7" fmla="*/ 0 h 11"/>
                  <a:gd name="T8" fmla="*/ 8 w 6"/>
                  <a:gd name="T9" fmla="*/ 13 h 11"/>
                  <a:gd name="T10" fmla="*/ 8 w 6"/>
                  <a:gd name="T11" fmla="*/ 13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53" name="Freeform 135"/>
              <p:cNvSpPr>
                <a:spLocks/>
              </p:cNvSpPr>
              <p:nvPr/>
            </p:nvSpPr>
            <p:spPr bwMode="auto">
              <a:xfrm>
                <a:off x="1899" y="1209"/>
                <a:ext cx="5" cy="12"/>
              </a:xfrm>
              <a:custGeom>
                <a:avLst/>
                <a:gdLst>
                  <a:gd name="T0" fmla="*/ 5 w 5"/>
                  <a:gd name="T1" fmla="*/ 13 h 11"/>
                  <a:gd name="T2" fmla="*/ 0 w 5"/>
                  <a:gd name="T3" fmla="*/ 13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3 h 11"/>
                  <a:gd name="T10" fmla="*/ 5 w 5"/>
                  <a:gd name="T11" fmla="*/ 13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54" name="Freeform 136"/>
              <p:cNvSpPr>
                <a:spLocks/>
              </p:cNvSpPr>
              <p:nvPr/>
            </p:nvSpPr>
            <p:spPr bwMode="auto">
              <a:xfrm>
                <a:off x="1899" y="1209"/>
                <a:ext cx="5" cy="12"/>
              </a:xfrm>
              <a:custGeom>
                <a:avLst/>
                <a:gdLst>
                  <a:gd name="T0" fmla="*/ 5 w 5"/>
                  <a:gd name="T1" fmla="*/ 13 h 11"/>
                  <a:gd name="T2" fmla="*/ 0 w 5"/>
                  <a:gd name="T3" fmla="*/ 13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3 h 11"/>
                  <a:gd name="T10" fmla="*/ 5 w 5"/>
                  <a:gd name="T11" fmla="*/ 13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55" name="Freeform 137"/>
              <p:cNvSpPr>
                <a:spLocks/>
              </p:cNvSpPr>
              <p:nvPr/>
            </p:nvSpPr>
            <p:spPr bwMode="auto">
              <a:xfrm>
                <a:off x="1861" y="1237"/>
                <a:ext cx="7" cy="7"/>
              </a:xfrm>
              <a:custGeom>
                <a:avLst/>
                <a:gdLst>
                  <a:gd name="T0" fmla="*/ 8 w 6"/>
                  <a:gd name="T1" fmla="*/ 8 h 6"/>
                  <a:gd name="T2" fmla="*/ 0 w 6"/>
                  <a:gd name="T3" fmla="*/ 8 h 6"/>
                  <a:gd name="T4" fmla="*/ 0 w 6"/>
                  <a:gd name="T5" fmla="*/ 0 h 6"/>
                  <a:gd name="T6" fmla="*/ 8 w 6"/>
                  <a:gd name="T7" fmla="*/ 0 h 6"/>
                  <a:gd name="T8" fmla="*/ 8 w 6"/>
                  <a:gd name="T9" fmla="*/ 8 h 6"/>
                  <a:gd name="T10" fmla="*/ 8 w 6"/>
                  <a:gd name="T11" fmla="*/ 8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56" name="Freeform 138"/>
              <p:cNvSpPr>
                <a:spLocks/>
              </p:cNvSpPr>
              <p:nvPr/>
            </p:nvSpPr>
            <p:spPr bwMode="auto">
              <a:xfrm>
                <a:off x="1861" y="1237"/>
                <a:ext cx="7" cy="7"/>
              </a:xfrm>
              <a:custGeom>
                <a:avLst/>
                <a:gdLst>
                  <a:gd name="T0" fmla="*/ 8 w 6"/>
                  <a:gd name="T1" fmla="*/ 8 h 6"/>
                  <a:gd name="T2" fmla="*/ 0 w 6"/>
                  <a:gd name="T3" fmla="*/ 8 h 6"/>
                  <a:gd name="T4" fmla="*/ 0 w 6"/>
                  <a:gd name="T5" fmla="*/ 0 h 6"/>
                  <a:gd name="T6" fmla="*/ 8 w 6"/>
                  <a:gd name="T7" fmla="*/ 0 h 6"/>
                  <a:gd name="T8" fmla="*/ 8 w 6"/>
                  <a:gd name="T9" fmla="*/ 8 h 6"/>
                  <a:gd name="T10" fmla="*/ 8 w 6"/>
                  <a:gd name="T11" fmla="*/ 8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57" name="Freeform 139"/>
              <p:cNvSpPr>
                <a:spLocks/>
              </p:cNvSpPr>
              <p:nvPr/>
            </p:nvSpPr>
            <p:spPr bwMode="auto">
              <a:xfrm>
                <a:off x="1861" y="1254"/>
                <a:ext cx="12" cy="14"/>
              </a:xfrm>
              <a:custGeom>
                <a:avLst/>
                <a:gdLst>
                  <a:gd name="T0" fmla="*/ 12 w 12"/>
                  <a:gd name="T1" fmla="*/ 10 h 11"/>
                  <a:gd name="T2" fmla="*/ 12 w 12"/>
                  <a:gd name="T3" fmla="*/ 18 h 11"/>
                  <a:gd name="T4" fmla="*/ 0 w 12"/>
                  <a:gd name="T5" fmla="*/ 10 h 11"/>
                  <a:gd name="T6" fmla="*/ 6 w 12"/>
                  <a:gd name="T7" fmla="*/ 0 h 11"/>
                  <a:gd name="T8" fmla="*/ 12 w 12"/>
                  <a:gd name="T9" fmla="*/ 10 h 11"/>
                  <a:gd name="T10" fmla="*/ 12 w 12"/>
                  <a:gd name="T11" fmla="*/ 1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58" name="Freeform 140"/>
              <p:cNvSpPr>
                <a:spLocks/>
              </p:cNvSpPr>
              <p:nvPr/>
            </p:nvSpPr>
            <p:spPr bwMode="auto">
              <a:xfrm>
                <a:off x="1861" y="1254"/>
                <a:ext cx="12" cy="14"/>
              </a:xfrm>
              <a:custGeom>
                <a:avLst/>
                <a:gdLst>
                  <a:gd name="T0" fmla="*/ 12 w 12"/>
                  <a:gd name="T1" fmla="*/ 10 h 11"/>
                  <a:gd name="T2" fmla="*/ 12 w 12"/>
                  <a:gd name="T3" fmla="*/ 18 h 11"/>
                  <a:gd name="T4" fmla="*/ 0 w 12"/>
                  <a:gd name="T5" fmla="*/ 10 h 11"/>
                  <a:gd name="T6" fmla="*/ 6 w 12"/>
                  <a:gd name="T7" fmla="*/ 0 h 11"/>
                  <a:gd name="T8" fmla="*/ 12 w 12"/>
                  <a:gd name="T9" fmla="*/ 10 h 11"/>
                  <a:gd name="T10" fmla="*/ 12 w 12"/>
                  <a:gd name="T11" fmla="*/ 1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59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7" cy="14"/>
              </a:xfrm>
              <a:custGeom>
                <a:avLst/>
                <a:gdLst>
                  <a:gd name="T0" fmla="*/ 0 w 6"/>
                  <a:gd name="T1" fmla="*/ 10 h 11"/>
                  <a:gd name="T2" fmla="*/ 0 w 6"/>
                  <a:gd name="T3" fmla="*/ 18 h 11"/>
                  <a:gd name="T4" fmla="*/ 8 w 6"/>
                  <a:gd name="T5" fmla="*/ 10 h 11"/>
                  <a:gd name="T6" fmla="*/ 8 w 6"/>
                  <a:gd name="T7" fmla="*/ 0 h 11"/>
                  <a:gd name="T8" fmla="*/ 0 w 6"/>
                  <a:gd name="T9" fmla="*/ 10 h 11"/>
                  <a:gd name="T10" fmla="*/ 0 w 6"/>
                  <a:gd name="T11" fmla="*/ 1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60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7" cy="14"/>
              </a:xfrm>
              <a:custGeom>
                <a:avLst/>
                <a:gdLst>
                  <a:gd name="T0" fmla="*/ 0 w 6"/>
                  <a:gd name="T1" fmla="*/ 10 h 11"/>
                  <a:gd name="T2" fmla="*/ 0 w 6"/>
                  <a:gd name="T3" fmla="*/ 18 h 11"/>
                  <a:gd name="T4" fmla="*/ 8 w 6"/>
                  <a:gd name="T5" fmla="*/ 10 h 11"/>
                  <a:gd name="T6" fmla="*/ 8 w 6"/>
                  <a:gd name="T7" fmla="*/ 0 h 11"/>
                  <a:gd name="T8" fmla="*/ 0 w 6"/>
                  <a:gd name="T9" fmla="*/ 10 h 11"/>
                  <a:gd name="T10" fmla="*/ 0 w 6"/>
                  <a:gd name="T11" fmla="*/ 1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61" name="Freeform 143"/>
              <p:cNvSpPr>
                <a:spLocks/>
              </p:cNvSpPr>
              <p:nvPr/>
            </p:nvSpPr>
            <p:spPr bwMode="auto">
              <a:xfrm>
                <a:off x="1899" y="1237"/>
                <a:ext cx="5" cy="7"/>
              </a:xfrm>
              <a:custGeom>
                <a:avLst/>
                <a:gdLst>
                  <a:gd name="T0" fmla="*/ 5 w 5"/>
                  <a:gd name="T1" fmla="*/ 8 h 6"/>
                  <a:gd name="T2" fmla="*/ 0 w 5"/>
                  <a:gd name="T3" fmla="*/ 8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8 h 6"/>
                  <a:gd name="T10" fmla="*/ 5 w 5"/>
                  <a:gd name="T11" fmla="*/ 8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62" name="Freeform 144"/>
              <p:cNvSpPr>
                <a:spLocks/>
              </p:cNvSpPr>
              <p:nvPr/>
            </p:nvSpPr>
            <p:spPr bwMode="auto">
              <a:xfrm>
                <a:off x="1899" y="1237"/>
                <a:ext cx="5" cy="7"/>
              </a:xfrm>
              <a:custGeom>
                <a:avLst/>
                <a:gdLst>
                  <a:gd name="T0" fmla="*/ 5 w 5"/>
                  <a:gd name="T1" fmla="*/ 8 h 6"/>
                  <a:gd name="T2" fmla="*/ 0 w 5"/>
                  <a:gd name="T3" fmla="*/ 8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8 h 6"/>
                  <a:gd name="T10" fmla="*/ 5 w 5"/>
                  <a:gd name="T11" fmla="*/ 8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63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5" cy="12"/>
              </a:xfrm>
              <a:custGeom>
                <a:avLst/>
                <a:gdLst>
                  <a:gd name="T0" fmla="*/ 4 w 6"/>
                  <a:gd name="T1" fmla="*/ 13 h 11"/>
                  <a:gd name="T2" fmla="*/ 0 w 6"/>
                  <a:gd name="T3" fmla="*/ 13 h 11"/>
                  <a:gd name="T4" fmla="*/ 0 w 6"/>
                  <a:gd name="T5" fmla="*/ 0 h 11"/>
                  <a:gd name="T6" fmla="*/ 4 w 6"/>
                  <a:gd name="T7" fmla="*/ 0 h 11"/>
                  <a:gd name="T8" fmla="*/ 4 w 6"/>
                  <a:gd name="T9" fmla="*/ 13 h 11"/>
                  <a:gd name="T10" fmla="*/ 4 w 6"/>
                  <a:gd name="T11" fmla="*/ 13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64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5" cy="12"/>
              </a:xfrm>
              <a:custGeom>
                <a:avLst/>
                <a:gdLst>
                  <a:gd name="T0" fmla="*/ 4 w 6"/>
                  <a:gd name="T1" fmla="*/ 13 h 11"/>
                  <a:gd name="T2" fmla="*/ 0 w 6"/>
                  <a:gd name="T3" fmla="*/ 13 h 11"/>
                  <a:gd name="T4" fmla="*/ 0 w 6"/>
                  <a:gd name="T5" fmla="*/ 0 h 11"/>
                  <a:gd name="T6" fmla="*/ 4 w 6"/>
                  <a:gd name="T7" fmla="*/ 0 h 11"/>
                  <a:gd name="T8" fmla="*/ 4 w 6"/>
                  <a:gd name="T9" fmla="*/ 13 h 11"/>
                  <a:gd name="T10" fmla="*/ 4 w 6"/>
                  <a:gd name="T11" fmla="*/ 13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65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7" cy="158"/>
              </a:xfrm>
              <a:custGeom>
                <a:avLst/>
                <a:gdLst>
                  <a:gd name="T0" fmla="*/ 249 w 245"/>
                  <a:gd name="T1" fmla="*/ 160 h 156"/>
                  <a:gd name="T2" fmla="*/ 249 w 245"/>
                  <a:gd name="T3" fmla="*/ 0 h 156"/>
                  <a:gd name="T4" fmla="*/ 0 w 245"/>
                  <a:gd name="T5" fmla="*/ 0 h 156"/>
                  <a:gd name="T6" fmla="*/ 0 w 245"/>
                  <a:gd name="T7" fmla="*/ 160 h 156"/>
                  <a:gd name="T8" fmla="*/ 249 w 245"/>
                  <a:gd name="T9" fmla="*/ 160 h 156"/>
                  <a:gd name="T10" fmla="*/ 249 w 245"/>
                  <a:gd name="T11" fmla="*/ 16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</p:grpSp>
        <p:grpSp>
          <p:nvGrpSpPr>
            <p:cNvPr id="20" name="Group 148"/>
            <p:cNvGrpSpPr>
              <a:grpSpLocks/>
            </p:cNvGrpSpPr>
            <p:nvPr userDrawn="1"/>
          </p:nvGrpSpPr>
          <p:grpSpPr bwMode="auto">
            <a:xfrm>
              <a:off x="4792854" y="6619868"/>
              <a:ext cx="192235" cy="122665"/>
              <a:chOff x="1595" y="1394"/>
              <a:chExt cx="245" cy="157"/>
            </a:xfrm>
          </p:grpSpPr>
          <p:sp>
            <p:nvSpPr>
              <p:cNvPr id="110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8"/>
              </a:xfrm>
              <a:custGeom>
                <a:avLst/>
                <a:gdLst>
                  <a:gd name="T0" fmla="*/ 245 w 245"/>
                  <a:gd name="T1" fmla="*/ 159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9 h 157"/>
                  <a:gd name="T8" fmla="*/ 245 w 245"/>
                  <a:gd name="T9" fmla="*/ 159 h 157"/>
                  <a:gd name="T10" fmla="*/ 245 w 245"/>
                  <a:gd name="T11" fmla="*/ 159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11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4 w 72"/>
                  <a:gd name="T1" fmla="*/ 0 h 45"/>
                  <a:gd name="T2" fmla="*/ 0 w 72"/>
                  <a:gd name="T3" fmla="*/ 0 h 45"/>
                  <a:gd name="T4" fmla="*/ 0 w 72"/>
                  <a:gd name="T5" fmla="*/ 49 h 45"/>
                  <a:gd name="T6" fmla="*/ 74 w 72"/>
                  <a:gd name="T7" fmla="*/ 49 h 45"/>
                  <a:gd name="T8" fmla="*/ 74 w 72"/>
                  <a:gd name="T9" fmla="*/ 0 h 45"/>
                  <a:gd name="T10" fmla="*/ 74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12" name="Freeform 151"/>
              <p:cNvSpPr>
                <a:spLocks/>
              </p:cNvSpPr>
              <p:nvPr/>
            </p:nvSpPr>
            <p:spPr bwMode="auto">
              <a:xfrm>
                <a:off x="1595" y="1505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9 h 45"/>
                  <a:gd name="T4" fmla="*/ 74 w 72"/>
                  <a:gd name="T5" fmla="*/ 49 h 45"/>
                  <a:gd name="T6" fmla="*/ 74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13" name="Freeform 152"/>
              <p:cNvSpPr>
                <a:spLocks/>
              </p:cNvSpPr>
              <p:nvPr/>
            </p:nvSpPr>
            <p:spPr bwMode="auto">
              <a:xfrm>
                <a:off x="1739" y="1505"/>
                <a:ext cx="101" cy="47"/>
              </a:xfrm>
              <a:custGeom>
                <a:avLst/>
                <a:gdLst>
                  <a:gd name="T0" fmla="*/ 0 w 102"/>
                  <a:gd name="T1" fmla="*/ 49 h 45"/>
                  <a:gd name="T2" fmla="*/ 100 w 102"/>
                  <a:gd name="T3" fmla="*/ 49 h 45"/>
                  <a:gd name="T4" fmla="*/ 100 w 102"/>
                  <a:gd name="T5" fmla="*/ 0 h 45"/>
                  <a:gd name="T6" fmla="*/ 0 w 102"/>
                  <a:gd name="T7" fmla="*/ 0 h 45"/>
                  <a:gd name="T8" fmla="*/ 0 w 102"/>
                  <a:gd name="T9" fmla="*/ 49 h 45"/>
                  <a:gd name="T10" fmla="*/ 0 w 102"/>
                  <a:gd name="T11" fmla="*/ 49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14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9 h 45"/>
                  <a:gd name="T4" fmla="*/ 100 w 102"/>
                  <a:gd name="T5" fmla="*/ 49 h 45"/>
                  <a:gd name="T6" fmla="*/ 100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15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8"/>
              </a:xfrm>
              <a:custGeom>
                <a:avLst/>
                <a:gdLst>
                  <a:gd name="T0" fmla="*/ 125 w 245"/>
                  <a:gd name="T1" fmla="*/ 159 h 157"/>
                  <a:gd name="T2" fmla="*/ 125 w 245"/>
                  <a:gd name="T3" fmla="*/ 97 h 157"/>
                  <a:gd name="T4" fmla="*/ 245 w 245"/>
                  <a:gd name="T5" fmla="*/ 97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7 h 157"/>
                  <a:gd name="T20" fmla="*/ 90 w 245"/>
                  <a:gd name="T21" fmla="*/ 97 h 157"/>
                  <a:gd name="T22" fmla="*/ 90 w 245"/>
                  <a:gd name="T23" fmla="*/ 159 h 157"/>
                  <a:gd name="T24" fmla="*/ 125 w 245"/>
                  <a:gd name="T25" fmla="*/ 159 h 157"/>
                  <a:gd name="T26" fmla="*/ 125 w 245"/>
                  <a:gd name="T27" fmla="*/ 159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16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8"/>
              </a:xfrm>
              <a:custGeom>
                <a:avLst/>
                <a:gdLst>
                  <a:gd name="T0" fmla="*/ 245 w 245"/>
                  <a:gd name="T1" fmla="*/ 159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9 h 157"/>
                  <a:gd name="T8" fmla="*/ 245 w 245"/>
                  <a:gd name="T9" fmla="*/ 159 h 157"/>
                  <a:gd name="T10" fmla="*/ 245 w 245"/>
                  <a:gd name="T11" fmla="*/ 159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</p:grpSp>
        <p:grpSp>
          <p:nvGrpSpPr>
            <p:cNvPr id="21" name="Group 156"/>
            <p:cNvGrpSpPr>
              <a:grpSpLocks/>
            </p:cNvGrpSpPr>
            <p:nvPr userDrawn="1"/>
          </p:nvGrpSpPr>
          <p:grpSpPr bwMode="auto">
            <a:xfrm>
              <a:off x="4544782" y="6619868"/>
              <a:ext cx="190269" cy="122665"/>
              <a:chOff x="1593" y="1143"/>
              <a:chExt cx="244" cy="157"/>
            </a:xfrm>
          </p:grpSpPr>
          <p:sp>
            <p:nvSpPr>
              <p:cNvPr id="106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8"/>
              </a:xfrm>
              <a:custGeom>
                <a:avLst/>
                <a:gdLst>
                  <a:gd name="T0" fmla="*/ 243 w 245"/>
                  <a:gd name="T1" fmla="*/ 159 h 157"/>
                  <a:gd name="T2" fmla="*/ 243 w 245"/>
                  <a:gd name="T3" fmla="*/ 0 h 157"/>
                  <a:gd name="T4" fmla="*/ 0 w 245"/>
                  <a:gd name="T5" fmla="*/ 0 h 157"/>
                  <a:gd name="T6" fmla="*/ 0 w 245"/>
                  <a:gd name="T7" fmla="*/ 159 h 157"/>
                  <a:gd name="T8" fmla="*/ 243 w 245"/>
                  <a:gd name="T9" fmla="*/ 159 h 157"/>
                  <a:gd name="T10" fmla="*/ 243 w 245"/>
                  <a:gd name="T11" fmla="*/ 159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07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3 w 245"/>
                  <a:gd name="T1" fmla="*/ 49 h 45"/>
                  <a:gd name="T2" fmla="*/ 243 w 245"/>
                  <a:gd name="T3" fmla="*/ 0 h 45"/>
                  <a:gd name="T4" fmla="*/ 0 w 245"/>
                  <a:gd name="T5" fmla="*/ 0 h 45"/>
                  <a:gd name="T6" fmla="*/ 0 w 245"/>
                  <a:gd name="T7" fmla="*/ 49 h 45"/>
                  <a:gd name="T8" fmla="*/ 243 w 245"/>
                  <a:gd name="T9" fmla="*/ 49 h 45"/>
                  <a:gd name="T10" fmla="*/ 243 w 245"/>
                  <a:gd name="T11" fmla="*/ 49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08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2"/>
              </a:xfrm>
              <a:custGeom>
                <a:avLst/>
                <a:gdLst>
                  <a:gd name="T0" fmla="*/ 243 w 245"/>
                  <a:gd name="T1" fmla="*/ 53 h 51"/>
                  <a:gd name="T2" fmla="*/ 243 w 245"/>
                  <a:gd name="T3" fmla="*/ 0 h 51"/>
                  <a:gd name="T4" fmla="*/ 0 w 245"/>
                  <a:gd name="T5" fmla="*/ 0 h 51"/>
                  <a:gd name="T6" fmla="*/ 0 w 245"/>
                  <a:gd name="T7" fmla="*/ 53 h 51"/>
                  <a:gd name="T8" fmla="*/ 243 w 245"/>
                  <a:gd name="T9" fmla="*/ 53 h 51"/>
                  <a:gd name="T10" fmla="*/ 243 w 245"/>
                  <a:gd name="T11" fmla="*/ 53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09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8"/>
              </a:xfrm>
              <a:custGeom>
                <a:avLst/>
                <a:gdLst>
                  <a:gd name="T0" fmla="*/ 243 w 245"/>
                  <a:gd name="T1" fmla="*/ 159 h 157"/>
                  <a:gd name="T2" fmla="*/ 243 w 245"/>
                  <a:gd name="T3" fmla="*/ 0 h 157"/>
                  <a:gd name="T4" fmla="*/ 0 w 245"/>
                  <a:gd name="T5" fmla="*/ 0 h 157"/>
                  <a:gd name="T6" fmla="*/ 0 w 245"/>
                  <a:gd name="T7" fmla="*/ 159 h 157"/>
                  <a:gd name="T8" fmla="*/ 243 w 245"/>
                  <a:gd name="T9" fmla="*/ 159 h 157"/>
                  <a:gd name="T10" fmla="*/ 243 w 245"/>
                  <a:gd name="T11" fmla="*/ 159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</p:grpSp>
        <p:grpSp>
          <p:nvGrpSpPr>
            <p:cNvPr id="22" name="Group 161"/>
            <p:cNvGrpSpPr>
              <a:grpSpLocks/>
            </p:cNvGrpSpPr>
            <p:nvPr userDrawn="1"/>
          </p:nvGrpSpPr>
          <p:grpSpPr bwMode="auto">
            <a:xfrm>
              <a:off x="4070348" y="6619868"/>
              <a:ext cx="191829" cy="122251"/>
              <a:chOff x="1592" y="892"/>
              <a:chExt cx="246" cy="157"/>
            </a:xfrm>
          </p:grpSpPr>
          <p:sp>
            <p:nvSpPr>
              <p:cNvPr id="102" name="Freeform 162"/>
              <p:cNvSpPr>
                <a:spLocks/>
              </p:cNvSpPr>
              <p:nvPr/>
            </p:nvSpPr>
            <p:spPr bwMode="auto">
              <a:xfrm>
                <a:off x="1591" y="892"/>
                <a:ext cx="247" cy="158"/>
              </a:xfrm>
              <a:custGeom>
                <a:avLst/>
                <a:gdLst>
                  <a:gd name="T0" fmla="*/ 249 w 245"/>
                  <a:gd name="T1" fmla="*/ 160 h 156"/>
                  <a:gd name="T2" fmla="*/ 249 w 245"/>
                  <a:gd name="T3" fmla="*/ 0 h 156"/>
                  <a:gd name="T4" fmla="*/ 0 w 245"/>
                  <a:gd name="T5" fmla="*/ 0 h 156"/>
                  <a:gd name="T6" fmla="*/ 0 w 245"/>
                  <a:gd name="T7" fmla="*/ 160 h 156"/>
                  <a:gd name="T8" fmla="*/ 249 w 245"/>
                  <a:gd name="T9" fmla="*/ 160 h 156"/>
                  <a:gd name="T10" fmla="*/ 249 w 245"/>
                  <a:gd name="T11" fmla="*/ 16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03" name="Freeform 163"/>
              <p:cNvSpPr>
                <a:spLocks/>
              </p:cNvSpPr>
              <p:nvPr/>
            </p:nvSpPr>
            <p:spPr bwMode="auto">
              <a:xfrm>
                <a:off x="1591" y="892"/>
                <a:ext cx="247" cy="52"/>
              </a:xfrm>
              <a:custGeom>
                <a:avLst/>
                <a:gdLst>
                  <a:gd name="T0" fmla="*/ 249 w 245"/>
                  <a:gd name="T1" fmla="*/ 54 h 50"/>
                  <a:gd name="T2" fmla="*/ 249 w 245"/>
                  <a:gd name="T3" fmla="*/ 0 h 50"/>
                  <a:gd name="T4" fmla="*/ 0 w 245"/>
                  <a:gd name="T5" fmla="*/ 0 h 50"/>
                  <a:gd name="T6" fmla="*/ 0 w 245"/>
                  <a:gd name="T7" fmla="*/ 54 h 50"/>
                  <a:gd name="T8" fmla="*/ 249 w 245"/>
                  <a:gd name="T9" fmla="*/ 54 h 50"/>
                  <a:gd name="T10" fmla="*/ 249 w 245"/>
                  <a:gd name="T11" fmla="*/ 54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04" name="Freeform 164"/>
              <p:cNvSpPr>
                <a:spLocks/>
              </p:cNvSpPr>
              <p:nvPr/>
            </p:nvSpPr>
            <p:spPr bwMode="auto">
              <a:xfrm>
                <a:off x="1591" y="998"/>
                <a:ext cx="247" cy="52"/>
              </a:xfrm>
              <a:custGeom>
                <a:avLst/>
                <a:gdLst>
                  <a:gd name="T0" fmla="*/ 249 w 245"/>
                  <a:gd name="T1" fmla="*/ 54 h 50"/>
                  <a:gd name="T2" fmla="*/ 249 w 245"/>
                  <a:gd name="T3" fmla="*/ 0 h 50"/>
                  <a:gd name="T4" fmla="*/ 0 w 245"/>
                  <a:gd name="T5" fmla="*/ 0 h 50"/>
                  <a:gd name="T6" fmla="*/ 0 w 245"/>
                  <a:gd name="T7" fmla="*/ 54 h 50"/>
                  <a:gd name="T8" fmla="*/ 249 w 245"/>
                  <a:gd name="T9" fmla="*/ 54 h 50"/>
                  <a:gd name="T10" fmla="*/ 249 w 245"/>
                  <a:gd name="T11" fmla="*/ 54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05" name="Freeform 165"/>
              <p:cNvSpPr>
                <a:spLocks/>
              </p:cNvSpPr>
              <p:nvPr/>
            </p:nvSpPr>
            <p:spPr bwMode="auto">
              <a:xfrm>
                <a:off x="1591" y="892"/>
                <a:ext cx="247" cy="158"/>
              </a:xfrm>
              <a:custGeom>
                <a:avLst/>
                <a:gdLst>
                  <a:gd name="T0" fmla="*/ 249 w 245"/>
                  <a:gd name="T1" fmla="*/ 160 h 156"/>
                  <a:gd name="T2" fmla="*/ 249 w 245"/>
                  <a:gd name="T3" fmla="*/ 0 h 156"/>
                  <a:gd name="T4" fmla="*/ 0 w 245"/>
                  <a:gd name="T5" fmla="*/ 0 h 156"/>
                  <a:gd name="T6" fmla="*/ 0 w 245"/>
                  <a:gd name="T7" fmla="*/ 160 h 156"/>
                  <a:gd name="T8" fmla="*/ 249 w 245"/>
                  <a:gd name="T9" fmla="*/ 160 h 156"/>
                  <a:gd name="T10" fmla="*/ 249 w 245"/>
                  <a:gd name="T11" fmla="*/ 16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</p:grpSp>
        <p:graphicFrame>
          <p:nvGraphicFramePr>
            <p:cNvPr id="23" name="Object 166"/>
            <p:cNvGraphicFramePr>
              <a:graphicFrameLocks noChangeAspect="1"/>
            </p:cNvGraphicFramePr>
            <p:nvPr userDrawn="1"/>
          </p:nvGraphicFramePr>
          <p:xfrm>
            <a:off x="7017128" y="6619868"/>
            <a:ext cx="195796" cy="127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" name="Clip" r:id="rId4" imgW="3809524" imgH="2619048" progId="">
                    <p:embed/>
                  </p:oleObj>
                </mc:Choice>
                <mc:Fallback>
                  <p:oleObj name="Clip" r:id="rId4" imgW="3809524" imgH="2619048" progId="">
                    <p:embed/>
                    <p:pic>
                      <p:nvPicPr>
                        <p:cNvPr id="23" name="Object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17128" y="6619868"/>
                          <a:ext cx="195796" cy="1274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4" name="Group 185"/>
            <p:cNvGrpSpPr>
              <a:grpSpLocks/>
            </p:cNvGrpSpPr>
            <p:nvPr userDrawn="1"/>
          </p:nvGrpSpPr>
          <p:grpSpPr bwMode="auto">
            <a:xfrm>
              <a:off x="863803" y="6619868"/>
              <a:ext cx="192235" cy="122228"/>
              <a:chOff x="4187" y="1590"/>
              <a:chExt cx="238" cy="162"/>
            </a:xfrm>
          </p:grpSpPr>
          <p:sp>
            <p:nvSpPr>
              <p:cNvPr id="75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4"/>
              </a:xfrm>
              <a:custGeom>
                <a:avLst/>
                <a:gdLst>
                  <a:gd name="T0" fmla="*/ 0 w 244"/>
                  <a:gd name="T1" fmla="*/ 0 h 50"/>
                  <a:gd name="T2" fmla="*/ 38 w 244"/>
                  <a:gd name="T3" fmla="*/ 0 h 50"/>
                  <a:gd name="T4" fmla="*/ 38 w 244"/>
                  <a:gd name="T5" fmla="*/ 1122 h 50"/>
                  <a:gd name="T6" fmla="*/ 0 w 244"/>
                  <a:gd name="T7" fmla="*/ 112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76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8"/>
              </a:xfrm>
              <a:custGeom>
                <a:avLst/>
                <a:gdLst>
                  <a:gd name="T0" fmla="*/ 0 w 244"/>
                  <a:gd name="T1" fmla="*/ 0 h 55"/>
                  <a:gd name="T2" fmla="*/ 38 w 244"/>
                  <a:gd name="T3" fmla="*/ 0 h 55"/>
                  <a:gd name="T4" fmla="*/ 38 w 244"/>
                  <a:gd name="T5" fmla="*/ 912 h 55"/>
                  <a:gd name="T6" fmla="*/ 0 w 244"/>
                  <a:gd name="T7" fmla="*/ 912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77" name="Freeform 188"/>
              <p:cNvSpPr>
                <a:spLocks/>
              </p:cNvSpPr>
              <p:nvPr/>
            </p:nvSpPr>
            <p:spPr bwMode="auto">
              <a:xfrm>
                <a:off x="4187" y="1644"/>
                <a:ext cx="238" cy="56"/>
              </a:xfrm>
              <a:custGeom>
                <a:avLst/>
                <a:gdLst>
                  <a:gd name="T0" fmla="*/ 0 w 244"/>
                  <a:gd name="T1" fmla="*/ 0 h 56"/>
                  <a:gd name="T2" fmla="*/ 38 w 244"/>
                  <a:gd name="T3" fmla="*/ 0 h 56"/>
                  <a:gd name="T4" fmla="*/ 38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78" name="Freeform 189"/>
              <p:cNvSpPr>
                <a:spLocks/>
              </p:cNvSpPr>
              <p:nvPr/>
            </p:nvSpPr>
            <p:spPr bwMode="auto">
              <a:xfrm>
                <a:off x="4267" y="1644"/>
                <a:ext cx="69" cy="63"/>
              </a:xfrm>
              <a:custGeom>
                <a:avLst/>
                <a:gdLst>
                  <a:gd name="T0" fmla="*/ 17 w 71"/>
                  <a:gd name="T1" fmla="*/ 367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67 h 62"/>
                  <a:gd name="T8" fmla="*/ 6 w 71"/>
                  <a:gd name="T9" fmla="*/ 519 h 62"/>
                  <a:gd name="T10" fmla="*/ 12 w 71"/>
                  <a:gd name="T11" fmla="*/ 589 h 62"/>
                  <a:gd name="T12" fmla="*/ 17 w 71"/>
                  <a:gd name="T13" fmla="*/ 638 h 62"/>
                  <a:gd name="T14" fmla="*/ 17 w 71"/>
                  <a:gd name="T15" fmla="*/ 702 h 62"/>
                  <a:gd name="T16" fmla="*/ 17 w 71"/>
                  <a:gd name="T17" fmla="*/ 638 h 62"/>
                  <a:gd name="T18" fmla="*/ 17 w 71"/>
                  <a:gd name="T19" fmla="*/ 589 h 62"/>
                  <a:gd name="T20" fmla="*/ 17 w 71"/>
                  <a:gd name="T21" fmla="*/ 519 h 62"/>
                  <a:gd name="T22" fmla="*/ 17 w 71"/>
                  <a:gd name="T23" fmla="*/ 367 h 62"/>
                  <a:gd name="T24" fmla="*/ 17 w 71"/>
                  <a:gd name="T25" fmla="*/ 367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79" name="Freeform 190"/>
              <p:cNvSpPr>
                <a:spLocks/>
              </p:cNvSpPr>
              <p:nvPr/>
            </p:nvSpPr>
            <p:spPr bwMode="auto">
              <a:xfrm>
                <a:off x="4267" y="1644"/>
                <a:ext cx="69" cy="63"/>
              </a:xfrm>
              <a:custGeom>
                <a:avLst/>
                <a:gdLst>
                  <a:gd name="T0" fmla="*/ 17 w 71"/>
                  <a:gd name="T1" fmla="*/ 367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67 h 62"/>
                  <a:gd name="T8" fmla="*/ 6 w 71"/>
                  <a:gd name="T9" fmla="*/ 519 h 62"/>
                  <a:gd name="T10" fmla="*/ 12 w 71"/>
                  <a:gd name="T11" fmla="*/ 589 h 62"/>
                  <a:gd name="T12" fmla="*/ 17 w 71"/>
                  <a:gd name="T13" fmla="*/ 638 h 62"/>
                  <a:gd name="T14" fmla="*/ 17 w 71"/>
                  <a:gd name="T15" fmla="*/ 702 h 62"/>
                  <a:gd name="T16" fmla="*/ 17 w 71"/>
                  <a:gd name="T17" fmla="*/ 638 h 62"/>
                  <a:gd name="T18" fmla="*/ 17 w 71"/>
                  <a:gd name="T19" fmla="*/ 589 h 62"/>
                  <a:gd name="T20" fmla="*/ 17 w 71"/>
                  <a:gd name="T21" fmla="*/ 519 h 62"/>
                  <a:gd name="T22" fmla="*/ 17 w 71"/>
                  <a:gd name="T23" fmla="*/ 367 h 62"/>
                  <a:gd name="T24" fmla="*/ 17 w 71"/>
                  <a:gd name="T25" fmla="*/ 367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80" name="Freeform 191"/>
              <p:cNvSpPr>
                <a:spLocks/>
              </p:cNvSpPr>
              <p:nvPr/>
            </p:nvSpPr>
            <p:spPr bwMode="auto">
              <a:xfrm>
                <a:off x="4267" y="1644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9 h 62"/>
                  <a:gd name="T4" fmla="*/ 0 w 71"/>
                  <a:gd name="T5" fmla="*/ 259 h 62"/>
                  <a:gd name="T6" fmla="*/ 0 w 71"/>
                  <a:gd name="T7" fmla="*/ 367 h 62"/>
                  <a:gd name="T8" fmla="*/ 17 w 71"/>
                  <a:gd name="T9" fmla="*/ 367 h 62"/>
                  <a:gd name="T10" fmla="*/ 17 w 71"/>
                  <a:gd name="T11" fmla="*/ 589 h 62"/>
                  <a:gd name="T12" fmla="*/ 17 w 71"/>
                  <a:gd name="T13" fmla="*/ 638 h 62"/>
                  <a:gd name="T14" fmla="*/ 12 w 71"/>
                  <a:gd name="T15" fmla="*/ 589 h 62"/>
                  <a:gd name="T16" fmla="*/ 6 w 71"/>
                  <a:gd name="T17" fmla="*/ 589 h 62"/>
                  <a:gd name="T18" fmla="*/ 17 w 71"/>
                  <a:gd name="T19" fmla="*/ 589 h 62"/>
                  <a:gd name="T20" fmla="*/ 17 w 71"/>
                  <a:gd name="T21" fmla="*/ 589 h 62"/>
                  <a:gd name="T22" fmla="*/ 17 w 71"/>
                  <a:gd name="T23" fmla="*/ 638 h 62"/>
                  <a:gd name="T24" fmla="*/ 17 w 71"/>
                  <a:gd name="T25" fmla="*/ 702 h 62"/>
                  <a:gd name="T26" fmla="*/ 17 w 71"/>
                  <a:gd name="T27" fmla="*/ 638 h 62"/>
                  <a:gd name="T28" fmla="*/ 17 w 71"/>
                  <a:gd name="T29" fmla="*/ 367 h 62"/>
                  <a:gd name="T30" fmla="*/ 17 w 71"/>
                  <a:gd name="T31" fmla="*/ 259 h 62"/>
                  <a:gd name="T32" fmla="*/ 17 w 71"/>
                  <a:gd name="T33" fmla="*/ 259 h 62"/>
                  <a:gd name="T34" fmla="*/ 17 w 71"/>
                  <a:gd name="T35" fmla="*/ 367 h 62"/>
                  <a:gd name="T36" fmla="*/ 17 w 71"/>
                  <a:gd name="T37" fmla="*/ 367 h 62"/>
                  <a:gd name="T38" fmla="*/ 17 w 71"/>
                  <a:gd name="T39" fmla="*/ 367 h 62"/>
                  <a:gd name="T40" fmla="*/ 17 w 71"/>
                  <a:gd name="T41" fmla="*/ 259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67 h 62"/>
                  <a:gd name="T62" fmla="*/ 17 w 71"/>
                  <a:gd name="T63" fmla="*/ 367 h 62"/>
                  <a:gd name="T64" fmla="*/ 17 w 71"/>
                  <a:gd name="T65" fmla="*/ 589 h 62"/>
                  <a:gd name="T66" fmla="*/ 17 w 71"/>
                  <a:gd name="T67" fmla="*/ 589 h 62"/>
                  <a:gd name="T68" fmla="*/ 17 w 71"/>
                  <a:gd name="T69" fmla="*/ 638 h 62"/>
                  <a:gd name="T70" fmla="*/ 17 w 71"/>
                  <a:gd name="T71" fmla="*/ 589 h 62"/>
                  <a:gd name="T72" fmla="*/ 17 w 71"/>
                  <a:gd name="T73" fmla="*/ 589 h 62"/>
                  <a:gd name="T74" fmla="*/ 17 w 71"/>
                  <a:gd name="T75" fmla="*/ 589 h 62"/>
                  <a:gd name="T76" fmla="*/ 17 w 71"/>
                  <a:gd name="T77" fmla="*/ 367 h 62"/>
                  <a:gd name="T78" fmla="*/ 17 w 71"/>
                  <a:gd name="T79" fmla="*/ 367 h 62"/>
                  <a:gd name="T80" fmla="*/ 17 w 71"/>
                  <a:gd name="T81" fmla="*/ 259 h 62"/>
                  <a:gd name="T82" fmla="*/ 17 w 71"/>
                  <a:gd name="T83" fmla="*/ 259 h 62"/>
                  <a:gd name="T84" fmla="*/ 17 w 71"/>
                  <a:gd name="T85" fmla="*/ 259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81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7"/>
              </a:xfrm>
              <a:custGeom>
                <a:avLst/>
                <a:gdLst>
                  <a:gd name="T0" fmla="*/ 21 w 95"/>
                  <a:gd name="T1" fmla="*/ 322 h 33"/>
                  <a:gd name="T2" fmla="*/ 21 w 95"/>
                  <a:gd name="T3" fmla="*/ 322 h 33"/>
                  <a:gd name="T4" fmla="*/ 21 w 95"/>
                  <a:gd name="T5" fmla="*/ 322 h 33"/>
                  <a:gd name="T6" fmla="*/ 21 w 95"/>
                  <a:gd name="T7" fmla="*/ 322 h 33"/>
                  <a:gd name="T8" fmla="*/ 21 w 95"/>
                  <a:gd name="T9" fmla="*/ 322 h 33"/>
                  <a:gd name="T10" fmla="*/ 21 w 95"/>
                  <a:gd name="T11" fmla="*/ 373 h 33"/>
                  <a:gd name="T12" fmla="*/ 21 w 95"/>
                  <a:gd name="T13" fmla="*/ 373 h 33"/>
                  <a:gd name="T14" fmla="*/ 21 w 95"/>
                  <a:gd name="T15" fmla="*/ 13 h 33"/>
                  <a:gd name="T16" fmla="*/ 21 w 95"/>
                  <a:gd name="T17" fmla="*/ 7 h 33"/>
                  <a:gd name="T18" fmla="*/ 21 w 95"/>
                  <a:gd name="T19" fmla="*/ 7 h 33"/>
                  <a:gd name="T20" fmla="*/ 21 w 95"/>
                  <a:gd name="T21" fmla="*/ 0 h 33"/>
                  <a:gd name="T22" fmla="*/ 21 w 95"/>
                  <a:gd name="T23" fmla="*/ 7 h 33"/>
                  <a:gd name="T24" fmla="*/ 21 w 95"/>
                  <a:gd name="T25" fmla="*/ 0 h 33"/>
                  <a:gd name="T26" fmla="*/ 21 w 95"/>
                  <a:gd name="T27" fmla="*/ 7 h 33"/>
                  <a:gd name="T28" fmla="*/ 21 w 95"/>
                  <a:gd name="T29" fmla="*/ 0 h 33"/>
                  <a:gd name="T30" fmla="*/ 16 w 95"/>
                  <a:gd name="T31" fmla="*/ 7 h 33"/>
                  <a:gd name="T32" fmla="*/ 12 w 95"/>
                  <a:gd name="T33" fmla="*/ 7 h 33"/>
                  <a:gd name="T34" fmla="*/ 0 w 95"/>
                  <a:gd name="T35" fmla="*/ 13 h 33"/>
                  <a:gd name="T36" fmla="*/ 12 w 95"/>
                  <a:gd name="T37" fmla="*/ 373 h 33"/>
                  <a:gd name="T38" fmla="*/ 16 w 95"/>
                  <a:gd name="T39" fmla="*/ 322 h 33"/>
                  <a:gd name="T40" fmla="*/ 21 w 95"/>
                  <a:gd name="T41" fmla="*/ 322 h 33"/>
                  <a:gd name="T42" fmla="*/ 21 w 95"/>
                  <a:gd name="T43" fmla="*/ 322 h 33"/>
                  <a:gd name="T44" fmla="*/ 21 w 95"/>
                  <a:gd name="T45" fmla="*/ 322 h 33"/>
                  <a:gd name="T46" fmla="*/ 21 w 95"/>
                  <a:gd name="T47" fmla="*/ 322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82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7"/>
              </a:xfrm>
              <a:custGeom>
                <a:avLst/>
                <a:gdLst>
                  <a:gd name="T0" fmla="*/ 21 w 95"/>
                  <a:gd name="T1" fmla="*/ 322 h 33"/>
                  <a:gd name="T2" fmla="*/ 21 w 95"/>
                  <a:gd name="T3" fmla="*/ 322 h 33"/>
                  <a:gd name="T4" fmla="*/ 21 w 95"/>
                  <a:gd name="T5" fmla="*/ 322 h 33"/>
                  <a:gd name="T6" fmla="*/ 21 w 95"/>
                  <a:gd name="T7" fmla="*/ 322 h 33"/>
                  <a:gd name="T8" fmla="*/ 21 w 95"/>
                  <a:gd name="T9" fmla="*/ 322 h 33"/>
                  <a:gd name="T10" fmla="*/ 21 w 95"/>
                  <a:gd name="T11" fmla="*/ 373 h 33"/>
                  <a:gd name="T12" fmla="*/ 21 w 95"/>
                  <a:gd name="T13" fmla="*/ 373 h 33"/>
                  <a:gd name="T14" fmla="*/ 21 w 95"/>
                  <a:gd name="T15" fmla="*/ 13 h 33"/>
                  <a:gd name="T16" fmla="*/ 21 w 95"/>
                  <a:gd name="T17" fmla="*/ 7 h 33"/>
                  <a:gd name="T18" fmla="*/ 21 w 95"/>
                  <a:gd name="T19" fmla="*/ 7 h 33"/>
                  <a:gd name="T20" fmla="*/ 21 w 95"/>
                  <a:gd name="T21" fmla="*/ 0 h 33"/>
                  <a:gd name="T22" fmla="*/ 21 w 95"/>
                  <a:gd name="T23" fmla="*/ 7 h 33"/>
                  <a:gd name="T24" fmla="*/ 21 w 95"/>
                  <a:gd name="T25" fmla="*/ 0 h 33"/>
                  <a:gd name="T26" fmla="*/ 21 w 95"/>
                  <a:gd name="T27" fmla="*/ 7 h 33"/>
                  <a:gd name="T28" fmla="*/ 21 w 95"/>
                  <a:gd name="T29" fmla="*/ 0 h 33"/>
                  <a:gd name="T30" fmla="*/ 16 w 95"/>
                  <a:gd name="T31" fmla="*/ 7 h 33"/>
                  <a:gd name="T32" fmla="*/ 12 w 95"/>
                  <a:gd name="T33" fmla="*/ 7 h 33"/>
                  <a:gd name="T34" fmla="*/ 0 w 95"/>
                  <a:gd name="T35" fmla="*/ 13 h 33"/>
                  <a:gd name="T36" fmla="*/ 12 w 95"/>
                  <a:gd name="T37" fmla="*/ 373 h 33"/>
                  <a:gd name="T38" fmla="*/ 16 w 95"/>
                  <a:gd name="T39" fmla="*/ 322 h 33"/>
                  <a:gd name="T40" fmla="*/ 21 w 95"/>
                  <a:gd name="T41" fmla="*/ 322 h 33"/>
                  <a:gd name="T42" fmla="*/ 21 w 95"/>
                  <a:gd name="T43" fmla="*/ 322 h 33"/>
                  <a:gd name="T44" fmla="*/ 21 w 95"/>
                  <a:gd name="T45" fmla="*/ 322 h 33"/>
                  <a:gd name="T46" fmla="*/ 21 w 95"/>
                  <a:gd name="T47" fmla="*/ 322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83" name="Freeform 194"/>
              <p:cNvSpPr>
                <a:spLocks/>
              </p:cNvSpPr>
              <p:nvPr/>
            </p:nvSpPr>
            <p:spPr bwMode="auto">
              <a:xfrm>
                <a:off x="4274" y="1607"/>
                <a:ext cx="23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30 h 28"/>
                  <a:gd name="T8" fmla="*/ 12 w 24"/>
                  <a:gd name="T9" fmla="*/ 30 h 28"/>
                  <a:gd name="T10" fmla="*/ 12 w 24"/>
                  <a:gd name="T11" fmla="*/ 30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84" name="Freeform 195"/>
              <p:cNvSpPr>
                <a:spLocks/>
              </p:cNvSpPr>
              <p:nvPr/>
            </p:nvSpPr>
            <p:spPr bwMode="auto">
              <a:xfrm>
                <a:off x="4274" y="1607"/>
                <a:ext cx="23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30 h 28"/>
                  <a:gd name="T8" fmla="*/ 12 w 24"/>
                  <a:gd name="T9" fmla="*/ 30 h 28"/>
                  <a:gd name="T10" fmla="*/ 12 w 24"/>
                  <a:gd name="T11" fmla="*/ 30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85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30 h 28"/>
                  <a:gd name="T8" fmla="*/ 6 w 18"/>
                  <a:gd name="T9" fmla="*/ 30 h 28"/>
                  <a:gd name="T10" fmla="*/ 0 w 18"/>
                  <a:gd name="T11" fmla="*/ 30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86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30 h 28"/>
                  <a:gd name="T8" fmla="*/ 6 w 18"/>
                  <a:gd name="T9" fmla="*/ 30 h 28"/>
                  <a:gd name="T10" fmla="*/ 0 w 18"/>
                  <a:gd name="T11" fmla="*/ 30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87" name="Freeform 198"/>
              <p:cNvSpPr>
                <a:spLocks/>
              </p:cNvSpPr>
              <p:nvPr/>
            </p:nvSpPr>
            <p:spPr bwMode="auto">
              <a:xfrm>
                <a:off x="4260" y="1617"/>
                <a:ext cx="14" cy="7"/>
              </a:xfrm>
              <a:custGeom>
                <a:avLst/>
                <a:gdLst>
                  <a:gd name="T0" fmla="*/ 0 w 12"/>
                  <a:gd name="T1" fmla="*/ 10 h 5"/>
                  <a:gd name="T2" fmla="*/ 8 w 12"/>
                  <a:gd name="T3" fmla="*/ 10 h 5"/>
                  <a:gd name="T4" fmla="*/ 8 w 12"/>
                  <a:gd name="T5" fmla="*/ 10 h 5"/>
                  <a:gd name="T6" fmla="*/ 8 w 12"/>
                  <a:gd name="T7" fmla="*/ 10 h 5"/>
                  <a:gd name="T8" fmla="*/ 8 w 12"/>
                  <a:gd name="T9" fmla="*/ 10 h 5"/>
                  <a:gd name="T10" fmla="*/ 8 w 12"/>
                  <a:gd name="T11" fmla="*/ 10 h 5"/>
                  <a:gd name="T12" fmla="*/ 16 w 12"/>
                  <a:gd name="T13" fmla="*/ 10 h 5"/>
                  <a:gd name="T14" fmla="*/ 16 w 12"/>
                  <a:gd name="T15" fmla="*/ 10 h 5"/>
                  <a:gd name="T16" fmla="*/ 16 w 12"/>
                  <a:gd name="T17" fmla="*/ 0 h 5"/>
                  <a:gd name="T18" fmla="*/ 8 w 12"/>
                  <a:gd name="T19" fmla="*/ 0 h 5"/>
                  <a:gd name="T20" fmla="*/ 8 w 12"/>
                  <a:gd name="T21" fmla="*/ 0 h 5"/>
                  <a:gd name="T22" fmla="*/ 8 w 12"/>
                  <a:gd name="T23" fmla="*/ 0 h 5"/>
                  <a:gd name="T24" fmla="*/ 0 w 12"/>
                  <a:gd name="T25" fmla="*/ 10 h 5"/>
                  <a:gd name="T26" fmla="*/ 0 w 12"/>
                  <a:gd name="T27" fmla="*/ 1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88" name="Freeform 199"/>
              <p:cNvSpPr>
                <a:spLocks/>
              </p:cNvSpPr>
              <p:nvPr/>
            </p:nvSpPr>
            <p:spPr bwMode="auto">
              <a:xfrm>
                <a:off x="4267" y="1631"/>
                <a:ext cx="11" cy="5"/>
              </a:xfrm>
              <a:custGeom>
                <a:avLst/>
                <a:gdLst>
                  <a:gd name="T0" fmla="*/ 0 w 12"/>
                  <a:gd name="T1" fmla="*/ 4 h 6"/>
                  <a:gd name="T2" fmla="*/ 0 w 12"/>
                  <a:gd name="T3" fmla="*/ 4 h 6"/>
                  <a:gd name="T4" fmla="*/ 0 w 12"/>
                  <a:gd name="T5" fmla="*/ 4 h 6"/>
                  <a:gd name="T6" fmla="*/ 6 w 12"/>
                  <a:gd name="T7" fmla="*/ 4 h 6"/>
                  <a:gd name="T8" fmla="*/ 6 w 12"/>
                  <a:gd name="T9" fmla="*/ 4 h 6"/>
                  <a:gd name="T10" fmla="*/ 6 w 12"/>
                  <a:gd name="T11" fmla="*/ 4 h 6"/>
                  <a:gd name="T12" fmla="*/ 10 w 12"/>
                  <a:gd name="T13" fmla="*/ 0 h 6"/>
                  <a:gd name="T14" fmla="*/ 10 w 12"/>
                  <a:gd name="T15" fmla="*/ 0 h 6"/>
                  <a:gd name="T16" fmla="*/ 10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4 h 6"/>
                  <a:gd name="T24" fmla="*/ 0 w 12"/>
                  <a:gd name="T25" fmla="*/ 4 h 6"/>
                  <a:gd name="T26" fmla="*/ 0 w 12"/>
                  <a:gd name="T27" fmla="*/ 4 h 6"/>
                  <a:gd name="T28" fmla="*/ 0 w 12"/>
                  <a:gd name="T29" fmla="*/ 4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89" name="Freeform 200"/>
              <p:cNvSpPr>
                <a:spLocks/>
              </p:cNvSpPr>
              <p:nvPr/>
            </p:nvSpPr>
            <p:spPr bwMode="auto">
              <a:xfrm>
                <a:off x="4274" y="1614"/>
                <a:ext cx="16" cy="12"/>
              </a:xfrm>
              <a:custGeom>
                <a:avLst/>
                <a:gdLst>
                  <a:gd name="T0" fmla="*/ 7 w 18"/>
                  <a:gd name="T1" fmla="*/ 0 h 11"/>
                  <a:gd name="T2" fmla="*/ 7 w 18"/>
                  <a:gd name="T3" fmla="*/ 0 h 11"/>
                  <a:gd name="T4" fmla="*/ 4 w 18"/>
                  <a:gd name="T5" fmla="*/ 0 h 11"/>
                  <a:gd name="T6" fmla="*/ 0 w 18"/>
                  <a:gd name="T7" fmla="*/ 8 h 11"/>
                  <a:gd name="T8" fmla="*/ 4 w 18"/>
                  <a:gd name="T9" fmla="*/ 13 h 11"/>
                  <a:gd name="T10" fmla="*/ 7 w 18"/>
                  <a:gd name="T11" fmla="*/ 8 h 11"/>
                  <a:gd name="T12" fmla="*/ 7 w 18"/>
                  <a:gd name="T13" fmla="*/ 8 h 11"/>
                  <a:gd name="T14" fmla="*/ 7 w 18"/>
                  <a:gd name="T15" fmla="*/ 8 h 11"/>
                  <a:gd name="T16" fmla="*/ 7 w 18"/>
                  <a:gd name="T17" fmla="*/ 0 h 11"/>
                  <a:gd name="T18" fmla="*/ 7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90" name="Freeform 201"/>
              <p:cNvSpPr>
                <a:spLocks/>
              </p:cNvSpPr>
              <p:nvPr/>
            </p:nvSpPr>
            <p:spPr bwMode="auto">
              <a:xfrm>
                <a:off x="4279" y="1627"/>
                <a:ext cx="18" cy="5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4 h 6"/>
                  <a:gd name="T10" fmla="*/ 6 w 18"/>
                  <a:gd name="T11" fmla="*/ 4 h 6"/>
                  <a:gd name="T12" fmla="*/ 9 w 18"/>
                  <a:gd name="T13" fmla="*/ 4 h 6"/>
                  <a:gd name="T14" fmla="*/ 9 w 18"/>
                  <a:gd name="T15" fmla="*/ 4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91" name="Freeform 202"/>
              <p:cNvSpPr>
                <a:spLocks/>
              </p:cNvSpPr>
              <p:nvPr/>
            </p:nvSpPr>
            <p:spPr bwMode="auto">
              <a:xfrm>
                <a:off x="4331" y="1614"/>
                <a:ext cx="11" cy="12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8 h 11"/>
                  <a:gd name="T4" fmla="*/ 5 w 11"/>
                  <a:gd name="T5" fmla="*/ 8 h 11"/>
                  <a:gd name="T6" fmla="*/ 5 w 11"/>
                  <a:gd name="T7" fmla="*/ 8 h 11"/>
                  <a:gd name="T8" fmla="*/ 0 w 11"/>
                  <a:gd name="T9" fmla="*/ 8 h 11"/>
                  <a:gd name="T10" fmla="*/ 5 w 11"/>
                  <a:gd name="T11" fmla="*/ 13 h 11"/>
                  <a:gd name="T12" fmla="*/ 5 w 11"/>
                  <a:gd name="T13" fmla="*/ 13 h 11"/>
                  <a:gd name="T14" fmla="*/ 5 w 11"/>
                  <a:gd name="T15" fmla="*/ 13 h 11"/>
                  <a:gd name="T16" fmla="*/ 11 w 11"/>
                  <a:gd name="T17" fmla="*/ 13 h 11"/>
                  <a:gd name="T18" fmla="*/ 11 w 11"/>
                  <a:gd name="T19" fmla="*/ 8 h 11"/>
                  <a:gd name="T20" fmla="*/ 11 w 11"/>
                  <a:gd name="T21" fmla="*/ 8 h 11"/>
                  <a:gd name="T22" fmla="*/ 11 w 11"/>
                  <a:gd name="T23" fmla="*/ 8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92" name="Freeform 203"/>
              <p:cNvSpPr>
                <a:spLocks/>
              </p:cNvSpPr>
              <p:nvPr/>
            </p:nvSpPr>
            <p:spPr bwMode="auto">
              <a:xfrm>
                <a:off x="4327" y="1627"/>
                <a:ext cx="16" cy="10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9 w 17"/>
                  <a:gd name="T5" fmla="*/ 0 h 12"/>
                  <a:gd name="T6" fmla="*/ 9 w 17"/>
                  <a:gd name="T7" fmla="*/ 0 h 12"/>
                  <a:gd name="T8" fmla="*/ 15 w 17"/>
                  <a:gd name="T9" fmla="*/ 0 h 12"/>
                  <a:gd name="T10" fmla="*/ 15 w 17"/>
                  <a:gd name="T11" fmla="*/ 4 h 12"/>
                  <a:gd name="T12" fmla="*/ 9 w 17"/>
                  <a:gd name="T13" fmla="*/ 8 h 12"/>
                  <a:gd name="T14" fmla="*/ 9 w 17"/>
                  <a:gd name="T15" fmla="*/ 8 h 12"/>
                  <a:gd name="T16" fmla="*/ 6 w 17"/>
                  <a:gd name="T17" fmla="*/ 8 h 12"/>
                  <a:gd name="T18" fmla="*/ 0 w 17"/>
                  <a:gd name="T19" fmla="*/ 8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93" name="Freeform 204"/>
              <p:cNvSpPr>
                <a:spLocks/>
              </p:cNvSpPr>
              <p:nvPr/>
            </p:nvSpPr>
            <p:spPr bwMode="auto">
              <a:xfrm>
                <a:off x="4327" y="1627"/>
                <a:ext cx="16" cy="10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9 w 17"/>
                  <a:gd name="T5" fmla="*/ 4 h 12"/>
                  <a:gd name="T6" fmla="*/ 9 w 17"/>
                  <a:gd name="T7" fmla="*/ 4 h 12"/>
                  <a:gd name="T8" fmla="*/ 15 w 17"/>
                  <a:gd name="T9" fmla="*/ 4 h 12"/>
                  <a:gd name="T10" fmla="*/ 9 w 17"/>
                  <a:gd name="T11" fmla="*/ 8 h 12"/>
                  <a:gd name="T12" fmla="*/ 9 w 17"/>
                  <a:gd name="T13" fmla="*/ 8 h 12"/>
                  <a:gd name="T14" fmla="*/ 6 w 17"/>
                  <a:gd name="T15" fmla="*/ 8 h 12"/>
                  <a:gd name="T16" fmla="*/ 0 w 17"/>
                  <a:gd name="T17" fmla="*/ 4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94" name="Freeform 205"/>
              <p:cNvSpPr>
                <a:spLocks/>
              </p:cNvSpPr>
              <p:nvPr/>
            </p:nvSpPr>
            <p:spPr bwMode="auto">
              <a:xfrm>
                <a:off x="4331" y="1631"/>
                <a:ext cx="11" cy="5"/>
              </a:xfrm>
              <a:custGeom>
                <a:avLst/>
                <a:gdLst>
                  <a:gd name="T0" fmla="*/ 5 w 11"/>
                  <a:gd name="T1" fmla="*/ 4 h 6"/>
                  <a:gd name="T2" fmla="*/ 5 w 11"/>
                  <a:gd name="T3" fmla="*/ 4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4 h 6"/>
                  <a:gd name="T70" fmla="*/ 5 w 11"/>
                  <a:gd name="T71" fmla="*/ 4 h 6"/>
                  <a:gd name="T72" fmla="*/ 5 w 11"/>
                  <a:gd name="T73" fmla="*/ 4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4 h 6"/>
                  <a:gd name="T84" fmla="*/ 5 w 11"/>
                  <a:gd name="T85" fmla="*/ 4 h 6"/>
                  <a:gd name="T86" fmla="*/ 5 w 11"/>
                  <a:gd name="T87" fmla="*/ 4 h 6"/>
                  <a:gd name="T88" fmla="*/ 5 w 11"/>
                  <a:gd name="T89" fmla="*/ 4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95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1" cy="15"/>
              </a:xfrm>
              <a:custGeom>
                <a:avLst/>
                <a:gdLst>
                  <a:gd name="T0" fmla="*/ 6 w 12"/>
                  <a:gd name="T1" fmla="*/ 20 h 11"/>
                  <a:gd name="T2" fmla="*/ 6 w 12"/>
                  <a:gd name="T3" fmla="*/ 20 h 11"/>
                  <a:gd name="T4" fmla="*/ 6 w 12"/>
                  <a:gd name="T5" fmla="*/ 10 h 11"/>
                  <a:gd name="T6" fmla="*/ 6 w 12"/>
                  <a:gd name="T7" fmla="*/ 10 h 11"/>
                  <a:gd name="T8" fmla="*/ 6 w 12"/>
                  <a:gd name="T9" fmla="*/ 10 h 11"/>
                  <a:gd name="T10" fmla="*/ 6 w 12"/>
                  <a:gd name="T11" fmla="*/ 10 h 11"/>
                  <a:gd name="T12" fmla="*/ 6 w 12"/>
                  <a:gd name="T13" fmla="*/ 10 h 11"/>
                  <a:gd name="T14" fmla="*/ 6 w 12"/>
                  <a:gd name="T15" fmla="*/ 10 h 11"/>
                  <a:gd name="T16" fmla="*/ 6 w 12"/>
                  <a:gd name="T17" fmla="*/ 10 h 11"/>
                  <a:gd name="T18" fmla="*/ 6 w 12"/>
                  <a:gd name="T19" fmla="*/ 10 h 11"/>
                  <a:gd name="T20" fmla="*/ 6 w 12"/>
                  <a:gd name="T21" fmla="*/ 10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10 h 11"/>
                  <a:gd name="T32" fmla="*/ 0 w 12"/>
                  <a:gd name="T33" fmla="*/ 10 h 11"/>
                  <a:gd name="T34" fmla="*/ 0 w 12"/>
                  <a:gd name="T35" fmla="*/ 10 h 11"/>
                  <a:gd name="T36" fmla="*/ 0 w 12"/>
                  <a:gd name="T37" fmla="*/ 10 h 11"/>
                  <a:gd name="T38" fmla="*/ 0 w 12"/>
                  <a:gd name="T39" fmla="*/ 10 h 11"/>
                  <a:gd name="T40" fmla="*/ 6 w 12"/>
                  <a:gd name="T41" fmla="*/ 10 h 11"/>
                  <a:gd name="T42" fmla="*/ 0 w 12"/>
                  <a:gd name="T43" fmla="*/ 10 h 11"/>
                  <a:gd name="T44" fmla="*/ 6 w 12"/>
                  <a:gd name="T45" fmla="*/ 20 h 11"/>
                  <a:gd name="T46" fmla="*/ 6 w 12"/>
                  <a:gd name="T47" fmla="*/ 20 h 11"/>
                  <a:gd name="T48" fmla="*/ 6 w 12"/>
                  <a:gd name="T49" fmla="*/ 10 h 11"/>
                  <a:gd name="T50" fmla="*/ 6 w 12"/>
                  <a:gd name="T51" fmla="*/ 10 h 11"/>
                  <a:gd name="T52" fmla="*/ 6 w 12"/>
                  <a:gd name="T53" fmla="*/ 10 h 11"/>
                  <a:gd name="T54" fmla="*/ 6 w 12"/>
                  <a:gd name="T55" fmla="*/ 20 h 11"/>
                  <a:gd name="T56" fmla="*/ 6 w 12"/>
                  <a:gd name="T57" fmla="*/ 20 h 11"/>
                  <a:gd name="T58" fmla="*/ 6 w 12"/>
                  <a:gd name="T59" fmla="*/ 20 h 11"/>
                  <a:gd name="T60" fmla="*/ 6 w 12"/>
                  <a:gd name="T61" fmla="*/ 10 h 11"/>
                  <a:gd name="T62" fmla="*/ 6 w 12"/>
                  <a:gd name="T63" fmla="*/ 10 h 11"/>
                  <a:gd name="T64" fmla="*/ 6 w 12"/>
                  <a:gd name="T65" fmla="*/ 10 h 11"/>
                  <a:gd name="T66" fmla="*/ 6 w 12"/>
                  <a:gd name="T67" fmla="*/ 10 h 11"/>
                  <a:gd name="T68" fmla="*/ 6 w 12"/>
                  <a:gd name="T69" fmla="*/ 10 h 11"/>
                  <a:gd name="T70" fmla="*/ 6 w 12"/>
                  <a:gd name="T71" fmla="*/ 20 h 11"/>
                  <a:gd name="T72" fmla="*/ 6 w 12"/>
                  <a:gd name="T73" fmla="*/ 20 h 11"/>
                  <a:gd name="T74" fmla="*/ 6 w 12"/>
                  <a:gd name="T75" fmla="*/ 10 h 11"/>
                  <a:gd name="T76" fmla="*/ 6 w 12"/>
                  <a:gd name="T77" fmla="*/ 10 h 11"/>
                  <a:gd name="T78" fmla="*/ 6 w 12"/>
                  <a:gd name="T79" fmla="*/ 10 h 11"/>
                  <a:gd name="T80" fmla="*/ 6 w 12"/>
                  <a:gd name="T81" fmla="*/ 20 h 11"/>
                  <a:gd name="T82" fmla="*/ 6 w 12"/>
                  <a:gd name="T83" fmla="*/ 20 h 11"/>
                  <a:gd name="T84" fmla="*/ 6 w 12"/>
                  <a:gd name="T85" fmla="*/ 20 h 11"/>
                  <a:gd name="T86" fmla="*/ 6 w 12"/>
                  <a:gd name="T87" fmla="*/ 20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96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7" cy="2"/>
              </a:xfrm>
              <a:custGeom>
                <a:avLst/>
                <a:gdLst>
                  <a:gd name="T0" fmla="*/ 8 w 6"/>
                  <a:gd name="T1" fmla="*/ 0 h 1"/>
                  <a:gd name="T2" fmla="*/ 8 w 6"/>
                  <a:gd name="T3" fmla="*/ 0 h 1"/>
                  <a:gd name="T4" fmla="*/ 8 w 6"/>
                  <a:gd name="T5" fmla="*/ 0 h 1"/>
                  <a:gd name="T6" fmla="*/ 8 w 6"/>
                  <a:gd name="T7" fmla="*/ 0 h 1"/>
                  <a:gd name="T8" fmla="*/ 8 w 6"/>
                  <a:gd name="T9" fmla="*/ 0 h 1"/>
                  <a:gd name="T10" fmla="*/ 8 w 6"/>
                  <a:gd name="T11" fmla="*/ 0 h 1"/>
                  <a:gd name="T12" fmla="*/ 8 w 6"/>
                  <a:gd name="T13" fmla="*/ 0 h 1"/>
                  <a:gd name="T14" fmla="*/ 8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8 w 6"/>
                  <a:gd name="T31" fmla="*/ 0 h 1"/>
                  <a:gd name="T32" fmla="*/ 8 w 6"/>
                  <a:gd name="T33" fmla="*/ 0 h 1"/>
                  <a:gd name="T34" fmla="*/ 8 w 6"/>
                  <a:gd name="T35" fmla="*/ 0 h 1"/>
                  <a:gd name="T36" fmla="*/ 8 w 6"/>
                  <a:gd name="T37" fmla="*/ 0 h 1"/>
                  <a:gd name="T38" fmla="*/ 8 w 6"/>
                  <a:gd name="T39" fmla="*/ 0 h 1"/>
                  <a:gd name="T40" fmla="*/ 8 w 6"/>
                  <a:gd name="T41" fmla="*/ 0 h 1"/>
                  <a:gd name="T42" fmla="*/ 8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97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7" cy="7"/>
              </a:xfrm>
              <a:custGeom>
                <a:avLst/>
                <a:gdLst>
                  <a:gd name="T0" fmla="*/ 8 w 6"/>
                  <a:gd name="T1" fmla="*/ 0 h 5"/>
                  <a:gd name="T2" fmla="*/ 0 w 6"/>
                  <a:gd name="T3" fmla="*/ 0 h 5"/>
                  <a:gd name="T4" fmla="*/ 8 w 6"/>
                  <a:gd name="T5" fmla="*/ 10 h 5"/>
                  <a:gd name="T6" fmla="*/ 8 w 6"/>
                  <a:gd name="T7" fmla="*/ 0 h 5"/>
                  <a:gd name="T8" fmla="*/ 8 w 6"/>
                  <a:gd name="T9" fmla="*/ 0 h 5"/>
                  <a:gd name="T10" fmla="*/ 8 w 6"/>
                  <a:gd name="T11" fmla="*/ 0 h 5"/>
                  <a:gd name="T12" fmla="*/ 8 w 6"/>
                  <a:gd name="T13" fmla="*/ 10 h 5"/>
                  <a:gd name="T14" fmla="*/ 8 w 6"/>
                  <a:gd name="T15" fmla="*/ 10 h 5"/>
                  <a:gd name="T16" fmla="*/ 8 w 6"/>
                  <a:gd name="T17" fmla="*/ 10 h 5"/>
                  <a:gd name="T18" fmla="*/ 8 w 6"/>
                  <a:gd name="T19" fmla="*/ 0 h 5"/>
                  <a:gd name="T20" fmla="*/ 8 w 6"/>
                  <a:gd name="T21" fmla="*/ 0 h 5"/>
                  <a:gd name="T22" fmla="*/ 8 w 6"/>
                  <a:gd name="T23" fmla="*/ 0 h 5"/>
                  <a:gd name="T24" fmla="*/ 8 w 6"/>
                  <a:gd name="T25" fmla="*/ 0 h 5"/>
                  <a:gd name="T26" fmla="*/ 8 w 6"/>
                  <a:gd name="T27" fmla="*/ 0 h 5"/>
                  <a:gd name="T28" fmla="*/ 8 w 6"/>
                  <a:gd name="T29" fmla="*/ 0 h 5"/>
                  <a:gd name="T30" fmla="*/ 8 w 6"/>
                  <a:gd name="T31" fmla="*/ 0 h 5"/>
                  <a:gd name="T32" fmla="*/ 8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98" name="Freeform 209"/>
              <p:cNvSpPr>
                <a:spLocks/>
              </p:cNvSpPr>
              <p:nvPr/>
            </p:nvSpPr>
            <p:spPr bwMode="auto">
              <a:xfrm>
                <a:off x="4304" y="1627"/>
                <a:ext cx="5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4 w 6"/>
                  <a:gd name="T7" fmla="*/ 0 h 1"/>
                  <a:gd name="T8" fmla="*/ 4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0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99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7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8 w 6"/>
                  <a:gd name="T7" fmla="*/ 0 h 1"/>
                  <a:gd name="T8" fmla="*/ 8 w 6"/>
                  <a:gd name="T9" fmla="*/ 0 h 1"/>
                  <a:gd name="T10" fmla="*/ 8 w 6"/>
                  <a:gd name="T11" fmla="*/ 0 h 1"/>
                  <a:gd name="T12" fmla="*/ 8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00" name="Freeform 211"/>
              <p:cNvSpPr>
                <a:spLocks/>
              </p:cNvSpPr>
              <p:nvPr/>
            </p:nvSpPr>
            <p:spPr bwMode="auto">
              <a:xfrm>
                <a:off x="4308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101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3"/>
              </a:xfrm>
              <a:custGeom>
                <a:avLst/>
                <a:gdLst>
                  <a:gd name="T0" fmla="*/ 38 w 244"/>
                  <a:gd name="T1" fmla="*/ 1860 h 156"/>
                  <a:gd name="T2" fmla="*/ 38 w 244"/>
                  <a:gd name="T3" fmla="*/ 0 h 156"/>
                  <a:gd name="T4" fmla="*/ 0 w 244"/>
                  <a:gd name="T5" fmla="*/ 0 h 156"/>
                  <a:gd name="T6" fmla="*/ 0 w 244"/>
                  <a:gd name="T7" fmla="*/ 1860 h 156"/>
                  <a:gd name="T8" fmla="*/ 38 w 244"/>
                  <a:gd name="T9" fmla="*/ 1860 h 156"/>
                  <a:gd name="T10" fmla="*/ 38 w 244"/>
                  <a:gd name="T11" fmla="*/ 186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</p:grpSp>
        <p:grpSp>
          <p:nvGrpSpPr>
            <p:cNvPr id="25" name="Group 256"/>
            <p:cNvGrpSpPr>
              <a:grpSpLocks/>
            </p:cNvGrpSpPr>
            <p:nvPr userDrawn="1"/>
          </p:nvGrpSpPr>
          <p:grpSpPr bwMode="auto">
            <a:xfrm>
              <a:off x="5038865" y="6619868"/>
              <a:ext cx="190500" cy="123825"/>
              <a:chOff x="7877798" y="2333052"/>
              <a:chExt cx="253806" cy="164973"/>
            </a:xfrm>
          </p:grpSpPr>
          <p:sp>
            <p:nvSpPr>
              <p:cNvPr id="73" name="Freeform 220"/>
              <p:cNvSpPr>
                <a:spLocks/>
              </p:cNvSpPr>
              <p:nvPr userDrawn="1"/>
            </p:nvSpPr>
            <p:spPr bwMode="auto">
              <a:xfrm>
                <a:off x="7877630" y="2333052"/>
                <a:ext cx="253842" cy="73422"/>
              </a:xfrm>
              <a:custGeom>
                <a:avLst/>
                <a:gdLst>
                  <a:gd name="T0" fmla="*/ 42089777 w 238"/>
                  <a:gd name="T1" fmla="*/ 37436042 h 72"/>
                  <a:gd name="T2" fmla="*/ 0 w 238"/>
                  <a:gd name="T3" fmla="*/ 37436042 h 72"/>
                  <a:gd name="T4" fmla="*/ 0 w 238"/>
                  <a:gd name="T5" fmla="*/ 0 h 72"/>
                  <a:gd name="T6" fmla="*/ 42089777 w 238"/>
                  <a:gd name="T7" fmla="*/ 0 h 72"/>
                  <a:gd name="T8" fmla="*/ 42089777 w 238"/>
                  <a:gd name="T9" fmla="*/ 37436042 h 72"/>
                  <a:gd name="T10" fmla="*/ 42089777 w 238"/>
                  <a:gd name="T11" fmla="*/ 37436042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74" name="Freeform 221"/>
              <p:cNvSpPr>
                <a:spLocks/>
              </p:cNvSpPr>
              <p:nvPr userDrawn="1"/>
            </p:nvSpPr>
            <p:spPr bwMode="auto">
              <a:xfrm>
                <a:off x="7880094" y="2411368"/>
                <a:ext cx="251378" cy="85658"/>
              </a:xfrm>
              <a:custGeom>
                <a:avLst/>
                <a:gdLst>
                  <a:gd name="T0" fmla="*/ 265507979 w 238"/>
                  <a:gd name="T1" fmla="*/ 87348726 h 84"/>
                  <a:gd name="T2" fmla="*/ 265507979 w 238"/>
                  <a:gd name="T3" fmla="*/ 0 h 84"/>
                  <a:gd name="T4" fmla="*/ 0 w 238"/>
                  <a:gd name="T5" fmla="*/ 0 h 84"/>
                  <a:gd name="T6" fmla="*/ 0 w 238"/>
                  <a:gd name="T7" fmla="*/ 87348726 h 84"/>
                  <a:gd name="T8" fmla="*/ 265507979 w 238"/>
                  <a:gd name="T9" fmla="*/ 87348726 h 84"/>
                  <a:gd name="T10" fmla="*/ 265507979 w 238"/>
                  <a:gd name="T11" fmla="*/ 87348726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</p:grpSp>
        <p:grpSp>
          <p:nvGrpSpPr>
            <p:cNvPr id="26" name="Group 223"/>
            <p:cNvGrpSpPr>
              <a:grpSpLocks/>
            </p:cNvGrpSpPr>
            <p:nvPr userDrawn="1"/>
          </p:nvGrpSpPr>
          <p:grpSpPr bwMode="auto">
            <a:xfrm>
              <a:off x="2846569" y="6619868"/>
              <a:ext cx="192235" cy="122227"/>
              <a:chOff x="4184" y="1339"/>
              <a:chExt cx="238" cy="162"/>
            </a:xfrm>
          </p:grpSpPr>
          <p:sp>
            <p:nvSpPr>
              <p:cNvPr id="69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3"/>
              </a:xfrm>
              <a:custGeom>
                <a:avLst/>
                <a:gdLst>
                  <a:gd name="T0" fmla="*/ 38 w 244"/>
                  <a:gd name="T1" fmla="*/ 1860 h 156"/>
                  <a:gd name="T2" fmla="*/ 38 w 244"/>
                  <a:gd name="T3" fmla="*/ 0 h 156"/>
                  <a:gd name="T4" fmla="*/ 0 w 244"/>
                  <a:gd name="T5" fmla="*/ 0 h 156"/>
                  <a:gd name="T6" fmla="*/ 0 w 244"/>
                  <a:gd name="T7" fmla="*/ 1860 h 156"/>
                  <a:gd name="T8" fmla="*/ 38 w 244"/>
                  <a:gd name="T9" fmla="*/ 1860 h 156"/>
                  <a:gd name="T10" fmla="*/ 38 w 244"/>
                  <a:gd name="T11" fmla="*/ 186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70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4"/>
              </a:xfrm>
              <a:custGeom>
                <a:avLst/>
                <a:gdLst>
                  <a:gd name="T0" fmla="*/ 38 w 244"/>
                  <a:gd name="T1" fmla="*/ 1122 h 50"/>
                  <a:gd name="T2" fmla="*/ 38 w 244"/>
                  <a:gd name="T3" fmla="*/ 0 h 50"/>
                  <a:gd name="T4" fmla="*/ 0 w 244"/>
                  <a:gd name="T5" fmla="*/ 0 h 50"/>
                  <a:gd name="T6" fmla="*/ 0 w 244"/>
                  <a:gd name="T7" fmla="*/ 1122 h 50"/>
                  <a:gd name="T8" fmla="*/ 38 w 244"/>
                  <a:gd name="T9" fmla="*/ 1122 h 50"/>
                  <a:gd name="T10" fmla="*/ 38 w 244"/>
                  <a:gd name="T11" fmla="*/ 112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71" name="Freeform 226"/>
              <p:cNvSpPr>
                <a:spLocks/>
              </p:cNvSpPr>
              <p:nvPr/>
            </p:nvSpPr>
            <p:spPr bwMode="auto">
              <a:xfrm>
                <a:off x="4184" y="1449"/>
                <a:ext cx="238" cy="58"/>
              </a:xfrm>
              <a:custGeom>
                <a:avLst/>
                <a:gdLst>
                  <a:gd name="T0" fmla="*/ 38 w 244"/>
                  <a:gd name="T1" fmla="*/ 1295 h 50"/>
                  <a:gd name="T2" fmla="*/ 38 w 244"/>
                  <a:gd name="T3" fmla="*/ 0 h 50"/>
                  <a:gd name="T4" fmla="*/ 0 w 244"/>
                  <a:gd name="T5" fmla="*/ 0 h 50"/>
                  <a:gd name="T6" fmla="*/ 0 w 244"/>
                  <a:gd name="T7" fmla="*/ 1295 h 50"/>
                  <a:gd name="T8" fmla="*/ 38 w 244"/>
                  <a:gd name="T9" fmla="*/ 1295 h 50"/>
                  <a:gd name="T10" fmla="*/ 38 w 244"/>
                  <a:gd name="T11" fmla="*/ 129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72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3"/>
              </a:xfrm>
              <a:custGeom>
                <a:avLst/>
                <a:gdLst>
                  <a:gd name="T0" fmla="*/ 38 w 244"/>
                  <a:gd name="T1" fmla="*/ 1860 h 156"/>
                  <a:gd name="T2" fmla="*/ 38 w 244"/>
                  <a:gd name="T3" fmla="*/ 0 h 156"/>
                  <a:gd name="T4" fmla="*/ 0 w 244"/>
                  <a:gd name="T5" fmla="*/ 0 h 156"/>
                  <a:gd name="T6" fmla="*/ 0 w 244"/>
                  <a:gd name="T7" fmla="*/ 1860 h 156"/>
                  <a:gd name="T8" fmla="*/ 38 w 244"/>
                  <a:gd name="T9" fmla="*/ 1860 h 156"/>
                  <a:gd name="T10" fmla="*/ 38 w 244"/>
                  <a:gd name="T11" fmla="*/ 186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</p:grpSp>
        <p:grpSp>
          <p:nvGrpSpPr>
            <p:cNvPr id="27" name="Group 228"/>
            <p:cNvGrpSpPr>
              <a:grpSpLocks/>
            </p:cNvGrpSpPr>
            <p:nvPr userDrawn="1"/>
          </p:nvGrpSpPr>
          <p:grpSpPr bwMode="auto">
            <a:xfrm>
              <a:off x="6037223" y="6619868"/>
              <a:ext cx="192235" cy="127020"/>
              <a:chOff x="4188" y="2157"/>
              <a:chExt cx="238" cy="162"/>
            </a:xfrm>
          </p:grpSpPr>
          <p:sp>
            <p:nvSpPr>
              <p:cNvPr id="5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7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936 h 151"/>
                  <a:gd name="T6" fmla="*/ 0 w 238"/>
                  <a:gd name="T7" fmla="*/ 1936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5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88 h 56"/>
                  <a:gd name="T6" fmla="*/ 0 w 238"/>
                  <a:gd name="T7" fmla="*/ 888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5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944 h 55"/>
                  <a:gd name="T6" fmla="*/ 0 w 238"/>
                  <a:gd name="T7" fmla="*/ 944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5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0 w 42"/>
                  <a:gd name="T1" fmla="*/ 167 h 45"/>
                  <a:gd name="T2" fmla="*/ 40 w 42"/>
                  <a:gd name="T3" fmla="*/ 11 h 45"/>
                  <a:gd name="T4" fmla="*/ 40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67 h 45"/>
                  <a:gd name="T12" fmla="*/ 6 w 42"/>
                  <a:gd name="T13" fmla="*/ 191 h 45"/>
                  <a:gd name="T14" fmla="*/ 6 w 42"/>
                  <a:gd name="T15" fmla="*/ 213 h 45"/>
                  <a:gd name="T16" fmla="*/ 12 w 42"/>
                  <a:gd name="T17" fmla="*/ 243 h 45"/>
                  <a:gd name="T18" fmla="*/ 18 w 42"/>
                  <a:gd name="T19" fmla="*/ 243 h 45"/>
                  <a:gd name="T20" fmla="*/ 22 w 42"/>
                  <a:gd name="T21" fmla="*/ 243 h 45"/>
                  <a:gd name="T22" fmla="*/ 28 w 42"/>
                  <a:gd name="T23" fmla="*/ 243 h 45"/>
                  <a:gd name="T24" fmla="*/ 28 w 42"/>
                  <a:gd name="T25" fmla="*/ 243 h 45"/>
                  <a:gd name="T26" fmla="*/ 34 w 42"/>
                  <a:gd name="T27" fmla="*/ 213 h 45"/>
                  <a:gd name="T28" fmla="*/ 34 w 42"/>
                  <a:gd name="T29" fmla="*/ 191 h 45"/>
                  <a:gd name="T30" fmla="*/ 40 w 42"/>
                  <a:gd name="T31" fmla="*/ 167 h 45"/>
                  <a:gd name="T32" fmla="*/ 40 w 42"/>
                  <a:gd name="T33" fmla="*/ 16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6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0 w 42"/>
                  <a:gd name="T1" fmla="*/ 167 h 45"/>
                  <a:gd name="T2" fmla="*/ 40 w 42"/>
                  <a:gd name="T3" fmla="*/ 11 h 45"/>
                  <a:gd name="T4" fmla="*/ 40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67 h 45"/>
                  <a:gd name="T12" fmla="*/ 6 w 42"/>
                  <a:gd name="T13" fmla="*/ 191 h 45"/>
                  <a:gd name="T14" fmla="*/ 6 w 42"/>
                  <a:gd name="T15" fmla="*/ 213 h 45"/>
                  <a:gd name="T16" fmla="*/ 12 w 42"/>
                  <a:gd name="T17" fmla="*/ 243 h 45"/>
                  <a:gd name="T18" fmla="*/ 18 w 42"/>
                  <a:gd name="T19" fmla="*/ 243 h 45"/>
                  <a:gd name="T20" fmla="*/ 22 w 42"/>
                  <a:gd name="T21" fmla="*/ 243 h 45"/>
                  <a:gd name="T22" fmla="*/ 28 w 42"/>
                  <a:gd name="T23" fmla="*/ 243 h 45"/>
                  <a:gd name="T24" fmla="*/ 28 w 42"/>
                  <a:gd name="T25" fmla="*/ 243 h 45"/>
                  <a:gd name="T26" fmla="*/ 34 w 42"/>
                  <a:gd name="T27" fmla="*/ 213 h 45"/>
                  <a:gd name="T28" fmla="*/ 34 w 42"/>
                  <a:gd name="T29" fmla="*/ 191 h 45"/>
                  <a:gd name="T30" fmla="*/ 40 w 42"/>
                  <a:gd name="T31" fmla="*/ 167 h 45"/>
                  <a:gd name="T32" fmla="*/ 40 w 42"/>
                  <a:gd name="T33" fmla="*/ 16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61" name="Freeform 234"/>
              <p:cNvSpPr>
                <a:spLocks/>
              </p:cNvSpPr>
              <p:nvPr/>
            </p:nvSpPr>
            <p:spPr bwMode="auto">
              <a:xfrm>
                <a:off x="4218" y="2178"/>
                <a:ext cx="41" cy="12"/>
              </a:xfrm>
              <a:custGeom>
                <a:avLst/>
                <a:gdLst>
                  <a:gd name="T0" fmla="*/ 40 w 42"/>
                  <a:gd name="T1" fmla="*/ 6 h 12"/>
                  <a:gd name="T2" fmla="*/ 40 w 42"/>
                  <a:gd name="T3" fmla="*/ 6 h 12"/>
                  <a:gd name="T4" fmla="*/ 34 w 42"/>
                  <a:gd name="T5" fmla="*/ 6 h 12"/>
                  <a:gd name="T6" fmla="*/ 28 w 42"/>
                  <a:gd name="T7" fmla="*/ 0 h 12"/>
                  <a:gd name="T8" fmla="*/ 22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0 w 42"/>
                  <a:gd name="T19" fmla="*/ 6 h 12"/>
                  <a:gd name="T20" fmla="*/ 40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62" name="Freeform 235"/>
              <p:cNvSpPr>
                <a:spLocks/>
              </p:cNvSpPr>
              <p:nvPr/>
            </p:nvSpPr>
            <p:spPr bwMode="auto">
              <a:xfrm>
                <a:off x="4225" y="2194"/>
                <a:ext cx="27" cy="37"/>
              </a:xfrm>
              <a:custGeom>
                <a:avLst/>
                <a:gdLst>
                  <a:gd name="T0" fmla="*/ 24 w 30"/>
                  <a:gd name="T1" fmla="*/ 206 h 34"/>
                  <a:gd name="T2" fmla="*/ 20 w 30"/>
                  <a:gd name="T3" fmla="*/ 8 h 34"/>
                  <a:gd name="T4" fmla="*/ 14 w 30"/>
                  <a:gd name="T5" fmla="*/ 8 h 34"/>
                  <a:gd name="T6" fmla="*/ 14 w 30"/>
                  <a:gd name="T7" fmla="*/ 0 h 34"/>
                  <a:gd name="T8" fmla="*/ 10 w 30"/>
                  <a:gd name="T9" fmla="*/ 8 h 34"/>
                  <a:gd name="T10" fmla="*/ 5 w 30"/>
                  <a:gd name="T11" fmla="*/ 8 h 34"/>
                  <a:gd name="T12" fmla="*/ 0 w 30"/>
                  <a:gd name="T13" fmla="*/ 206 h 34"/>
                  <a:gd name="T14" fmla="*/ 0 w 30"/>
                  <a:gd name="T15" fmla="*/ 245 h 34"/>
                  <a:gd name="T16" fmla="*/ 5 w 30"/>
                  <a:gd name="T17" fmla="*/ 283 h 34"/>
                  <a:gd name="T18" fmla="*/ 5 w 30"/>
                  <a:gd name="T19" fmla="*/ 283 h 34"/>
                  <a:gd name="T20" fmla="*/ 10 w 30"/>
                  <a:gd name="T21" fmla="*/ 336 h 34"/>
                  <a:gd name="T22" fmla="*/ 14 w 30"/>
                  <a:gd name="T23" fmla="*/ 336 h 34"/>
                  <a:gd name="T24" fmla="*/ 14 w 30"/>
                  <a:gd name="T25" fmla="*/ 336 h 34"/>
                  <a:gd name="T26" fmla="*/ 20 w 30"/>
                  <a:gd name="T27" fmla="*/ 283 h 34"/>
                  <a:gd name="T28" fmla="*/ 24 w 30"/>
                  <a:gd name="T29" fmla="*/ 283 h 34"/>
                  <a:gd name="T30" fmla="*/ 24 w 30"/>
                  <a:gd name="T31" fmla="*/ 245 h 34"/>
                  <a:gd name="T32" fmla="*/ 24 w 30"/>
                  <a:gd name="T33" fmla="*/ 206 h 34"/>
                  <a:gd name="T34" fmla="*/ 24 w 30"/>
                  <a:gd name="T35" fmla="*/ 206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63" name="Freeform 236"/>
              <p:cNvSpPr>
                <a:spLocks/>
              </p:cNvSpPr>
              <p:nvPr/>
            </p:nvSpPr>
            <p:spPr bwMode="auto">
              <a:xfrm>
                <a:off x="4225" y="2216"/>
                <a:ext cx="27" cy="7"/>
              </a:xfrm>
              <a:custGeom>
                <a:avLst/>
                <a:gdLst>
                  <a:gd name="T0" fmla="*/ 24 w 30"/>
                  <a:gd name="T1" fmla="*/ 8 h 6"/>
                  <a:gd name="T2" fmla="*/ 24 w 30"/>
                  <a:gd name="T3" fmla="*/ 8 h 6"/>
                  <a:gd name="T4" fmla="*/ 24 w 30"/>
                  <a:gd name="T5" fmla="*/ 8 h 6"/>
                  <a:gd name="T6" fmla="*/ 24 w 30"/>
                  <a:gd name="T7" fmla="*/ 8 h 6"/>
                  <a:gd name="T8" fmla="*/ 24 w 30"/>
                  <a:gd name="T9" fmla="*/ 0 h 6"/>
                  <a:gd name="T10" fmla="*/ 24 w 30"/>
                  <a:gd name="T11" fmla="*/ 0 h 6"/>
                  <a:gd name="T12" fmla="*/ 24 w 30"/>
                  <a:gd name="T13" fmla="*/ 0 h 6"/>
                  <a:gd name="T14" fmla="*/ 24 w 30"/>
                  <a:gd name="T15" fmla="*/ 0 h 6"/>
                  <a:gd name="T16" fmla="*/ 20 w 30"/>
                  <a:gd name="T17" fmla="*/ 0 h 6"/>
                  <a:gd name="T18" fmla="*/ 20 w 30"/>
                  <a:gd name="T19" fmla="*/ 0 h 6"/>
                  <a:gd name="T20" fmla="*/ 20 w 30"/>
                  <a:gd name="T21" fmla="*/ 0 h 6"/>
                  <a:gd name="T22" fmla="*/ 14 w 30"/>
                  <a:gd name="T23" fmla="*/ 0 h 6"/>
                  <a:gd name="T24" fmla="*/ 14 w 30"/>
                  <a:gd name="T25" fmla="*/ 0 h 6"/>
                  <a:gd name="T26" fmla="*/ 10 w 30"/>
                  <a:gd name="T27" fmla="*/ 0 h 6"/>
                  <a:gd name="T28" fmla="*/ 10 w 30"/>
                  <a:gd name="T29" fmla="*/ 0 h 6"/>
                  <a:gd name="T30" fmla="*/ 10 w 30"/>
                  <a:gd name="T31" fmla="*/ 0 h 6"/>
                  <a:gd name="T32" fmla="*/ 5 w 30"/>
                  <a:gd name="T33" fmla="*/ 0 h 6"/>
                  <a:gd name="T34" fmla="*/ 5 w 30"/>
                  <a:gd name="T35" fmla="*/ 0 h 6"/>
                  <a:gd name="T36" fmla="*/ 5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8 h 6"/>
                  <a:gd name="T46" fmla="*/ 0 w 30"/>
                  <a:gd name="T47" fmla="*/ 8 h 6"/>
                  <a:gd name="T48" fmla="*/ 0 w 30"/>
                  <a:gd name="T49" fmla="*/ 8 h 6"/>
                  <a:gd name="T50" fmla="*/ 0 w 30"/>
                  <a:gd name="T51" fmla="*/ 8 h 6"/>
                  <a:gd name="T52" fmla="*/ 5 w 30"/>
                  <a:gd name="T53" fmla="*/ 8 h 6"/>
                  <a:gd name="T54" fmla="*/ 5 w 30"/>
                  <a:gd name="T55" fmla="*/ 8 h 6"/>
                  <a:gd name="T56" fmla="*/ 10 w 30"/>
                  <a:gd name="T57" fmla="*/ 8 h 6"/>
                  <a:gd name="T58" fmla="*/ 10 w 30"/>
                  <a:gd name="T59" fmla="*/ 8 h 6"/>
                  <a:gd name="T60" fmla="*/ 10 w 30"/>
                  <a:gd name="T61" fmla="*/ 8 h 6"/>
                  <a:gd name="T62" fmla="*/ 14 w 30"/>
                  <a:gd name="T63" fmla="*/ 8 h 6"/>
                  <a:gd name="T64" fmla="*/ 14 w 30"/>
                  <a:gd name="T65" fmla="*/ 8 h 6"/>
                  <a:gd name="T66" fmla="*/ 14 w 30"/>
                  <a:gd name="T67" fmla="*/ 8 h 6"/>
                  <a:gd name="T68" fmla="*/ 20 w 30"/>
                  <a:gd name="T69" fmla="*/ 8 h 6"/>
                  <a:gd name="T70" fmla="*/ 20 w 30"/>
                  <a:gd name="T71" fmla="*/ 8 h 6"/>
                  <a:gd name="T72" fmla="*/ 20 w 30"/>
                  <a:gd name="T73" fmla="*/ 8 h 6"/>
                  <a:gd name="T74" fmla="*/ 24 w 30"/>
                  <a:gd name="T75" fmla="*/ 8 h 6"/>
                  <a:gd name="T76" fmla="*/ 24 w 30"/>
                  <a:gd name="T77" fmla="*/ 8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64" name="Freeform 237"/>
              <p:cNvSpPr>
                <a:spLocks/>
              </p:cNvSpPr>
              <p:nvPr/>
            </p:nvSpPr>
            <p:spPr bwMode="auto">
              <a:xfrm>
                <a:off x="4225" y="2223"/>
                <a:ext cx="27" cy="2"/>
              </a:xfrm>
              <a:custGeom>
                <a:avLst/>
                <a:gdLst>
                  <a:gd name="T0" fmla="*/ 24 w 30"/>
                  <a:gd name="T1" fmla="*/ 0 h 1"/>
                  <a:gd name="T2" fmla="*/ 24 w 30"/>
                  <a:gd name="T3" fmla="*/ 0 h 1"/>
                  <a:gd name="T4" fmla="*/ 24 w 30"/>
                  <a:gd name="T5" fmla="*/ 0 h 1"/>
                  <a:gd name="T6" fmla="*/ 24 w 30"/>
                  <a:gd name="T7" fmla="*/ 0 h 1"/>
                  <a:gd name="T8" fmla="*/ 24 w 30"/>
                  <a:gd name="T9" fmla="*/ 0 h 1"/>
                  <a:gd name="T10" fmla="*/ 24 w 30"/>
                  <a:gd name="T11" fmla="*/ 0 h 1"/>
                  <a:gd name="T12" fmla="*/ 24 w 30"/>
                  <a:gd name="T13" fmla="*/ 0 h 1"/>
                  <a:gd name="T14" fmla="*/ 24 w 30"/>
                  <a:gd name="T15" fmla="*/ 0 h 1"/>
                  <a:gd name="T16" fmla="*/ 20 w 30"/>
                  <a:gd name="T17" fmla="*/ 0 h 1"/>
                  <a:gd name="T18" fmla="*/ 20 w 30"/>
                  <a:gd name="T19" fmla="*/ 0 h 1"/>
                  <a:gd name="T20" fmla="*/ 20 w 30"/>
                  <a:gd name="T21" fmla="*/ 0 h 1"/>
                  <a:gd name="T22" fmla="*/ 14 w 30"/>
                  <a:gd name="T23" fmla="*/ 0 h 1"/>
                  <a:gd name="T24" fmla="*/ 14 w 30"/>
                  <a:gd name="T25" fmla="*/ 0 h 1"/>
                  <a:gd name="T26" fmla="*/ 10 w 30"/>
                  <a:gd name="T27" fmla="*/ 0 h 1"/>
                  <a:gd name="T28" fmla="*/ 10 w 30"/>
                  <a:gd name="T29" fmla="*/ 0 h 1"/>
                  <a:gd name="T30" fmla="*/ 10 w 30"/>
                  <a:gd name="T31" fmla="*/ 0 h 1"/>
                  <a:gd name="T32" fmla="*/ 5 w 30"/>
                  <a:gd name="T33" fmla="*/ 0 h 1"/>
                  <a:gd name="T34" fmla="*/ 5 w 30"/>
                  <a:gd name="T35" fmla="*/ 0 h 1"/>
                  <a:gd name="T36" fmla="*/ 5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5 w 30"/>
                  <a:gd name="T51" fmla="*/ 0 h 1"/>
                  <a:gd name="T52" fmla="*/ 5 w 30"/>
                  <a:gd name="T53" fmla="*/ 0 h 1"/>
                  <a:gd name="T54" fmla="*/ 5 w 30"/>
                  <a:gd name="T55" fmla="*/ 0 h 1"/>
                  <a:gd name="T56" fmla="*/ 10 w 30"/>
                  <a:gd name="T57" fmla="*/ 0 h 1"/>
                  <a:gd name="T58" fmla="*/ 10 w 30"/>
                  <a:gd name="T59" fmla="*/ 0 h 1"/>
                  <a:gd name="T60" fmla="*/ 10 w 30"/>
                  <a:gd name="T61" fmla="*/ 0 h 1"/>
                  <a:gd name="T62" fmla="*/ 14 w 30"/>
                  <a:gd name="T63" fmla="*/ 0 h 1"/>
                  <a:gd name="T64" fmla="*/ 14 w 30"/>
                  <a:gd name="T65" fmla="*/ 0 h 1"/>
                  <a:gd name="T66" fmla="*/ 20 w 30"/>
                  <a:gd name="T67" fmla="*/ 0 h 1"/>
                  <a:gd name="T68" fmla="*/ 20 w 30"/>
                  <a:gd name="T69" fmla="*/ 0 h 1"/>
                  <a:gd name="T70" fmla="*/ 20 w 30"/>
                  <a:gd name="T71" fmla="*/ 0 h 1"/>
                  <a:gd name="T72" fmla="*/ 24 w 30"/>
                  <a:gd name="T73" fmla="*/ 0 h 1"/>
                  <a:gd name="T74" fmla="*/ 24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65" name="Freeform 238"/>
              <p:cNvSpPr>
                <a:spLocks/>
              </p:cNvSpPr>
              <p:nvPr/>
            </p:nvSpPr>
            <p:spPr bwMode="auto">
              <a:xfrm>
                <a:off x="4237" y="2190"/>
                <a:ext cx="7" cy="7"/>
              </a:xfrm>
              <a:custGeom>
                <a:avLst/>
                <a:gdLst>
                  <a:gd name="T0" fmla="*/ 8 w 6"/>
                  <a:gd name="T1" fmla="*/ 0 h 5"/>
                  <a:gd name="T2" fmla="*/ 8 w 6"/>
                  <a:gd name="T3" fmla="*/ 0 h 5"/>
                  <a:gd name="T4" fmla="*/ 8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8 w 6"/>
                  <a:gd name="T17" fmla="*/ 10 h 5"/>
                  <a:gd name="T18" fmla="*/ 8 w 6"/>
                  <a:gd name="T19" fmla="*/ 0 h 5"/>
                  <a:gd name="T20" fmla="*/ 8 w 6"/>
                  <a:gd name="T21" fmla="*/ 0 h 5"/>
                  <a:gd name="T22" fmla="*/ 8 w 6"/>
                  <a:gd name="T23" fmla="*/ 0 h 5"/>
                  <a:gd name="T24" fmla="*/ 8 w 6"/>
                  <a:gd name="T25" fmla="*/ 0 h 5"/>
                  <a:gd name="T26" fmla="*/ 8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6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7" cy="2"/>
              </a:xfrm>
              <a:custGeom>
                <a:avLst/>
                <a:gdLst>
                  <a:gd name="T0" fmla="*/ 8 w 6"/>
                  <a:gd name="T1" fmla="*/ 0 h 1"/>
                  <a:gd name="T2" fmla="*/ 8 w 6"/>
                  <a:gd name="T3" fmla="*/ 0 h 1"/>
                  <a:gd name="T4" fmla="*/ 8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8 w 6"/>
                  <a:gd name="T17" fmla="*/ 0 h 1"/>
                  <a:gd name="T18" fmla="*/ 8 w 6"/>
                  <a:gd name="T19" fmla="*/ 0 h 1"/>
                  <a:gd name="T20" fmla="*/ 8 w 6"/>
                  <a:gd name="T21" fmla="*/ 0 h 1"/>
                  <a:gd name="T22" fmla="*/ 8 w 6"/>
                  <a:gd name="T23" fmla="*/ 0 h 1"/>
                  <a:gd name="T24" fmla="*/ 8 w 6"/>
                  <a:gd name="T25" fmla="*/ 0 h 1"/>
                  <a:gd name="T26" fmla="*/ 8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67" name="Freeform 240"/>
              <p:cNvSpPr>
                <a:spLocks/>
              </p:cNvSpPr>
              <p:nvPr/>
            </p:nvSpPr>
            <p:spPr bwMode="auto">
              <a:xfrm>
                <a:off x="4230" y="2185"/>
                <a:ext cx="7" cy="2"/>
              </a:xfrm>
              <a:custGeom>
                <a:avLst/>
                <a:gdLst>
                  <a:gd name="T0" fmla="*/ 8 w 6"/>
                  <a:gd name="T1" fmla="*/ 0 h 1"/>
                  <a:gd name="T2" fmla="*/ 8 w 6"/>
                  <a:gd name="T3" fmla="*/ 0 h 1"/>
                  <a:gd name="T4" fmla="*/ 8 w 6"/>
                  <a:gd name="T5" fmla="*/ 0 h 1"/>
                  <a:gd name="T6" fmla="*/ 8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8 w 6"/>
                  <a:gd name="T15" fmla="*/ 0 h 1"/>
                  <a:gd name="T16" fmla="*/ 8 w 6"/>
                  <a:gd name="T17" fmla="*/ 0 h 1"/>
                  <a:gd name="T18" fmla="*/ 8 w 6"/>
                  <a:gd name="T19" fmla="*/ 0 h 1"/>
                  <a:gd name="T20" fmla="*/ 8 w 6"/>
                  <a:gd name="T21" fmla="*/ 0 h 1"/>
                  <a:gd name="T22" fmla="*/ 8 w 6"/>
                  <a:gd name="T23" fmla="*/ 0 h 1"/>
                  <a:gd name="T24" fmla="*/ 8 w 6"/>
                  <a:gd name="T25" fmla="*/ 0 h 1"/>
                  <a:gd name="T26" fmla="*/ 8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6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838 h 156"/>
                  <a:gd name="T6" fmla="*/ 238 w 238"/>
                  <a:gd name="T7" fmla="*/ 1838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</p:grpSp>
        <p:graphicFrame>
          <p:nvGraphicFramePr>
            <p:cNvPr id="28" name="Object 252"/>
            <p:cNvGraphicFramePr>
              <a:graphicFrameLocks noChangeAspect="1"/>
            </p:cNvGraphicFramePr>
            <p:nvPr userDrawn="1"/>
          </p:nvGraphicFramePr>
          <p:xfrm>
            <a:off x="3829370" y="6619868"/>
            <a:ext cx="186303" cy="1214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" name="Clip" r:id="rId6" imgW="2835275" imgH="1920875" progId="">
                    <p:embed/>
                  </p:oleObj>
                </mc:Choice>
                <mc:Fallback>
                  <p:oleObj name="Clip" r:id="rId6" imgW="2835275" imgH="1920875" progId="">
                    <p:embed/>
                    <p:pic>
                      <p:nvPicPr>
                        <p:cNvPr id="28" name="Object 2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9370" y="6619868"/>
                          <a:ext cx="186303" cy="121473"/>
                        </a:xfrm>
                        <a:prstGeom prst="rect">
                          <a:avLst/>
                        </a:prstGeom>
                        <a:noFill/>
                        <a:ln w="63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9" name="Group 214"/>
            <p:cNvGrpSpPr>
              <a:grpSpLocks/>
            </p:cNvGrpSpPr>
            <p:nvPr userDrawn="1"/>
          </p:nvGrpSpPr>
          <p:grpSpPr bwMode="auto">
            <a:xfrm>
              <a:off x="5544081" y="6619868"/>
              <a:ext cx="193851" cy="123854"/>
              <a:chOff x="4187" y="2402"/>
              <a:chExt cx="240" cy="161"/>
            </a:xfrm>
          </p:grpSpPr>
          <p:sp>
            <p:nvSpPr>
              <p:cNvPr id="52" name="Freeform 215"/>
              <p:cNvSpPr>
                <a:spLocks/>
              </p:cNvSpPr>
              <p:nvPr/>
            </p:nvSpPr>
            <p:spPr bwMode="auto">
              <a:xfrm>
                <a:off x="4235" y="2402"/>
                <a:ext cx="190" cy="160"/>
              </a:xfrm>
              <a:custGeom>
                <a:avLst/>
                <a:gdLst>
                  <a:gd name="T0" fmla="*/ 189 w 191"/>
                  <a:gd name="T1" fmla="*/ 1121 h 156"/>
                  <a:gd name="T2" fmla="*/ 189 w 191"/>
                  <a:gd name="T3" fmla="*/ 0 h 156"/>
                  <a:gd name="T4" fmla="*/ 0 w 191"/>
                  <a:gd name="T5" fmla="*/ 0 h 156"/>
                  <a:gd name="T6" fmla="*/ 0 w 191"/>
                  <a:gd name="T7" fmla="*/ 1121 h 156"/>
                  <a:gd name="T8" fmla="*/ 189 w 191"/>
                  <a:gd name="T9" fmla="*/ 1121 h 156"/>
                  <a:gd name="T10" fmla="*/ 189 w 191"/>
                  <a:gd name="T11" fmla="*/ 1121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5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8" cy="160"/>
              </a:xfrm>
              <a:custGeom>
                <a:avLst/>
                <a:gdLst>
                  <a:gd name="T0" fmla="*/ 79 w 77"/>
                  <a:gd name="T1" fmla="*/ 1121 h 156"/>
                  <a:gd name="T2" fmla="*/ 79 w 77"/>
                  <a:gd name="T3" fmla="*/ 0 h 156"/>
                  <a:gd name="T4" fmla="*/ 0 w 77"/>
                  <a:gd name="T5" fmla="*/ 0 h 156"/>
                  <a:gd name="T6" fmla="*/ 0 w 77"/>
                  <a:gd name="T7" fmla="*/ 1121 h 156"/>
                  <a:gd name="T8" fmla="*/ 79 w 77"/>
                  <a:gd name="T9" fmla="*/ 1121 h 156"/>
                  <a:gd name="T10" fmla="*/ 79 w 77"/>
                  <a:gd name="T11" fmla="*/ 1121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54" name="Freeform 217"/>
              <p:cNvSpPr>
                <a:spLocks/>
              </p:cNvSpPr>
              <p:nvPr/>
            </p:nvSpPr>
            <p:spPr bwMode="auto">
              <a:xfrm>
                <a:off x="4347" y="2402"/>
                <a:ext cx="80" cy="160"/>
              </a:xfrm>
              <a:custGeom>
                <a:avLst/>
                <a:gdLst>
                  <a:gd name="T0" fmla="*/ 82 w 78"/>
                  <a:gd name="T1" fmla="*/ 1121 h 156"/>
                  <a:gd name="T2" fmla="*/ 82 w 78"/>
                  <a:gd name="T3" fmla="*/ 0 h 156"/>
                  <a:gd name="T4" fmla="*/ 0 w 78"/>
                  <a:gd name="T5" fmla="*/ 0 h 156"/>
                  <a:gd name="T6" fmla="*/ 0 w 78"/>
                  <a:gd name="T7" fmla="*/ 1121 h 156"/>
                  <a:gd name="T8" fmla="*/ 82 w 78"/>
                  <a:gd name="T9" fmla="*/ 1121 h 156"/>
                  <a:gd name="T10" fmla="*/ 82 w 78"/>
                  <a:gd name="T11" fmla="*/ 1121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5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0"/>
              </a:xfrm>
              <a:custGeom>
                <a:avLst/>
                <a:gdLst>
                  <a:gd name="T0" fmla="*/ 19 w 244"/>
                  <a:gd name="T1" fmla="*/ 22293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22293 h 151"/>
                  <a:gd name="T8" fmla="*/ 19 w 244"/>
                  <a:gd name="T9" fmla="*/ 22293 h 151"/>
                  <a:gd name="T10" fmla="*/ 19 w 244"/>
                  <a:gd name="T11" fmla="*/ 22293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</p:grpSp>
        <p:grpSp>
          <p:nvGrpSpPr>
            <p:cNvPr id="30" name="Group 38"/>
            <p:cNvGrpSpPr>
              <a:grpSpLocks/>
            </p:cNvGrpSpPr>
            <p:nvPr userDrawn="1"/>
          </p:nvGrpSpPr>
          <p:grpSpPr bwMode="auto">
            <a:xfrm>
              <a:off x="1109726" y="6619868"/>
              <a:ext cx="192235" cy="122256"/>
              <a:chOff x="528" y="1773"/>
              <a:chExt cx="246" cy="156"/>
            </a:xfrm>
          </p:grpSpPr>
          <p:sp>
            <p:nvSpPr>
              <p:cNvPr id="48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7"/>
              </a:xfrm>
              <a:custGeom>
                <a:avLst/>
                <a:gdLst>
                  <a:gd name="T0" fmla="*/ 453 w 244"/>
                  <a:gd name="T1" fmla="*/ 61 h 157"/>
                  <a:gd name="T2" fmla="*/ 453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53 w 244"/>
                  <a:gd name="T9" fmla="*/ 61 h 157"/>
                  <a:gd name="T10" fmla="*/ 453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49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80"/>
              </a:xfrm>
              <a:custGeom>
                <a:avLst/>
                <a:gdLst>
                  <a:gd name="T0" fmla="*/ 3129 w 238"/>
                  <a:gd name="T1" fmla="*/ 39 h 79"/>
                  <a:gd name="T2" fmla="*/ 31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3129 w 238"/>
                  <a:gd name="T9" fmla="*/ 39 h 79"/>
                  <a:gd name="T10" fmla="*/ 31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50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1" cy="157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9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51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7"/>
              </a:xfrm>
              <a:custGeom>
                <a:avLst/>
                <a:gdLst>
                  <a:gd name="T0" fmla="*/ 453 w 244"/>
                  <a:gd name="T1" fmla="*/ 61 h 157"/>
                  <a:gd name="T2" fmla="*/ 453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53 w 244"/>
                  <a:gd name="T9" fmla="*/ 61 h 157"/>
                  <a:gd name="T10" fmla="*/ 453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</p:grpSp>
        <p:grpSp>
          <p:nvGrpSpPr>
            <p:cNvPr id="31" name="Group 253"/>
            <p:cNvGrpSpPr>
              <a:grpSpLocks/>
            </p:cNvGrpSpPr>
            <p:nvPr userDrawn="1"/>
          </p:nvGrpSpPr>
          <p:grpSpPr bwMode="auto">
            <a:xfrm>
              <a:off x="7785664" y="6619868"/>
              <a:ext cx="190246" cy="122665"/>
              <a:chOff x="528" y="1164"/>
              <a:chExt cx="237" cy="157"/>
            </a:xfrm>
          </p:grpSpPr>
          <p:sp>
            <p:nvSpPr>
              <p:cNvPr id="44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8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900">
                    <a:solidFill>
                      <a:schemeClr val="bg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900">
                    <a:solidFill>
                      <a:schemeClr val="bg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900">
                    <a:solidFill>
                      <a:schemeClr val="bg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900">
                    <a:solidFill>
                      <a:schemeClr val="bg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900">
                    <a:solidFill>
                      <a:schemeClr val="bg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bg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bg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bg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bg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endParaRPr lang="en-US" altLang="en-US" sz="900" b="1" smtClean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900">
                    <a:solidFill>
                      <a:schemeClr val="bg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900">
                    <a:solidFill>
                      <a:schemeClr val="bg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900">
                    <a:solidFill>
                      <a:schemeClr val="bg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900">
                    <a:solidFill>
                      <a:schemeClr val="bg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900">
                    <a:solidFill>
                      <a:schemeClr val="bg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bg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bg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bg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bg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endParaRPr lang="en-US" altLang="en-US" sz="900" b="1" smtClean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Rectangle 256"/>
              <p:cNvSpPr>
                <a:spLocks noChangeArrowheads="1"/>
              </p:cNvSpPr>
              <p:nvPr/>
            </p:nvSpPr>
            <p:spPr bwMode="auto">
              <a:xfrm>
                <a:off x="528" y="1218"/>
                <a:ext cx="237" cy="54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 b="1">
                  <a:latin typeface="Arial" pitchFamily="34" charset="0"/>
                </a:endParaRPr>
              </a:p>
            </p:txBody>
          </p:sp>
          <p:sp>
            <p:nvSpPr>
              <p:cNvPr id="47" name="Rectangle 257"/>
              <p:cNvSpPr>
                <a:spLocks noChangeArrowheads="1"/>
              </p:cNvSpPr>
              <p:nvPr/>
            </p:nvSpPr>
            <p:spPr bwMode="auto">
              <a:xfrm>
                <a:off x="528" y="1267"/>
                <a:ext cx="237" cy="5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900">
                    <a:solidFill>
                      <a:schemeClr val="bg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900">
                    <a:solidFill>
                      <a:schemeClr val="bg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900">
                    <a:solidFill>
                      <a:schemeClr val="bg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900">
                    <a:solidFill>
                      <a:schemeClr val="bg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900">
                    <a:solidFill>
                      <a:schemeClr val="bg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bg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bg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bg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bg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endParaRPr lang="en-US" altLang="en-US" sz="900" b="1" smtClean="0"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32" name="Picture 268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6021" y="6619868"/>
              <a:ext cx="194609" cy="127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" name="Group 269"/>
            <p:cNvGrpSpPr>
              <a:grpSpLocks noChangeAspect="1"/>
            </p:cNvGrpSpPr>
            <p:nvPr userDrawn="1"/>
          </p:nvGrpSpPr>
          <p:grpSpPr bwMode="auto">
            <a:xfrm>
              <a:off x="4312221" y="6619868"/>
              <a:ext cx="187075" cy="119869"/>
              <a:chOff x="4214" y="2064"/>
              <a:chExt cx="242" cy="157"/>
            </a:xfrm>
          </p:grpSpPr>
          <p:sp>
            <p:nvSpPr>
              <p:cNvPr id="40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3" y="2064"/>
                <a:ext cx="242" cy="156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41" name="Rectangle 271"/>
              <p:cNvSpPr>
                <a:spLocks noChangeArrowheads="1"/>
              </p:cNvSpPr>
              <p:nvPr/>
            </p:nvSpPr>
            <p:spPr bwMode="auto">
              <a:xfrm>
                <a:off x="4213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900">
                    <a:solidFill>
                      <a:schemeClr val="bg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900">
                    <a:solidFill>
                      <a:schemeClr val="bg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900">
                    <a:solidFill>
                      <a:schemeClr val="bg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900">
                    <a:solidFill>
                      <a:schemeClr val="bg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900">
                    <a:solidFill>
                      <a:schemeClr val="bg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bg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bg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bg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bg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endParaRPr lang="en-US" altLang="en-US" sz="900" b="1" smtClean="0"/>
              </a:p>
            </p:txBody>
          </p:sp>
          <p:sp>
            <p:nvSpPr>
              <p:cNvPr id="42" name="Rectangle 272"/>
              <p:cNvSpPr>
                <a:spLocks noChangeArrowheads="1"/>
              </p:cNvSpPr>
              <p:nvPr/>
            </p:nvSpPr>
            <p:spPr bwMode="auto">
              <a:xfrm>
                <a:off x="4213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900">
                    <a:solidFill>
                      <a:schemeClr val="bg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900">
                    <a:solidFill>
                      <a:schemeClr val="bg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900">
                    <a:solidFill>
                      <a:schemeClr val="bg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900">
                    <a:solidFill>
                      <a:schemeClr val="bg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900">
                    <a:solidFill>
                      <a:schemeClr val="bg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bg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bg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bg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bg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endParaRPr lang="en-US" altLang="en-US" sz="900" b="1" smtClean="0"/>
              </a:p>
            </p:txBody>
          </p:sp>
          <p:sp>
            <p:nvSpPr>
              <p:cNvPr id="43" name="Rectangle 273"/>
              <p:cNvSpPr>
                <a:spLocks noChangeArrowheads="1"/>
              </p:cNvSpPr>
              <p:nvPr/>
            </p:nvSpPr>
            <p:spPr bwMode="auto">
              <a:xfrm>
                <a:off x="4213" y="2167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900">
                    <a:solidFill>
                      <a:schemeClr val="bg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900">
                    <a:solidFill>
                      <a:schemeClr val="bg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900">
                    <a:solidFill>
                      <a:schemeClr val="bg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900">
                    <a:solidFill>
                      <a:schemeClr val="bg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900">
                    <a:solidFill>
                      <a:schemeClr val="bg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bg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bg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bg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bg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endParaRPr lang="en-US" altLang="en-US" sz="900" b="1" smtClean="0"/>
              </a:p>
            </p:txBody>
          </p:sp>
        </p:grpSp>
        <p:grpSp>
          <p:nvGrpSpPr>
            <p:cNvPr id="34" name="Group 242"/>
            <p:cNvGrpSpPr>
              <a:grpSpLocks/>
            </p:cNvGrpSpPr>
            <p:nvPr userDrawn="1"/>
          </p:nvGrpSpPr>
          <p:grpSpPr bwMode="auto">
            <a:xfrm>
              <a:off x="1598659" y="6619868"/>
              <a:ext cx="190272" cy="121887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4" y="2058"/>
                <a:ext cx="245" cy="156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9 w 244"/>
                  <a:gd name="T5" fmla="*/ 404 h 156"/>
                  <a:gd name="T6" fmla="*/ 449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4" y="2162"/>
                <a:ext cx="245" cy="52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63291173 h 45"/>
                  <a:gd name="T4" fmla="*/ 449 w 244"/>
                  <a:gd name="T5" fmla="*/ 63291173 h 45"/>
                  <a:gd name="T6" fmla="*/ 449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4" y="2060"/>
                <a:ext cx="245" cy="54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20271 h 50"/>
                  <a:gd name="T4" fmla="*/ 449 w 244"/>
                  <a:gd name="T5" fmla="*/ 20271 h 50"/>
                  <a:gd name="T6" fmla="*/ 449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4" y="2058"/>
                <a:ext cx="245" cy="156"/>
              </a:xfrm>
              <a:custGeom>
                <a:avLst/>
                <a:gdLst>
                  <a:gd name="T0" fmla="*/ 449 w 244"/>
                  <a:gd name="T1" fmla="*/ 404 h 156"/>
                  <a:gd name="T2" fmla="*/ 449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9 w 244"/>
                  <a:gd name="T9" fmla="*/ 404 h 156"/>
                  <a:gd name="T10" fmla="*/ 449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800"/>
              </a:p>
            </p:txBody>
          </p:sp>
        </p:grpSp>
        <p:pic>
          <p:nvPicPr>
            <p:cNvPr id="35" name="Picture 3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8478" y="6619868"/>
              <a:ext cx="192235" cy="123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3" name="Rectangle 245"/>
          <p:cNvSpPr>
            <a:spLocks noChangeArrowheads="1"/>
          </p:cNvSpPr>
          <p:nvPr userDrawn="1"/>
        </p:nvSpPr>
        <p:spPr bwMode="auto">
          <a:xfrm>
            <a:off x="7795847" y="542926"/>
            <a:ext cx="4396154" cy="1476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sz="90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sz="900" b="1" smtClean="0"/>
          </a:p>
        </p:txBody>
      </p:sp>
      <p:pic>
        <p:nvPicPr>
          <p:cNvPr id="244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1019175"/>
            <a:ext cx="321798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18514" y="534839"/>
            <a:ext cx="7325817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156495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EUMETSAT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494" y="6604001"/>
            <a:ext cx="994507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061093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033426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54" y="1"/>
            <a:ext cx="11574585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 sz="2000" b="1"/>
            </a:lvl1pPr>
            <a:lvl2pPr>
              <a:defRPr sz="2000" b="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9345851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061093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938322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6062" y="1"/>
            <a:ext cx="11515969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6062" y="1257301"/>
            <a:ext cx="11515969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pic>
        <p:nvPicPr>
          <p:cNvPr id="102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540" y="6604001"/>
            <a:ext cx="994507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61"/>
          <p:cNvSpPr>
            <a:spLocks noChangeArrowheads="1"/>
          </p:cNvSpPr>
          <p:nvPr userDrawn="1"/>
        </p:nvSpPr>
        <p:spPr bwMode="auto">
          <a:xfrm>
            <a:off x="338017" y="6610351"/>
            <a:ext cx="150899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0" rIns="36000" bIns="0">
            <a:spAutoFit/>
          </a:bodyPr>
          <a:lstStyle>
            <a:lvl1pPr>
              <a:defRPr sz="90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900" dirty="0" smtClean="0">
                <a:solidFill>
                  <a:srgbClr val="00B5E2"/>
                </a:solidFill>
                <a:latin typeface="Arial" panose="020B0604020202020204" pitchFamily="34" charset="0"/>
              </a:rPr>
              <a:t>GSICS GDWG, March 2019</a:t>
            </a:r>
          </a:p>
        </p:txBody>
      </p:sp>
    </p:spTree>
    <p:extLst>
      <p:ext uri="{BB962C8B-B14F-4D97-AF65-F5344CB8AC3E}">
        <p14:creationId xmlns:p14="http://schemas.microsoft.com/office/powerpoint/2010/main" val="101243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6" r:id="rId4"/>
  </p:sldLayoutIdLst>
  <p:transition/>
  <p:txStyles>
    <p:titleStyle>
      <a:lvl1pPr marL="179388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b="1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4"/>
          <p:cNvSpPr>
            <a:spLocks noGrp="1" noChangeArrowheads="1"/>
          </p:cNvSpPr>
          <p:nvPr>
            <p:ph type="ctrTitle" idx="4294967295"/>
          </p:nvPr>
        </p:nvSpPr>
        <p:spPr>
          <a:xfrm>
            <a:off x="1416050" y="2643189"/>
            <a:ext cx="9442450" cy="1571625"/>
          </a:xfrm>
        </p:spPr>
        <p:txBody>
          <a:bodyPr anchor="t"/>
          <a:lstStyle/>
          <a:p>
            <a:pPr algn="ctr"/>
            <a:r>
              <a:rPr lang="en-GB" altLang="en-US" sz="3600" dirty="0">
                <a:latin typeface="Century Gothic" panose="020B0502020202020204" pitchFamily="34" charset="0"/>
              </a:rPr>
              <a:t>Instrument Specifications and </a:t>
            </a:r>
            <a:br>
              <a:rPr lang="en-GB" altLang="en-US" sz="3600" dirty="0">
                <a:latin typeface="Century Gothic" panose="020B0502020202020204" pitchFamily="34" charset="0"/>
              </a:rPr>
            </a:br>
            <a:r>
              <a:rPr lang="en-GB" altLang="en-US" sz="3600" dirty="0">
                <a:latin typeface="Century Gothic" panose="020B0502020202020204" pitchFamily="34" charset="0"/>
              </a:rPr>
              <a:t>Calibration Information</a:t>
            </a:r>
            <a:r>
              <a:rPr lang="en-GB" altLang="en-US" sz="1600" dirty="0">
                <a:latin typeface="Century Gothic" panose="020B0502020202020204" pitchFamily="34" charset="0"/>
              </a:rPr>
              <a:t/>
            </a:r>
            <a:br>
              <a:rPr lang="en-GB" altLang="en-US" sz="1600" dirty="0">
                <a:latin typeface="Century Gothic" panose="020B0502020202020204" pitchFamily="34" charset="0"/>
              </a:rPr>
            </a:br>
            <a:r>
              <a:rPr lang="en-GB" altLang="en-US" sz="1600" dirty="0">
                <a:latin typeface="Century Gothic" panose="020B0502020202020204" pitchFamily="34" charset="0"/>
              </a:rPr>
              <a:t>GDWG, </a:t>
            </a:r>
            <a:r>
              <a:rPr lang="en-GB" altLang="en-US" sz="1600" dirty="0" smtClean="0">
                <a:latin typeface="Century Gothic" panose="020B0502020202020204" pitchFamily="34" charset="0"/>
              </a:rPr>
              <a:t>March 2019</a:t>
            </a:r>
            <a:r>
              <a:rPr lang="en-GB" altLang="en-US" sz="1600" dirty="0">
                <a:latin typeface="Century Gothic" panose="020B0502020202020204" pitchFamily="34" charset="0"/>
              </a:rPr>
              <a:t/>
            </a:r>
            <a:br>
              <a:rPr lang="en-GB" altLang="en-US" sz="1600" dirty="0">
                <a:latin typeface="Century Gothic" panose="020B0502020202020204" pitchFamily="34" charset="0"/>
              </a:rPr>
            </a:br>
            <a:r>
              <a:rPr lang="en-GB" altLang="en-US" sz="1600" dirty="0">
                <a:latin typeface="Century Gothic" panose="020B0502020202020204" pitchFamily="34" charset="0"/>
              </a:rPr>
              <a:t> </a:t>
            </a:r>
            <a:br>
              <a:rPr lang="en-GB" altLang="en-US" sz="1600" dirty="0">
                <a:latin typeface="Century Gothic" panose="020B0502020202020204" pitchFamily="34" charset="0"/>
              </a:rPr>
            </a:br>
            <a:endParaRPr lang="en-GB" altLang="en-US" sz="3600" dirty="0">
              <a:latin typeface="Century Gothic" panose="020B0502020202020204" pitchFamily="34" charset="0"/>
            </a:endParaRP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1454150" y="5081589"/>
            <a:ext cx="9404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FFFFFF">
                    <a:lumMod val="95000"/>
                  </a:srgbClr>
                </a:solidFill>
                <a:latin typeface="Tahoma" panose="020B0604030504040204" pitchFamily="34" charset="0"/>
                <a:cs typeface="Arial" panose="020B0604020202020204" pitchFamily="34" charset="0"/>
              </a:rPr>
              <a:t>Rob </a:t>
            </a:r>
            <a:r>
              <a:rPr lang="en-GB" sz="1600" b="1" dirty="0" smtClean="0">
                <a:solidFill>
                  <a:srgbClr val="FFFFFF">
                    <a:lumMod val="95000"/>
                  </a:srgbClr>
                </a:solidFill>
                <a:latin typeface="Tahoma" panose="020B0604030504040204" pitchFamily="34" charset="0"/>
                <a:cs typeface="Arial" panose="020B0604020202020204" pitchFamily="34" charset="0"/>
              </a:rPr>
              <a:t>Roebeling</a:t>
            </a:r>
            <a:r>
              <a:rPr lang="en-GB" sz="1600" b="1" dirty="0">
                <a:solidFill>
                  <a:srgbClr val="FFFFFF">
                    <a:lumMod val="95000"/>
                  </a:srgbClr>
                </a:solidFill>
                <a:latin typeface="Tahoma" panose="020B0604030504040204" pitchFamily="34" charset="0"/>
                <a:cs typeface="Arial" panose="020B0604020202020204" pitchFamily="34" charset="0"/>
              </a:rPr>
              <a:t>, Masaya Takahashi </a:t>
            </a:r>
            <a:r>
              <a:rPr lang="en-GB" sz="1600" b="1" dirty="0" smtClean="0">
                <a:solidFill>
                  <a:srgbClr val="FFFFFF">
                    <a:lumMod val="95000"/>
                  </a:srgbClr>
                </a:solidFill>
                <a:latin typeface="Tahoma" panose="020B0604030504040204" pitchFamily="34" charset="0"/>
                <a:cs typeface="Arial" panose="020B0604020202020204" pitchFamily="34" charset="0"/>
              </a:rPr>
              <a:t>, Peter </a:t>
            </a:r>
            <a:r>
              <a:rPr lang="en-GB" sz="1600" b="1" dirty="0" err="1" smtClean="0">
                <a:solidFill>
                  <a:srgbClr val="FFFFFF">
                    <a:lumMod val="95000"/>
                  </a:srgbClr>
                </a:solidFill>
                <a:latin typeface="Tahoma" panose="020B0604030504040204" pitchFamily="34" charset="0"/>
                <a:cs typeface="Arial" panose="020B0604020202020204" pitchFamily="34" charset="0"/>
              </a:rPr>
              <a:t>Miu</a:t>
            </a:r>
            <a:endParaRPr lang="en-GB" sz="1600" b="1" dirty="0">
              <a:solidFill>
                <a:srgbClr val="FFFFFF">
                  <a:lumMod val="95000"/>
                </a:srgbClr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572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71475" y="1"/>
            <a:ext cx="11449050" cy="854075"/>
          </a:xfrm>
        </p:spPr>
        <p:txBody>
          <a:bodyPr/>
          <a:lstStyle/>
          <a:p>
            <a:pPr marL="179388"/>
            <a:r>
              <a:rPr lang="en-GB" altLang="en-US" smtClean="0"/>
              <a:t>Proposed Actions to GSICS</a:t>
            </a:r>
            <a:br>
              <a:rPr lang="en-GB" altLang="en-US" smtClean="0"/>
            </a:br>
            <a:r>
              <a:rPr lang="en-GB" altLang="en-US" sz="1800" b="0"/>
              <a:t>From CGMS White Paper: CGMS-45-EUM-WP-33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563" lvl="1" indent="-1825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zh-CN" sz="1800" dirty="0">
                <a:latin typeface="Arial" charset="0"/>
                <a:cs typeface="Arial" charset="0"/>
              </a:rPr>
              <a:t>The Task Team recommends CGMS </a:t>
            </a:r>
            <a:r>
              <a:rPr lang="en-GB" sz="1800" dirty="0">
                <a:latin typeface="Arial" charset="0"/>
                <a:cs typeface="Arial" charset="0"/>
              </a:rPr>
              <a:t>Satellite Operators </a:t>
            </a:r>
            <a:r>
              <a:rPr lang="en-GB" altLang="zh-CN" sz="1800" dirty="0">
                <a:latin typeface="Arial" charset="0"/>
                <a:cs typeface="Arial" charset="0"/>
              </a:rPr>
              <a:t>to create and maintain </a:t>
            </a:r>
            <a:r>
              <a:rPr lang="en-GB" altLang="zh-CN" sz="1800" i="1" dirty="0">
                <a:latin typeface="Arial" charset="0"/>
                <a:cs typeface="Arial" charset="0"/>
              </a:rPr>
              <a:t>Satellites/Instruments Landing Pages </a:t>
            </a:r>
            <a:r>
              <a:rPr lang="en-GB" altLang="zh-CN" sz="1800" dirty="0">
                <a:latin typeface="Arial" charset="0"/>
                <a:cs typeface="Arial" charset="0"/>
              </a:rPr>
              <a:t>that can be linked to from the WMO-OSCAR </a:t>
            </a:r>
            <a:r>
              <a:rPr lang="en-GB" altLang="zh-CN" sz="1800" dirty="0" smtClean="0">
                <a:latin typeface="Arial" charset="0"/>
                <a:cs typeface="Arial" charset="0"/>
              </a:rPr>
              <a:t>web-portal.</a:t>
            </a:r>
          </a:p>
          <a:p>
            <a:pPr marL="466725" lvl="2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/>
            </a:pPr>
            <a:r>
              <a:rPr lang="en-GB" altLang="zh-CN" sz="16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There is no formal responsible entity for providing WMO-OSCAR with annual updates to the list of landing pages from the space agencies.</a:t>
            </a:r>
            <a:r>
              <a:rPr lang="en-GB" altLang="zh-CN" sz="1600" i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/>
            </a:r>
            <a:br>
              <a:rPr lang="en-GB" altLang="zh-CN" sz="1600" i="1" dirty="0" smtClean="0">
                <a:solidFill>
                  <a:srgbClr val="00B050"/>
                </a:solidFill>
                <a:latin typeface="Arial" charset="0"/>
                <a:cs typeface="Arial" charset="0"/>
              </a:rPr>
            </a:br>
            <a:r>
              <a:rPr lang="en-GB" altLang="zh-CN" sz="1600" i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Which entity could be responsibility for this? </a:t>
            </a:r>
          </a:p>
          <a:p>
            <a:pPr marL="466725" lvl="2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/>
            </a:pPr>
            <a:r>
              <a:rPr lang="en-GB" altLang="zh-CN" sz="1600" dirty="0">
                <a:solidFill>
                  <a:srgbClr val="002060"/>
                </a:solidFill>
                <a:latin typeface="Arial" charset="0"/>
                <a:cs typeface="Arial" charset="0"/>
              </a:rPr>
              <a:t>Some space agencies did not prepare landing pages following CGMS recommendation.</a:t>
            </a:r>
            <a:r>
              <a:rPr lang="en-GB" altLang="zh-CN" sz="16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GB" altLang="zh-CN" sz="1600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GB" altLang="zh-CN" sz="1600" i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What is the status and what are the </a:t>
            </a:r>
            <a:r>
              <a:rPr lang="en-GB" altLang="zh-CN" sz="1600" i="1" dirty="0">
                <a:solidFill>
                  <a:srgbClr val="00B050"/>
                </a:solidFill>
                <a:latin typeface="Arial" charset="0"/>
                <a:cs typeface="Arial" charset="0"/>
              </a:rPr>
              <a:t>plans from these </a:t>
            </a:r>
            <a:r>
              <a:rPr lang="en-GB" altLang="zh-CN" sz="1600" i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agencies to prepare CGMS landing pages?</a:t>
            </a:r>
          </a:p>
          <a:p>
            <a:pPr marL="447675" lvl="2" indent="-266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zh-CN" sz="1800" dirty="0">
              <a:latin typeface="Arial" charset="0"/>
              <a:cs typeface="Arial" charset="0"/>
            </a:endParaRPr>
          </a:p>
          <a:p>
            <a:pPr marL="182563" lvl="1" indent="-1825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 smtClean="0">
                <a:latin typeface="Arial" charset="0"/>
                <a:cs typeface="Arial" charset="0"/>
              </a:rPr>
              <a:t>CGMS plenary endorsed </a:t>
            </a:r>
            <a:r>
              <a:rPr lang="en-GB" sz="1800" dirty="0">
                <a:latin typeface="Arial" charset="0"/>
                <a:cs typeface="Arial" charset="0"/>
              </a:rPr>
              <a:t>the guidelines for reporting on instrument calibration events across the CGMS Satellite Operators</a:t>
            </a:r>
            <a:r>
              <a:rPr lang="en-GB" sz="1800" dirty="0" smtClean="0">
                <a:latin typeface="Arial" charset="0"/>
                <a:cs typeface="Arial" charset="0"/>
              </a:rPr>
              <a:t>. </a:t>
            </a:r>
          </a:p>
          <a:p>
            <a:pPr marL="466725" lvl="2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/>
            </a:pPr>
            <a:r>
              <a:rPr lang="en-GB" altLang="zh-CN" sz="1600" dirty="0">
                <a:solidFill>
                  <a:srgbClr val="002060"/>
                </a:solidFill>
                <a:latin typeface="Arial" charset="0"/>
                <a:cs typeface="Arial" charset="0"/>
              </a:rPr>
              <a:t>The Task Team recommends establishing a Technical Team on Event Logging under the umbrella of GSCIS, with representatives from all </a:t>
            </a:r>
            <a:r>
              <a:rPr lang="en-GB" sz="1600" dirty="0">
                <a:solidFill>
                  <a:srgbClr val="002060"/>
                </a:solidFill>
                <a:latin typeface="Arial" charset="0"/>
                <a:cs typeface="Arial" charset="0"/>
              </a:rPr>
              <a:t>CGMS Satellite Operators, </a:t>
            </a:r>
            <a:r>
              <a:rPr lang="en-GB" altLang="zh-CN" sz="1600" dirty="0">
                <a:solidFill>
                  <a:srgbClr val="002060"/>
                </a:solidFill>
                <a:latin typeface="Arial" charset="0"/>
                <a:cs typeface="Arial" charset="0"/>
              </a:rPr>
              <a:t>that coordinates further implementation of an Event Logging System.</a:t>
            </a:r>
            <a:br>
              <a:rPr lang="en-GB" altLang="zh-CN" sz="1600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GB" altLang="zh-CN" sz="1600" i="1" dirty="0">
                <a:solidFill>
                  <a:srgbClr val="00B050"/>
                </a:solidFill>
                <a:latin typeface="Arial" charset="0"/>
                <a:cs typeface="Arial" charset="0"/>
              </a:rPr>
              <a:t>C</a:t>
            </a:r>
            <a:r>
              <a:rPr lang="en-GB" altLang="zh-CN" sz="1600" i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an the GDWG follow up on this task, and discuss what can be done through GSICS, through CGMS, or through ..?</a:t>
            </a:r>
            <a:endParaRPr lang="en-GB" altLang="zh-CN" sz="1600" i="1" dirty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319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43"/>
          <p:cNvSpPr>
            <a:spLocks noGrp="1" noChangeArrowheads="1"/>
          </p:cNvSpPr>
          <p:nvPr>
            <p:ph type="subTitle" sz="quarter" idx="4294967295"/>
          </p:nvPr>
        </p:nvSpPr>
        <p:spPr>
          <a:xfrm>
            <a:off x="1454150" y="2882900"/>
            <a:ext cx="9404350" cy="1093788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600" dirty="0" smtClean="0">
                <a:solidFill>
                  <a:srgbClr val="F2F2F2"/>
                </a:solidFill>
              </a:rPr>
              <a:t>Thank You</a:t>
            </a:r>
            <a:endParaRPr lang="en-US" altLang="en-US" sz="3600" dirty="0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23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6"/>
          <p:cNvSpPr>
            <a:spLocks noGrp="1" noChangeArrowheads="1"/>
          </p:cNvSpPr>
          <p:nvPr>
            <p:ph type="title"/>
          </p:nvPr>
        </p:nvSpPr>
        <p:spPr>
          <a:xfrm>
            <a:off x="371475" y="0"/>
            <a:ext cx="11449050" cy="839788"/>
          </a:xfrm>
        </p:spPr>
        <p:txBody>
          <a:bodyPr/>
          <a:lstStyle/>
          <a:p>
            <a:pPr marL="179388"/>
            <a:r>
              <a:rPr lang="en-US" altLang="en-US" dirty="0" smtClean="0">
                <a:latin typeface="Century Gothic" panose="020B0502020202020204" pitchFamily="34" charset="0"/>
              </a:rPr>
              <a:t>Agenda Topics</a:t>
            </a:r>
          </a:p>
        </p:txBody>
      </p:sp>
      <p:sp>
        <p:nvSpPr>
          <p:cNvPr id="12291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371475" y="1412875"/>
            <a:ext cx="11449050" cy="4770439"/>
          </a:xfrm>
        </p:spPr>
        <p:txBody>
          <a:bodyPr>
            <a:normAutofit/>
          </a:bodyPr>
          <a:lstStyle/>
          <a:p>
            <a:pPr marL="457200" indent="-457200">
              <a:spcBef>
                <a:spcPct val="0"/>
              </a:spcBef>
              <a:buFont typeface="Century Gothic" panose="020B0502020202020204" pitchFamily="34" charset="0"/>
              <a:buAutoNum type="arabicPeriod"/>
            </a:pPr>
            <a:endParaRPr lang="en-US" altLang="en-US" dirty="0" smtClean="0"/>
          </a:p>
          <a:p>
            <a:pPr marL="457200" indent="-457200">
              <a:spcBef>
                <a:spcPct val="0"/>
              </a:spcBef>
              <a:buFont typeface="Century Gothic" panose="020B0502020202020204" pitchFamily="34" charset="0"/>
              <a:buAutoNum type="arabicPeriod"/>
            </a:pPr>
            <a:r>
              <a:rPr lang="en-GB" dirty="0" smtClean="0"/>
              <a:t>Status on landing pages</a:t>
            </a:r>
            <a:r>
              <a:rPr lang="en-GB" dirty="0"/>
              <a:t>, and agree on way </a:t>
            </a:r>
            <a:r>
              <a:rPr lang="en-GB" dirty="0" smtClean="0"/>
              <a:t>forward</a:t>
            </a:r>
          </a:p>
          <a:p>
            <a:pPr marL="457200" indent="-457200">
              <a:spcBef>
                <a:spcPct val="0"/>
              </a:spcBef>
              <a:buFont typeface="Century Gothic" panose="020B0502020202020204" pitchFamily="34" charset="0"/>
              <a:buAutoNum type="arabicPeriod"/>
            </a:pPr>
            <a:endParaRPr lang="en-GB" dirty="0" smtClean="0"/>
          </a:p>
          <a:p>
            <a:pPr marL="457200" indent="-457200">
              <a:spcBef>
                <a:spcPct val="0"/>
              </a:spcBef>
              <a:buFont typeface="Century Gothic" panose="020B0502020202020204" pitchFamily="34" charset="0"/>
              <a:buAutoNum type="arabicPeriod"/>
            </a:pPr>
            <a:r>
              <a:rPr lang="en-GB" dirty="0" smtClean="0"/>
              <a:t>Proposal for update to WMO </a:t>
            </a:r>
            <a:r>
              <a:rPr lang="en-GB" dirty="0"/>
              <a:t>OSCAR, and agree on way </a:t>
            </a:r>
            <a:r>
              <a:rPr lang="en-GB" dirty="0" smtClean="0"/>
              <a:t>forward</a:t>
            </a:r>
          </a:p>
          <a:p>
            <a:pPr marL="457200" indent="-457200">
              <a:spcBef>
                <a:spcPct val="0"/>
              </a:spcBef>
              <a:buFont typeface="Century Gothic" panose="020B0502020202020204" pitchFamily="34" charset="0"/>
              <a:buAutoNum type="arabicPeriod"/>
            </a:pPr>
            <a:endParaRPr lang="en-GB" dirty="0"/>
          </a:p>
          <a:p>
            <a:pPr marL="457200" indent="-457200">
              <a:spcBef>
                <a:spcPct val="0"/>
              </a:spcBef>
              <a:buFont typeface="Century Gothic" panose="020B0502020202020204" pitchFamily="34" charset="0"/>
              <a:buAutoNum type="arabicPeriod"/>
            </a:pPr>
            <a:r>
              <a:rPr lang="en-GB" dirty="0" smtClean="0"/>
              <a:t>Discuss h</a:t>
            </a:r>
            <a:r>
              <a:rPr lang="en-GB" altLang="en-US" dirty="0" smtClean="0"/>
              <a:t>ow to proceed with the next step proposed for calibration event logging, i.e., </a:t>
            </a:r>
            <a:br>
              <a:rPr lang="en-GB" altLang="en-US" dirty="0" smtClean="0"/>
            </a:br>
            <a:r>
              <a:rPr lang="en-GB" altLang="en-US" sz="1800" b="0" i="1" dirty="0"/>
              <a:t>moving towards implementing common data and naming conventions (as proposed in the CGMS white paper). If we aim for this, this work needs to be picked up new group, i.e., a group that with members that have deep knowledge of the event logging systems/databases operated by within their space agency. </a:t>
            </a:r>
          </a:p>
        </p:txBody>
      </p:sp>
    </p:spTree>
    <p:extLst>
      <p:ext uri="{BB962C8B-B14F-4D97-AF65-F5344CB8AC3E}">
        <p14:creationId xmlns:p14="http://schemas.microsoft.com/office/powerpoint/2010/main" val="1525078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1703388" y="765175"/>
            <a:ext cx="8856662" cy="5327650"/>
          </a:xfrm>
        </p:spPr>
        <p:txBody>
          <a:bodyPr rtlCol="0" anchor="ctr"/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GB" sz="3600" dirty="0" smtClean="0">
                <a:ea typeface="+mj-ea"/>
              </a:rPr>
              <a:t>Landing pages</a:t>
            </a:r>
            <a:endParaRPr lang="en-GB" sz="3600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93393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371475" y="1"/>
            <a:ext cx="11449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79388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9388" indent="-28575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9388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388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9388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63658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09378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55098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00818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dirty="0">
                <a:solidFill>
                  <a:srgbClr val="FFFFFF"/>
                </a:solidFill>
                <a:latin typeface="Century Gothic" panose="020B0502020202020204" pitchFamily="34" charset="0"/>
              </a:rPr>
              <a:t>Concept of standardization Calibration Event Logging Infrastructure</a:t>
            </a: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3216275" y="1296989"/>
            <a:ext cx="1841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900" b="0">
              <a:solidFill>
                <a:srgbClr val="002569"/>
              </a:solidFill>
              <a:latin typeface="Calibri" panose="020F0502020204030204" pitchFamily="34" charset="0"/>
            </a:endParaRPr>
          </a:p>
        </p:txBody>
      </p:sp>
      <p:pic>
        <p:nvPicPr>
          <p:cNvPr id="1741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981075"/>
            <a:ext cx="7981950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148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6"/>
          <p:cNvSpPr>
            <a:spLocks noGrp="1" noChangeArrowheads="1"/>
          </p:cNvSpPr>
          <p:nvPr>
            <p:ph type="title"/>
          </p:nvPr>
        </p:nvSpPr>
        <p:spPr>
          <a:xfrm>
            <a:off x="371475" y="0"/>
            <a:ext cx="11449049" cy="839788"/>
          </a:xfrm>
        </p:spPr>
        <p:txBody>
          <a:bodyPr/>
          <a:lstStyle/>
          <a:p>
            <a:pPr marL="179388"/>
            <a:r>
              <a:rPr lang="en-US" altLang="en-US" dirty="0" smtClean="0">
                <a:latin typeface="Century Gothic" panose="020B0502020202020204" pitchFamily="34" charset="0"/>
              </a:rPr>
              <a:t>Status landing pages</a:t>
            </a:r>
          </a:p>
        </p:txBody>
      </p:sp>
      <p:sp>
        <p:nvSpPr>
          <p:cNvPr id="12291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371475" y="1412875"/>
            <a:ext cx="11449049" cy="2825753"/>
          </a:xfrm>
        </p:spPr>
        <p:txBody>
          <a:bodyPr>
            <a:normAutofit/>
          </a:bodyPr>
          <a:lstStyle/>
          <a:p>
            <a:pPr marL="457200" indent="-457200">
              <a:spcBef>
                <a:spcPct val="0"/>
              </a:spcBef>
              <a:buFont typeface="Century Gothic" panose="020B0502020202020204" pitchFamily="34" charset="0"/>
              <a:buAutoNum type="arabicPeriod"/>
            </a:pPr>
            <a:endParaRPr lang="en-US" altLang="en-US" dirty="0" smtClean="0"/>
          </a:p>
          <a:p>
            <a:pPr marL="457200" indent="-457200">
              <a:spcBef>
                <a:spcPct val="0"/>
              </a:spcBef>
              <a:buFont typeface="Century Gothic" panose="020B0502020202020204" pitchFamily="34" charset="0"/>
              <a:buAutoNum type="arabicPeriod"/>
            </a:pPr>
            <a:r>
              <a:rPr lang="en-GB" dirty="0" smtClean="0"/>
              <a:t>Most space agencies now prepared landing pages following CGMS recommended format (</a:t>
            </a:r>
            <a:r>
              <a:rPr lang="en-GB" altLang="en-US" dirty="0" smtClean="0">
                <a:solidFill>
                  <a:schemeClr val="tx1"/>
                </a:solidFill>
              </a:rPr>
              <a:t>CGMS </a:t>
            </a:r>
            <a:r>
              <a:rPr lang="en-GB" altLang="en-US" dirty="0">
                <a:solidFill>
                  <a:schemeClr val="tx1"/>
                </a:solidFill>
              </a:rPr>
              <a:t>White Paper: </a:t>
            </a:r>
            <a:r>
              <a:rPr lang="en-GB" dirty="0" smtClean="0">
                <a:solidFill>
                  <a:schemeClr val="tx1"/>
                </a:solidFill>
              </a:rPr>
              <a:t>CGMS-45-EUM-WP-33);</a:t>
            </a:r>
          </a:p>
          <a:p>
            <a:pPr marL="457200" indent="-457200">
              <a:spcBef>
                <a:spcPct val="0"/>
              </a:spcBef>
              <a:buFont typeface="Century Gothic" panose="020B0502020202020204" pitchFamily="34" charset="0"/>
              <a:buAutoNum type="arabicPeriod"/>
            </a:pPr>
            <a:endParaRPr lang="en-GB" dirty="0" smtClean="0">
              <a:solidFill>
                <a:schemeClr val="tx1"/>
              </a:solidFill>
            </a:endParaRPr>
          </a:p>
          <a:p>
            <a:pPr marL="457200" indent="-457200">
              <a:spcBef>
                <a:spcPct val="0"/>
              </a:spcBef>
              <a:buFont typeface="Century Gothic" panose="020B0502020202020204" pitchFamily="34" charset="0"/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EUMETSAT gathers updates to landing pages from the space agencies each year and send these to WMO.</a:t>
            </a:r>
            <a:endParaRPr lang="en-GB" dirty="0">
              <a:solidFill>
                <a:schemeClr val="tx1"/>
              </a:solidFill>
            </a:endParaRPr>
          </a:p>
          <a:p>
            <a:pPr marL="457200" indent="-457200">
              <a:spcBef>
                <a:spcPct val="0"/>
              </a:spcBef>
              <a:buFont typeface="Century Gothic" panose="020B0502020202020204" pitchFamily="34" charset="0"/>
              <a:buAutoNum type="arabicPeriod"/>
            </a:pPr>
            <a:endParaRPr lang="en-GB" dirty="0" smtClean="0"/>
          </a:p>
          <a:p>
            <a:pPr marL="457200" indent="-457200">
              <a:spcBef>
                <a:spcPct val="0"/>
              </a:spcBef>
              <a:buFont typeface="Century Gothic" panose="020B0502020202020204" pitchFamily="34" charset="0"/>
              <a:buAutoNum type="arabicPeriod"/>
            </a:pPr>
            <a:endParaRPr lang="en-GB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905283"/>
              </p:ext>
            </p:extLst>
          </p:nvPr>
        </p:nvGraphicFramePr>
        <p:xfrm>
          <a:off x="414865" y="4238628"/>
          <a:ext cx="11405659" cy="2133600"/>
        </p:xfrm>
        <a:graphic>
          <a:graphicData uri="http://schemas.openxmlformats.org/drawingml/2006/table">
            <a:tbl>
              <a:tblPr firstRow="1" firstCol="1" bandRow="1"/>
              <a:tblGrid>
                <a:gridCol w="1893825">
                  <a:extLst>
                    <a:ext uri="{9D8B030D-6E8A-4147-A177-3AD203B41FA5}">
                      <a16:colId xmlns:a16="http://schemas.microsoft.com/office/drawing/2014/main" val="4227741949"/>
                    </a:ext>
                  </a:extLst>
                </a:gridCol>
                <a:gridCol w="2763862">
                  <a:extLst>
                    <a:ext uri="{9D8B030D-6E8A-4147-A177-3AD203B41FA5}">
                      <a16:colId xmlns:a16="http://schemas.microsoft.com/office/drawing/2014/main" val="4051132519"/>
                    </a:ext>
                  </a:extLst>
                </a:gridCol>
                <a:gridCol w="3895032">
                  <a:extLst>
                    <a:ext uri="{9D8B030D-6E8A-4147-A177-3AD203B41FA5}">
                      <a16:colId xmlns:a16="http://schemas.microsoft.com/office/drawing/2014/main" val="488936663"/>
                    </a:ext>
                  </a:extLst>
                </a:gridCol>
                <a:gridCol w="2852940">
                  <a:extLst>
                    <a:ext uri="{9D8B030D-6E8A-4147-A177-3AD203B41FA5}">
                      <a16:colId xmlns:a16="http://schemas.microsoft.com/office/drawing/2014/main" val="33886904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Space Agency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Representative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Landing Page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Links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90307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CMA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err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Dr.</a:t>
                      </a:r>
                      <a:r>
                        <a:rPr lang="en-GB" sz="14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Li, Yuan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CGMS concept implemented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Updated for 2018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38374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EUMETSAT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Peter </a:t>
                      </a:r>
                      <a:r>
                        <a:rPr lang="en-GB" sz="1400" dirty="0" err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Miu</a:t>
                      </a:r>
                      <a:r>
                        <a:rPr lang="en-GB" sz="14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Mr. </a:t>
                      </a:r>
                      <a:r>
                        <a:rPr lang="en-GB" sz="1400" dirty="0" err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Miu</a:t>
                      </a:r>
                      <a:r>
                        <a:rPr lang="en-GB" sz="14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, Peter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CGMS concept implemented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Updated for 2018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94023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ESA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Dr. Philippe Goryl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CGMS concept not implemented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 links provided yet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3390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IMD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Dr. A.K. Mitra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CGMS concept not implemented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 links provided yet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868672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JMA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Mr. Takahashi, Masaya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CGMS concept implemented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Updated for 2018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9718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KMA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Ms. Woo, Jin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CGMS concept implemented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Last updated for 2017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07553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NASA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Mr. Dell, Gregory T.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CGMS concept not implemented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 links provided yet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751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NOAA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Mr. Bali, Manik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CGMS concept not implemented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Last updated for 2014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9777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ROS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Dr.  Zoya Andreeva,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CGMS concept implemented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Updated for 2018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867658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03575" y="507682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836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1416050" y="1263650"/>
            <a:ext cx="9366250" cy="1174750"/>
          </a:xfrm>
          <a:prstGeom prst="roundRect">
            <a:avLst>
              <a:gd name="adj" fmla="val 6750"/>
            </a:avLst>
          </a:prstGeom>
          <a:solidFill>
            <a:srgbClr val="FF9900">
              <a:alpha val="30000"/>
            </a:srgbClr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kern="0" dirty="0">
                <a:solidFill>
                  <a:srgbClr val="FF6432"/>
                </a:solidFill>
                <a:latin typeface="Arial"/>
                <a:cs typeface="Arial" charset="0"/>
              </a:rPr>
              <a:t>Landing Page Categories </a:t>
            </a:r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1416051" y="1"/>
            <a:ext cx="9356725" cy="854075"/>
          </a:xfrm>
        </p:spPr>
        <p:txBody>
          <a:bodyPr/>
          <a:lstStyle/>
          <a:p>
            <a:pPr marL="179388"/>
            <a:r>
              <a:rPr lang="en-GB" altLang="en-US" smtClean="0"/>
              <a:t>Standardised Landing Pages concept </a:t>
            </a:r>
            <a:br>
              <a:rPr lang="en-GB" altLang="en-US" smtClean="0"/>
            </a:br>
            <a:r>
              <a:rPr lang="en-GB" altLang="en-US" sz="1600" b="0"/>
              <a:t>From CGMS White Paper: CGMS-45-EUM-WP-33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50976" y="1366839"/>
            <a:ext cx="1800225" cy="720725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1600" kern="0" dirty="0">
                <a:solidFill>
                  <a:sysClr val="window" lastClr="FFFFFF"/>
                </a:solidFill>
                <a:latin typeface="Calibri"/>
                <a:cs typeface="Arial" panose="020B0604020202020204" pitchFamily="34" charset="0"/>
              </a:rPr>
              <a:t>Instrument Specifications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32164" y="1366839"/>
            <a:ext cx="1800225" cy="720725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1600" kern="0" dirty="0">
                <a:solidFill>
                  <a:sysClr val="window" lastClr="FFFFFF"/>
                </a:solidFill>
                <a:latin typeface="Calibri"/>
                <a:cs typeface="Arial" panose="020B0604020202020204" pitchFamily="34" charset="0"/>
              </a:rPr>
              <a:t>Instrument </a:t>
            </a:r>
            <a:br>
              <a:rPr lang="en-GB" sz="1600" kern="0" dirty="0">
                <a:solidFill>
                  <a:sysClr val="window" lastClr="FFFFFF"/>
                </a:solidFill>
                <a:latin typeface="Calibri"/>
                <a:cs typeface="Arial" panose="020B0604020202020204" pitchFamily="34" charset="0"/>
              </a:rPr>
            </a:br>
            <a:r>
              <a:rPr lang="en-GB" sz="1600" kern="0" dirty="0">
                <a:solidFill>
                  <a:sysClr val="window" lastClr="FFFFFF"/>
                </a:solidFill>
                <a:latin typeface="Calibri"/>
                <a:cs typeface="Arial" panose="020B0604020202020204" pitchFamily="34" charset="0"/>
              </a:rPr>
              <a:t>Events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80251" y="1366839"/>
            <a:ext cx="1800225" cy="720725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1600" kern="0" dirty="0">
                <a:solidFill>
                  <a:sysClr val="window" lastClr="FFFFFF"/>
                </a:solidFill>
                <a:latin typeface="Calibri"/>
                <a:cs typeface="Arial" panose="020B0604020202020204" pitchFamily="34" charset="0"/>
              </a:rPr>
              <a:t>Data </a:t>
            </a:r>
          </a:p>
          <a:p>
            <a:pPr algn="ctr">
              <a:defRPr/>
            </a:pPr>
            <a:r>
              <a:rPr lang="en-GB" sz="1600" kern="0" dirty="0">
                <a:solidFill>
                  <a:sysClr val="window" lastClr="FFFFFF"/>
                </a:solidFill>
                <a:latin typeface="Calibri"/>
                <a:cs typeface="Arial" panose="020B0604020202020204" pitchFamily="34" charset="0"/>
              </a:rPr>
              <a:t>Outages</a:t>
            </a:r>
          </a:p>
        </p:txBody>
      </p:sp>
      <p:sp>
        <p:nvSpPr>
          <p:cNvPr id="19463" name="Rectangle 6"/>
          <p:cNvSpPr txBox="1">
            <a:spLocks noChangeArrowheads="1"/>
          </p:cNvSpPr>
          <p:nvPr/>
        </p:nvSpPr>
        <p:spPr bwMode="auto">
          <a:xfrm>
            <a:off x="1403351" y="2438401"/>
            <a:ext cx="9356725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srgbClr val="002569"/>
                </a:solidFill>
              </a:rPr>
              <a:t>Instrument Specifications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600" b="0">
                <a:solidFill>
                  <a:srgbClr val="002569"/>
                </a:solidFill>
              </a:rPr>
              <a:t>General information on the platform, instruments, and sensors operated in the mission that is relevant to all users of the satellite data (see OSCAR website).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srgbClr val="002569"/>
                </a:solidFill>
              </a:rPr>
              <a:t>Instrument Events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600" b="0">
                <a:solidFill>
                  <a:srgbClr val="002569"/>
                </a:solidFill>
              </a:rPr>
              <a:t>Database (and graphical interface) of events at satellite and processing level that are not occurring systematically and that </a:t>
            </a:r>
            <a:r>
              <a:rPr lang="en-GB" altLang="en-US" sz="1600" b="0" u="sng">
                <a:solidFill>
                  <a:srgbClr val="002569"/>
                </a:solidFill>
              </a:rPr>
              <a:t>impact the radiometric or geometric quality</a:t>
            </a:r>
            <a:r>
              <a:rPr lang="en-GB" altLang="en-US" sz="1600" b="0">
                <a:solidFill>
                  <a:srgbClr val="002569"/>
                </a:solidFill>
              </a:rPr>
              <a:t> of the observations due to instruments calibrations, manoeuvres or miscellaneous.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srgbClr val="002569"/>
                </a:solidFill>
              </a:rPr>
              <a:t>Instrument Monitoring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600" b="0">
                <a:solidFill>
                  <a:srgbClr val="002569"/>
                </a:solidFill>
              </a:rPr>
              <a:t>Database (and graphical interface) of quasi continues information on the present state of the instruments and sensors operated on the platform. 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srgbClr val="002569"/>
                </a:solidFill>
              </a:rPr>
              <a:t>Data Outages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600" b="0">
                <a:solidFill>
                  <a:srgbClr val="002569"/>
                </a:solidFill>
              </a:rPr>
              <a:t>Events that triggered the </a:t>
            </a:r>
            <a:r>
              <a:rPr lang="en-GB" altLang="en-US" sz="1600" b="0" u="sng">
                <a:solidFill>
                  <a:srgbClr val="002569"/>
                </a:solidFill>
              </a:rPr>
              <a:t>temporary or definitive end of the data collection</a:t>
            </a:r>
            <a:r>
              <a:rPr lang="en-GB" altLang="en-US" sz="1600" b="0">
                <a:solidFill>
                  <a:srgbClr val="002569"/>
                </a:solidFill>
              </a:rPr>
              <a:t>.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2569"/>
                </a:solidFill>
              </a:rPr>
              <a:t>Relevant Documents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0">
                <a:solidFill>
                  <a:srgbClr val="002569"/>
                </a:solidFill>
              </a:rPr>
              <a:t>Other documents relevant for calibration and event logging that the satellite operator wants to share.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2569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1600" b="0">
              <a:solidFill>
                <a:srgbClr val="00256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02239" y="1366839"/>
            <a:ext cx="1800225" cy="720725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1600" kern="0" dirty="0">
                <a:solidFill>
                  <a:sysClr val="window" lastClr="FFFFFF"/>
                </a:solidFill>
                <a:latin typeface="Calibri"/>
                <a:cs typeface="Arial" panose="020B0604020202020204" pitchFamily="34" charset="0"/>
              </a:rPr>
              <a:t>Instrument Monitoring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59851" y="1366839"/>
            <a:ext cx="1800225" cy="720725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1600" kern="0" dirty="0">
                <a:solidFill>
                  <a:sysClr val="window" lastClr="FFFFFF"/>
                </a:solidFill>
                <a:latin typeface="Calibri"/>
                <a:cs typeface="Arial" panose="020B0604020202020204" pitchFamily="34" charset="0"/>
              </a:rPr>
              <a:t>Relevant  </a:t>
            </a:r>
          </a:p>
          <a:p>
            <a:pPr algn="ctr">
              <a:defRPr/>
            </a:pPr>
            <a:r>
              <a:rPr lang="en-US" sz="1600" kern="0" dirty="0">
                <a:solidFill>
                  <a:sysClr val="window" lastClr="FFFFFF"/>
                </a:solidFill>
                <a:latin typeface="Calibri"/>
                <a:cs typeface="Arial" panose="020B0604020202020204" pitchFamily="34" charset="0"/>
              </a:rPr>
              <a:t>Documents</a:t>
            </a:r>
            <a:endParaRPr lang="en-GB" sz="1600" kern="0" dirty="0">
              <a:solidFill>
                <a:sysClr val="window" lastClr="FFFFFF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301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1703388" y="765175"/>
            <a:ext cx="8856662" cy="5327650"/>
          </a:xfrm>
        </p:spPr>
        <p:txBody>
          <a:bodyPr rtlCol="0" anchor="ctr"/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GB" sz="3600" dirty="0" smtClean="0">
                <a:ea typeface="+mj-ea"/>
              </a:rPr>
              <a:t>WMO OSCAR webpage</a:t>
            </a:r>
            <a:endParaRPr lang="en-GB" sz="3600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45527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8277" t="46118" r="11653" b="29098"/>
          <a:stretch/>
        </p:blipFill>
        <p:spPr>
          <a:xfrm>
            <a:off x="234871" y="2195456"/>
            <a:ext cx="5703052" cy="20762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2097741"/>
            <a:ext cx="35064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Satellite Payload</a:t>
            </a:r>
          </a:p>
          <a:p>
            <a:endParaRPr lang="en-US" dirty="0"/>
          </a:p>
          <a:p>
            <a:r>
              <a:rPr lang="en-US" sz="1200" dirty="0" smtClean="0"/>
              <a:t>All known Instrument flying on Himawar-7 (MTSAT-2)</a:t>
            </a:r>
            <a:endParaRPr lang="en-US" sz="1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509760"/>
              </p:ext>
            </p:extLst>
          </p:nvPr>
        </p:nvGraphicFramePr>
        <p:xfrm>
          <a:off x="6096000" y="2986420"/>
          <a:ext cx="6007548" cy="1111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9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4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61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Acronym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Full name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Calibration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and Status 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1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DCS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1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IMAGER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MTSAT-2 Imager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&lt;landing page&gt;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Picture 2" descr="H:\MY DOCUMENTS\GSICS\logo\GSICS50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0399" y="3766221"/>
            <a:ext cx="573650" cy="23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0506" y="969484"/>
            <a:ext cx="1174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                                                                                                 Proposal for new setup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Proposal WMO OSCAR update of interface to landing pages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8069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0825" indent="-250825" algn="ctr">
              <a:spcBef>
                <a:spcPct val="0"/>
              </a:spcBef>
            </a:pPr>
            <a:endParaRPr lang="en-GB" altLang="en-US" sz="4000">
              <a:latin typeface="Tahoma" panose="020B0604030504040204" pitchFamily="34" charset="0"/>
            </a:endParaRPr>
          </a:p>
          <a:p>
            <a:pPr marL="250825" indent="-250825" algn="ctr">
              <a:spcBef>
                <a:spcPct val="0"/>
              </a:spcBef>
              <a:buNone/>
            </a:pPr>
            <a:r>
              <a:rPr lang="en-GB" altLang="en-US" sz="4000">
                <a:latin typeface="Tahoma" panose="020B0604030504040204" pitchFamily="34" charset="0"/>
              </a:rPr>
              <a:t> </a:t>
            </a:r>
          </a:p>
          <a:p>
            <a:pPr marL="250825" indent="-250825" algn="ctr">
              <a:spcBef>
                <a:spcPct val="0"/>
              </a:spcBef>
              <a:buNone/>
            </a:pPr>
            <a:r>
              <a:rPr lang="en-IE" altLang="en-US" sz="2800">
                <a:latin typeface="Tahoma" panose="020B0604030504040204" pitchFamily="34" charset="0"/>
              </a:rPr>
              <a:t>Towards adopting</a:t>
            </a:r>
          </a:p>
          <a:p>
            <a:pPr marL="250825" indent="-250825" algn="ctr">
              <a:spcBef>
                <a:spcPct val="0"/>
              </a:spcBef>
              <a:buNone/>
            </a:pPr>
            <a:r>
              <a:rPr lang="en-IE" altLang="en-US" sz="2800">
                <a:latin typeface="Tahoma" panose="020B0604030504040204" pitchFamily="34" charset="0"/>
              </a:rPr>
              <a:t>Common Nomenclature and Common Standards</a:t>
            </a:r>
          </a:p>
          <a:p>
            <a:pPr marL="250825" indent="-250825" algn="ctr">
              <a:spcBef>
                <a:spcPct val="0"/>
              </a:spcBef>
              <a:buNone/>
            </a:pPr>
            <a:endParaRPr lang="en-IE" altLang="en-US" sz="2800">
              <a:latin typeface="Tahoma" panose="020B0604030504040204" pitchFamily="34" charset="0"/>
            </a:endParaRPr>
          </a:p>
          <a:p>
            <a:pPr marL="250825" indent="-250825" algn="ctr">
              <a:spcBef>
                <a:spcPct val="0"/>
              </a:spcBef>
              <a:buNone/>
            </a:pPr>
            <a:r>
              <a:rPr lang="en-GB" altLang="en-US" sz="1800" b="0"/>
              <a:t>Based on CGMS White Paper: CGMS-45-EUM-WP-33</a:t>
            </a:r>
            <a:endParaRPr lang="en-IE" altLang="en-US" sz="1800">
              <a:latin typeface="Tahoma" panose="020B0604030504040204" pitchFamily="34" charset="0"/>
            </a:endParaRPr>
          </a:p>
          <a:p>
            <a:pPr marL="250825" indent="-250825" algn="ctr">
              <a:spcBef>
                <a:spcPct val="0"/>
              </a:spcBef>
              <a:buNone/>
            </a:pPr>
            <a:endParaRPr lang="en-GB" altLang="en-US" b="0" i="1" smtClean="0">
              <a:latin typeface="Tahoma" panose="020B0604030504040204" pitchFamily="34" charset="0"/>
            </a:endParaRPr>
          </a:p>
          <a:p>
            <a:pPr marL="250825" indent="-250825" algn="ctr">
              <a:spcBef>
                <a:spcPct val="0"/>
              </a:spcBef>
              <a:buNone/>
            </a:pPr>
            <a:endParaRPr lang="en-GB" altLang="en-US" b="0" i="1" smtClean="0">
              <a:latin typeface="Tahoma" panose="020B0604030504040204" pitchFamily="34" charset="0"/>
            </a:endParaRPr>
          </a:p>
          <a:p>
            <a:pPr marL="250825" indent="-250825" algn="ctr">
              <a:spcBef>
                <a:spcPct val="0"/>
              </a:spcBef>
              <a:buNone/>
            </a:pPr>
            <a:endParaRPr lang="en-GB" altLang="en-US" b="0" i="1" smtClean="0">
              <a:latin typeface="Tahoma" panose="020B0604030504040204" pitchFamily="34" charset="0"/>
            </a:endParaRPr>
          </a:p>
          <a:p>
            <a:pPr marL="250825" indent="-250825" algn="ctr">
              <a:spcBef>
                <a:spcPct val="0"/>
              </a:spcBef>
              <a:buNone/>
            </a:pPr>
            <a:endParaRPr lang="en-GB" altLang="en-US" b="0" i="1" smtClean="0">
              <a:latin typeface="Tahoma" panose="020B0604030504040204" pitchFamily="34" charset="0"/>
            </a:endParaRPr>
          </a:p>
          <a:p>
            <a:pPr marL="250825" indent="-250825" algn="ctr">
              <a:spcBef>
                <a:spcPct val="0"/>
              </a:spcBef>
              <a:buNone/>
            </a:pPr>
            <a:endParaRPr lang="en-GB" altLang="en-US" b="0" i="1" smtClean="0">
              <a:latin typeface="Tahoma" panose="020B0604030504040204" pitchFamily="34" charset="0"/>
            </a:endParaRPr>
          </a:p>
          <a:p>
            <a:pPr marL="250825" indent="-250825" algn="ctr">
              <a:spcBef>
                <a:spcPct val="0"/>
              </a:spcBef>
              <a:buNone/>
            </a:pPr>
            <a:endParaRPr lang="en-GB" altLang="en-US" b="0" i="1" smtClean="0">
              <a:latin typeface="Tahoma" panose="020B0604030504040204" pitchFamily="34" charset="0"/>
            </a:endParaRPr>
          </a:p>
          <a:p>
            <a:pPr marL="250825" indent="-250825" algn="ctr">
              <a:spcBef>
                <a:spcPct val="0"/>
              </a:spcBef>
              <a:buNone/>
            </a:pPr>
            <a:endParaRPr lang="en-GB" altLang="en-US" b="0" i="1" smtClean="0">
              <a:latin typeface="Tahoma" panose="020B0604030504040204" pitchFamily="34" charset="0"/>
            </a:endParaRPr>
          </a:p>
          <a:p>
            <a:pPr marL="250825" indent="-250825" algn="ctr">
              <a:spcBef>
                <a:spcPct val="0"/>
              </a:spcBef>
              <a:buNone/>
            </a:pPr>
            <a:endParaRPr lang="en-GB" altLang="en-US" b="0" i="1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070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UM_template_v03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593</Words>
  <Application>Microsoft Office PowerPoint</Application>
  <PresentationFormat>Widescreen</PresentationFormat>
  <Paragraphs>119</Paragraphs>
  <Slides>11</Slides>
  <Notes>3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Century Gothic</vt:lpstr>
      <vt:lpstr>等线</vt:lpstr>
      <vt:lpstr>Tahoma</vt:lpstr>
      <vt:lpstr>Times New Roman</vt:lpstr>
      <vt:lpstr>Wingdings</vt:lpstr>
      <vt:lpstr>1_EUM_template_v03</vt:lpstr>
      <vt:lpstr>Clip</vt:lpstr>
      <vt:lpstr>Instrument Specifications and  Calibration Information GDWG, March 2019   </vt:lpstr>
      <vt:lpstr>Agenda Topics</vt:lpstr>
      <vt:lpstr>PowerPoint Presentation</vt:lpstr>
      <vt:lpstr>PowerPoint Presentation</vt:lpstr>
      <vt:lpstr>Status landing pages</vt:lpstr>
      <vt:lpstr>Standardised Landing Pages concept  From CGMS White Paper: CGMS-45-EUM-WP-33</vt:lpstr>
      <vt:lpstr>PowerPoint Presentation</vt:lpstr>
      <vt:lpstr>Proposal WMO OSCAR update of interface to landing pages</vt:lpstr>
      <vt:lpstr>PowerPoint Presentation</vt:lpstr>
      <vt:lpstr>Proposed Actions to GSICS From CGMS White Paper: CGMS-45-EUM-WP-33</vt:lpstr>
      <vt:lpstr>PowerPoint Presentation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Roebeling</dc:creator>
  <cp:lastModifiedBy>Rob Roebeling</cp:lastModifiedBy>
  <cp:revision>10</cp:revision>
  <dcterms:created xsi:type="dcterms:W3CDTF">2018-09-17T15:17:37Z</dcterms:created>
  <dcterms:modified xsi:type="dcterms:W3CDTF">2019-03-05T09:36:12Z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M_DOCNUM">
    <vt:lpwstr>1059135</vt:lpwstr>
  </property>
  <property fmtid="{D5CDD505-2E9C-101B-9397-08002B2CF9AE}" pid="3" name="DM_DOCNAME">
    <vt:lpwstr>Presentation_GSICS_GDWG_2019_EventLogging</vt:lpwstr>
  </property>
  <property fmtid="{D5CDD505-2E9C-101B-9397-08002B2CF9AE}" pid="4" name="DM_AUTHOR">
    <vt:lpwstr>Rob Roebeling</vt:lpwstr>
  </property>
  <property fmtid="{D5CDD505-2E9C-101B-9397-08002B2CF9AE}" pid="5" name="DM_E_DOC_NO">
    <vt:lpwstr>EUM/OPS/VWG/19/1059135</vt:lpwstr>
  </property>
  <property fmtid="{D5CDD505-2E9C-101B-9397-08002B2CF9AE}" pid="6" name="DM_E_VER_NO">
    <vt:lpwstr>1 Draft</vt:lpwstr>
  </property>
  <property fmtid="{D5CDD505-2E9C-101B-9397-08002B2CF9AE}" pid="7" name="DM_E_ISS_DATE">
    <vt:lpwstr>21 February 2019</vt:lpwstr>
  </property>
  <property fmtid="{D5CDD505-2E9C-101B-9397-08002B2CF9AE}" pid="8" name="DM_E_FROM_PERS2">
    <vt:lpwstr/>
  </property>
  <property fmtid="{D5CDD505-2E9C-101B-9397-08002B2CF9AE}" pid="9" name="DM_E_CONFID">
    <vt:lpwstr/>
  </property>
  <property fmtid="{D5CDD505-2E9C-101B-9397-08002B2CF9AE}" pid="10" name="DM_E_WBS_CODE">
    <vt:lpwstr/>
  </property>
  <property fmtid="{D5CDD505-2E9C-101B-9397-08002B2CF9AE}" pid="11" name="DM_E_DISTRIB">
    <vt:lpwstr/>
  </property>
</Properties>
</file>