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</p:sldMasterIdLst>
  <p:notesMasterIdLst>
    <p:notesMasterId r:id="rId29"/>
  </p:notesMasterIdLst>
  <p:handoutMasterIdLst>
    <p:handoutMasterId r:id="rId30"/>
  </p:handoutMasterIdLst>
  <p:sldIdLst>
    <p:sldId id="290" r:id="rId3"/>
    <p:sldId id="261" r:id="rId4"/>
    <p:sldId id="269" r:id="rId5"/>
    <p:sldId id="298" r:id="rId6"/>
    <p:sldId id="315" r:id="rId7"/>
    <p:sldId id="316" r:id="rId8"/>
    <p:sldId id="317" r:id="rId9"/>
    <p:sldId id="320" r:id="rId10"/>
    <p:sldId id="313" r:id="rId11"/>
    <p:sldId id="300" r:id="rId12"/>
    <p:sldId id="321" r:id="rId13"/>
    <p:sldId id="322" r:id="rId14"/>
    <p:sldId id="333" r:id="rId15"/>
    <p:sldId id="334" r:id="rId16"/>
    <p:sldId id="323" r:id="rId17"/>
    <p:sldId id="314" r:id="rId18"/>
    <p:sldId id="319" r:id="rId19"/>
    <p:sldId id="329" r:id="rId20"/>
    <p:sldId id="330" r:id="rId21"/>
    <p:sldId id="325" r:id="rId22"/>
    <p:sldId id="326" r:id="rId23"/>
    <p:sldId id="328" r:id="rId24"/>
    <p:sldId id="324" r:id="rId25"/>
    <p:sldId id="332" r:id="rId26"/>
    <p:sldId id="331" r:id="rId27"/>
    <p:sldId id="286" r:id="rId2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3300"/>
    <a:srgbClr val="0000CC"/>
    <a:srgbClr val="FF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2" autoAdjust="0"/>
    <p:restoredTop sz="94660"/>
  </p:normalViewPr>
  <p:slideViewPr>
    <p:cSldViewPr>
      <p:cViewPr>
        <p:scale>
          <a:sx n="80" d="100"/>
          <a:sy n="80" d="100"/>
        </p:scale>
        <p:origin x="-157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37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1CF4278-F357-4B08-B74F-C9421D94935C}" type="datetimeFigureOut">
              <a:rPr lang="zh-CN" altLang="en-US"/>
              <a:pPr>
                <a:defRPr/>
              </a:pPr>
              <a:t>2019/3/4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D04199B-6F8D-423C-B407-4652F983C12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119E357-DC0C-46E7-86E7-58839B464C10}" type="datetimeFigureOut">
              <a:rPr lang="zh-CN" altLang="en-US"/>
              <a:pPr>
                <a:defRPr/>
              </a:pPr>
              <a:t>2019/3/4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4C6CE96-311F-4855-B206-7DA20494754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75" y="260350"/>
            <a:ext cx="1506538" cy="425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" name="Picture 4" descr="NSMC 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" y="260350"/>
            <a:ext cx="2214563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5"/>
          <p:cNvSpPr>
            <a:spLocks noChangeShapeType="1"/>
          </p:cNvSpPr>
          <p:nvPr userDrawn="1"/>
        </p:nvSpPr>
        <p:spPr bwMode="auto">
          <a:xfrm>
            <a:off x="31750" y="785813"/>
            <a:ext cx="9080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lIns="61941" tIns="30971" rIns="61941" bIns="3097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ea typeface="+mn-ea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2378075" y="260350"/>
            <a:ext cx="439261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1393304" y="188640"/>
            <a:ext cx="6347048" cy="580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04823-A48C-4DCC-BE6B-5AECECE000FF}" type="datetime1">
              <a:rPr lang="zh-CN" altLang="en-US" smtClean="0"/>
              <a:pPr>
                <a:defRPr/>
              </a:pPr>
              <a:t>2019/3/4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43A36-0A1B-4A7F-B788-F671BFE93D7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E4FE5-70EE-4B63-A07B-985F1B49E5CE}" type="datetime1">
              <a:rPr lang="en-US" smtClean="0"/>
              <a:pPr/>
              <a:t>3/4/2019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E4FE5-70EE-4B63-A07B-985F1B49E5CE}" type="datetime1">
              <a:rPr lang="en-US" smtClean="0"/>
              <a:pPr/>
              <a:t>3/4/2019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E4FE5-70EE-4B63-A07B-985F1B49E5CE}" type="datetime1">
              <a:rPr lang="en-US" smtClean="0"/>
              <a:pPr/>
              <a:t>3/4/2019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E4FE5-70EE-4B63-A07B-985F1B49E5CE}" type="datetime1">
              <a:rPr lang="en-US" smtClean="0"/>
              <a:pPr/>
              <a:t>3/4/2019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E4FE5-70EE-4B63-A07B-985F1B49E5CE}" type="datetime1">
              <a:rPr lang="en-US" smtClean="0"/>
              <a:pPr/>
              <a:t>3/4/2019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E4FE5-70EE-4B63-A07B-985F1B49E5CE}" type="datetime1">
              <a:rPr lang="en-US" smtClean="0"/>
              <a:pPr/>
              <a:t>3/4/2019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E4FE5-70EE-4B63-A07B-985F1B49E5CE}" type="datetime1">
              <a:rPr lang="en-US" smtClean="0"/>
              <a:pPr/>
              <a:t>3/4/2019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E4FE5-70EE-4B63-A07B-985F1B49E5CE}" type="datetime1">
              <a:rPr lang="en-US" smtClean="0"/>
              <a:pPr/>
              <a:t>3/4/2019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E4FE5-70EE-4B63-A07B-985F1B49E5CE}" type="datetime1">
              <a:rPr lang="en-US" smtClean="0"/>
              <a:pPr/>
              <a:t>3/4/2019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E4FE5-70EE-4B63-A07B-985F1B49E5CE}" type="datetime1">
              <a:rPr lang="en-US" smtClean="0"/>
              <a:pPr/>
              <a:t>3/4/2019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E4FE5-70EE-4B63-A07B-985F1B49E5CE}" type="datetime1">
              <a:rPr lang="en-US" smtClean="0"/>
              <a:pPr/>
              <a:t>3/4/2019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50825" y="150813"/>
            <a:ext cx="1571625" cy="600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051" name="Picture 9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19925" y="438150"/>
            <a:ext cx="1219200" cy="180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052" name="Picture 10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312150" y="150813"/>
            <a:ext cx="742950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035" name="Line 11"/>
          <p:cNvSpPr>
            <a:spLocks noChangeShapeType="1"/>
          </p:cNvSpPr>
          <p:nvPr userDrawn="1"/>
        </p:nvSpPr>
        <p:spPr bwMode="auto">
          <a:xfrm>
            <a:off x="107950" y="836613"/>
            <a:ext cx="8893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8316416" y="652534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49B0CD6-2324-485B-80AF-E0A7205BA18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3" cstate="print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4" cstate="print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22987-CD27-4AB6-B5EE-BBB2825D6C9B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6937C-4296-4F09-BFBF-208432D16C49}" type="slidenum">
              <a:rPr kumimoji="0" lang="en-US" smtClean="0"/>
              <a:pPr/>
              <a:t>‹#›</a:t>
            </a:fld>
            <a:endParaRPr kumimoji="0" lang="zh-CN" altLang="en-US"/>
          </a:p>
        </p:txBody>
      </p:sp>
      <p:pic>
        <p:nvPicPr>
          <p:cNvPr id="12" name="Picture 7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50825" y="150813"/>
            <a:ext cx="1571625" cy="600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3" name="Picture 9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019925" y="438150"/>
            <a:ext cx="1219200" cy="180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4" name="Picture 10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312150" y="150813"/>
            <a:ext cx="742950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5" name="Line 11"/>
          <p:cNvSpPr>
            <a:spLocks noChangeShapeType="1"/>
          </p:cNvSpPr>
          <p:nvPr userDrawn="1"/>
        </p:nvSpPr>
        <p:spPr bwMode="auto">
          <a:xfrm>
            <a:off x="107950" y="836613"/>
            <a:ext cx="8893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316416" y="652534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49B0CD6-2324-485B-80AF-E0A7205BA18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NSMC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97125" y="3312369"/>
            <a:ext cx="3246875" cy="2276871"/>
          </a:xfrm>
          <a:prstGeom prst="rect">
            <a:avLst/>
          </a:prstGeom>
        </p:spPr>
      </p:pic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3429000"/>
            <a:ext cx="5940152" cy="2304256"/>
          </a:xfrm>
        </p:spPr>
        <p:txBody>
          <a:bodyPr>
            <a:noAutofit/>
          </a:bodyPr>
          <a:lstStyle/>
          <a:p>
            <a:r>
              <a:rPr lang="en-US" altLang="zh-CN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Chengli</a:t>
            </a:r>
            <a:r>
              <a:rPr lang="en-US" altLang="zh-CN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Qi</a:t>
            </a:r>
            <a:r>
              <a:rPr lang="en-US" altLang="zh-CN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Chunqiang</a:t>
            </a:r>
            <a:r>
              <a:rPr lang="en-US" altLang="zh-CN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Wu</a:t>
            </a:r>
            <a:r>
              <a:rPr lang="en-US" altLang="zh-C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Xiuqing</a:t>
            </a:r>
            <a:r>
              <a:rPr lang="en-US" altLang="zh-CN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</a:t>
            </a:r>
            <a:r>
              <a:rPr lang="en-US" altLang="zh-CN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Hanlie</a:t>
            </a:r>
            <a:r>
              <a:rPr lang="en-US" altLang="zh-CN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altLang="zh-CN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Lu Li, Fang Zhou </a:t>
            </a:r>
          </a:p>
          <a:p>
            <a:pPr algn="ctr"/>
            <a:r>
              <a:rPr lang="en-US" altLang="zh-CN" sz="1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National Satellite Meteorological Center(NSMC), CMA</a:t>
            </a:r>
          </a:p>
          <a:p>
            <a:pPr algn="ctr"/>
            <a:r>
              <a:rPr lang="en-US" altLang="zh-CN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Mingjian</a:t>
            </a:r>
            <a:r>
              <a:rPr lang="en-US" altLang="zh-CN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Gu</a:t>
            </a:r>
            <a:r>
              <a:rPr lang="en-US" altLang="zh-C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Chunyuan</a:t>
            </a:r>
            <a:r>
              <a:rPr lang="en-US" altLang="zh-CN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Shao</a:t>
            </a:r>
            <a:endParaRPr lang="en-US" altLang="zh-CN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zh-CN" sz="1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Shanghai </a:t>
            </a:r>
            <a:r>
              <a:rPr lang="en-US" altLang="zh-CN" sz="1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Institude</a:t>
            </a:r>
            <a:r>
              <a:rPr lang="en-US" altLang="zh-CN" sz="1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of Technical Physics(SITP), CAS</a:t>
            </a:r>
          </a:p>
          <a:p>
            <a:pPr algn="ctr"/>
            <a:endParaRPr lang="zh-CN" alt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24" y="1052736"/>
            <a:ext cx="72866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FY-3D/HIRAS</a:t>
            </a:r>
          </a:p>
          <a:p>
            <a:pPr algn="ctr"/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On-orbit performance and validation</a:t>
            </a:r>
            <a:endParaRPr lang="zh-CN" alt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平行四边形 5"/>
          <p:cNvSpPr/>
          <p:nvPr/>
        </p:nvSpPr>
        <p:spPr>
          <a:xfrm>
            <a:off x="971600" y="6429372"/>
            <a:ext cx="7272808" cy="428628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GSICS Annual Meeting, 04-08 Mar 2019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1052736"/>
            <a:ext cx="8640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2000" b="1" dirty="0" smtClean="0"/>
              <a:t>   HIRAS </a:t>
            </a:r>
            <a:r>
              <a:rPr lang="en-US" altLang="zh-CN" sz="2000" b="1" dirty="0"/>
              <a:t>OBS compared with LBLRTM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simulation </a:t>
            </a:r>
            <a:r>
              <a:rPr lang="en-US" altLang="zh-CN" sz="2000" b="1" dirty="0" smtClean="0"/>
              <a:t>in clear ocean condition.  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2000" b="1" dirty="0" smtClean="0"/>
              <a:t>   Clear pixels filtering: Using MERSI cloud mask production.</a:t>
            </a:r>
            <a:endParaRPr lang="zh-CN" altLang="en-US" sz="2000" b="1" dirty="0"/>
          </a:p>
        </p:txBody>
      </p:sp>
      <p:pic>
        <p:nvPicPr>
          <p:cNvPr id="4" name="Picture 2" descr="C:\Users\think\Desktop\HIRAS在轨测试\测试结果\zhouf\2018030519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132856"/>
            <a:ext cx="5384065" cy="3744416"/>
          </a:xfrm>
          <a:prstGeom prst="rect">
            <a:avLst/>
          </a:prstGeom>
          <a:noFill/>
        </p:spPr>
      </p:pic>
      <p:pic>
        <p:nvPicPr>
          <p:cNvPr id="6" name="Picture 3" descr="C:\Users\think\Desktop\HIRAS在轨测试\测试结果\zhouf\FY3D_MERSI_GBAL_L2_20180305_1940_CLMXX_MS.HDF_CloudMas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76872"/>
            <a:ext cx="3528392" cy="352839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283968" y="6021288"/>
            <a:ext cx="4680520" cy="646331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Clear pixels determined from MERSI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cloud mask</a:t>
            </a:r>
            <a:endParaRPr lang="zh-CN" altLang="en-US" dirty="0"/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994122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Spectral accuracy validation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6093296"/>
            <a:ext cx="2664296" cy="369332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dirty="0"/>
              <a:t>MERSI-II </a:t>
            </a:r>
            <a:r>
              <a:rPr lang="en-US" altLang="zh-CN" dirty="0" err="1"/>
              <a:t>Cloudmask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 descr="C:\Users\think\Desktop\HIRAS在轨测试\测试结果\光谱评估图\LW_spc_bias.emf"/>
          <p:cNvPicPr>
            <a:picLocks noChangeAspect="1" noChangeArrowheads="1"/>
          </p:cNvPicPr>
          <p:nvPr/>
        </p:nvPicPr>
        <p:blipFill>
          <a:blip r:embed="rId2" cstate="print"/>
          <a:srcRect l="5817" t="2041" r="6920"/>
          <a:stretch>
            <a:fillRect/>
          </a:stretch>
        </p:blipFill>
        <p:spPr bwMode="auto">
          <a:xfrm>
            <a:off x="179512" y="476672"/>
            <a:ext cx="4320480" cy="3456384"/>
          </a:xfrm>
          <a:prstGeom prst="rect">
            <a:avLst/>
          </a:prstGeom>
          <a:noFill/>
        </p:spPr>
      </p:pic>
      <p:pic>
        <p:nvPicPr>
          <p:cNvPr id="13" name="Picture 1" descr="C:\Users\think\Desktop\HIRAS在轨测试\测试结果\光谱评估图\MW1_spc_bias.emf"/>
          <p:cNvPicPr>
            <a:picLocks noChangeAspect="1" noChangeArrowheads="1"/>
          </p:cNvPicPr>
          <p:nvPr/>
        </p:nvPicPr>
        <p:blipFill>
          <a:blip r:embed="rId3" cstate="print"/>
          <a:srcRect l="4256" t="1493" r="7430" b="1458"/>
          <a:stretch>
            <a:fillRect/>
          </a:stretch>
        </p:blipFill>
        <p:spPr bwMode="auto">
          <a:xfrm>
            <a:off x="4531010" y="476672"/>
            <a:ext cx="4505486" cy="3528392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619672" y="0"/>
            <a:ext cx="5557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FF"/>
                </a:solidFill>
              </a:rPr>
              <a:t>Spectral bias </a:t>
            </a:r>
            <a:r>
              <a:rPr lang="en-US" altLang="zh-CN" b="1" dirty="0" err="1" smtClean="0">
                <a:solidFill>
                  <a:srgbClr val="FF00FF"/>
                </a:solidFill>
              </a:rPr>
              <a:t>vs</a:t>
            </a:r>
            <a:r>
              <a:rPr lang="en-US" altLang="zh-CN" b="1" dirty="0" smtClean="0">
                <a:solidFill>
                  <a:srgbClr val="FF00FF"/>
                </a:solidFill>
              </a:rPr>
              <a:t> LBLRTM</a:t>
            </a:r>
            <a:r>
              <a:rPr lang="zh-CN" altLang="en-US" b="1" dirty="0" smtClean="0">
                <a:solidFill>
                  <a:srgbClr val="FF00FF"/>
                </a:solidFill>
              </a:rPr>
              <a:t> </a:t>
            </a:r>
            <a:r>
              <a:rPr lang="en-US" altLang="zh-CN" b="1" dirty="0" smtClean="0">
                <a:solidFill>
                  <a:srgbClr val="FF00FF"/>
                </a:solidFill>
              </a:rPr>
              <a:t>–</a:t>
            </a:r>
            <a:r>
              <a:rPr lang="en-US" altLang="zh-CN" dirty="0" smtClean="0"/>
              <a:t> first optical assignment</a:t>
            </a:r>
            <a:endParaRPr lang="zh-CN" altLang="en-US" b="1" dirty="0">
              <a:solidFill>
                <a:srgbClr val="FF00FF"/>
              </a:solidFill>
            </a:endParaRPr>
          </a:p>
        </p:txBody>
      </p:sp>
      <p:graphicFrame>
        <p:nvGraphicFramePr>
          <p:cNvPr id="15" name="表格 14"/>
          <p:cNvGraphicFramePr>
            <a:graphicFrameLocks noGrp="1"/>
          </p:cNvGraphicFramePr>
          <p:nvPr/>
        </p:nvGraphicFramePr>
        <p:xfrm>
          <a:off x="539552" y="4073768"/>
          <a:ext cx="7848870" cy="125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9774"/>
                <a:gridCol w="1569774"/>
                <a:gridCol w="1569774"/>
                <a:gridCol w="1569774"/>
                <a:gridCol w="156977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1400" dirty="0" err="1" smtClean="0">
                          <a:solidFill>
                            <a:srgbClr val="C00000"/>
                          </a:solidFill>
                        </a:rPr>
                        <a:t>Spc</a:t>
                      </a:r>
                      <a:r>
                        <a:rPr lang="en-US" altLang="zh-CN" sz="1400" dirty="0" smtClean="0">
                          <a:solidFill>
                            <a:srgbClr val="C00000"/>
                          </a:solidFill>
                        </a:rPr>
                        <a:t> bias mean</a:t>
                      </a:r>
                      <a:r>
                        <a:rPr lang="zh-CN" altLang="en-US" sz="1400" dirty="0" smtClean="0">
                          <a:solidFill>
                            <a:srgbClr val="C00000"/>
                          </a:solidFill>
                        </a:rPr>
                        <a:t>（</a:t>
                      </a:r>
                      <a:r>
                        <a:rPr lang="en-US" altLang="zh-CN" sz="1400" dirty="0" err="1" smtClean="0">
                          <a:solidFill>
                            <a:srgbClr val="C00000"/>
                          </a:solidFill>
                        </a:rPr>
                        <a:t>ppm</a:t>
                      </a:r>
                      <a:r>
                        <a:rPr lang="zh-CN" altLang="en-US" sz="1400" dirty="0" smtClean="0">
                          <a:solidFill>
                            <a:srgbClr val="C00000"/>
                          </a:solidFill>
                        </a:rPr>
                        <a:t>）</a:t>
                      </a:r>
                      <a:endParaRPr lang="zh-CN" alt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C00000"/>
                          </a:solidFill>
                        </a:rPr>
                        <a:t>FOV1</a:t>
                      </a:r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C00000"/>
                          </a:solidFill>
                        </a:rPr>
                        <a:t>FOV2</a:t>
                      </a:r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C00000"/>
                          </a:solidFill>
                        </a:rPr>
                        <a:t>FOV3</a:t>
                      </a:r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C00000"/>
                          </a:solidFill>
                        </a:rPr>
                        <a:t>FOV4</a:t>
                      </a:r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LW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38.299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32.145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24.97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29.822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MW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-15.18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-4.6811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-10.813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-3.4975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表格 15"/>
          <p:cNvGraphicFramePr>
            <a:graphicFrameLocks noGrp="1"/>
          </p:cNvGraphicFramePr>
          <p:nvPr/>
        </p:nvGraphicFramePr>
        <p:xfrm>
          <a:off x="539552" y="5481528"/>
          <a:ext cx="7848870" cy="125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9774"/>
                <a:gridCol w="1569774"/>
                <a:gridCol w="1569774"/>
                <a:gridCol w="1569774"/>
                <a:gridCol w="156977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1400" dirty="0" err="1" smtClean="0">
                          <a:solidFill>
                            <a:srgbClr val="C00000"/>
                          </a:solidFill>
                        </a:rPr>
                        <a:t>Spc</a:t>
                      </a:r>
                      <a:r>
                        <a:rPr lang="en-US" altLang="zh-CN" sz="1400" baseline="0" dirty="0" smtClean="0">
                          <a:solidFill>
                            <a:srgbClr val="C00000"/>
                          </a:solidFill>
                        </a:rPr>
                        <a:t> bias std</a:t>
                      </a:r>
                      <a:r>
                        <a:rPr lang="zh-CN" altLang="en-US" sz="1400" dirty="0" smtClean="0">
                          <a:solidFill>
                            <a:srgbClr val="C00000"/>
                          </a:solidFill>
                        </a:rPr>
                        <a:t>（</a:t>
                      </a:r>
                      <a:r>
                        <a:rPr lang="en-US" altLang="zh-CN" sz="1400" dirty="0" err="1" smtClean="0">
                          <a:solidFill>
                            <a:srgbClr val="C00000"/>
                          </a:solidFill>
                        </a:rPr>
                        <a:t>ppm</a:t>
                      </a:r>
                      <a:r>
                        <a:rPr lang="zh-CN" altLang="en-US" sz="1400" dirty="0" smtClean="0">
                          <a:solidFill>
                            <a:srgbClr val="C00000"/>
                          </a:solidFill>
                        </a:rPr>
                        <a:t>）</a:t>
                      </a:r>
                      <a:endParaRPr lang="zh-CN" alt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C00000"/>
                          </a:solidFill>
                        </a:rPr>
                        <a:t>FOV1</a:t>
                      </a:r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C00000"/>
                          </a:solidFill>
                        </a:rPr>
                        <a:t>FOV2</a:t>
                      </a:r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C00000"/>
                          </a:solidFill>
                        </a:rPr>
                        <a:t>FOV3</a:t>
                      </a:r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C00000"/>
                          </a:solidFill>
                        </a:rPr>
                        <a:t>FOV4</a:t>
                      </a:r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LW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0.996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0.774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0.751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1.085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MW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1.185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2.143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2.592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1.834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H:\0605-spc\MW2_spc_bias_optv1p4.emf"/>
          <p:cNvPicPr>
            <a:picLocks noChangeAspect="1" noChangeArrowheads="1"/>
          </p:cNvPicPr>
          <p:nvPr/>
        </p:nvPicPr>
        <p:blipFill>
          <a:blip r:embed="rId2" cstate="print"/>
          <a:srcRect l="7060" r="8434" b="1780"/>
          <a:stretch>
            <a:fillRect/>
          </a:stretch>
        </p:blipFill>
        <p:spPr bwMode="auto">
          <a:xfrm>
            <a:off x="5884525" y="836712"/>
            <a:ext cx="2863939" cy="2372990"/>
          </a:xfrm>
          <a:prstGeom prst="rect">
            <a:avLst/>
          </a:prstGeom>
          <a:noFill/>
        </p:spPr>
      </p:pic>
      <p:pic>
        <p:nvPicPr>
          <p:cNvPr id="9" name="Picture 2" descr="H:\0605-spc\MW1_spc_bias_optv1p4.emf"/>
          <p:cNvPicPr>
            <a:picLocks noChangeAspect="1" noChangeArrowheads="1"/>
          </p:cNvPicPr>
          <p:nvPr/>
        </p:nvPicPr>
        <p:blipFill>
          <a:blip r:embed="rId3" cstate="print"/>
          <a:srcRect l="7243" r="8250" b="1780"/>
          <a:stretch>
            <a:fillRect/>
          </a:stretch>
        </p:blipFill>
        <p:spPr bwMode="auto">
          <a:xfrm>
            <a:off x="3076179" y="836712"/>
            <a:ext cx="2863973" cy="2372990"/>
          </a:xfrm>
          <a:prstGeom prst="rect">
            <a:avLst/>
          </a:prstGeom>
          <a:noFill/>
        </p:spPr>
      </p:pic>
      <p:graphicFrame>
        <p:nvGraphicFramePr>
          <p:cNvPr id="15" name="表格 14"/>
          <p:cNvGraphicFramePr>
            <a:graphicFrameLocks noGrp="1"/>
          </p:cNvGraphicFramePr>
          <p:nvPr/>
        </p:nvGraphicFramePr>
        <p:xfrm>
          <a:off x="539552" y="3284984"/>
          <a:ext cx="7848870" cy="163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9774"/>
                <a:gridCol w="1569774"/>
                <a:gridCol w="1569774"/>
                <a:gridCol w="1569774"/>
                <a:gridCol w="156977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1400" dirty="0" err="1" smtClean="0">
                          <a:solidFill>
                            <a:srgbClr val="C00000"/>
                          </a:solidFill>
                        </a:rPr>
                        <a:t>Spc</a:t>
                      </a:r>
                      <a:r>
                        <a:rPr lang="en-US" altLang="zh-CN" sz="14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altLang="zh-CN" sz="1400" dirty="0" smtClean="0">
                          <a:solidFill>
                            <a:srgbClr val="C00000"/>
                          </a:solidFill>
                        </a:rPr>
                        <a:t>Bias mean</a:t>
                      </a:r>
                      <a:r>
                        <a:rPr lang="zh-CN" altLang="en-US" sz="1400" dirty="0" smtClean="0">
                          <a:solidFill>
                            <a:srgbClr val="C00000"/>
                          </a:solidFill>
                        </a:rPr>
                        <a:t>（</a:t>
                      </a:r>
                      <a:r>
                        <a:rPr lang="en-US" altLang="zh-CN" sz="1400" dirty="0" err="1" smtClean="0">
                          <a:solidFill>
                            <a:srgbClr val="C00000"/>
                          </a:solidFill>
                        </a:rPr>
                        <a:t>ppm</a:t>
                      </a:r>
                      <a:r>
                        <a:rPr lang="zh-CN" altLang="en-US" sz="1400" dirty="0" smtClean="0">
                          <a:solidFill>
                            <a:srgbClr val="C00000"/>
                          </a:solidFill>
                        </a:rPr>
                        <a:t>）</a:t>
                      </a:r>
                      <a:endParaRPr lang="zh-CN" alt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C00000"/>
                          </a:solidFill>
                        </a:rPr>
                        <a:t>FOV1</a:t>
                      </a:r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C00000"/>
                          </a:solidFill>
                        </a:rPr>
                        <a:t>FOV2</a:t>
                      </a:r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C00000"/>
                          </a:solidFill>
                        </a:rPr>
                        <a:t>FOV3</a:t>
                      </a:r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C00000"/>
                          </a:solidFill>
                        </a:rPr>
                        <a:t>FOV4</a:t>
                      </a:r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LW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-3.06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-0.67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1.05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1.58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MW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-3.76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-1.02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-1.17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-2.60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SW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-1.38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1.05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1.61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2.39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表格 15"/>
          <p:cNvGraphicFramePr>
            <a:graphicFrameLocks noGrp="1"/>
          </p:cNvGraphicFramePr>
          <p:nvPr/>
        </p:nvGraphicFramePr>
        <p:xfrm>
          <a:off x="539552" y="5085184"/>
          <a:ext cx="7848870" cy="163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9774"/>
                <a:gridCol w="1569774"/>
                <a:gridCol w="1569774"/>
                <a:gridCol w="1569774"/>
                <a:gridCol w="156977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1400" dirty="0" err="1" smtClean="0">
                          <a:solidFill>
                            <a:srgbClr val="C00000"/>
                          </a:solidFill>
                        </a:rPr>
                        <a:t>Spc</a:t>
                      </a:r>
                      <a:r>
                        <a:rPr lang="en-US" altLang="zh-CN" sz="1400" dirty="0" smtClean="0">
                          <a:solidFill>
                            <a:srgbClr val="C00000"/>
                          </a:solidFill>
                        </a:rPr>
                        <a:t> Bias</a:t>
                      </a:r>
                      <a:r>
                        <a:rPr lang="en-US" altLang="zh-CN" sz="1400" baseline="0" dirty="0" smtClean="0">
                          <a:solidFill>
                            <a:srgbClr val="C00000"/>
                          </a:solidFill>
                        </a:rPr>
                        <a:t> std</a:t>
                      </a:r>
                      <a:r>
                        <a:rPr lang="zh-CN" altLang="en-US" sz="1400" dirty="0" smtClean="0">
                          <a:solidFill>
                            <a:srgbClr val="C00000"/>
                          </a:solidFill>
                        </a:rPr>
                        <a:t>（</a:t>
                      </a:r>
                      <a:r>
                        <a:rPr lang="en-US" altLang="zh-CN" sz="1400" dirty="0" err="1" smtClean="0">
                          <a:solidFill>
                            <a:srgbClr val="C00000"/>
                          </a:solidFill>
                        </a:rPr>
                        <a:t>ppm</a:t>
                      </a:r>
                      <a:r>
                        <a:rPr lang="zh-CN" altLang="en-US" sz="1400" dirty="0" smtClean="0">
                          <a:solidFill>
                            <a:srgbClr val="C00000"/>
                          </a:solidFill>
                        </a:rPr>
                        <a:t>）</a:t>
                      </a:r>
                      <a:endParaRPr lang="zh-CN" alt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C00000"/>
                          </a:solidFill>
                        </a:rPr>
                        <a:t>FOV1</a:t>
                      </a:r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C00000"/>
                          </a:solidFill>
                        </a:rPr>
                        <a:t>FOV2</a:t>
                      </a:r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C00000"/>
                          </a:solidFill>
                        </a:rPr>
                        <a:t>FOV3</a:t>
                      </a:r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C00000"/>
                          </a:solidFill>
                        </a:rPr>
                        <a:t>FOV4</a:t>
                      </a:r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LW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1.18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1.11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0.81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1.39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MW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1.35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1.34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1.65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1.68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SW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4.52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5.22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3.09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3.32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Picture 2" descr="H:\0605-spc\LW_spc_bias_optv1p4.emf"/>
          <p:cNvPicPr>
            <a:picLocks noChangeAspect="1" noChangeArrowheads="1"/>
          </p:cNvPicPr>
          <p:nvPr/>
        </p:nvPicPr>
        <p:blipFill>
          <a:blip r:embed="rId4" cstate="print"/>
          <a:srcRect r="8250" b="1780"/>
          <a:stretch>
            <a:fillRect/>
          </a:stretch>
        </p:blipFill>
        <p:spPr bwMode="auto">
          <a:xfrm>
            <a:off x="0" y="836712"/>
            <a:ext cx="3109441" cy="237299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475656" y="260648"/>
            <a:ext cx="6147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FF"/>
                </a:solidFill>
              </a:rPr>
              <a:t>Spectral bias </a:t>
            </a:r>
            <a:r>
              <a:rPr lang="en-US" altLang="zh-CN" b="1" dirty="0" err="1" smtClean="0">
                <a:solidFill>
                  <a:srgbClr val="FF00FF"/>
                </a:solidFill>
              </a:rPr>
              <a:t>vs</a:t>
            </a:r>
            <a:r>
              <a:rPr lang="en-US" altLang="zh-CN" b="1" dirty="0" smtClean="0">
                <a:solidFill>
                  <a:srgbClr val="FF00FF"/>
                </a:solidFill>
              </a:rPr>
              <a:t> LBLRTM after fine optical assignment</a:t>
            </a:r>
            <a:endParaRPr lang="zh-CN" altLang="en-US" b="1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7164288" cy="4272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4797152"/>
            <a:ext cx="8229600" cy="1545035"/>
          </a:xfrm>
        </p:spPr>
        <p:txBody>
          <a:bodyPr>
            <a:normAutofit fontScale="85000" lnSpcReduction="10000"/>
          </a:bodyPr>
          <a:lstStyle/>
          <a:p>
            <a:r>
              <a:rPr lang="en-US" altLang="zh-CN" dirty="0" smtClean="0"/>
              <a:t>HIRAS suffered signal attenuation due to silica gel gas </a:t>
            </a:r>
            <a:r>
              <a:rPr lang="en-US" altLang="zh-CN" dirty="0" smtClean="0"/>
              <a:t>contamination, in LW band most serious region of 800cm-1 </a:t>
            </a:r>
            <a:r>
              <a:rPr lang="en-US" altLang="zh-CN" dirty="0" smtClean="0"/>
              <a:t>attenuation </a:t>
            </a:r>
            <a:r>
              <a:rPr lang="en-US" altLang="zh-CN" dirty="0" smtClean="0"/>
              <a:t>rate is about 9% per month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/>
              <a:t>13</a:t>
            </a:fld>
            <a:endParaRPr kumimoji="0" lang="en-US"/>
          </a:p>
        </p:txBody>
      </p:sp>
      <p:sp>
        <p:nvSpPr>
          <p:cNvPr id="6" name="TextBox 5"/>
          <p:cNvSpPr txBox="1"/>
          <p:nvPr/>
        </p:nvSpPr>
        <p:spPr>
          <a:xfrm>
            <a:off x="5580112" y="1844824"/>
            <a:ext cx="461665" cy="923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96136" y="2636912"/>
            <a:ext cx="3096344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Instrument </a:t>
            </a:r>
            <a:r>
              <a:rPr lang="en-US" altLang="zh-CN" dirty="0" err="1" smtClean="0"/>
              <a:t>responsivity</a:t>
            </a:r>
            <a:r>
              <a:rPr lang="en-US" altLang="zh-CN" dirty="0" smtClean="0"/>
              <a:t> function (</a:t>
            </a:r>
            <a:r>
              <a:rPr lang="en-US" altLang="zh-CN" dirty="0" smtClean="0"/>
              <a:t>ISRF) used </a:t>
            </a:r>
            <a:r>
              <a:rPr lang="en-US" altLang="zh-CN" dirty="0" smtClean="0"/>
              <a:t>to monitor the signal variation</a:t>
            </a:r>
            <a:endParaRPr lang="zh-CN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/>
              <a:t>14</a:t>
            </a:fld>
            <a:endParaRPr kumimoji="0"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-171400"/>
            <a:ext cx="5868144" cy="4401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708920"/>
            <a:ext cx="5940152" cy="438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0" y="4437112"/>
            <a:ext cx="3635896" cy="2160240"/>
          </a:xfrm>
        </p:spPr>
        <p:txBody>
          <a:bodyPr>
            <a:normAutofit fontScale="92500"/>
          </a:bodyPr>
          <a:lstStyle/>
          <a:p>
            <a:pPr marL="0" indent="12700">
              <a:buNone/>
            </a:pPr>
            <a:r>
              <a:rPr lang="en-US" altLang="zh-CN" dirty="0" smtClean="0"/>
              <a:t>In MW and SW bands, attenuation rate is about 2.7% and 3.7% per month</a:t>
            </a:r>
            <a:endParaRPr lang="zh-CN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 descr="G:\光谱定标监测图\LW_2019012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7668344" cy="2204863"/>
          </a:xfrm>
          <a:prstGeom prst="rect">
            <a:avLst/>
          </a:prstGeom>
          <a:noFill/>
        </p:spPr>
      </p:pic>
      <p:pic>
        <p:nvPicPr>
          <p:cNvPr id="12" name="Picture 2" descr="G:\光谱定标监测图\MW1_2019012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060848"/>
            <a:ext cx="7200800" cy="2516921"/>
          </a:xfrm>
          <a:prstGeom prst="rect">
            <a:avLst/>
          </a:prstGeom>
          <a:noFill/>
        </p:spPr>
      </p:pic>
      <p:pic>
        <p:nvPicPr>
          <p:cNvPr id="11" name="Picture 3" descr="G:\光谱定标监测图\MW2_2019012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9344" y="4509120"/>
            <a:ext cx="5904656" cy="2348880"/>
          </a:xfrm>
          <a:prstGeom prst="rect">
            <a:avLst/>
          </a:prstGeom>
          <a:noFill/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/>
              <a:t>15</a:t>
            </a:fld>
            <a:endParaRPr kumimoji="0"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4653136"/>
            <a:ext cx="3419872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Spectral bias monitoring in 9 months, spectral bias is in range of  5ppm for MW and SW in 9 months. There is 5~10 </a:t>
            </a:r>
            <a:r>
              <a:rPr lang="en-US" altLang="zh-CN" dirty="0" err="1" smtClean="0">
                <a:solidFill>
                  <a:schemeClr val="tx1"/>
                </a:solidFill>
              </a:rPr>
              <a:t>ppm</a:t>
            </a:r>
            <a:r>
              <a:rPr lang="en-US" altLang="zh-CN" dirty="0" smtClean="0">
                <a:solidFill>
                  <a:schemeClr val="tx1"/>
                </a:solidFill>
              </a:rPr>
              <a:t> trend in LW, after on-orbit heating it recovered.  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43808" y="476672"/>
            <a:ext cx="1146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FF"/>
                </a:solidFill>
              </a:rPr>
              <a:t>LW band</a:t>
            </a:r>
            <a:endParaRPr lang="zh-CN" altLang="en-US" b="1" dirty="0">
              <a:solidFill>
                <a:srgbClr val="FF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67944" y="2492896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FF"/>
                </a:solidFill>
              </a:rPr>
              <a:t>MW band</a:t>
            </a:r>
            <a:endParaRPr lang="zh-CN" altLang="en-US" b="1" dirty="0">
              <a:solidFill>
                <a:srgbClr val="FF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2120" y="4797152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FF"/>
                </a:solidFill>
              </a:rPr>
              <a:t>SW band</a:t>
            </a:r>
            <a:endParaRPr lang="zh-CN" altLang="en-US" b="1" dirty="0">
              <a:solidFill>
                <a:srgbClr val="FF00FF"/>
              </a:solidFill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6516216" y="620688"/>
            <a:ext cx="576064" cy="1368152"/>
          </a:xfrm>
          <a:prstGeom prst="ellipse">
            <a:avLst/>
          </a:prstGeom>
          <a:noFill/>
          <a:ln>
            <a:solidFill>
              <a:srgbClr val="FF33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7092280" y="1484784"/>
            <a:ext cx="1813317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dirty="0" err="1" smtClean="0"/>
              <a:t>decontamitation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wucq\Desktop\微信图片_20180316082528.png"/>
          <p:cNvPicPr>
            <a:picLocks noChangeAspect="1" noChangeArrowheads="1"/>
          </p:cNvPicPr>
          <p:nvPr/>
        </p:nvPicPr>
        <p:blipFill>
          <a:blip r:embed="rId2" cstate="print"/>
          <a:srcRect l="9051" t="17450" r="8001" b="14301"/>
          <a:stretch>
            <a:fillRect/>
          </a:stretch>
        </p:blipFill>
        <p:spPr bwMode="auto">
          <a:xfrm>
            <a:off x="3923928" y="1052736"/>
            <a:ext cx="3063081" cy="2520280"/>
          </a:xfrm>
          <a:prstGeom prst="rect">
            <a:avLst/>
          </a:prstGeom>
          <a:noFill/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/>
              <a:t>16</a:t>
            </a:fld>
            <a:endParaRPr kumimoji="0" lang="en-US"/>
          </a:p>
        </p:txBody>
      </p:sp>
      <p:sp>
        <p:nvSpPr>
          <p:cNvPr id="3" name="标题 1"/>
          <p:cNvSpPr txBox="1">
            <a:spLocks/>
          </p:cNvSpPr>
          <p:nvPr/>
        </p:nvSpPr>
        <p:spPr>
          <a:xfrm>
            <a:off x="0" y="-27384"/>
            <a:ext cx="9144000" cy="994122"/>
          </a:xfrm>
          <a:prstGeom prst="rect">
            <a:avLst/>
          </a:prstGeom>
          <a:solidFill>
            <a:srgbClr val="00B0F0"/>
          </a:solidFill>
        </p:spPr>
        <p:txBody>
          <a:bodyPr>
            <a:normAutofit/>
          </a:bodyPr>
          <a:lstStyle/>
          <a:p>
            <a:pPr lvl="0" algn="ctr" fontAlgn="auto">
              <a:spcAft>
                <a:spcPts val="0"/>
              </a:spcAft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4. </a:t>
            </a:r>
            <a:r>
              <a:rPr lang="en-US" altLang="zh-CN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Radiometric Calibration validation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7504" y="883516"/>
            <a:ext cx="42484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0000FF"/>
                </a:solidFill>
              </a:rPr>
              <a:t> </a:t>
            </a:r>
            <a:r>
              <a:rPr lang="en-US" altLang="zh-CN" b="1" dirty="0" smtClean="0">
                <a:solidFill>
                  <a:srgbClr val="0000FF"/>
                </a:solidFill>
              </a:rPr>
              <a:t>      SNO Pairing Method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zh-CN" dirty="0" smtClean="0"/>
              <a:t>Time </a:t>
            </a:r>
            <a:r>
              <a:rPr lang="en-US" altLang="zh-CN" dirty="0"/>
              <a:t>Constrains: </a:t>
            </a:r>
            <a:r>
              <a:rPr lang="en-US" altLang="zh-CN" dirty="0" smtClean="0">
                <a:solidFill>
                  <a:srgbClr val="FF0000"/>
                </a:solidFill>
              </a:rPr>
              <a:t>       </a:t>
            </a:r>
            <a:r>
              <a:rPr lang="en-US" altLang="zh-CN" dirty="0">
                <a:solidFill>
                  <a:srgbClr val="FF0000"/>
                </a:solidFill>
              </a:rPr>
              <a:t>10 minutes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zh-CN" dirty="0"/>
              <a:t> Air Path Constrains</a:t>
            </a:r>
          </a:p>
          <a:p>
            <a:pPr>
              <a:buFont typeface="Times New Roman" panose="02020603050405020304" pitchFamily="18" charset="0"/>
              <a:buNone/>
            </a:pPr>
            <a:r>
              <a:rPr lang="en-US" altLang="zh-CN" dirty="0"/>
              <a:t>    FOR </a:t>
            </a:r>
            <a:r>
              <a:rPr lang="en-US" altLang="zh-CN" dirty="0">
                <a:solidFill>
                  <a:srgbClr val="FF0000"/>
                </a:solidFill>
              </a:rPr>
              <a:t>14-17</a:t>
            </a:r>
            <a:r>
              <a:rPr lang="en-US" altLang="zh-CN" dirty="0"/>
              <a:t> for </a:t>
            </a:r>
            <a:r>
              <a:rPr lang="en-US" altLang="zh-CN" dirty="0" err="1"/>
              <a:t>CrIS</a:t>
            </a:r>
            <a:endParaRPr lang="en-US" altLang="zh-CN" dirty="0"/>
          </a:p>
          <a:p>
            <a:pPr>
              <a:buFont typeface="Times New Roman" panose="02020603050405020304" pitchFamily="18" charset="0"/>
              <a:buNone/>
            </a:pPr>
            <a:r>
              <a:rPr lang="en-US" altLang="zh-CN" dirty="0"/>
              <a:t>    FOR </a:t>
            </a:r>
            <a:r>
              <a:rPr lang="en-US" altLang="zh-CN" dirty="0">
                <a:solidFill>
                  <a:srgbClr val="FF0000"/>
                </a:solidFill>
              </a:rPr>
              <a:t>14-16</a:t>
            </a:r>
            <a:r>
              <a:rPr lang="en-US" altLang="zh-CN" dirty="0"/>
              <a:t> for HIRAS. 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zh-CN" dirty="0"/>
              <a:t> Distance </a:t>
            </a:r>
            <a:r>
              <a:rPr lang="en-US" altLang="zh-CN" dirty="0" smtClean="0"/>
              <a:t>constrains:  </a:t>
            </a:r>
            <a:r>
              <a:rPr lang="en-US" altLang="zh-CN" dirty="0" smtClean="0">
                <a:solidFill>
                  <a:srgbClr val="FF0000"/>
                </a:solidFill>
              </a:rPr>
              <a:t>5 km</a:t>
            </a:r>
            <a:endParaRPr lang="en-US" altLang="zh-CN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altLang="zh-CN" dirty="0"/>
              <a:t> Scene uniformity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     </a:t>
            </a:r>
            <a:r>
              <a:rPr lang="en-US" altLang="zh-CN" dirty="0" smtClean="0">
                <a:solidFill>
                  <a:srgbClr val="FF0000"/>
                </a:solidFill>
              </a:rPr>
              <a:t>VIIRS </a:t>
            </a:r>
            <a:r>
              <a:rPr lang="en-US" altLang="zh-CN" dirty="0">
                <a:solidFill>
                  <a:srgbClr val="FF0000"/>
                </a:solidFill>
              </a:rPr>
              <a:t>and </a:t>
            </a:r>
            <a:r>
              <a:rPr lang="en-US" altLang="zh-CN" dirty="0" smtClean="0">
                <a:solidFill>
                  <a:srgbClr val="FF0000"/>
                </a:solidFill>
              </a:rPr>
              <a:t>MERSI: </a:t>
            </a:r>
            <a:r>
              <a:rPr lang="en-US" altLang="zh-CN" dirty="0" err="1" smtClean="0">
                <a:solidFill>
                  <a:srgbClr val="FF0000"/>
                </a:solidFill>
              </a:rPr>
              <a:t>std</a:t>
            </a:r>
            <a:r>
              <a:rPr lang="en-US" altLang="zh-CN" dirty="0" smtClean="0">
                <a:solidFill>
                  <a:srgbClr val="FF0000"/>
                </a:solidFill>
              </a:rPr>
              <a:t> &lt; 0.2K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5" name="文本框 7"/>
          <p:cNvSpPr txBox="1"/>
          <p:nvPr/>
        </p:nvSpPr>
        <p:spPr>
          <a:xfrm>
            <a:off x="7308304" y="1628800"/>
            <a:ext cx="165618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dirty="0"/>
              <a:t>Method: Wang et al 2016</a:t>
            </a:r>
            <a:endParaRPr lang="zh-CN" altLang="en-US" dirty="0"/>
          </a:p>
        </p:txBody>
      </p:sp>
      <p:pic>
        <p:nvPicPr>
          <p:cNvPr id="8" name="图片 7" descr="C:\Users\think\Desktop\HIRAS-TEST\测试结果\wu-cris com bias-0606.jpg"/>
          <p:cNvPicPr/>
          <p:nvPr/>
        </p:nvPicPr>
        <p:blipFill>
          <a:blip r:embed="rId3" cstate="print"/>
          <a:srcRect l="4354" t="31507"/>
          <a:stretch>
            <a:fillRect/>
          </a:stretch>
        </p:blipFill>
        <p:spPr bwMode="auto">
          <a:xfrm>
            <a:off x="0" y="3789040"/>
            <a:ext cx="6048672" cy="288032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940152" y="4437112"/>
            <a:ext cx="33843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en-US" sz="1600" b="1" dirty="0" smtClean="0"/>
              <a:t>  </a:t>
            </a:r>
            <a:r>
              <a:rPr lang="en-US" altLang="zh-CN" sz="1600" b="1" dirty="0" smtClean="0"/>
              <a:t>Data:2018.04.25-2018.05.15</a:t>
            </a:r>
            <a:r>
              <a:rPr lang="zh-CN" altLang="en-US" sz="1600" b="1" dirty="0" smtClean="0"/>
              <a:t> </a:t>
            </a:r>
            <a:r>
              <a:rPr lang="en-US" altLang="zh-CN" sz="1600" b="1" dirty="0" smtClean="0"/>
              <a:t>20 days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1600" b="1" dirty="0" smtClean="0"/>
              <a:t>  LW</a:t>
            </a:r>
            <a:r>
              <a:rPr lang="zh-CN" altLang="en-US" sz="1600" b="1" dirty="0" smtClean="0"/>
              <a:t> </a:t>
            </a:r>
            <a:r>
              <a:rPr lang="en-US" altLang="zh-CN" sz="1600" b="1" dirty="0" smtClean="0"/>
              <a:t>bias better than 0.5K</a:t>
            </a:r>
            <a:r>
              <a:rPr lang="zh-CN" altLang="en-US" sz="1600" b="1" dirty="0" smtClean="0"/>
              <a:t>，</a:t>
            </a:r>
            <a:r>
              <a:rPr lang="en-US" altLang="zh-CN" sz="1600" b="1" dirty="0" smtClean="0"/>
              <a:t>MW</a:t>
            </a:r>
            <a:r>
              <a:rPr lang="zh-CN" altLang="en-US" sz="1600" b="1" dirty="0" smtClean="0"/>
              <a:t> </a:t>
            </a:r>
            <a:r>
              <a:rPr lang="en-US" altLang="zh-CN" sz="1600" b="1" dirty="0" smtClean="0"/>
              <a:t>less than 0.7K</a:t>
            </a:r>
            <a:r>
              <a:rPr lang="zh-CN" altLang="en-US" sz="1600" b="1" dirty="0" smtClean="0"/>
              <a:t>；</a:t>
            </a:r>
            <a:endParaRPr lang="en-US" altLang="zh-CN" sz="1600" b="1" dirty="0" smtClean="0"/>
          </a:p>
          <a:p>
            <a:pPr>
              <a:buFont typeface="Arial" pitchFamily="34" charset="0"/>
              <a:buChar char="•"/>
            </a:pPr>
            <a:r>
              <a:rPr lang="en-US" altLang="zh-CN" sz="1600" b="1" dirty="0" smtClean="0"/>
              <a:t>  LW</a:t>
            </a:r>
            <a:r>
              <a:rPr lang="zh-CN" altLang="en-US" sz="1600" b="1" dirty="0" smtClean="0"/>
              <a:t> </a:t>
            </a:r>
            <a:r>
              <a:rPr lang="en-US" altLang="zh-CN" sz="1600" b="1" dirty="0" smtClean="0"/>
              <a:t>bias std better than 0.3K</a:t>
            </a:r>
            <a:r>
              <a:rPr lang="zh-CN" altLang="en-US" sz="1600" b="1" dirty="0" smtClean="0"/>
              <a:t>，</a:t>
            </a:r>
            <a:r>
              <a:rPr lang="en-US" altLang="zh-CN" sz="1600" b="1" dirty="0" smtClean="0"/>
              <a:t>MW</a:t>
            </a:r>
            <a:r>
              <a:rPr lang="zh-CN" altLang="en-US" sz="1600" b="1" dirty="0" smtClean="0"/>
              <a:t> </a:t>
            </a:r>
            <a:r>
              <a:rPr lang="en-US" altLang="zh-CN" sz="1600" b="1" dirty="0" smtClean="0"/>
              <a:t>std 0.2~1K</a:t>
            </a:r>
            <a:r>
              <a:rPr lang="zh-CN" altLang="en-US" sz="1600" b="1" dirty="0" smtClean="0"/>
              <a:t>；</a:t>
            </a:r>
            <a:endParaRPr lang="zh-CN" alt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/>
              <a:t>17</a:t>
            </a:fld>
            <a:endParaRPr kumimoji="0" lang="en-US"/>
          </a:p>
        </p:txBody>
      </p:sp>
      <p:pic>
        <p:nvPicPr>
          <p:cNvPr id="3" name="图片 2" descr="20180422-20180526_Samples_  337_Lat_-90-90_IASI_HIRAS_Tbb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-612" t="32654"/>
          <a:stretch>
            <a:fillRect/>
          </a:stretch>
        </p:blipFill>
        <p:spPr bwMode="auto">
          <a:xfrm>
            <a:off x="323528" y="-171400"/>
            <a:ext cx="8064896" cy="50405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23528" y="5373216"/>
            <a:ext cx="864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en-US" sz="2000" b="1" dirty="0" smtClean="0"/>
              <a:t>  </a:t>
            </a:r>
            <a:r>
              <a:rPr lang="en-US" altLang="zh-CN" sz="2000" b="1" dirty="0" smtClean="0"/>
              <a:t>Data:2018.04.22-2018.05.26</a:t>
            </a:r>
            <a:r>
              <a:rPr lang="zh-CN" altLang="en-US" sz="2000" b="1" dirty="0" smtClean="0"/>
              <a:t> </a:t>
            </a:r>
            <a:r>
              <a:rPr lang="en-US" altLang="zh-CN" sz="2000" b="1" dirty="0" smtClean="0"/>
              <a:t>17 days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2000" b="1" dirty="0" smtClean="0"/>
              <a:t>  LW</a:t>
            </a:r>
            <a:r>
              <a:rPr lang="zh-CN" altLang="en-US" sz="2000" b="1" dirty="0" smtClean="0"/>
              <a:t> </a:t>
            </a:r>
            <a:r>
              <a:rPr lang="en-US" altLang="zh-CN" sz="2000" b="1" dirty="0" err="1" smtClean="0"/>
              <a:t>bt</a:t>
            </a:r>
            <a:r>
              <a:rPr lang="en-US" altLang="zh-CN" sz="2000" b="1" dirty="0" smtClean="0"/>
              <a:t> bias better than 0.5K</a:t>
            </a:r>
            <a:r>
              <a:rPr lang="zh-CN" altLang="en-US" sz="2000" b="1" dirty="0" smtClean="0"/>
              <a:t>，</a:t>
            </a:r>
            <a:r>
              <a:rPr lang="en-US" altLang="zh-CN" sz="2000" b="1" dirty="0" smtClean="0"/>
              <a:t>MW </a:t>
            </a:r>
            <a:r>
              <a:rPr lang="en-US" altLang="zh-CN" sz="2000" b="1" dirty="0" err="1" smtClean="0"/>
              <a:t>bt</a:t>
            </a:r>
            <a:r>
              <a:rPr lang="en-US" altLang="zh-CN" sz="2000" b="1" dirty="0" smtClean="0"/>
              <a:t> bias less than 0.7K</a:t>
            </a:r>
            <a:r>
              <a:rPr lang="zh-CN" altLang="en-US" sz="2000" b="1" dirty="0" smtClean="0"/>
              <a:t>；</a:t>
            </a:r>
            <a:endParaRPr lang="en-US" altLang="zh-CN" sz="2000" b="1" dirty="0" smtClean="0"/>
          </a:p>
          <a:p>
            <a:pPr>
              <a:buFont typeface="Arial" pitchFamily="34" charset="0"/>
              <a:buChar char="•"/>
            </a:pPr>
            <a:r>
              <a:rPr lang="en-US" altLang="zh-CN" sz="2000" b="1" dirty="0" smtClean="0"/>
              <a:t>  LW</a:t>
            </a:r>
            <a:r>
              <a:rPr lang="zh-CN" altLang="en-US" sz="2000" b="1" dirty="0" smtClean="0"/>
              <a:t> </a:t>
            </a:r>
            <a:r>
              <a:rPr lang="en-US" altLang="zh-CN" sz="2000" b="1" dirty="0" smtClean="0"/>
              <a:t>bias std </a:t>
            </a:r>
            <a:r>
              <a:rPr lang="en-US" altLang="zh-CN" sz="2000" b="1" dirty="0" err="1" smtClean="0"/>
              <a:t>lett</a:t>
            </a:r>
            <a:r>
              <a:rPr lang="en-US" altLang="zh-CN" sz="2000" b="1" dirty="0" smtClean="0"/>
              <a:t> than 0.5K</a:t>
            </a:r>
            <a:r>
              <a:rPr lang="zh-CN" altLang="en-US" sz="2000" b="1" dirty="0" smtClean="0"/>
              <a:t>，</a:t>
            </a:r>
            <a:r>
              <a:rPr lang="en-US" altLang="zh-CN" sz="2000" b="1" dirty="0" smtClean="0"/>
              <a:t> MW bias std in 0.5~1K</a:t>
            </a:r>
            <a:r>
              <a:rPr lang="zh-CN" altLang="en-US" sz="2000" b="1" dirty="0" smtClean="0"/>
              <a:t>，</a:t>
            </a:r>
            <a:r>
              <a:rPr lang="en-US" altLang="zh-CN" sz="2000" b="1" dirty="0" smtClean="0"/>
              <a:t> SW</a:t>
            </a:r>
            <a:r>
              <a:rPr lang="zh-CN" altLang="en-US" sz="2000" b="1" dirty="0" smtClean="0"/>
              <a:t> </a:t>
            </a:r>
            <a:r>
              <a:rPr lang="en-US" altLang="zh-CN" sz="2000" b="1" dirty="0" smtClean="0"/>
              <a:t>window and weak absorption region meet 0.5K </a:t>
            </a:r>
            <a:r>
              <a:rPr lang="zh-CN" altLang="en-US" sz="2000" b="1" dirty="0" smtClean="0"/>
              <a:t>；</a:t>
            </a:r>
            <a:endParaRPr lang="zh-CN" altLang="en-US" sz="20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/>
              <a:t>18</a:t>
            </a:fld>
            <a:endParaRPr kumimoji="0" lang="en-US"/>
          </a:p>
        </p:txBody>
      </p:sp>
      <p:pic>
        <p:nvPicPr>
          <p:cNvPr id="3" name="图片 2" descr="C:\Users\think\Desktop\HIRAS-TEST\测试结果\交叉定标\6487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24744"/>
            <a:ext cx="5688632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300192" y="2924944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4 months of HIRAS-</a:t>
            </a:r>
            <a:r>
              <a:rPr lang="en-US" altLang="zh-CN" b="1" dirty="0" err="1" smtClean="0">
                <a:solidFill>
                  <a:srgbClr val="FF0000"/>
                </a:solidFill>
              </a:rPr>
              <a:t>CrIS</a:t>
            </a:r>
            <a:r>
              <a:rPr lang="en-US" altLang="zh-CN" b="1" dirty="0" smtClean="0">
                <a:solidFill>
                  <a:srgbClr val="FF0000"/>
                </a:solidFill>
              </a:rPr>
              <a:t> bias monitoring shows stable error characteristics.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/>
              <a:t>19</a:t>
            </a:fld>
            <a:endParaRPr kumimoji="0" lang="en-US"/>
          </a:p>
        </p:txBody>
      </p:sp>
      <p:pic>
        <p:nvPicPr>
          <p:cNvPr id="3" name="图片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pic="http://schemas.openxmlformats.org/drawingml/2006/picture" xmlns:lc="http://schemas.openxmlformats.org/drawingml/2006/lockedCanvas" val="0"/>
              </a:ext>
            </a:extLst>
          </a:blip>
          <a:srcRect l="6000" t="8000" r="4002" b="13251"/>
          <a:stretch/>
        </p:blipFill>
        <p:spPr>
          <a:xfrm>
            <a:off x="683568" y="1268760"/>
            <a:ext cx="5274310" cy="52565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56176" y="2924944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b="1" dirty="0" smtClean="0">
              <a:solidFill>
                <a:srgbClr val="0000CC"/>
              </a:solidFill>
            </a:endParaRPr>
          </a:p>
          <a:p>
            <a:r>
              <a:rPr lang="en-US" altLang="zh-CN" b="1" dirty="0" smtClean="0">
                <a:solidFill>
                  <a:srgbClr val="FF0000"/>
                </a:solidFill>
              </a:rPr>
              <a:t>O-B monitoring shows stable error characteristics.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3200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Outline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Clr>
                <a:srgbClr val="0000CC"/>
              </a:buClr>
              <a:buSzPct val="100000"/>
              <a:buFont typeface="+mj-lt"/>
              <a:buAutoNum type="arabicPeriod"/>
            </a:pPr>
            <a:r>
              <a:rPr lang="en-US" altLang="zh-C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HIRAS on-orbit Performance</a:t>
            </a:r>
            <a:endParaRPr lang="en-US" altLang="zh-CN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Clr>
                <a:srgbClr val="0000CC"/>
              </a:buClr>
              <a:buSzPct val="100000"/>
              <a:buFont typeface="+mj-lt"/>
              <a:buAutoNum type="arabicPeriod"/>
            </a:pP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L1 Products overview and Status</a:t>
            </a:r>
            <a:endParaRPr lang="en-US" altLang="zh-CN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Clr>
                <a:srgbClr val="0000CC"/>
              </a:buClr>
              <a:buSzPct val="100000"/>
              <a:buFont typeface="+mj-lt"/>
              <a:buAutoNum type="arabicPeriod"/>
            </a:pP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Spectral accuracy validation</a:t>
            </a:r>
            <a:endParaRPr lang="en-US" altLang="zh-CN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Clr>
                <a:srgbClr val="0000CC"/>
              </a:buClr>
              <a:buSzPct val="100000"/>
              <a:buFont typeface="+mj-lt"/>
              <a:buAutoNum type="arabicPeriod"/>
            </a:pPr>
            <a:r>
              <a:rPr lang="en-US" altLang="zh-C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Radiometric Calibration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validation</a:t>
            </a:r>
            <a:endParaRPr lang="en-US" altLang="zh-CN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Clr>
                <a:srgbClr val="0000CC"/>
              </a:buClr>
              <a:buSzPct val="100000"/>
              <a:buFont typeface="+mj-lt"/>
              <a:buAutoNum type="arabicPeriod"/>
            </a:pPr>
            <a:r>
              <a:rPr lang="en-US" altLang="zh-C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Summary</a:t>
            </a:r>
            <a:endParaRPr lang="zh-CN" alt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图片 2" descr="mersi-cover3.emf"/>
          <p:cNvPicPr>
            <a:picLocks noChangeAspect="1" noChangeArrowheads="1"/>
          </p:cNvPicPr>
          <p:nvPr/>
        </p:nvPicPr>
        <p:blipFill>
          <a:blip r:embed="rId2" cstate="print"/>
          <a:srcRect l="9459" t="62614" r="7610" b="5080"/>
          <a:stretch>
            <a:fillRect/>
          </a:stretch>
        </p:blipFill>
        <p:spPr bwMode="auto">
          <a:xfrm>
            <a:off x="0" y="1628800"/>
            <a:ext cx="8290505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标题 1"/>
          <p:cNvSpPr txBox="1">
            <a:spLocks/>
          </p:cNvSpPr>
          <p:nvPr/>
        </p:nvSpPr>
        <p:spPr>
          <a:xfrm>
            <a:off x="107504" y="44624"/>
            <a:ext cx="8964488" cy="83671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</a:t>
            </a:r>
            <a:r>
              <a:rPr lang="en-US" altLang="zh-CN" sz="3200" dirty="0" err="1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omparison</a:t>
            </a:r>
            <a:r>
              <a:rPr lang="en-US" altLang="zh-CN" sz="32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between HIRAS and MERSI 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899592" y="4005064"/>
          <a:ext cx="6912770" cy="2781300"/>
        </p:xfrm>
        <a:graphic>
          <a:graphicData uri="http://schemas.openxmlformats.org/drawingml/2006/table">
            <a:tbl>
              <a:tblPr/>
              <a:tblGrid>
                <a:gridCol w="1584177"/>
                <a:gridCol w="2160240"/>
                <a:gridCol w="1368152"/>
                <a:gridCol w="1800201"/>
              </a:tblGrid>
              <a:tr h="323850"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latin typeface="Times New Roman"/>
                          <a:ea typeface="宋体"/>
                        </a:rPr>
                        <a:t>Channel</a:t>
                      </a:r>
                      <a:endParaRPr lang="zh-CN" sz="3600" kern="100" dirty="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000" kern="100" dirty="0" err="1" smtClean="0">
                          <a:latin typeface="Times New Roman"/>
                          <a:ea typeface="宋体"/>
                        </a:rPr>
                        <a:t>Wavelenth</a:t>
                      </a:r>
                      <a:endParaRPr lang="zh-CN" sz="3600" kern="100" dirty="0">
                        <a:latin typeface="Times New Roman"/>
                        <a:ea typeface="宋体"/>
                      </a:endParaRPr>
                    </a:p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宋体"/>
                          <a:ea typeface="宋体"/>
                        </a:rPr>
                        <a:t>(</a:t>
                      </a:r>
                      <a:r>
                        <a:rPr lang="en-US" sz="2000" kern="100" dirty="0">
                          <a:latin typeface="宋体"/>
                          <a:ea typeface="宋体"/>
                          <a:sym typeface="Symbol"/>
                        </a:rPr>
                        <a:t></a:t>
                      </a:r>
                      <a:r>
                        <a:rPr lang="en-US" sz="2000" kern="100" dirty="0">
                          <a:latin typeface="宋体"/>
                          <a:ea typeface="宋体"/>
                        </a:rPr>
                        <a:t>m)</a:t>
                      </a:r>
                      <a:endParaRPr lang="zh-CN" sz="3600" kern="100" dirty="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latin typeface="Times New Roman"/>
                          <a:ea typeface="宋体"/>
                        </a:rPr>
                        <a:t>Bandwidth</a:t>
                      </a:r>
                      <a:endParaRPr lang="zh-CN" sz="3600" kern="100" dirty="0">
                        <a:latin typeface="Times New Roman"/>
                        <a:ea typeface="宋体"/>
                      </a:endParaRPr>
                    </a:p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宋体"/>
                          <a:ea typeface="宋体"/>
                        </a:rPr>
                        <a:t>(nm)</a:t>
                      </a:r>
                      <a:endParaRPr lang="zh-CN" sz="3600" kern="100" dirty="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latin typeface="Times New Roman"/>
                          <a:ea typeface="宋体"/>
                        </a:rPr>
                        <a:t>Nadir</a:t>
                      </a:r>
                      <a:r>
                        <a:rPr lang="en-US" altLang="zh-CN" sz="2000" kern="100" baseline="0" dirty="0" smtClean="0">
                          <a:latin typeface="Times New Roman"/>
                          <a:ea typeface="宋体"/>
                        </a:rPr>
                        <a:t> spatial resolution</a:t>
                      </a:r>
                      <a:endParaRPr lang="zh-CN" sz="3600" kern="100" dirty="0">
                        <a:latin typeface="Times New Roman"/>
                        <a:ea typeface="宋体"/>
                      </a:endParaRPr>
                    </a:p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宋体"/>
                          <a:ea typeface="宋体"/>
                        </a:rPr>
                        <a:t>(m)</a:t>
                      </a:r>
                      <a:endParaRPr lang="zh-CN" sz="3600" kern="100" dirty="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宋体"/>
                          <a:ea typeface="宋体"/>
                        </a:rPr>
                        <a:t>20</a:t>
                      </a:r>
                      <a:endParaRPr lang="zh-CN" sz="3600" kern="1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宋体"/>
                          <a:ea typeface="宋体"/>
                        </a:rPr>
                        <a:t>3.8</a:t>
                      </a:r>
                      <a:endParaRPr lang="zh-CN" sz="3600" kern="1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宋体"/>
                          <a:ea typeface="宋体"/>
                        </a:rPr>
                        <a:t>180</a:t>
                      </a:r>
                      <a:endParaRPr lang="zh-CN" sz="3600" kern="1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宋体"/>
                          <a:ea typeface="宋体"/>
                        </a:rPr>
                        <a:t>1000</a:t>
                      </a:r>
                      <a:endParaRPr lang="zh-CN" sz="3600" kern="1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宋体"/>
                          <a:ea typeface="宋体"/>
                        </a:rPr>
                        <a:t>21</a:t>
                      </a:r>
                      <a:endParaRPr lang="zh-CN" sz="3600" kern="1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latin typeface="宋体"/>
                          <a:ea typeface="宋体"/>
                        </a:rPr>
                        <a:t>4.05</a:t>
                      </a:r>
                      <a:endParaRPr lang="zh-CN" sz="3600" kern="100" dirty="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宋体"/>
                          <a:ea typeface="宋体"/>
                        </a:rPr>
                        <a:t>155</a:t>
                      </a:r>
                      <a:endParaRPr lang="zh-CN" sz="3600" kern="1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宋体"/>
                          <a:ea typeface="宋体"/>
                        </a:rPr>
                        <a:t>1000</a:t>
                      </a:r>
                      <a:endParaRPr lang="zh-CN" sz="3600" kern="1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宋体"/>
                          <a:ea typeface="宋体"/>
                        </a:rPr>
                        <a:t>22</a:t>
                      </a:r>
                      <a:endParaRPr lang="zh-CN" sz="3600" kern="1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宋体"/>
                          <a:ea typeface="宋体"/>
                        </a:rPr>
                        <a:t>7.2</a:t>
                      </a:r>
                      <a:endParaRPr lang="zh-CN" sz="3600" kern="1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宋体"/>
                          <a:ea typeface="宋体"/>
                        </a:rPr>
                        <a:t>500</a:t>
                      </a:r>
                      <a:endParaRPr lang="zh-CN" sz="3600" kern="1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宋体"/>
                          <a:ea typeface="宋体"/>
                        </a:rPr>
                        <a:t>1000</a:t>
                      </a:r>
                      <a:endParaRPr lang="zh-CN" sz="3600" kern="100" dirty="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宋体"/>
                          <a:ea typeface="宋体"/>
                        </a:rPr>
                        <a:t>23</a:t>
                      </a:r>
                      <a:endParaRPr lang="zh-CN" sz="3600" kern="1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latin typeface="宋体"/>
                          <a:ea typeface="宋体"/>
                        </a:rPr>
                        <a:t>8.55</a:t>
                      </a:r>
                      <a:endParaRPr lang="zh-CN" sz="3600" kern="100" dirty="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宋体"/>
                          <a:ea typeface="宋体"/>
                        </a:rPr>
                        <a:t>300</a:t>
                      </a:r>
                      <a:endParaRPr lang="zh-CN" sz="3600" kern="1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宋体"/>
                          <a:ea typeface="宋体"/>
                        </a:rPr>
                        <a:t>1000</a:t>
                      </a:r>
                      <a:endParaRPr lang="zh-CN" sz="3600" kern="1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宋体"/>
                          <a:ea typeface="宋体"/>
                        </a:rPr>
                        <a:t>24</a:t>
                      </a:r>
                      <a:endParaRPr lang="zh-CN" sz="3600" kern="1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宋体"/>
                          <a:ea typeface="宋体"/>
                        </a:rPr>
                        <a:t>10.8</a:t>
                      </a:r>
                      <a:endParaRPr lang="zh-CN" sz="3600" kern="1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宋体"/>
                          <a:ea typeface="宋体"/>
                        </a:rPr>
                        <a:t>1000</a:t>
                      </a:r>
                      <a:endParaRPr lang="zh-CN" sz="3600" kern="1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宋体"/>
                          <a:ea typeface="宋体"/>
                        </a:rPr>
                        <a:t>250</a:t>
                      </a:r>
                      <a:endParaRPr lang="zh-CN" sz="3600" kern="1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宋体"/>
                          <a:ea typeface="宋体"/>
                        </a:rPr>
                        <a:t>25</a:t>
                      </a:r>
                      <a:endParaRPr lang="zh-CN" sz="3600" kern="1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宋体"/>
                          <a:ea typeface="宋体"/>
                        </a:rPr>
                        <a:t>12.0</a:t>
                      </a:r>
                      <a:endParaRPr lang="zh-CN" sz="3600" kern="1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宋体"/>
                          <a:ea typeface="宋体"/>
                        </a:rPr>
                        <a:t>1000</a:t>
                      </a:r>
                      <a:endParaRPr lang="zh-CN" sz="3600" kern="1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宋体"/>
                          <a:ea typeface="宋体"/>
                        </a:rPr>
                        <a:t>250</a:t>
                      </a:r>
                      <a:endParaRPr lang="zh-CN" sz="3600" kern="100" dirty="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67744" y="3501008"/>
            <a:ext cx="4215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FY-3D/MERSI-II Spectral </a:t>
            </a:r>
            <a:r>
              <a:rPr lang="en-US" altLang="zh-CN" dirty="0" err="1" smtClean="0"/>
              <a:t>Characteritics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1124744"/>
            <a:ext cx="6147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advanced </a:t>
            </a:r>
            <a:r>
              <a:rPr lang="en-US" altLang="zh-CN" dirty="0" err="1" smtClean="0"/>
              <a:t>MEdium</a:t>
            </a:r>
            <a:r>
              <a:rPr lang="en-US" altLang="zh-CN" dirty="0" smtClean="0"/>
              <a:t> Resolution Spectral Imager (MERSI II) </a:t>
            </a:r>
            <a:endParaRPr lang="zh-CN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21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9930906F-09D7-42C1-8841-1200E1B6A2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591" t="22979" r="65931" b="33901"/>
          <a:stretch/>
        </p:blipFill>
        <p:spPr>
          <a:xfrm>
            <a:off x="179512" y="0"/>
            <a:ext cx="3715967" cy="295720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938283FC-E6C7-46EA-A08E-BC2CDF8DDF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798" t="19716" r="69042" b="37447"/>
          <a:stretch/>
        </p:blipFill>
        <p:spPr>
          <a:xfrm>
            <a:off x="4211960" y="0"/>
            <a:ext cx="3677056" cy="293775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8BDAC281-7C9E-4D2A-92F9-D7B403BCB7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1197" t="20000" r="68643" b="37163"/>
          <a:stretch/>
        </p:blipFill>
        <p:spPr>
          <a:xfrm>
            <a:off x="251520" y="2996952"/>
            <a:ext cx="3677057" cy="2937754"/>
          </a:xfrm>
          <a:prstGeom prst="rect">
            <a:avLst/>
          </a:prstGeom>
        </p:spPr>
      </p:pic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xmlns="" id="{B2D0D51F-E6CA-4A29-8BB8-887B7E2996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77863201"/>
              </p:ext>
            </p:extLst>
          </p:nvPr>
        </p:nvGraphicFramePr>
        <p:xfrm>
          <a:off x="827584" y="5805264"/>
          <a:ext cx="6624735" cy="1102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4947">
                  <a:extLst>
                    <a:ext uri="{9D8B030D-6E8A-4147-A177-3AD203B41FA5}">
                      <a16:colId xmlns:a16="http://schemas.microsoft.com/office/drawing/2014/main" xmlns="" val="522193624"/>
                    </a:ext>
                  </a:extLst>
                </a:gridCol>
                <a:gridCol w="1324947">
                  <a:extLst>
                    <a:ext uri="{9D8B030D-6E8A-4147-A177-3AD203B41FA5}">
                      <a16:colId xmlns:a16="http://schemas.microsoft.com/office/drawing/2014/main" xmlns="" val="3531063766"/>
                    </a:ext>
                  </a:extLst>
                </a:gridCol>
                <a:gridCol w="1324947">
                  <a:extLst>
                    <a:ext uri="{9D8B030D-6E8A-4147-A177-3AD203B41FA5}">
                      <a16:colId xmlns:a16="http://schemas.microsoft.com/office/drawing/2014/main" xmlns="" val="3646346754"/>
                    </a:ext>
                  </a:extLst>
                </a:gridCol>
                <a:gridCol w="1324947">
                  <a:extLst>
                    <a:ext uri="{9D8B030D-6E8A-4147-A177-3AD203B41FA5}">
                      <a16:colId xmlns:a16="http://schemas.microsoft.com/office/drawing/2014/main" xmlns="" val="1412215068"/>
                    </a:ext>
                  </a:extLst>
                </a:gridCol>
                <a:gridCol w="1324947">
                  <a:extLst>
                    <a:ext uri="{9D8B030D-6E8A-4147-A177-3AD203B41FA5}">
                      <a16:colId xmlns:a16="http://schemas.microsoft.com/office/drawing/2014/main" xmlns="" val="4091899205"/>
                    </a:ext>
                  </a:extLst>
                </a:gridCol>
              </a:tblGrid>
              <a:tr h="203858">
                <a:tc>
                  <a:txBody>
                    <a:bodyPr/>
                    <a:lstStyle/>
                    <a:p>
                      <a:r>
                        <a:rPr lang="en-US" altLang="zh-CN" sz="1400" b="1" dirty="0" smtClean="0">
                          <a:solidFill>
                            <a:srgbClr val="C00000"/>
                          </a:solidFill>
                        </a:rPr>
                        <a:t>MERSI</a:t>
                      </a:r>
                      <a:r>
                        <a:rPr lang="en-US" altLang="zh-CN" sz="1400" b="1" baseline="0" dirty="0" smtClean="0">
                          <a:solidFill>
                            <a:srgbClr val="C00000"/>
                          </a:solidFill>
                        </a:rPr>
                        <a:t> Ch</a:t>
                      </a:r>
                      <a:endParaRPr lang="zh-CN" alt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>
                          <a:solidFill>
                            <a:srgbClr val="C00000"/>
                          </a:solidFill>
                        </a:rPr>
                        <a:t>4.05</a:t>
                      </a:r>
                      <a:endParaRPr lang="zh-CN" alt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>
                          <a:solidFill>
                            <a:srgbClr val="C00000"/>
                          </a:solidFill>
                        </a:rPr>
                        <a:t>7.2</a:t>
                      </a:r>
                      <a:endParaRPr lang="zh-CN" alt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>
                          <a:solidFill>
                            <a:srgbClr val="C00000"/>
                          </a:solidFill>
                        </a:rPr>
                        <a:t>10.8</a:t>
                      </a:r>
                      <a:endParaRPr lang="zh-CN" alt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>
                          <a:solidFill>
                            <a:srgbClr val="C00000"/>
                          </a:solidFill>
                        </a:rPr>
                        <a:t>12.0</a:t>
                      </a:r>
                      <a:endParaRPr lang="zh-CN" alt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23370990"/>
                  </a:ext>
                </a:extLst>
              </a:tr>
              <a:tr h="445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dirty="0" err="1" smtClean="0"/>
                        <a:t>Scene_bt</a:t>
                      </a:r>
                      <a:r>
                        <a:rPr lang="en-US" altLang="zh-CN" sz="1600" b="1" dirty="0" smtClean="0"/>
                        <a:t>(K)</a:t>
                      </a:r>
                      <a:endParaRPr lang="zh-CN" alt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/>
                        <a:t>284</a:t>
                      </a:r>
                      <a:endParaRPr lang="zh-CN" alt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/>
                        <a:t>251</a:t>
                      </a:r>
                      <a:endParaRPr lang="zh-CN" alt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/>
                        <a:t>286</a:t>
                      </a:r>
                      <a:endParaRPr lang="zh-CN" alt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/>
                        <a:t>285</a:t>
                      </a:r>
                      <a:endParaRPr lang="zh-CN" alt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61055873"/>
                  </a:ext>
                </a:extLst>
              </a:tr>
              <a:tr h="3518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 smtClean="0">
                          <a:solidFill>
                            <a:srgbClr val="FF0000"/>
                          </a:solidFill>
                        </a:rPr>
                        <a:t>Mean bias(K)</a:t>
                      </a:r>
                      <a:endParaRPr lang="zh-CN" alt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>
                          <a:solidFill>
                            <a:srgbClr val="FF0000"/>
                          </a:solidFill>
                        </a:rPr>
                        <a:t>-0.90</a:t>
                      </a:r>
                      <a:endParaRPr lang="zh-CN" alt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>
                          <a:solidFill>
                            <a:srgbClr val="FF0000"/>
                          </a:solidFill>
                        </a:rPr>
                        <a:t>0.68</a:t>
                      </a:r>
                      <a:endParaRPr lang="zh-CN" alt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>
                          <a:solidFill>
                            <a:srgbClr val="FF0000"/>
                          </a:solidFill>
                        </a:rPr>
                        <a:t>0.74</a:t>
                      </a:r>
                      <a:endParaRPr lang="zh-CN" alt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>
                          <a:solidFill>
                            <a:srgbClr val="FF0000"/>
                          </a:solidFill>
                        </a:rPr>
                        <a:t>0.26</a:t>
                      </a:r>
                      <a:endParaRPr lang="zh-CN" alt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50079685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355976" y="3068960"/>
            <a:ext cx="33522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00CC"/>
                </a:solidFill>
              </a:rPr>
              <a:t>After scene uniformity check</a:t>
            </a:r>
            <a:endParaRPr lang="zh-CN" altLang="en-US" b="1" dirty="0">
              <a:solidFill>
                <a:srgbClr val="0000C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23928" y="4509120"/>
            <a:ext cx="3888432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00CC"/>
                </a:solidFill>
              </a:rPr>
              <a:t>MERSI-HIRAS bias changed with scene brightness temperature</a:t>
            </a:r>
            <a:endParaRPr lang="zh-CN" altLang="en-US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图片 90" descr="D:\2018-HIRAS-orbit-test\figs\o-b-0509\1day-0429\bias_std_3_band_allseaclear_fenFov_optv.e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8582715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47664" y="1412776"/>
            <a:ext cx="124906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dirty="0" smtClean="0"/>
              <a:t>Mean bias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47664" y="3140968"/>
            <a:ext cx="1005403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dirty="0" smtClean="0"/>
              <a:t>Bias std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5805264"/>
            <a:ext cx="8641789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tx1"/>
                </a:solidFill>
              </a:rPr>
              <a:t>Mean bias are within 1K in LW and MW bands, FOV3 exhibits inconsistency  with</a:t>
            </a:r>
          </a:p>
          <a:p>
            <a:r>
              <a:rPr lang="en-US" altLang="zh-CN" b="1" dirty="0" smtClean="0">
                <a:solidFill>
                  <a:schemeClr val="tx1"/>
                </a:solidFill>
              </a:rPr>
              <a:t>Other 3 FOVs due to a little field  sheltering.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0" y="0"/>
            <a:ext cx="8964488" cy="83671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en-US" altLang="zh-CN" sz="32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HIRAS 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RTTOV</a:t>
            </a:r>
            <a:r>
              <a:rPr kumimoji="0" lang="en-US" altLang="zh-CN" sz="32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simulation and measurement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/>
              <a:t>23</a:t>
            </a:fld>
            <a:endParaRPr kumimoji="0" lang="en-US"/>
          </a:p>
        </p:txBody>
      </p:sp>
      <p:pic>
        <p:nvPicPr>
          <p:cNvPr id="3" name="内容占位符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76" t="31506" r="5613" b="38707"/>
          <a:stretch>
            <a:fillRect/>
          </a:stretch>
        </p:blipFill>
        <p:spPr>
          <a:xfrm>
            <a:off x="539552" y="1124744"/>
            <a:ext cx="8320924" cy="1440160"/>
          </a:xfrm>
          <a:prstGeom prst="rect">
            <a:avLst/>
          </a:prstGeom>
        </p:spPr>
      </p:pic>
      <p:pic>
        <p:nvPicPr>
          <p:cNvPr id="4" name="内容占位符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47" t="34750" r="6273" b="38772"/>
          <a:stretch>
            <a:fillRect/>
          </a:stretch>
        </p:blipFill>
        <p:spPr>
          <a:xfrm>
            <a:off x="611560" y="2636912"/>
            <a:ext cx="8262918" cy="1296144"/>
          </a:xfrm>
          <a:prstGeom prst="rect">
            <a:avLst/>
          </a:prstGeom>
        </p:spPr>
      </p:pic>
      <p:pic>
        <p:nvPicPr>
          <p:cNvPr id="5" name="内容占位符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94" t="34147" r="5427" b="36066"/>
          <a:stretch>
            <a:fillRect/>
          </a:stretch>
        </p:blipFill>
        <p:spPr>
          <a:xfrm>
            <a:off x="683568" y="4077072"/>
            <a:ext cx="8160907" cy="14401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3608" y="1196752"/>
            <a:ext cx="93610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00CC"/>
                </a:solidFill>
              </a:rPr>
              <a:t>LW</a:t>
            </a:r>
            <a:endParaRPr lang="zh-CN" altLang="en-US" b="1" dirty="0">
              <a:solidFill>
                <a:srgbClr val="0000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608" y="2555612"/>
            <a:ext cx="93610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00CC"/>
                </a:solidFill>
              </a:rPr>
              <a:t>MW</a:t>
            </a:r>
            <a:endParaRPr lang="zh-CN" altLang="en-US" b="1" dirty="0">
              <a:solidFill>
                <a:srgbClr val="0000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3608" y="4005064"/>
            <a:ext cx="93610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00CC"/>
                </a:solidFill>
              </a:rPr>
              <a:t>SW</a:t>
            </a:r>
            <a:endParaRPr lang="zh-CN" altLang="en-US" b="1" dirty="0">
              <a:solidFill>
                <a:srgbClr val="0000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5805264"/>
            <a:ext cx="868943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tx1"/>
                </a:solidFill>
              </a:rPr>
              <a:t>HIRAS-</a:t>
            </a:r>
            <a:r>
              <a:rPr lang="en-US" altLang="zh-CN" b="1" dirty="0" err="1" smtClean="0">
                <a:solidFill>
                  <a:schemeClr val="tx1"/>
                </a:solidFill>
              </a:rPr>
              <a:t>CrIS</a:t>
            </a:r>
            <a:r>
              <a:rPr lang="en-US" altLang="zh-CN" b="1" dirty="0" smtClean="0">
                <a:solidFill>
                  <a:schemeClr val="tx1"/>
                </a:solidFill>
              </a:rPr>
              <a:t> bias for each FOV, FOV3 exhibits 0.3~0.5K of inconsistency with other</a:t>
            </a:r>
          </a:p>
          <a:p>
            <a:r>
              <a:rPr lang="en-US" altLang="zh-CN" b="1" dirty="0" smtClean="0">
                <a:solidFill>
                  <a:schemeClr val="tx1"/>
                </a:solidFill>
              </a:rPr>
              <a:t>FOVs.</a:t>
            </a:r>
            <a:endParaRPr lang="zh-CN" alt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91680" y="241484"/>
            <a:ext cx="5760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0000FF"/>
                </a:solidFill>
                <a:latin typeface="+mj-lt"/>
              </a:rPr>
              <a:t>Future Work</a:t>
            </a:r>
            <a:endParaRPr lang="zh-CN" altLang="en-US" sz="28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980728"/>
            <a:ext cx="70263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u"/>
            </a:pPr>
            <a:r>
              <a:rPr lang="en-US" altLang="zh-CN" dirty="0" smtClean="0"/>
              <a:t>To improve data quality in SW band</a:t>
            </a:r>
          </a:p>
          <a:p>
            <a:pPr marL="285750" indent="-285750">
              <a:buFont typeface="Wingdings" pitchFamily="2" charset="2"/>
              <a:buChar char="u"/>
            </a:pPr>
            <a:r>
              <a:rPr lang="en-US" altLang="zh-CN" dirty="0" smtClean="0"/>
              <a:t>To improve the FOV uniformity</a:t>
            </a:r>
          </a:p>
          <a:p>
            <a:pPr marL="285750" indent="-285750">
              <a:buFont typeface="Wingdings" pitchFamily="2" charset="2"/>
              <a:buChar char="u"/>
            </a:pPr>
            <a:r>
              <a:rPr lang="en-US" altLang="zh-CN" dirty="0" smtClean="0"/>
              <a:t>To decrease scene temperature and scan angle dependent BIAS</a:t>
            </a:r>
          </a:p>
          <a:p>
            <a:pPr marL="285750" indent="-285750">
              <a:buFont typeface="Wingdings" pitchFamily="2" charset="2"/>
              <a:buChar char="u"/>
            </a:pPr>
            <a:r>
              <a:rPr lang="en-US" altLang="zh-CN" dirty="0"/>
              <a:t> M</a:t>
            </a:r>
            <a:r>
              <a:rPr lang="en-US" altLang="zh-CN" dirty="0" smtClean="0"/>
              <a:t>ove to FY-3E, Early Morning Orbit </a:t>
            </a:r>
            <a:endParaRPr lang="zh-CN" altLang="en-US" dirty="0"/>
          </a:p>
        </p:txBody>
      </p:sp>
      <p:pic>
        <p:nvPicPr>
          <p:cNvPr id="5" name="图片 4"/>
          <p:cNvPicPr/>
          <p:nvPr/>
        </p:nvPicPr>
        <p:blipFill rotWithShape="1">
          <a:blip r:embed="rId2" cstate="print"/>
          <a:srcRect l="2187" t="4121" r="2066" b="12123"/>
          <a:stretch/>
        </p:blipFill>
        <p:spPr>
          <a:xfrm>
            <a:off x="2323407" y="2409038"/>
            <a:ext cx="6713089" cy="4404338"/>
          </a:xfrm>
          <a:prstGeom prst="rect">
            <a:avLst/>
          </a:prstGeom>
          <a:ln>
            <a:noFill/>
          </a:ln>
        </p:spPr>
      </p:pic>
      <p:sp>
        <p:nvSpPr>
          <p:cNvPr id="6" name="矩形 5"/>
          <p:cNvSpPr/>
          <p:nvPr/>
        </p:nvSpPr>
        <p:spPr>
          <a:xfrm>
            <a:off x="4407896" y="2166332"/>
            <a:ext cx="3223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00FF"/>
                </a:solidFill>
              </a:rPr>
              <a:t>scan angle dependent BIAS</a:t>
            </a:r>
          </a:p>
        </p:txBody>
      </p:sp>
      <p:pic>
        <p:nvPicPr>
          <p:cNvPr id="7" name="Picture 2" descr="E:\Screenshot from 2018-10-10 10-30-05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239" t="51450" r="26297" b="4626"/>
          <a:stretch/>
        </p:blipFill>
        <p:spPr bwMode="auto">
          <a:xfrm>
            <a:off x="-509387" y="4377716"/>
            <a:ext cx="3037179" cy="12835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直接箭头连接符 8"/>
          <p:cNvCxnSpPr/>
          <p:nvPr/>
        </p:nvCxnSpPr>
        <p:spPr>
          <a:xfrm>
            <a:off x="827584" y="5019481"/>
            <a:ext cx="288032" cy="857791"/>
          </a:xfrm>
          <a:prstGeom prst="straightConnector1">
            <a:avLst/>
          </a:prstGeom>
          <a:ln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51520" y="6093296"/>
            <a:ext cx="2276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Irregular response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84383005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4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44134270"/>
              </p:ext>
            </p:extLst>
          </p:nvPr>
        </p:nvGraphicFramePr>
        <p:xfrm>
          <a:off x="179388" y="4005064"/>
          <a:ext cx="8786813" cy="2506663"/>
        </p:xfrm>
        <a:graphic>
          <a:graphicData uri="http://schemas.openxmlformats.org/drawingml/2006/table">
            <a:tbl>
              <a:tblPr/>
              <a:tblGrid>
                <a:gridCol w="817563"/>
                <a:gridCol w="1963737"/>
                <a:gridCol w="1004888"/>
                <a:gridCol w="1741487"/>
                <a:gridCol w="1401763"/>
                <a:gridCol w="928687"/>
                <a:gridCol w="928688"/>
              </a:tblGrid>
              <a:tr h="239713">
                <a:tc rowSpan="2">
                  <a:txBody>
                    <a:bodyPr/>
                    <a:lstStyle/>
                    <a:p>
                      <a:pPr marL="0" marR="0" lvl="0" indent="152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Band</a:t>
                      </a:r>
                      <a:endParaRPr kumimoji="0" lang="zh-CN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152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Spectral Range</a:t>
                      </a:r>
                      <a:endParaRPr kumimoji="0" lang="zh-CN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marL="0" marR="0" lvl="0" indent="152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(cm</a:t>
                      </a:r>
                      <a:r>
                        <a:rPr kumimoji="0" lang="en-US" altLang="zh-CN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-1</a:t>
                      </a: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)</a:t>
                      </a:r>
                      <a:endParaRPr kumimoji="0" lang="zh-CN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Spectral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Resolution</a:t>
                      </a:r>
                      <a:endParaRPr kumimoji="0" lang="zh-CN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(cm</a:t>
                      </a:r>
                      <a:r>
                        <a:rPr kumimoji="0" lang="en-US" altLang="zh-CN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-1</a:t>
                      </a: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)</a:t>
                      </a:r>
                      <a:endParaRPr kumimoji="0" lang="zh-CN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152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Sensitivity (NE</a:t>
                      </a: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  <a:sym typeface="Symbol" pitchFamily="18" charset="2"/>
                        </a:rPr>
                        <a:t></a:t>
                      </a: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T@280K)</a:t>
                      </a:r>
                      <a:endParaRPr kumimoji="0" lang="zh-CN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152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Num of Channels</a:t>
                      </a:r>
                      <a:endParaRPr kumimoji="0" lang="zh-CN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152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FY-3D</a:t>
                      </a:r>
                      <a:endParaRPr kumimoji="0" lang="zh-CN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152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FY-3E</a:t>
                      </a:r>
                      <a:endParaRPr kumimoji="0" lang="zh-CN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38125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LWIR</a:t>
                      </a:r>
                      <a:endParaRPr kumimoji="0" lang="zh-CN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650</a:t>
                      </a:r>
                      <a:r>
                        <a:rPr kumimoji="0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～</a:t>
                      </a: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1136</a:t>
                      </a:r>
                      <a:endParaRPr kumimoji="0" lang="zh-CN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（</a:t>
                      </a: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15.38</a:t>
                      </a: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  <a:sym typeface="Symbol" pitchFamily="18" charset="2"/>
                        </a:rPr>
                        <a:t></a:t>
                      </a: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m</a:t>
                      </a:r>
                      <a:r>
                        <a:rPr kumimoji="0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～</a:t>
                      </a: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8.8 </a:t>
                      </a: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  <a:sym typeface="Symbol" pitchFamily="18" charset="2"/>
                        </a:rPr>
                        <a:t></a:t>
                      </a: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m</a:t>
                      </a:r>
                      <a:r>
                        <a:rPr kumimoji="0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）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152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0.625</a:t>
                      </a:r>
                      <a:endParaRPr kumimoji="0" lang="zh-CN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0.15(Expectation)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0.4K(Requirement)</a:t>
                      </a:r>
                      <a:endParaRPr kumimoji="0" lang="zh-CN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650 </a:t>
                      </a:r>
                      <a:r>
                        <a:rPr kumimoji="0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～</a:t>
                      </a: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667 </a:t>
                      </a: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cm</a:t>
                      </a:r>
                      <a:r>
                        <a:rPr kumimoji="0" lang="en-US" altLang="zh-CN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-1</a:t>
                      </a: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0.8K</a:t>
                      </a:r>
                      <a:endParaRPr kumimoji="0" 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152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778</a:t>
                      </a:r>
                      <a:endParaRPr kumimoji="0" lang="zh-CN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667</a:t>
                      </a:r>
                      <a:r>
                        <a:rPr kumimoji="0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～</a:t>
                      </a: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689 </a:t>
                      </a: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cm</a:t>
                      </a:r>
                      <a:r>
                        <a:rPr kumimoji="0" lang="en-US" altLang="zh-CN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-1</a:t>
                      </a: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0.4K</a:t>
                      </a:r>
                      <a:endParaRPr kumimoji="0" 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1272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689</a:t>
                      </a:r>
                      <a:r>
                        <a:rPr kumimoji="0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～</a:t>
                      </a: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1000 </a:t>
                      </a: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cm</a:t>
                      </a:r>
                      <a:r>
                        <a:rPr kumimoji="0" lang="en-US" altLang="zh-CN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-1</a:t>
                      </a: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0.2K</a:t>
                      </a:r>
                      <a:endParaRPr kumimoji="0" 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1272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1000</a:t>
                      </a:r>
                      <a:r>
                        <a:rPr kumimoji="0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～</a:t>
                      </a: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1136 </a:t>
                      </a: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cm</a:t>
                      </a:r>
                      <a:r>
                        <a:rPr kumimoji="0" lang="en-US" altLang="zh-CN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-1</a:t>
                      </a: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0.4K</a:t>
                      </a:r>
                      <a:endParaRPr kumimoji="0" 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571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MWIR1</a:t>
                      </a:r>
                      <a:endParaRPr kumimoji="0" lang="zh-CN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1210</a:t>
                      </a:r>
                      <a:r>
                        <a:rPr kumimoji="0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～</a:t>
                      </a: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1750</a:t>
                      </a:r>
                      <a:endParaRPr kumimoji="0" lang="zh-CN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（</a:t>
                      </a: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8.26</a:t>
                      </a: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  <a:sym typeface="Symbol" pitchFamily="18" charset="2"/>
                        </a:rPr>
                        <a:t></a:t>
                      </a: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m</a:t>
                      </a:r>
                      <a:r>
                        <a:rPr kumimoji="0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～</a:t>
                      </a: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5.71 </a:t>
                      </a: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  <a:sym typeface="Symbol" pitchFamily="18" charset="2"/>
                        </a:rPr>
                        <a:t></a:t>
                      </a: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m</a:t>
                      </a:r>
                      <a:r>
                        <a:rPr kumimoji="0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）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152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1.25</a:t>
                      </a:r>
                      <a:endParaRPr kumimoji="0" lang="zh-CN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0.1(Expectation)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0.7K(Requirement)</a:t>
                      </a:r>
                      <a:endParaRPr kumimoji="0" lang="zh-CN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0" algn="ctr"/>
                          <a:tab pos="5334000" algn="r"/>
                        </a:tabLst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1210</a:t>
                      </a:r>
                      <a:r>
                        <a:rPr kumimoji="0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～</a:t>
                      </a: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1538 cm</a:t>
                      </a:r>
                      <a:r>
                        <a:rPr kumimoji="0" lang="en-US" altLang="zh-CN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-1</a:t>
                      </a:r>
                      <a:endParaRPr kumimoji="0" 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0.2K</a:t>
                      </a:r>
                      <a:endParaRPr kumimoji="0" 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152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433</a:t>
                      </a:r>
                      <a:endParaRPr kumimoji="0" lang="zh-CN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0" algn="ctr"/>
                          <a:tab pos="5334000" algn="r"/>
                        </a:tabLst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1538</a:t>
                      </a:r>
                      <a:r>
                        <a:rPr kumimoji="0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～</a:t>
                      </a: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1750 cm</a:t>
                      </a:r>
                      <a:r>
                        <a:rPr kumimoji="0" lang="en-US" altLang="zh-CN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-1</a:t>
                      </a:r>
                      <a:endParaRPr kumimoji="0" 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0.3K</a:t>
                      </a:r>
                      <a:endParaRPr kumimoji="0" 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460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MWIR2</a:t>
                      </a:r>
                      <a:endParaRPr kumimoji="0" lang="zh-CN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2155</a:t>
                      </a:r>
                      <a:r>
                        <a:rPr kumimoji="0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～</a:t>
                      </a: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2550</a:t>
                      </a:r>
                      <a:endParaRPr kumimoji="0" lang="zh-CN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（</a:t>
                      </a: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4.64</a:t>
                      </a: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  <a:sym typeface="Symbol" pitchFamily="18" charset="2"/>
                        </a:rPr>
                        <a:t></a:t>
                      </a: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m</a:t>
                      </a:r>
                      <a:r>
                        <a:rPr kumimoji="0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～</a:t>
                      </a: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3.92 </a:t>
                      </a: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  <a:sym typeface="Symbol" pitchFamily="18" charset="2"/>
                        </a:rPr>
                        <a:t></a:t>
                      </a: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m</a:t>
                      </a:r>
                      <a:r>
                        <a:rPr kumimoji="0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）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152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2.5</a:t>
                      </a:r>
                      <a:endParaRPr kumimoji="0" lang="zh-CN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0.3(Expectation)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1.2K(Requirement)</a:t>
                      </a:r>
                      <a:endParaRPr kumimoji="0" lang="zh-CN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2155</a:t>
                      </a:r>
                      <a:r>
                        <a:rPr kumimoji="0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～</a:t>
                      </a: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2300 </a:t>
                      </a: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cm</a:t>
                      </a:r>
                      <a:r>
                        <a:rPr kumimoji="0" lang="en-US" altLang="zh-CN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-1</a:t>
                      </a: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0.3</a:t>
                      </a: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152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159</a:t>
                      </a:r>
                      <a:endParaRPr kumimoji="0" lang="zh-CN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2300</a:t>
                      </a:r>
                      <a:r>
                        <a:rPr kumimoji="0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～</a:t>
                      </a: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2550 </a:t>
                      </a: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cm</a:t>
                      </a:r>
                      <a:r>
                        <a:rPr kumimoji="0" lang="en-US" altLang="zh-CN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-1</a:t>
                      </a: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0.5</a:t>
                      </a: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259" name="TextBox 4"/>
          <p:cNvSpPr txBox="1">
            <a:spLocks noChangeArrowheads="1"/>
          </p:cNvSpPr>
          <p:nvPr/>
        </p:nvSpPr>
        <p:spPr bwMode="auto">
          <a:xfrm>
            <a:off x="964177" y="8291"/>
            <a:ext cx="5840071" cy="954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zh-CN" sz="2800" b="1" dirty="0">
                <a:solidFill>
                  <a:srgbClr val="0000CC"/>
                </a:solidFill>
                <a:latin typeface="Arial" pitchFamily="34" charset="0"/>
                <a:ea typeface="宋体" pitchFamily="2" charset="-122"/>
              </a:rPr>
              <a:t>HIRAS Improvement from FY-3D </a:t>
            </a:r>
            <a:br>
              <a:rPr lang="en-US" altLang="zh-CN" sz="2800" b="1" dirty="0">
                <a:solidFill>
                  <a:srgbClr val="0000CC"/>
                </a:solidFill>
                <a:latin typeface="Arial" pitchFamily="34" charset="0"/>
                <a:ea typeface="宋体" pitchFamily="2" charset="-122"/>
              </a:rPr>
            </a:br>
            <a:r>
              <a:rPr lang="en-US" altLang="zh-CN" sz="2800" b="1" dirty="0">
                <a:solidFill>
                  <a:srgbClr val="0000CC"/>
                </a:solidFill>
                <a:latin typeface="Arial" pitchFamily="34" charset="0"/>
                <a:ea typeface="宋体" pitchFamily="2" charset="-122"/>
              </a:rPr>
              <a:t>to FY-3E Early Morning orbit</a:t>
            </a:r>
            <a:endParaRPr lang="zh-CN" altLang="en-US" sz="2800" b="1" dirty="0">
              <a:solidFill>
                <a:srgbClr val="0000CC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8260" name="Picture 2" descr="D:\风三工程\03批\晨昏轨道卫星\晨昏星图(公开)\飞行1(公开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981" t="18359" r="40997" b="14293"/>
          <a:stretch>
            <a:fillRect/>
          </a:stretch>
        </p:blipFill>
        <p:spPr bwMode="auto">
          <a:xfrm>
            <a:off x="6917183" y="127248"/>
            <a:ext cx="2119313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61" name="Picture 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7530">
            <a:off x="2984500" y="1773139"/>
            <a:ext cx="3892550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矩形 1"/>
          <p:cNvSpPr/>
          <p:nvPr/>
        </p:nvSpPr>
        <p:spPr>
          <a:xfrm>
            <a:off x="881063" y="1433414"/>
            <a:ext cx="966787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000000"/>
                </a:solidFill>
                <a:ea typeface="宋体" pitchFamily="2" charset="-122"/>
              </a:rPr>
              <a:t> FY-3D </a:t>
            </a:r>
            <a:endParaRPr lang="zh-CN" altLang="en-US">
              <a:ea typeface="宋体" pitchFamily="2" charset="-122"/>
            </a:endParaRPr>
          </a:p>
        </p:txBody>
      </p:sp>
      <p:sp>
        <p:nvSpPr>
          <p:cNvPr id="55" name="矩形 2"/>
          <p:cNvSpPr/>
          <p:nvPr/>
        </p:nvSpPr>
        <p:spPr>
          <a:xfrm>
            <a:off x="4103688" y="1412776"/>
            <a:ext cx="827087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000000"/>
                </a:solidFill>
                <a:ea typeface="宋体" pitchFamily="2" charset="-122"/>
              </a:rPr>
              <a:t>FY-3E</a:t>
            </a:r>
            <a:endParaRPr lang="zh-CN" altLang="en-US">
              <a:ea typeface="宋体" pitchFamily="2" charset="-122"/>
            </a:endParaRPr>
          </a:p>
        </p:txBody>
      </p:sp>
      <p:sp>
        <p:nvSpPr>
          <p:cNvPr id="56" name="右箭头 33855"/>
          <p:cNvSpPr/>
          <p:nvPr/>
        </p:nvSpPr>
        <p:spPr>
          <a:xfrm>
            <a:off x="2162175" y="2327176"/>
            <a:ext cx="1016000" cy="44132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zh-CN" altLang="en-US">
              <a:solidFill>
                <a:srgbClr val="FFFFFF"/>
              </a:solidFill>
              <a:ea typeface="宋体" pitchFamily="2" charset="-122"/>
            </a:endParaRPr>
          </a:p>
        </p:txBody>
      </p:sp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896963"/>
            <a:ext cx="2305267" cy="1604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9568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008" y="100110"/>
            <a:ext cx="9036496" cy="736602"/>
          </a:xfrm>
          <a:solidFill>
            <a:srgbClr val="00B0F0"/>
          </a:solidFill>
        </p:spPr>
        <p:txBody>
          <a:bodyPr/>
          <a:lstStyle/>
          <a:p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SUMMARY</a:t>
            </a:r>
            <a:endParaRPr lang="zh-CN" alt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u"/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FY-3D/HIRAS Commission test which contain 17 test items finished and results are promising.</a:t>
            </a:r>
          </a:p>
          <a:p>
            <a:pPr>
              <a:buFont typeface="Wingdings" pitchFamily="2" charset="2"/>
              <a:buChar char="u"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Ground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processing system is running smoothly and is generating L1 data in real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time.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u"/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The accuracy of HIRAS radiometric and spectral calibration and its stability are assessed using SNO samples and Simulation Data.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u"/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Overall, radiometric biases (O-S) are small and stable over time, FOV-2-FOV differences are less than ~0.2 </a:t>
            </a:r>
            <a:r>
              <a:rPr lang="en-US" altLang="zh-CN" sz="2000" smtClean="0">
                <a:latin typeface="Times New Roman" pitchFamily="18" charset="0"/>
                <a:cs typeface="Times New Roman" pitchFamily="18" charset="0"/>
              </a:rPr>
              <a:t>K for LW and MW bands.</a:t>
            </a:r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u"/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 spectral accuracy is better than 3ppm for LW and 5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ppm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for MW/SW band.</a:t>
            </a:r>
          </a:p>
          <a:p>
            <a:pPr>
              <a:buFont typeface="Wingdings" pitchFamily="2" charset="2"/>
              <a:buChar char="u"/>
            </a:pPr>
            <a:endParaRPr lang="en-GB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u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HIRAS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is a great improvement to  Chinese satellite infrared atmospheric sounding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system</a:t>
            </a:r>
          </a:p>
          <a:p>
            <a:pPr>
              <a:buFont typeface="Wingdings" pitchFamily="2" charset="2"/>
              <a:buChar char="u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Char char="u"/>
            </a:pP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   </a:t>
            </a:r>
            <a:endParaRPr lang="zh-CN" alt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23528" y="908720"/>
            <a:ext cx="856895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2000" dirty="0" smtClean="0">
                <a:solidFill>
                  <a:srgbClr val="FF0000"/>
                </a:solidFill>
              </a:rPr>
              <a:t>   Mar ,2018  </a:t>
            </a:r>
            <a:endParaRPr lang="en-US" altLang="zh-CN" sz="2000" dirty="0">
              <a:solidFill>
                <a:srgbClr val="FF0000"/>
              </a:solidFill>
            </a:endParaRPr>
          </a:p>
          <a:p>
            <a:r>
              <a:rPr lang="en-US" altLang="zh-CN" sz="2000" dirty="0">
                <a:solidFill>
                  <a:srgbClr val="0000CC"/>
                </a:solidFill>
              </a:rPr>
              <a:t>   -   HIRAS infrared detectors powered on</a:t>
            </a:r>
          </a:p>
          <a:p>
            <a:r>
              <a:rPr lang="en-US" altLang="zh-CN" sz="2000" dirty="0">
                <a:solidFill>
                  <a:srgbClr val="0000CC"/>
                </a:solidFill>
              </a:rPr>
              <a:t>   -   </a:t>
            </a:r>
            <a:r>
              <a:rPr lang="en-US" altLang="zh-CN" sz="2000" dirty="0"/>
              <a:t>Telemetry parameters check</a:t>
            </a:r>
            <a:endParaRPr lang="en-US" altLang="zh-CN" sz="2000" dirty="0">
              <a:solidFill>
                <a:srgbClr val="0000CC"/>
              </a:solidFill>
            </a:endParaRPr>
          </a:p>
          <a:p>
            <a:r>
              <a:rPr lang="en-US" altLang="zh-CN" sz="2000" dirty="0"/>
              <a:t>   -  </a:t>
            </a:r>
            <a:r>
              <a:rPr lang="en-US" altLang="zh-CN" sz="2000" dirty="0" smtClean="0"/>
              <a:t> Checks of 1</a:t>
            </a:r>
            <a:r>
              <a:rPr lang="en-US" altLang="zh-CN" sz="2000" baseline="30000" dirty="0" smtClean="0"/>
              <a:t>st</a:t>
            </a:r>
            <a:r>
              <a:rPr lang="en-US" altLang="zh-CN" sz="2000" dirty="0" smtClean="0"/>
              <a:t> IGM, Raw Spectra, Calibrated spectra</a:t>
            </a:r>
            <a:endParaRPr lang="en-US" altLang="zh-CN" sz="2000" dirty="0"/>
          </a:p>
          <a:p>
            <a:r>
              <a:rPr lang="en-US" altLang="zh-CN" sz="2000" dirty="0"/>
              <a:t>   </a:t>
            </a:r>
            <a:r>
              <a:rPr lang="en-US" altLang="zh-CN" sz="2000" dirty="0" smtClean="0"/>
              <a:t>-   </a:t>
            </a:r>
            <a:r>
              <a:rPr lang="en-US" altLang="zh-CN" sz="2000" dirty="0" smtClean="0">
                <a:solidFill>
                  <a:srgbClr val="0000CC"/>
                </a:solidFill>
              </a:rPr>
              <a:t>Initial</a:t>
            </a:r>
            <a:r>
              <a:rPr lang="en-US" altLang="zh-CN" sz="2000" dirty="0" smtClean="0"/>
              <a:t> </a:t>
            </a:r>
            <a:r>
              <a:rPr lang="en-US" altLang="zh-CN" sz="2000" dirty="0" smtClean="0">
                <a:solidFill>
                  <a:srgbClr val="0000CC"/>
                </a:solidFill>
              </a:rPr>
              <a:t>alignment of Interferometer fixed-mirror</a:t>
            </a:r>
            <a:endParaRPr lang="en-US" altLang="zh-CN" sz="2000" dirty="0"/>
          </a:p>
          <a:p>
            <a:pPr>
              <a:buFont typeface="Arial" pitchFamily="34" charset="0"/>
              <a:buChar char="•"/>
            </a:pPr>
            <a:r>
              <a:rPr lang="en-US" altLang="zh-CN" sz="2000" dirty="0" smtClean="0"/>
              <a:t> </a:t>
            </a:r>
            <a:r>
              <a:rPr lang="en-US" altLang="zh-CN" sz="2000" dirty="0" smtClean="0">
                <a:solidFill>
                  <a:srgbClr val="FF0000"/>
                </a:solidFill>
              </a:rPr>
              <a:t>  Apr, 2018</a:t>
            </a:r>
            <a:endParaRPr lang="en-US" altLang="zh-CN" sz="2000" dirty="0">
              <a:solidFill>
                <a:srgbClr val="FF0000"/>
              </a:solidFill>
            </a:endParaRPr>
          </a:p>
          <a:p>
            <a:r>
              <a:rPr lang="en-US" altLang="zh-CN" sz="2000" dirty="0">
                <a:solidFill>
                  <a:srgbClr val="FF0000"/>
                </a:solidFill>
              </a:rPr>
              <a:t> </a:t>
            </a:r>
            <a:r>
              <a:rPr lang="en-US" altLang="zh-CN" sz="2000" dirty="0" smtClean="0">
                <a:solidFill>
                  <a:srgbClr val="FF0000"/>
                </a:solidFill>
              </a:rPr>
              <a:t>  </a:t>
            </a:r>
            <a:r>
              <a:rPr lang="en-US" altLang="zh-CN" sz="2000" dirty="0" smtClean="0"/>
              <a:t>-   Temperature changing of detector from 85Deg to 82Deg </a:t>
            </a:r>
          </a:p>
          <a:p>
            <a:r>
              <a:rPr lang="en-US" altLang="zh-CN" sz="2000" dirty="0" smtClean="0"/>
              <a:t>   -   Fine alignment of Interferometer fixed-mirror</a:t>
            </a:r>
          </a:p>
          <a:p>
            <a:r>
              <a:rPr lang="en-US" altLang="zh-CN" sz="2000" dirty="0" smtClean="0"/>
              <a:t>   -   Temperature cooling down of ICT</a:t>
            </a:r>
          </a:p>
          <a:p>
            <a:r>
              <a:rPr lang="en-US" altLang="zh-CN" sz="2000" dirty="0" smtClean="0"/>
              <a:t>   -   Cold space observations </a:t>
            </a:r>
          </a:p>
          <a:p>
            <a:r>
              <a:rPr lang="en-US" altLang="zh-CN" sz="2000" dirty="0" smtClean="0"/>
              <a:t>   -   ILS parameters tuning</a:t>
            </a:r>
          </a:p>
          <a:p>
            <a:r>
              <a:rPr lang="en-US" altLang="zh-CN" sz="2000" dirty="0" smtClean="0"/>
              <a:t>   -   NL coefficients generation</a:t>
            </a:r>
            <a:endParaRPr lang="en-US" altLang="zh-CN" sz="2000" dirty="0"/>
          </a:p>
          <a:p>
            <a:pPr>
              <a:buFont typeface="Arial" pitchFamily="34" charset="0"/>
              <a:buChar char="•"/>
            </a:pPr>
            <a:r>
              <a:rPr lang="en-US" altLang="zh-CN" sz="2000" dirty="0" smtClean="0">
                <a:solidFill>
                  <a:srgbClr val="FF0000"/>
                </a:solidFill>
              </a:rPr>
              <a:t>   Mar </a:t>
            </a:r>
            <a:r>
              <a:rPr lang="en-US" altLang="zh-CN" sz="2000" dirty="0">
                <a:solidFill>
                  <a:srgbClr val="FF0000"/>
                </a:solidFill>
              </a:rPr>
              <a:t>~ </a:t>
            </a:r>
            <a:r>
              <a:rPr lang="en-US" altLang="zh-CN" sz="2000" dirty="0" smtClean="0">
                <a:solidFill>
                  <a:srgbClr val="FF0000"/>
                </a:solidFill>
              </a:rPr>
              <a:t>Jun   commission test , 17 items </a:t>
            </a:r>
            <a:endParaRPr lang="en-US" altLang="zh-CN" sz="2000" dirty="0">
              <a:solidFill>
                <a:srgbClr val="0000CC"/>
              </a:solidFill>
            </a:endParaRPr>
          </a:p>
          <a:p>
            <a:r>
              <a:rPr lang="en-US" altLang="zh-CN" sz="2000" dirty="0"/>
              <a:t>   -   </a:t>
            </a:r>
            <a:r>
              <a:rPr lang="en-US" altLang="zh-CN" sz="2000" dirty="0" err="1"/>
              <a:t>NEdT</a:t>
            </a:r>
            <a:r>
              <a:rPr lang="en-US" altLang="zh-CN" sz="2000" dirty="0"/>
              <a:t> evaluation</a:t>
            </a:r>
          </a:p>
          <a:p>
            <a:r>
              <a:rPr lang="en-US" altLang="zh-CN" sz="2000" dirty="0"/>
              <a:t>   -   Spectral channel frequencies </a:t>
            </a:r>
            <a:r>
              <a:rPr lang="en-US" altLang="zh-CN" sz="2000" dirty="0" smtClean="0"/>
              <a:t>validation</a:t>
            </a:r>
            <a:endParaRPr lang="en-US" altLang="zh-CN" sz="2000" dirty="0"/>
          </a:p>
          <a:p>
            <a:r>
              <a:rPr lang="en-US" altLang="zh-CN" sz="2000" dirty="0"/>
              <a:t>   -   </a:t>
            </a:r>
            <a:r>
              <a:rPr lang="en-US" altLang="zh-CN" sz="2000" dirty="0" smtClean="0"/>
              <a:t>Radiance validation</a:t>
            </a:r>
          </a:p>
          <a:p>
            <a:r>
              <a:rPr lang="en-US" altLang="zh-CN" sz="2000" dirty="0" smtClean="0"/>
              <a:t>   -   Inter-pixel comparison</a:t>
            </a:r>
          </a:p>
          <a:p>
            <a:pPr marL="216000" indent="-216000">
              <a:lnSpc>
                <a:spcPct val="100000"/>
              </a:lnSpc>
              <a:buClr>
                <a:srgbClr val="FF0000"/>
              </a:buClr>
              <a:buFont typeface="Arial"/>
              <a:buChar char="•"/>
            </a:pPr>
            <a:r>
              <a:rPr lang="en-US" altLang="zh-CN" sz="2000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ea typeface="宋体"/>
              </a:rPr>
              <a:t> Aug, 2018</a:t>
            </a:r>
            <a:endParaRPr lang="en-US" altLang="zh-CN" sz="20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00000"/>
              </a:lnSpc>
            </a:pPr>
            <a:r>
              <a:rPr lang="en-US" altLang="zh-CN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宋体"/>
              </a:rPr>
              <a:t>   -   commission finished</a:t>
            </a:r>
            <a:endParaRPr lang="en-US" altLang="zh-CN" sz="2000" dirty="0"/>
          </a:p>
          <a:p>
            <a:endParaRPr lang="zh-CN" altLang="en-US" sz="2000" dirty="0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994122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altLang="zh-CN" sz="4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1. HIRAS on-orbit status</a:t>
            </a:r>
            <a:endParaRPr lang="zh-CN" altLang="en-US" sz="4000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C:\Users\think\Desktop\HIRAS在轨测试\测试结果\0504\NEdT_MW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987516"/>
            <a:ext cx="3732594" cy="2801524"/>
          </a:xfrm>
          <a:prstGeom prst="rect">
            <a:avLst/>
          </a:prstGeom>
          <a:noFill/>
        </p:spPr>
      </p:pic>
      <p:pic>
        <p:nvPicPr>
          <p:cNvPr id="18" name="Picture 4" descr="C:\Users\think\Desktop\HIRAS在轨测试\测试结果\0504\NEdT_MW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83860"/>
            <a:ext cx="3732594" cy="2801524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rgbClr val="0000CC"/>
          </a:solidFill>
        </p:spPr>
        <p:txBody>
          <a:bodyPr>
            <a:normAutofit/>
          </a:bodyPr>
          <a:lstStyle/>
          <a:p>
            <a:r>
              <a:rPr lang="en-US" altLang="zh-CN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HIRAS </a:t>
            </a:r>
            <a:r>
              <a:rPr lang="en-US" altLang="zh-CN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performance: </a:t>
            </a:r>
            <a:r>
              <a:rPr lang="en-US" altLang="zh-CN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NEdT</a:t>
            </a:r>
            <a:endParaRPr lang="zh-CN" altLang="en-US" sz="32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79912" y="4365104"/>
            <a:ext cx="48965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Noise performance:  derived from DS </a:t>
            </a:r>
            <a:r>
              <a:rPr lang="en-US" altLang="zh-CN" b="1" dirty="0" smtClean="0"/>
              <a:t>and ICT measurements</a:t>
            </a:r>
            <a:endParaRPr lang="en-US" altLang="zh-CN" b="1" dirty="0"/>
          </a:p>
          <a:p>
            <a:pPr>
              <a:buFont typeface="Arial" pitchFamily="34" charset="0"/>
              <a:buChar char="•"/>
            </a:pPr>
            <a:r>
              <a:rPr lang="en-US" altLang="zh-CN" b="1" dirty="0" smtClean="0">
                <a:solidFill>
                  <a:srgbClr val="0000CC"/>
                </a:solidFill>
              </a:rPr>
              <a:t>   </a:t>
            </a:r>
            <a:r>
              <a:rPr lang="en-US" altLang="zh-CN" b="1" dirty="0" err="1" smtClean="0">
                <a:solidFill>
                  <a:srgbClr val="0000CC"/>
                </a:solidFill>
              </a:rPr>
              <a:t>NEdTs</a:t>
            </a:r>
            <a:r>
              <a:rPr lang="en-US" altLang="zh-CN" b="1" dirty="0" smtClean="0">
                <a:solidFill>
                  <a:srgbClr val="0000CC"/>
                </a:solidFill>
              </a:rPr>
              <a:t> derived from DS and ICT are consistent.  </a:t>
            </a:r>
          </a:p>
          <a:p>
            <a:pPr>
              <a:buFont typeface="Arial" pitchFamily="34" charset="0"/>
              <a:buChar char="•"/>
            </a:pPr>
            <a:r>
              <a:rPr lang="en-US" altLang="zh-CN" b="1" dirty="0" smtClean="0">
                <a:solidFill>
                  <a:srgbClr val="0000CC"/>
                </a:solidFill>
              </a:rPr>
              <a:t>   </a:t>
            </a:r>
            <a:r>
              <a:rPr lang="en-US" altLang="zh-CN" b="1" dirty="0" err="1" smtClean="0">
                <a:solidFill>
                  <a:srgbClr val="0000CC"/>
                </a:solidFill>
              </a:rPr>
              <a:t>NEdTs</a:t>
            </a:r>
            <a:r>
              <a:rPr lang="en-US" altLang="zh-CN" b="1" dirty="0" smtClean="0">
                <a:solidFill>
                  <a:srgbClr val="0000CC"/>
                </a:solidFill>
              </a:rPr>
              <a:t> in forward and reverse sweep direction are consistent.</a:t>
            </a:r>
          </a:p>
          <a:p>
            <a:pPr>
              <a:buFont typeface="Arial" pitchFamily="34" charset="0"/>
              <a:buChar char="•"/>
            </a:pPr>
            <a:r>
              <a:rPr lang="en-US" altLang="zh-CN" b="1" dirty="0" smtClean="0">
                <a:solidFill>
                  <a:srgbClr val="0000CC"/>
                </a:solidFill>
              </a:rPr>
              <a:t>   Meet requirements.</a:t>
            </a:r>
            <a:endParaRPr lang="en-US" altLang="zh-CN" b="1" dirty="0">
              <a:solidFill>
                <a:srgbClr val="0000CC"/>
              </a:solidFill>
            </a:endParaRPr>
          </a:p>
          <a:p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836712"/>
            <a:ext cx="2736304" cy="338554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LW @ 0.625cm-1 Res</a:t>
            </a:r>
            <a:endParaRPr lang="zh-CN" alt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4644008" y="836712"/>
            <a:ext cx="2736304" cy="338554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MW @ 1.25cm-1 Res</a:t>
            </a:r>
            <a:endParaRPr lang="zh-CN" alt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611560" y="3882534"/>
            <a:ext cx="2736304" cy="338554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SW @ 2.5cm-1 Res</a:t>
            </a:r>
            <a:endParaRPr lang="zh-CN" altLang="en-US" sz="1600" dirty="0"/>
          </a:p>
        </p:txBody>
      </p:sp>
      <p:pic>
        <p:nvPicPr>
          <p:cNvPr id="10" name="图片 9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4439" t="5177" r="7212"/>
          <a:stretch/>
        </p:blipFill>
        <p:spPr bwMode="auto">
          <a:xfrm>
            <a:off x="0" y="1124744"/>
            <a:ext cx="3419872" cy="26642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44" t="52433" r="6578" b="562"/>
          <a:stretch>
            <a:fillRect/>
          </a:stretch>
        </p:blipFill>
        <p:spPr>
          <a:xfrm>
            <a:off x="0" y="476672"/>
            <a:ext cx="8388424" cy="288032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446364" y="2348880"/>
            <a:ext cx="69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FOV3</a:t>
            </a:r>
            <a:endParaRPr lang="zh-CN" altLang="en-US" b="1" dirty="0"/>
          </a:p>
        </p:txBody>
      </p:sp>
      <p:sp>
        <p:nvSpPr>
          <p:cNvPr id="8" name="文本框 7"/>
          <p:cNvSpPr txBox="1"/>
          <p:nvPr/>
        </p:nvSpPr>
        <p:spPr>
          <a:xfrm>
            <a:off x="7334796" y="2348880"/>
            <a:ext cx="69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FOV4</a:t>
            </a:r>
            <a:endParaRPr lang="zh-CN" altLang="en-US" b="1" dirty="0"/>
          </a:p>
        </p:txBody>
      </p:sp>
      <p:sp>
        <p:nvSpPr>
          <p:cNvPr id="9" name="文本框 8"/>
          <p:cNvSpPr txBox="1"/>
          <p:nvPr/>
        </p:nvSpPr>
        <p:spPr>
          <a:xfrm>
            <a:off x="2743200" y="6413266"/>
            <a:ext cx="31357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Nt</a:t>
            </a:r>
            <a:r>
              <a:rPr lang="en-US" altLang="zh-CN" sz="2000" baseline="30000" dirty="0"/>
              <a:t>2 </a:t>
            </a:r>
            <a:r>
              <a:rPr lang="en-US" altLang="zh-CN" sz="2000" dirty="0"/>
              <a:t>         =     Nc</a:t>
            </a:r>
            <a:r>
              <a:rPr lang="en-US" altLang="zh-CN" sz="2000" baseline="30000" dirty="0"/>
              <a:t>2      </a:t>
            </a:r>
            <a:r>
              <a:rPr lang="en-US" altLang="zh-CN" sz="2000" dirty="0"/>
              <a:t>+         Nr</a:t>
            </a:r>
            <a:r>
              <a:rPr lang="en-US" altLang="zh-CN" sz="2000" baseline="30000" dirty="0"/>
              <a:t>2</a:t>
            </a:r>
            <a:r>
              <a:rPr lang="en-US" altLang="zh-CN" sz="2000" dirty="0"/>
              <a:t> </a:t>
            </a:r>
            <a:endParaRPr lang="zh-CN" altLang="en-US" sz="2000" dirty="0"/>
          </a:p>
        </p:txBody>
      </p:sp>
      <p:sp>
        <p:nvSpPr>
          <p:cNvPr id="10" name="文本框 9"/>
          <p:cNvSpPr txBox="1"/>
          <p:nvPr/>
        </p:nvSpPr>
        <p:spPr>
          <a:xfrm>
            <a:off x="2209800" y="6019800"/>
            <a:ext cx="1217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Total </a:t>
            </a:r>
            <a:r>
              <a:rPr lang="en-US" altLang="zh-CN" dirty="0" err="1"/>
              <a:t>NEdN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3354487" y="6019800"/>
            <a:ext cx="3233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Correlated </a:t>
            </a:r>
            <a:r>
              <a:rPr lang="en-US" altLang="zh-CN" dirty="0" err="1"/>
              <a:t>NEdN</a:t>
            </a:r>
            <a:r>
              <a:rPr lang="en-US" altLang="zh-CN" dirty="0"/>
              <a:t>   random </a:t>
            </a:r>
            <a:r>
              <a:rPr lang="en-US" altLang="zh-CN" dirty="0" err="1"/>
              <a:t>NEdN</a:t>
            </a:r>
            <a:endParaRPr lang="zh-CN" altLang="en-US" dirty="0"/>
          </a:p>
        </p:txBody>
      </p:sp>
      <p:sp>
        <p:nvSpPr>
          <p:cNvPr id="12" name="椭圆 11"/>
          <p:cNvSpPr/>
          <p:nvPr/>
        </p:nvSpPr>
        <p:spPr>
          <a:xfrm>
            <a:off x="2627784" y="548680"/>
            <a:ext cx="227756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2699792" y="1916832"/>
            <a:ext cx="289596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1619672" y="980728"/>
            <a:ext cx="1730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Correlated noise</a:t>
            </a:r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1691680" y="1700808"/>
            <a:ext cx="1524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Random noise</a:t>
            </a:r>
            <a:endParaRPr lang="zh-CN" altLang="en-US" dirty="0"/>
          </a:p>
        </p:txBody>
      </p:sp>
      <p:sp>
        <p:nvSpPr>
          <p:cNvPr id="21" name="文本框 20"/>
          <p:cNvSpPr txBox="1"/>
          <p:nvPr/>
        </p:nvSpPr>
        <p:spPr>
          <a:xfrm>
            <a:off x="0" y="0"/>
            <a:ext cx="9023689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bg2">
                    <a:lumMod val="25000"/>
                  </a:schemeClr>
                </a:solidFill>
              </a:rPr>
              <a:t>After preliminary assignment</a:t>
            </a:r>
            <a:r>
              <a:rPr lang="zh-CN" altLang="en-US" b="1" dirty="0" smtClean="0">
                <a:solidFill>
                  <a:schemeClr val="bg2">
                    <a:lumMod val="25000"/>
                  </a:schemeClr>
                </a:solidFill>
              </a:rPr>
              <a:t>：</a:t>
            </a:r>
            <a:r>
              <a:rPr lang="en-US" altLang="zh-CN" b="1" dirty="0" smtClean="0">
                <a:solidFill>
                  <a:schemeClr val="bg2">
                    <a:lumMod val="25000"/>
                  </a:schemeClr>
                </a:solidFill>
              </a:rPr>
              <a:t>2018-03-11</a:t>
            </a:r>
            <a:r>
              <a:rPr lang="zh-CN" altLang="en-US" b="1" dirty="0" smtClean="0">
                <a:solidFill>
                  <a:schemeClr val="bg2">
                    <a:lumMod val="25000"/>
                  </a:schemeClr>
                </a:solidFill>
              </a:rPr>
              <a:t>，</a:t>
            </a:r>
            <a:r>
              <a:rPr lang="en-US" altLang="zh-CN" b="1" dirty="0" smtClean="0">
                <a:solidFill>
                  <a:schemeClr val="bg2">
                    <a:lumMod val="25000"/>
                  </a:schemeClr>
                </a:solidFill>
              </a:rPr>
              <a:t>noise dominated by correlated noise</a:t>
            </a:r>
            <a:endParaRPr lang="zh-CN" alt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8" t="50000" r="378"/>
          <a:stretch>
            <a:fillRect/>
          </a:stretch>
        </p:blipFill>
        <p:spPr>
          <a:xfrm>
            <a:off x="395536" y="3284984"/>
            <a:ext cx="7848872" cy="2857499"/>
          </a:xfrm>
          <a:prstGeom prst="rect">
            <a:avLst/>
          </a:prstGeom>
        </p:spPr>
      </p:pic>
      <p:sp>
        <p:nvSpPr>
          <p:cNvPr id="24" name="文本框 20"/>
          <p:cNvSpPr txBox="1"/>
          <p:nvPr/>
        </p:nvSpPr>
        <p:spPr>
          <a:xfrm>
            <a:off x="120311" y="3501008"/>
            <a:ext cx="7933582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bg2">
                    <a:lumMod val="25000"/>
                  </a:schemeClr>
                </a:solidFill>
              </a:rPr>
              <a:t>After fine assignment</a:t>
            </a:r>
            <a:r>
              <a:rPr lang="zh-CN" altLang="en-US" b="1" dirty="0" smtClean="0">
                <a:solidFill>
                  <a:schemeClr val="bg2">
                    <a:lumMod val="25000"/>
                  </a:schemeClr>
                </a:solidFill>
              </a:rPr>
              <a:t>：</a:t>
            </a:r>
            <a:r>
              <a:rPr lang="en-US" altLang="zh-CN" b="1" dirty="0" smtClean="0">
                <a:solidFill>
                  <a:schemeClr val="bg2">
                    <a:lumMod val="25000"/>
                  </a:schemeClr>
                </a:solidFill>
              </a:rPr>
              <a:t>2018-04-30</a:t>
            </a:r>
            <a:r>
              <a:rPr lang="zh-CN" altLang="en-US" b="1" dirty="0" smtClean="0">
                <a:solidFill>
                  <a:schemeClr val="bg2">
                    <a:lumMod val="25000"/>
                  </a:schemeClr>
                </a:solidFill>
              </a:rPr>
              <a:t>，</a:t>
            </a:r>
            <a:r>
              <a:rPr lang="en-US" altLang="zh-CN" b="1" dirty="0" smtClean="0">
                <a:solidFill>
                  <a:schemeClr val="bg2">
                    <a:lumMod val="25000"/>
                  </a:schemeClr>
                </a:solidFill>
              </a:rPr>
              <a:t>noise dominated by random noise</a:t>
            </a:r>
            <a:endParaRPr lang="zh-CN" alt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982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356" b="47365"/>
          <a:stretch>
            <a:fillRect/>
          </a:stretch>
        </p:blipFill>
        <p:spPr>
          <a:xfrm>
            <a:off x="304801" y="44624"/>
            <a:ext cx="7579567" cy="312839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115" b="49601"/>
          <a:stretch>
            <a:fillRect/>
          </a:stretch>
        </p:blipFill>
        <p:spPr>
          <a:xfrm>
            <a:off x="683568" y="3429000"/>
            <a:ext cx="7165304" cy="2990736"/>
          </a:xfrm>
          <a:prstGeom prst="rect">
            <a:avLst/>
          </a:prstGeom>
        </p:spPr>
      </p:pic>
      <p:sp>
        <p:nvSpPr>
          <p:cNvPr id="6" name="文本框 20"/>
          <p:cNvSpPr txBox="1"/>
          <p:nvPr/>
        </p:nvSpPr>
        <p:spPr>
          <a:xfrm>
            <a:off x="56384" y="0"/>
            <a:ext cx="9087616" cy="33855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chemeClr val="bg2">
                    <a:lumMod val="25000"/>
                  </a:schemeClr>
                </a:solidFill>
              </a:rPr>
              <a:t>After preliminary assignment </a:t>
            </a:r>
            <a:r>
              <a:rPr lang="zh-CN" altLang="en-US" sz="1600" b="1" dirty="0" smtClean="0">
                <a:solidFill>
                  <a:schemeClr val="bg2">
                    <a:lumMod val="25000"/>
                  </a:schemeClr>
                </a:solidFill>
              </a:rPr>
              <a:t>：</a:t>
            </a:r>
            <a:r>
              <a:rPr lang="en-US" altLang="zh-CN" sz="1600" b="1" dirty="0" smtClean="0">
                <a:solidFill>
                  <a:schemeClr val="bg2">
                    <a:lumMod val="25000"/>
                  </a:schemeClr>
                </a:solidFill>
              </a:rPr>
              <a:t>2018-03-11</a:t>
            </a:r>
            <a:r>
              <a:rPr lang="zh-CN" altLang="en-US" sz="1600" b="1" dirty="0" smtClean="0">
                <a:solidFill>
                  <a:schemeClr val="bg2">
                    <a:lumMod val="25000"/>
                  </a:schemeClr>
                </a:solidFill>
              </a:rPr>
              <a:t>，</a:t>
            </a:r>
            <a:r>
              <a:rPr lang="en-US" altLang="zh-CN" sz="1600" b="1" dirty="0" smtClean="0">
                <a:solidFill>
                  <a:schemeClr val="bg2">
                    <a:lumMod val="25000"/>
                  </a:schemeClr>
                </a:solidFill>
              </a:rPr>
              <a:t> more than 90% dominated by correlated noise</a:t>
            </a:r>
            <a:endParaRPr lang="zh-CN" altLang="en-US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文本框 20"/>
          <p:cNvSpPr txBox="1"/>
          <p:nvPr/>
        </p:nvSpPr>
        <p:spPr>
          <a:xfrm>
            <a:off x="0" y="2924944"/>
            <a:ext cx="8892480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2">
                    <a:lumMod val="25000"/>
                  </a:schemeClr>
                </a:solidFill>
              </a:rPr>
              <a:t>After fine assignment </a:t>
            </a:r>
            <a:r>
              <a:rPr lang="zh-CN" altLang="en-US" b="1" dirty="0" smtClean="0">
                <a:solidFill>
                  <a:schemeClr val="bg2">
                    <a:lumMod val="25000"/>
                  </a:schemeClr>
                </a:solidFill>
              </a:rPr>
              <a:t>：</a:t>
            </a:r>
            <a:r>
              <a:rPr lang="en-US" altLang="zh-CN" b="1" dirty="0" smtClean="0">
                <a:solidFill>
                  <a:schemeClr val="bg2">
                    <a:lumMod val="25000"/>
                  </a:schemeClr>
                </a:solidFill>
              </a:rPr>
              <a:t>2018-04-30</a:t>
            </a:r>
            <a:r>
              <a:rPr lang="zh-CN" altLang="en-US" b="1" dirty="0" smtClean="0">
                <a:solidFill>
                  <a:schemeClr val="bg2">
                    <a:lumMod val="25000"/>
                  </a:schemeClr>
                </a:solidFill>
              </a:rPr>
              <a:t>，</a:t>
            </a:r>
            <a:r>
              <a:rPr lang="en-US" altLang="zh-CN" b="1" dirty="0" smtClean="0">
                <a:solidFill>
                  <a:schemeClr val="bg2">
                    <a:lumMod val="25000"/>
                  </a:schemeClr>
                </a:solidFill>
              </a:rPr>
              <a:t>more than 90% dominated by random, </a:t>
            </a:r>
            <a:r>
              <a:rPr lang="en-US" altLang="zh-CN" dirty="0" smtClean="0">
                <a:solidFill>
                  <a:schemeClr val="bg2">
                    <a:lumMod val="25000"/>
                  </a:schemeClr>
                </a:solidFill>
              </a:rPr>
              <a:t>proportion of correlated noise reduced.</a:t>
            </a:r>
            <a:endParaRPr lang="zh-CN" alt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文本框 20"/>
          <p:cNvSpPr txBox="1"/>
          <p:nvPr/>
        </p:nvSpPr>
        <p:spPr>
          <a:xfrm>
            <a:off x="3923928" y="6381328"/>
            <a:ext cx="595035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tx1"/>
                </a:solidFill>
              </a:rPr>
              <a:t>MW</a:t>
            </a:r>
            <a:endParaRPr lang="zh-CN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441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0C1AD8-C944-4E38-90E9-8D4DC4FD6D46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31" b="47980"/>
          <a:stretch>
            <a:fillRect/>
          </a:stretch>
        </p:blipFill>
        <p:spPr>
          <a:xfrm>
            <a:off x="406401" y="44624"/>
            <a:ext cx="7765999" cy="305219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099" b="48535"/>
          <a:stretch>
            <a:fillRect/>
          </a:stretch>
        </p:blipFill>
        <p:spPr>
          <a:xfrm>
            <a:off x="971601" y="3729248"/>
            <a:ext cx="6480719" cy="2796096"/>
          </a:xfrm>
          <a:prstGeom prst="rect">
            <a:avLst/>
          </a:prstGeom>
        </p:spPr>
      </p:pic>
      <p:sp>
        <p:nvSpPr>
          <p:cNvPr id="5" name="文本框 20"/>
          <p:cNvSpPr txBox="1"/>
          <p:nvPr/>
        </p:nvSpPr>
        <p:spPr>
          <a:xfrm>
            <a:off x="0" y="3140968"/>
            <a:ext cx="8928992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2">
                    <a:lumMod val="25000"/>
                  </a:schemeClr>
                </a:solidFill>
              </a:rPr>
              <a:t>After fine assignment </a:t>
            </a:r>
            <a:r>
              <a:rPr lang="zh-CN" altLang="en-US" b="1" dirty="0" smtClean="0">
                <a:solidFill>
                  <a:schemeClr val="bg2">
                    <a:lumMod val="25000"/>
                  </a:schemeClr>
                </a:solidFill>
              </a:rPr>
              <a:t>：</a:t>
            </a:r>
            <a:r>
              <a:rPr lang="en-US" altLang="zh-CN" b="1" dirty="0" smtClean="0">
                <a:solidFill>
                  <a:schemeClr val="bg2">
                    <a:lumMod val="25000"/>
                  </a:schemeClr>
                </a:solidFill>
              </a:rPr>
              <a:t>SW random noise proportion reached 95%. Correlated noise proportion reduced and without obvious wavelength dependence .</a:t>
            </a:r>
            <a:endParaRPr lang="zh-CN" alt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文本框 20"/>
          <p:cNvSpPr txBox="1"/>
          <p:nvPr/>
        </p:nvSpPr>
        <p:spPr>
          <a:xfrm>
            <a:off x="3923928" y="6488668"/>
            <a:ext cx="713657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tx1"/>
                </a:solidFill>
              </a:rPr>
              <a:t>MW2</a:t>
            </a:r>
            <a:endParaRPr lang="zh-CN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525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/>
              <a:t>8</a:t>
            </a:fld>
            <a:endParaRPr kumimoji="0" lang="en-US"/>
          </a:p>
        </p:txBody>
      </p:sp>
      <p:sp>
        <p:nvSpPr>
          <p:cNvPr id="6" name="文本框 20"/>
          <p:cNvSpPr txBox="1"/>
          <p:nvPr/>
        </p:nvSpPr>
        <p:spPr>
          <a:xfrm>
            <a:off x="215008" y="6156012"/>
            <a:ext cx="8928992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chemeClr val="tx1"/>
                </a:solidFill>
              </a:rPr>
              <a:t>NEdT</a:t>
            </a:r>
            <a:r>
              <a:rPr lang="en-US" altLang="zh-CN" dirty="0" smtClean="0">
                <a:solidFill>
                  <a:schemeClr val="tx1"/>
                </a:solidFill>
              </a:rPr>
              <a:t> monitoring for some channels in 3 bands, Performs stable</a:t>
            </a:r>
            <a:r>
              <a:rPr lang="zh-CN" altLang="en-US" dirty="0" smtClean="0">
                <a:solidFill>
                  <a:schemeClr val="tx1"/>
                </a:solidFill>
              </a:rPr>
              <a:t>；</a:t>
            </a: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7" name="Picture 6" descr="C:\Users\think\Desktop\HIRAS-TEST\测试结果\NEdT-监测\NEdT_20180605\FY3D_HIRAS_NEdT_DS_LW_720_Forward_201806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708720"/>
            <a:ext cx="3646170" cy="5029200"/>
          </a:xfrm>
          <a:prstGeom prst="rect">
            <a:avLst/>
          </a:prstGeom>
          <a:noFill/>
        </p:spPr>
      </p:pic>
      <p:pic>
        <p:nvPicPr>
          <p:cNvPr id="8" name="Picture 7" descr="C:\Users\think\Desktop\HIRAS-TEST\测试结果\NEdT-监测\NEdT_20180605\FY3D_HIRAS_NEdT_DS_LW_720_Reverse_2018060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692696"/>
            <a:ext cx="3646170" cy="5029200"/>
          </a:xfrm>
          <a:prstGeom prst="rect">
            <a:avLst/>
          </a:prstGeom>
          <a:noFill/>
        </p:spPr>
      </p:pic>
      <p:pic>
        <p:nvPicPr>
          <p:cNvPr id="9" name="Picture 8" descr="C:\Users\think\Desktop\HIRAS-TEST\测试结果\NEdT-监测\NEdT_20180605\FY3D_HIRAS_NEdT_ICT_LW_720_Forward_2018060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692696"/>
            <a:ext cx="3646170" cy="5029200"/>
          </a:xfrm>
          <a:prstGeom prst="rect">
            <a:avLst/>
          </a:prstGeom>
          <a:noFill/>
        </p:spPr>
      </p:pic>
      <p:pic>
        <p:nvPicPr>
          <p:cNvPr id="10" name="Picture 9" descr="C:\Users\think\Desktop\HIRAS-TEST\测试结果\NEdT-监测\NEdT_20180605\FY3D_HIRAS_NEdT_ICT_LW_720_Reverse_2018060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97830" y="692696"/>
            <a:ext cx="3646170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/>
              <a:t>9</a:t>
            </a:fld>
            <a:endParaRPr kumimoji="0" lang="en-US"/>
          </a:p>
        </p:txBody>
      </p:sp>
      <p:sp>
        <p:nvSpPr>
          <p:cNvPr id="3" name="标题 1"/>
          <p:cNvSpPr txBox="1">
            <a:spLocks/>
          </p:cNvSpPr>
          <p:nvPr/>
        </p:nvSpPr>
        <p:spPr>
          <a:xfrm>
            <a:off x="0" y="-27384"/>
            <a:ext cx="9144000" cy="994122"/>
          </a:xfrm>
          <a:prstGeom prst="rect">
            <a:avLst/>
          </a:prstGeom>
          <a:solidFill>
            <a:srgbClr val="00B0F0"/>
          </a:solidFill>
        </p:spPr>
        <p:txBody>
          <a:bodyPr>
            <a:normAutofit/>
          </a:bodyPr>
          <a:lstStyle/>
          <a:p>
            <a:pPr lvl="0" algn="ctr" fontAlgn="auto">
              <a:spcAft>
                <a:spcPts val="0"/>
              </a:spcAft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2. </a:t>
            </a:r>
            <a:r>
              <a:rPr lang="en-US" altLang="zh-CN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L1 Products overview and Status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51522" y="1196752"/>
          <a:ext cx="8640958" cy="2138536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040115"/>
                <a:gridCol w="1696187"/>
                <a:gridCol w="1139461"/>
                <a:gridCol w="1185846"/>
                <a:gridCol w="931679"/>
                <a:gridCol w="908538"/>
                <a:gridCol w="908538"/>
                <a:gridCol w="830594"/>
              </a:tblGrid>
              <a:tr h="51205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/>
                        <a:t>Band</a:t>
                      </a:r>
                      <a:endParaRPr lang="zh-CN" sz="28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0" kern="100" dirty="0" smtClean="0">
                          <a:latin typeface="Times New Roman"/>
                          <a:ea typeface="Times New Roman"/>
                          <a:cs typeface="Times New Roman"/>
                        </a:rPr>
                        <a:t>Spectral</a:t>
                      </a:r>
                      <a:r>
                        <a:rPr lang="en-US" altLang="zh-CN" sz="2000" b="0" kern="100" dirty="0" smtClean="0">
                          <a:latin typeface="Times New Roman"/>
                          <a:ea typeface="宋体"/>
                          <a:cs typeface="Times New Roman"/>
                        </a:rPr>
                        <a:t> Range</a:t>
                      </a:r>
                      <a:endParaRPr lang="zh-CN" altLang="zh-CN" sz="2000" b="0" kern="1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r>
                        <a:rPr lang="zh-CN" altLang="zh-CN" sz="1800" kern="100" dirty="0" smtClean="0"/>
                        <a:t>（</a:t>
                      </a:r>
                      <a:r>
                        <a:rPr lang="en-US" altLang="zh-CN" sz="1800" kern="100" dirty="0" smtClean="0"/>
                        <a:t>cm</a:t>
                      </a:r>
                      <a:r>
                        <a:rPr lang="en-US" altLang="zh-CN" sz="1800" kern="100" baseline="30000" dirty="0" smtClean="0"/>
                        <a:t>-1</a:t>
                      </a:r>
                      <a:r>
                        <a:rPr lang="zh-CN" altLang="zh-CN" sz="1800" kern="100" dirty="0" smtClean="0"/>
                        <a:t>）</a:t>
                      </a:r>
                      <a:endParaRPr lang="zh-CN" sz="1800" kern="100" dirty="0">
                        <a:latin typeface="等线"/>
                        <a:ea typeface="等线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/>
                        <a:t>Spectral Resolution</a:t>
                      </a:r>
                      <a:r>
                        <a:rPr lang="zh-CN" sz="2000" kern="100" dirty="0" smtClean="0"/>
                        <a:t>（</a:t>
                      </a:r>
                      <a:r>
                        <a:rPr lang="en-US" sz="2000" kern="100" dirty="0"/>
                        <a:t>cm</a:t>
                      </a:r>
                      <a:r>
                        <a:rPr lang="en-US" sz="2000" kern="100" baseline="30000" dirty="0"/>
                        <a:t>-1</a:t>
                      </a:r>
                      <a:r>
                        <a:rPr lang="zh-CN" sz="2000" kern="100" dirty="0"/>
                        <a:t>）</a:t>
                      </a:r>
                      <a:endParaRPr lang="zh-CN" sz="28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/>
                        <a:t>MPD</a:t>
                      </a:r>
                      <a:r>
                        <a:rPr lang="zh-CN" sz="2000" kern="100" dirty="0"/>
                        <a:t>（</a:t>
                      </a:r>
                      <a:r>
                        <a:rPr lang="en-US" sz="2000" kern="100" dirty="0"/>
                        <a:t>cm</a:t>
                      </a:r>
                      <a:r>
                        <a:rPr lang="zh-CN" sz="2000" kern="100" dirty="0"/>
                        <a:t>）</a:t>
                      </a:r>
                      <a:endParaRPr lang="zh-CN" sz="28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/>
                        <a:t>Ch No</a:t>
                      </a:r>
                      <a:endParaRPr lang="zh-CN" sz="28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61453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28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/>
                        <a:t>  </a:t>
                      </a:r>
                      <a:r>
                        <a:rPr lang="en-US" sz="2000" kern="100" dirty="0" smtClean="0"/>
                        <a:t>FR</a:t>
                      </a:r>
                      <a:endParaRPr lang="zh-CN" sz="28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 smtClean="0"/>
                        <a:t>DR</a:t>
                      </a:r>
                      <a:endParaRPr lang="zh-CN" sz="28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 smtClean="0"/>
                        <a:t>FR</a:t>
                      </a:r>
                      <a:endParaRPr lang="zh-CN" sz="28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 smtClean="0"/>
                        <a:t>DR</a:t>
                      </a:r>
                      <a:endParaRPr lang="zh-CN" sz="28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 smtClean="0"/>
                        <a:t>FR</a:t>
                      </a:r>
                      <a:endParaRPr lang="zh-CN" sz="28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 smtClean="0"/>
                        <a:t>DR</a:t>
                      </a:r>
                      <a:endParaRPr lang="zh-CN" sz="28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60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/>
                        <a:t>LW</a:t>
                      </a:r>
                      <a:endParaRPr lang="zh-CN" sz="28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/>
                        <a:t>650~1135</a:t>
                      </a:r>
                      <a:endParaRPr lang="zh-CN" sz="28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/>
                        <a:t>0.625</a:t>
                      </a:r>
                      <a:endParaRPr lang="zh-CN" sz="28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/>
                        <a:t>0.625</a:t>
                      </a:r>
                      <a:endParaRPr lang="zh-CN" sz="28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/>
                        <a:t>0.8</a:t>
                      </a:r>
                      <a:endParaRPr lang="zh-CN" sz="28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/>
                        <a:t>0.8</a:t>
                      </a:r>
                      <a:endParaRPr lang="zh-CN" sz="28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 smtClean="0"/>
                        <a:t>777</a:t>
                      </a:r>
                      <a:endParaRPr lang="zh-CN" sz="28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/>
                        <a:t>777</a:t>
                      </a:r>
                      <a:endParaRPr lang="zh-CN" sz="28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60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/>
                        <a:t>MW</a:t>
                      </a:r>
                      <a:endParaRPr lang="zh-CN" sz="28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/>
                        <a:t>1210~1750</a:t>
                      </a:r>
                      <a:endParaRPr lang="zh-CN" sz="28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/>
                        <a:t>0.625</a:t>
                      </a:r>
                      <a:endParaRPr lang="zh-CN" sz="28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/>
                        <a:t>1.25</a:t>
                      </a:r>
                      <a:endParaRPr lang="zh-CN" sz="28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/>
                        <a:t>0.8</a:t>
                      </a:r>
                      <a:endParaRPr lang="zh-CN" sz="28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/>
                        <a:t>0.4</a:t>
                      </a:r>
                      <a:endParaRPr lang="zh-CN" sz="28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/>
                        <a:t>869</a:t>
                      </a:r>
                      <a:endParaRPr lang="zh-CN" sz="28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/>
                        <a:t>433</a:t>
                      </a:r>
                      <a:endParaRPr lang="zh-CN" sz="28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60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latin typeface="+mn-lt"/>
                          <a:ea typeface="+mn-ea"/>
                          <a:cs typeface="+mn-cs"/>
                        </a:rPr>
                        <a:t>SW</a:t>
                      </a:r>
                      <a:endParaRPr lang="zh-CN" sz="28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/>
                        <a:t>2155~2550</a:t>
                      </a:r>
                      <a:endParaRPr lang="zh-CN" sz="28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/>
                        <a:t>0.625</a:t>
                      </a:r>
                      <a:endParaRPr lang="zh-CN" sz="28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/>
                        <a:t>2.5</a:t>
                      </a:r>
                      <a:endParaRPr lang="zh-CN" sz="28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/>
                        <a:t>0.8</a:t>
                      </a:r>
                      <a:endParaRPr lang="zh-CN" sz="28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/>
                        <a:t>0.2</a:t>
                      </a:r>
                      <a:endParaRPr lang="zh-CN" sz="28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/>
                        <a:t>637</a:t>
                      </a:r>
                      <a:endParaRPr lang="zh-CN" sz="28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/>
                        <a:t>159</a:t>
                      </a:r>
                      <a:endParaRPr lang="zh-CN" sz="28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3528" y="3789040"/>
            <a:ext cx="8640960" cy="25853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FY3D_HIRAS_GBAL_L1_20180501_1310_L1AXX_MS.HDF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FY3D_HIRAS_GBAL_L1_20180501_1310_016KM_MS.HDF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FY3D_HIRAS_GBAL_L1_20180501_1310_OBCXX_MS.HDF</a:t>
            </a:r>
          </a:p>
          <a:p>
            <a:r>
              <a:rPr lang="en-US" altLang="zh-CN" dirty="0" smtClean="0">
                <a:solidFill>
                  <a:srgbClr val="0000CC"/>
                </a:solidFill>
              </a:rPr>
              <a:t>FY3D_HIRAS_GBAL_L1_20180501_1310_L1AXX_DR.HDF</a:t>
            </a:r>
          </a:p>
          <a:p>
            <a:r>
              <a:rPr lang="en-US" altLang="zh-CN" dirty="0" smtClean="0">
                <a:solidFill>
                  <a:srgbClr val="0000CC"/>
                </a:solidFill>
              </a:rPr>
              <a:t>FY3D_HIRAS_GBAL_L1_20180501_1310_016KM_DR.HDF</a:t>
            </a:r>
          </a:p>
          <a:p>
            <a:r>
              <a:rPr lang="en-US" altLang="zh-CN" dirty="0" smtClean="0">
                <a:solidFill>
                  <a:srgbClr val="0000CC"/>
                </a:solidFill>
              </a:rPr>
              <a:t>FY3D_HIRAS_GBAL_L1_20180501_1310_OBCXX_DR.HDF</a:t>
            </a:r>
          </a:p>
          <a:p>
            <a:endParaRPr lang="en-US" altLang="zh-CN" dirty="0" smtClean="0">
              <a:solidFill>
                <a:srgbClr val="0000CC"/>
              </a:solidFill>
            </a:endParaRPr>
          </a:p>
          <a:p>
            <a:r>
              <a:rPr lang="en-US" altLang="zh-CN" dirty="0" smtClean="0"/>
              <a:t>FY-3D/HIRAS L1 data valid from 2018.04.20, data with Quality control flag valid from 2018.08.22</a:t>
            </a:r>
            <a:endParaRPr lang="zh-CN" altLang="en-US" dirty="0"/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龙腾四海">
  <a:themeElements>
    <a:clrScheme name="龙腾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龙腾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龙腾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10173</TotalTime>
  <Words>1226</Words>
  <Application>Microsoft Office PowerPoint</Application>
  <PresentationFormat>全屏显示(4:3)</PresentationFormat>
  <Paragraphs>345</Paragraphs>
  <Slides>26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28" baseType="lpstr">
      <vt:lpstr>默认设计模板</vt:lpstr>
      <vt:lpstr>龙腾四海</vt:lpstr>
      <vt:lpstr>幻灯片 1</vt:lpstr>
      <vt:lpstr>Outline</vt:lpstr>
      <vt:lpstr>1. HIRAS on-orbit status</vt:lpstr>
      <vt:lpstr>HIRAS performance: NEdT</vt:lpstr>
      <vt:lpstr>幻灯片 5</vt:lpstr>
      <vt:lpstr>幻灯片 6</vt:lpstr>
      <vt:lpstr>幻灯片 7</vt:lpstr>
      <vt:lpstr>幻灯片 8</vt:lpstr>
      <vt:lpstr>幻灯片 9</vt:lpstr>
      <vt:lpstr>3. Spectral accuracy validation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SUMMARY</vt:lpstr>
    </vt:vector>
  </TitlesOfParts>
  <Company>CMA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think</cp:lastModifiedBy>
  <cp:revision>158</cp:revision>
  <dcterms:created xsi:type="dcterms:W3CDTF">2009-12-10T03:34:45Z</dcterms:created>
  <dcterms:modified xsi:type="dcterms:W3CDTF">2019-03-04T09:22:04Z</dcterms:modified>
</cp:coreProperties>
</file>