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3"/>
  </p:notesMasterIdLst>
  <p:handoutMasterIdLst>
    <p:handoutMasterId r:id="rId24"/>
  </p:handoutMasterIdLst>
  <p:sldIdLst>
    <p:sldId id="410" r:id="rId2"/>
    <p:sldId id="451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66" r:id="rId16"/>
    <p:sldId id="467" r:id="rId17"/>
    <p:sldId id="464" r:id="rId18"/>
    <p:sldId id="465" r:id="rId19"/>
    <p:sldId id="468" r:id="rId20"/>
    <p:sldId id="470" r:id="rId21"/>
    <p:sldId id="407" r:id="rId22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3959" autoAdjust="0"/>
  </p:normalViewPr>
  <p:slideViewPr>
    <p:cSldViewPr snapToGrid="0">
      <p:cViewPr varScale="1">
        <p:scale>
          <a:sx n="91" d="100"/>
          <a:sy n="91" d="100"/>
        </p:scale>
        <p:origin x="1146" y="8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nalysis\DeltaCorrection_IASIB-A_for_TraceabilityReport_v2t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MeanDD_flip!$A$2</c:f>
              <c:strCache>
                <c:ptCount val="1"/>
                <c:pt idx="0">
                  <c:v>IR13.3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MeanDD_flip!$B$2:$L$2</c:f>
              <c:numCache>
                <c:formatCode>0.00</c:formatCode>
                <c:ptCount val="11"/>
                <c:pt idx="0">
                  <c:v>-0.3000000000000001</c:v>
                </c:pt>
                <c:pt idx="1">
                  <c:v>-0.24000000000000005</c:v>
                </c:pt>
                <c:pt idx="2">
                  <c:v>-0.19000000000000003</c:v>
                </c:pt>
                <c:pt idx="3">
                  <c:v>-0.15000000000000005</c:v>
                </c:pt>
                <c:pt idx="4">
                  <c:v>-0.12000000000000002</c:v>
                </c:pt>
                <c:pt idx="5">
                  <c:v>-9.0000000000000024E-2</c:v>
                </c:pt>
                <c:pt idx="6">
                  <c:v>-6.0000000000000019E-2</c:v>
                </c:pt>
                <c:pt idx="7">
                  <c:v>-4.0000000000000015E-2</c:v>
                </c:pt>
                <c:pt idx="8">
                  <c:v>-2.0000000000000007E-2</c:v>
                </c:pt>
                <c:pt idx="9">
                  <c:v>0</c:v>
                </c:pt>
                <c:pt idx="10">
                  <c:v>2.0000000000000007E-2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MeanDD_flip!$A$3</c:f>
              <c:strCache>
                <c:ptCount val="1"/>
                <c:pt idx="0">
                  <c:v>IR11.9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MeanDD_flip!$B$3:$L$3</c:f>
              <c:numCache>
                <c:formatCode>0.00</c:formatCode>
                <c:ptCount val="11"/>
                <c:pt idx="0">
                  <c:v>-0.16000000000000003</c:v>
                </c:pt>
                <c:pt idx="1">
                  <c:v>-0.13</c:v>
                </c:pt>
                <c:pt idx="2">
                  <c:v>-0.11000000000000001</c:v>
                </c:pt>
                <c:pt idx="3">
                  <c:v>-9.0000000000000024E-2</c:v>
                </c:pt>
                <c:pt idx="4">
                  <c:v>-7.0000000000000021E-2</c:v>
                </c:pt>
                <c:pt idx="5">
                  <c:v>-6.0000000000000019E-2</c:v>
                </c:pt>
                <c:pt idx="6">
                  <c:v>-5.0000000000000017E-2</c:v>
                </c:pt>
                <c:pt idx="7">
                  <c:v>-4.0000000000000015E-2</c:v>
                </c:pt>
                <c:pt idx="8">
                  <c:v>-4.0000000000000015E-2</c:v>
                </c:pt>
                <c:pt idx="9">
                  <c:v>-3.0000000000000009E-2</c:v>
                </c:pt>
                <c:pt idx="10">
                  <c:v>-2.0000000000000007E-2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MeanDD_flip!$A$4</c:f>
              <c:strCache>
                <c:ptCount val="1"/>
                <c:pt idx="0">
                  <c:v>IR10.8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MeanDD_flip!$B$4:$L$4</c:f>
              <c:numCache>
                <c:formatCode>0.00</c:formatCode>
                <c:ptCount val="11"/>
                <c:pt idx="0">
                  <c:v>-0.27</c:v>
                </c:pt>
                <c:pt idx="1">
                  <c:v>-0.21000000000000005</c:v>
                </c:pt>
                <c:pt idx="2">
                  <c:v>-0.16000000000000003</c:v>
                </c:pt>
                <c:pt idx="3">
                  <c:v>-0.13</c:v>
                </c:pt>
                <c:pt idx="4">
                  <c:v>-0.1</c:v>
                </c:pt>
                <c:pt idx="5">
                  <c:v>-8.0000000000000029E-2</c:v>
                </c:pt>
                <c:pt idx="6">
                  <c:v>-6.0000000000000019E-2</c:v>
                </c:pt>
                <c:pt idx="7">
                  <c:v>-5.0000000000000017E-2</c:v>
                </c:pt>
                <c:pt idx="8">
                  <c:v>-4.0000000000000015E-2</c:v>
                </c:pt>
                <c:pt idx="9">
                  <c:v>-3.0000000000000009E-2</c:v>
                </c:pt>
                <c:pt idx="10">
                  <c:v>-2.0000000000000007E-2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MeanDD_flip!$A$5</c:f>
              <c:strCache>
                <c:ptCount val="1"/>
                <c:pt idx="0">
                  <c:v> IR09.7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MeanDD_flip!$B$5:$L$5</c:f>
              <c:numCache>
                <c:formatCode>0.00</c:formatCode>
                <c:ptCount val="11"/>
                <c:pt idx="0">
                  <c:v>-0.19000000000000003</c:v>
                </c:pt>
                <c:pt idx="1">
                  <c:v>-0.14000000000000001</c:v>
                </c:pt>
                <c:pt idx="2">
                  <c:v>-0.11000000000000001</c:v>
                </c:pt>
                <c:pt idx="3">
                  <c:v>-8.0000000000000029E-2</c:v>
                </c:pt>
                <c:pt idx="4">
                  <c:v>-6.0000000000000019E-2</c:v>
                </c:pt>
                <c:pt idx="5">
                  <c:v>-5.0000000000000017E-2</c:v>
                </c:pt>
                <c:pt idx="6">
                  <c:v>-4.0000000000000015E-2</c:v>
                </c:pt>
                <c:pt idx="7">
                  <c:v>-3.0000000000000009E-2</c:v>
                </c:pt>
                <c:pt idx="8">
                  <c:v>-2.0000000000000007E-2</c:v>
                </c:pt>
                <c:pt idx="9">
                  <c:v>-1.0000000000000004E-2</c:v>
                </c:pt>
                <c:pt idx="10">
                  <c:v>-1.0000000000000004E-2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MeanDD_flip!$A$6</c:f>
              <c:strCache>
                <c:ptCount val="1"/>
                <c:pt idx="0">
                  <c:v> IR08.7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MeanDD_flip!$B$6:$L$6</c:f>
              <c:numCache>
                <c:formatCode>0.00</c:formatCode>
                <c:ptCount val="11"/>
                <c:pt idx="0">
                  <c:v>-9.0000000000000024E-2</c:v>
                </c:pt>
                <c:pt idx="1">
                  <c:v>-7.0000000000000021E-2</c:v>
                </c:pt>
                <c:pt idx="2">
                  <c:v>-5.0000000000000017E-2</c:v>
                </c:pt>
                <c:pt idx="3">
                  <c:v>-4.0000000000000015E-2</c:v>
                </c:pt>
                <c:pt idx="4">
                  <c:v>-3.0000000000000009E-2</c:v>
                </c:pt>
                <c:pt idx="5">
                  <c:v>-2.0000000000000007E-2</c:v>
                </c:pt>
                <c:pt idx="6">
                  <c:v>-1.0000000000000004E-2</c:v>
                </c:pt>
                <c:pt idx="7">
                  <c:v>-1.0000000000000004E-2</c:v>
                </c:pt>
                <c:pt idx="8">
                  <c:v>-1.0000000000000004E-2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MeanDD_flip!$A$7</c:f>
              <c:strCache>
                <c:ptCount val="1"/>
                <c:pt idx="0">
                  <c:v> IR07.4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MeanDD_flip!$B$7:$L$7</c:f>
              <c:numCache>
                <c:formatCode>0.00</c:formatCode>
                <c:ptCount val="11"/>
                <c:pt idx="0">
                  <c:v>1.0000000000000004E-2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MeanDD_flip!$A$8</c:f>
              <c:strCache>
                <c:ptCount val="1"/>
                <c:pt idx="0">
                  <c:v> IR06.3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MeanDD_flip!$B$8:$L$8</c:f>
              <c:numCache>
                <c:formatCode>0.00</c:formatCode>
                <c:ptCount val="11"/>
                <c:pt idx="0">
                  <c:v>-0.14000000000000001</c:v>
                </c:pt>
                <c:pt idx="1">
                  <c:v>-8.0000000000000029E-2</c:v>
                </c:pt>
                <c:pt idx="2">
                  <c:v>-5.0000000000000017E-2</c:v>
                </c:pt>
                <c:pt idx="3">
                  <c:v>-3.0000000000000009E-2</c:v>
                </c:pt>
                <c:pt idx="4">
                  <c:v>-1.0000000000000004E-2</c:v>
                </c:pt>
                <c:pt idx="5">
                  <c:v>0</c:v>
                </c:pt>
                <c:pt idx="6">
                  <c:v>1.0000000000000004E-2</c:v>
                </c:pt>
                <c:pt idx="7">
                  <c:v>1.0000000000000004E-2</c:v>
                </c:pt>
                <c:pt idx="8">
                  <c:v>2.0000000000000007E-2</c:v>
                </c:pt>
                <c:pt idx="9">
                  <c:v>2.0000000000000007E-2</c:v>
                </c:pt>
                <c:pt idx="10">
                  <c:v>3.0000000000000009E-2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MeanDD_flip!$A$9</c:f>
              <c:strCache>
                <c:ptCount val="1"/>
                <c:pt idx="0">
                  <c:v> IR03.9</c:v>
                </c:pt>
              </c:strCache>
            </c:strRef>
          </c:tx>
          <c:xVal>
            <c:numRef>
              <c:f>MeanDD_flip!$B$1:$L$1</c:f>
              <c:numCache>
                <c:formatCode>General</c:formatCode>
                <c:ptCount val="11"/>
                <c:pt idx="0">
                  <c:v>200</c:v>
                </c:pt>
                <c:pt idx="1">
                  <c:v>210</c:v>
                </c:pt>
                <c:pt idx="2">
                  <c:v>220</c:v>
                </c:pt>
                <c:pt idx="3">
                  <c:v>230</c:v>
                </c:pt>
                <c:pt idx="4">
                  <c:v>240</c:v>
                </c:pt>
                <c:pt idx="5">
                  <c:v>250</c:v>
                </c:pt>
                <c:pt idx="6">
                  <c:v>260</c:v>
                </c:pt>
                <c:pt idx="7">
                  <c:v>270</c:v>
                </c:pt>
                <c:pt idx="8">
                  <c:v>280</c:v>
                </c:pt>
                <c:pt idx="9">
                  <c:v>290</c:v>
                </c:pt>
                <c:pt idx="10">
                  <c:v>300</c:v>
                </c:pt>
              </c:numCache>
            </c:numRef>
          </c:xVal>
          <c:yVal>
            <c:numRef>
              <c:f>MeanDD_flip!$B$9:$L$9</c:f>
              <c:numCache>
                <c:formatCode>0.00</c:formatCode>
                <c:ptCount val="11"/>
                <c:pt idx="0">
                  <c:v>2.0000000000000007E-2</c:v>
                </c:pt>
                <c:pt idx="1">
                  <c:v>1.0000000000000004E-2</c:v>
                </c:pt>
                <c:pt idx="2">
                  <c:v>0</c:v>
                </c:pt>
                <c:pt idx="3">
                  <c:v>0</c:v>
                </c:pt>
                <c:pt idx="4">
                  <c:v>-1.0000000000000004E-2</c:v>
                </c:pt>
                <c:pt idx="5">
                  <c:v>-1.0000000000000004E-2</c:v>
                </c:pt>
                <c:pt idx="6">
                  <c:v>-1.0000000000000004E-2</c:v>
                </c:pt>
                <c:pt idx="7">
                  <c:v>-1.0000000000000004E-2</c:v>
                </c:pt>
                <c:pt idx="8">
                  <c:v>-1.0000000000000004E-2</c:v>
                </c:pt>
                <c:pt idx="9">
                  <c:v>-1.0000000000000004E-2</c:v>
                </c:pt>
                <c:pt idx="10">
                  <c:v>-1.0000000000000004E-2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159480"/>
        <c:axId val="308159872"/>
      </c:scatterChart>
      <c:valAx>
        <c:axId val="308159480"/>
        <c:scaling>
          <c:orientation val="minMax"/>
          <c:max val="300"/>
          <c:min val="200"/>
        </c:scaling>
        <c:delete val="0"/>
        <c:axPos val="b"/>
        <c:numFmt formatCode="General" sourceLinked="1"/>
        <c:majorTickMark val="out"/>
        <c:minorTickMark val="none"/>
        <c:tickLblPos val="nextTo"/>
        <c:crossAx val="308159872"/>
        <c:crosses val="autoZero"/>
        <c:crossBetween val="midCat"/>
      </c:valAx>
      <c:valAx>
        <c:axId val="3081598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0815948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27 February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3253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27 February 2019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9137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27 February 2019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4541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28A4BDC-EC44-46D1-993C-E507C117F681}" type="datetime4">
              <a:rPr lang="en-GB" smtClean="0"/>
              <a:pPr>
                <a:defRPr/>
              </a:pPr>
              <a:t>27 February 2019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BF27B-5CB3-489D-AFAE-7A2AA412659D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7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1988" y="1052513"/>
            <a:ext cx="8659812" cy="8826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61988" y="1916113"/>
            <a:ext cx="4252912" cy="41798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067300" y="1916113"/>
            <a:ext cx="4254500" cy="2012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067300" y="4081463"/>
            <a:ext cx="4254500" cy="20145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1288" y="6618288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B2DCB-DEDE-457C-81F1-8562C23258C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37798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27 February 2019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7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pub/Development/20170620/20170627_GSICS_RU_IASI.pdf" TargetMode="External"/><Relationship Id="rId2" Type="http://schemas.openxmlformats.org/officeDocument/2006/relationships/hyperlink" Target="http://gsics.atmos.umd.edu/bin/view/Development/201706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atmos.umd.edu/bin/edit/Development/IRRefUTable?topicparent=Development.20170620" TargetMode="External"/><Relationship Id="rId5" Type="http://schemas.openxmlformats.org/officeDocument/2006/relationships/hyperlink" Target="http://gsics.atmos.umd.edu/bin/edit/Development/CrIS?topicparent=Development.20170620" TargetMode="External"/><Relationship Id="rId4" Type="http://schemas.openxmlformats.org/officeDocument/2006/relationships/hyperlink" Target="https://iasi.cnes.fr/sites/default/files/drupal/201612/default/bpc_iasi-conference4-1_03_non_linearity_jacquette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201706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gsics.atmos.umd.edu/pub/Development/20171214/20171214_SLSTR_IASIA_IASIB.pptx" TargetMode="External"/><Relationship Id="rId3" Type="http://schemas.openxmlformats.org/officeDocument/2006/relationships/hyperlink" Target="http://gsics.atmos.umd.edu/pub/Development/20171214/Double%20differencing%20of%20IASI-A+B%20against%20Meteosat-SEVIRI.pptx" TargetMode="External"/><Relationship Id="rId7" Type="http://schemas.openxmlformats.org/officeDocument/2006/relationships/hyperlink" Target="http://gsics.atmos.umd.edu/pub/Development/20171214/201712_GSICS_DD_IASI_minjugu(KMA).pptx" TargetMode="External"/><Relationship Id="rId2" Type="http://schemas.openxmlformats.org/officeDocument/2006/relationships/hyperlink" Target="http://gsics.atmos.umd.edu/bin/view/Development/201706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atmos.umd.edu/pub/Development/20171214/20171214_FYDoubleDiff_Na.pptx" TargetMode="External"/><Relationship Id="rId5" Type="http://schemas.openxmlformats.org/officeDocument/2006/relationships/hyperlink" Target="http://gsics.atmos.umd.edu/pub/Development/20171214/20171214_GSICS_ABI2CrISIASI_intercalibration.pptx" TargetMode="External"/><Relationship Id="rId4" Type="http://schemas.openxmlformats.org/officeDocument/2006/relationships/hyperlink" Target="http://gsics.atmos.umd.edu/pub/Development/20171214/20171214_Ahi8IrDoubleDiff_Takahashi.ppt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edit/Development/CrIS?topicparent=Development.20181114" TargetMode="External"/><Relationship Id="rId2" Type="http://schemas.openxmlformats.org/officeDocument/2006/relationships/hyperlink" Target="http://gsics.atmos.umd.edu/bin/view/Development/201706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sics.atmos.umd.edu/pub/Development/IRRefUTable/AIRS_V5_Traceability2b.docx" TargetMode="External"/><Relationship Id="rId4" Type="http://schemas.openxmlformats.org/officeDocument/2006/relationships/hyperlink" Target="http://gsics.atmos.umd.edu/bin/view/Development/IRRefUTabl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IRRefUTable" TargetMode="External"/><Relationship Id="rId2" Type="http://schemas.openxmlformats.org/officeDocument/2006/relationships/hyperlink" Target="http://gsics.atmos.umd.edu/bin/view/Development/201706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sics.atmos.umd.edu/bin/edit/Development/CrIS?topicparent=Development.2018111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tz_tx-MxzZiqYEK7brKcRBGYVmYTWIZb3PhDae3ouhc" TargetMode="External"/><Relationship Id="rId2" Type="http://schemas.openxmlformats.org/officeDocument/2006/relationships/hyperlink" Target="http://writer.zohopublic.com/writer/published/4kdzb7c2182ff0f3743f7ab43a269251cc0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zoho.com/sheet/published.do?rid=4kdzbaa6c507deeb34805831f6ccfca17ec3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201606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edit/Development/%25ATTACHURL%25/jouglet_pseudo-channels_IASI-AIRS.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2016082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201706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US" sz="4000" dirty="0"/>
              <a:t>GSICS IR Reference </a:t>
            </a:r>
            <a:br>
              <a:rPr lang="en-US" sz="4000" dirty="0"/>
            </a:br>
            <a:r>
              <a:rPr lang="en-US" sz="4000" dirty="0"/>
              <a:t>Uncertainty &amp; Traceability </a:t>
            </a:r>
            <a:r>
              <a:rPr lang="en-US" sz="4000" dirty="0" smtClean="0"/>
              <a:t>Report</a:t>
            </a:r>
            <a:br>
              <a:rPr lang="en-US" sz="4000" dirty="0" smtClean="0"/>
            </a:br>
            <a:r>
              <a:rPr lang="en-GB" sz="4000" b="1" dirty="0" smtClean="0"/>
              <a:t> </a:t>
            </a:r>
            <a:r>
              <a:rPr lang="en-GB" sz="3200" b="1" dirty="0" smtClean="0"/>
              <a:t>Tim Hewison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(2017-06-20) #2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Elsa </a:t>
            </a:r>
            <a:r>
              <a:rPr lang="en-US" sz="1800" dirty="0"/>
              <a:t>Jacquette described the process of revising the </a:t>
            </a:r>
            <a:r>
              <a:rPr lang="en-US" sz="1800" u="sng" dirty="0">
                <a:hlinkClick r:id="rId3"/>
              </a:rPr>
              <a:t>IASI uncertainty budget</a:t>
            </a:r>
            <a:r>
              <a:rPr lang="en-US" sz="1800" dirty="0"/>
              <a:t>, which is planned for this year</a:t>
            </a:r>
            <a:r>
              <a:rPr lang="en-US" sz="1800" dirty="0" smtClean="0"/>
              <a:t>. She </a:t>
            </a:r>
            <a:r>
              <a:rPr lang="en-US" sz="1800" dirty="0"/>
              <a:t>will circulate a draft by September, for inclusion as part of the planned presentation on the "</a:t>
            </a:r>
            <a:r>
              <a:rPr lang="en-US" sz="1800" dirty="0" err="1"/>
              <a:t>IRRefUTable</a:t>
            </a:r>
            <a:r>
              <a:rPr lang="en-US" sz="1800" dirty="0"/>
              <a:t> Report":</a:t>
            </a:r>
            <a:br>
              <a:rPr lang="en-US" sz="1800" dirty="0"/>
            </a:br>
            <a:r>
              <a:rPr lang="en-US" sz="1800" u="sng" dirty="0">
                <a:hlinkClick r:id="rId4"/>
              </a:rPr>
              <a:t>https://</a:t>
            </a:r>
            <a:r>
              <a:rPr lang="en-US" sz="1800" u="sng" dirty="0" smtClean="0">
                <a:hlinkClick r:id="rId4"/>
              </a:rPr>
              <a:t>iasi.cnes.fr/sites/default/files/drupal/201612/default/bpc_iasi-conference4-1_03_non_linearity_jacquette.pdf</a:t>
            </a:r>
            <a:endParaRPr lang="en-US" sz="1800" u="sng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Joe Taylor confirmed that Dave Tobin's recent updates </a:t>
            </a:r>
            <a:r>
              <a:rPr lang="en-US" sz="1800" dirty="0" smtClean="0"/>
              <a:t>to </a:t>
            </a:r>
            <a:r>
              <a:rPr lang="en-US" sz="1800" dirty="0"/>
              <a:t>the counterpart analysis for </a:t>
            </a:r>
            <a:r>
              <a:rPr lang="en-US" sz="1800" dirty="0" err="1">
                <a:hlinkClick r:id="rId5" tooltip="Create this topic"/>
              </a:rPr>
              <a:t>CrIS</a:t>
            </a:r>
            <a:r>
              <a:rPr lang="en-US" sz="1800" dirty="0"/>
              <a:t> still follow the same basic approach as described in his paper, which should serve as an example for AIRS and IASI - although some of the values have been updated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/>
              <a:t>Traceability to SI standards was discussed.</a:t>
            </a:r>
          </a:p>
          <a:p>
            <a:pPr lvl="1"/>
            <a:r>
              <a:rPr lang="en-US" sz="1600" dirty="0"/>
              <a:t>Although it is possible to establish this during pre-launch testing, the traceability chain is broken during launch and is not possible to re-establish with the current instruments.</a:t>
            </a:r>
          </a:p>
          <a:p>
            <a:pPr lvl="1"/>
            <a:r>
              <a:rPr lang="en-US" sz="1600" dirty="0"/>
              <a:t>Furthermore, it is difficult to quantify the uncertainties associated with all the changes since pre-launch testing.</a:t>
            </a:r>
          </a:p>
          <a:p>
            <a:pPr lvl="1"/>
            <a:r>
              <a:rPr lang="en-US" sz="1600" dirty="0"/>
              <a:t>However, the </a:t>
            </a:r>
            <a:r>
              <a:rPr lang="en-US" sz="1600" dirty="0" err="1">
                <a:hlinkClick r:id="rId6" tooltip="Create this topic"/>
              </a:rPr>
              <a:t>IRRefUTable</a:t>
            </a:r>
            <a:r>
              <a:rPr lang="en-US" sz="1600" dirty="0"/>
              <a:t> report attempts to establish IASI, AIRS and </a:t>
            </a:r>
            <a:r>
              <a:rPr lang="en-US" sz="1600" dirty="0" err="1">
                <a:hlinkClick r:id="rId5" tooltip="Create this topic"/>
              </a:rPr>
              <a:t>CrIS</a:t>
            </a:r>
            <a:r>
              <a:rPr lang="en-US" sz="1600" dirty="0"/>
              <a:t> as </a:t>
            </a:r>
            <a:r>
              <a:rPr lang="en-US" sz="1600" i="1" dirty="0"/>
              <a:t>Community Reference Standards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209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(2017-06-20) #3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Tom </a:t>
            </a:r>
            <a:r>
              <a:rPr lang="en-US" sz="2000" dirty="0"/>
              <a:t>Pagano presented a draft of the v7 of the AIRS calibration</a:t>
            </a:r>
            <a:r>
              <a:rPr lang="en-US" sz="2000" dirty="0" smtClean="0"/>
              <a:t>. This </a:t>
            </a:r>
            <a:r>
              <a:rPr lang="en-US" sz="2000" dirty="0"/>
              <a:t>is the first update since launch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biggest change is in the treatment of the scan mirror reflectivity-</a:t>
            </a:r>
            <a:r>
              <a:rPr lang="en-US" sz="2000" dirty="0" err="1"/>
              <a:t>polarisation</a:t>
            </a:r>
            <a:r>
              <a:rPr lang="en-US" sz="2000" dirty="0"/>
              <a:t> interaction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observations in the 4 space views have been </a:t>
            </a:r>
            <a:r>
              <a:rPr lang="en-US" sz="2000" dirty="0" err="1"/>
              <a:t>analysed</a:t>
            </a:r>
            <a:r>
              <a:rPr lang="en-US" sz="2000" dirty="0"/>
              <a:t> over the lifetime of AIRS to derive a time-dependent correction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overall uncertainty of the calibration is reduced by a factor of ~2 (at 220K) in most bands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Tom will prepare some slides for </a:t>
            </a:r>
            <a:r>
              <a:rPr lang="en-US" sz="2000" dirty="0" smtClean="0"/>
              <a:t>inclusion </a:t>
            </a:r>
            <a:r>
              <a:rPr lang="en-US" sz="2000" dirty="0"/>
              <a:t>as part of the planned presentation on the "</a:t>
            </a:r>
            <a:r>
              <a:rPr lang="en-US" sz="2000" dirty="0" err="1"/>
              <a:t>IRRefUTable</a:t>
            </a:r>
            <a:r>
              <a:rPr lang="en-US" sz="2000" dirty="0"/>
              <a:t> Report</a:t>
            </a:r>
            <a:r>
              <a:rPr lang="en-US" sz="2000" dirty="0" smtClean="0"/>
              <a:t>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372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(2017-06-20) #4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Double differencing of IASI-A/B against geostationary imagers' IR Channels</a:t>
            </a:r>
          </a:p>
          <a:p>
            <a:pPr lvl="1"/>
            <a:r>
              <a:rPr lang="en-GB" sz="1800" dirty="0"/>
              <a:t>Tim Hewison (EUMETSAT) - </a:t>
            </a:r>
            <a:r>
              <a:rPr lang="en-GB" sz="1800" u="sng" dirty="0">
                <a:hlinkClick r:id="rId3"/>
              </a:rPr>
              <a:t>Meteosat imagers</a:t>
            </a:r>
            <a:endParaRPr lang="en-GB" sz="1800" dirty="0"/>
          </a:p>
          <a:p>
            <a:pPr lvl="1"/>
            <a:r>
              <a:rPr lang="en-GB" sz="1800" dirty="0"/>
              <a:t>Masaya Takahashi (JMA) - </a:t>
            </a:r>
            <a:r>
              <a:rPr lang="en-GB" sz="1800" u="sng" dirty="0">
                <a:hlinkClick r:id="rId4"/>
              </a:rPr>
              <a:t>Himawari-8 imager (AHI)</a:t>
            </a:r>
            <a:endParaRPr lang="en-GB" sz="1800" dirty="0"/>
          </a:p>
          <a:p>
            <a:pPr lvl="1"/>
            <a:r>
              <a:rPr lang="en-GB" sz="1800" dirty="0"/>
              <a:t>Fangfang Yu (NOAA) – </a:t>
            </a:r>
            <a:r>
              <a:rPr lang="en-GB" sz="1800" u="sng" dirty="0">
                <a:hlinkClick r:id="rId5"/>
              </a:rPr>
              <a:t>GOES imagers</a:t>
            </a:r>
            <a:endParaRPr lang="en-GB" sz="1800" dirty="0"/>
          </a:p>
          <a:p>
            <a:pPr lvl="1"/>
            <a:r>
              <a:rPr lang="en-GB" sz="1800" dirty="0"/>
              <a:t>Hanlie Xu </a:t>
            </a:r>
            <a:r>
              <a:rPr lang="en-GB" sz="1800" dirty="0" smtClean="0"/>
              <a:t>or </a:t>
            </a:r>
            <a:r>
              <a:rPr lang="en-GB" sz="1800" dirty="0"/>
              <a:t>Na Xu (CMA) - </a:t>
            </a:r>
            <a:r>
              <a:rPr lang="en-GB" sz="1800" u="sng" dirty="0">
                <a:hlinkClick r:id="rId6"/>
              </a:rPr>
              <a:t>FY2/4 imager</a:t>
            </a:r>
            <a:endParaRPr lang="en-GB" sz="1800" dirty="0"/>
          </a:p>
          <a:p>
            <a:pPr lvl="1"/>
            <a:r>
              <a:rPr lang="en-GB" sz="1800" dirty="0"/>
              <a:t>Minju Gu (KMA) - </a:t>
            </a:r>
            <a:r>
              <a:rPr lang="en-GB" sz="1800" u="sng" dirty="0">
                <a:hlinkClick r:id="rId7"/>
              </a:rPr>
              <a:t>COMS imager</a:t>
            </a:r>
            <a:endParaRPr lang="en-GB" sz="1800" dirty="0"/>
          </a:p>
          <a:p>
            <a:endParaRPr lang="en-GB" sz="2000" dirty="0" smtClean="0"/>
          </a:p>
          <a:p>
            <a:r>
              <a:rPr lang="en-GB" sz="2000" dirty="0" smtClean="0"/>
              <a:t>Igor </a:t>
            </a:r>
            <a:r>
              <a:rPr lang="en-GB" sz="2000" dirty="0"/>
              <a:t>Tomazic (EUMETSAT) – </a:t>
            </a:r>
            <a:r>
              <a:rPr lang="en-GB" sz="2000" u="sng" dirty="0">
                <a:hlinkClick r:id="rId8"/>
              </a:rPr>
              <a:t>Double differencing of IASI-A/B against SLSTR</a:t>
            </a:r>
            <a:endParaRPr lang="en-GB" sz="20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509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2013-03/2017-03 (SEVIRI-IASIA)-(SEVIRI-IASIB) - Tb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954104"/>
              </p:ext>
            </p:extLst>
          </p:nvPr>
        </p:nvGraphicFramePr>
        <p:xfrm>
          <a:off x="301790" y="1228725"/>
          <a:ext cx="8894614" cy="5457588"/>
        </p:xfrm>
        <a:graphic>
          <a:graphicData uri="http://schemas.openxmlformats.org/drawingml/2006/table">
            <a:tbl>
              <a:tblPr/>
              <a:tblGrid>
                <a:gridCol w="802206"/>
                <a:gridCol w="689614"/>
                <a:gridCol w="647394"/>
                <a:gridCol w="562950"/>
                <a:gridCol w="562950"/>
                <a:gridCol w="562950"/>
                <a:gridCol w="562950"/>
                <a:gridCol w="562950"/>
                <a:gridCol w="562950"/>
                <a:gridCol w="562950"/>
                <a:gridCol w="562950"/>
                <a:gridCol w="562950"/>
                <a:gridCol w="562950"/>
                <a:gridCol w="562950"/>
                <a:gridCol w="562950"/>
              </a:tblGrid>
              <a:tr h="202045">
                <a:tc>
                  <a:txBody>
                    <a:bodyPr/>
                    <a:lstStyle/>
                    <a:p>
                      <a:pPr rtl="0" fontAlgn="b"/>
                      <a:endParaRPr lang="en-GB" sz="1600" dirty="0"/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600"/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600" dirty="0"/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en-GB" sz="1600" dirty="0"/>
                        <a:t>Mean Difference </a:t>
                      </a:r>
                      <a:r>
                        <a:rPr lang="en-GB" sz="1600" dirty="0" err="1"/>
                        <a:t>dTb</a:t>
                      </a:r>
                      <a:r>
                        <a:rPr lang="en-GB" sz="1600" dirty="0"/>
                        <a:t> [K]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dirty="0"/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1666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dirty="0"/>
                        <a:t>Channel</a:t>
                      </a:r>
                    </a:p>
                  </a:txBody>
                  <a:tcPr marL="18480" marR="18480" marT="12320" marB="12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50% [cm-1]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</a:rPr>
                        <a:t>50% [cm-1]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/>
                        <a:t>200</a:t>
                      </a:r>
                    </a:p>
                  </a:txBody>
                  <a:tcPr marL="18480" marR="18480" marT="12320" marB="12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210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/>
                        <a:t>220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230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240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/>
                        <a:t>250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260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270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/>
                        <a:t>280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290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600" dirty="0"/>
                        <a:t>300</a:t>
                      </a:r>
                    </a:p>
                  </a:txBody>
                  <a:tcPr marL="18480" marR="18480" marT="12320" marB="1232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de-DE" sz="1600" dirty="0" smtClean="0"/>
                        <a:t>K</a:t>
                      </a:r>
                      <a:endParaRPr lang="en-GB" sz="1600" dirty="0"/>
                    </a:p>
                  </a:txBody>
                  <a:tcPr marL="18480" marR="18480" marT="12320" marB="12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latin typeface="Arial"/>
                        </a:rPr>
                        <a:t>IR13.4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714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782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</a:rPr>
                        <a:t>-0.30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</a:rPr>
                        <a:t>-0.24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</a:rPr>
                        <a:t>-0.19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</a:rPr>
                        <a:t>-0.15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</a:rPr>
                        <a:t>-0.12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dirty="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IR12.0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870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-0.16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-0.13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-0.11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-0.07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IR10.8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885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971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-0.27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-0.21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-0.16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-0.13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-0.10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IR9.7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1018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1047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-0.19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-0.14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-0.11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IR8.7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1124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1177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-0.07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45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IR7.3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1316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1409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IR6.2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1493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1724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-0.14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856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latin typeface="Arial"/>
                        </a:rPr>
                        <a:t>IR3.9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2385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chemeClr val="tx1">
                              <a:lumMod val="20000"/>
                              <a:lumOff val="80000"/>
                            </a:schemeClr>
                          </a:solidFill>
                          <a:latin typeface="Arial"/>
                        </a:rPr>
                        <a:t>2751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18480" marR="18480" marT="12320" marB="1232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dirty="0" smtClean="0"/>
                        <a:t>K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480" marR="18480" marT="12320" marB="123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74234873"/>
              </p:ext>
            </p:extLst>
          </p:nvPr>
        </p:nvGraphicFramePr>
        <p:xfrm>
          <a:off x="2459563" y="2402414"/>
          <a:ext cx="6203868" cy="4283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865202" y="3313584"/>
            <a:ext cx="21755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/>
              <a:t>NWP Double-</a:t>
            </a:r>
            <a:r>
              <a:rPr lang="en-GB" dirty="0" err="1"/>
              <a:t>Differencers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4002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9" r="67408" b="48366"/>
          <a:stretch/>
        </p:blipFill>
        <p:spPr bwMode="auto">
          <a:xfrm>
            <a:off x="6044137" y="1242050"/>
            <a:ext cx="3150059" cy="260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8" r="67219" b="48046"/>
          <a:stretch/>
        </p:blipFill>
        <p:spPr bwMode="auto">
          <a:xfrm>
            <a:off x="2587753" y="1242050"/>
            <a:ext cx="3168352" cy="261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675986" y="962748"/>
            <a:ext cx="247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Mean Difference </a:t>
            </a:r>
            <a:r>
              <a:rPr kumimoji="1" lang="en-US" altLang="ja-JP" sz="1800" b="0" dirty="0" err="1">
                <a:solidFill>
                  <a:prstClr val="black"/>
                </a:solidFill>
                <a:latin typeface="Calibri"/>
              </a:rPr>
              <a:t>dTb</a:t>
            </a: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 [K]</a:t>
            </a:r>
            <a:endParaRPr kumimoji="1" lang="ja-JP" altLang="en-US" sz="1800" b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 r="67219" b="1869"/>
          <a:stretch/>
        </p:blipFill>
        <p:spPr bwMode="auto">
          <a:xfrm>
            <a:off x="2576736" y="4040311"/>
            <a:ext cx="3168352" cy="257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02" r="67408" b="1835"/>
          <a:stretch/>
        </p:blipFill>
        <p:spPr bwMode="auto">
          <a:xfrm>
            <a:off x="6111310" y="4019957"/>
            <a:ext cx="3150059" cy="259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710521" y="3804687"/>
            <a:ext cx="463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Uncertainty on Mean Difference u(</a:t>
            </a:r>
            <a:r>
              <a:rPr kumimoji="1" lang="en-US" altLang="ja-JP" sz="1800" b="0" dirty="0" err="1">
                <a:solidFill>
                  <a:prstClr val="black"/>
                </a:solidFill>
                <a:latin typeface="Calibri"/>
              </a:rPr>
              <a:t>dTb</a:t>
            </a: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) [K], k=1</a:t>
            </a:r>
            <a:endParaRPr kumimoji="1" lang="ja-JP" alt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8544" y="116633"/>
            <a:ext cx="8375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400" dirty="0">
                <a:solidFill>
                  <a:prstClr val="black"/>
                </a:solidFill>
                <a:latin typeface="Calibri"/>
              </a:rPr>
              <a:t>IASI-B – IASI-A Stats – Inter-comparison between </a:t>
            </a:r>
            <a:r>
              <a:rPr kumimoji="1" lang="en-US" altLang="ja-JP" sz="2400" dirty="0">
                <a:solidFill>
                  <a:srgbClr val="FF0000"/>
                </a:solidFill>
                <a:latin typeface="Calibri"/>
              </a:rPr>
              <a:t>AHI</a:t>
            </a:r>
            <a:r>
              <a:rPr kumimoji="1" lang="en-US" altLang="ja-JP" sz="2400" dirty="0">
                <a:solidFill>
                  <a:prstClr val="black"/>
                </a:solidFill>
                <a:latin typeface="Calibri"/>
              </a:rPr>
              <a:t> and </a:t>
            </a:r>
            <a:r>
              <a:rPr kumimoji="1" lang="en-US" altLang="ja-JP" sz="2400" dirty="0">
                <a:solidFill>
                  <a:srgbClr val="0000FF"/>
                </a:solidFill>
                <a:latin typeface="Calibri"/>
              </a:rPr>
              <a:t>SEVIRI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400" dirty="0">
                <a:solidFill>
                  <a:prstClr val="black"/>
                </a:solidFill>
                <a:latin typeface="Calibri"/>
              </a:rPr>
              <a:t>Masaya Takahashi (JMA)</a:t>
            </a:r>
            <a:endParaRPr kumimoji="1" lang="ja-JP" alt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6412" y="5516563"/>
            <a:ext cx="158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Color: Spectral Bands of AHI and SEVIRI</a:t>
            </a:r>
            <a:endParaRPr kumimoji="1" lang="ja-JP" alt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84848" y="2835613"/>
            <a:ext cx="1871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srgbClr val="FF0000"/>
                </a:solidFill>
                <a:latin typeface="Calibri"/>
              </a:rPr>
              <a:t>Himawari-8/AHI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>
                <a:solidFill>
                  <a:srgbClr val="FF0000"/>
                </a:solidFill>
                <a:latin typeface="Calibri"/>
              </a:rPr>
              <a:t>(2015-07-01 – 2017-06-30)</a:t>
            </a:r>
            <a:endParaRPr kumimoji="1" lang="ja-JP" altLang="en-US" sz="1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25209" y="2842628"/>
            <a:ext cx="20671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srgbClr val="0000FF"/>
                </a:solidFill>
                <a:latin typeface="Calibri"/>
              </a:rPr>
              <a:t>Meteosat-10/SEVIRI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>
                <a:solidFill>
                  <a:srgbClr val="0000FF"/>
                </a:solidFill>
                <a:latin typeface="Calibri"/>
              </a:rPr>
              <a:t>(2013-03-01 – 2017-03-01)</a:t>
            </a:r>
            <a:endParaRPr kumimoji="1" lang="ja-JP" altLang="en-US" sz="120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25209" y="4138639"/>
            <a:ext cx="20671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srgbClr val="0000FF"/>
                </a:solidFill>
                <a:latin typeface="Calibri"/>
              </a:rPr>
              <a:t>Meteosat-10/SEVIRI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>
                <a:solidFill>
                  <a:srgbClr val="0000FF"/>
                </a:solidFill>
                <a:latin typeface="Calibri"/>
              </a:rPr>
              <a:t>(2013-03-01 – 2017-03-01)</a:t>
            </a:r>
            <a:endParaRPr kumimoji="1" lang="ja-JP" altLang="en-US" sz="120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84848" y="4111787"/>
            <a:ext cx="1871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srgbClr val="FF0000"/>
                </a:solidFill>
                <a:latin typeface="Calibri"/>
              </a:rPr>
              <a:t>Himawari-8/AHI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>
                <a:solidFill>
                  <a:srgbClr val="FF0000"/>
                </a:solidFill>
                <a:latin typeface="Calibri"/>
              </a:rPr>
              <a:t>(2015-07-01 – 2017-06-30)</a:t>
            </a:r>
            <a:endParaRPr kumimoji="1" lang="ja-JP" altLang="en-US" sz="1200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19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68074" y="1318773"/>
            <a:ext cx="500909" cy="194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17442" y="1329612"/>
            <a:ext cx="478020" cy="159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51946" y="4110646"/>
            <a:ext cx="500909" cy="194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78433" y="4121485"/>
            <a:ext cx="478020" cy="159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3AB7C91A-4B4F-4E45-B2D9-D6F70971A295}"/>
              </a:ext>
            </a:extLst>
          </p:cNvPr>
          <p:cNvSpPr txBox="1"/>
          <p:nvPr/>
        </p:nvSpPr>
        <p:spPr>
          <a:xfrm>
            <a:off x="560388" y="1318773"/>
            <a:ext cx="194434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Good agreements w/ SEVIRI double difference results</a:t>
            </a:r>
            <a:r>
              <a:rPr kumimoji="1" lang="ja-JP" altLang="en-US" sz="1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except 3.9 </a:t>
            </a:r>
            <a:r>
              <a:rPr kumimoji="1" lang="en-US" altLang="ja-JP" sz="1800" b="0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</a:t>
            </a:r>
            <a:r>
              <a:rPr kumimoji="1" lang="en-US" altLang="ja-JP" sz="1800" b="0" dirty="0">
                <a:solidFill>
                  <a:prstClr val="black"/>
                </a:solidFill>
                <a:latin typeface="Calibri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092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(2018-11-14) #</a:t>
            </a:r>
            <a:r>
              <a:rPr lang="en-US" sz="3200" dirty="0"/>
              <a:t>1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13794"/>
            <a:ext cx="8915400" cy="4812370"/>
          </a:xfrm>
        </p:spPr>
        <p:txBody>
          <a:bodyPr>
            <a:noAutofit/>
          </a:bodyPr>
          <a:lstStyle/>
          <a:p>
            <a:r>
              <a:rPr lang="en-US" sz="2000" dirty="0" smtClean="0"/>
              <a:t>Tom </a:t>
            </a:r>
            <a:r>
              <a:rPr lang="en-US" sz="2000" dirty="0"/>
              <a:t>Pagano presented v7 of the AIRS calibration, </a:t>
            </a:r>
            <a:endParaRPr lang="en-US" sz="2000" dirty="0" smtClean="0"/>
          </a:p>
          <a:p>
            <a:pPr lvl="1"/>
            <a:r>
              <a:rPr lang="en-US" sz="1600" dirty="0" smtClean="0"/>
              <a:t>expected </a:t>
            </a:r>
            <a:r>
              <a:rPr lang="en-US" sz="1600" dirty="0"/>
              <a:t>to be available from 2019Q4 as a reprocessed dataset, superseding the current v5. </a:t>
            </a:r>
            <a:endParaRPr lang="en-US" sz="1600" dirty="0" smtClean="0"/>
          </a:p>
          <a:p>
            <a:pPr lvl="1"/>
            <a:r>
              <a:rPr lang="en-US" sz="1600" dirty="0" smtClean="0"/>
              <a:t>Biggest </a:t>
            </a:r>
            <a:r>
              <a:rPr lang="en-US" sz="1600" dirty="0"/>
              <a:t>changes </a:t>
            </a:r>
            <a:r>
              <a:rPr lang="en-US" sz="1600" dirty="0" err="1"/>
              <a:t>wrt</a:t>
            </a:r>
            <a:r>
              <a:rPr lang="en-US" sz="1600" dirty="0"/>
              <a:t> v5 are in the shortwave cold end (differences up to 1K), </a:t>
            </a:r>
            <a:endParaRPr lang="en-US" sz="1600" dirty="0" smtClean="0"/>
          </a:p>
          <a:p>
            <a:pPr lvl="1"/>
            <a:r>
              <a:rPr lang="en-US" sz="1600" dirty="0" smtClean="0"/>
              <a:t>with </a:t>
            </a:r>
            <a:r>
              <a:rPr lang="en-US" sz="1600" dirty="0"/>
              <a:t>smaller differences in the long-wave band (~0.1K). </a:t>
            </a:r>
            <a:endParaRPr lang="en-US" sz="1600" dirty="0" smtClean="0"/>
          </a:p>
          <a:p>
            <a:pPr lvl="1"/>
            <a:r>
              <a:rPr lang="en-US" sz="1600" dirty="0" smtClean="0"/>
              <a:t>Now </a:t>
            </a:r>
            <a:r>
              <a:rPr lang="en-US" sz="1600" dirty="0"/>
              <a:t>agrees very well with </a:t>
            </a:r>
            <a:r>
              <a:rPr lang="en-US" sz="1600" dirty="0" err="1">
                <a:hlinkClick r:id="rId3" tooltip="Create this topic"/>
              </a:rPr>
              <a:t>CrIS</a:t>
            </a:r>
            <a:r>
              <a:rPr lang="en-US" sz="1600" dirty="0"/>
              <a:t> - within the uncertainties. </a:t>
            </a:r>
            <a:endParaRPr lang="en-US" sz="1600" dirty="0" smtClean="0"/>
          </a:p>
          <a:p>
            <a:pPr lvl="1"/>
            <a:r>
              <a:rPr lang="en-US" sz="1600" dirty="0" smtClean="0"/>
              <a:t>Question raised: Will this </a:t>
            </a:r>
            <a:r>
              <a:rPr lang="en-US" sz="1600" dirty="0"/>
              <a:t>version </a:t>
            </a:r>
            <a:r>
              <a:rPr lang="en-US" sz="1600" dirty="0" smtClean="0"/>
              <a:t>eventually </a:t>
            </a:r>
            <a:r>
              <a:rPr lang="en-US" sz="1600" dirty="0"/>
              <a:t>be used in </a:t>
            </a:r>
            <a:r>
              <a:rPr lang="en-US" sz="1600" dirty="0" smtClean="0"/>
              <a:t>operations? </a:t>
            </a:r>
          </a:p>
          <a:p>
            <a:pPr lvl="1"/>
            <a:r>
              <a:rPr lang="en-US" sz="1600" dirty="0" smtClean="0"/>
              <a:t>Tom </a:t>
            </a:r>
            <a:r>
              <a:rPr lang="en-US" sz="1600" dirty="0"/>
              <a:t>pointed out that while this is decision is up to operator, </a:t>
            </a:r>
            <a:r>
              <a:rPr lang="en-US" sz="1600" dirty="0" smtClean="0"/>
              <a:t>the </a:t>
            </a:r>
            <a:r>
              <a:rPr lang="en-US" sz="1600" dirty="0"/>
              <a:t>main operational application of AIRS is in data assimilation, which uses its own bias correction schemes.</a:t>
            </a:r>
          </a:p>
          <a:p>
            <a:r>
              <a:rPr lang="en-US" sz="2000" dirty="0"/>
              <a:t>Tom also presented </a:t>
            </a:r>
            <a:r>
              <a:rPr lang="en-US" sz="2000" dirty="0" smtClean="0"/>
              <a:t>uncertainty </a:t>
            </a:r>
            <a:r>
              <a:rPr lang="en-US" sz="2000" dirty="0"/>
              <a:t>analysis that accompanies </a:t>
            </a:r>
            <a:r>
              <a:rPr lang="en-US" sz="2000" dirty="0" smtClean="0"/>
              <a:t>v7 </a:t>
            </a:r>
            <a:r>
              <a:rPr lang="en-US" sz="2000" dirty="0"/>
              <a:t>AIRS </a:t>
            </a:r>
            <a:r>
              <a:rPr lang="en-US" sz="2000" dirty="0" smtClean="0"/>
              <a:t>calibration.</a:t>
            </a:r>
          </a:p>
          <a:p>
            <a:pPr lvl="1"/>
            <a:r>
              <a:rPr lang="en-US" sz="1600" dirty="0" smtClean="0"/>
              <a:t>This </a:t>
            </a:r>
            <a:r>
              <a:rPr lang="en-US" sz="1600" dirty="0"/>
              <a:t>results in more uniform uncertainties across spectral and radiance-space. </a:t>
            </a:r>
            <a:endParaRPr lang="en-US" sz="1600" dirty="0" smtClean="0"/>
          </a:p>
          <a:p>
            <a:pPr lvl="1"/>
            <a:r>
              <a:rPr lang="en-US" sz="1600" dirty="0" smtClean="0"/>
              <a:t>It </a:t>
            </a:r>
            <a:r>
              <a:rPr lang="en-US" sz="1600" dirty="0"/>
              <a:t>was discussed how to include these new results in the </a:t>
            </a:r>
            <a:r>
              <a:rPr lang="en-US" sz="1600" u="sng" dirty="0" err="1">
                <a:hlinkClick r:id="rId4"/>
              </a:rPr>
              <a:t>IRRefUTable</a:t>
            </a:r>
            <a:r>
              <a:rPr lang="en-US" sz="1600" dirty="0"/>
              <a:t> Report.</a:t>
            </a:r>
          </a:p>
          <a:p>
            <a:r>
              <a:rPr lang="en-US" sz="2000" b="1" dirty="0"/>
              <a:t>Actions</a:t>
            </a:r>
            <a:r>
              <a:rPr lang="en-US" sz="2000" b="1" dirty="0" smtClean="0"/>
              <a:t>:</a:t>
            </a:r>
          </a:p>
          <a:p>
            <a:pPr lvl="1"/>
            <a:r>
              <a:rPr lang="en-US" sz="1600" b="1" dirty="0" smtClean="0"/>
              <a:t>A.GIR.20181114.1</a:t>
            </a:r>
            <a:r>
              <a:rPr lang="en-US" sz="1600" b="1" dirty="0"/>
              <a:t>: Tom Pagano</a:t>
            </a:r>
            <a:r>
              <a:rPr lang="en-US" sz="1600" dirty="0"/>
              <a:t> to provide output of uncertainty analysis for v5 and v7 AIRS calibration averaged in radiance and spectral bins recommended for the </a:t>
            </a:r>
            <a:r>
              <a:rPr lang="en-US" sz="1600" u="sng" dirty="0" err="1">
                <a:hlinkClick r:id="rId4"/>
              </a:rPr>
              <a:t>IRRefUTable</a:t>
            </a:r>
            <a:r>
              <a:rPr lang="en-US" sz="1600" dirty="0"/>
              <a:t> report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 smtClean="0">
                <a:solidFill>
                  <a:srgbClr val="00B050"/>
                </a:solidFill>
              </a:rPr>
              <a:t>Closed</a:t>
            </a:r>
            <a:r>
              <a:rPr lang="en-US" sz="1600" b="1" dirty="0" smtClean="0"/>
              <a:t>: 2019-01-28 </a:t>
            </a:r>
            <a:r>
              <a:rPr lang="en-US" sz="1600" dirty="0" smtClean="0"/>
              <a:t>– Uploaded to new </a:t>
            </a:r>
            <a:r>
              <a:rPr lang="en-US" sz="1600" dirty="0" err="1" smtClean="0">
                <a:hlinkClick r:id="rId4"/>
              </a:rPr>
              <a:t>IRRefUTable</a:t>
            </a:r>
            <a:r>
              <a:rPr lang="en-US" sz="1600" dirty="0" smtClean="0"/>
              <a:t> topic on GSICS Wiki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gsics.atmos.umd.edu/pub/Development/IRRefUTable/AIRS_V5_Traceability2b.docx</a:t>
            </a:r>
            <a:endParaRPr lang="en-US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445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(2018-11-14) #2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Reviewed IR </a:t>
            </a:r>
            <a:r>
              <a:rPr lang="en-US" sz="2000" dirty="0"/>
              <a:t>Reference Uncertainty </a:t>
            </a:r>
            <a:r>
              <a:rPr lang="en-US" sz="2000" dirty="0" smtClean="0"/>
              <a:t>&amp; Traceability (</a:t>
            </a:r>
            <a:r>
              <a:rPr lang="en-US" sz="2000" u="sng" dirty="0" err="1" smtClean="0">
                <a:hlinkClick r:id="rId3"/>
              </a:rPr>
              <a:t>IRRefUTable</a:t>
            </a:r>
            <a:r>
              <a:rPr lang="en-US" sz="2000" dirty="0" smtClean="0"/>
              <a:t>) </a:t>
            </a:r>
            <a:r>
              <a:rPr lang="en-US" sz="2000" dirty="0"/>
              <a:t>Report </a:t>
            </a:r>
            <a:r>
              <a:rPr lang="en-US" sz="2000" dirty="0" smtClean="0"/>
              <a:t>progress</a:t>
            </a:r>
          </a:p>
          <a:p>
            <a:pPr lvl="1"/>
            <a:r>
              <a:rPr lang="en-US" sz="1600" dirty="0" smtClean="0"/>
              <a:t>asked </a:t>
            </a:r>
            <a:r>
              <a:rPr lang="en-US" sz="1600" dirty="0"/>
              <a:t>for confirmations of contributions. </a:t>
            </a:r>
            <a:endParaRPr lang="en-US" sz="1600" dirty="0" smtClean="0"/>
          </a:p>
          <a:p>
            <a:pPr lvl="1"/>
            <a:r>
              <a:rPr lang="en-US" sz="1600" dirty="0" err="1" smtClean="0"/>
              <a:t>Dorothée</a:t>
            </a:r>
            <a:r>
              <a:rPr lang="en-US" sz="1600" dirty="0" smtClean="0"/>
              <a:t> </a:t>
            </a:r>
            <a:r>
              <a:rPr lang="en-US" sz="1600" dirty="0"/>
              <a:t>Coppens offered to provided results for inter-comparisons using the “massive means” and “</a:t>
            </a:r>
            <a:r>
              <a:rPr lang="en-US" sz="1600" dirty="0" err="1"/>
              <a:t>Obs-Calc</a:t>
            </a:r>
            <a:r>
              <a:rPr lang="en-US" sz="1600" dirty="0"/>
              <a:t>” methods - at least between IASI-A, -B and -C - and potentially </a:t>
            </a:r>
            <a:r>
              <a:rPr lang="en-US" sz="1600" dirty="0" err="1">
                <a:hlinkClick r:id="rId4" tooltip="Create this topic"/>
              </a:rPr>
              <a:t>CrIS</a:t>
            </a:r>
            <a:r>
              <a:rPr lang="en-US" sz="1600" dirty="0"/>
              <a:t> . </a:t>
            </a:r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date range for the comparison was also </a:t>
            </a:r>
            <a:r>
              <a:rPr lang="en-US" sz="1600" dirty="0" smtClean="0"/>
              <a:t>discussed:</a:t>
            </a:r>
          </a:p>
          <a:p>
            <a:pPr lvl="1"/>
            <a:r>
              <a:rPr lang="en-US" sz="1600" dirty="0" smtClean="0"/>
              <a:t>Delay allows us to add inter-comparisons with: NOAA-20/</a:t>
            </a:r>
            <a:r>
              <a:rPr lang="en-US" sz="1600" dirty="0" err="1" smtClean="0"/>
              <a:t>CrIS</a:t>
            </a:r>
            <a:r>
              <a:rPr lang="en-US" sz="1600" dirty="0"/>
              <a:t>, FY-3D/HIRAS and </a:t>
            </a:r>
            <a:r>
              <a:rPr lang="en-US" sz="1600" dirty="0" smtClean="0"/>
              <a:t>Metop-C/IASI, …</a:t>
            </a:r>
          </a:p>
          <a:p>
            <a:pPr lvl="1"/>
            <a:r>
              <a:rPr lang="en-US" sz="1600" dirty="0" smtClean="0"/>
              <a:t>Change reference date range?</a:t>
            </a:r>
          </a:p>
          <a:p>
            <a:pPr lvl="1"/>
            <a:endParaRPr lang="en-US" sz="1600" dirty="0"/>
          </a:p>
          <a:p>
            <a:r>
              <a:rPr lang="en-US" sz="2000" b="1" dirty="0" smtClean="0"/>
              <a:t>Actions:</a:t>
            </a:r>
          </a:p>
          <a:p>
            <a:pPr lvl="1"/>
            <a:r>
              <a:rPr lang="en-US" sz="1600" b="1" dirty="0"/>
              <a:t>A.GIR.20181114.2: Tim Hewison</a:t>
            </a:r>
            <a:r>
              <a:rPr lang="en-US" sz="1600" dirty="0"/>
              <a:t> to solicit available date ranges from </a:t>
            </a:r>
            <a:r>
              <a:rPr lang="en-US" sz="1600" u="sng" dirty="0" err="1">
                <a:hlinkClick r:id="rId3"/>
              </a:rPr>
              <a:t>IRRefUTable</a:t>
            </a:r>
            <a:r>
              <a:rPr lang="en-US" sz="1600" dirty="0"/>
              <a:t> contributors, with the aim of </a:t>
            </a:r>
            <a:r>
              <a:rPr lang="en-US" sz="1600" dirty="0" err="1"/>
              <a:t>finalising</a:t>
            </a:r>
            <a:r>
              <a:rPr lang="en-US" sz="1600" dirty="0"/>
              <a:t> a decision by 2019-03-01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 smtClean="0">
                <a:solidFill>
                  <a:srgbClr val="00B050"/>
                </a:solidFill>
              </a:rPr>
              <a:t>Closed</a:t>
            </a:r>
            <a:r>
              <a:rPr lang="en-US" sz="1600" b="1" dirty="0" smtClean="0"/>
              <a:t> </a:t>
            </a:r>
            <a:r>
              <a:rPr lang="en-US" sz="1600" dirty="0" smtClean="0"/>
              <a:t>2019-02-22 by email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67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Way Forward –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28724"/>
            <a:ext cx="9447213" cy="5629275"/>
          </a:xfrm>
        </p:spPr>
        <p:txBody>
          <a:bodyPr>
            <a:noAutofit/>
          </a:bodyPr>
          <a:lstStyle/>
          <a:p>
            <a:r>
              <a:rPr lang="en-GB" sz="1800" dirty="0" smtClean="0">
                <a:hlinkClick r:id="rId2"/>
              </a:rPr>
              <a:t>Report</a:t>
            </a:r>
            <a:r>
              <a:rPr lang="en-GB" sz="1800" dirty="0" smtClean="0">
                <a:hlinkClick r:id="rId3"/>
              </a:rPr>
              <a:t> </a:t>
            </a:r>
            <a:r>
              <a:rPr lang="en-GB" sz="1800" dirty="0" smtClean="0"/>
              <a:t>and “</a:t>
            </a:r>
            <a:r>
              <a:rPr lang="en-GB" sz="1800" dirty="0" smtClean="0">
                <a:hlinkClick r:id="rId4"/>
              </a:rPr>
              <a:t>Database</a:t>
            </a:r>
            <a:r>
              <a:rPr lang="en-GB" sz="1800" dirty="0" smtClean="0"/>
              <a:t>” initially in Google Docs – now switched to </a:t>
            </a:r>
            <a:r>
              <a:rPr lang="en-GB" sz="1800" dirty="0" err="1" smtClean="0"/>
              <a:t>Zoho</a:t>
            </a:r>
            <a:endParaRPr lang="en-GB" sz="1800" dirty="0" smtClean="0"/>
          </a:p>
          <a:p>
            <a:r>
              <a:rPr lang="en-GB" sz="1800" dirty="0" smtClean="0"/>
              <a:t>Confirm Contributors:</a:t>
            </a:r>
          </a:p>
          <a:p>
            <a:pPr lvl="1"/>
            <a:r>
              <a:rPr lang="en-GB" sz="1600" dirty="0"/>
              <a:t>Error Budget &amp; Traceability</a:t>
            </a:r>
          </a:p>
          <a:p>
            <a:pPr lvl="2"/>
            <a:r>
              <a:rPr lang="en-GB" sz="1400" dirty="0" smtClean="0"/>
              <a:t>AIRS – Tom Pagano</a:t>
            </a:r>
          </a:p>
          <a:p>
            <a:pPr lvl="2"/>
            <a:r>
              <a:rPr lang="en-GB" sz="1400" dirty="0" err="1" smtClean="0"/>
              <a:t>CrIS</a:t>
            </a:r>
            <a:r>
              <a:rPr lang="en-GB" sz="1400" dirty="0" smtClean="0"/>
              <a:t> – Dave Tobin</a:t>
            </a:r>
          </a:p>
          <a:p>
            <a:pPr lvl="2"/>
            <a:r>
              <a:rPr lang="en-GB" sz="1400" dirty="0" smtClean="0"/>
              <a:t>IASI – Denis Jouglet</a:t>
            </a:r>
          </a:p>
          <a:p>
            <a:pPr lvl="1"/>
            <a:r>
              <a:rPr lang="en-GB" sz="1600" dirty="0" smtClean="0"/>
              <a:t>Polar SNOs</a:t>
            </a:r>
          </a:p>
          <a:p>
            <a:pPr lvl="2"/>
            <a:r>
              <a:rPr lang="en-GB" sz="1400" dirty="0"/>
              <a:t>Denis Jouglet, Dave Tobin, Likun </a:t>
            </a:r>
            <a:r>
              <a:rPr lang="en-GB" sz="1400" dirty="0" smtClean="0"/>
              <a:t>Wang</a:t>
            </a:r>
          </a:p>
          <a:p>
            <a:pPr lvl="1"/>
            <a:r>
              <a:rPr lang="en-GB" sz="1600" dirty="0" smtClean="0"/>
              <a:t>Tandem SNOs</a:t>
            </a:r>
          </a:p>
          <a:p>
            <a:pPr lvl="2"/>
            <a:r>
              <a:rPr lang="en-GB" sz="1400" dirty="0" smtClean="0"/>
              <a:t>Dave Tobin</a:t>
            </a:r>
          </a:p>
          <a:p>
            <a:pPr lvl="1"/>
            <a:r>
              <a:rPr lang="en-GB" sz="1600" dirty="0" smtClean="0"/>
              <a:t>Quasi SNOs</a:t>
            </a:r>
          </a:p>
          <a:p>
            <a:pPr lvl="2"/>
            <a:r>
              <a:rPr lang="en-GB" sz="1400" dirty="0" smtClean="0"/>
              <a:t>Denis Jouglet</a:t>
            </a:r>
          </a:p>
          <a:p>
            <a:pPr lvl="1"/>
            <a:r>
              <a:rPr lang="en-GB" sz="1600" dirty="0" smtClean="0"/>
              <a:t>GEO-LEO Double </a:t>
            </a:r>
            <a:r>
              <a:rPr lang="en-GB" sz="1600" dirty="0" err="1" smtClean="0"/>
              <a:t>Differencers</a:t>
            </a:r>
            <a:r>
              <a:rPr lang="en-GB" sz="1600" dirty="0" smtClean="0"/>
              <a:t>:</a:t>
            </a:r>
          </a:p>
          <a:p>
            <a:pPr lvl="2"/>
            <a:r>
              <a:rPr lang="en-GB" sz="1400" dirty="0" smtClean="0"/>
              <a:t>Tim </a:t>
            </a:r>
            <a:r>
              <a:rPr lang="en-GB" sz="1400" dirty="0"/>
              <a:t>Hewison (EUMETSAT</a:t>
            </a:r>
            <a:r>
              <a:rPr lang="en-GB" sz="1400" dirty="0" smtClean="0"/>
              <a:t>), Masaya </a:t>
            </a:r>
            <a:r>
              <a:rPr lang="en-GB" sz="1400" dirty="0"/>
              <a:t>Takahashi (JMA</a:t>
            </a:r>
            <a:r>
              <a:rPr lang="en-GB" sz="1400" dirty="0" smtClean="0"/>
              <a:t>), Fangfang Yu (NOAA), Hanlie </a:t>
            </a:r>
            <a:r>
              <a:rPr lang="en-GB" sz="1400" dirty="0"/>
              <a:t>Xu </a:t>
            </a:r>
            <a:r>
              <a:rPr lang="en-GB" sz="1400" dirty="0" smtClean="0"/>
              <a:t>/ Na </a:t>
            </a:r>
            <a:r>
              <a:rPr lang="en-GB" sz="1400" dirty="0"/>
              <a:t>Xu (CMA</a:t>
            </a:r>
            <a:r>
              <a:rPr lang="en-GB" sz="1400" dirty="0" smtClean="0"/>
              <a:t>), Minju </a:t>
            </a:r>
            <a:r>
              <a:rPr lang="en-GB" sz="1400" dirty="0"/>
              <a:t>Gu (KMA) </a:t>
            </a:r>
          </a:p>
          <a:p>
            <a:pPr lvl="1"/>
            <a:r>
              <a:rPr lang="en-GB" sz="1600" dirty="0"/>
              <a:t>NWP Double-</a:t>
            </a:r>
            <a:r>
              <a:rPr lang="en-GB" sz="1600" dirty="0" err="1"/>
              <a:t>Differencers</a:t>
            </a:r>
            <a:r>
              <a:rPr lang="en-GB" sz="1600" dirty="0"/>
              <a:t>:</a:t>
            </a:r>
          </a:p>
          <a:p>
            <a:pPr lvl="2"/>
            <a:r>
              <a:rPr lang="en-GB" sz="1400" dirty="0" smtClean="0"/>
              <a:t>Fred Wu (NOAA), Chengli Qi (CMA)</a:t>
            </a:r>
          </a:p>
          <a:p>
            <a:pPr lvl="1"/>
            <a:r>
              <a:rPr lang="en-GB" sz="1600" dirty="0" smtClean="0"/>
              <a:t>Aircraft Double-</a:t>
            </a:r>
            <a:r>
              <a:rPr lang="en-GB" sz="1600" dirty="0" err="1" smtClean="0"/>
              <a:t>Differencers</a:t>
            </a:r>
            <a:r>
              <a:rPr lang="en-GB" sz="1600" dirty="0" smtClean="0"/>
              <a:t>:</a:t>
            </a:r>
          </a:p>
          <a:p>
            <a:pPr lvl="2"/>
            <a:r>
              <a:rPr lang="en-GB" sz="1400" dirty="0" smtClean="0"/>
              <a:t>Joe Taylor?</a:t>
            </a:r>
          </a:p>
          <a:p>
            <a:pPr lvl="2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303951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Way </a:t>
            </a:r>
            <a:r>
              <a:rPr lang="de-DE"/>
              <a:t>Forward </a:t>
            </a:r>
            <a:r>
              <a:rPr lang="de-DE" smtClean="0"/>
              <a:t>–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29407"/>
            <a:ext cx="8915400" cy="528670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Any changes in SNPP/</a:t>
            </a:r>
            <a:r>
              <a:rPr lang="en-GB" dirty="0" err="1" smtClean="0"/>
              <a:t>CrIS</a:t>
            </a:r>
            <a:r>
              <a:rPr lang="en-GB" dirty="0" smtClean="0"/>
              <a:t>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Include N20/</a:t>
            </a:r>
            <a:r>
              <a:rPr lang="en-GB" dirty="0" err="1" smtClean="0"/>
              <a:t>CrIS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Launch Nov 2017</a:t>
            </a:r>
            <a:endParaRPr lang="en-GB" dirty="0" smtClean="0"/>
          </a:p>
          <a:p>
            <a:r>
              <a:rPr lang="en-GB" dirty="0" smtClean="0"/>
              <a:t>Include Metop-C/IASI</a:t>
            </a:r>
          </a:p>
          <a:p>
            <a:pPr lvl="1"/>
            <a:r>
              <a:rPr lang="en-GB" dirty="0" smtClean="0"/>
              <a:t>Launch Nov 2018 – First data available after ~6 months</a:t>
            </a:r>
          </a:p>
          <a:p>
            <a:pPr lvl="1"/>
            <a:r>
              <a:rPr lang="en-GB" dirty="0" smtClean="0"/>
              <a:t>IASI Error Budget ~mid 2019</a:t>
            </a:r>
          </a:p>
          <a:p>
            <a:r>
              <a:rPr lang="en-GB" dirty="0" smtClean="0"/>
              <a:t>Include FY-3D/HIRAS?</a:t>
            </a:r>
          </a:p>
          <a:p>
            <a:pPr lvl="1"/>
            <a:r>
              <a:rPr lang="en-GB" dirty="0" smtClean="0"/>
              <a:t>Launch Nov 2017. Data from Oct 2018?</a:t>
            </a:r>
          </a:p>
          <a:p>
            <a:r>
              <a:rPr lang="en-GB" dirty="0" smtClean="0"/>
              <a:t>Revise Common Period(s)?</a:t>
            </a:r>
          </a:p>
          <a:p>
            <a:pPr lvl="1"/>
            <a:r>
              <a:rPr lang="en-GB" dirty="0" smtClean="0"/>
              <a:t>Previously agreed: </a:t>
            </a:r>
            <a:r>
              <a:rPr lang="en-US" dirty="0" smtClean="0"/>
              <a:t>3 </a:t>
            </a:r>
            <a:r>
              <a:rPr lang="en-US" dirty="0"/>
              <a:t>year period </a:t>
            </a:r>
            <a:r>
              <a:rPr lang="en-US" dirty="0" smtClean="0"/>
              <a:t>2013-03-01/2016-03-01</a:t>
            </a:r>
          </a:p>
          <a:p>
            <a:pPr lvl="1"/>
            <a:r>
              <a:rPr lang="en-US" dirty="0" smtClean="0"/>
              <a:t>Could extend to 4-year period: 2013-03-01/2017-03-01? (</a:t>
            </a:r>
            <a:r>
              <a:rPr lang="en-US" smtClean="0"/>
              <a:t>MT agrees)</a:t>
            </a:r>
            <a:endParaRPr lang="en-US" dirty="0" smtClean="0"/>
          </a:p>
          <a:p>
            <a:pPr lvl="1"/>
            <a:r>
              <a:rPr lang="en-US" dirty="0" smtClean="0"/>
              <a:t>IASI-B change on 2017-08-02 introduces break – need to split</a:t>
            </a:r>
          </a:p>
          <a:p>
            <a:r>
              <a:rPr lang="en-US" dirty="0" smtClean="0"/>
              <a:t>Write-up Report</a:t>
            </a:r>
          </a:p>
          <a:p>
            <a:pPr lvl="1"/>
            <a:r>
              <a:rPr lang="en-US" dirty="0" smtClean="0"/>
              <a:t>2019? 2020?</a:t>
            </a:r>
          </a:p>
          <a:p>
            <a:pPr lvl="1"/>
            <a:r>
              <a:rPr lang="en-US" dirty="0" smtClean="0"/>
              <a:t>Planned update in 2020 to include IASI-C, HIRAS-3D, CrIS-N20?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5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43630"/>
              </p:ext>
            </p:extLst>
          </p:nvPr>
        </p:nvGraphicFramePr>
        <p:xfrm>
          <a:off x="0" y="1434517"/>
          <a:ext cx="9906006" cy="386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561"/>
                <a:gridCol w="713065"/>
                <a:gridCol w="764768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  <a:gridCol w="94543"/>
              </a:tblGrid>
              <a:tr h="620116"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Start Date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End Date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2013</a:t>
                      </a:r>
                      <a:endParaRPr lang="en-GB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2014</a:t>
                      </a:r>
                      <a:endParaRPr lang="en-GB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2015</a:t>
                      </a:r>
                      <a:endParaRPr lang="en-GB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2016</a:t>
                      </a:r>
                      <a:endParaRPr lang="en-GB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2017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2018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2019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AIRS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01/09/2002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15/02/2019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IASI-A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 dirty="0">
                          <a:effectLst/>
                        </a:rPr>
                        <a:t>15/05/2007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 dirty="0">
                          <a:effectLst/>
                        </a:rPr>
                        <a:t>15/02/2019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IASI-B v1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29/01/2013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02/08/2017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IASI-B v2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02/08/2017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15/02/2019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IASI-C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01/06/2019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15/02/2019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CrIS</a:t>
                      </a:r>
                      <a:r>
                        <a:rPr lang="en-GB" sz="1400" u="none" strike="noStrike" dirty="0">
                          <a:effectLst/>
                        </a:rPr>
                        <a:t>-SNPP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06/03/2012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15/02/2019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CrIS-N20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30/05/2018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15/02/2019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  <a:tr h="361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HIRAS-3D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>
                          <a:effectLst/>
                        </a:rPr>
                        <a:t>10/10/2018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u="none" strike="noStrike" dirty="0">
                          <a:effectLst/>
                        </a:rPr>
                        <a:t>15/02/2019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#</a:t>
                      </a:r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</a:rPr>
                        <a:t>#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7" marR="5277" marT="5277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Instrument Availability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2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IR Reference </a:t>
            </a:r>
            <a:r>
              <a:rPr lang="en-US" sz="3200" dirty="0"/>
              <a:t>Uncertainty &amp; Traceability Report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28725"/>
            <a:ext cx="9447213" cy="5629274"/>
          </a:xfrm>
          <a:noFill/>
        </p:spPr>
        <p:txBody>
          <a:bodyPr>
            <a:noAutofit/>
          </a:bodyPr>
          <a:lstStyle/>
          <a:p>
            <a:r>
              <a:rPr lang="en-GB" sz="1800" dirty="0" smtClean="0"/>
              <a:t>Aims</a:t>
            </a:r>
          </a:p>
          <a:p>
            <a:pPr lvl="1"/>
            <a:r>
              <a:rPr lang="en-US" sz="1600" dirty="0" smtClean="0"/>
              <a:t>To support choice of reference instruments for GSICS and Metop-A/IASI as </a:t>
            </a:r>
            <a:r>
              <a:rPr lang="en-US" sz="1600" i="1" dirty="0" smtClean="0"/>
              <a:t>Anchor</a:t>
            </a:r>
          </a:p>
          <a:p>
            <a:pPr lvl="1"/>
            <a:r>
              <a:rPr lang="en-US" sz="1600" dirty="0" smtClean="0"/>
              <a:t>To provide traceability between reference instruments (IASI, AIRS, </a:t>
            </a:r>
            <a:r>
              <a:rPr lang="en-US" sz="1600" dirty="0" err="1" smtClean="0"/>
              <a:t>CrIS</a:t>
            </a:r>
            <a:r>
              <a:rPr lang="en-US" sz="1600" dirty="0" smtClean="0"/>
              <a:t>)</a:t>
            </a:r>
            <a:endParaRPr lang="en-GB" sz="1600" dirty="0" smtClean="0"/>
          </a:p>
          <a:p>
            <a:pPr lvl="1"/>
            <a:r>
              <a:rPr lang="en-GB" sz="1600" dirty="0" smtClean="0"/>
              <a:t>By consolidating pre-launch test results and various in-flight comparisons</a:t>
            </a:r>
          </a:p>
          <a:p>
            <a:pPr lvl="1"/>
            <a:r>
              <a:rPr lang="en-US" sz="1600" dirty="0" smtClean="0"/>
              <a:t>To seek consensus on uncertainties in absolute calibration of reference sensors</a:t>
            </a:r>
            <a:br>
              <a:rPr lang="en-US" sz="1600" dirty="0" smtClean="0"/>
            </a:br>
            <a:endParaRPr lang="en-GB" sz="1600" dirty="0" smtClean="0"/>
          </a:p>
          <a:p>
            <a:r>
              <a:rPr lang="en-GB" sz="1800" dirty="0" smtClean="0"/>
              <a:t>Limitations</a:t>
            </a:r>
          </a:p>
          <a:p>
            <a:pPr lvl="1"/>
            <a:r>
              <a:rPr lang="en-GB" sz="1600" dirty="0" smtClean="0"/>
              <a:t>No new results, just expressing results of existing comparisons in a common way, </a:t>
            </a:r>
          </a:p>
          <a:p>
            <a:pPr lvl="1"/>
            <a:r>
              <a:rPr lang="en-GB" sz="1600" dirty="0" smtClean="0"/>
              <a:t>reformatting where necessary, to allow easy comparisons</a:t>
            </a:r>
            <a:br>
              <a:rPr lang="en-GB" sz="1600" dirty="0" smtClean="0"/>
            </a:br>
            <a:endParaRPr lang="en-GB" sz="1200" dirty="0" smtClean="0"/>
          </a:p>
          <a:p>
            <a:r>
              <a:rPr lang="en-GB" sz="1800" dirty="0" smtClean="0"/>
              <a:t>Error Budget &amp; Traceability</a:t>
            </a:r>
          </a:p>
          <a:p>
            <a:pPr lvl="1"/>
            <a:r>
              <a:rPr lang="en-GB" sz="1600" dirty="0" smtClean="0"/>
              <a:t>Focus on radiometric and spectral calibration – for AIRS, IASI, </a:t>
            </a:r>
            <a:r>
              <a:rPr lang="en-GB" sz="1600" dirty="0" err="1" smtClean="0"/>
              <a:t>CrIS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800" dirty="0" smtClean="0"/>
              <a:t>Inter-comparisons</a:t>
            </a:r>
          </a:p>
          <a:p>
            <a:pPr lvl="1"/>
            <a:r>
              <a:rPr lang="en-GB" sz="1600" dirty="0" smtClean="0"/>
              <a:t>Introduction: Pros and Cons of each method</a:t>
            </a:r>
          </a:p>
          <a:p>
            <a:pPr lvl="1"/>
            <a:r>
              <a:rPr lang="en-GB" sz="1600" dirty="0" smtClean="0"/>
              <a:t>Direct Comparisons: Polar SNOs, Tandem SNOs (</a:t>
            </a:r>
            <a:r>
              <a:rPr lang="en-GB" sz="1600" dirty="0" err="1" smtClean="0"/>
              <a:t>AIRS+CrIS</a:t>
            </a:r>
            <a:r>
              <a:rPr lang="en-GB" sz="1600" dirty="0" smtClean="0"/>
              <a:t>), Quasi-SNOs, </a:t>
            </a:r>
          </a:p>
          <a:p>
            <a:pPr lvl="1"/>
            <a:r>
              <a:rPr lang="en-GB" sz="1600" dirty="0" smtClean="0"/>
              <a:t>Double-Differencing: GEO-LEO, NWP+RTM, Aircraft campaigns</a:t>
            </a:r>
          </a:p>
          <a:p>
            <a:pPr lvl="1"/>
            <a:r>
              <a:rPr lang="en-GB" sz="1600" dirty="0" smtClean="0"/>
              <a:t>Other Methods: Regional Averages (“Massive Means”), Reference Sites (Dome-C..)</a:t>
            </a:r>
          </a:p>
        </p:txBody>
      </p:sp>
    </p:spTree>
    <p:extLst>
      <p:ext uri="{BB962C8B-B14F-4D97-AF65-F5344CB8AC3E}">
        <p14:creationId xmlns:p14="http://schemas.microsoft.com/office/powerpoint/2010/main" val="139871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Switching Reference IASI-A to IASI-B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3333FF"/>
                </a:solidFill>
              </a:rPr>
              <a:t>IASI-B </a:t>
            </a:r>
            <a:r>
              <a:rPr lang="en-GB" sz="2800" dirty="0" err="1" smtClean="0">
                <a:solidFill>
                  <a:srgbClr val="3333FF"/>
                </a:solidFill>
              </a:rPr>
              <a:t>onboard</a:t>
            </a:r>
            <a:r>
              <a:rPr lang="en-GB" sz="2800" dirty="0" smtClean="0">
                <a:solidFill>
                  <a:srgbClr val="3333FF"/>
                </a:solidFill>
              </a:rPr>
              <a:t> processing change 2017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Impact on calibration &amp; nonlinearity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Treat period before/after change as separate references</a:t>
            </a:r>
          </a:p>
          <a:p>
            <a:r>
              <a:rPr lang="en-GB" sz="2800" dirty="0" smtClean="0">
                <a:solidFill>
                  <a:srgbClr val="3333FF"/>
                </a:solidFill>
              </a:rPr>
              <a:t>Check consistency 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After change with IASI-A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And IASI-C – when – by end 2019?</a:t>
            </a:r>
          </a:p>
          <a:p>
            <a:r>
              <a:rPr lang="en-GB" sz="2800" dirty="0" smtClean="0">
                <a:solidFill>
                  <a:srgbClr val="3333FF"/>
                </a:solidFill>
              </a:rPr>
              <a:t>Expected degradation of IASI-A as reference?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Due to orbital degradation</a:t>
            </a:r>
          </a:p>
          <a:p>
            <a:r>
              <a:rPr lang="en-GB" sz="2800" dirty="0" smtClean="0">
                <a:solidFill>
                  <a:srgbClr val="3333FF"/>
                </a:solidFill>
              </a:rPr>
              <a:t>When to switch to IASI-B?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Or switch directly to IASI-C &amp; minimise switches?</a:t>
            </a:r>
            <a:endParaRPr lang="en-GB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 smtClean="0"/>
              <a:t>Thank You for your contributions!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IR Reference Sensor Inter-Comparisons</a:t>
            </a:r>
            <a:endParaRPr lang="en-GB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09797"/>
              </p:ext>
            </p:extLst>
          </p:nvPr>
        </p:nvGraphicFramePr>
        <p:xfrm>
          <a:off x="4898307" y="1352844"/>
          <a:ext cx="4512393" cy="5043988"/>
        </p:xfrm>
        <a:graphic>
          <a:graphicData uri="http://schemas.openxmlformats.org/drawingml/2006/table">
            <a:tbl>
              <a:tblPr/>
              <a:tblGrid>
                <a:gridCol w="1168398"/>
                <a:gridCol w="173082"/>
                <a:gridCol w="421057"/>
                <a:gridCol w="343732"/>
                <a:gridCol w="343732"/>
                <a:gridCol w="343732"/>
                <a:gridCol w="343732"/>
                <a:gridCol w="343732"/>
                <a:gridCol w="343732"/>
                <a:gridCol w="343732"/>
                <a:gridCol w="343732"/>
              </a:tblGrid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Mean Difference dTb [K]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753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Pseudo Channel [cm-1]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 Freq [cm-1]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Freq [cm-1]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220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280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6667" marR="6667" marT="6667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Start date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End date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Start time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End time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 Latitude [°]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Latitude [°]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 Longitude [°]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Longitude [°]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 Scan Angle [°]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 Scan Angle [°]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Collocation method: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Collocation dist [km]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Collocation time [s]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Collocation sec(theta)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Filtering applied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Algorithm Ref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Dataset Ref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Monitored Instrument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Processing Version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Dataset Ref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2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Reference Instrumemt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Processing Version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0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Dataset Ref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895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890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67" marR="6667" marT="13333" marB="13333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1" y="1352843"/>
            <a:ext cx="5168900" cy="5505155"/>
          </a:xfrm>
          <a:noFill/>
        </p:spPr>
        <p:txBody>
          <a:bodyPr>
            <a:noAutofit/>
          </a:bodyPr>
          <a:lstStyle/>
          <a:p>
            <a:r>
              <a:rPr lang="en-US" sz="1800" dirty="0" smtClean="0"/>
              <a:t>Form consensus on relative calibration</a:t>
            </a:r>
          </a:p>
          <a:p>
            <a:pPr lvl="1"/>
            <a:r>
              <a:rPr lang="en-US" sz="1400" dirty="0" smtClean="0"/>
              <a:t>Re-binning results of existing comparisons </a:t>
            </a:r>
          </a:p>
          <a:p>
            <a:pPr lvl="1"/>
            <a:r>
              <a:rPr lang="en-US" sz="1400" dirty="0" smtClean="0"/>
              <a:t>to make them comparable:</a:t>
            </a:r>
          </a:p>
          <a:p>
            <a:r>
              <a:rPr lang="en-US" sz="1800" dirty="0" smtClean="0"/>
              <a:t>Biases with respect to Metop-A/IASI</a:t>
            </a:r>
          </a:p>
          <a:p>
            <a:pPr lvl="1"/>
            <a:r>
              <a:rPr lang="en-US" sz="1400" dirty="0" smtClean="0"/>
              <a:t>With standard uncertainties (k=1)</a:t>
            </a:r>
          </a:p>
          <a:p>
            <a:r>
              <a:rPr lang="en-US" sz="1800" dirty="0" smtClean="0"/>
              <a:t>At full spectral resolution</a:t>
            </a:r>
          </a:p>
          <a:p>
            <a:pPr lvl="1"/>
            <a:r>
              <a:rPr lang="en-US" sz="1400" dirty="0" smtClean="0"/>
              <a:t>In </a:t>
            </a:r>
            <a:r>
              <a:rPr lang="en-US" sz="1400" dirty="0" err="1" smtClean="0"/>
              <a:t>CrIS</a:t>
            </a:r>
            <a:r>
              <a:rPr lang="en-US" sz="1400" dirty="0" smtClean="0"/>
              <a:t> channel-space</a:t>
            </a:r>
          </a:p>
          <a:p>
            <a:pPr lvl="1"/>
            <a:r>
              <a:rPr lang="en-US" sz="1400" dirty="0" smtClean="0"/>
              <a:t>– or in 10cm-1 bins within AIRS bands</a:t>
            </a:r>
          </a:p>
          <a:p>
            <a:pPr lvl="1"/>
            <a:r>
              <a:rPr lang="en-US" sz="1400" dirty="0" smtClean="0"/>
              <a:t>Averaged over specific spectral bands</a:t>
            </a:r>
          </a:p>
          <a:p>
            <a:pPr lvl="1"/>
            <a:r>
              <a:rPr lang="en-US" sz="1400" dirty="0" smtClean="0"/>
              <a:t>Or average results over broad-band channels</a:t>
            </a:r>
          </a:p>
          <a:p>
            <a:pPr lvl="1"/>
            <a:r>
              <a:rPr lang="en-US" sz="1400" dirty="0" smtClean="0"/>
              <a:t>With specific SRFs - rectangular?</a:t>
            </a:r>
            <a:endParaRPr lang="en-US" sz="1800" dirty="0" smtClean="0"/>
          </a:p>
          <a:p>
            <a:r>
              <a:rPr lang="en-US" sz="1800" dirty="0" smtClean="0"/>
              <a:t>Converted into Brightness Temperatures </a:t>
            </a:r>
          </a:p>
          <a:p>
            <a:pPr lvl="1"/>
            <a:r>
              <a:rPr lang="en-US" sz="1400" dirty="0" smtClean="0"/>
              <a:t>For specific radiance scenes </a:t>
            </a:r>
          </a:p>
          <a:p>
            <a:pPr lvl="1"/>
            <a:r>
              <a:rPr lang="en-US" sz="1400" dirty="0" smtClean="0"/>
              <a:t>i.e. 200K, 210K, … 300K </a:t>
            </a:r>
            <a:endParaRPr lang="en-US" sz="1800" dirty="0" smtClean="0"/>
          </a:p>
          <a:p>
            <a:r>
              <a:rPr lang="en-US" sz="1800" dirty="0" smtClean="0"/>
              <a:t>For all viewing angles </a:t>
            </a:r>
          </a:p>
          <a:p>
            <a:pPr lvl="1"/>
            <a:r>
              <a:rPr lang="en-US" sz="1400" dirty="0" smtClean="0"/>
              <a:t>and/or for specific ranges - e.g. nadir ±10°</a:t>
            </a:r>
          </a:p>
          <a:p>
            <a:r>
              <a:rPr lang="en-US" sz="1800" dirty="0" smtClean="0"/>
              <a:t>Over specific period - e.g. at least 1 year</a:t>
            </a:r>
          </a:p>
          <a:p>
            <a:pPr lvl="1"/>
            <a:r>
              <a:rPr lang="en-US" sz="1400" dirty="0" smtClean="0"/>
              <a:t>Common 3 year period from IASI-B start</a:t>
            </a:r>
          </a:p>
        </p:txBody>
      </p:sp>
    </p:spTree>
    <p:extLst>
      <p:ext uri="{BB962C8B-B14F-4D97-AF65-F5344CB8AC3E}">
        <p14:creationId xmlns:p14="http://schemas.microsoft.com/office/powerpoint/2010/main" val="370798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(2016-06-21)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4897438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proposed structure of the report was agreed, </a:t>
            </a:r>
          </a:p>
          <a:p>
            <a:pPr lvl="1"/>
            <a:r>
              <a:rPr lang="en-US" sz="1600" dirty="0" smtClean="0"/>
              <a:t>with the addition of a sub-section in the introduction to address the need for continuous monitoring of the reference instruments' calibration. </a:t>
            </a:r>
          </a:p>
          <a:p>
            <a:r>
              <a:rPr lang="en-US" sz="2000" dirty="0" smtClean="0"/>
              <a:t>Additional sub-sub-sections were also identified to briefly address </a:t>
            </a:r>
          </a:p>
          <a:p>
            <a:pPr lvl="1"/>
            <a:r>
              <a:rPr lang="en-US" sz="1600" dirty="0" smtClean="0"/>
              <a:t>a) radiometric noise, </a:t>
            </a:r>
          </a:p>
          <a:p>
            <a:pPr lvl="1"/>
            <a:r>
              <a:rPr lang="en-US" sz="1600" dirty="0" smtClean="0"/>
              <a:t>b) spectral calibration and </a:t>
            </a:r>
          </a:p>
          <a:p>
            <a:pPr lvl="1"/>
            <a:r>
              <a:rPr lang="en-US" sz="1600" dirty="0" smtClean="0"/>
              <a:t>c) geometric factors (navigation accuracy etc) in the error budget </a:t>
            </a:r>
          </a:p>
          <a:p>
            <a:r>
              <a:rPr lang="en-US" sz="2000" dirty="0" smtClean="0"/>
              <a:t>Although these need not be treated in a fully rigorous approach, </a:t>
            </a:r>
          </a:p>
          <a:p>
            <a:pPr lvl="1"/>
            <a:r>
              <a:rPr lang="en-US" sz="1600" dirty="0" smtClean="0"/>
              <a:t>given their negligible impact on the inter-calibration products [for a) and b)] and </a:t>
            </a:r>
          </a:p>
          <a:p>
            <a:pPr lvl="1"/>
            <a:r>
              <a:rPr lang="en-US" sz="1600" dirty="0" smtClean="0"/>
              <a:t>the difficulty of assessment [for c)].</a:t>
            </a:r>
          </a:p>
          <a:p>
            <a:r>
              <a:rPr lang="en-US" sz="2000" dirty="0" smtClean="0"/>
              <a:t>The contributor authors to each sub-section were identified </a:t>
            </a:r>
          </a:p>
          <a:p>
            <a:pPr lvl="1"/>
            <a:r>
              <a:rPr lang="en-US" sz="1600" dirty="0" smtClean="0"/>
              <a:t>- either as firm, or tentative.</a:t>
            </a:r>
          </a:p>
          <a:p>
            <a:r>
              <a:rPr lang="en-US" sz="2000" dirty="0" smtClean="0"/>
              <a:t>The spectral resolution of the comparisons was discussed at length and different spectral conversion methods described. </a:t>
            </a:r>
          </a:p>
          <a:p>
            <a:r>
              <a:rPr lang="en-US" sz="2000" dirty="0" smtClean="0"/>
              <a:t>It was felt that 10cm-1 bins would be sufficient. </a:t>
            </a:r>
          </a:p>
          <a:p>
            <a:r>
              <a:rPr lang="en-US" sz="2000" dirty="0" smtClean="0"/>
              <a:t>It seems the most difficult issue is dealing with AIRS' gap channels. </a:t>
            </a:r>
          </a:p>
          <a:p>
            <a:r>
              <a:rPr lang="en-US" sz="2000" dirty="0" smtClean="0"/>
              <a:t>It was agreed that further discussion on this topic is needed, </a:t>
            </a:r>
          </a:p>
          <a:p>
            <a:pPr lvl="1"/>
            <a:r>
              <a:rPr lang="en-US" sz="1600" dirty="0" smtClean="0"/>
              <a:t>so another web meeting will be set up to discuss this in mid-August 2016.</a:t>
            </a:r>
          </a:p>
        </p:txBody>
      </p:sp>
    </p:spTree>
    <p:extLst>
      <p:ext uri="{BB962C8B-B14F-4D97-AF65-F5344CB8AC3E}">
        <p14:creationId xmlns:p14="http://schemas.microsoft.com/office/powerpoint/2010/main" val="346503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GRWG.20160621.1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Action GRWG.20160621.1:</a:t>
            </a:r>
            <a:r>
              <a:rPr lang="en-US" dirty="0" smtClean="0"/>
              <a:t> Tim Hewison (EUMETSAT) to check with NIST/NPL and confirm the recommended coverage factor to be used for error budgets and comparisons.</a:t>
            </a:r>
          </a:p>
          <a:p>
            <a:pPr lvl="1"/>
            <a:r>
              <a:rPr lang="en-US" dirty="0" smtClean="0"/>
              <a:t>Action completed 2016-08-03, with the following response from Emma Woolliams (NPL) - and agreed by Dave Walker (NIST):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i="1" dirty="0" smtClean="0"/>
              <a:t>“The uncertainty analysis should all be performed with standard uncertainties. </a:t>
            </a:r>
          </a:p>
          <a:p>
            <a:pPr lvl="1"/>
            <a:r>
              <a:rPr lang="en-US" i="1" dirty="0" smtClean="0"/>
              <a:t>Any uncertainty budget (table) should definitely be full of standard uncertainties. </a:t>
            </a:r>
          </a:p>
          <a:p>
            <a:pPr lvl="1"/>
            <a:r>
              <a:rPr lang="en-US" i="1" dirty="0" smtClean="0"/>
              <a:t>The adding in </a:t>
            </a:r>
            <a:r>
              <a:rPr lang="en-US" i="1" dirty="0" err="1" smtClean="0"/>
              <a:t>quadrature</a:t>
            </a:r>
            <a:r>
              <a:rPr lang="en-US" i="1" dirty="0" smtClean="0"/>
              <a:t> (applying the Law of Propagation of Uncertainties) must be done with standard uncertainties. </a:t>
            </a:r>
          </a:p>
          <a:p>
            <a:pPr lvl="1"/>
            <a:r>
              <a:rPr lang="en-US" i="1" dirty="0" smtClean="0"/>
              <a:t>But the final result may be quoted as an expanded uncertainty. </a:t>
            </a:r>
          </a:p>
          <a:p>
            <a:pPr lvl="1"/>
            <a:r>
              <a:rPr lang="en-US" i="1" dirty="0" smtClean="0"/>
              <a:t>In which case the k value must be provided and if it’s not 2, the number of degrees of freedom should be provided too.</a:t>
            </a:r>
          </a:p>
          <a:p>
            <a:pPr lvl="1"/>
            <a:r>
              <a:rPr lang="en-US" i="1" dirty="0" smtClean="0"/>
              <a:t>That means that other people can divide by the right number when including your uncertainty analysis into their budgets.”</a:t>
            </a:r>
          </a:p>
        </p:txBody>
      </p:sp>
    </p:spTree>
    <p:extLst>
      <p:ext uri="{BB962C8B-B14F-4D97-AF65-F5344CB8AC3E}">
        <p14:creationId xmlns:p14="http://schemas.microsoft.com/office/powerpoint/2010/main" val="30428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GRWG.20160621.2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Action GRWG.20160621.2:</a:t>
            </a:r>
            <a:r>
              <a:rPr lang="en-US" dirty="0" smtClean="0"/>
              <a:t> Denis Jouglet (CNES) to distribute spectral averaging coefficients and documentation describing their application by early July.</a:t>
            </a:r>
            <a:br>
              <a:rPr lang="en-US" dirty="0" smtClean="0"/>
            </a:br>
            <a:r>
              <a:rPr lang="en-US" dirty="0" smtClean="0"/>
              <a:t>- Action completed 2016-06-21 </a:t>
            </a:r>
            <a:br>
              <a:rPr lang="en-US" dirty="0" smtClean="0"/>
            </a:br>
            <a:r>
              <a:rPr lang="en-US" dirty="0" smtClean="0"/>
              <a:t>- See next </a:t>
            </a:r>
            <a:r>
              <a:rPr lang="en-US" u="sng" dirty="0" smtClean="0">
                <a:hlinkClick r:id="rId2"/>
              </a:rPr>
              <a:t>slide</a:t>
            </a:r>
            <a:r>
              <a:rPr lang="en-US" dirty="0" smtClean="0"/>
              <a:t> sent by email.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16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A4882D-57CA-49BF-966E-EB1CA4B8D40C}" type="slidenum">
              <a:rPr lang="fr-FR" altLang="en-US">
                <a:latin typeface="Arial" charset="0"/>
              </a:rPr>
              <a:pPr/>
              <a:t>7</a:t>
            </a:fld>
            <a:endParaRPr lang="fr-FR" altLang="en-US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325813" y="0"/>
            <a:ext cx="6580187" cy="882650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/>
              <a:t>IASI / AIRS : methodology – Denis Jouglet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1109" y="1251999"/>
            <a:ext cx="5549900" cy="4946650"/>
          </a:xfrm>
          <a:noFill/>
        </p:spPr>
        <p:txBody>
          <a:bodyPr/>
          <a:lstStyle/>
          <a:p>
            <a:pPr marL="381000" indent="-381000" eaLnBrk="1" hangingPunct="1"/>
            <a:r>
              <a:rPr lang="en-US" altLang="en-US" sz="1600" i="1" dirty="0" smtClean="0">
                <a:solidFill>
                  <a:srgbClr val="0033CC"/>
                </a:solidFill>
              </a:rPr>
              <a:t>Spectral match:</a:t>
            </a:r>
          </a:p>
          <a:p>
            <a:pPr marL="701675" lvl="1" indent="-342900" eaLnBrk="1" hangingPunct="1"/>
            <a:r>
              <a:rPr lang="en-US" altLang="en-US" sz="1400" i="1" dirty="0" smtClean="0">
                <a:solidFill>
                  <a:srgbClr val="0033CC"/>
                </a:solidFill>
              </a:rPr>
              <a:t>Work with IASI L1C, AIRS L1B</a:t>
            </a:r>
          </a:p>
          <a:p>
            <a:pPr marL="701675" lvl="1" indent="-342900" eaLnBrk="1" hangingPunct="1"/>
            <a:r>
              <a:rPr lang="en-US" altLang="en-US" sz="1400" i="1" dirty="0" smtClean="0">
                <a:solidFill>
                  <a:srgbClr val="0033CC"/>
                </a:solidFill>
              </a:rPr>
              <a:t>Method: 33 broad pseudo-bands (PBs) </a:t>
            </a:r>
            <a:r>
              <a:rPr lang="en-US" altLang="en-US" sz="1400" b="0" i="1" dirty="0" smtClean="0">
                <a:solidFill>
                  <a:srgbClr val="0033CC"/>
                </a:solidFill>
              </a:rPr>
              <a:t>from GSICS</a:t>
            </a:r>
          </a:p>
          <a:p>
            <a:pPr marL="701675" lvl="1" indent="-342900" eaLnBrk="1" hangingPunct="1">
              <a:buFont typeface="Wingdings" pitchFamily="2" charset="2"/>
              <a:buNone/>
            </a:pPr>
            <a:r>
              <a:rPr lang="en-US" altLang="en-US" sz="1400" i="1" dirty="0" smtClean="0">
                <a:solidFill>
                  <a:srgbClr val="0033CC"/>
                </a:solidFill>
              </a:rPr>
              <a:t>	</a:t>
            </a:r>
            <a:r>
              <a:rPr lang="en-US" altLang="en-US" sz="1400" b="0" i="1" dirty="0" smtClean="0">
                <a:solidFill>
                  <a:srgbClr val="0033CC"/>
                </a:solidFill>
              </a:rPr>
              <a:t>1 PB = summation of ~100s of elementary channels (most widths between 23 and 63 cm-1)</a:t>
            </a:r>
          </a:p>
          <a:p>
            <a:pPr marL="701675" lvl="1" indent="-342900" eaLnBrk="1" hangingPunct="1">
              <a:buFont typeface="Wingdings" pitchFamily="2" charset="2"/>
              <a:buChar char="è"/>
            </a:pPr>
            <a:r>
              <a:rPr lang="en-US" altLang="en-US" sz="1400" i="1" dirty="0" smtClean="0">
                <a:solidFill>
                  <a:srgbClr val="0033CC"/>
                </a:solidFill>
              </a:rPr>
              <a:t>Reduces noise and spectral resolution differences</a:t>
            </a:r>
          </a:p>
          <a:p>
            <a:pPr marL="701675" lvl="1" indent="-342900" eaLnBrk="1" hangingPunct="1"/>
            <a:r>
              <a:rPr lang="en-US" altLang="en-US" sz="1400" i="1" dirty="0" smtClean="0">
                <a:solidFill>
                  <a:srgbClr val="0033CC"/>
                </a:solidFill>
              </a:rPr>
              <a:t>AIRS spurious channels: taken into account through a weighted summation of the IASI channels</a:t>
            </a:r>
          </a:p>
          <a:p>
            <a:pPr marL="701675" lvl="1" indent="-342900" eaLnBrk="1" hangingPunct="1">
              <a:buFont typeface="Wingdings" pitchFamily="2" charset="2"/>
              <a:buNone/>
            </a:pPr>
            <a:r>
              <a:rPr lang="en-US" altLang="en-US" sz="1400" i="1" dirty="0" smtClean="0">
                <a:solidFill>
                  <a:srgbClr val="0033CC"/>
                </a:solidFill>
              </a:rPr>
              <a:t>	</a:t>
            </a:r>
            <a:r>
              <a:rPr lang="en-US" altLang="en-US" sz="1400" b="0" i="1" dirty="0" smtClean="0">
                <a:solidFill>
                  <a:srgbClr val="0033CC"/>
                </a:solidFill>
              </a:rPr>
              <a:t>(weighs are computed to make the resulting PB response functions similar in IASI and AIRS)</a:t>
            </a:r>
          </a:p>
          <a:p>
            <a:pPr marL="381000" indent="-381000" eaLnBrk="1" hangingPunct="1">
              <a:buFont typeface="Wingdings" pitchFamily="2" charset="2"/>
              <a:buChar char="è"/>
            </a:pPr>
            <a:r>
              <a:rPr lang="en-US" altLang="en-US" sz="1600" i="1" dirty="0" smtClean="0">
                <a:solidFill>
                  <a:srgbClr val="0033CC"/>
                </a:solidFill>
              </a:rPr>
              <a:t>Comparison of </a:t>
            </a:r>
            <a:r>
              <a:rPr lang="en-US" altLang="en-US" sz="1600" i="1" dirty="0" smtClean="0">
                <a:solidFill>
                  <a:srgbClr val="0033CC"/>
                </a:solidFill>
                <a:cs typeface="Arial" charset="0"/>
              </a:rPr>
              <a:t>ΔT = T</a:t>
            </a:r>
            <a:r>
              <a:rPr lang="en-US" altLang="en-US" sz="1600" i="1" baseline="-25000" dirty="0" smtClean="0">
                <a:solidFill>
                  <a:srgbClr val="0033CC"/>
                </a:solidFill>
                <a:cs typeface="Arial" charset="0"/>
              </a:rPr>
              <a:t>IASI </a:t>
            </a:r>
            <a:r>
              <a:rPr lang="en-US" altLang="en-US" sz="1600" i="1" dirty="0" smtClean="0">
                <a:solidFill>
                  <a:srgbClr val="0033CC"/>
                </a:solidFill>
                <a:cs typeface="Arial" charset="0"/>
              </a:rPr>
              <a:t>- T</a:t>
            </a:r>
            <a:r>
              <a:rPr lang="en-US" altLang="en-US" sz="1600" i="1" baseline="-25000" dirty="0" smtClean="0">
                <a:solidFill>
                  <a:srgbClr val="0033CC"/>
                </a:solidFill>
                <a:cs typeface="Arial" charset="0"/>
              </a:rPr>
              <a:t>AIRS</a:t>
            </a:r>
            <a:r>
              <a:rPr lang="en-US" altLang="en-US" sz="1600" i="1" dirty="0" smtClean="0">
                <a:solidFill>
                  <a:srgbClr val="0033CC"/>
                </a:solidFill>
                <a:cs typeface="Arial" charset="0"/>
              </a:rPr>
              <a:t> in each PB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i="1" dirty="0" smtClean="0">
                <a:solidFill>
                  <a:srgbClr val="0033CC"/>
                </a:solidFill>
                <a:cs typeface="Arial" charset="0"/>
              </a:rPr>
              <a:t>	</a:t>
            </a:r>
            <a:endParaRPr lang="en-US" altLang="en-US" sz="1600" dirty="0" smtClean="0">
              <a:solidFill>
                <a:srgbClr val="0033F8"/>
              </a:solidFill>
            </a:endParaRPr>
          </a:p>
          <a:p>
            <a:pPr marL="381000" indent="-381000" eaLnBrk="1" hangingPunct="1">
              <a:buFont typeface="Wingdings" pitchFamily="2" charset="2"/>
              <a:buChar char="è"/>
            </a:pPr>
            <a:endParaRPr lang="en-US" altLang="en-US" sz="1600" i="1" dirty="0" smtClean="0">
              <a:solidFill>
                <a:srgbClr val="0033CC"/>
              </a:solidFill>
              <a:cs typeface="Arial" charset="0"/>
            </a:endParaRPr>
          </a:p>
          <a:p>
            <a:pPr marL="381000" indent="-381000" eaLnBrk="1" hangingPunct="1">
              <a:buFont typeface="Wingdings" pitchFamily="2" charset="2"/>
              <a:buChar char="è"/>
            </a:pPr>
            <a:endParaRPr lang="en-US" altLang="en-US" sz="1600" i="1" dirty="0" smtClean="0">
              <a:solidFill>
                <a:srgbClr val="0033CC"/>
              </a:solidFill>
              <a:cs typeface="Arial" charset="0"/>
            </a:endParaRPr>
          </a:p>
          <a:p>
            <a:pPr marL="381000" indent="-381000" eaLnBrk="1" hangingPunct="1">
              <a:buFont typeface="Wingdings" pitchFamily="2" charset="2"/>
              <a:buChar char="è"/>
            </a:pPr>
            <a:endParaRPr lang="en-US" altLang="en-US" sz="1600" i="1" dirty="0" smtClean="0">
              <a:solidFill>
                <a:srgbClr val="0033CC"/>
              </a:solidFill>
            </a:endParaRPr>
          </a:p>
          <a:p>
            <a:pPr marL="701675" lvl="1" indent="-342900" eaLnBrk="1" hangingPunct="1"/>
            <a:r>
              <a:rPr lang="en-US" altLang="en-US" sz="1400" i="1" dirty="0" smtClean="0">
                <a:solidFill>
                  <a:srgbClr val="0033CC"/>
                </a:solidFill>
              </a:rPr>
              <a:t>Other methods under progress</a:t>
            </a:r>
          </a:p>
          <a:p>
            <a:pPr marL="1022350" lvl="2" indent="-304800" eaLnBrk="1" hangingPunct="1"/>
            <a:r>
              <a:rPr lang="en-US" altLang="en-US" sz="1200" i="1" dirty="0" smtClean="0">
                <a:solidFill>
                  <a:srgbClr val="0033CC"/>
                </a:solidFill>
              </a:rPr>
              <a:t>similar channels (statistical similar behavior)</a:t>
            </a:r>
          </a:p>
          <a:p>
            <a:pPr marL="1022350" lvl="2" indent="-304800" eaLnBrk="1" hangingPunct="1"/>
            <a:r>
              <a:rPr lang="en-US" altLang="en-US" sz="1200" i="1" dirty="0" smtClean="0">
                <a:solidFill>
                  <a:srgbClr val="0033CC"/>
                </a:solidFill>
              </a:rPr>
              <a:t>convolved channels</a:t>
            </a:r>
            <a:endParaRPr lang="en-US" altLang="en-US" sz="1200" i="1" dirty="0" smtClean="0">
              <a:solidFill>
                <a:srgbClr val="0033CC"/>
              </a:solidFill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8113" y="2252663"/>
            <a:ext cx="4121150" cy="2019300"/>
            <a:chOff x="654" y="14444"/>
            <a:chExt cx="3538" cy="1986"/>
          </a:xfrm>
        </p:grpSpPr>
        <p:pic>
          <p:nvPicPr>
            <p:cNvPr id="308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4" y="14444"/>
              <a:ext cx="3538" cy="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4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 t="95760"/>
            <a:stretch>
              <a:fillRect/>
            </a:stretch>
          </p:blipFill>
          <p:spPr bwMode="auto">
            <a:xfrm>
              <a:off x="663" y="16350"/>
              <a:ext cx="3522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5" cstate="print"/>
          <a:srcRect t="7869"/>
          <a:stretch>
            <a:fillRect/>
          </a:stretch>
        </p:blipFill>
        <p:spPr bwMode="auto">
          <a:xfrm>
            <a:off x="323850" y="4451350"/>
            <a:ext cx="3167063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3552825" y="5945188"/>
            <a:ext cx="40846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984625" eaLnBrk="1" hangingPunct="1"/>
            <a:r>
              <a:rPr lang="en-US" altLang="en-US" sz="1200" i="1" dirty="0">
                <a:solidFill>
                  <a:schemeClr val="tx1"/>
                </a:solidFill>
              </a:rPr>
              <a:t>Instrumental functions of one PB for </a:t>
            </a:r>
            <a:r>
              <a:rPr lang="en-US" altLang="en-US" sz="1200" i="1" dirty="0">
                <a:solidFill>
                  <a:srgbClr val="FF0000"/>
                </a:solidFill>
              </a:rPr>
              <a:t>AIRS</a:t>
            </a:r>
            <a:r>
              <a:rPr lang="en-US" altLang="en-US" sz="1200" i="1" dirty="0">
                <a:solidFill>
                  <a:schemeClr val="tx1"/>
                </a:solidFill>
              </a:rPr>
              <a:t> (including spurious channels), for </a:t>
            </a:r>
            <a:r>
              <a:rPr lang="en-US" altLang="en-US" sz="1200" i="1" dirty="0">
                <a:solidFill>
                  <a:srgbClr val="0000FF"/>
                </a:solidFill>
              </a:rPr>
              <a:t>IASI without weighting</a:t>
            </a:r>
            <a:r>
              <a:rPr lang="en-US" altLang="en-US" sz="1200" i="1" dirty="0"/>
              <a:t> </a:t>
            </a:r>
            <a:r>
              <a:rPr lang="en-US" altLang="en-US" sz="1200" i="1" dirty="0">
                <a:solidFill>
                  <a:schemeClr val="tx1"/>
                </a:solidFill>
              </a:rPr>
              <a:t>in the channels summation and for </a:t>
            </a:r>
            <a:r>
              <a:rPr lang="en-US" altLang="en-US" sz="1200" i="1" dirty="0">
                <a:solidFill>
                  <a:srgbClr val="FF00FF"/>
                </a:solidFill>
              </a:rPr>
              <a:t>IASI with weighting</a:t>
            </a:r>
            <a:endParaRPr lang="en-US" altLang="en-US" sz="1200" i="1" dirty="0"/>
          </a:p>
        </p:txBody>
      </p:sp>
      <p:pic>
        <p:nvPicPr>
          <p:cNvPr id="3080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0"/>
            <a:ext cx="3128963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1" name="Rectangle 14"/>
          <p:cNvSpPr>
            <a:spLocks noChangeArrowheads="1"/>
          </p:cNvSpPr>
          <p:nvPr/>
        </p:nvSpPr>
        <p:spPr bwMode="auto">
          <a:xfrm>
            <a:off x="0" y="31670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000187"/>
              </p:ext>
            </p:extLst>
          </p:nvPr>
        </p:nvGraphicFramePr>
        <p:xfrm>
          <a:off x="5080000" y="4271963"/>
          <a:ext cx="25574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866900" imgH="508000" progId="Equation.3">
                  <p:embed/>
                </p:oleObj>
              </mc:Choice>
              <mc:Fallback>
                <p:oleObj name="Equation" r:id="rId7" imgW="1866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4271963"/>
                        <a:ext cx="2557463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59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(2016-09-08)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4897438"/>
          </a:xfrm>
        </p:spPr>
        <p:txBody>
          <a:bodyPr>
            <a:noAutofit/>
          </a:bodyPr>
          <a:lstStyle/>
          <a:p>
            <a:r>
              <a:rPr lang="en-US" sz="2000" dirty="0" smtClean="0"/>
              <a:t>Spectral averaging methods were reviewed by Denis Jouglet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Action GIR.20160908.1: </a:t>
            </a:r>
            <a:r>
              <a:rPr lang="en-US" sz="1600" dirty="0" smtClean="0"/>
              <a:t>Denis Jouglet (CNES) to apply spectral averaging method to calculate static weightings for generating 10cm-1 pseudo channels for AIRS-IASI comparison over 3 year period (2013-03-01/2016-03-01) - and consider application for </a:t>
            </a:r>
            <a:r>
              <a:rPr lang="en-US" sz="1600" dirty="0" err="1" smtClean="0"/>
              <a:t>CrIS</a:t>
            </a:r>
            <a:r>
              <a:rPr lang="en-US" sz="1600" dirty="0" smtClean="0"/>
              <a:t> -IASI comparisons.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Inter-comparison database was introduced by Tim Hewison</a:t>
            </a:r>
            <a:endParaRPr lang="en-US" sz="1600" dirty="0" smtClean="0"/>
          </a:p>
          <a:p>
            <a:pPr lvl="1"/>
            <a:r>
              <a:rPr lang="en-US" sz="1600" dirty="0" smtClean="0"/>
              <a:t>It was agreed that the proposed 10cm^-1 spectral binning is adequate</a:t>
            </a:r>
          </a:p>
          <a:p>
            <a:pPr lvl="1"/>
            <a:r>
              <a:rPr lang="en-US" sz="1600" dirty="0" smtClean="0"/>
              <a:t>It was agreed that finer radiance binning is needed to ensure results are comparable (linear)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Action GRWG.20160908.3</a:t>
            </a:r>
            <a:r>
              <a:rPr lang="en-US" sz="1600" dirty="0" smtClean="0"/>
              <a:t>: Dave Tobin (SSEC) to regenerate comparison results in 10K bins over 3 year period (2013-03-01/2016-03-01), describe method and share raw SNO results.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Action GRWG.20160908.4: </a:t>
            </a:r>
            <a:r>
              <a:rPr lang="en-US" sz="1600" dirty="0" smtClean="0"/>
              <a:t>Tim Hewison (EUMETSAT) to regenerate comparison results in 10K bins and redo double-difference analysis, expressing results in BT, radiance and % radiance – done see next slides.</a:t>
            </a:r>
          </a:p>
          <a:p>
            <a:endParaRPr lang="en-US" sz="2000" dirty="0" smtClean="0"/>
          </a:p>
          <a:p>
            <a:r>
              <a:rPr lang="en-US" sz="2000" dirty="0" smtClean="0"/>
              <a:t>Comparisons of AATSR and IASI were introduced by Manik Bali</a:t>
            </a:r>
          </a:p>
          <a:p>
            <a:pPr lvl="1"/>
            <a:r>
              <a:rPr lang="en-US" sz="1600" dirty="0" smtClean="0">
                <a:solidFill>
                  <a:srgbClr val="92D050"/>
                </a:solidFill>
              </a:rPr>
              <a:t>Recommendation</a:t>
            </a:r>
            <a:r>
              <a:rPr lang="en-US" sz="1600" dirty="0" smtClean="0"/>
              <a:t>: Manik Bali (NOAA) to investigate adding incidence angle matching to AATSR-IASI comparison, with weighting according to the variance of the SNO radiances.</a:t>
            </a:r>
          </a:p>
          <a:p>
            <a:pPr lvl="1"/>
            <a:r>
              <a:rPr lang="en-US" sz="1600" dirty="0" smtClean="0">
                <a:solidFill>
                  <a:srgbClr val="92D050"/>
                </a:solidFill>
              </a:rPr>
              <a:t>Recommendation</a:t>
            </a:r>
            <a:r>
              <a:rPr lang="en-US" sz="1600" dirty="0" smtClean="0"/>
              <a:t>: Manik Bali (NOAA) to review outline for report on Traceability and Uncertainty of GSICS Infrared Reference Sensors and propose how his AATSR-IASI analysis could be included/referenced.</a:t>
            </a:r>
          </a:p>
        </p:txBody>
      </p:sp>
    </p:spTree>
    <p:extLst>
      <p:ext uri="{BB962C8B-B14F-4D97-AF65-F5344CB8AC3E}">
        <p14:creationId xmlns:p14="http://schemas.microsoft.com/office/powerpoint/2010/main" val="12251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 of Previous </a:t>
            </a:r>
            <a:r>
              <a:rPr lang="en-US" sz="3200" dirty="0" smtClean="0">
                <a:hlinkClick r:id="rId2"/>
              </a:rPr>
              <a:t>Web Meeting</a:t>
            </a:r>
            <a:r>
              <a:rPr lang="en-US" sz="3200" dirty="0" smtClean="0"/>
              <a:t> (2017-06-20) # 1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Tim Hewison provided an update on the (slow) progress with the Report on "Traceability and Uncertainty of GSICS Infrared Reference Sensors</a:t>
            </a:r>
            <a:r>
              <a:rPr lang="en-US" sz="2000" dirty="0" smtClean="0"/>
              <a:t>".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was agreed to report the uncertainties and relative differences between sensors as brightness temperatures differences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/>
              <a:t>evaluated for scenes ranging from 200-300K at 10K intervals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/>
              <a:t>and at 10cm^-1 intervals, calculated from hyperspectral radiances, following the methodology previously described by Denis Jouglet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/>
              <a:t>It was further suggested that the </a:t>
            </a:r>
            <a:r>
              <a:rPr lang="en-US" sz="2000" dirty="0" smtClean="0"/>
              <a:t>acronym </a:t>
            </a:r>
            <a:r>
              <a:rPr lang="en-US" sz="2000" dirty="0"/>
              <a:t>"</a:t>
            </a:r>
            <a:r>
              <a:rPr lang="en-US" sz="2000" dirty="0" err="1"/>
              <a:t>IRRefUTable</a:t>
            </a:r>
            <a:r>
              <a:rPr lang="en-US" sz="2000" dirty="0"/>
              <a:t>" be informally adopted as a shorthand to refer to activities related to this report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6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2041</Words>
  <Application>Microsoft Office PowerPoint</Application>
  <PresentationFormat>A4 Paper (210x297 mm)</PresentationFormat>
  <Paragraphs>1003</Paragraphs>
  <Slides>21</Slides>
  <Notes>2</Notes>
  <HiddenSlides>9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Calibri</vt:lpstr>
      <vt:lpstr>Helvetica</vt:lpstr>
      <vt:lpstr>Symbol</vt:lpstr>
      <vt:lpstr>Tahoma</vt:lpstr>
      <vt:lpstr>Times New Roman</vt:lpstr>
      <vt:lpstr>Wingdings</vt:lpstr>
      <vt:lpstr>Office Theme</vt:lpstr>
      <vt:lpstr>Equation</vt:lpstr>
      <vt:lpstr>GSICS IR Reference  Uncertainty &amp; Traceability Report  Tim Hewison</vt:lpstr>
      <vt:lpstr>IR Reference Uncertainty &amp; Traceability Report</vt:lpstr>
      <vt:lpstr>IR Reference Sensor Inter-Comparisons</vt:lpstr>
      <vt:lpstr>Summary of Previous Web Meeting (2016-06-21)</vt:lpstr>
      <vt:lpstr>Action GRWG.20160621.1</vt:lpstr>
      <vt:lpstr>Action GRWG.20160621.2</vt:lpstr>
      <vt:lpstr>IASI / AIRS : methodology – Denis Jouglet</vt:lpstr>
      <vt:lpstr>Summary of Previous Web Meeting (2016-09-08)</vt:lpstr>
      <vt:lpstr>Summary of Previous Web Meeting (2017-06-20) # 1</vt:lpstr>
      <vt:lpstr>Summary of Previous Web Meeting (2017-06-20) #2</vt:lpstr>
      <vt:lpstr>Summary of Previous Web Meeting (2017-06-20) #3</vt:lpstr>
      <vt:lpstr>Summary of Previous Web Meeting (2017-06-20) #4</vt:lpstr>
      <vt:lpstr>2013-03/2017-03 (SEVIRI-IASIA)-(SEVIRI-IASIB) - Tb</vt:lpstr>
      <vt:lpstr>PowerPoint Presentation</vt:lpstr>
      <vt:lpstr>Summary of Previous Web Meeting (2018-11-14) #1</vt:lpstr>
      <vt:lpstr>Summary of Previous Web Meeting (2018-11-14) #2</vt:lpstr>
      <vt:lpstr>Way Forward – Report</vt:lpstr>
      <vt:lpstr>Way Forward – Timeline</vt:lpstr>
      <vt:lpstr>Reference Instrument Availability</vt:lpstr>
      <vt:lpstr>Switching Reference IASI-A to IASI-B</vt:lpstr>
      <vt:lpstr>PowerPoint Presentation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1128</cp:revision>
  <cp:lastPrinted>2006-03-06T14:11:17Z</cp:lastPrinted>
  <dcterms:created xsi:type="dcterms:W3CDTF">1997-07-23T08:21:02Z</dcterms:created>
  <dcterms:modified xsi:type="dcterms:W3CDTF">2019-02-27T12:12:41Z</dcterms:modified>
</cp:coreProperties>
</file>