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9"/>
  </p:notesMasterIdLst>
  <p:sldIdLst>
    <p:sldId id="359" r:id="rId2"/>
    <p:sldId id="470" r:id="rId3"/>
    <p:sldId id="475" r:id="rId4"/>
    <p:sldId id="486" r:id="rId5"/>
    <p:sldId id="479" r:id="rId6"/>
    <p:sldId id="480" r:id="rId7"/>
    <p:sldId id="472" r:id="rId8"/>
    <p:sldId id="476" r:id="rId9"/>
    <p:sldId id="483" r:id="rId10"/>
    <p:sldId id="484" r:id="rId11"/>
    <p:sldId id="473" r:id="rId12"/>
    <p:sldId id="485" r:id="rId13"/>
    <p:sldId id="482" r:id="rId14"/>
    <p:sldId id="477" r:id="rId15"/>
    <p:sldId id="474" r:id="rId16"/>
    <p:sldId id="478" r:id="rId17"/>
    <p:sldId id="471" r:id="rId18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8000"/>
    <a:srgbClr val="FF99CC"/>
    <a:srgbClr val="00FF00"/>
    <a:srgbClr val="33CC33"/>
    <a:srgbClr val="800080"/>
    <a:srgbClr val="996600"/>
    <a:srgbClr val="990000"/>
    <a:srgbClr val="99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 autoAdjust="0"/>
    <p:restoredTop sz="90815" autoAdjust="0"/>
  </p:normalViewPr>
  <p:slideViewPr>
    <p:cSldViewPr>
      <p:cViewPr varScale="1">
        <p:scale>
          <a:sx n="79" d="100"/>
          <a:sy n="79" d="100"/>
        </p:scale>
        <p:origin x="-1738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3139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754A052-87E4-4A60-9679-4CB908A9A69C}" type="datetimeFigureOut">
              <a:rPr lang="zh-CN" altLang="en-US"/>
              <a:pPr>
                <a:defRPr/>
              </a:pPr>
              <a:t>2019/3/7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CC0DA71-A548-4E21-881E-EC6B54A20B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125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0DA71-A548-4E21-881E-EC6B54A20B02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Arial" charset="0"/>
              <a:ea typeface="宋体" charset="-122"/>
            </a:endParaRPr>
          </a:p>
        </p:txBody>
      </p:sp>
      <p:pic>
        <p:nvPicPr>
          <p:cNvPr id="5" name="Picture 7" descr="气象局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52400" y="6067425"/>
            <a:ext cx="71913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logopic02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251825" y="6046788"/>
            <a:ext cx="892175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7987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245225"/>
            <a:ext cx="3886200" cy="476250"/>
          </a:xfrm>
        </p:spPr>
        <p:txBody>
          <a:bodyPr/>
          <a:lstStyle>
            <a:lvl1pPr>
              <a:defRPr sz="1600" b="1" i="1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20-24 September, C</a:t>
            </a:r>
            <a:r>
              <a:rPr lang="en-US" altLang="zh-CN">
                <a:cs typeface="Arial" charset="0"/>
              </a:rPr>
              <a:t>ó</a:t>
            </a:r>
            <a:r>
              <a:rPr lang="en-US" altLang="zh-CN"/>
              <a:t>rdoba, Spain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D296A-3C38-4C48-B7F3-9397109DC45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5BFFC-E4E8-4A1B-8AC3-639F910181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07188" y="381000"/>
            <a:ext cx="2135187" cy="56419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1625" y="381000"/>
            <a:ext cx="6253163" cy="56419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70019-A57B-4286-A3FE-BB0B0314892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A6B41-58FB-499D-A396-D65215071B7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CCD71-A605-487A-9E8B-33A5102769E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01625" y="1752600"/>
            <a:ext cx="4194175" cy="4270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194175" cy="4270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1C04D-33A5-42FE-8A50-CB1656152F4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86DDA-91FD-420C-B615-C85B33B3B8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42EEA-D9B3-4A73-96B4-50865D4E720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52223-6191-45C4-9380-3DBC1A43EED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4A37E-6D23-4EDA-9C44-C1B9909E147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4B51A-C06F-48B3-92B5-626BB6C3EBF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3810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9219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752600"/>
            <a:ext cx="8540750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172200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941C6897-463C-4E22-BFEA-2F3C1DBC27C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3" r:id="rId1"/>
    <p:sldLayoutId id="2147484693" r:id="rId2"/>
    <p:sldLayoutId id="2147484694" r:id="rId3"/>
    <p:sldLayoutId id="2147484695" r:id="rId4"/>
    <p:sldLayoutId id="2147484696" r:id="rId5"/>
    <p:sldLayoutId id="2147484697" r:id="rId6"/>
    <p:sldLayoutId id="2147484698" r:id="rId7"/>
    <p:sldLayoutId id="2147484699" r:id="rId8"/>
    <p:sldLayoutId id="2147484700" r:id="rId9"/>
    <p:sldLayoutId id="2147484701" r:id="rId10"/>
    <p:sldLayoutId id="2147484702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500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0" y="2209800"/>
            <a:ext cx="9144000" cy="15240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zh-CN" sz="2300" b="1" dirty="0"/>
              <a:t>The First Geostationary Infrared Hyper-spectral </a:t>
            </a:r>
            <a:r>
              <a:rPr lang="en-US" altLang="zh-CN" sz="2300" b="1" dirty="0" smtClean="0"/>
              <a:t>Measurements: In-orbit </a:t>
            </a:r>
            <a:r>
              <a:rPr lang="en-US" altLang="zh-CN" sz="2300" b="1" dirty="0"/>
              <a:t>Validation Method for Radiometric Accuracy and its Preliminary Results</a:t>
            </a:r>
            <a:endParaRPr lang="en-US" altLang="zh-CN" sz="2300" b="1" dirty="0" smtClean="0">
              <a:solidFill>
                <a:schemeClr val="tx2">
                  <a:lumMod val="75000"/>
                </a:schemeClr>
              </a:solidFill>
              <a:latin typeface="+mn-lt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0" y="3657600"/>
            <a:ext cx="9144000" cy="2514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altLang="zh-CN" sz="1800" b="1" dirty="0" smtClean="0">
              <a:latin typeface="+mj-lt"/>
              <a:ea typeface="楷体_GB2312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CN" sz="2000" b="1" i="1" dirty="0" err="1" smtClean="0">
                <a:ea typeface="楷体" pitchFamily="49" charset="-122"/>
                <a:cs typeface="Times New Roman" pitchFamily="18" charset="0"/>
              </a:rPr>
              <a:t>Qiang</a:t>
            </a:r>
            <a:r>
              <a:rPr lang="en-US" altLang="zh-CN" sz="2000" b="1" i="1" dirty="0" smtClean="0"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000" b="1" i="1" dirty="0" err="1" smtClean="0">
                <a:ea typeface="楷体" pitchFamily="49" charset="-122"/>
                <a:cs typeface="Times New Roman" pitchFamily="18" charset="0"/>
              </a:rPr>
              <a:t>Guo</a:t>
            </a:r>
            <a:r>
              <a:rPr lang="en-US" altLang="zh-CN" sz="2000" b="1" dirty="0" smtClean="0">
                <a:ea typeface="楷体" pitchFamily="49" charset="-122"/>
                <a:cs typeface="Times New Roman" pitchFamily="18" charset="0"/>
              </a:rPr>
              <a:t>, </a:t>
            </a:r>
            <a:r>
              <a:rPr lang="en-US" altLang="zh-CN" sz="2000" b="1" dirty="0" err="1" smtClean="0">
                <a:ea typeface="楷体" pitchFamily="49" charset="-122"/>
                <a:cs typeface="Times New Roman" pitchFamily="18" charset="0"/>
              </a:rPr>
              <a:t>Xin</a:t>
            </a:r>
            <a:r>
              <a:rPr lang="en-US" altLang="zh-CN" sz="2000" b="1" dirty="0" smtClean="0">
                <a:ea typeface="楷体" pitchFamily="49" charset="-122"/>
                <a:cs typeface="Times New Roman" pitchFamily="18" charset="0"/>
              </a:rPr>
              <a:t> W</a:t>
            </a:r>
            <a:r>
              <a:rPr lang="en-US" altLang="zh-CN" sz="2000" b="1" dirty="0"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2000" b="1" dirty="0" smtClean="0">
                <a:ea typeface="楷体" pitchFamily="49" charset="-122"/>
                <a:cs typeface="Times New Roman" pitchFamily="18" charset="0"/>
              </a:rPr>
              <a:t>ng, and </a:t>
            </a:r>
            <a:r>
              <a:rPr lang="en-US" altLang="zh-CN" sz="2000" b="1" dirty="0" err="1" smtClean="0">
                <a:ea typeface="楷体" pitchFamily="49" charset="-122"/>
                <a:cs typeface="Times New Roman" pitchFamily="18" charset="0"/>
              </a:rPr>
              <a:t>Rui</a:t>
            </a:r>
            <a:r>
              <a:rPr lang="en-US" altLang="zh-CN" sz="2000" b="1" dirty="0" smtClean="0">
                <a:ea typeface="楷体" pitchFamily="49" charset="-122"/>
                <a:cs typeface="Times New Roman" pitchFamily="18" charset="0"/>
              </a:rPr>
              <a:t> Wen</a:t>
            </a:r>
          </a:p>
          <a:p>
            <a:pPr eaLnBrk="1" hangingPunct="1">
              <a:lnSpc>
                <a:spcPct val="150000"/>
              </a:lnSpc>
              <a:defRPr/>
            </a:pPr>
            <a:endParaRPr lang="en-US" altLang="zh-CN" sz="1800" b="1" dirty="0" smtClean="0">
              <a:latin typeface="+mj-lt"/>
              <a:ea typeface="楷体_GB2312" pitchFamily="49" charset="-122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1600" b="1" i="1" u="sng" dirty="0" smtClean="0">
                <a:latin typeface="+mj-lt"/>
                <a:ea typeface="楷体_GB2312" pitchFamily="49" charset="-122"/>
                <a:cs typeface="Times New Roman" pitchFamily="18" charset="0"/>
              </a:rPr>
              <a:t>guoqiang@cma.gov.cn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1800" b="1" dirty="0" smtClean="0">
              <a:ea typeface="楷体_GB2312" pitchFamily="49" charset="-122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1800" b="1" dirty="0" smtClean="0">
                <a:ea typeface="仿宋" pitchFamily="49" charset="-122"/>
                <a:cs typeface="Times New Roman" pitchFamily="18" charset="0"/>
              </a:rPr>
              <a:t>National Satellite Meteorological Center, CMA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524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CCFF"/>
                </a:solidFill>
                <a:latin typeface="+mn-lt"/>
                <a:ea typeface="楷体" pitchFamily="49" charset="-122"/>
              </a:rPr>
              <a:t>2019 GSICS Data &amp; Research Working Groups Annual Meeting</a:t>
            </a:r>
            <a:endParaRPr lang="zh-CN" altLang="en-US" b="1" dirty="0">
              <a:solidFill>
                <a:srgbClr val="FFCCFF"/>
              </a:solidFill>
              <a:latin typeface="+mn-lt"/>
              <a:ea typeface="楷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248400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600" b="1" i="1" dirty="0" smtClean="0">
                <a:solidFill>
                  <a:srgbClr val="800080"/>
                </a:solidFill>
                <a:latin typeface="+mn-lt"/>
                <a:ea typeface="楷体" pitchFamily="49" charset="-122"/>
                <a:cs typeface="Times New Roman" pitchFamily="18" charset="0"/>
              </a:rPr>
              <a:t>7 March 2019, </a:t>
            </a:r>
            <a:r>
              <a:rPr lang="en-US" altLang="zh-CN" sz="1600" b="1" i="1" dirty="0" err="1" smtClean="0">
                <a:solidFill>
                  <a:srgbClr val="800080"/>
                </a:solidFill>
                <a:latin typeface="+mn-lt"/>
                <a:ea typeface="楷体" pitchFamily="49" charset="-122"/>
                <a:cs typeface="Times New Roman" pitchFamily="18" charset="0"/>
              </a:rPr>
              <a:t>Frascati</a:t>
            </a:r>
            <a:r>
              <a:rPr lang="en-US" altLang="zh-CN" sz="1600" b="1" i="1" dirty="0" smtClean="0">
                <a:solidFill>
                  <a:srgbClr val="800080"/>
                </a:solidFill>
                <a:latin typeface="+mn-lt"/>
                <a:ea typeface="楷体" pitchFamily="49" charset="-122"/>
                <a:cs typeface="Times New Roman" pitchFamily="18" charset="0"/>
              </a:rPr>
              <a:t>, Italy</a:t>
            </a:r>
            <a:endParaRPr lang="zh-CN" altLang="en-US" sz="1600" b="1" i="1" dirty="0">
              <a:solidFill>
                <a:srgbClr val="800080"/>
              </a:solidFill>
              <a:latin typeface="+mn-lt"/>
              <a:ea typeface="楷体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98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 bwMode="auto">
          <a:xfrm>
            <a:off x="0" y="0"/>
            <a:ext cx="9144000" cy="608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楷体" pitchFamily="49" charset="-122"/>
                <a:cs typeface="Times New Roman" pitchFamily="18" charset="0"/>
              </a:rPr>
              <a:t>Spectrum Transformation: between two 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楷体" pitchFamily="49" charset="-122"/>
                <a:cs typeface="Times New Roman" pitchFamily="18" charset="0"/>
              </a:rPr>
              <a:t>Fourier 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楷体" pitchFamily="49" charset="-122"/>
                <a:cs typeface="Times New Roman" pitchFamily="18" charset="0"/>
              </a:rPr>
              <a:t>Transform Spectrometers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C:\Users\q\Desktop\DOC\FY-4A\manuscript\GIIRS_Validation\figures\IAS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35" y="4185600"/>
            <a:ext cx="3360165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 descr="C:\Users\q\Desktop\DOC\FY-4A\manuscript\GIIRS_Validation\figures\GIIR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85600"/>
            <a:ext cx="3360165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971800" y="4953000"/>
            <a:ext cx="6335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IASI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4953000"/>
            <a:ext cx="8130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GIIRS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00100" y="762000"/>
            <a:ext cx="7353300" cy="3276600"/>
            <a:chOff x="800100" y="762000"/>
            <a:chExt cx="7353300" cy="3276600"/>
          </a:xfrm>
        </p:grpSpPr>
        <p:graphicFrame>
          <p:nvGraphicFramePr>
            <p:cNvPr id="6" name="对象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45909102"/>
                </p:ext>
              </p:extLst>
            </p:nvPr>
          </p:nvGraphicFramePr>
          <p:xfrm>
            <a:off x="800100" y="1143000"/>
            <a:ext cx="7277100" cy="289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0" name="Visio" r:id="rId5" imgW="4746128" imgH="1883520" progId="Visio.Drawing.11">
                    <p:embed/>
                  </p:oleObj>
                </mc:Choice>
                <mc:Fallback>
                  <p:oleObj name="Visio" r:id="rId5" imgW="4746128" imgH="1883520" progId="Visio.Drawing.11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0100" y="1143000"/>
                          <a:ext cx="7277100" cy="2895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矩形 8"/>
            <p:cNvSpPr/>
            <p:nvPr/>
          </p:nvSpPr>
          <p:spPr>
            <a:xfrm>
              <a:off x="1219200" y="762000"/>
              <a:ext cx="69342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/>
                <a:t>Flowchart of spectra transformation between two FTSs</a:t>
              </a:r>
              <a:endParaRPr lang="zh-CN" altLang="en-US" sz="1600" b="1" dirty="0"/>
            </a:p>
          </p:txBody>
        </p:sp>
        <p:sp>
          <p:nvSpPr>
            <p:cNvPr id="2" name="椭圆 1"/>
            <p:cNvSpPr/>
            <p:nvPr/>
          </p:nvSpPr>
          <p:spPr>
            <a:xfrm>
              <a:off x="2016000" y="1116000"/>
              <a:ext cx="756000" cy="270000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667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latin typeface="+mn-lt"/>
                <a:ea typeface="黑体" pitchFamily="49" charset="-122"/>
              </a:rPr>
              <a:t>Outline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1372612"/>
            <a:ext cx="7620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altLang="zh-CN" sz="2400" b="1" dirty="0" smtClean="0">
                <a:latin typeface="+mn-lt"/>
                <a:ea typeface="黑体" pitchFamily="49" charset="-122"/>
              </a:rPr>
              <a:t>Background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altLang="zh-CN" sz="2400" b="1" dirty="0" smtClean="0">
                <a:latin typeface="+mn-lt"/>
                <a:ea typeface="黑体" pitchFamily="49" charset="-122"/>
              </a:rPr>
              <a:t>GEO-LEO/Sounder Intercalibration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altLang="zh-CN" sz="2400" b="1" dirty="0" smtClean="0">
                <a:solidFill>
                  <a:srgbClr val="FF0000"/>
                </a:solidFill>
                <a:latin typeface="+mn-lt"/>
                <a:ea typeface="黑体" pitchFamily="49" charset="-122"/>
              </a:rPr>
              <a:t>In-orbit Radiometric Accuracy of GIIRS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altLang="zh-CN" sz="2400" b="1" dirty="0" smtClean="0">
                <a:latin typeface="+mn-lt"/>
                <a:ea typeface="黑体" pitchFamily="49" charset="-122"/>
              </a:rPr>
              <a:t>Conclusion</a:t>
            </a:r>
            <a:endParaRPr lang="zh-CN" altLang="en-US" sz="2400" b="1" dirty="0">
              <a:latin typeface="+mn-lt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170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q\Desktop\DOC\FY-4A\manuscript\GIIRS_Validation\figures\201801300230_107_SPF_L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2" y="764704"/>
            <a:ext cx="4320000" cy="252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 descr="C:\Users\q\Desktop\DOC\FY-4A\manuscript\GIIRS_Validation\figures\201801300230_042_SPF_M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96" y="765466"/>
            <a:ext cx="4320000" cy="252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 descr="C:\Users\q\Desktop\DOC\FY-4A\manuscript\GIIRS_Validation\figures\201801300230_042_SPA_MW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2" y="3646371"/>
            <a:ext cx="4320000" cy="252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 descr="C:\Users\q\Desktop\DOC\FY-4A\manuscript\GIIRS_Validation\figures\201801300230_042_POS_MW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552" y="3070091"/>
            <a:ext cx="3599815" cy="35998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0" y="19038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/>
              <a:t>Examples of paired spectra between GIIRS and IASI at UTC 0230, 30 January, </a:t>
            </a:r>
            <a:r>
              <a:rPr lang="en-US" altLang="zh-CN" b="1" dirty="0" smtClean="0"/>
              <a:t>2018 </a:t>
            </a:r>
          </a:p>
          <a:p>
            <a:pPr algn="ctr"/>
            <a:r>
              <a:rPr lang="en-US" altLang="zh-CN" sz="1400" b="1" dirty="0" smtClean="0"/>
              <a:t>(</a:t>
            </a:r>
            <a:r>
              <a:rPr lang="en-US" altLang="zh-CN" sz="1400" b="1" i="1" dirty="0"/>
              <a:t>Notes</a:t>
            </a:r>
            <a:r>
              <a:rPr lang="en-US" altLang="zh-CN" sz="1400" b="1" dirty="0"/>
              <a:t>: red line for IASI, blue line for </a:t>
            </a:r>
            <a:r>
              <a:rPr lang="en-US" altLang="zh-CN" sz="1400" b="1" dirty="0" smtClean="0"/>
              <a:t>GIIRS)</a:t>
            </a:r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3942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q\Desktop\DOC\FY-4A\manuscript\GIIRS_Validation\figures\Monthly_Bia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46" y="837322"/>
            <a:ext cx="719963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 descr="C:\Users\q\Desktop\DOC\FY-4A\manuscript\GIIRS_Validation\figures\Monthly_Number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46" y="2565514"/>
            <a:ext cx="719963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 descr="C:\Users\q\Desktop\DOC\FY-4A\manuscript\GIIRS_Validation\figures\individual_LW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355435"/>
            <a:ext cx="8639810" cy="1233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 descr="C:\Users\q\Desktop\DOC\FY-4A\manuscript\GIIRS_Validation\figures\individual_MW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6" y="5608672"/>
            <a:ext cx="8639810" cy="12338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For a period between August 2017 and March 2018, the averaged absolute monthly biases of GIIRS are assessed to be </a:t>
            </a:r>
            <a:r>
              <a:rPr lang="en-US" altLang="zh-CN" b="1" dirty="0">
                <a:solidFill>
                  <a:srgbClr val="FF0000"/>
                </a:solidFill>
              </a:rPr>
              <a:t>0.25K</a:t>
            </a:r>
            <a:r>
              <a:rPr lang="en-US" altLang="zh-CN" dirty="0"/>
              <a:t> and </a:t>
            </a:r>
            <a:r>
              <a:rPr lang="en-US" altLang="zh-CN" b="1" dirty="0">
                <a:solidFill>
                  <a:srgbClr val="FF0000"/>
                </a:solidFill>
              </a:rPr>
              <a:t>0.42K</a:t>
            </a:r>
            <a:r>
              <a:rPr lang="en-US" altLang="zh-CN" dirty="0"/>
              <a:t> for the two uncontaminated spectral coverages (i.e. 760-1050 cm</a:t>
            </a:r>
            <a:r>
              <a:rPr lang="en-US" altLang="zh-CN" baseline="30000" dirty="0"/>
              <a:t>-1</a:t>
            </a:r>
            <a:r>
              <a:rPr lang="en-US" altLang="zh-CN" dirty="0"/>
              <a:t> and 1800-2188 cm</a:t>
            </a:r>
            <a:r>
              <a:rPr lang="en-US" altLang="zh-CN" baseline="30000" dirty="0"/>
              <a:t>-1</a:t>
            </a:r>
            <a:r>
              <a:rPr lang="en-US" altLang="zh-CN" dirty="0"/>
              <a:t>) respectively</a:t>
            </a:r>
            <a:endParaRPr lang="zh-CN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100392" y="471585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LW</a:t>
            </a:r>
            <a:endParaRPr lang="zh-CN" alt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100392" y="5939988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M</a:t>
            </a:r>
            <a:r>
              <a:rPr lang="en-US" altLang="zh-CN" b="1" dirty="0" smtClean="0"/>
              <a:t>W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55931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q\Desktop\DOC\FY-4A\manuscript\GIIRS_Validation\figures\Bias-ST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" y="762000"/>
            <a:ext cx="8639810" cy="43199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/>
          <p:cNvSpPr/>
          <p:nvPr/>
        </p:nvSpPr>
        <p:spPr>
          <a:xfrm>
            <a:off x="76200" y="5181600"/>
            <a:ext cx="91672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/>
              <a:t>Long-term RA results of all the uncontaminated</a:t>
            </a:r>
            <a:r>
              <a:rPr lang="en-US" altLang="zh-CN" sz="2000" dirty="0"/>
              <a:t> </a:t>
            </a:r>
            <a:r>
              <a:rPr lang="en-US" altLang="zh-CN" sz="2000" b="1" dirty="0" smtClean="0"/>
              <a:t>channels </a:t>
            </a:r>
            <a:r>
              <a:rPr lang="en-US" altLang="zh-CN" sz="2000" b="1" dirty="0"/>
              <a:t>for GIIRS against IASI from August 2017 to March 2018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6023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latin typeface="+mn-lt"/>
                <a:ea typeface="黑体" pitchFamily="49" charset="-122"/>
              </a:rPr>
              <a:t>Outline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1372612"/>
            <a:ext cx="7620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altLang="zh-CN" sz="2400" b="1" dirty="0" smtClean="0">
                <a:latin typeface="+mn-lt"/>
                <a:ea typeface="黑体" pitchFamily="49" charset="-122"/>
              </a:rPr>
              <a:t>Background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altLang="zh-CN" sz="2400" b="1" dirty="0" smtClean="0">
                <a:latin typeface="+mn-lt"/>
                <a:ea typeface="黑体" pitchFamily="49" charset="-122"/>
              </a:rPr>
              <a:t>GEO-LEO/Sounder Intercalibration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altLang="zh-CN" sz="2400" b="1" dirty="0" smtClean="0">
                <a:latin typeface="+mn-lt"/>
                <a:ea typeface="黑体" pitchFamily="49" charset="-122"/>
              </a:rPr>
              <a:t>In-orbit Radiometric Accuracy of GIIRS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altLang="zh-CN" sz="2400" b="1" dirty="0" smtClean="0">
                <a:solidFill>
                  <a:srgbClr val="FF0000"/>
                </a:solidFill>
                <a:latin typeface="+mn-lt"/>
                <a:ea typeface="黑体" pitchFamily="49" charset="-122"/>
              </a:rPr>
              <a:t>Conclusion</a:t>
            </a:r>
            <a:endParaRPr lang="zh-CN" altLang="en-US" sz="2400" b="1" dirty="0">
              <a:solidFill>
                <a:srgbClr val="FF0000"/>
              </a:solidFill>
              <a:latin typeface="+mn-lt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170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04800" y="533400"/>
            <a:ext cx="8534400" cy="52578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zh-CN" sz="1600" b="1" dirty="0">
                <a:solidFill>
                  <a:schemeClr val="tx1"/>
                </a:solidFill>
              </a:rPr>
              <a:t>For a period between August 2017 and March 2018, the averaged absolute monthly biases of GIIRS are assessed to be </a:t>
            </a:r>
            <a:r>
              <a:rPr lang="en-US" altLang="zh-CN" sz="1600" b="1" dirty="0">
                <a:solidFill>
                  <a:srgbClr val="FF0000"/>
                </a:solidFill>
              </a:rPr>
              <a:t>0.25K</a:t>
            </a:r>
            <a:r>
              <a:rPr lang="en-US" altLang="zh-CN" sz="1600" b="1" dirty="0">
                <a:solidFill>
                  <a:schemeClr val="tx1"/>
                </a:solidFill>
              </a:rPr>
              <a:t> and </a:t>
            </a:r>
            <a:r>
              <a:rPr lang="en-US" altLang="zh-CN" sz="1600" b="1" dirty="0">
                <a:solidFill>
                  <a:srgbClr val="FF0000"/>
                </a:solidFill>
              </a:rPr>
              <a:t>0.42K</a:t>
            </a:r>
            <a:r>
              <a:rPr lang="en-US" altLang="zh-CN" sz="1600" b="1" dirty="0">
                <a:solidFill>
                  <a:schemeClr val="tx1"/>
                </a:solidFill>
              </a:rPr>
              <a:t> for the two uncontaminated spectral coverages (i.e. 760-1050 cm</a:t>
            </a:r>
            <a:r>
              <a:rPr lang="en-US" altLang="zh-CN" sz="1600" b="1" baseline="30000" dirty="0">
                <a:solidFill>
                  <a:schemeClr val="tx1"/>
                </a:solidFill>
              </a:rPr>
              <a:t>-1</a:t>
            </a:r>
            <a:r>
              <a:rPr lang="en-US" altLang="zh-CN" sz="1600" b="1" dirty="0">
                <a:solidFill>
                  <a:schemeClr val="tx1"/>
                </a:solidFill>
              </a:rPr>
              <a:t> and 1800-2188 cm</a:t>
            </a:r>
            <a:r>
              <a:rPr lang="en-US" altLang="zh-CN" sz="1600" b="1" baseline="30000" dirty="0">
                <a:solidFill>
                  <a:schemeClr val="tx1"/>
                </a:solidFill>
              </a:rPr>
              <a:t>-1</a:t>
            </a:r>
            <a:r>
              <a:rPr lang="en-US" altLang="zh-CN" sz="1600" b="1" dirty="0">
                <a:solidFill>
                  <a:schemeClr val="tx1"/>
                </a:solidFill>
              </a:rPr>
              <a:t>) respectively, while the </a:t>
            </a:r>
            <a:r>
              <a:rPr lang="en-US" altLang="zh-CN" sz="1600" b="1" dirty="0">
                <a:solidFill>
                  <a:srgbClr val="FF0000"/>
                </a:solidFill>
              </a:rPr>
              <a:t>annual variation feature </a:t>
            </a:r>
            <a:r>
              <a:rPr lang="en-US" altLang="zh-CN" sz="1600" b="1" dirty="0">
                <a:solidFill>
                  <a:schemeClr val="tx1"/>
                </a:solidFill>
              </a:rPr>
              <a:t>of monthly biases appears clearly</a:t>
            </a:r>
            <a:r>
              <a:rPr lang="en-US" altLang="zh-CN" sz="1600" b="1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zh-CN" sz="1600" b="1" dirty="0" smtClean="0">
                <a:solidFill>
                  <a:schemeClr val="tx1"/>
                </a:solidFill>
              </a:rPr>
              <a:t>RA </a:t>
            </a:r>
            <a:r>
              <a:rPr lang="en-US" altLang="zh-CN" sz="1600" b="1" dirty="0">
                <a:solidFill>
                  <a:schemeClr val="tx1"/>
                </a:solidFill>
              </a:rPr>
              <a:t>results for individual detectors of GIIRS indicate that the mean biases of </a:t>
            </a:r>
            <a:r>
              <a:rPr lang="en-US" altLang="zh-CN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column 3 is the best</a:t>
            </a:r>
            <a:r>
              <a:rPr lang="en-US" altLang="zh-CN" sz="1600" b="1" dirty="0">
                <a:solidFill>
                  <a:schemeClr val="tx1"/>
                </a:solidFill>
              </a:rPr>
              <a:t>, columns 4 and 2 take the second place, and column 1 is the worst. </a:t>
            </a:r>
            <a:endParaRPr lang="en-US" altLang="zh-CN" sz="1600" b="1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zh-CN" sz="1600" b="1" dirty="0" smtClean="0">
                <a:solidFill>
                  <a:schemeClr val="tx1"/>
                </a:solidFill>
              </a:rPr>
              <a:t>The preliminary </a:t>
            </a:r>
            <a:r>
              <a:rPr lang="en-US" altLang="zh-CN" sz="1600" b="1" dirty="0">
                <a:solidFill>
                  <a:schemeClr val="tx1"/>
                </a:solidFill>
              </a:rPr>
              <a:t>RA outcomes also validate that the </a:t>
            </a:r>
            <a:r>
              <a:rPr lang="en-US" altLang="zh-CN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spectral calibration </a:t>
            </a:r>
            <a:r>
              <a:rPr lang="en-US" altLang="zh-CN" sz="1600" b="1" dirty="0">
                <a:solidFill>
                  <a:schemeClr val="tx1"/>
                </a:solidFill>
              </a:rPr>
              <a:t>as well as the </a:t>
            </a:r>
            <a:r>
              <a:rPr lang="en-US" altLang="zh-CN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harmonization</a:t>
            </a:r>
            <a:r>
              <a:rPr lang="en-US" altLang="zh-CN" sz="1600" b="1" dirty="0">
                <a:solidFill>
                  <a:schemeClr val="tx1"/>
                </a:solidFill>
              </a:rPr>
              <a:t> among different detectors of GIIRS still have more space for enhancement. </a:t>
            </a:r>
            <a:endParaRPr lang="en-US" altLang="zh-CN" sz="1600" b="1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zh-CN" sz="1600" b="1" dirty="0" smtClean="0">
                <a:solidFill>
                  <a:schemeClr val="tx1"/>
                </a:solidFill>
              </a:rPr>
              <a:t>The </a:t>
            </a:r>
            <a:r>
              <a:rPr lang="en-US" altLang="zh-CN" sz="1600" b="1" dirty="0">
                <a:solidFill>
                  <a:schemeClr val="tx1"/>
                </a:solidFill>
              </a:rPr>
              <a:t>proposed method is widely suitable for two FTSs intercalibration with not only </a:t>
            </a:r>
            <a:r>
              <a:rPr lang="en-US" altLang="zh-CN" sz="1600" b="1" dirty="0">
                <a:solidFill>
                  <a:srgbClr val="FF0000"/>
                </a:solidFill>
              </a:rPr>
              <a:t>GEO-LEO</a:t>
            </a:r>
            <a:r>
              <a:rPr lang="en-US" altLang="zh-CN" sz="1600" b="1" dirty="0">
                <a:solidFill>
                  <a:schemeClr val="tx1"/>
                </a:solidFill>
              </a:rPr>
              <a:t> but also </a:t>
            </a:r>
            <a:r>
              <a:rPr lang="en-US" altLang="zh-CN" sz="1600" b="1" dirty="0">
                <a:solidFill>
                  <a:srgbClr val="FF0000"/>
                </a:solidFill>
              </a:rPr>
              <a:t>LEO-LEO</a:t>
            </a:r>
            <a:r>
              <a:rPr lang="en-US" altLang="zh-CN" sz="1600" b="1" dirty="0">
                <a:solidFill>
                  <a:schemeClr val="tx1"/>
                </a:solidFill>
              </a:rPr>
              <a:t> modes, and is believed to be benefit to GSICS community for the future applications.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943600"/>
            <a:ext cx="853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i="1" dirty="0" smtClean="0">
                <a:solidFill>
                  <a:srgbClr val="008000"/>
                </a:solidFill>
              </a:rPr>
              <a:t>It has been submitted to TGRS (TGRS-2018-01812) and is undergoing review</a:t>
            </a:r>
            <a:endParaRPr lang="zh-CN" altLang="en-US" sz="1600" b="1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5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589074"/>
            <a:ext cx="9144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600" b="1" i="1" dirty="0" smtClean="0">
                <a:solidFill>
                  <a:srgbClr val="FF0000"/>
                </a:solidFill>
                <a:latin typeface="+mn-lt"/>
                <a:ea typeface="华文彩云" pitchFamily="2" charset="-122"/>
              </a:rPr>
              <a:t>Thanks for your </a:t>
            </a:r>
            <a:r>
              <a:rPr lang="en-US" altLang="zh-CN" sz="3600" b="1" i="1" dirty="0" smtClean="0">
                <a:solidFill>
                  <a:srgbClr val="FF0000"/>
                </a:solidFill>
                <a:latin typeface="+mn-lt"/>
                <a:ea typeface="华文彩云" pitchFamily="2" charset="-122"/>
              </a:rPr>
              <a:t>attention</a:t>
            </a:r>
          </a:p>
          <a:p>
            <a:pPr algn="ctr">
              <a:defRPr/>
            </a:pPr>
            <a:endParaRPr lang="en-US" altLang="zh-CN" sz="3600" b="1" i="1" dirty="0" smtClean="0">
              <a:solidFill>
                <a:srgbClr val="FF0000"/>
              </a:solidFill>
              <a:latin typeface="+mn-lt"/>
              <a:ea typeface="华文彩云" pitchFamily="2" charset="-122"/>
            </a:endParaRPr>
          </a:p>
          <a:p>
            <a:pPr algn="ctr">
              <a:defRPr/>
            </a:pPr>
            <a:r>
              <a:rPr lang="en-US" altLang="zh-CN" sz="3600" b="1" i="1" dirty="0" smtClean="0">
                <a:solidFill>
                  <a:srgbClr val="FF0000"/>
                </a:solidFill>
                <a:latin typeface="+mn-lt"/>
                <a:ea typeface="华文彩云" pitchFamily="2" charset="-122"/>
              </a:rPr>
              <a:t>Question?</a:t>
            </a:r>
            <a:endParaRPr lang="zh-CN" altLang="en-US" sz="3600" b="1" i="1" dirty="0">
              <a:solidFill>
                <a:srgbClr val="FF0000"/>
              </a:solidFill>
              <a:latin typeface="+mn-lt"/>
              <a:ea typeface="华文彩云" pitchFamily="2" charset="-122"/>
            </a:endParaRPr>
          </a:p>
        </p:txBody>
      </p:sp>
      <p:pic>
        <p:nvPicPr>
          <p:cNvPr id="11162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1" name="Oval 3" descr="四色气象标 拷贝"/>
          <p:cNvSpPr>
            <a:spLocks noChangeAspect="1" noChangeArrowheads="1"/>
          </p:cNvSpPr>
          <p:nvPr/>
        </p:nvSpPr>
        <p:spPr bwMode="gray">
          <a:xfrm>
            <a:off x="0" y="5867400"/>
            <a:ext cx="928688" cy="935038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Calibri" pitchFamily="34" charset="0"/>
            </a:endParaRPr>
          </a:p>
        </p:txBody>
      </p:sp>
      <p:pic>
        <p:nvPicPr>
          <p:cNvPr id="111622" name="图片 9" descr="国家卫星气象中心徽标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0075" y="5913438"/>
            <a:ext cx="923925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988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latin typeface="+mn-lt"/>
                <a:ea typeface="黑体" pitchFamily="49" charset="-122"/>
              </a:rPr>
              <a:t>Outline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1372612"/>
            <a:ext cx="7620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altLang="zh-CN" sz="2400" b="1" dirty="0" smtClean="0">
                <a:solidFill>
                  <a:srgbClr val="FF0000"/>
                </a:solidFill>
                <a:latin typeface="+mn-lt"/>
                <a:ea typeface="黑体" pitchFamily="49" charset="-122"/>
              </a:rPr>
              <a:t>Background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altLang="zh-CN" sz="2400" b="1" dirty="0" smtClean="0">
                <a:latin typeface="+mn-lt"/>
                <a:ea typeface="黑体" pitchFamily="49" charset="-122"/>
              </a:rPr>
              <a:t>GEO-LEO/Sounder Intercalibration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altLang="zh-CN" sz="2400" b="1" dirty="0" smtClean="0">
                <a:latin typeface="+mn-lt"/>
                <a:ea typeface="黑体" pitchFamily="49" charset="-122"/>
              </a:rPr>
              <a:t>In-orbit Radiometric Accuracy of GIIRS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altLang="zh-CN" sz="2400" b="1" dirty="0" smtClean="0">
                <a:latin typeface="+mn-lt"/>
                <a:ea typeface="黑体" pitchFamily="49" charset="-122"/>
              </a:rPr>
              <a:t>Conclusion</a:t>
            </a:r>
            <a:endParaRPr lang="zh-CN" altLang="en-US" sz="2400" b="1" dirty="0">
              <a:latin typeface="+mn-lt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041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24039"/>
              </p:ext>
            </p:extLst>
          </p:nvPr>
        </p:nvGraphicFramePr>
        <p:xfrm>
          <a:off x="914400" y="1105344"/>
          <a:ext cx="6934200" cy="4800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0243"/>
                <a:gridCol w="4983957"/>
              </a:tblGrid>
              <a:tr h="683260">
                <a:tc>
                  <a:txBody>
                    <a:bodyPr/>
                    <a:lstStyle/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 smtClean="0">
                          <a:effectLst/>
                        </a:rPr>
                        <a:t>Spectral</a:t>
                      </a:r>
                      <a:r>
                        <a:rPr lang="en-GB" sz="1400" b="1" baseline="0" dirty="0" smtClean="0">
                          <a:effectLst/>
                        </a:rPr>
                        <a:t> </a:t>
                      </a:r>
                      <a:r>
                        <a:rPr lang="en-GB" sz="1400" b="1" dirty="0" smtClean="0">
                          <a:effectLst/>
                        </a:rPr>
                        <a:t>Parameters</a:t>
                      </a:r>
                      <a:endParaRPr lang="zh-CN" sz="1400" b="1" dirty="0">
                        <a:effectLst/>
                      </a:endParaRPr>
                    </a:p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>
                          <a:effectLst/>
                        </a:rPr>
                        <a:t>(Normal mode)</a:t>
                      </a:r>
                      <a:endParaRPr lang="zh-CN" sz="14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858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 smtClean="0">
                          <a:effectLst/>
                        </a:rPr>
                        <a:t>           Range                Resolution      Channels </a:t>
                      </a:r>
                      <a:endParaRPr lang="zh-CN" sz="1400" b="1" dirty="0">
                        <a:effectLst/>
                      </a:endParaRPr>
                    </a:p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>
                          <a:effectLst/>
                        </a:rPr>
                        <a:t>LWIR: </a:t>
                      </a:r>
                      <a:r>
                        <a:rPr lang="en-GB" sz="1400" b="1" baseline="0" dirty="0" smtClean="0">
                          <a:effectLst/>
                        </a:rPr>
                        <a:t> </a:t>
                      </a:r>
                      <a:r>
                        <a:rPr lang="en-GB" sz="1400" b="1" dirty="0" smtClean="0">
                          <a:effectLst/>
                        </a:rPr>
                        <a:t>700-1130 </a:t>
                      </a:r>
                      <a:r>
                        <a:rPr lang="en-GB" sz="1400" b="1" dirty="0">
                          <a:effectLst/>
                        </a:rPr>
                        <a:t>cm</a:t>
                      </a:r>
                      <a:r>
                        <a:rPr lang="en-GB" sz="1400" b="1" baseline="30000" dirty="0">
                          <a:effectLst/>
                        </a:rPr>
                        <a:t>-1</a:t>
                      </a:r>
                      <a:r>
                        <a:rPr lang="en-GB" sz="1400" b="1" dirty="0">
                          <a:effectLst/>
                        </a:rPr>
                        <a:t>         </a:t>
                      </a:r>
                      <a:r>
                        <a:rPr lang="en-GB" sz="1400" b="1" dirty="0" smtClean="0">
                          <a:effectLst/>
                        </a:rPr>
                        <a:t>0.625</a:t>
                      </a:r>
                      <a:r>
                        <a:rPr lang="en-GB" altLang="zh-CN" sz="1400" b="1" baseline="30000" dirty="0" smtClean="0">
                          <a:effectLst/>
                        </a:rPr>
                        <a:t>-1</a:t>
                      </a:r>
                      <a:r>
                        <a:rPr lang="en-GB" sz="1400" b="1" dirty="0" smtClean="0">
                          <a:effectLst/>
                        </a:rPr>
                        <a:t>             689</a:t>
                      </a:r>
                      <a:endParaRPr lang="zh-CN" sz="1400" b="1" dirty="0">
                        <a:effectLst/>
                      </a:endParaRPr>
                    </a:p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 smtClean="0">
                          <a:effectLst/>
                        </a:rPr>
                        <a:t>S/MIR:1650-2250 </a:t>
                      </a:r>
                      <a:r>
                        <a:rPr lang="en-GB" sz="1400" b="1" dirty="0">
                          <a:effectLst/>
                        </a:rPr>
                        <a:t>cm</a:t>
                      </a:r>
                      <a:r>
                        <a:rPr lang="en-GB" sz="1400" b="1" baseline="30000" dirty="0">
                          <a:effectLst/>
                        </a:rPr>
                        <a:t>-1</a:t>
                      </a:r>
                      <a:r>
                        <a:rPr lang="en-GB" sz="1400" b="1" dirty="0">
                          <a:effectLst/>
                        </a:rPr>
                        <a:t>        </a:t>
                      </a:r>
                      <a:r>
                        <a:rPr lang="en-GB" sz="1400" b="1" dirty="0" smtClean="0">
                          <a:effectLst/>
                        </a:rPr>
                        <a:t>0.625</a:t>
                      </a:r>
                      <a:r>
                        <a:rPr lang="en-GB" altLang="zh-CN" sz="1400" b="1" baseline="30000" dirty="0" smtClean="0">
                          <a:effectLst/>
                        </a:rPr>
                        <a:t>-1</a:t>
                      </a:r>
                      <a:r>
                        <a:rPr lang="en-GB" sz="1400" b="1" dirty="0" smtClean="0">
                          <a:effectLst/>
                        </a:rPr>
                        <a:t>             </a:t>
                      </a:r>
                      <a:r>
                        <a:rPr lang="en-US" sz="1400" b="1" dirty="0" smtClean="0">
                          <a:effectLst/>
                        </a:rPr>
                        <a:t>961</a:t>
                      </a:r>
                      <a:endParaRPr lang="zh-CN" sz="1400" b="1" dirty="0">
                        <a:effectLst/>
                      </a:endParaRPr>
                    </a:p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>
                          <a:effectLst/>
                        </a:rPr>
                        <a:t> VIS :   </a:t>
                      </a:r>
                      <a:r>
                        <a:rPr lang="en-GB" sz="1400" b="1" dirty="0" smtClean="0">
                          <a:effectLst/>
                        </a:rPr>
                        <a:t>0.55- </a:t>
                      </a:r>
                      <a:r>
                        <a:rPr lang="en-GB" sz="1400" b="1" dirty="0">
                          <a:effectLst/>
                        </a:rPr>
                        <a:t>0.75 </a:t>
                      </a:r>
                      <a:r>
                        <a:rPr lang="en-GB" sz="1400" b="1" dirty="0" err="1">
                          <a:effectLst/>
                        </a:rPr>
                        <a:t>μm</a:t>
                      </a:r>
                      <a:r>
                        <a:rPr lang="en-GB" sz="1400" b="1" dirty="0">
                          <a:effectLst/>
                        </a:rPr>
                        <a:t>           </a:t>
                      </a:r>
                      <a:endParaRPr lang="zh-CN" sz="14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365">
                <a:tc>
                  <a:txBody>
                    <a:bodyPr/>
                    <a:lstStyle/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>
                          <a:effectLst/>
                        </a:rPr>
                        <a:t>Spatial Resolution</a:t>
                      </a:r>
                      <a:endParaRPr lang="zh-CN" sz="14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 smtClean="0">
                          <a:effectLst/>
                        </a:rPr>
                        <a:t>LWIR/MWIR </a:t>
                      </a:r>
                      <a:r>
                        <a:rPr lang="en-GB" sz="1400" b="1" dirty="0">
                          <a:effectLst/>
                        </a:rPr>
                        <a:t>:  </a:t>
                      </a:r>
                      <a:r>
                        <a:rPr lang="en-GB" sz="1400" b="1" dirty="0" smtClean="0">
                          <a:effectLst/>
                        </a:rPr>
                        <a:t>     16 Km </a:t>
                      </a:r>
                      <a:r>
                        <a:rPr lang="en-GB" sz="1400" b="1" dirty="0">
                          <a:effectLst/>
                        </a:rPr>
                        <a:t>SSP</a:t>
                      </a:r>
                      <a:endParaRPr lang="zh-CN" sz="1400" b="1" dirty="0">
                        <a:effectLst/>
                      </a:endParaRPr>
                    </a:p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>
                          <a:effectLst/>
                        </a:rPr>
                        <a:t>VIS :                 </a:t>
                      </a:r>
                      <a:r>
                        <a:rPr lang="en-GB" sz="1400" b="1" dirty="0" smtClean="0">
                          <a:effectLst/>
                        </a:rPr>
                        <a:t>     2 Km   SSP</a:t>
                      </a:r>
                      <a:endParaRPr lang="zh-CN" sz="14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635">
                <a:tc>
                  <a:txBody>
                    <a:bodyPr/>
                    <a:lstStyle/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>
                          <a:effectLst/>
                        </a:rPr>
                        <a:t>Operational Mode</a:t>
                      </a:r>
                      <a:endParaRPr lang="zh-CN" sz="14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 smtClean="0">
                          <a:effectLst/>
                        </a:rPr>
                        <a:t>China area           5000 </a:t>
                      </a:r>
                      <a:r>
                        <a:rPr lang="en-GB" sz="1400" b="1" dirty="0" smtClean="0">
                          <a:effectLst/>
                          <a:sym typeface="Symbol"/>
                        </a:rPr>
                        <a:t></a:t>
                      </a:r>
                      <a:r>
                        <a:rPr lang="en-GB" sz="1400" b="1" dirty="0" smtClean="0">
                          <a:effectLst/>
                        </a:rPr>
                        <a:t> 5000 Km</a:t>
                      </a:r>
                      <a:r>
                        <a:rPr lang="en-GB" sz="1400" b="1" baseline="30000" dirty="0" smtClean="0">
                          <a:effectLst/>
                        </a:rPr>
                        <a:t>2</a:t>
                      </a:r>
                      <a:endParaRPr lang="zh-CN" sz="1400" b="1" dirty="0" smtClean="0">
                        <a:effectLst/>
                      </a:endParaRPr>
                    </a:p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 err="1" smtClean="0">
                          <a:effectLst/>
                        </a:rPr>
                        <a:t>Mesoscale</a:t>
                      </a:r>
                      <a:r>
                        <a:rPr lang="en-GB" sz="1400" b="1" dirty="0" smtClean="0">
                          <a:effectLst/>
                        </a:rPr>
                        <a:t> </a:t>
                      </a:r>
                      <a:r>
                        <a:rPr lang="en-GB" sz="1400" b="1" dirty="0">
                          <a:effectLst/>
                        </a:rPr>
                        <a:t>area  </a:t>
                      </a:r>
                      <a:r>
                        <a:rPr lang="en-GB" sz="1400" b="1" dirty="0" smtClean="0">
                          <a:effectLst/>
                        </a:rPr>
                        <a:t>1000 </a:t>
                      </a:r>
                      <a:r>
                        <a:rPr lang="en-GB" sz="1400" b="1" dirty="0">
                          <a:effectLst/>
                          <a:sym typeface="Symbol"/>
                        </a:rPr>
                        <a:t></a:t>
                      </a:r>
                      <a:r>
                        <a:rPr lang="en-GB" sz="1400" b="1" dirty="0">
                          <a:effectLst/>
                        </a:rPr>
                        <a:t> 1000 </a:t>
                      </a:r>
                      <a:r>
                        <a:rPr lang="en-GB" sz="1400" b="1" dirty="0" smtClean="0">
                          <a:effectLst/>
                        </a:rPr>
                        <a:t>Km</a:t>
                      </a:r>
                      <a:r>
                        <a:rPr lang="en-GB" sz="1400" b="1" baseline="30000" dirty="0" smtClean="0">
                          <a:effectLst/>
                        </a:rPr>
                        <a:t>2</a:t>
                      </a:r>
                      <a:endParaRPr lang="zh-CN" sz="14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365">
                <a:tc>
                  <a:txBody>
                    <a:bodyPr/>
                    <a:lstStyle/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>
                          <a:effectLst/>
                        </a:rPr>
                        <a:t>Temporal Resolution</a:t>
                      </a:r>
                      <a:endParaRPr lang="zh-CN" sz="14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>
                          <a:effectLst/>
                        </a:rPr>
                        <a:t>China area          </a:t>
                      </a:r>
                      <a:r>
                        <a:rPr lang="en-GB" sz="1400" b="1" dirty="0" smtClean="0">
                          <a:effectLst/>
                        </a:rPr>
                        <a:t>  </a:t>
                      </a:r>
                      <a:r>
                        <a:rPr lang="en-GB" sz="1400" b="1" dirty="0">
                          <a:effectLst/>
                        </a:rPr>
                        <a:t>&lt;1 </a:t>
                      </a:r>
                      <a:r>
                        <a:rPr lang="en-GB" sz="1400" b="1" dirty="0" err="1">
                          <a:effectLst/>
                        </a:rPr>
                        <a:t>hr</a:t>
                      </a:r>
                      <a:endParaRPr lang="zh-CN" sz="1400" b="1" dirty="0">
                        <a:effectLst/>
                      </a:endParaRPr>
                    </a:p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 err="1">
                          <a:effectLst/>
                        </a:rPr>
                        <a:t>Mesoscale</a:t>
                      </a:r>
                      <a:r>
                        <a:rPr lang="en-GB" sz="1400" b="1" dirty="0">
                          <a:effectLst/>
                        </a:rPr>
                        <a:t> area  </a:t>
                      </a:r>
                      <a:r>
                        <a:rPr lang="en-GB" sz="1400" b="1" dirty="0" smtClean="0">
                          <a:effectLst/>
                        </a:rPr>
                        <a:t>  &lt;½ </a:t>
                      </a:r>
                      <a:r>
                        <a:rPr lang="en-GB" sz="1400" b="1" dirty="0" err="1">
                          <a:effectLst/>
                        </a:rPr>
                        <a:t>hr</a:t>
                      </a:r>
                      <a:endParaRPr lang="zh-CN" sz="14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365">
                <a:tc>
                  <a:txBody>
                    <a:bodyPr/>
                    <a:lstStyle/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>
                          <a:effectLst/>
                        </a:rPr>
                        <a:t>Sensitivity</a:t>
                      </a:r>
                      <a:endParaRPr lang="zh-CN" sz="1400" b="1" dirty="0">
                        <a:effectLst/>
                      </a:endParaRPr>
                    </a:p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>
                          <a:effectLst/>
                        </a:rPr>
                        <a:t> (</a:t>
                      </a:r>
                      <a:r>
                        <a:rPr lang="en-GB" sz="1400" b="1" dirty="0" err="1" smtClean="0">
                          <a:effectLst/>
                        </a:rPr>
                        <a:t>mW</a:t>
                      </a:r>
                      <a:r>
                        <a:rPr lang="en-GB" sz="1400" b="1" dirty="0" smtClean="0">
                          <a:effectLst/>
                        </a:rPr>
                        <a:t>/m</a:t>
                      </a:r>
                      <a:r>
                        <a:rPr lang="en-GB" sz="1400" b="1" baseline="30000" dirty="0" smtClean="0">
                          <a:effectLst/>
                        </a:rPr>
                        <a:t>2</a:t>
                      </a:r>
                      <a:r>
                        <a:rPr lang="en-GB" sz="1400" b="1" dirty="0" smtClean="0">
                          <a:effectLst/>
                        </a:rPr>
                        <a:t>srcm</a:t>
                      </a:r>
                      <a:r>
                        <a:rPr lang="en-GB" sz="1400" b="1" baseline="30000" dirty="0" smtClean="0">
                          <a:effectLst/>
                        </a:rPr>
                        <a:t>2</a:t>
                      </a:r>
                      <a:r>
                        <a:rPr lang="en-GB" sz="1400" b="1" dirty="0">
                          <a:effectLst/>
                        </a:rPr>
                        <a:t>)</a:t>
                      </a:r>
                      <a:endParaRPr lang="zh-CN" sz="14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>
                          <a:effectLst/>
                        </a:rPr>
                        <a:t>LWIR: 0.5-1.1        </a:t>
                      </a:r>
                      <a:r>
                        <a:rPr lang="en-GB" sz="1400" b="1" dirty="0" smtClean="0">
                          <a:effectLst/>
                        </a:rPr>
                        <a:t>S/MIR</a:t>
                      </a:r>
                      <a:r>
                        <a:rPr lang="en-GB" sz="1400" b="1" dirty="0">
                          <a:effectLst/>
                        </a:rPr>
                        <a:t>: 0.1-0.14</a:t>
                      </a:r>
                      <a:endParaRPr lang="zh-CN" sz="1400" b="1" dirty="0">
                        <a:effectLst/>
                      </a:endParaRPr>
                    </a:p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>
                          <a:effectLst/>
                        </a:rPr>
                        <a:t>VIS:      S/N&gt;200(ρ=100% )</a:t>
                      </a:r>
                      <a:endParaRPr lang="zh-CN" sz="14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670">
                <a:tc>
                  <a:txBody>
                    <a:bodyPr/>
                    <a:lstStyle/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>
                          <a:effectLst/>
                        </a:rPr>
                        <a:t>Calibration accuracy</a:t>
                      </a:r>
                      <a:endParaRPr lang="zh-CN" sz="14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>
                          <a:effectLst/>
                        </a:rPr>
                        <a:t>1.5 K (3</a:t>
                      </a:r>
                      <a:r>
                        <a:rPr lang="el-GR" sz="1400" b="1" dirty="0">
                          <a:effectLst/>
                        </a:rPr>
                        <a:t>σ</a:t>
                      </a:r>
                      <a:r>
                        <a:rPr lang="en-GB" sz="1400" b="1" dirty="0">
                          <a:effectLst/>
                        </a:rPr>
                        <a:t>) radiation</a:t>
                      </a:r>
                      <a:endParaRPr lang="zh-CN" sz="14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430">
                <a:tc>
                  <a:txBody>
                    <a:bodyPr/>
                    <a:lstStyle/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>
                          <a:effectLst/>
                        </a:rPr>
                        <a:t>Calibration accuracy </a:t>
                      </a:r>
                      <a:endParaRPr lang="zh-CN" sz="14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>
                          <a:effectLst/>
                        </a:rPr>
                        <a:t>10 ppm (3</a:t>
                      </a:r>
                      <a:r>
                        <a:rPr lang="el-GR" sz="1400" b="1" dirty="0">
                          <a:effectLst/>
                        </a:rPr>
                        <a:t>σ</a:t>
                      </a:r>
                      <a:r>
                        <a:rPr lang="en-GB" sz="1400" b="1" dirty="0">
                          <a:effectLst/>
                        </a:rPr>
                        <a:t>) spectrum</a:t>
                      </a:r>
                      <a:endParaRPr lang="zh-CN" sz="14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90">
                <a:tc>
                  <a:txBody>
                    <a:bodyPr/>
                    <a:lstStyle/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>
                          <a:effectLst/>
                        </a:rPr>
                        <a:t>Quantization Bits</a:t>
                      </a:r>
                      <a:endParaRPr lang="zh-CN" sz="14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165" indent="-68516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9410" algn="l"/>
                          <a:tab pos="685165" algn="l"/>
                          <a:tab pos="2879090" algn="l"/>
                        </a:tabLst>
                      </a:pPr>
                      <a:r>
                        <a:rPr lang="en-GB" sz="1400" b="1" dirty="0">
                          <a:effectLst/>
                        </a:rPr>
                        <a:t>13 bits</a:t>
                      </a:r>
                      <a:endParaRPr lang="zh-CN" sz="14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" y="457200"/>
            <a:ext cx="7315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Main Specifications of GIIRS</a:t>
            </a:r>
            <a:endParaRPr lang="zh-CN" alt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2" descr="C:\Users\q\Desktop\DOC\FY-4A\风云四号英文介绍\垂直探测仪（公开）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5" r="25500"/>
          <a:stretch>
            <a:fillRect/>
          </a:stretch>
        </p:blipFill>
        <p:spPr bwMode="auto">
          <a:xfrm>
            <a:off x="6019800" y="3745424"/>
            <a:ext cx="1676400" cy="204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4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384311"/>
              </p:ext>
            </p:extLst>
          </p:nvPr>
        </p:nvGraphicFramePr>
        <p:xfrm>
          <a:off x="4114800" y="685800"/>
          <a:ext cx="4379467" cy="4826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Visio" r:id="rId3" imgW="6692644" imgH="7397530" progId="Visio.Drawing.11">
                  <p:embed/>
                </p:oleObj>
              </mc:Choice>
              <mc:Fallback>
                <p:oleObj name="Visio" r:id="rId3" imgW="6692644" imgH="7397530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685800"/>
                        <a:ext cx="4379467" cy="4826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93" y="711201"/>
            <a:ext cx="1967907" cy="48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0" y="5969001"/>
            <a:ext cx="2411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+mn-lt"/>
              </a:rPr>
              <a:t>FY-4</a:t>
            </a:r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A</a:t>
            </a:r>
            <a:r>
              <a:rPr lang="en-US" altLang="zh-CN" b="1" dirty="0" smtClean="0">
                <a:latin typeface="+mn-lt"/>
              </a:rPr>
              <a:t>: </a:t>
            </a:r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32</a:t>
            </a:r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Times New Roman"/>
              </a:rPr>
              <a:t>×4</a:t>
            </a:r>
            <a:r>
              <a:rPr lang="en-US" altLang="zh-CN" b="1" dirty="0" smtClean="0">
                <a:latin typeface="+mn-lt"/>
                <a:cs typeface="Times New Roman"/>
              </a:rPr>
              <a:t>@</a:t>
            </a:r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Times New Roman"/>
              </a:rPr>
              <a:t>16</a:t>
            </a:r>
            <a:r>
              <a:rPr lang="en-US" altLang="zh-CN" b="1" dirty="0" smtClean="0">
                <a:latin typeface="+mn-lt"/>
                <a:cs typeface="Times New Roman"/>
              </a:rPr>
              <a:t>km</a:t>
            </a:r>
            <a:endParaRPr lang="zh-CN" altLang="en-US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1099" y="5969001"/>
            <a:ext cx="2411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+mn-lt"/>
              </a:rPr>
              <a:t>FY-4</a:t>
            </a:r>
            <a:r>
              <a:rPr lang="en-US" altLang="zh-CN" b="1" dirty="0" smtClean="0">
                <a:solidFill>
                  <a:srgbClr val="FF0000"/>
                </a:solidFill>
                <a:latin typeface="+mn-lt"/>
              </a:rPr>
              <a:t>B</a:t>
            </a:r>
            <a:r>
              <a:rPr lang="en-US" altLang="zh-CN" b="1" dirty="0" smtClean="0">
                <a:latin typeface="+mn-lt"/>
              </a:rPr>
              <a:t>: </a:t>
            </a:r>
            <a:r>
              <a:rPr lang="en-US" altLang="zh-CN" b="1" dirty="0" smtClean="0">
                <a:solidFill>
                  <a:srgbClr val="FF0000"/>
                </a:solidFill>
                <a:latin typeface="+mn-lt"/>
              </a:rPr>
              <a:t>16</a:t>
            </a:r>
            <a:r>
              <a:rPr lang="en-US" altLang="zh-CN" b="1" dirty="0" smtClean="0">
                <a:solidFill>
                  <a:srgbClr val="FF0000"/>
                </a:solidFill>
                <a:latin typeface="+mn-lt"/>
                <a:cs typeface="Times New Roman"/>
              </a:rPr>
              <a:t>×8</a:t>
            </a:r>
            <a:r>
              <a:rPr lang="en-US" altLang="zh-CN" b="1" dirty="0" smtClean="0">
                <a:latin typeface="+mn-lt"/>
                <a:cs typeface="Times New Roman"/>
              </a:rPr>
              <a:t>@</a:t>
            </a:r>
            <a:r>
              <a:rPr lang="en-US" altLang="zh-CN" b="1" dirty="0" smtClean="0">
                <a:solidFill>
                  <a:srgbClr val="FF0000"/>
                </a:solidFill>
                <a:latin typeface="+mn-lt"/>
                <a:cs typeface="Times New Roman"/>
              </a:rPr>
              <a:t>12</a:t>
            </a:r>
            <a:r>
              <a:rPr lang="en-US" altLang="zh-CN" b="1" dirty="0" smtClean="0">
                <a:latin typeface="+mn-lt"/>
                <a:cs typeface="Times New Roman"/>
              </a:rPr>
              <a:t>km</a:t>
            </a:r>
            <a:endParaRPr lang="zh-CN" altLang="en-US" b="1" dirty="0">
              <a:latin typeface="+mn-lt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3657600" y="2895600"/>
            <a:ext cx="685800" cy="685800"/>
          </a:xfrm>
          <a:prstGeom prst="rightArrow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29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hw\研究生\王根\test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71525"/>
            <a:ext cx="72009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048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Brightness Temperature Animation of FY-4A/GIIRS within MW </a:t>
            </a:r>
            <a:r>
              <a:rPr lang="en-US" altLang="zh-CN" b="1" dirty="0"/>
              <a:t>S</a:t>
            </a:r>
            <a:r>
              <a:rPr lang="en-US" altLang="zh-CN" b="1" dirty="0" smtClean="0"/>
              <a:t>pectral Region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41316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20180710_chan3_ombmbias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0"/>
            <a:ext cx="765810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596" t="6992" r="6568"/>
          <a:stretch/>
        </p:blipFill>
        <p:spPr bwMode="auto">
          <a:xfrm>
            <a:off x="685799" y="3962400"/>
            <a:ext cx="7848601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67000" y="76200"/>
            <a:ext cx="41799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GIIRS NWP Application in GRAPES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747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latin typeface="+mn-lt"/>
                <a:ea typeface="黑体" pitchFamily="49" charset="-122"/>
              </a:rPr>
              <a:t>Outline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1372612"/>
            <a:ext cx="7620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altLang="zh-CN" sz="2400" b="1" dirty="0" smtClean="0">
                <a:latin typeface="+mn-lt"/>
                <a:ea typeface="黑体" pitchFamily="49" charset="-122"/>
              </a:rPr>
              <a:t>Background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altLang="zh-CN" sz="2400" b="1" dirty="0" smtClean="0">
                <a:solidFill>
                  <a:srgbClr val="FF0000"/>
                </a:solidFill>
                <a:latin typeface="+mn-lt"/>
                <a:ea typeface="黑体" pitchFamily="49" charset="-122"/>
              </a:rPr>
              <a:t>GEO-LEO/Sounder Intercalibration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altLang="zh-CN" sz="2400" b="1" dirty="0" smtClean="0">
                <a:latin typeface="+mn-lt"/>
                <a:ea typeface="黑体" pitchFamily="49" charset="-122"/>
              </a:rPr>
              <a:t>In-orbit Radiometric Accuracy of GIIRS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altLang="zh-CN" sz="2400" b="1" dirty="0" smtClean="0">
                <a:latin typeface="+mn-lt"/>
                <a:ea typeface="黑体" pitchFamily="49" charset="-122"/>
              </a:rPr>
              <a:t>Conclusion</a:t>
            </a:r>
            <a:endParaRPr lang="zh-CN" altLang="en-US" sz="2400" b="1" dirty="0">
              <a:latin typeface="+mn-lt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170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楷体" pitchFamily="49" charset="-122"/>
                <a:cs typeface="Times New Roman" pitchFamily="18" charset="0"/>
              </a:rPr>
              <a:t>Spatial Collocation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楷体" pitchFamily="49" charset="-122"/>
                <a:cs typeface="Times New Roman" pitchFamily="18" charset="0"/>
              </a:rPr>
              <a:t>: quasi-full-overlap 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楷体" pitchFamily="49" charset="-122"/>
                <a:cs typeface="Times New Roman" pitchFamily="18" charset="0"/>
              </a:rPr>
              <a:t>(QFO) criterion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230429"/>
              </p:ext>
            </p:extLst>
          </p:nvPr>
        </p:nvGraphicFramePr>
        <p:xfrm>
          <a:off x="2124659" y="945178"/>
          <a:ext cx="2598738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9" name="Visio" r:id="rId3" imgW="2583984" imgH="2577960" progId="Visio.Drawing.11">
                  <p:embed/>
                </p:oleObj>
              </mc:Choice>
              <mc:Fallback>
                <p:oleObj name="Visio" r:id="rId3" imgW="2583984" imgH="257796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659" y="945178"/>
                        <a:ext cx="2598738" cy="2590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5392088"/>
              </p:ext>
            </p:extLst>
          </p:nvPr>
        </p:nvGraphicFramePr>
        <p:xfrm>
          <a:off x="5942597" y="945178"/>
          <a:ext cx="2209800" cy="2593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" name="Visio" r:id="rId5" imgW="2354046" imgH="2773008" progId="Visio.Drawing.11">
                  <p:embed/>
                </p:oleObj>
              </mc:Choice>
              <mc:Fallback>
                <p:oleObj name="Visio" r:id="rId5" imgW="2354046" imgH="277300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2597" y="945178"/>
                        <a:ext cx="2209800" cy="25937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80197" y="3563779"/>
            <a:ext cx="28296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 smtClean="0"/>
              <a:t>GSICS: recommended overlap pattern (</a:t>
            </a:r>
            <a:r>
              <a:rPr lang="en-US" altLang="zh-CN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UW</a:t>
            </a:r>
            <a:r>
              <a:rPr lang="en-US" altLang="zh-CN" sz="1000" b="1" dirty="0" smtClean="0"/>
              <a:t>)</a:t>
            </a:r>
            <a:endParaRPr lang="zh-CN" altLang="en-US" sz="1000" b="1" dirty="0"/>
          </a:p>
        </p:txBody>
      </p:sp>
      <p:sp>
        <p:nvSpPr>
          <p:cNvPr id="8" name="下箭头 7"/>
          <p:cNvSpPr/>
          <p:nvPr/>
        </p:nvSpPr>
        <p:spPr>
          <a:xfrm rot="16200000">
            <a:off x="5164633" y="2000510"/>
            <a:ext cx="484632" cy="452704"/>
          </a:xfrm>
          <a:prstGeom prst="downArrow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256797" y="3563779"/>
            <a:ext cx="3353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 smtClean="0"/>
              <a:t>GeoCAVS: Overlap pattern far away from nadir (</a:t>
            </a:r>
            <a:r>
              <a:rPr lang="en-US" altLang="zh-CN" sz="1000" b="1" dirty="0" smtClean="0">
                <a:solidFill>
                  <a:srgbClr val="FF0000"/>
                </a:solidFill>
              </a:rPr>
              <a:t>VW</a:t>
            </a:r>
            <a:r>
              <a:rPr lang="en-US" altLang="zh-CN" sz="1000" b="1" dirty="0" smtClean="0"/>
              <a:t>)</a:t>
            </a:r>
            <a:endParaRPr lang="zh-CN" altLang="en-US" sz="1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011" y="220279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GEO-LEO/</a:t>
            </a:r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imager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13320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GEO-LEO/</a:t>
            </a:r>
            <a:r>
              <a:rPr lang="en-US" altLang="zh-CN" b="1" dirty="0" smtClean="0">
                <a:solidFill>
                  <a:srgbClr val="FF0000"/>
                </a:solidFill>
              </a:rPr>
              <a:t>sounder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2" name="图片 11" descr="C:\Users\q\Desktop\DOC\FY-4A\manuscript\GIIRS_Validation\figures\overlap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224" y="4142601"/>
            <a:ext cx="5759450" cy="197993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矩形 12"/>
          <p:cNvSpPr/>
          <p:nvPr/>
        </p:nvSpPr>
        <p:spPr>
          <a:xfrm>
            <a:off x="2381326" y="6200001"/>
            <a:ext cx="60768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/>
              <a:t>Different overlap relationships of footprints between GEO and LEO sounders</a:t>
            </a:r>
            <a:endParaRPr lang="zh-CN" altLang="en-US" sz="1200" b="1" dirty="0"/>
          </a:p>
        </p:txBody>
      </p:sp>
      <p:sp>
        <p:nvSpPr>
          <p:cNvPr id="2" name="虚尾箭头 1"/>
          <p:cNvSpPr/>
          <p:nvPr/>
        </p:nvSpPr>
        <p:spPr>
          <a:xfrm rot="5400000">
            <a:off x="629561" y="3409039"/>
            <a:ext cx="825710" cy="713232"/>
          </a:xfrm>
          <a:prstGeom prst="striped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42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4" descr="说明: C:\Users\q\Desktop\DOC\FY-4A\manuscript\GIIRS_Validation\figures\weight(1043.12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38200"/>
            <a:ext cx="480352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标题 1"/>
          <p:cNvSpPr txBox="1">
            <a:spLocks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楷体" pitchFamily="49" charset="-122"/>
                <a:cs typeface="Times New Roman" pitchFamily="18" charset="0"/>
              </a:rPr>
              <a:t>Clear Sky Detection: 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楷体" pitchFamily="49" charset="-122"/>
                <a:cs typeface="Times New Roman" pitchFamily="18" charset="0"/>
              </a:rPr>
              <a:t>quasi-full-overlap 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楷体" pitchFamily="49" charset="-122"/>
                <a:cs typeface="Times New Roman" pitchFamily="18" charset="0"/>
              </a:rPr>
              <a:t>(QFO) criterion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7170" name="图片 1" descr="说明: C:\Users\q\Desktop\DOC\FY-4A\manuscript\GIIRS_Validation\figures\clear_sky_B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80352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718800" y="1371600"/>
            <a:ext cx="204900" cy="15240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0" y="45720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/>
              <a:t>Atmospheric radiation characteristic of the stable weak ozone absorption peak (around 1043 cm</a:t>
            </a:r>
            <a:r>
              <a:rPr lang="en-US" altLang="zh-CN" sz="1200" b="1" baseline="30000" dirty="0"/>
              <a:t>-1</a:t>
            </a:r>
            <a:r>
              <a:rPr lang="en-US" altLang="zh-CN" sz="1200" b="1" dirty="0"/>
              <a:t>) for the U.S. Standard Atmosphere profile. (a) Clear-sky spectral radiance (presented as BT); (b) weight function of channel 550 of GIIRS (its central wavelength: 1043.125 cm</a:t>
            </a:r>
            <a:r>
              <a:rPr lang="en-US" altLang="zh-CN" sz="1200" b="1" baseline="30000" dirty="0"/>
              <a:t>-1</a:t>
            </a:r>
            <a:r>
              <a:rPr lang="en-US" altLang="zh-CN" sz="1200" b="1" dirty="0"/>
              <a:t>).</a:t>
            </a:r>
            <a:endParaRPr lang="zh-CN" alt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081724" y="2453534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(a)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629400" y="243840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(b)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609601" y="5375787"/>
                <a:ext cx="7848599" cy="12536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zh-CN" altLang="zh-CN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zh-CN" altLang="zh-CN" i="1"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limLow>
                                        <m:limLowPr>
                                          <m:ctrlPr>
                                            <a:rPr lang="zh-CN" altLang="zh-CN" i="1">
                                              <a:latin typeface="Cambria Math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>
                                              <a:latin typeface="Cambria Math"/>
                                            </a:rPr>
                                            <m:t>max</m:t>
                                          </m:r>
                                        </m:e>
                                        <m:lim>
                                          <m:r>
                                            <a:rPr lang="en-US" altLang="zh-CN" i="1">
                                              <a:latin typeface="Cambria Math"/>
                                            </a:rPr>
                                            <m:t>𝜆</m:t>
                                          </m:r>
                                          <m:r>
                                            <a:rPr lang="en-US" altLang="zh-CN" i="1">
                                              <a:latin typeface="Cambria Math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>
                                              <a:latin typeface="Cambria Math"/>
                                            </a:rPr>
                                            <m:t>Φ</m:t>
                                          </m:r>
                                        </m:lim>
                                      </m:limLow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zh-CN" altLang="zh-CN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/>
                                            </a:rPr>
                                            <m:t>𝐵𝑇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/>
                                            </a:rPr>
                                            <m:t>𝑀𝑂𝑁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zh-CN" altLang="zh-CN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latin typeface="Cambria Math"/>
                                            </a:rPr>
                                            <m:t>𝜆</m:t>
                                          </m:r>
                                        </m:e>
                                      </m:d>
                                    </m:e>
                                  </m:func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zh-CN" altLang="zh-CN" i="1"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limLow>
                                        <m:limLowPr>
                                          <m:ctrlPr>
                                            <a:rPr lang="zh-CN" altLang="zh-CN" i="1">
                                              <a:latin typeface="Cambria Math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>
                                              <a:latin typeface="Cambria Math"/>
                                            </a:rPr>
                                            <m:t>max</m:t>
                                          </m:r>
                                        </m:e>
                                        <m:lim>
                                          <m:r>
                                            <a:rPr lang="en-US" altLang="zh-CN" i="1">
                                              <a:latin typeface="Cambria Math"/>
                                            </a:rPr>
                                            <m:t>𝜆</m:t>
                                          </m:r>
                                          <m:r>
                                            <a:rPr lang="en-US" altLang="zh-CN" i="1">
                                              <a:latin typeface="Cambria Math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>
                                              <a:latin typeface="Cambria Math"/>
                                            </a:rPr>
                                            <m:t>Φ</m:t>
                                          </m:r>
                                        </m:lim>
                                      </m:limLow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zh-CN" altLang="zh-CN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/>
                                            </a:rPr>
                                            <m:t>𝐵𝑇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/>
                                            </a:rPr>
                                            <m:t>𝑅𝐸𝐹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zh-CN" altLang="zh-CN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latin typeface="Cambria Math"/>
                                            </a:rPr>
                                            <m:t>𝜆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  <m:r>
                                <a:rPr lang="en-US" altLang="zh-CN" i="1">
                                  <a:latin typeface="Cambria Math"/>
                                </a:rPr>
                                <m:t>≤</m:t>
                              </m:r>
                              <m:sSub>
                                <m:sSubPr>
                                  <m:ctrlPr>
                                    <a:rPr lang="zh-CN" altLang="zh-CN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𝑇h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∆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𝐵𝑇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zh-CN" altLang="zh-CN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zh-CN" altLang="zh-CN" i="1">
                                          <a:latin typeface="Cambria Math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>
                                          <a:latin typeface="Cambria Math"/>
                                        </a:rPr>
                                        <m:t>max</m:t>
                                      </m:r>
                                    </m:e>
                                    <m:lim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𝜆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altLang="zh-CN">
                                          <a:latin typeface="Cambria Math"/>
                                        </a:rPr>
                                        <m:t>Φ</m:t>
                                      </m:r>
                                    </m:lim>
                                  </m:limLow>
                                </m:fName>
                                <m:e>
                                  <m:sSub>
                                    <m:sSubPr>
                                      <m:ctrlPr>
                                        <a:rPr lang="zh-CN" altLang="zh-CN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𝐵𝑇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𝑅𝐸𝐹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zh-CN" altLang="zh-CN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𝜆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altLang="zh-CN" i="1">
                                  <a:latin typeface="Cambria Math"/>
                                </a:rPr>
                                <m:t>≥</m:t>
                              </m:r>
                              <m:sSub>
                                <m:sSubPr>
                                  <m:ctrlPr>
                                    <a:rPr lang="zh-CN" altLang="zh-CN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𝑇h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𝐵𝑇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/>
                      </a:rPr>
                      <m:t>Φ</m:t>
                    </m:r>
                    <m:r>
                      <a:rPr lang="en-US" altLang="zh-CN">
                        <a:latin typeface="Cambria Math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zh-CN" altLang="zh-CN" i="1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</a:rPr>
                          <m:t>1042.5</m:t>
                        </m:r>
                        <m:sSup>
                          <m:sSupPr>
                            <m:ctrlPr>
                              <a:rPr lang="zh-CN" altLang="zh-CN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/>
                              </a:rPr>
                              <m:t>𝑐𝑚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  <m:r>
                          <a:rPr lang="en-US" altLang="zh-CN" i="1">
                            <a:latin typeface="Cambria Math"/>
                          </a:rPr>
                          <m:t>,1044.5</m:t>
                        </m:r>
                        <m:sSup>
                          <m:sSupPr>
                            <m:ctrlPr>
                              <a:rPr lang="zh-CN" altLang="zh-CN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/>
                              </a:rPr>
                              <m:t>𝑐𝑚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dirty="0"/>
                  <a:t>		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1" y="5375787"/>
                <a:ext cx="7848599" cy="125361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67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万里长城">
  <a:themeElements>
    <a:clrScheme name="万里长城 1">
      <a:dk1>
        <a:srgbClr val="000000"/>
      </a:dk1>
      <a:lt1>
        <a:srgbClr val="FFFFFF"/>
      </a:lt1>
      <a:dk2>
        <a:srgbClr val="000099"/>
      </a:dk2>
      <a:lt2>
        <a:srgbClr val="969696"/>
      </a:lt2>
      <a:accent1>
        <a:srgbClr val="FFFF99"/>
      </a:accent1>
      <a:accent2>
        <a:srgbClr val="006666"/>
      </a:accent2>
      <a:accent3>
        <a:srgbClr val="FFFFFF"/>
      </a:accent3>
      <a:accent4>
        <a:srgbClr val="000000"/>
      </a:accent4>
      <a:accent5>
        <a:srgbClr val="FFFFCA"/>
      </a:accent5>
      <a:accent6>
        <a:srgbClr val="005C5C"/>
      </a:accent6>
      <a:hlink>
        <a:srgbClr val="800080"/>
      </a:hlink>
      <a:folHlink>
        <a:srgbClr val="FF6600"/>
      </a:folHlink>
    </a:clrScheme>
    <a:fontScheme name="万里长城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万里长城 1">
        <a:dk1>
          <a:srgbClr val="000000"/>
        </a:dk1>
        <a:lt1>
          <a:srgbClr val="FFFFFF"/>
        </a:lt1>
        <a:dk2>
          <a:srgbClr val="000099"/>
        </a:dk2>
        <a:lt2>
          <a:srgbClr val="969696"/>
        </a:lt2>
        <a:accent1>
          <a:srgbClr val="FFFF99"/>
        </a:accent1>
        <a:accent2>
          <a:srgbClr val="006666"/>
        </a:accent2>
        <a:accent3>
          <a:srgbClr val="FFFFFF"/>
        </a:accent3>
        <a:accent4>
          <a:srgbClr val="000000"/>
        </a:accent4>
        <a:accent5>
          <a:srgbClr val="FFFFCA"/>
        </a:accent5>
        <a:accent6>
          <a:srgbClr val="005C5C"/>
        </a:accent6>
        <a:hlink>
          <a:srgbClr val="80008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2">
        <a:dk1>
          <a:srgbClr val="000000"/>
        </a:dk1>
        <a:lt1>
          <a:srgbClr val="8EA4EA"/>
        </a:lt1>
        <a:dk2>
          <a:srgbClr val="0033CC"/>
        </a:dk2>
        <a:lt2>
          <a:srgbClr val="969696"/>
        </a:lt2>
        <a:accent1>
          <a:srgbClr val="86B5B6"/>
        </a:accent1>
        <a:accent2>
          <a:srgbClr val="FFCC66"/>
        </a:accent2>
        <a:accent3>
          <a:srgbClr val="C6CFF3"/>
        </a:accent3>
        <a:accent4>
          <a:srgbClr val="000000"/>
        </a:accent4>
        <a:accent5>
          <a:srgbClr val="C3D7D7"/>
        </a:accent5>
        <a:accent6>
          <a:srgbClr val="E7B95C"/>
        </a:accent6>
        <a:hlink>
          <a:srgbClr val="626292"/>
        </a:hlink>
        <a:folHlink>
          <a:srgbClr val="A2366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3">
        <a:dk1>
          <a:srgbClr val="0000FF"/>
        </a:dk1>
        <a:lt1>
          <a:srgbClr val="C0C0C0"/>
        </a:lt1>
        <a:dk2>
          <a:srgbClr val="000000"/>
        </a:dk2>
        <a:lt2>
          <a:srgbClr val="B2B2B2"/>
        </a:lt2>
        <a:accent1>
          <a:srgbClr val="FFCC99"/>
        </a:accent1>
        <a:accent2>
          <a:srgbClr val="FF99CC"/>
        </a:accent2>
        <a:accent3>
          <a:srgbClr val="DCDCDC"/>
        </a:accent3>
        <a:accent4>
          <a:srgbClr val="0000DA"/>
        </a:accent4>
        <a:accent5>
          <a:srgbClr val="FFE2CA"/>
        </a:accent5>
        <a:accent6>
          <a:srgbClr val="E78AB9"/>
        </a:accent6>
        <a:hlink>
          <a:srgbClr val="9C4070"/>
        </a:hlink>
        <a:folHlink>
          <a:srgbClr val="0071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4">
        <a:dk1>
          <a:srgbClr val="0029AC"/>
        </a:dk1>
        <a:lt1>
          <a:srgbClr val="CCFFCC"/>
        </a:lt1>
        <a:dk2>
          <a:srgbClr val="993366"/>
        </a:dk2>
        <a:lt2>
          <a:srgbClr val="969696"/>
        </a:lt2>
        <a:accent1>
          <a:srgbClr val="FFCC99"/>
        </a:accent1>
        <a:accent2>
          <a:srgbClr val="6699FF"/>
        </a:accent2>
        <a:accent3>
          <a:srgbClr val="E2FFE2"/>
        </a:accent3>
        <a:accent4>
          <a:srgbClr val="002192"/>
        </a:accent4>
        <a:accent5>
          <a:srgbClr val="FFE2CA"/>
        </a:accent5>
        <a:accent6>
          <a:srgbClr val="5C8AE7"/>
        </a:accent6>
        <a:hlink>
          <a:srgbClr val="006600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5">
        <a:dk1>
          <a:srgbClr val="333333"/>
        </a:dk1>
        <a:lt1>
          <a:srgbClr val="FF99CC"/>
        </a:lt1>
        <a:dk2>
          <a:srgbClr val="006600"/>
        </a:dk2>
        <a:lt2>
          <a:srgbClr val="B2B2B2"/>
        </a:lt2>
        <a:accent1>
          <a:srgbClr val="FFFF66"/>
        </a:accent1>
        <a:accent2>
          <a:srgbClr val="33CCFF"/>
        </a:accent2>
        <a:accent3>
          <a:srgbClr val="FFCAE2"/>
        </a:accent3>
        <a:accent4>
          <a:srgbClr val="2A2A2A"/>
        </a:accent4>
        <a:accent5>
          <a:srgbClr val="FFFFB8"/>
        </a:accent5>
        <a:accent6>
          <a:srgbClr val="2DB9E7"/>
        </a:accent6>
        <a:hlink>
          <a:srgbClr val="6600FF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6">
        <a:dk1>
          <a:srgbClr val="000000"/>
        </a:dk1>
        <a:lt1>
          <a:srgbClr val="FFFFCC"/>
        </a:lt1>
        <a:dk2>
          <a:srgbClr val="6756A6"/>
        </a:dk2>
        <a:lt2>
          <a:srgbClr val="969696"/>
        </a:lt2>
        <a:accent1>
          <a:srgbClr val="99CCFF"/>
        </a:accent1>
        <a:accent2>
          <a:srgbClr val="008000"/>
        </a:accent2>
        <a:accent3>
          <a:srgbClr val="FFFFE2"/>
        </a:accent3>
        <a:accent4>
          <a:srgbClr val="000000"/>
        </a:accent4>
        <a:accent5>
          <a:srgbClr val="CAE2FF"/>
        </a:accent5>
        <a:accent6>
          <a:srgbClr val="007300"/>
        </a:accent6>
        <a:hlink>
          <a:srgbClr val="990033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7">
        <a:dk1>
          <a:srgbClr val="CC3300"/>
        </a:dk1>
        <a:lt1>
          <a:srgbClr val="99CCFF"/>
        </a:lt1>
        <a:dk2>
          <a:srgbClr val="003399"/>
        </a:dk2>
        <a:lt2>
          <a:srgbClr val="969696"/>
        </a:lt2>
        <a:accent1>
          <a:srgbClr val="CED7FE"/>
        </a:accent1>
        <a:accent2>
          <a:srgbClr val="FFFFFF"/>
        </a:accent2>
        <a:accent3>
          <a:srgbClr val="CAE2FF"/>
        </a:accent3>
        <a:accent4>
          <a:srgbClr val="AE2A00"/>
        </a:accent4>
        <a:accent5>
          <a:srgbClr val="E3E8FE"/>
        </a:accent5>
        <a:accent6>
          <a:srgbClr val="E7E7E7"/>
        </a:accent6>
        <a:hlink>
          <a:srgbClr val="00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8">
        <a:dk1>
          <a:srgbClr val="006600"/>
        </a:dk1>
        <a:lt1>
          <a:srgbClr val="FFCC99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FFFF66"/>
        </a:accent2>
        <a:accent3>
          <a:srgbClr val="FFE2CA"/>
        </a:accent3>
        <a:accent4>
          <a:srgbClr val="005600"/>
        </a:accent4>
        <a:accent5>
          <a:srgbClr val="FFFFFF"/>
        </a:accent5>
        <a:accent6>
          <a:srgbClr val="E7E75C"/>
        </a:accent6>
        <a:hlink>
          <a:srgbClr val="5B5B89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CDESIGNA</Template>
  <TotalTime>32524</TotalTime>
  <Words>671</Words>
  <Application>Microsoft Office PowerPoint</Application>
  <PresentationFormat>全屏显示(4:3)</PresentationFormat>
  <Paragraphs>89</Paragraphs>
  <Slides>17</Slides>
  <Notes>1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9" baseType="lpstr">
      <vt:lpstr>万里长城</vt:lpstr>
      <vt:lpstr>Visio</vt:lpstr>
      <vt:lpstr>The First Geostationary Infrared Hyper-spectral Measurements: In-orbit Validation Method for Radiometric Accuracy and its Preliminary Results</vt:lpstr>
      <vt:lpstr>Outline</vt:lpstr>
      <vt:lpstr>PowerPoint 演示文稿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q</cp:lastModifiedBy>
  <cp:revision>2232</cp:revision>
  <cp:lastPrinted>1601-01-01T00:00:00Z</cp:lastPrinted>
  <dcterms:created xsi:type="dcterms:W3CDTF">1601-01-01T00:00:00Z</dcterms:created>
  <dcterms:modified xsi:type="dcterms:W3CDTF">2019-03-07T05:11:10Z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