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13" r:id="rId2"/>
    <p:sldId id="314" r:id="rId3"/>
    <p:sldId id="315" r:id="rId4"/>
    <p:sldId id="737" r:id="rId5"/>
    <p:sldId id="738" r:id="rId6"/>
    <p:sldId id="286" r:id="rId7"/>
    <p:sldId id="295" r:id="rId8"/>
    <p:sldId id="294" r:id="rId9"/>
    <p:sldId id="293" r:id="rId10"/>
    <p:sldId id="310" r:id="rId11"/>
    <p:sldId id="304" r:id="rId12"/>
    <p:sldId id="309" r:id="rId13"/>
    <p:sldId id="305" r:id="rId14"/>
    <p:sldId id="308" r:id="rId15"/>
    <p:sldId id="299" r:id="rId16"/>
    <p:sldId id="301" r:id="rId17"/>
    <p:sldId id="303" r:id="rId18"/>
    <p:sldId id="256" r:id="rId19"/>
    <p:sldId id="306" r:id="rId20"/>
    <p:sldId id="266" r:id="rId21"/>
    <p:sldId id="269" r:id="rId22"/>
    <p:sldId id="311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A4D2B6-D4A1-9840-9F24-E5C753EA8271}">
          <p14:sldIdLst>
            <p14:sldId id="313"/>
            <p14:sldId id="314"/>
            <p14:sldId id="315"/>
            <p14:sldId id="737"/>
            <p14:sldId id="738"/>
            <p14:sldId id="286"/>
            <p14:sldId id="295"/>
            <p14:sldId id="294"/>
            <p14:sldId id="293"/>
            <p14:sldId id="310"/>
            <p14:sldId id="304"/>
            <p14:sldId id="309"/>
            <p14:sldId id="305"/>
            <p14:sldId id="308"/>
            <p14:sldId id="299"/>
            <p14:sldId id="301"/>
            <p14:sldId id="303"/>
            <p14:sldId id="256"/>
            <p14:sldId id="306"/>
            <p14:sldId id="266"/>
            <p14:sldId id="269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92"/>
  </p:normalViewPr>
  <p:slideViewPr>
    <p:cSldViewPr snapToGrid="0" snapToObjects="1">
      <p:cViewPr varScale="1">
        <p:scale>
          <a:sx n="110" d="100"/>
          <a:sy n="110" d="100"/>
        </p:scale>
        <p:origin x="16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6" d="100"/>
        <a:sy n="206" d="100"/>
      </p:scale>
      <p:origin x="0" y="9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72A47-8F70-7743-91C6-04E953022D11}" type="datetimeFigureOut">
              <a:rPr lang="en-US" smtClean="0"/>
              <a:t>3/2/19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FE5DA-7EA9-F740-8D31-55E70E5A7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38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6AD8A-5620-A243-BF6C-ACCA25649ABA}" type="datetimeFigureOut">
              <a:rPr lang="en-US" smtClean="0"/>
              <a:t>3/2/19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7121B-FA97-5645-9D76-9E9A259E9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8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2BD61D0E-636C-7140-96C2-F9AA764C06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9838" y="696913"/>
            <a:ext cx="4505325" cy="3481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CB5894FB-493B-A54C-9644-32107A633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4410075"/>
            <a:ext cx="5588000" cy="41767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876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3ABB-94DA-AC4F-9893-B1D51712B5B6}" type="datetimeFigureOut">
              <a:rPr lang="en-US"/>
              <a:pPr>
                <a:defRPr/>
              </a:pPr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3783D-170A-6C4A-AA57-7A731B40A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7C242-000A-5D44-9666-3A366D063DA4}" type="datetimeFigureOut">
              <a:rPr lang="en-US"/>
              <a:pPr>
                <a:defRPr/>
              </a:pPr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432F-2412-544C-86CD-C8F0D1131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2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1757A-5805-8043-B3DF-E274B8EC879E}" type="datetimeFigureOut">
              <a:rPr lang="en-US"/>
              <a:pPr>
                <a:defRPr/>
              </a:pPr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E52E6-C98D-244F-BC53-461818609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75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38494" y="112059"/>
            <a:ext cx="7848023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4909" y="1479176"/>
            <a:ext cx="4019262" cy="24092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2718" y="1479176"/>
            <a:ext cx="4020705" cy="24092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4909" y="4022913"/>
            <a:ext cx="4019262" cy="24092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718" y="4022913"/>
            <a:ext cx="4020705" cy="24092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7C3C463-774B-1D4F-9077-DDBFD7B53A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16C73-129E-B643-BC33-EE4732747E3E}" type="datetime1">
              <a:rPr lang="en-US" altLang="en-US"/>
              <a:pPr>
                <a:defRPr/>
              </a:pPr>
              <a:t>3/2/19</a:t>
            </a:fld>
            <a:endParaRPr lang="en-US" alt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43701886-3C21-B74D-A925-CCD99DC9E1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0680F-8EB1-1D41-AE00-0C1FF4278C00}" type="slidenum">
              <a:rPr lang="en-US" altLang="en-US"/>
              <a:pPr>
                <a:defRPr/>
              </a:pPr>
              <a:t>‹#›</a:t>
            </a:fld>
            <a:br>
              <a:rPr lang="en-US" altLang="en-US"/>
            </a:b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606507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6852" y="403412"/>
            <a:ext cx="8125114" cy="380194"/>
          </a:xfrm>
        </p:spPr>
        <p:txBody>
          <a:bodyPr/>
          <a:lstStyle>
            <a:lvl1pPr algn="ctr">
              <a:defRPr sz="2471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CA1DA24D-47A0-E647-9E61-1981B39244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22869" y="6549138"/>
            <a:ext cx="1151659" cy="142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(</a:t>
            </a:r>
            <a:r>
              <a:rPr u="sng" dirty="0">
                <a:solidFill>
                  <a:srgbClr val="996633"/>
                </a:solidFill>
              </a:rPr>
              <a:t>Xu.Liu-1@nasa.gov</a:t>
            </a:r>
            <a:r>
              <a:rPr u="sng" spc="-49" dirty="0">
                <a:solidFill>
                  <a:srgbClr val="996633"/>
                </a:solidFill>
              </a:rPr>
              <a:t> </a:t>
            </a:r>
            <a:r>
              <a:rPr spc="4" dirty="0"/>
              <a:t>)</a:t>
            </a: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FE7D6F62-9E42-9B40-B7F4-4409F469D51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6D68C-BAE7-FA4E-9180-67C5177D15C0}" type="datetimeFigureOut">
              <a:rPr lang="en-US"/>
              <a:pPr>
                <a:defRPr/>
              </a:pPr>
              <a:t>3/2/19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FCA0F695-8D81-7A46-A61C-C9E5CE8C7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1546F-C5CE-2C4A-8440-7CED9D604B63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D620971-ACCC-B549-A65E-C0DDC191BB1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95432" y="1214438"/>
            <a:ext cx="8406534" cy="1091702"/>
          </a:xfrm>
        </p:spPr>
        <p:txBody>
          <a:bodyPr/>
          <a:lstStyle>
            <a:lvl1pPr marL="252146" indent="-252146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5579" indent="-252146">
              <a:buFont typeface="Lucida Grande" panose="020B0600040502020204" pitchFamily="34" charset="0"/>
              <a:buChar char="−"/>
              <a:defRPr sz="141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59012" indent="-252146">
              <a:buFont typeface="Wingdings" pitchFamily="2" charset="2"/>
              <a:buChar char="q"/>
              <a:defRPr sz="123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82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8893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6852" y="403412"/>
            <a:ext cx="8125114" cy="380194"/>
          </a:xfrm>
        </p:spPr>
        <p:txBody>
          <a:bodyPr/>
          <a:lstStyle>
            <a:lvl1pPr algn="ctr">
              <a:defRPr sz="2471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CA1DA24D-47A0-E647-9E61-1981B39244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22869" y="6549138"/>
            <a:ext cx="1151659" cy="142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(</a:t>
            </a:r>
            <a:r>
              <a:rPr u="sng" dirty="0">
                <a:solidFill>
                  <a:srgbClr val="996633"/>
                </a:solidFill>
              </a:rPr>
              <a:t>Xu.Liu-1@nasa.gov</a:t>
            </a:r>
            <a:r>
              <a:rPr u="sng" spc="-49" dirty="0">
                <a:solidFill>
                  <a:srgbClr val="996633"/>
                </a:solidFill>
              </a:rPr>
              <a:t> </a:t>
            </a:r>
            <a:r>
              <a:rPr spc="4" dirty="0"/>
              <a:t>)</a:t>
            </a: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FE7D6F62-9E42-9B40-B7F4-4409F469D51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6D68C-BAE7-FA4E-9180-67C5177D15C0}" type="datetimeFigureOut">
              <a:rPr lang="en-US"/>
              <a:pPr>
                <a:defRPr/>
              </a:pPr>
              <a:t>3/2/19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FCA0F695-8D81-7A46-A61C-C9E5CE8C7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1546F-C5CE-2C4A-8440-7CED9D604B63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D620971-ACCC-B549-A65E-C0DDC191BB1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95432" y="1214438"/>
            <a:ext cx="8406534" cy="1091702"/>
          </a:xfrm>
        </p:spPr>
        <p:txBody>
          <a:bodyPr/>
          <a:lstStyle>
            <a:lvl1pPr marL="252146" indent="-252146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5579" indent="-252146">
              <a:buFont typeface="Lucida Grande" panose="020B0600040502020204" pitchFamily="34" charset="0"/>
              <a:buChar char="−"/>
              <a:defRPr sz="141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59012" indent="-252146">
              <a:buFont typeface="Wingdings" pitchFamily="2" charset="2"/>
              <a:buChar char="q"/>
              <a:defRPr sz="123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82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740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41FB1-C0B1-E249-85C0-44C70268C255}" type="datetimeFigureOut">
              <a:rPr lang="en-US"/>
              <a:pPr>
                <a:defRPr/>
              </a:pPr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C75F1-1F39-9D4D-81DD-314F7F1B1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1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8C67D-46E7-D142-A9ED-CC91106E0401}" type="datetimeFigureOut">
              <a:rPr lang="en-US"/>
              <a:pPr>
                <a:defRPr/>
              </a:pPr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100E2-F161-5A47-88A4-1EAA312F9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89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449CE-010D-F248-A5AD-1796EC00D099}" type="datetimeFigureOut">
              <a:rPr lang="en-US"/>
              <a:pPr>
                <a:defRPr/>
              </a:pPr>
              <a:t>3/2/19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3EEE2-21B5-E146-854C-6B9E4294C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4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32A3C-AAC6-C545-8FC0-1B7BB448650F}" type="datetimeFigureOut">
              <a:rPr lang="en-US"/>
              <a:pPr>
                <a:defRPr/>
              </a:pPr>
              <a:t>3/2/19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F0DA1-5354-B34A-9B9F-0001F7B60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7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F3FCE-CA5C-9844-942A-6954EE349DF7}" type="datetimeFigureOut">
              <a:rPr lang="en-US"/>
              <a:pPr>
                <a:defRPr/>
              </a:pPr>
              <a:t>3/2/19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660F9-BEF5-784C-B435-F82841FFD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5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44502-02B9-1847-A8A5-C88E45CA7903}" type="datetimeFigureOut">
              <a:rPr lang="en-US"/>
              <a:pPr>
                <a:defRPr/>
              </a:pPr>
              <a:t>3/2/19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00767-C2DC-2E48-ABF2-AA35D5645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0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D7572-E5B7-2D4E-B552-AF6182AF9499}" type="datetimeFigureOut">
              <a:rPr lang="en-US"/>
              <a:pPr>
                <a:defRPr/>
              </a:pPr>
              <a:t>3/2/19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1146-9087-C644-91C6-19B28C408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4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EBA61-E964-A44B-9E4D-862F6150E579}" type="datetimeFigureOut">
              <a:rPr lang="en-US"/>
              <a:pPr>
                <a:defRPr/>
              </a:pPr>
              <a:t>3/2/19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21CD3-AEA6-7341-B025-93264082F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6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2FA1C4B-F450-9F4C-B970-1F8D914158C9}" type="datetimeFigureOut">
              <a:rPr lang="en-US"/>
              <a:pPr>
                <a:defRPr/>
              </a:pPr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0BF47B-6694-804D-980F-96ADA3AEB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247" y="351293"/>
            <a:ext cx="881507" cy="75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mailto:(Xu.Liu-1@nasa.gov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(Xu.Liu-1@nasa.gov" TargetMode="Externa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oleObject" Target="file:///Users/xliu/Desktop/Macintosh%20HD/Users/la1092cq/Desktop/iasi_paper_plots/iasi_paper_xu_ver2.doc!OLE_LINK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24.tiff"/><Relationship Id="rId3" Type="http://schemas.openxmlformats.org/officeDocument/2006/relationships/image" Target="../media/image14.png"/><Relationship Id="rId7" Type="http://schemas.openxmlformats.org/officeDocument/2006/relationships/image" Target="../media/image18.tiff"/><Relationship Id="rId12" Type="http://schemas.openxmlformats.org/officeDocument/2006/relationships/image" Target="../media/image23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11" Type="http://schemas.openxmlformats.org/officeDocument/2006/relationships/image" Target="../media/image22.tiff"/><Relationship Id="rId5" Type="http://schemas.openxmlformats.org/officeDocument/2006/relationships/image" Target="../media/image16.tiff"/><Relationship Id="rId10" Type="http://schemas.openxmlformats.org/officeDocument/2006/relationships/image" Target="../media/image21.tiff"/><Relationship Id="rId4" Type="http://schemas.openxmlformats.org/officeDocument/2006/relationships/image" Target="../media/image15.jpg"/><Relationship Id="rId9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3782-8D53-6343-BB55-FF60876E5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91" y="1162375"/>
            <a:ext cx="7846017" cy="1895636"/>
          </a:xfrm>
        </p:spPr>
        <p:txBody>
          <a:bodyPr/>
          <a:lstStyle/>
          <a:p>
            <a:r>
              <a:rPr lang="en-US" dirty="0"/>
              <a:t>Spectral Gap-filling and Convolution Error Correction in Satellite Sensor Inter Calibrations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B6537E-F761-5345-B93D-F9DA7B688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991" y="3426107"/>
            <a:ext cx="8124619" cy="2618232"/>
          </a:xfrm>
        </p:spPr>
        <p:txBody>
          <a:bodyPr/>
          <a:lstStyle/>
          <a:p>
            <a:r>
              <a:rPr lang="en-US" sz="2400" dirty="0"/>
              <a:t>Xu Liu, W. Wu, Q. Yang, S. </a:t>
            </a:r>
            <a:r>
              <a:rPr lang="en-US" sz="2400" dirty="0" err="1"/>
              <a:t>Kizer</a:t>
            </a:r>
            <a:r>
              <a:rPr lang="en-US" sz="2400" dirty="0"/>
              <a:t>, and CLARREO Science Team</a:t>
            </a:r>
          </a:p>
          <a:p>
            <a:r>
              <a:rPr lang="en-US" sz="2400" dirty="0"/>
              <a:t>NASA Langley Research Center</a:t>
            </a:r>
          </a:p>
          <a:p>
            <a:r>
              <a:rPr lang="en-US" sz="2400" dirty="0"/>
              <a:t>X. </a:t>
            </a:r>
            <a:r>
              <a:rPr lang="en-US" sz="2400" dirty="0" err="1"/>
              <a:t>Xiong</a:t>
            </a:r>
            <a:r>
              <a:rPr lang="en-US" sz="2400" dirty="0"/>
              <a:t>, R. Li, and A. Wu</a:t>
            </a:r>
          </a:p>
          <a:p>
            <a:r>
              <a:rPr lang="en-US" sz="2400" dirty="0"/>
              <a:t>NASA Goddard</a:t>
            </a:r>
          </a:p>
          <a:p>
            <a:r>
              <a:rPr lang="en-US" sz="2400" dirty="0"/>
              <a:t>L. Wang and C. Cao</a:t>
            </a:r>
          </a:p>
          <a:p>
            <a:r>
              <a:rPr lang="en-US" sz="2400" dirty="0"/>
              <a:t>NOAA STAR</a:t>
            </a:r>
          </a:p>
        </p:txBody>
      </p:sp>
    </p:spTree>
    <p:extLst>
      <p:ext uri="{BB962C8B-B14F-4D97-AF65-F5344CB8AC3E}">
        <p14:creationId xmlns:p14="http://schemas.microsoft.com/office/powerpoint/2010/main" val="1849663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2BA94-46A8-D84E-A5BE-16C41724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PCRTM based convolution correction </a:t>
            </a:r>
            <a:br>
              <a:rPr lang="en-US" sz="2800" dirty="0"/>
            </a:br>
            <a:r>
              <a:rPr lang="en-US" sz="2800" dirty="0"/>
              <a:t>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6E240-2CA1-FD47-8454-B2448606B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484" y="1427529"/>
            <a:ext cx="6669406" cy="543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25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MODIS-AIRS convolution correction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358507-DEA9-A147-B4DB-CA1DA063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195" y="1254868"/>
            <a:ext cx="6315075" cy="537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20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5E1F37-2538-6B4D-A923-6687204CC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400" dirty="0"/>
              <a:t>Convolution Correction for 09/17/2007 </a:t>
            </a:r>
            <a:br>
              <a:rPr lang="en-US" sz="2400" dirty="0"/>
            </a:br>
            <a:r>
              <a:rPr lang="en-US" sz="2400" dirty="0"/>
              <a:t>AIRS/MODIS SNO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D7CD23-953E-2840-8220-23CDE8C35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9"/>
          <a:stretch/>
        </p:blipFill>
        <p:spPr>
          <a:xfrm>
            <a:off x="1597915" y="1417638"/>
            <a:ext cx="6345936" cy="485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74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Convolution Correction after SRF shift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073D6-377A-0A4F-9321-BDF0E9423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070" y="1417638"/>
            <a:ext cx="4975860" cy="44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57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5DBCF-86B1-5A49-A674-14A581BE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Correction for MODIS-</a:t>
            </a:r>
            <a:r>
              <a:rPr lang="en-US" sz="2800" dirty="0" err="1"/>
              <a:t>CrIS</a:t>
            </a:r>
            <a:r>
              <a:rPr lang="en-US" sz="2800" dirty="0"/>
              <a:t> convolution errors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2D99E-8EA2-2F43-AC13-9DC6D6FCD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405" y="1616890"/>
            <a:ext cx="6219190" cy="471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48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633007"/>
            <a:ext cx="8229600" cy="1143000"/>
          </a:xfrm>
        </p:spPr>
        <p:txBody>
          <a:bodyPr/>
          <a:lstStyle/>
          <a:p>
            <a:r>
              <a:rPr lang="en-US" sz="2400" dirty="0" err="1"/>
              <a:t>CrIS</a:t>
            </a:r>
            <a:r>
              <a:rPr lang="en-US" sz="2400" dirty="0"/>
              <a:t>-MODIS convolution errors evaluated using real IASI</a:t>
            </a:r>
            <a:br>
              <a:rPr lang="en-US" sz="2400" dirty="0"/>
            </a:br>
            <a:r>
              <a:rPr lang="en-US" sz="2400" dirty="0"/>
              <a:t>observations as the proxy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1" b="23477"/>
          <a:stretch/>
        </p:blipFill>
        <p:spPr>
          <a:xfrm>
            <a:off x="4903470" y="4098112"/>
            <a:ext cx="4395686" cy="2707052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782682D-8DDF-F24A-8FCA-AA0DAC91600C}"/>
              </a:ext>
            </a:extLst>
          </p:cNvPr>
          <p:cNvGrpSpPr/>
          <p:nvPr/>
        </p:nvGrpSpPr>
        <p:grpSpPr>
          <a:xfrm>
            <a:off x="235075" y="2122899"/>
            <a:ext cx="3400385" cy="3950423"/>
            <a:chOff x="97195" y="1223719"/>
            <a:chExt cx="2928315" cy="2560499"/>
          </a:xfrm>
        </p:grpSpPr>
        <p:pic>
          <p:nvPicPr>
            <p:cNvPr id="6" name="Picture 4" descr="mage result for IASI spectrum CrIS">
              <a:extLst>
                <a:ext uri="{FF2B5EF4-FFF2-40B4-BE49-F238E27FC236}">
                  <a16:creationId xmlns:a16="http://schemas.microsoft.com/office/drawing/2014/main" id="{12DBCD8C-05D0-6344-960F-588FDACBC9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1" t="61227" r="5683" b="11273"/>
            <a:stretch/>
          </p:blipFill>
          <p:spPr bwMode="auto">
            <a:xfrm>
              <a:off x="297791" y="1223719"/>
              <a:ext cx="2727719" cy="524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03ED477-CCC1-F147-8B23-010C560421DE}"/>
                </a:ext>
              </a:extLst>
            </p:cNvPr>
            <p:cNvGrpSpPr/>
            <p:nvPr/>
          </p:nvGrpSpPr>
          <p:grpSpPr>
            <a:xfrm>
              <a:off x="97195" y="1877853"/>
              <a:ext cx="2928315" cy="1906365"/>
              <a:chOff x="97195" y="1877853"/>
              <a:chExt cx="2928315" cy="1906365"/>
            </a:xfrm>
          </p:grpSpPr>
          <p:pic>
            <p:nvPicPr>
              <p:cNvPr id="8" name="Picture 8" descr="mage result for IASI interferogram">
                <a:extLst>
                  <a:ext uri="{FF2B5EF4-FFF2-40B4-BE49-F238E27FC236}">
                    <a16:creationId xmlns:a16="http://schemas.microsoft.com/office/drawing/2014/main" id="{D406ED59-B7BE-1C4C-A359-ABE020733A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74" t="23449" r="19756" b="21096"/>
              <a:stretch/>
            </p:blipFill>
            <p:spPr bwMode="auto">
              <a:xfrm>
                <a:off x="1044575" y="2527870"/>
                <a:ext cx="1206500" cy="6354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6" descr="mage result for IASI spectrum CrIS">
                <a:extLst>
                  <a:ext uri="{FF2B5EF4-FFF2-40B4-BE49-F238E27FC236}">
                    <a16:creationId xmlns:a16="http://schemas.microsoft.com/office/drawing/2014/main" id="{25DFD42F-55A7-3648-8FBB-FF4D9678F9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42" t="4614" r="12903" b="70729"/>
              <a:stretch/>
            </p:blipFill>
            <p:spPr bwMode="auto">
              <a:xfrm>
                <a:off x="297791" y="3182480"/>
                <a:ext cx="2727719" cy="6017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8" descr="mage result for IASI interferogram">
                <a:extLst>
                  <a:ext uri="{FF2B5EF4-FFF2-40B4-BE49-F238E27FC236}">
                    <a16:creationId xmlns:a16="http://schemas.microsoft.com/office/drawing/2014/main" id="{9A398231-573A-D046-9AE5-372EE9A0E7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74" t="23449" r="19756" b="21096"/>
              <a:stretch/>
            </p:blipFill>
            <p:spPr bwMode="auto">
              <a:xfrm>
                <a:off x="297791" y="1877853"/>
                <a:ext cx="2616930" cy="6354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A5C3CDA-98C2-6E44-B0F2-DA04957605F1}"/>
                  </a:ext>
                </a:extLst>
              </p:cNvPr>
              <p:cNvCxnSpPr/>
              <p:nvPr/>
            </p:nvCxnSpPr>
            <p:spPr>
              <a:xfrm>
                <a:off x="1520825" y="2442489"/>
                <a:ext cx="0" cy="11661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2BB8BC4-29F8-B24B-8660-B14F4B126E30}"/>
                  </a:ext>
                </a:extLst>
              </p:cNvPr>
              <p:cNvCxnSpPr/>
              <p:nvPr/>
            </p:nvCxnSpPr>
            <p:spPr>
              <a:xfrm>
                <a:off x="1793875" y="2442488"/>
                <a:ext cx="0" cy="11661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A26A5407-6A75-F646-995B-C8FF6BE4FC15}"/>
                  </a:ext>
                </a:extLst>
              </p:cNvPr>
              <p:cNvCxnSpPr/>
              <p:nvPr/>
            </p:nvCxnSpPr>
            <p:spPr>
              <a:xfrm>
                <a:off x="2251075" y="2931897"/>
                <a:ext cx="0" cy="11661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86ECB6B-AF61-DF46-9EE4-674E8988AF83}"/>
                  </a:ext>
                </a:extLst>
              </p:cNvPr>
              <p:cNvCxnSpPr/>
              <p:nvPr/>
            </p:nvCxnSpPr>
            <p:spPr>
              <a:xfrm>
                <a:off x="1044575" y="2921728"/>
                <a:ext cx="0" cy="11661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24C3D45-1B65-3148-BA38-88B05347D6AB}"/>
                  </a:ext>
                </a:extLst>
              </p:cNvPr>
              <p:cNvCxnSpPr/>
              <p:nvPr/>
            </p:nvCxnSpPr>
            <p:spPr>
              <a:xfrm>
                <a:off x="1304925" y="2630330"/>
                <a:ext cx="0" cy="11661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CD841D3-C638-5042-BCC8-726CF1D0D49E}"/>
                  </a:ext>
                </a:extLst>
              </p:cNvPr>
              <p:cNvCxnSpPr/>
              <p:nvPr/>
            </p:nvCxnSpPr>
            <p:spPr>
              <a:xfrm>
                <a:off x="1990725" y="2630330"/>
                <a:ext cx="0" cy="11661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5C7B89B-CCA3-E641-BAA6-1B1D99CE6DF7}"/>
                  </a:ext>
                </a:extLst>
              </p:cNvPr>
              <p:cNvCxnSpPr/>
              <p:nvPr/>
            </p:nvCxnSpPr>
            <p:spPr>
              <a:xfrm flipV="1">
                <a:off x="1330325" y="2679700"/>
                <a:ext cx="631825" cy="635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E599028-323A-164F-8073-8F4BD9E30FBE}"/>
                  </a:ext>
                </a:extLst>
              </p:cNvPr>
              <p:cNvCxnSpPr/>
              <p:nvPr/>
            </p:nvCxnSpPr>
            <p:spPr>
              <a:xfrm>
                <a:off x="1533231" y="2482562"/>
                <a:ext cx="260644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E567C1C5-6CCD-3647-8729-F8E591D5BDB5}"/>
                  </a:ext>
                </a:extLst>
              </p:cNvPr>
              <p:cNvCxnSpPr/>
              <p:nvPr/>
            </p:nvCxnSpPr>
            <p:spPr>
              <a:xfrm>
                <a:off x="1082675" y="2978150"/>
                <a:ext cx="1168400" cy="127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6EADFA4-62AA-DA45-9890-46569F315597}"/>
                  </a:ext>
                </a:extLst>
              </p:cNvPr>
              <p:cNvSpPr/>
              <p:nvPr/>
            </p:nvSpPr>
            <p:spPr>
              <a:xfrm>
                <a:off x="107355" y="2269664"/>
                <a:ext cx="56810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SWIR</a:t>
                </a:r>
                <a:endParaRPr lang="en-US" sz="1400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A316707-9329-474B-A819-8E4F23568E5C}"/>
                  </a:ext>
                </a:extLst>
              </p:cNvPr>
              <p:cNvSpPr/>
              <p:nvPr/>
            </p:nvSpPr>
            <p:spPr>
              <a:xfrm>
                <a:off x="97195" y="2523664"/>
                <a:ext cx="64152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MWIR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7F0C0BC-AF8A-4449-8E56-9F6AC10F905F}"/>
                  </a:ext>
                </a:extLst>
              </p:cNvPr>
              <p:cNvSpPr/>
              <p:nvPr/>
            </p:nvSpPr>
            <p:spPr>
              <a:xfrm>
                <a:off x="107355" y="2808144"/>
                <a:ext cx="55271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LWIR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6C3F704-5422-124F-91EE-164C7CCAA4F8}"/>
                  </a:ext>
                </a:extLst>
              </p:cNvPr>
              <p:cNvSpPr/>
              <p:nvPr/>
            </p:nvSpPr>
            <p:spPr>
              <a:xfrm>
                <a:off x="2291755" y="1883584"/>
                <a:ext cx="46038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IASI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5204771-6525-AE49-8CD2-25A4944A3B19}"/>
                  </a:ext>
                </a:extLst>
              </p:cNvPr>
              <p:cNvSpPr/>
              <p:nvPr/>
            </p:nvSpPr>
            <p:spPr>
              <a:xfrm>
                <a:off x="2291165" y="2442488"/>
                <a:ext cx="47000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err="1"/>
                  <a:t>CrIS</a:t>
                </a:r>
                <a:endParaRPr lang="en-US" sz="1400" dirty="0"/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17AEBCC-B87D-2C4A-93C4-B40273411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321" y="1601704"/>
            <a:ext cx="3932819" cy="262355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31E8B10-D674-5B4A-A4D6-37E40CD72DEE}"/>
              </a:ext>
            </a:extLst>
          </p:cNvPr>
          <p:cNvSpPr/>
          <p:nvPr/>
        </p:nvSpPr>
        <p:spPr>
          <a:xfrm rot="16200000">
            <a:off x="3320067" y="4913521"/>
            <a:ext cx="2554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Convolution Errors </a:t>
            </a:r>
          </a:p>
          <a:p>
            <a:pPr algn="ctr"/>
            <a:r>
              <a:rPr lang="en-US" dirty="0"/>
              <a:t>Based on real IASI data (2013)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871C83-FE37-264F-8836-007C629C3988}"/>
              </a:ext>
            </a:extLst>
          </p:cNvPr>
          <p:cNvSpPr/>
          <p:nvPr/>
        </p:nvSpPr>
        <p:spPr>
          <a:xfrm rot="16200000">
            <a:off x="3442438" y="2144121"/>
            <a:ext cx="2032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Convolution Errors </a:t>
            </a:r>
          </a:p>
          <a:p>
            <a:pPr algn="ctr"/>
            <a:r>
              <a:rPr lang="en-US" dirty="0"/>
              <a:t>Based on PCRTM simulation of training samples</a:t>
            </a:r>
          </a:p>
        </p:txBody>
      </p:sp>
    </p:spTree>
    <p:extLst>
      <p:ext uri="{BB962C8B-B14F-4D97-AF65-F5344CB8AC3E}">
        <p14:creationId xmlns:p14="http://schemas.microsoft.com/office/powerpoint/2010/main" val="2605234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09" y="240348"/>
            <a:ext cx="8229600" cy="1143000"/>
          </a:xfrm>
        </p:spPr>
        <p:txBody>
          <a:bodyPr/>
          <a:lstStyle/>
          <a:p>
            <a:r>
              <a:rPr lang="en-US" sz="2400" dirty="0"/>
              <a:t>Correction for MODIS-</a:t>
            </a:r>
            <a:r>
              <a:rPr lang="en-US" sz="2400" dirty="0" err="1"/>
              <a:t>CrIS</a:t>
            </a:r>
            <a:r>
              <a:rPr lang="en-US" sz="2400" dirty="0"/>
              <a:t> (Blackman, Band 22)</a:t>
            </a:r>
            <a:br>
              <a:rPr lang="en-US" sz="2400" dirty="0"/>
            </a:br>
            <a:r>
              <a:rPr lang="en-US" sz="2400" dirty="0"/>
              <a:t>Convolution Errors produced from IASI data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" t="25255" r="8954" b="22825"/>
          <a:stretch/>
        </p:blipFill>
        <p:spPr>
          <a:xfrm>
            <a:off x="65362" y="1161999"/>
            <a:ext cx="4570547" cy="366563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25232" r="9466" b="23872"/>
          <a:stretch/>
        </p:blipFill>
        <p:spPr>
          <a:xfrm>
            <a:off x="4591609" y="1161999"/>
            <a:ext cx="4487029" cy="3606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t="25806" r="11136" b="23872"/>
          <a:stretch/>
        </p:blipFill>
        <p:spPr>
          <a:xfrm>
            <a:off x="2585884" y="4559709"/>
            <a:ext cx="3775587" cy="231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85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t="25376" r="9466" b="24015"/>
          <a:stretch/>
        </p:blipFill>
        <p:spPr>
          <a:xfrm>
            <a:off x="127820" y="1268362"/>
            <a:ext cx="4444180" cy="3470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26236" r="9466" b="23871"/>
          <a:stretch/>
        </p:blipFill>
        <p:spPr>
          <a:xfrm>
            <a:off x="4640826" y="1317523"/>
            <a:ext cx="4424516" cy="3421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26380" r="10022" b="23585"/>
          <a:stretch/>
        </p:blipFill>
        <p:spPr>
          <a:xfrm>
            <a:off x="3048000" y="4581832"/>
            <a:ext cx="3047999" cy="22761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1F304E5-1542-6245-90C8-DF3CEAADCC80}"/>
              </a:ext>
            </a:extLst>
          </p:cNvPr>
          <p:cNvSpPr txBox="1">
            <a:spLocks/>
          </p:cNvSpPr>
          <p:nvPr/>
        </p:nvSpPr>
        <p:spPr bwMode="auto">
          <a:xfrm>
            <a:off x="526026" y="28987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Correction for MODIS-</a:t>
            </a:r>
            <a:r>
              <a:rPr lang="en-US" sz="2400" dirty="0" err="1"/>
              <a:t>CrIS</a:t>
            </a:r>
            <a:r>
              <a:rPr lang="en-US" sz="2400" dirty="0"/>
              <a:t> (Blackman, Band 34)</a:t>
            </a:r>
            <a:br>
              <a:rPr lang="en-US" sz="2400" dirty="0"/>
            </a:br>
            <a:r>
              <a:rPr lang="en-US" sz="2400" dirty="0"/>
              <a:t>Convolution Errors produced from IASI data </a:t>
            </a:r>
          </a:p>
        </p:txBody>
      </p:sp>
    </p:spTree>
    <p:extLst>
      <p:ext uri="{BB962C8B-B14F-4D97-AF65-F5344CB8AC3E}">
        <p14:creationId xmlns:p14="http://schemas.microsoft.com/office/powerpoint/2010/main" val="364869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1CC064-C1CF-674B-A98A-C496338F6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08" y="607340"/>
            <a:ext cx="54006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92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Spectral gap filling for MODIS band 29 region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4214" y="2756887"/>
            <a:ext cx="3013364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charset="2"/>
              <a:buChar char="§"/>
            </a:pPr>
            <a:r>
              <a:rPr lang="en-US" sz="1500" dirty="0" err="1"/>
              <a:t>CrIS</a:t>
            </a:r>
            <a:r>
              <a:rPr lang="en-US" sz="1500" dirty="0"/>
              <a:t> and AIRS barely cover MODIS band 29</a:t>
            </a:r>
          </a:p>
          <a:p>
            <a:pPr marL="214313" indent="-214313">
              <a:buFont typeface="Wingdings" charset="2"/>
              <a:buChar char="§"/>
            </a:pPr>
            <a:endParaRPr lang="en-US" sz="1500" dirty="0"/>
          </a:p>
          <a:p>
            <a:pPr marL="214313" indent="-214313">
              <a:buFont typeface="Wingdings" charset="2"/>
              <a:buChar char="§"/>
            </a:pPr>
            <a:r>
              <a:rPr lang="en-US" sz="1500" dirty="0"/>
              <a:t>Spectral information within band 29 can be accurately predicted using spectral information out of that band</a:t>
            </a:r>
          </a:p>
          <a:p>
            <a:pPr marL="214313" indent="-214313">
              <a:buFont typeface="Wingdings" charset="2"/>
              <a:buChar char="§"/>
            </a:pPr>
            <a:endParaRPr lang="en-US" sz="1500" dirty="0"/>
          </a:p>
          <a:p>
            <a:pPr marL="214313" indent="-214313">
              <a:buFont typeface="Wingdings" charset="2"/>
              <a:buChar char="§"/>
            </a:pPr>
            <a:r>
              <a:rPr lang="en-US" sz="1500" dirty="0"/>
              <a:t>IASI real data is used as the proxy data to test the spectral gap filling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47643" y="1265666"/>
                <a:ext cx="8209935" cy="13385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𝑎𝑝</m:t>
                          </m:r>
                        </m:sup>
                      </m:sSubSup>
                      <m:r>
                        <a:rPr lang="en-US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latin typeface="Cambria Math" charset="0"/>
                            </a:rPr>
                            <m:t>𝑛</m:t>
                          </m:r>
                          <m:r>
                            <a:rPr lang="en-US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𝑛𝑐h</m:t>
                          </m:r>
                        </m:sup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i="1" smtClean="0"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𝐶𝑟𝐼𝑆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charset="0"/>
                        </a:rPr>
                        <m:t>    </m:t>
                      </m:r>
                    </m:oMath>
                  </m:oMathPara>
                </a14:m>
                <a:endParaRPr lang="en-US" b="0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𝑖</m:t>
                      </m:r>
                      <m:r>
                        <a:rPr lang="en-US" b="0" i="1" smtClean="0">
                          <a:latin typeface="Cambria Math" charset="0"/>
                        </a:rPr>
                        <m:t> −</m:t>
                      </m:r>
                      <m:r>
                        <a:rPr lang="en-US" b="0" i="1" smtClean="0">
                          <a:latin typeface="Cambria Math" charset="0"/>
                        </a:rPr>
                        <m:t>𝑚𝑖𝑠𝑠𝑖𝑛𝑔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𝑐h𝑎𝑛𝑛𝑒𝑙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𝑛𝑢𝑚𝑏𝑒𝑟</m:t>
                      </m:r>
                      <m:r>
                        <a:rPr lang="en-US" b="0" i="1" smtClean="0"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latin typeface="Cambria Math" charset="0"/>
                        </a:rPr>
                        <m:t>𝑛</m:t>
                      </m:r>
                      <m:r>
                        <a:rPr lang="en-US" b="0" i="1" smtClean="0">
                          <a:latin typeface="Cambria Math" charset="0"/>
                        </a:rPr>
                        <m:t> −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𝐶𝑟𝐼𝑆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𝑐h𝑎𝑛𝑛𝑒𝑙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𝑛𝑢𝑚𝑏𝑒𝑟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43" y="1265666"/>
                <a:ext cx="8209935" cy="1338508"/>
              </a:xfrm>
              <a:prstGeom prst="rect">
                <a:avLst/>
              </a:prstGeom>
              <a:blipFill>
                <a:blip r:embed="rId2"/>
                <a:stretch>
                  <a:fillRect t="-65094" b="-5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F9059F2-2822-A046-B5EA-D7E7F1C30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43" y="2408666"/>
            <a:ext cx="5072380" cy="428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37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78D97-5899-5148-9A13-5703FC56E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120AF-1AFF-5649-9030-47ED37D64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Definition of convolution errors when inter-calibrate a broad band sensor and a hyperspectral sensor</a:t>
            </a:r>
          </a:p>
          <a:p>
            <a:r>
              <a:rPr lang="en-US" sz="2800" dirty="0"/>
              <a:t>Error characterizations using realistic radiative transfer model simulations</a:t>
            </a:r>
          </a:p>
          <a:p>
            <a:r>
              <a:rPr lang="en-US" sz="2800" dirty="0"/>
              <a:t>Method for correcting the convolution errors</a:t>
            </a:r>
          </a:p>
          <a:p>
            <a:r>
              <a:rPr lang="en-US" sz="2800" dirty="0"/>
              <a:t>Applying the method to MODIS/AIRS MODIS/</a:t>
            </a:r>
            <a:r>
              <a:rPr lang="en-US" sz="2800" dirty="0" err="1"/>
              <a:t>CrIS</a:t>
            </a:r>
            <a:r>
              <a:rPr lang="en-US" sz="2800" dirty="0"/>
              <a:t>, and MODIS/IASI inter-</a:t>
            </a:r>
            <a:r>
              <a:rPr lang="en-US" sz="2800" dirty="0" err="1"/>
              <a:t>cal</a:t>
            </a:r>
            <a:endParaRPr lang="en-US" sz="2800" dirty="0"/>
          </a:p>
          <a:p>
            <a:r>
              <a:rPr lang="en-US" sz="2800" dirty="0"/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3317347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780706B-74C0-EF44-BF05-5C568ED2FC92}"/>
              </a:ext>
            </a:extLst>
          </p:cNvPr>
          <p:cNvSpPr txBox="1"/>
          <p:nvPr/>
        </p:nvSpPr>
        <p:spPr>
          <a:xfrm>
            <a:off x="4004703" y="6493809"/>
            <a:ext cx="1117787" cy="12894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38" b="1" dirty="0">
                <a:solidFill>
                  <a:srgbClr val="0000CC"/>
                </a:solidFill>
                <a:latin typeface="Arial"/>
                <a:cs typeface="Arial"/>
                <a:hlinkClick r:id="rId2"/>
              </a:rPr>
              <a:t>(</a:t>
            </a:r>
            <a:r>
              <a:rPr sz="838" b="1" u="sng" dirty="0">
                <a:solidFill>
                  <a:srgbClr val="996633"/>
                </a:solidFill>
                <a:latin typeface="Arial"/>
                <a:cs typeface="Arial"/>
                <a:hlinkClick r:id="rId2"/>
              </a:rPr>
              <a:t>Xu.Liu-1@nasa.gov</a:t>
            </a:r>
            <a:r>
              <a:rPr sz="838" b="1" u="sng" spc="-49" dirty="0">
                <a:solidFill>
                  <a:srgbClr val="996633"/>
                </a:solidFill>
                <a:latin typeface="Arial"/>
                <a:cs typeface="Arial"/>
                <a:hlinkClick r:id="rId2"/>
              </a:rPr>
              <a:t> </a:t>
            </a:r>
            <a:r>
              <a:rPr sz="838" b="1" spc="4" dirty="0">
                <a:solidFill>
                  <a:srgbClr val="0000CC"/>
                </a:solidFill>
                <a:latin typeface="Arial"/>
                <a:cs typeface="Arial"/>
              </a:rPr>
              <a:t>)</a:t>
            </a:r>
            <a:endParaRPr sz="838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C0E3063-9E04-8E4A-8F5C-1BEDDD34F9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7302" y="403412"/>
            <a:ext cx="6548438" cy="337578"/>
          </a:xfrm>
        </p:spPr>
        <p:txBody>
          <a:bodyPr rtlCol="0"/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118" spc="13" dirty="0"/>
              <a:t>PCRTM </a:t>
            </a:r>
            <a:r>
              <a:rPr sz="2118" spc="9" dirty="0"/>
              <a:t>handle </a:t>
            </a:r>
            <a:r>
              <a:rPr sz="2118" spc="-18" dirty="0"/>
              <a:t>NLTE </a:t>
            </a:r>
            <a:r>
              <a:rPr sz="2118" spc="4" dirty="0"/>
              <a:t>and </a:t>
            </a:r>
            <a:r>
              <a:rPr sz="2118" spc="9" dirty="0"/>
              <a:t>solar </a:t>
            </a:r>
            <a:r>
              <a:rPr sz="2118" spc="4" dirty="0"/>
              <a:t>scattering</a:t>
            </a:r>
            <a:r>
              <a:rPr sz="2118" spc="141" dirty="0"/>
              <a:t> </a:t>
            </a:r>
            <a:r>
              <a:rPr sz="2118" spc="9" dirty="0"/>
              <a:t>properly</a:t>
            </a:r>
            <a:endParaRPr sz="2118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D4CF2A0-B248-A149-98FE-65C60BF30BAF}"/>
              </a:ext>
            </a:extLst>
          </p:cNvPr>
          <p:cNvSpPr txBox="1"/>
          <p:nvPr/>
        </p:nvSpPr>
        <p:spPr>
          <a:xfrm>
            <a:off x="2503115" y="2969559"/>
            <a:ext cx="366993" cy="16299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59" b="1" dirty="0">
                <a:latin typeface="Arial"/>
                <a:cs typeface="Arial"/>
              </a:rPr>
              <a:t>Fig.</a:t>
            </a:r>
            <a:r>
              <a:rPr sz="1059" b="1" spc="-154" dirty="0">
                <a:latin typeface="Arial"/>
                <a:cs typeface="Arial"/>
              </a:rPr>
              <a:t> </a:t>
            </a:r>
            <a:r>
              <a:rPr sz="1059" b="1" dirty="0">
                <a:latin typeface="Arial"/>
                <a:cs typeface="Arial"/>
              </a:rPr>
              <a:t>1</a:t>
            </a:r>
            <a:endParaRPr sz="1059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B59A224-5423-DD45-9866-E1B4BCE2D49A}"/>
              </a:ext>
            </a:extLst>
          </p:cNvPr>
          <p:cNvSpPr txBox="1"/>
          <p:nvPr/>
        </p:nvSpPr>
        <p:spPr>
          <a:xfrm>
            <a:off x="6300508" y="2947148"/>
            <a:ext cx="366993" cy="16299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59" b="1" dirty="0">
                <a:latin typeface="Arial"/>
                <a:cs typeface="Arial"/>
              </a:rPr>
              <a:t>Fig.</a:t>
            </a:r>
            <a:r>
              <a:rPr sz="1059" b="1" spc="-154" dirty="0">
                <a:latin typeface="Arial"/>
                <a:cs typeface="Arial"/>
              </a:rPr>
              <a:t> </a:t>
            </a:r>
            <a:r>
              <a:rPr sz="1059" b="1" dirty="0">
                <a:latin typeface="Arial"/>
                <a:cs typeface="Arial"/>
              </a:rPr>
              <a:t>2</a:t>
            </a:r>
            <a:endParaRPr sz="1059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BFFB37B-3086-6E43-99A4-19B335284445}"/>
              </a:ext>
            </a:extLst>
          </p:cNvPr>
          <p:cNvSpPr txBox="1"/>
          <p:nvPr/>
        </p:nvSpPr>
        <p:spPr>
          <a:xfrm>
            <a:off x="874059" y="1238251"/>
            <a:ext cx="7052703" cy="91858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361950" indent="-349250">
              <a:tabLst>
                <a:tab pos="361950" algn="l"/>
                <a:tab pos="363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61950" algn="l"/>
                <a:tab pos="363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61950" algn="l"/>
                <a:tab pos="363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61950" algn="l"/>
                <a:tab pos="363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61950" algn="l"/>
                <a:tab pos="363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363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363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363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363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en-US" altLang="en-US" sz="1412" b="1" dirty="0">
                <a:latin typeface="Arial" panose="020B0604020202020204" pitchFamily="34" charset="0"/>
                <a:cs typeface="Arial" panose="020B0604020202020204" pitchFamily="34" charset="0"/>
              </a:rPr>
              <a:t>Figure 1 shows the calculated hyper spectra for night time, day time without  NLTE  and daytime with NLTE</a:t>
            </a:r>
            <a:endParaRPr lang="en-US" altLang="en-US" sz="141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4000"/>
              </a:lnSpc>
              <a:spcBef>
                <a:spcPts val="320"/>
              </a:spcBef>
              <a:buFont typeface="Arial" panose="020B0604020202020204" pitchFamily="34" charset="0"/>
              <a:buChar char="•"/>
            </a:pPr>
            <a:r>
              <a:rPr lang="en-US" altLang="en-US" sz="1412" b="1" dirty="0">
                <a:latin typeface="Arial" panose="020B0604020202020204" pitchFamily="34" charset="0"/>
                <a:cs typeface="Arial" panose="020B0604020202020204" pitchFamily="34" charset="0"/>
              </a:rPr>
              <a:t>Figure 2 shows PCRTM calculated and observed day-time IASI spectra  during  SNPP-2 field campaign</a:t>
            </a:r>
            <a:endParaRPr lang="en-US" altLang="en-US" sz="14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2" name="object 7">
            <a:extLst>
              <a:ext uri="{FF2B5EF4-FFF2-40B4-BE49-F238E27FC236}">
                <a16:creationId xmlns:a16="http://schemas.microsoft.com/office/drawing/2014/main" id="{E6880016-19A5-F14F-8498-3FAEB6609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821" y="3343555"/>
            <a:ext cx="3765176" cy="277205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3" name="object 8">
            <a:extLst>
              <a:ext uri="{FF2B5EF4-FFF2-40B4-BE49-F238E27FC236}">
                <a16:creationId xmlns:a16="http://schemas.microsoft.com/office/drawing/2014/main" id="{8482F301-8713-5444-8C5B-B8B6342BA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048" y="3343556"/>
            <a:ext cx="4174191" cy="281687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287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F8D73FF-7FD1-DF45-B803-564552449ADB}"/>
              </a:ext>
            </a:extLst>
          </p:cNvPr>
          <p:cNvSpPr txBox="1"/>
          <p:nvPr/>
        </p:nvSpPr>
        <p:spPr>
          <a:xfrm>
            <a:off x="4004703" y="6493809"/>
            <a:ext cx="1117787" cy="12894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38" b="1" dirty="0">
                <a:solidFill>
                  <a:srgbClr val="0000CC"/>
                </a:solidFill>
                <a:latin typeface="Arial"/>
                <a:cs typeface="Arial"/>
                <a:hlinkClick r:id="rId2"/>
              </a:rPr>
              <a:t>(</a:t>
            </a:r>
            <a:r>
              <a:rPr sz="838" b="1" u="sng" dirty="0">
                <a:solidFill>
                  <a:srgbClr val="996633"/>
                </a:solidFill>
                <a:latin typeface="Arial"/>
                <a:cs typeface="Arial"/>
                <a:hlinkClick r:id="rId2"/>
              </a:rPr>
              <a:t>Xu.Liu-1@nasa.gov</a:t>
            </a:r>
            <a:r>
              <a:rPr sz="838" b="1" u="sng" spc="-49" dirty="0">
                <a:solidFill>
                  <a:srgbClr val="996633"/>
                </a:solidFill>
                <a:latin typeface="Arial"/>
                <a:cs typeface="Arial"/>
                <a:hlinkClick r:id="rId2"/>
              </a:rPr>
              <a:t> </a:t>
            </a:r>
            <a:r>
              <a:rPr sz="838" b="1" spc="4" dirty="0">
                <a:solidFill>
                  <a:srgbClr val="0000CC"/>
                </a:solidFill>
                <a:latin typeface="Arial"/>
                <a:cs typeface="Arial"/>
              </a:rPr>
              <a:t>)</a:t>
            </a:r>
            <a:endParaRPr sz="838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44B0ECA-05F1-AE43-AFB1-1F1D87548C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0235" y="268941"/>
            <a:ext cx="7261413" cy="605118"/>
          </a:xfrm>
        </p:spPr>
        <p:txBody>
          <a:bodyPr vert="horz" wrap="square" lIns="91440" tIns="46352" rIns="91440" bIns="45720" numCol="1" anchor="ctr" anchorCtr="0" compatLnSpc="1">
            <a:prstTxWarp prst="textNoShape">
              <a:avLst/>
            </a:prstTxWarp>
          </a:bodyPr>
          <a:lstStyle/>
          <a:p>
            <a:pPr marL="655579" indent="-648575">
              <a:lnSpc>
                <a:spcPct val="102000"/>
              </a:lnSpc>
            </a:pPr>
            <a:r>
              <a:rPr lang="en-US" altLang="en-US" sz="1765" dirty="0">
                <a:latin typeface="Arial" panose="020B0604020202020204" pitchFamily="34" charset="0"/>
                <a:cs typeface="Arial" panose="020B0604020202020204" pitchFamily="34" charset="0"/>
              </a:rPr>
              <a:t>Recent Results on Simulating AIRS spectra in the using  ECMWF cloud fields (</a:t>
            </a:r>
            <a:r>
              <a:rPr lang="en-US" altLang="en-US" sz="1765" dirty="0" err="1">
                <a:latin typeface="Arial" panose="020B0604020202020204" pitchFamily="34" charset="0"/>
                <a:cs typeface="Arial" panose="020B0604020202020204" pitchFamily="34" charset="0"/>
              </a:rPr>
              <a:t>Aunman</a:t>
            </a:r>
            <a:r>
              <a:rPr lang="en-US" altLang="en-US" sz="1765" dirty="0">
                <a:latin typeface="Arial" panose="020B0604020202020204" pitchFamily="34" charset="0"/>
                <a:cs typeface="Arial" panose="020B0604020202020204" pitchFamily="34" charset="0"/>
              </a:rPr>
              <a:t> et al, 2018 JGR)</a:t>
            </a:r>
            <a:endParaRPr lang="en-US" altLang="en-US" sz="194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3191AE7-54D4-2443-9372-018324A7885E}"/>
              </a:ext>
            </a:extLst>
          </p:cNvPr>
          <p:cNvSpPr txBox="1"/>
          <p:nvPr/>
        </p:nvSpPr>
        <p:spPr>
          <a:xfrm>
            <a:off x="754997" y="1214438"/>
            <a:ext cx="6818779" cy="21730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44301" indent="-23309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243741" algn="l"/>
                <a:tab pos="244862" algn="l"/>
              </a:tabLst>
              <a:defRPr/>
            </a:pPr>
            <a:r>
              <a:rPr sz="1412" b="1" spc="26" dirty="0">
                <a:latin typeface="Arial"/>
                <a:cs typeface="Arial"/>
              </a:rPr>
              <a:t>PCRTM </a:t>
            </a:r>
            <a:r>
              <a:rPr lang="en-US" sz="1412" b="1" spc="22" dirty="0">
                <a:latin typeface="Arial"/>
                <a:cs typeface="Arial"/>
              </a:rPr>
              <a:t>was able to match</a:t>
            </a:r>
            <a:r>
              <a:rPr sz="1412" b="1" spc="22" dirty="0">
                <a:latin typeface="Arial"/>
                <a:cs typeface="Arial"/>
              </a:rPr>
              <a:t> </a:t>
            </a:r>
            <a:r>
              <a:rPr sz="1412" b="1" spc="18" dirty="0">
                <a:latin typeface="Arial"/>
                <a:cs typeface="Arial"/>
              </a:rPr>
              <a:t>with </a:t>
            </a:r>
            <a:r>
              <a:rPr sz="1412" b="1" spc="22" dirty="0">
                <a:latin typeface="Arial"/>
                <a:cs typeface="Arial"/>
              </a:rPr>
              <a:t>ARIS </a:t>
            </a:r>
            <a:r>
              <a:rPr sz="1412" b="1" spc="18" dirty="0">
                <a:latin typeface="Arial"/>
                <a:cs typeface="Arial"/>
              </a:rPr>
              <a:t>observation well during day</a:t>
            </a:r>
            <a:r>
              <a:rPr sz="1412" b="1" spc="-9" dirty="0">
                <a:latin typeface="Arial"/>
                <a:cs typeface="Arial"/>
              </a:rPr>
              <a:t> </a:t>
            </a:r>
            <a:r>
              <a:rPr sz="1412" b="1" spc="22" dirty="0">
                <a:latin typeface="Arial"/>
                <a:cs typeface="Arial"/>
              </a:rPr>
              <a:t>time</a:t>
            </a:r>
            <a:endParaRPr sz="1412" dirty="0">
              <a:latin typeface="Arial"/>
              <a:cs typeface="Arial"/>
            </a:endParaRPr>
          </a:p>
        </p:txBody>
      </p:sp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097F8ED4-737B-8F40-96E2-D1A644CC7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167633"/>
              </p:ext>
            </p:extLst>
          </p:nvPr>
        </p:nvGraphicFramePr>
        <p:xfrm>
          <a:off x="754997" y="1704612"/>
          <a:ext cx="7199342" cy="4516326"/>
        </p:xfrm>
        <a:graphic>
          <a:graphicData uri="http://schemas.openxmlformats.org/drawingml/2006/table">
            <a:tbl>
              <a:tblPr/>
              <a:tblGrid>
                <a:gridCol w="1608044">
                  <a:extLst>
                    <a:ext uri="{9D8B030D-6E8A-4147-A177-3AD203B41FA5}">
                      <a16:colId xmlns:a16="http://schemas.microsoft.com/office/drawing/2014/main" val="1790171320"/>
                    </a:ext>
                  </a:extLst>
                </a:gridCol>
                <a:gridCol w="924485">
                  <a:extLst>
                    <a:ext uri="{9D8B030D-6E8A-4147-A177-3AD203B41FA5}">
                      <a16:colId xmlns:a16="http://schemas.microsoft.com/office/drawing/2014/main" val="2752987957"/>
                    </a:ext>
                  </a:extLst>
                </a:gridCol>
                <a:gridCol w="1245728">
                  <a:extLst>
                    <a:ext uri="{9D8B030D-6E8A-4147-A177-3AD203B41FA5}">
                      <a16:colId xmlns:a16="http://schemas.microsoft.com/office/drawing/2014/main" val="4174575302"/>
                    </a:ext>
                  </a:extLst>
                </a:gridCol>
                <a:gridCol w="844658">
                  <a:extLst>
                    <a:ext uri="{9D8B030D-6E8A-4147-A177-3AD203B41FA5}">
                      <a16:colId xmlns:a16="http://schemas.microsoft.com/office/drawing/2014/main" val="37288192"/>
                    </a:ext>
                  </a:extLst>
                </a:gridCol>
                <a:gridCol w="1363851">
                  <a:extLst>
                    <a:ext uri="{9D8B030D-6E8A-4147-A177-3AD203B41FA5}">
                      <a16:colId xmlns:a16="http://schemas.microsoft.com/office/drawing/2014/main" val="2074490594"/>
                    </a:ext>
                  </a:extLst>
                </a:gridCol>
                <a:gridCol w="1212576">
                  <a:extLst>
                    <a:ext uri="{9D8B030D-6E8A-4147-A177-3AD203B41FA5}">
                      <a16:colId xmlns:a16="http://schemas.microsoft.com/office/drawing/2014/main" val="4261893157"/>
                    </a:ext>
                  </a:extLst>
                </a:gridCol>
              </a:tblGrid>
              <a:tr h="709129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bt2616 (AIRS</a:t>
                      </a:r>
                    </a:p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observed –calculated)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day PDF correlation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day bias ± 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std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[K] </a:t>
                      </a:r>
                    </a:p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1437 cases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night PDF correlation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night bias ± 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std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[K]</a:t>
                      </a:r>
                    </a:p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1377 cases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day-night [K]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008940"/>
                  </a:ext>
                </a:extLst>
              </a:tr>
              <a:tr h="190500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SARTA_pM1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0.8744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+5.00±14.79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0.9738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-3.06±18.40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787586"/>
                  </a:ext>
                </a:extLst>
              </a:tr>
              <a:tr h="190500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SARTA_p999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0.8779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+7.05±15.57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0.9746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-0.37±19.45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494530"/>
                  </a:ext>
                </a:extLst>
              </a:tr>
              <a:tr h="190500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PCRTM_ERO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0.9855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+1.55±15.90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0.9371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-0.29±19.23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1.84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489937"/>
                  </a:ext>
                </a:extLst>
              </a:tr>
              <a:tr h="190500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PCRTM_MRO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0.9846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+0.73±15.84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0.9334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35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35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-1.88± 18.84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2.61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051459"/>
                  </a:ext>
                </a:extLst>
              </a:tr>
              <a:tr h="190500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PCRTM_ERO2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0.9804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+2.52±16.79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0.9543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+0.58± 20.56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1.94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821688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PCRTM_MRO4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0.9766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+0.91±16.22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0.9446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-1.25±19.47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2.1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842531"/>
                  </a:ext>
                </a:extLst>
              </a:tr>
              <a:tr h="252132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HT_CMO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0.6669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+15.04±20.11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0.9075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-2.53±20.49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35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35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17.5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383751"/>
                  </a:ext>
                </a:extLst>
              </a:tr>
              <a:tr h="252132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HT_CRO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0.6492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+15.97±19.76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0.9809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-1.43±20.12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35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35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17.4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624726"/>
                  </a:ext>
                </a:extLst>
              </a:tr>
              <a:tr h="252132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HT_CMRO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0.6653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+15.13±20.10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0.9074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-2.46±20.47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35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35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17.5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364612"/>
                  </a:ext>
                </a:extLst>
              </a:tr>
              <a:tr h="190500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HT_SMO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0.9215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+3.69±15.86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0.9791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-2.11±20.59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35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35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6379"/>
                  </a:ext>
                </a:extLst>
              </a:tr>
              <a:tr h="190500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HT_SRO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0.9628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+3.87±15.83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0.9736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-0.83±20.14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35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35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4.7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766300"/>
                  </a:ext>
                </a:extLst>
              </a:tr>
              <a:tr h="190500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HT_SMRO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0.9245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+3.65±15.88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0.9799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-2.02±20.56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35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35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365542"/>
                  </a:ext>
                </a:extLst>
              </a:tr>
              <a:tr h="190500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RTTOV_MRO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0.8948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+4.81±15.86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0.9574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-6.48±19.85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11.3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957678"/>
                  </a:ext>
                </a:extLst>
              </a:tr>
              <a:tr h="190500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RTTOV_CMSS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0.8803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+8.07±15.26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0.9605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-2.38±19.02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683768"/>
                  </a:ext>
                </a:extLst>
              </a:tr>
              <a:tr h="226919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σ-IASI_as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0.4809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+20.94±18.94*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0.8739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+5.37±19.50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15.6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696042"/>
                  </a:ext>
                </a:extLst>
              </a:tr>
              <a:tr h="252132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CRTM2_tcc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0.3991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+20.55±17.60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0.6623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+6.38±20.52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14.1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849915"/>
                  </a:ext>
                </a:extLst>
              </a:tr>
              <a:tr h="224118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CRTM_mro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0.6680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+13.90±18.74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0.9604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-2.16±19.58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16.1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434958"/>
                  </a:ext>
                </a:extLst>
              </a:tr>
              <a:tr h="252132"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CRTM_2col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0.6410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+15.33±18.59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0.9486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-1.04±19.63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650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5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16.4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697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227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0D11A-A801-8945-80E6-03709827F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9F520-BE91-5245-AE7D-BE2E37F41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57" y="1232115"/>
            <a:ext cx="8547314" cy="5401160"/>
          </a:xfrm>
        </p:spPr>
        <p:txBody>
          <a:bodyPr/>
          <a:lstStyle/>
          <a:p>
            <a:r>
              <a:rPr lang="en-US" sz="2000" dirty="0"/>
              <a:t>Convolution errors are due to the spectral gaps and finite spectral resolution of the hyperspectral instrument</a:t>
            </a:r>
          </a:p>
          <a:p>
            <a:r>
              <a:rPr lang="en-US" sz="2000" dirty="0"/>
              <a:t>These errors can be corrected using a simple method</a:t>
            </a:r>
          </a:p>
          <a:p>
            <a:pPr lvl="1"/>
            <a:r>
              <a:rPr lang="en-US" sz="1800" dirty="0"/>
              <a:t>PCRTM and associated LBL radiance database are used to train the correction coefficients</a:t>
            </a:r>
          </a:p>
          <a:p>
            <a:pPr lvl="1"/>
            <a:r>
              <a:rPr lang="en-US" sz="1800" dirty="0"/>
              <a:t>The PCRTM has realistic multi-layer clouds, multiple scattering calculations, realistic surface emissivity variabilities, non-LTE effect, and anisotropic solar cloud scattering</a:t>
            </a:r>
          </a:p>
          <a:p>
            <a:r>
              <a:rPr lang="en-US" sz="2000" dirty="0"/>
              <a:t>The method has been applied to real AIRS/MODIS and IASI/MODIS data</a:t>
            </a:r>
          </a:p>
          <a:p>
            <a:pPr lvl="1"/>
            <a:r>
              <a:rPr lang="en-US" sz="1800" dirty="0"/>
              <a:t>The radiance differences between broadband instrument (MODIS) and the hyperspectral instruments (IASI and AIRS) are more consistent after convolution corrections</a:t>
            </a:r>
          </a:p>
          <a:p>
            <a:r>
              <a:rPr lang="en-US" sz="2000" dirty="0"/>
              <a:t>We have demonstrated the spectral gap filling capability using real MODIS/IASI/</a:t>
            </a:r>
            <a:r>
              <a:rPr lang="en-US" sz="2000" dirty="0" err="1"/>
              <a:t>CrIS</a:t>
            </a:r>
            <a:r>
              <a:rPr lang="en-US" sz="2000" dirty="0"/>
              <a:t> data</a:t>
            </a:r>
          </a:p>
          <a:p>
            <a:pPr lvl="1"/>
            <a:r>
              <a:rPr lang="en-US" sz="1800" dirty="0"/>
              <a:t>Accurate experiment design and assumptions with good results</a:t>
            </a:r>
          </a:p>
          <a:p>
            <a:pPr lvl="1"/>
            <a:r>
              <a:rPr lang="en-US" sz="1800" dirty="0"/>
              <a:t>The method can be used to extend spectral range beyond IASI spectral coverage (</a:t>
            </a:r>
            <a:r>
              <a:rPr lang="en-US" sz="1800" dirty="0" err="1"/>
              <a:t>e.g</a:t>
            </a:r>
            <a:r>
              <a:rPr lang="en-US" sz="1800" dirty="0"/>
              <a:t> far-IR and solar-spectral region)</a:t>
            </a:r>
          </a:p>
        </p:txBody>
      </p:sp>
    </p:spTree>
    <p:extLst>
      <p:ext uri="{BB962C8B-B14F-4D97-AF65-F5344CB8AC3E}">
        <p14:creationId xmlns:p14="http://schemas.microsoft.com/office/powerpoint/2010/main" val="3197658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2BA94-46A8-D84E-A5BE-16C41724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Definition of Convolution Errors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6E240-2CA1-FD47-8454-B2448606B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69" y="1417638"/>
            <a:ext cx="5790458" cy="47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2326FD-1C0B-EE41-8F94-80C1C2244A6F}"/>
              </a:ext>
            </a:extLst>
          </p:cNvPr>
          <p:cNvSpPr txBox="1"/>
          <p:nvPr/>
        </p:nvSpPr>
        <p:spPr>
          <a:xfrm>
            <a:off x="247973" y="1326790"/>
            <a:ext cx="29601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Convolution Errors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Errors due to spectral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Errors due to finite spectral resolution and spectral overlapping of the sensor spectral response function</a:t>
            </a:r>
          </a:p>
          <a:p>
            <a:endParaRPr lang="en-US" dirty="0"/>
          </a:p>
          <a:p>
            <a:r>
              <a:rPr lang="en-US" dirty="0"/>
              <a:t>Errors due to uncertainties in instrument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Radiometric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Uncertainties due to broadband SRF</a:t>
            </a:r>
          </a:p>
          <a:p>
            <a:endParaRPr lang="en-US" dirty="0"/>
          </a:p>
          <a:p>
            <a:r>
              <a:rPr lang="en-US" dirty="0"/>
              <a:t>Our goal is to minimize the convolution error so we can characterize the radiometric uncertainties and sensor SRF uncertainty better.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64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1">
            <a:extLst>
              <a:ext uri="{FF2B5EF4-FFF2-40B4-BE49-F238E27FC236}">
                <a16:creationId xmlns:a16="http://schemas.microsoft.com/office/drawing/2014/main" id="{05EA7029-F1E2-0B4E-9282-05BE5761C96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kumimoji="1" sz="194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55579" indent="-252146">
              <a:spcBef>
                <a:spcPct val="20000"/>
              </a:spcBef>
              <a:buClr>
                <a:schemeClr val="tx1"/>
              </a:buClr>
              <a:buChar char="–"/>
              <a:defRPr kumimoji="1" sz="1765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08583" indent="-201717">
              <a:spcBef>
                <a:spcPct val="20000"/>
              </a:spcBef>
              <a:buClr>
                <a:schemeClr val="tx1"/>
              </a:buClr>
              <a:buChar char="•"/>
              <a:defRPr kumimoji="1" sz="1765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12016" indent="-201717">
              <a:spcBef>
                <a:spcPct val="20000"/>
              </a:spcBef>
              <a:buClr>
                <a:schemeClr val="tx1"/>
              </a:buClr>
              <a:buChar char="•"/>
              <a:defRPr kumimoji="1"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15450" indent="-201717">
              <a:spcBef>
                <a:spcPct val="20000"/>
              </a:spcBef>
              <a:buClr>
                <a:schemeClr val="tx1"/>
              </a:buClr>
              <a:buChar char="–"/>
              <a:defRPr kumimoji="1"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218883" indent="-201717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22316" indent="-201717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025750" indent="-201717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429183" indent="-201717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5CAADE9-1D18-E945-BE3E-B01ED0DD8633}" type="slidenum">
              <a:rPr kumimoji="0" lang="en-US" altLang="en-US" sz="971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br>
              <a:rPr kumimoji="0" lang="en-US" altLang="en-US" sz="971"/>
            </a:br>
            <a:endParaRPr kumimoji="0" lang="en-US" altLang="en-US" sz="971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356BA3C8-93E1-ED48-96C0-CD85DB2692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28320"/>
            <a:ext cx="7126941" cy="762000"/>
          </a:xfrm>
        </p:spPr>
        <p:txBody>
          <a:bodyPr vert="horz" wrap="square" lIns="89864" tIns="44932" rIns="89864" bIns="44932" numCol="1" anchor="ctr" anchorCtr="0" compatLnSpc="1">
            <a:prstTxWarp prst="textNoShape">
              <a:avLst/>
            </a:prstTxWarp>
          </a:bodyPr>
          <a:lstStyle/>
          <a:p>
            <a:pPr defTabSz="804065"/>
            <a:r>
              <a:rPr lang="en-US" altLang="en-US" sz="2382">
                <a:ea typeface="ＭＳ Ｐゴシック" panose="020B0600070205080204" pitchFamily="34" charset="-128"/>
              </a:rPr>
              <a:t>Accuracy of PCRTM is very good relative to reference RT models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387" name="Content Placeholder 6" descr="onechan.jpg">
            <a:extLst>
              <a:ext uri="{FF2B5EF4-FFF2-40B4-BE49-F238E27FC236}">
                <a16:creationId xmlns:a16="http://schemas.microsoft.com/office/drawing/2014/main" id="{6459EB36-CE52-E240-A3CF-E59E35238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2400" r="6000" b="3200"/>
          <a:stretch>
            <a:fillRect/>
          </a:stretch>
        </p:blipFill>
        <p:spPr bwMode="auto">
          <a:xfrm>
            <a:off x="5378824" y="4168589"/>
            <a:ext cx="3155857" cy="217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rsl0p5_b.tif">
            <a:extLst>
              <a:ext uri="{FF2B5EF4-FFF2-40B4-BE49-F238E27FC236}">
                <a16:creationId xmlns:a16="http://schemas.microsoft.com/office/drawing/2014/main" id="{061CEF66-94AC-8241-9E05-F8EB59F3F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6667" r="7500" b="6667"/>
          <a:stretch>
            <a:fillRect/>
          </a:stretch>
        </p:blipFill>
        <p:spPr bwMode="auto">
          <a:xfrm>
            <a:off x="4840941" y="1210235"/>
            <a:ext cx="3711949" cy="279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Content Placeholder 3">
            <a:extLst>
              <a:ext uri="{FF2B5EF4-FFF2-40B4-BE49-F238E27FC236}">
                <a16:creationId xmlns:a16="http://schemas.microsoft.com/office/drawing/2014/main" id="{EF12C6B6-494C-AB48-8955-A6EFFC654D14}"/>
              </a:ext>
            </a:extLst>
          </p:cNvPr>
          <p:cNvSpPr>
            <a:spLocks/>
          </p:cNvSpPr>
          <p:nvPr/>
        </p:nvSpPr>
        <p:spPr bwMode="auto">
          <a:xfrm>
            <a:off x="537882" y="1277470"/>
            <a:ext cx="4235824" cy="15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44" tIns="44921" rIns="89844" bIns="44921"/>
          <a:lstStyle>
            <a:lvl1pPr marL="174625" indent="-174625" defTabSz="1016000">
              <a:spcBef>
                <a:spcPct val="20000"/>
              </a:spcBef>
              <a:buClr>
                <a:schemeClr val="tx1"/>
              </a:buClr>
              <a:buChar char="•"/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016000">
              <a:spcBef>
                <a:spcPct val="20000"/>
              </a:spcBef>
              <a:buClr>
                <a:schemeClr val="tx1"/>
              </a:buClr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016000">
              <a:spcBef>
                <a:spcPct val="20000"/>
              </a:spcBef>
              <a:buClr>
                <a:schemeClr val="tx1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01600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01600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16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16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16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16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35" b="0"/>
              <a:t>Bias error relative to LBL is typically less than 0.002 K</a:t>
            </a:r>
          </a:p>
          <a:p>
            <a:r>
              <a:rPr lang="en-US" altLang="en-US" sz="1235" b="0"/>
              <a:t>The PDF of errors at different frequencies are Gaussian distribution</a:t>
            </a:r>
          </a:p>
          <a:p>
            <a:r>
              <a:rPr lang="en-US" altLang="en-US" sz="1235" b="0"/>
              <a:t>RMS error &lt; 0.03K for IR and &lt; 5x10</a:t>
            </a:r>
            <a:r>
              <a:rPr lang="en-US" altLang="en-US" sz="1235" b="0" baseline="30000"/>
              <a:t>-4 </a:t>
            </a:r>
            <a:r>
              <a:rPr lang="en-US" altLang="en-US" sz="1235" b="0"/>
              <a:t>mW/cm</a:t>
            </a:r>
            <a:r>
              <a:rPr lang="en-US" altLang="en-US" sz="1235" b="0" baseline="30000"/>
              <a:t>2</a:t>
            </a:r>
            <a:r>
              <a:rPr lang="en-US" altLang="en-US" sz="1235" b="0"/>
              <a:t>/sr/cm</a:t>
            </a:r>
            <a:r>
              <a:rPr lang="en-US" altLang="en-US" sz="1235" b="0" baseline="30000"/>
              <a:t>-1 </a:t>
            </a:r>
            <a:r>
              <a:rPr lang="en-US" altLang="en-US" sz="1235" b="0"/>
              <a:t>for solar (&lt; ~0.02%)</a:t>
            </a:r>
          </a:p>
        </p:txBody>
      </p:sp>
      <p:pic>
        <p:nvPicPr>
          <p:cNvPr id="16390" name="Picture 10" descr="fitting.jpg">
            <a:extLst>
              <a:ext uri="{FF2B5EF4-FFF2-40B4-BE49-F238E27FC236}">
                <a16:creationId xmlns:a16="http://schemas.microsoft.com/office/drawing/2014/main" id="{E754F1B5-DF75-E640-8671-C0153A46F92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5600" r="6000" b="7201"/>
          <a:stretch>
            <a:fillRect/>
          </a:stretch>
        </p:blipFill>
        <p:spPr bwMode="auto">
          <a:xfrm>
            <a:off x="336177" y="2689412"/>
            <a:ext cx="4437529" cy="376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993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>
            <a:extLst>
              <a:ext uri="{FF2B5EF4-FFF2-40B4-BE49-F238E27FC236}">
                <a16:creationId xmlns:a16="http://schemas.microsoft.com/office/drawing/2014/main" id="{1D6A3506-6B2D-A44F-A4C7-2CEBF73BE3E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948298" y="112059"/>
            <a:ext cx="7617199" cy="762000"/>
          </a:xfrm>
        </p:spPr>
        <p:txBody>
          <a:bodyPr/>
          <a:lstStyle/>
          <a:p>
            <a:r>
              <a:rPr lang="en-US" altLang="en-US" sz="2471">
                <a:ea typeface="ＭＳ Ｐゴシック" panose="020B0600070205080204" pitchFamily="34" charset="-128"/>
              </a:rPr>
              <a:t>PCRTM has been validated using CrIS, IASI, AIRS, NAST-I, and SCIAMACHY real data</a:t>
            </a:r>
          </a:p>
        </p:txBody>
      </p:sp>
      <p:sp>
        <p:nvSpPr>
          <p:cNvPr id="2050" name="Slide Number Placeholder 6">
            <a:extLst>
              <a:ext uri="{FF2B5EF4-FFF2-40B4-BE49-F238E27FC236}">
                <a16:creationId xmlns:a16="http://schemas.microsoft.com/office/drawing/2014/main" id="{1B4C39AE-18D4-B14B-97C6-C528A360E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kumimoji="1" sz="194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55579" indent="-252146">
              <a:spcBef>
                <a:spcPct val="20000"/>
              </a:spcBef>
              <a:buClr>
                <a:schemeClr val="tx1"/>
              </a:buClr>
              <a:buChar char="–"/>
              <a:defRPr kumimoji="1" sz="1765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08583" indent="-201717">
              <a:spcBef>
                <a:spcPct val="20000"/>
              </a:spcBef>
              <a:buClr>
                <a:schemeClr val="tx1"/>
              </a:buClr>
              <a:buChar char="•"/>
              <a:defRPr kumimoji="1" sz="1765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12016" indent="-201717">
              <a:spcBef>
                <a:spcPct val="20000"/>
              </a:spcBef>
              <a:buClr>
                <a:schemeClr val="tx1"/>
              </a:buClr>
              <a:buChar char="•"/>
              <a:defRPr kumimoji="1"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15450" indent="-201717">
              <a:spcBef>
                <a:spcPct val="20000"/>
              </a:spcBef>
              <a:buClr>
                <a:schemeClr val="tx1"/>
              </a:buClr>
              <a:buChar char="–"/>
              <a:defRPr kumimoji="1"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218883" indent="-201717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22316" indent="-201717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025750" indent="-201717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429183" indent="-201717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176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D36430-6746-1049-9399-FFA9EB98B51A}" type="slidenum">
              <a:rPr kumimoji="0" lang="en-US" altLang="en-US" sz="971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br>
              <a:rPr kumimoji="0" lang="en-US" altLang="en-US" sz="971"/>
            </a:br>
            <a:endParaRPr kumimoji="0" lang="en-US" altLang="en-US" sz="971"/>
          </a:p>
        </p:txBody>
      </p:sp>
      <p:pic>
        <p:nvPicPr>
          <p:cNvPr id="2051" name="Picture 6" descr="jcsda_fig1">
            <a:extLst>
              <a:ext uri="{FF2B5EF4-FFF2-40B4-BE49-F238E27FC236}">
                <a16:creationId xmlns:a16="http://schemas.microsoft.com/office/drawing/2014/main" id="{15D7C8E4-36AF-AD41-A031-54CC16C55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3" y="3697941"/>
            <a:ext cx="3295931" cy="285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2" name="Object 2">
            <a:extLst>
              <a:ext uri="{FF2B5EF4-FFF2-40B4-BE49-F238E27FC236}">
                <a16:creationId xmlns:a16="http://schemas.microsoft.com/office/drawing/2014/main" id="{66745144-BD97-0942-AE2F-D71CD845BA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3706" y="1277470"/>
          <a:ext cx="3476625" cy="2515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Document" r:id="rId4" imgW="10972800" imgH="8229600" progId="Word.Document.12">
                  <p:link updateAutomatic="1"/>
                </p:oleObj>
              </mc:Choice>
              <mc:Fallback>
                <p:oleObj name="Document" r:id="rId4" imgW="10972800" imgH="8229600" progId="Word.Document.12">
                  <p:link updateAutomatic="1"/>
                  <p:pic>
                    <p:nvPicPr>
                      <p:cNvPr id="2052" name="Object 2">
                        <a:extLst>
                          <a:ext uri="{FF2B5EF4-FFF2-40B4-BE49-F238E27FC236}">
                            <a16:creationId xmlns:a16="http://schemas.microsoft.com/office/drawing/2014/main" id="{66745144-BD97-0942-AE2F-D71CD845BA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3706" y="1277470"/>
                        <a:ext cx="3476625" cy="25157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2" descr="sample_rad_hr_fit_tau_1.9_pcld_730.jpg">
            <a:extLst>
              <a:ext uri="{FF2B5EF4-FFF2-40B4-BE49-F238E27FC236}">
                <a16:creationId xmlns:a16="http://schemas.microsoft.com/office/drawing/2014/main" id="{BA45D11F-8F47-BF4D-964C-B055B05B9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4765" r="5853" b="5479"/>
          <a:stretch>
            <a:fillRect/>
          </a:stretch>
        </p:blipFill>
        <p:spPr bwMode="auto">
          <a:xfrm>
            <a:off x="739588" y="1143000"/>
            <a:ext cx="3361765" cy="25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>
            <a:extLst>
              <a:ext uri="{FF2B5EF4-FFF2-40B4-BE49-F238E27FC236}">
                <a16:creationId xmlns:a16="http://schemas.microsoft.com/office/drawing/2014/main" id="{D6A0535D-9AB7-CC48-B57B-AB13FF299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71" y="3765176"/>
            <a:ext cx="3574676" cy="268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895859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0C996D-6C78-264E-82DA-7C6A9F3FB81C}"/>
              </a:ext>
            </a:extLst>
          </p:cNvPr>
          <p:cNvSpPr txBox="1"/>
          <p:nvPr/>
        </p:nvSpPr>
        <p:spPr>
          <a:xfrm>
            <a:off x="2441483" y="6371946"/>
            <a:ext cx="4203606" cy="1222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>
              <a:defRPr/>
            </a:pPr>
            <a:r>
              <a:rPr sz="794" spc="9" dirty="0">
                <a:solidFill>
                  <a:srgbClr val="0000CC"/>
                </a:solidFill>
                <a:latin typeface="Arial"/>
                <a:cs typeface="Arial"/>
              </a:rPr>
              <a:t>CALRREO </a:t>
            </a:r>
            <a:r>
              <a:rPr sz="794" dirty="0">
                <a:solidFill>
                  <a:srgbClr val="0000CC"/>
                </a:solidFill>
                <a:latin typeface="Arial"/>
                <a:cs typeface="Arial"/>
              </a:rPr>
              <a:t>Science Team Meeting, </a:t>
            </a:r>
            <a:r>
              <a:rPr sz="794" spc="4" dirty="0">
                <a:solidFill>
                  <a:srgbClr val="0000CC"/>
                </a:solidFill>
                <a:latin typeface="Arial"/>
                <a:cs typeface="Arial"/>
              </a:rPr>
              <a:t>Hampton, </a:t>
            </a:r>
            <a:r>
              <a:rPr sz="794" dirty="0">
                <a:solidFill>
                  <a:srgbClr val="0000CC"/>
                </a:solidFill>
                <a:latin typeface="Arial"/>
                <a:cs typeface="Arial"/>
              </a:rPr>
              <a:t>November 14, 2017 </a:t>
            </a:r>
            <a:r>
              <a:rPr sz="794" u="sng" dirty="0">
                <a:solidFill>
                  <a:srgbClr val="996633"/>
                </a:solidFill>
                <a:latin typeface="Arial"/>
                <a:cs typeface="Arial"/>
              </a:rPr>
              <a:t>(Xu.Liu-1@nasa.gov</a:t>
            </a:r>
            <a:r>
              <a:rPr sz="794" u="sng" spc="71" dirty="0">
                <a:solidFill>
                  <a:srgbClr val="996633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srgbClr val="0000CC"/>
                </a:solidFill>
                <a:latin typeface="Arial"/>
                <a:cs typeface="Arial"/>
              </a:rPr>
              <a:t>)</a:t>
            </a:r>
            <a:endParaRPr sz="794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ED94628-EBD9-CC46-9433-0536C757F4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4743" y="405897"/>
            <a:ext cx="6660497" cy="380232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defRPr/>
            </a:pPr>
            <a:r>
              <a:rPr sz="2471" spc="18" dirty="0"/>
              <a:t>A granule with both land and </a:t>
            </a:r>
            <a:r>
              <a:rPr sz="2471" spc="22" dirty="0"/>
              <a:t>ocean</a:t>
            </a:r>
            <a:r>
              <a:rPr sz="2471" spc="88" dirty="0"/>
              <a:t> </a:t>
            </a:r>
            <a:r>
              <a:rPr sz="2471" spc="22" dirty="0"/>
              <a:t>surface</a:t>
            </a:r>
            <a:endParaRPr sz="2471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617CF9B-E869-0F46-8A28-873C1153F0A8}"/>
              </a:ext>
            </a:extLst>
          </p:cNvPr>
          <p:cNvSpPr txBox="1"/>
          <p:nvPr/>
        </p:nvSpPr>
        <p:spPr>
          <a:xfrm>
            <a:off x="8352585" y="6290703"/>
            <a:ext cx="149878" cy="13574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>
              <a:defRPr/>
            </a:pPr>
            <a:r>
              <a:rPr sz="882" spc="4" dirty="0">
                <a:latin typeface="Arial"/>
                <a:cs typeface="Arial"/>
              </a:rPr>
              <a:t>26</a:t>
            </a:r>
            <a:endParaRPr sz="882">
              <a:latin typeface="Arial"/>
              <a:cs typeface="Arial"/>
            </a:endParaRPr>
          </a:p>
        </p:txBody>
      </p:sp>
      <p:sp>
        <p:nvSpPr>
          <p:cNvPr id="24580" name="object 5">
            <a:extLst>
              <a:ext uri="{FF2B5EF4-FFF2-40B4-BE49-F238E27FC236}">
                <a16:creationId xmlns:a16="http://schemas.microsoft.com/office/drawing/2014/main" id="{B2C41583-7555-F94C-B75E-C480F9445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54" y="3370169"/>
            <a:ext cx="3972485" cy="29275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/>
          </a:p>
        </p:txBody>
      </p:sp>
      <p:sp>
        <p:nvSpPr>
          <p:cNvPr id="24581" name="object 6">
            <a:extLst>
              <a:ext uri="{FF2B5EF4-FFF2-40B4-BE49-F238E27FC236}">
                <a16:creationId xmlns:a16="http://schemas.microsoft.com/office/drawing/2014/main" id="{11F025B7-C21D-4E4B-AA28-777BEDD31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6240" y="3377173"/>
            <a:ext cx="3716150" cy="29527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/>
          </a:p>
        </p:txBody>
      </p:sp>
      <p:sp>
        <p:nvSpPr>
          <p:cNvPr id="24582" name="object 7">
            <a:extLst>
              <a:ext uri="{FF2B5EF4-FFF2-40B4-BE49-F238E27FC236}">
                <a16:creationId xmlns:a16="http://schemas.microsoft.com/office/drawing/2014/main" id="{3F51B86B-AE3A-C84B-A7B0-C5C1BB484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093" y="1256460"/>
            <a:ext cx="3615297" cy="21627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45B551F-AD56-324B-8A00-5D67A17D6770}"/>
              </a:ext>
            </a:extLst>
          </p:cNvPr>
          <p:cNvSpPr txBox="1"/>
          <p:nvPr/>
        </p:nvSpPr>
        <p:spPr>
          <a:xfrm>
            <a:off x="907677" y="1337703"/>
            <a:ext cx="3471022" cy="186852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361950" indent="-349250">
              <a:tabLst>
                <a:tab pos="361950" algn="l"/>
                <a:tab pos="363538" algn="l"/>
              </a:tabLs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361950" algn="l"/>
                <a:tab pos="363538" algn="l"/>
              </a:tabLs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361950" algn="l"/>
                <a:tab pos="363538" algn="l"/>
              </a:tabLs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361950" algn="l"/>
                <a:tab pos="363538" algn="l"/>
              </a:tabLs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361950" algn="l"/>
                <a:tab pos="363538" algn="l"/>
              </a:tabLs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282825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363538" algn="l"/>
              </a:tabLs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0025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363538" algn="l"/>
              </a:tabLs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97225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363538" algn="l"/>
              </a:tabLs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654425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363538" algn="l"/>
              </a:tabLs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3000"/>
              </a:lnSpc>
              <a:buFont typeface="Arial" panose="020B0604020202020204" pitchFamily="34" charset="0"/>
              <a:buChar char="•"/>
            </a:pPr>
            <a:r>
              <a:rPr lang="en-US" altLang="en-US" sz="1412">
                <a:cs typeface="Arial" panose="020B0604020202020204" pitchFamily="34" charset="0"/>
              </a:rPr>
              <a:t>The spatial pattern agrees well  between the PCRTM simulated and  MODIS observed</a:t>
            </a:r>
          </a:p>
          <a:p>
            <a:pPr>
              <a:lnSpc>
                <a:spcPct val="104000"/>
              </a:lnSpc>
              <a:spcBef>
                <a:spcPts val="320"/>
              </a:spcBef>
              <a:buFont typeface="Arial" panose="020B0604020202020204" pitchFamily="34" charset="0"/>
              <a:buChar char="•"/>
            </a:pPr>
            <a:r>
              <a:rPr lang="en-US" altLang="en-US" sz="1412">
                <a:cs typeface="Arial" panose="020B0604020202020204" pitchFamily="34" charset="0"/>
              </a:rPr>
              <a:t>The data can be used for satellite  inter- cal and for geophysical  parameter retrievals</a:t>
            </a:r>
          </a:p>
          <a:p>
            <a:pPr>
              <a:lnSpc>
                <a:spcPct val="102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altLang="en-US" sz="1412">
                <a:cs typeface="Arial" panose="020B0604020202020204" pitchFamily="34" charset="0"/>
              </a:rPr>
              <a:t>Plan to use the simulator for  climate  benchmarking studies.</a:t>
            </a:r>
          </a:p>
        </p:txBody>
      </p:sp>
    </p:spTree>
    <p:extLst>
      <p:ext uri="{BB962C8B-B14F-4D97-AF65-F5344CB8AC3E}">
        <p14:creationId xmlns:p14="http://schemas.microsoft.com/office/powerpoint/2010/main" val="568818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MODIS-AIRS convolution errors</a:t>
            </a:r>
            <a:br>
              <a:rPr lang="en-US" sz="2700" dirty="0"/>
            </a:br>
            <a:r>
              <a:rPr lang="en-US" sz="2700" dirty="0"/>
              <a:t>(simulation)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5967578" y="5408095"/>
            <a:ext cx="3176422" cy="132944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978858" y="5408096"/>
            <a:ext cx="3145707" cy="1329441"/>
          </a:xfrm>
          <a:prstGeom prst="rect">
            <a:avLst/>
          </a:prstGeom>
        </p:spPr>
      </p:pic>
      <p:pic>
        <p:nvPicPr>
          <p:cNvPr id="10" name="Picture 9" descr="conv_err_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5122" r="2365" b="50434"/>
          <a:stretch/>
        </p:blipFill>
        <p:spPr>
          <a:xfrm>
            <a:off x="468" y="5408096"/>
            <a:ext cx="3080565" cy="1356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237"/>
          <a:stretch/>
        </p:blipFill>
        <p:spPr>
          <a:xfrm>
            <a:off x="7049728" y="3411793"/>
            <a:ext cx="2094271" cy="1868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9243"/>
          <a:stretch/>
        </p:blipFill>
        <p:spPr>
          <a:xfrm>
            <a:off x="7049728" y="1458652"/>
            <a:ext cx="2000289" cy="17564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7703"/>
          <a:stretch/>
        </p:blipFill>
        <p:spPr>
          <a:xfrm>
            <a:off x="4966279" y="3411793"/>
            <a:ext cx="2002598" cy="18197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5608" y="1458651"/>
            <a:ext cx="2044120" cy="19265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4894" y="3430142"/>
            <a:ext cx="1982443" cy="18014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8858" y="1458649"/>
            <a:ext cx="2026750" cy="19260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633" y="4154377"/>
            <a:ext cx="2535868" cy="12435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019" y="1489316"/>
            <a:ext cx="2569462" cy="13396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974" y="2933818"/>
            <a:ext cx="2569462" cy="122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3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MODIS-</a:t>
            </a:r>
            <a:r>
              <a:rPr lang="en-US" sz="2700" dirty="0" err="1"/>
              <a:t>CrIS</a:t>
            </a:r>
            <a:r>
              <a:rPr lang="en-US" sz="2700" dirty="0"/>
              <a:t> convolution errors</a:t>
            </a:r>
            <a:br>
              <a:rPr lang="en-US" sz="2700" dirty="0"/>
            </a:br>
            <a:r>
              <a:rPr lang="en-US" sz="2700" dirty="0"/>
              <a:t>(simulation)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498" y="5210930"/>
            <a:ext cx="2739737" cy="1080655"/>
          </a:xfrm>
          <a:prstGeom prst="rect">
            <a:avLst/>
          </a:prstGeom>
        </p:spPr>
      </p:pic>
      <p:pic>
        <p:nvPicPr>
          <p:cNvPr id="7" name="Picture 6" descr="CrIS_srf/SRF_CRIS_BLK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t="25464" r="9332" b="22828"/>
          <a:stretch/>
        </p:blipFill>
        <p:spPr bwMode="auto">
          <a:xfrm>
            <a:off x="6065761" y="3183419"/>
            <a:ext cx="2247659" cy="15794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rIS_srf/SRF_CRIS_BOX.pd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24879" r="7824" b="22528"/>
          <a:stretch/>
        </p:blipFill>
        <p:spPr bwMode="auto">
          <a:xfrm>
            <a:off x="6000193" y="1372791"/>
            <a:ext cx="2313227" cy="15865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/Volumes/MyBook/data2_3400/home/wnwu/inter_cal/wnwu@lou.nas.nasa.gov/final_plots/cc_cris_comp_selec.pdf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4293" r="8691" b="24188"/>
          <a:stretch/>
        </p:blipFill>
        <p:spPr bwMode="auto">
          <a:xfrm>
            <a:off x="0" y="1258528"/>
            <a:ext cx="5417574" cy="5270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2689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t="23401" r="10115" b="22048"/>
          <a:stretch/>
        </p:blipFill>
        <p:spPr bwMode="auto">
          <a:xfrm>
            <a:off x="4691454" y="1081548"/>
            <a:ext cx="4201299" cy="29103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/Volumes/MyBook/data2_3400/home/wnwu/inter_cal/wnwu@lou.nas.nasa.gov/final_plots/cris_conv_err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" t="25275" r="9466" b="23705"/>
          <a:stretch/>
        </p:blipFill>
        <p:spPr bwMode="auto">
          <a:xfrm>
            <a:off x="4827639" y="3991897"/>
            <a:ext cx="4227871" cy="28661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/Volumes/MyBook/data2_3400/home/wnwu/inter_cal/wnwu@lou.nas.nasa.gov/final_plots/airs_real_conv_err.pd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t="25269" r="9458" b="23395"/>
          <a:stretch/>
        </p:blipFill>
        <p:spPr bwMode="auto">
          <a:xfrm>
            <a:off x="47374" y="4087973"/>
            <a:ext cx="4272088" cy="27864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val 8"/>
          <p:cNvSpPr/>
          <p:nvPr/>
        </p:nvSpPr>
        <p:spPr>
          <a:xfrm>
            <a:off x="945572" y="1324842"/>
            <a:ext cx="1200107" cy="4364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MODIS</a:t>
            </a:r>
          </a:p>
        </p:txBody>
      </p:sp>
      <p:sp>
        <p:nvSpPr>
          <p:cNvPr id="10" name="Oval 9"/>
          <p:cNvSpPr/>
          <p:nvPr/>
        </p:nvSpPr>
        <p:spPr>
          <a:xfrm>
            <a:off x="3241878" y="1543051"/>
            <a:ext cx="997528" cy="4364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IASI</a:t>
            </a:r>
          </a:p>
        </p:txBody>
      </p:sp>
      <p:sp>
        <p:nvSpPr>
          <p:cNvPr id="11" name="Oval 10"/>
          <p:cNvSpPr/>
          <p:nvPr/>
        </p:nvSpPr>
        <p:spPr>
          <a:xfrm>
            <a:off x="2410692" y="2348746"/>
            <a:ext cx="1184563" cy="472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CrIS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148152" y="2910386"/>
            <a:ext cx="997528" cy="4364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AIRS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766455" y="1844387"/>
            <a:ext cx="644237" cy="504359"/>
          </a:xfrm>
          <a:prstGeom prst="straightConnector1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98921" y="1612591"/>
            <a:ext cx="976788" cy="70872"/>
          </a:xfrm>
          <a:prstGeom prst="straightConnector1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382446" y="1931776"/>
            <a:ext cx="123781" cy="808093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33137" y="1406464"/>
            <a:ext cx="64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IASI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79966" y="4238188"/>
            <a:ext cx="64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CrIS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33029" y="5702125"/>
            <a:ext cx="64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400" dirty="0"/>
              <a:t>MODIS calibrated by IASI, </a:t>
            </a:r>
            <a:r>
              <a:rPr lang="en-US" sz="2400" dirty="0" err="1"/>
              <a:t>CrIS</a:t>
            </a:r>
            <a:r>
              <a:rPr lang="en-US" sz="2400" dirty="0"/>
              <a:t>, and AIRS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9ACBFE-57CB-B349-8851-B159A15F8B21}"/>
              </a:ext>
            </a:extLst>
          </p:cNvPr>
          <p:cNvSpPr txBox="1"/>
          <p:nvPr/>
        </p:nvSpPr>
        <p:spPr>
          <a:xfrm>
            <a:off x="457200" y="3474720"/>
            <a:ext cx="405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Simulated from thousands of training samples.</a:t>
            </a:r>
          </a:p>
        </p:txBody>
      </p:sp>
    </p:spTree>
    <p:extLst>
      <p:ext uri="{BB962C8B-B14F-4D97-AF65-F5344CB8AC3E}">
        <p14:creationId xmlns:p14="http://schemas.microsoft.com/office/powerpoint/2010/main" val="1857667404"/>
      </p:ext>
    </p:extLst>
  </p:cSld>
  <p:clrMapOvr>
    <a:masterClrMapping/>
  </p:clrMapOvr>
</p:sld>
</file>

<file path=ppt/theme/theme1.xml><?xml version="1.0" encoding="utf-8"?>
<a:theme xmlns:a="http://schemas.openxmlformats.org/drawingml/2006/main" name="NAS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NASA.pot</Template>
  <TotalTime>14364</TotalTime>
  <Words>950</Words>
  <Application>Microsoft Macintosh PowerPoint</Application>
  <PresentationFormat>On-screen Show (4:3)</PresentationFormat>
  <Paragraphs>208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ＭＳ Ｐゴシック</vt:lpstr>
      <vt:lpstr>Arial</vt:lpstr>
      <vt:lpstr>Calibri</vt:lpstr>
      <vt:lpstr>Cambria Math</vt:lpstr>
      <vt:lpstr>Helvetica</vt:lpstr>
      <vt:lpstr>Lucida Grande</vt:lpstr>
      <vt:lpstr>Times New Roman</vt:lpstr>
      <vt:lpstr>Wingdings</vt:lpstr>
      <vt:lpstr>NASA</vt:lpstr>
      <vt:lpstr>file:///Users/xliu/Desktop/Macintosh%20HD/Users/la1092cq/Desktop/iasi_paper_plots/iasi_paper_xu_ver2.doc!OLE_LINK6</vt:lpstr>
      <vt:lpstr>Spectral Gap-filling and Convolution Error Correction in Satellite Sensor Inter Calibrations</vt:lpstr>
      <vt:lpstr>Outline</vt:lpstr>
      <vt:lpstr>Definition of Convolution Errors</vt:lpstr>
      <vt:lpstr>Accuracy of PCRTM is very good relative to reference RT models</vt:lpstr>
      <vt:lpstr>PCRTM has been validated using CrIS, IASI, AIRS, NAST-I, and SCIAMACHY real data</vt:lpstr>
      <vt:lpstr>A granule with both land and ocean surface</vt:lpstr>
      <vt:lpstr>MODIS-AIRS convolution errors (simulation)</vt:lpstr>
      <vt:lpstr>MODIS-CrIS convolution errors (simulation)</vt:lpstr>
      <vt:lpstr>MODIS calibrated by IASI, CrIS, and AIRS</vt:lpstr>
      <vt:lpstr>PCRTM based convolution correction  algorithm</vt:lpstr>
      <vt:lpstr>MODIS-AIRS convolution correction</vt:lpstr>
      <vt:lpstr>Convolution Correction for 09/17/2007  AIRS/MODIS SNO data</vt:lpstr>
      <vt:lpstr>Convolution Correction after SRF shift</vt:lpstr>
      <vt:lpstr>Correction for MODIS-CrIS convolution errors</vt:lpstr>
      <vt:lpstr>CrIS-MODIS convolution errors evaluated using real IASI observations as the proxy</vt:lpstr>
      <vt:lpstr>Correction for MODIS-CrIS (Blackman, Band 22) Convolution Errors produced from IASI data </vt:lpstr>
      <vt:lpstr>PowerPoint Presentation</vt:lpstr>
      <vt:lpstr>PowerPoint Presentation</vt:lpstr>
      <vt:lpstr>Spectral gap filling for MODIS band 29 region </vt:lpstr>
      <vt:lpstr>PCRTM handle NLTE and solar scattering properly</vt:lpstr>
      <vt:lpstr>Recent Results on Simulating AIRS spectra in the using  ECMWF cloud fields (Aunman et al, 2018 JGR)</vt:lpstr>
      <vt:lpstr>Summary and 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Wu, Wan  (LARC-E303)[SCIENCE SYSTEMS AND APPLICATIONS, INC]</dc:creator>
  <cp:lastModifiedBy>Liu, Xu (LARC-E303)</cp:lastModifiedBy>
  <cp:revision>332</cp:revision>
  <cp:lastPrinted>2019-03-01T23:45:32Z</cp:lastPrinted>
  <dcterms:created xsi:type="dcterms:W3CDTF">2015-11-20T17:30:18Z</dcterms:created>
  <dcterms:modified xsi:type="dcterms:W3CDTF">2019-03-02T16:14:52Z</dcterms:modified>
</cp:coreProperties>
</file>