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  <p:sldMasterId id="2147483936" r:id="rId2"/>
    <p:sldMasterId id="2147484084" r:id="rId3"/>
  </p:sldMasterIdLst>
  <p:notesMasterIdLst>
    <p:notesMasterId r:id="rId22"/>
  </p:notesMasterIdLst>
  <p:sldIdLst>
    <p:sldId id="256" r:id="rId4"/>
    <p:sldId id="275" r:id="rId5"/>
    <p:sldId id="293" r:id="rId6"/>
    <p:sldId id="307" r:id="rId7"/>
    <p:sldId id="309" r:id="rId8"/>
    <p:sldId id="310" r:id="rId9"/>
    <p:sldId id="260" r:id="rId10"/>
    <p:sldId id="313" r:id="rId11"/>
    <p:sldId id="322" r:id="rId12"/>
    <p:sldId id="337" r:id="rId13"/>
    <p:sldId id="350" r:id="rId14"/>
    <p:sldId id="373" r:id="rId15"/>
    <p:sldId id="374" r:id="rId16"/>
    <p:sldId id="268" r:id="rId17"/>
    <p:sldId id="266" r:id="rId18"/>
    <p:sldId id="376" r:id="rId19"/>
    <p:sldId id="329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0000"/>
    <a:srgbClr val="339933"/>
    <a:srgbClr val="CC0000"/>
    <a:srgbClr val="33CC33"/>
    <a:srgbClr val="A50021"/>
    <a:srgbClr val="F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1" autoAdjust="0"/>
    <p:restoredTop sz="82962" autoAdjust="0"/>
  </p:normalViewPr>
  <p:slideViewPr>
    <p:cSldViewPr>
      <p:cViewPr varScale="1">
        <p:scale>
          <a:sx n="68" d="100"/>
          <a:sy n="68" d="100"/>
        </p:scale>
        <p:origin x="1013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804853D-9460-4534-835F-283CF50DBCE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77CE1E81-99A2-47DB-B4CC-CA12E1C51D1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0F640C1-EB6B-4C25-885A-1B337F68B4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342E3946-E9D1-4B1A-AE64-1BD058D2DA9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DA168EB7-1873-43C7-80C7-5529CE01C95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A946A243-D850-4868-AA9A-3E4E5E7E22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5503E2C-9890-4FDC-98E4-4C77C8B052E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9B01158C-439C-47C6-BB51-431C638653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BD5BB88-428D-4F53-89DB-61C0D0AD2B06}" type="slidenum">
              <a:rPr lang="en-US" altLang="zh-CN"/>
              <a:pPr/>
              <a:t>1</a:t>
            </a:fld>
            <a:endParaRPr lang="en-US" altLang="zh-CN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36984692-A302-40F1-92CA-3487B842C4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35DBB254-1071-4122-9EA4-D15E7685E5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为了分析这个问题，我们分别查看了每个</a:t>
            </a:r>
            <a:r>
              <a:rPr lang="en-US" altLang="zh-CN" dirty="0"/>
              <a:t>HIRAS </a:t>
            </a:r>
            <a:r>
              <a:rPr lang="zh-CN" altLang="en-US" dirty="0"/>
              <a:t>的</a:t>
            </a:r>
            <a:r>
              <a:rPr lang="en-US" altLang="zh-CN" dirty="0"/>
              <a:t>FOV</a:t>
            </a:r>
            <a:r>
              <a:rPr lang="zh-CN" altLang="en-US" dirty="0"/>
              <a:t>图像与</a:t>
            </a:r>
            <a:r>
              <a:rPr lang="en-US" altLang="zh-CN" dirty="0"/>
              <a:t>MERSI </a:t>
            </a:r>
            <a:r>
              <a:rPr lang="zh-CN" altLang="en-US" dirty="0"/>
              <a:t>图像的相关性特征，以检查</a:t>
            </a:r>
            <a:r>
              <a:rPr lang="en-US" altLang="zh-CN" dirty="0"/>
              <a:t>HIRAS</a:t>
            </a:r>
            <a:r>
              <a:rPr lang="zh-CN" altLang="en-US" dirty="0"/>
              <a:t>的各像元的定位不一致性。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160CA-469D-46C7-8F6E-AC00E12E2AC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419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503E2C-9890-4FDC-98E4-4C77C8B052EA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47787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03E2C-9890-4FDC-98E4-4C77C8B052EA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3303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503E2C-9890-4FDC-98E4-4C77C8B052EA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6910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503E2C-9890-4FDC-98E4-4C77C8B052EA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0880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583E1A9-5ADF-41FD-AA49-54788E288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8F5B4BF-4364-4C05-A8C0-EDE513821637}" type="slidenum">
              <a:rPr lang="en-US" altLang="zh-CN"/>
              <a:pPr/>
              <a:t>18</a:t>
            </a:fld>
            <a:endParaRPr lang="en-US" altLang="zh-CN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6A1F98CC-1DA8-4389-936E-FB66596BD2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F16ED07E-1048-4EAE-8B03-5FC82A6F4C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33908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575E213-97AB-4DD5-9B73-A98624CB0C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F6CA8DF-136F-41FA-9FF4-6C63CAFAF5B7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413E650-1598-4381-8B8F-197019B5D9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9DC1D02-C572-42B2-B392-F322DBF61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03E2C-9890-4FDC-98E4-4C77C8B052EA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038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CN" sz="12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03E2C-9890-4FDC-98E4-4C77C8B052EA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7555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503E2C-9890-4FDC-98E4-4C77C8B052EA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4880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加阴影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503E2C-9890-4FDC-98E4-4C77C8B052EA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91351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03E2C-9890-4FDC-98E4-4C77C8B052EA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855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03E2C-9890-4FDC-98E4-4C77C8B052EA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1812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、偏差，并且在海陆边界比较大</a:t>
            </a:r>
            <a:r>
              <a:rPr lang="en-US" altLang="zh-CN" dirty="0"/>
              <a:t>——</a:t>
            </a:r>
            <a:r>
              <a:rPr lang="zh-CN" altLang="en-US" dirty="0"/>
              <a:t>很可能是定位引起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、偏差在海陆边界并没有一边大一边小，系统性特征，这与传统的定位差异又有所不同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503E2C-9890-4FDC-98E4-4C77C8B052EA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3416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9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3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660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26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78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64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9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755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54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352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40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706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872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029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163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8DB1512-DA02-4492-A578-6C57C5868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9CA77FC-CCFF-428C-90BD-0A7EB20F2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3B6377-E5BE-4BE5-9CF9-3707D77E3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861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8EB174-CC1F-4EAF-A0BC-F406E1CF9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0F15AD-BE9A-4DD1-9E58-8AD1AEFD7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8E872F-6652-4CBC-9782-6C8CE2068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484E676-20AF-4AEA-86BE-E4B21D52F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994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614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666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54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12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318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247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454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807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361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556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3936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45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56170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269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948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067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14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54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9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BB052C7-C7AA-4BF7-AA0E-4267ABE5BD09}"/>
              </a:ext>
            </a:extLst>
          </p:cNvPr>
          <p:cNvCxnSpPr/>
          <p:nvPr userDrawn="1"/>
        </p:nvCxnSpPr>
        <p:spPr>
          <a:xfrm>
            <a:off x="0" y="836712"/>
            <a:ext cx="12192000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873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97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63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50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12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76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101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  <p:sldLayoutId id="2147484097" r:id="rId14"/>
    <p:sldLayoutId id="2147484098" r:id="rId15"/>
    <p:sldLayoutId id="2147484099" r:id="rId16"/>
    <p:sldLayoutId id="214748410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8.wmf"/><Relationship Id="rId18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0.wmf"/><Relationship Id="rId2" Type="http://schemas.openxmlformats.org/officeDocument/2006/relationships/slideLayout" Target="../slideLayouts/slideLayout30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7.wmf"/><Relationship Id="rId5" Type="http://schemas.openxmlformats.org/officeDocument/2006/relationships/image" Target="../media/image24.wmf"/><Relationship Id="rId15" Type="http://schemas.openxmlformats.org/officeDocument/2006/relationships/image" Target="../media/image29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wmf"/><Relationship Id="rId1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4E31E95F-1996-40E9-9D68-9ECC2E4BD00C}"/>
              </a:ext>
            </a:extLst>
          </p:cNvPr>
          <p:cNvSpPr txBox="1">
            <a:spLocks noChangeArrowheads="1"/>
          </p:cNvSpPr>
          <p:nvPr/>
        </p:nvSpPr>
        <p:spPr>
          <a:xfrm>
            <a:off x="1343472" y="1758083"/>
            <a:ext cx="9649071" cy="2262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4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Mutual Evaluation between the imager and hyperspectral sounder at the same platform FY-3D and FY-4A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E7AF97-50F8-467F-963E-3F5C96B31E36}"/>
              </a:ext>
            </a:extLst>
          </p:cNvPr>
          <p:cNvSpPr txBox="1">
            <a:spLocks noChangeArrowheads="1"/>
          </p:cNvSpPr>
          <p:nvPr/>
        </p:nvSpPr>
        <p:spPr>
          <a:xfrm>
            <a:off x="2030225" y="4365104"/>
            <a:ext cx="8131550" cy="11262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Hanlie XU, Na XU,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Xiuqing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HU,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Chengli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QI,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Chunqiang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WU</a:t>
            </a:r>
          </a:p>
          <a:p>
            <a:pPr algn="ctr">
              <a:lnSpc>
                <a:spcPct val="90000"/>
              </a:lnSpc>
            </a:pPr>
            <a:r>
              <a:rPr lang="en-US" altLang="zh-CN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NSMC CMA</a:t>
            </a:r>
          </a:p>
          <a:p>
            <a:pPr algn="ctr">
              <a:lnSpc>
                <a:spcPct val="90000"/>
              </a:lnSpc>
            </a:pPr>
            <a:r>
              <a:rPr lang="en-US" altLang="zh-CN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2019-3-7</a:t>
            </a:r>
          </a:p>
        </p:txBody>
      </p:sp>
      <p:pic>
        <p:nvPicPr>
          <p:cNvPr id="10" name="Picture 5" descr="E:\文档\局徽01.gif">
            <a:extLst>
              <a:ext uri="{FF2B5EF4-FFF2-40B4-BE49-F238E27FC236}">
                <a16:creationId xmlns:a16="http://schemas.microsoft.com/office/drawing/2014/main" id="{326C2457-AA5E-408B-9077-F9D42B97B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62162"/>
            <a:ext cx="1340264" cy="13317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9" descr="F:\logo\国家卫星气象中心标-3.png">
            <a:extLst>
              <a:ext uri="{FF2B5EF4-FFF2-40B4-BE49-F238E27FC236}">
                <a16:creationId xmlns:a16="http://schemas.microsoft.com/office/drawing/2014/main" id="{A32C19F8-1932-4C75-A9C5-E08ADC3E1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8528" y="162162"/>
            <a:ext cx="1004784" cy="13956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ADBF308-026C-42AD-B7F6-2DF3C1F06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983" y="1280578"/>
            <a:ext cx="3563778" cy="2843322"/>
          </a:xfrm>
          <a:prstGeom prst="rect">
            <a:avLst/>
          </a:prstGeom>
        </p:spPr>
      </p:pic>
      <p:sp>
        <p:nvSpPr>
          <p:cNvPr id="9" name="箭头: 右 8">
            <a:extLst>
              <a:ext uri="{FF2B5EF4-FFF2-40B4-BE49-F238E27FC236}">
                <a16:creationId xmlns:a16="http://schemas.microsoft.com/office/drawing/2014/main" id="{C084969B-7F40-4956-87CE-BB36191399C2}"/>
              </a:ext>
            </a:extLst>
          </p:cNvPr>
          <p:cNvSpPr/>
          <p:nvPr/>
        </p:nvSpPr>
        <p:spPr>
          <a:xfrm>
            <a:off x="9202671" y="3885186"/>
            <a:ext cx="855407" cy="353961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4980C59-0434-480A-AC19-B9B0BDE5419D}"/>
              </a:ext>
            </a:extLst>
          </p:cNvPr>
          <p:cNvSpPr txBox="1">
            <a:spLocks noChangeArrowheads="1"/>
          </p:cNvSpPr>
          <p:nvPr/>
        </p:nvSpPr>
        <p:spPr>
          <a:xfrm>
            <a:off x="1992313" y="188913"/>
            <a:ext cx="8229600" cy="5635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</a:rPr>
              <a:t>Results: Geolocation consistency 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C62A0D09-E660-41C7-B080-9ACFC98AB26F}"/>
              </a:ext>
            </a:extLst>
          </p:cNvPr>
          <p:cNvCxnSpPr>
            <a:cxnSpLocks/>
          </p:cNvCxnSpPr>
          <p:nvPr/>
        </p:nvCxnSpPr>
        <p:spPr>
          <a:xfrm>
            <a:off x="191344" y="752475"/>
            <a:ext cx="11960016" cy="9525"/>
          </a:xfrm>
          <a:prstGeom prst="line">
            <a:avLst/>
          </a:prstGeom>
          <a:ln w="889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25DA5599-D6DF-4179-AA7C-9E9A49D75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60" y="1325562"/>
            <a:ext cx="3514223" cy="2753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A874728-31F2-4A17-A9BE-E4C84B941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6225" y="1083195"/>
            <a:ext cx="4306207" cy="336802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FA67153-42D3-4379-896E-D2B92608C474}"/>
              </a:ext>
            </a:extLst>
          </p:cNvPr>
          <p:cNvSpPr/>
          <p:nvPr/>
        </p:nvSpPr>
        <p:spPr>
          <a:xfrm>
            <a:off x="2282671" y="2996952"/>
            <a:ext cx="675682" cy="348676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0B2E299-DE46-4FAF-B954-ACEF80EC5C61}"/>
              </a:ext>
            </a:extLst>
          </p:cNvPr>
          <p:cNvSpPr/>
          <p:nvPr/>
        </p:nvSpPr>
        <p:spPr>
          <a:xfrm>
            <a:off x="5929872" y="3056170"/>
            <a:ext cx="675682" cy="348676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E69505F-0C2F-415F-9B5E-D7D31CED6D42}"/>
              </a:ext>
            </a:extLst>
          </p:cNvPr>
          <p:cNvSpPr txBox="1"/>
          <p:nvPr/>
        </p:nvSpPr>
        <p:spPr>
          <a:xfrm>
            <a:off x="767408" y="133147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MERSI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E55C333-5AFA-4BA9-A718-9E9688489563}"/>
              </a:ext>
            </a:extLst>
          </p:cNvPr>
          <p:cNvSpPr txBox="1"/>
          <p:nvPr/>
        </p:nvSpPr>
        <p:spPr>
          <a:xfrm>
            <a:off x="4295800" y="1331476"/>
            <a:ext cx="1880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MERSI-HIRAS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CC50493-2EAF-47F9-8940-63ACFC5DA434}"/>
              </a:ext>
            </a:extLst>
          </p:cNvPr>
          <p:cNvSpPr txBox="1"/>
          <p:nvPr/>
        </p:nvSpPr>
        <p:spPr>
          <a:xfrm>
            <a:off x="7968207" y="1279892"/>
            <a:ext cx="225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Zoom-in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E772C93-CA94-413C-BEE8-C45E60B4F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928" y="3885186"/>
            <a:ext cx="3519133" cy="302512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0E4128D-4A3A-42DD-A429-F019C3794F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8207" y="3885186"/>
            <a:ext cx="3981902" cy="3092127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CD7EFF0A-0F0C-4F57-9FA6-89E233005DDF}"/>
              </a:ext>
            </a:extLst>
          </p:cNvPr>
          <p:cNvSpPr/>
          <p:nvPr/>
        </p:nvSpPr>
        <p:spPr>
          <a:xfrm>
            <a:off x="2207568" y="5450548"/>
            <a:ext cx="675682" cy="348676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439EAB6-ED15-49EA-997D-9085D83F131D}"/>
              </a:ext>
            </a:extLst>
          </p:cNvPr>
          <p:cNvSpPr txBox="1"/>
          <p:nvPr/>
        </p:nvSpPr>
        <p:spPr>
          <a:xfrm>
            <a:off x="4129204" y="4268276"/>
            <a:ext cx="3839003" cy="2542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Radiation of the two instruments shows a significant difference in the inhomogeneous targets, especially at coastline;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Bias has no systematic error along the coastline;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3C1FB34-86E5-4335-B83E-A3C6E22F78CC}"/>
              </a:ext>
            </a:extLst>
          </p:cNvPr>
          <p:cNvSpPr txBox="1"/>
          <p:nvPr/>
        </p:nvSpPr>
        <p:spPr>
          <a:xfrm>
            <a:off x="525560" y="809388"/>
            <a:ext cx="1096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Geolocation inconsistency was found at the beginning of commissioning.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486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3FA571B-455C-408B-886E-8CE274D1A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5360" y="842659"/>
            <a:ext cx="2826446" cy="221700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906CCE-A254-49B8-8BE5-0E7A946B0D50}"/>
              </a:ext>
            </a:extLst>
          </p:cNvPr>
          <p:cNvGrpSpPr/>
          <p:nvPr/>
        </p:nvGrpSpPr>
        <p:grpSpPr>
          <a:xfrm>
            <a:off x="335360" y="3139097"/>
            <a:ext cx="2826446" cy="2136716"/>
            <a:chOff x="1014622" y="2934536"/>
            <a:chExt cx="2826446" cy="213671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50F86B5-4CB0-4F7F-AE52-72F079970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4622" y="2934536"/>
              <a:ext cx="2826446" cy="2136716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887FB5C-A752-4B5D-B148-05ED50B0CA9B}"/>
                </a:ext>
              </a:extLst>
            </p:cNvPr>
            <p:cNvSpPr txBox="1"/>
            <p:nvPr/>
          </p:nvSpPr>
          <p:spPr>
            <a:xfrm>
              <a:off x="2750225" y="3059668"/>
              <a:ext cx="892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FOV4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79A8F11-3033-42B7-9EDA-1CBF827747D6}"/>
              </a:ext>
            </a:extLst>
          </p:cNvPr>
          <p:cNvGrpSpPr/>
          <p:nvPr/>
        </p:nvGrpSpPr>
        <p:grpSpPr>
          <a:xfrm>
            <a:off x="3476772" y="875915"/>
            <a:ext cx="2824601" cy="2150495"/>
            <a:chOff x="4156034" y="671354"/>
            <a:chExt cx="2824601" cy="215049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E579F5A-882C-4D12-BBFB-B19B829C3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6034" y="671354"/>
              <a:ext cx="2824601" cy="2150495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6488772-FE81-483F-B8FF-DD3B6D79EF84}"/>
                </a:ext>
              </a:extLst>
            </p:cNvPr>
            <p:cNvSpPr txBox="1"/>
            <p:nvPr/>
          </p:nvSpPr>
          <p:spPr>
            <a:xfrm>
              <a:off x="4505741" y="793334"/>
              <a:ext cx="892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FOV2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298793B-DBD6-4542-89D6-C6E1B5202BA9}"/>
              </a:ext>
            </a:extLst>
          </p:cNvPr>
          <p:cNvGrpSpPr/>
          <p:nvPr/>
        </p:nvGrpSpPr>
        <p:grpSpPr>
          <a:xfrm>
            <a:off x="3484186" y="3106457"/>
            <a:ext cx="2826445" cy="2169356"/>
            <a:chOff x="4163448" y="2901896"/>
            <a:chExt cx="2826445" cy="216935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878219-3EC7-48D3-BCF6-91116FF93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63448" y="2901896"/>
              <a:ext cx="2826445" cy="2169356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B0A2087-92D2-4C66-A79D-B604A1781105}"/>
                </a:ext>
              </a:extLst>
            </p:cNvPr>
            <p:cNvSpPr txBox="1"/>
            <p:nvPr/>
          </p:nvSpPr>
          <p:spPr>
            <a:xfrm>
              <a:off x="4485828" y="3059668"/>
              <a:ext cx="892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FOV3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167ED40A-692E-4DFA-BBBA-81D0CBEF161C}"/>
              </a:ext>
            </a:extLst>
          </p:cNvPr>
          <p:cNvSpPr txBox="1"/>
          <p:nvPr/>
        </p:nvSpPr>
        <p:spPr>
          <a:xfrm>
            <a:off x="2244306" y="1005733"/>
            <a:ext cx="892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FOV1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06B4901-88E6-4869-A12F-C97D16E30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302657"/>
              </p:ext>
            </p:extLst>
          </p:nvPr>
        </p:nvGraphicFramePr>
        <p:xfrm>
          <a:off x="7349574" y="4047636"/>
          <a:ext cx="2905764" cy="16925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68588">
                  <a:extLst>
                    <a:ext uri="{9D8B030D-6E8A-4147-A177-3AD203B41FA5}">
                      <a16:colId xmlns:a16="http://schemas.microsoft.com/office/drawing/2014/main" val="2438687007"/>
                    </a:ext>
                  </a:extLst>
                </a:gridCol>
                <a:gridCol w="968588">
                  <a:extLst>
                    <a:ext uri="{9D8B030D-6E8A-4147-A177-3AD203B41FA5}">
                      <a16:colId xmlns:a16="http://schemas.microsoft.com/office/drawing/2014/main" val="1423728885"/>
                    </a:ext>
                  </a:extLst>
                </a:gridCol>
                <a:gridCol w="968588">
                  <a:extLst>
                    <a:ext uri="{9D8B030D-6E8A-4147-A177-3AD203B41FA5}">
                      <a16:colId xmlns:a16="http://schemas.microsoft.com/office/drawing/2014/main" val="2968431877"/>
                    </a:ext>
                  </a:extLst>
                </a:gridCol>
              </a:tblGrid>
              <a:tr h="302139">
                <a:tc>
                  <a:txBody>
                    <a:bodyPr/>
                    <a:lstStyle/>
                    <a:p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692921"/>
                  </a:ext>
                </a:extLst>
              </a:tr>
              <a:tr h="339326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FOV1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-37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676348"/>
                  </a:ext>
                </a:extLst>
              </a:tr>
              <a:tr h="339326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FOV2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124265"/>
                  </a:ext>
                </a:extLst>
              </a:tr>
              <a:tr h="339326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FOV3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653397"/>
                  </a:ext>
                </a:extLst>
              </a:tr>
              <a:tr h="339326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FOV4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-32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514474"/>
                  </a:ext>
                </a:extLst>
              </a:tr>
            </a:tbl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6A92AD6D-C54E-4045-8567-C0BACE933808}"/>
              </a:ext>
            </a:extLst>
          </p:cNvPr>
          <p:cNvSpPr txBox="1"/>
          <p:nvPr/>
        </p:nvSpPr>
        <p:spPr>
          <a:xfrm>
            <a:off x="7346661" y="5766184"/>
            <a:ext cx="3439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FOVs maybe reverse left and right!</a:t>
            </a:r>
            <a:endParaRPr lang="zh-CN" alt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48B74C9-2C05-4A7B-B577-F503140BF7C2}"/>
              </a:ext>
            </a:extLst>
          </p:cNvPr>
          <p:cNvSpPr txBox="1"/>
          <p:nvPr/>
        </p:nvSpPr>
        <p:spPr>
          <a:xfrm>
            <a:off x="926335" y="5733040"/>
            <a:ext cx="5115702" cy="86177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Low latitude, nonuniformity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FOR 13-17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near nadir samples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AF3FF08-9F68-49C7-8477-AF9AE58501A6}"/>
              </a:ext>
            </a:extLst>
          </p:cNvPr>
          <p:cNvSpPr txBox="1">
            <a:spLocks noChangeArrowheads="1"/>
          </p:cNvSpPr>
          <p:nvPr/>
        </p:nvSpPr>
        <p:spPr>
          <a:xfrm>
            <a:off x="1992313" y="188913"/>
            <a:ext cx="8229600" cy="5635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</a:rPr>
              <a:t>Finding HIRAS Geolocation v1 bug 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45236729-231C-41A3-952D-300F8CF4FE2A}"/>
              </a:ext>
            </a:extLst>
          </p:cNvPr>
          <p:cNvCxnSpPr>
            <a:cxnSpLocks/>
          </p:cNvCxnSpPr>
          <p:nvPr/>
        </p:nvCxnSpPr>
        <p:spPr>
          <a:xfrm>
            <a:off x="191344" y="752475"/>
            <a:ext cx="11960016" cy="9525"/>
          </a:xfrm>
          <a:prstGeom prst="line">
            <a:avLst/>
          </a:prstGeom>
          <a:ln w="889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6A632536-5505-4B3A-9572-08693A981693}"/>
              </a:ext>
            </a:extLst>
          </p:cNvPr>
          <p:cNvSpPr txBox="1"/>
          <p:nvPr/>
        </p:nvSpPr>
        <p:spPr>
          <a:xfrm rot="16200000">
            <a:off x="5654507" y="2703244"/>
            <a:ext cx="1958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 Direction</a:t>
            </a:r>
          </a:p>
          <a:p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BA4D5DE-3B13-4FAF-8F8E-5E370359BA89}"/>
              </a:ext>
            </a:extLst>
          </p:cNvPr>
          <p:cNvSpPr txBox="1"/>
          <p:nvPr/>
        </p:nvSpPr>
        <p:spPr>
          <a:xfrm>
            <a:off x="2394265" y="5243785"/>
            <a:ext cx="2824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Direction</a:t>
            </a:r>
          </a:p>
          <a:p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CF1ABB2-3587-4E99-812F-06438B797344}"/>
              </a:ext>
            </a:extLst>
          </p:cNvPr>
          <p:cNvSpPr txBox="1"/>
          <p:nvPr/>
        </p:nvSpPr>
        <p:spPr>
          <a:xfrm>
            <a:off x="6956962" y="1639218"/>
            <a:ext cx="5170969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Checking each FOV’s image with MERSI in order to examine FOVs geolocation consistency.</a:t>
            </a:r>
          </a:p>
        </p:txBody>
      </p:sp>
    </p:spTree>
    <p:extLst>
      <p:ext uri="{BB962C8B-B14F-4D97-AF65-F5344CB8AC3E}">
        <p14:creationId xmlns:p14="http://schemas.microsoft.com/office/powerpoint/2010/main" val="1345752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DEFD0DE1-81B2-4955-AA59-4052BB47A89F}"/>
              </a:ext>
            </a:extLst>
          </p:cNvPr>
          <p:cNvSpPr txBox="1">
            <a:spLocks noChangeArrowheads="1"/>
          </p:cNvSpPr>
          <p:nvPr/>
        </p:nvSpPr>
        <p:spPr>
          <a:xfrm>
            <a:off x="1992313" y="188913"/>
            <a:ext cx="8229600" cy="5635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</a:rPr>
              <a:t>Results after geolocation correction 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2173660-5CE3-4CC8-B8EF-CF4C6F5FD604}"/>
              </a:ext>
            </a:extLst>
          </p:cNvPr>
          <p:cNvCxnSpPr>
            <a:cxnSpLocks/>
          </p:cNvCxnSpPr>
          <p:nvPr/>
        </p:nvCxnSpPr>
        <p:spPr>
          <a:xfrm>
            <a:off x="191344" y="752475"/>
            <a:ext cx="11960016" cy="9525"/>
          </a:xfrm>
          <a:prstGeom prst="line">
            <a:avLst/>
          </a:prstGeom>
          <a:ln w="889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8C280EAB-5AAC-4286-A1AA-1D74A77F2546}"/>
              </a:ext>
            </a:extLst>
          </p:cNvPr>
          <p:cNvGrpSpPr/>
          <p:nvPr/>
        </p:nvGrpSpPr>
        <p:grpSpPr>
          <a:xfrm>
            <a:off x="189452" y="257245"/>
            <a:ext cx="1856685" cy="6544655"/>
            <a:chOff x="873919" y="1615555"/>
            <a:chExt cx="2181278" cy="7458046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A68F8E51-DAB4-4931-9BB3-7360F33445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021" t="23262" r="42205" b="13288"/>
            <a:stretch/>
          </p:blipFill>
          <p:spPr>
            <a:xfrm>
              <a:off x="873919" y="1615555"/>
              <a:ext cx="2181278" cy="374752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CDE77F5-C501-4424-8946-7DB5A39029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377" t="24652" r="42132" b="13050"/>
            <a:stretch/>
          </p:blipFill>
          <p:spPr>
            <a:xfrm>
              <a:off x="967337" y="5394085"/>
              <a:ext cx="2046525" cy="3679516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758ED2C9-4D8B-441A-81C1-172D1C863280}"/>
              </a:ext>
            </a:extLst>
          </p:cNvPr>
          <p:cNvSpPr txBox="1"/>
          <p:nvPr/>
        </p:nvSpPr>
        <p:spPr>
          <a:xfrm>
            <a:off x="436957" y="3027179"/>
            <a:ext cx="1152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HIRAS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142E3A3-E174-404A-950B-AE0B0624FB54}"/>
              </a:ext>
            </a:extLst>
          </p:cNvPr>
          <p:cNvSpPr txBox="1"/>
          <p:nvPr/>
        </p:nvSpPr>
        <p:spPr>
          <a:xfrm>
            <a:off x="300952" y="6256061"/>
            <a:ext cx="1152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MERSI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1D88AAD-0691-4422-ADA4-4E342BAF5683}"/>
              </a:ext>
            </a:extLst>
          </p:cNvPr>
          <p:cNvSpPr txBox="1"/>
          <p:nvPr/>
        </p:nvSpPr>
        <p:spPr>
          <a:xfrm>
            <a:off x="5052507" y="946618"/>
            <a:ext cx="1842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MERSI-HIRAS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888234D-BF71-4AEC-9AE6-A7E92766C975}"/>
              </a:ext>
            </a:extLst>
          </p:cNvPr>
          <p:cNvGrpSpPr/>
          <p:nvPr/>
        </p:nvGrpSpPr>
        <p:grpSpPr>
          <a:xfrm>
            <a:off x="2791543" y="1833779"/>
            <a:ext cx="4167123" cy="5028069"/>
            <a:chOff x="5676300" y="2034197"/>
            <a:chExt cx="3001460" cy="417548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096B57D-2133-4DCF-B707-15CF10AB7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936" t="25804" r="43066" b="13760"/>
            <a:stretch/>
          </p:blipFill>
          <p:spPr>
            <a:xfrm>
              <a:off x="5676300" y="2034197"/>
              <a:ext cx="2194333" cy="414465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CC12735-6C3F-43E1-87EC-680DDB350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514" t="25804" r="28111" b="13760"/>
            <a:stretch/>
          </p:blipFill>
          <p:spPr>
            <a:xfrm>
              <a:off x="7900596" y="2065023"/>
              <a:ext cx="777164" cy="4144658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4C3F820-7777-4C62-ABC7-375C587B4859}"/>
              </a:ext>
            </a:extLst>
          </p:cNvPr>
          <p:cNvGrpSpPr/>
          <p:nvPr/>
        </p:nvGrpSpPr>
        <p:grpSpPr>
          <a:xfrm>
            <a:off x="5804286" y="1674927"/>
            <a:ext cx="4352477" cy="5155096"/>
            <a:chOff x="8440267" y="2005408"/>
            <a:chExt cx="3134965" cy="428097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4CBD8A1-4523-43EE-B970-EB034D00B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663" t="24493" r="42846" b="13333"/>
            <a:stretch/>
          </p:blipFill>
          <p:spPr>
            <a:xfrm>
              <a:off x="8440267" y="2022492"/>
              <a:ext cx="2376264" cy="426388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32CD20D-6791-4E6E-B78F-C43708302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494" t="24493" r="27364" b="13333"/>
            <a:stretch/>
          </p:blipFill>
          <p:spPr>
            <a:xfrm>
              <a:off x="10704512" y="2005408"/>
              <a:ext cx="870720" cy="4263888"/>
            </a:xfrm>
            <a:prstGeom prst="rect">
              <a:avLst/>
            </a:prstGeom>
          </p:spPr>
        </p:pic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DBEF2979-4059-4799-BA72-B0DE127AB648}"/>
              </a:ext>
            </a:extLst>
          </p:cNvPr>
          <p:cNvSpPr txBox="1"/>
          <p:nvPr/>
        </p:nvSpPr>
        <p:spPr>
          <a:xfrm>
            <a:off x="3825664" y="15556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 1</a:t>
            </a:r>
            <a:endParaRPr lang="zh-CN" altLang="en-US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B605564-580E-427D-A847-5A2F5260C73C}"/>
              </a:ext>
            </a:extLst>
          </p:cNvPr>
          <p:cNvSpPr txBox="1"/>
          <p:nvPr/>
        </p:nvSpPr>
        <p:spPr>
          <a:xfrm>
            <a:off x="6721348" y="154750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 2</a:t>
            </a:r>
            <a:endParaRPr lang="zh-CN" altLang="en-US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19785273-F776-4974-95B4-66F6250E5E77}"/>
              </a:ext>
            </a:extLst>
          </p:cNvPr>
          <p:cNvSpPr/>
          <p:nvPr/>
        </p:nvSpPr>
        <p:spPr>
          <a:xfrm>
            <a:off x="5600761" y="1648947"/>
            <a:ext cx="577209" cy="180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383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B72A3CE-809B-4801-BFC4-1ECF5D1128E8}"/>
              </a:ext>
            </a:extLst>
          </p:cNvPr>
          <p:cNvCxnSpPr>
            <a:cxnSpLocks/>
          </p:cNvCxnSpPr>
          <p:nvPr/>
        </p:nvCxnSpPr>
        <p:spPr>
          <a:xfrm>
            <a:off x="191344" y="752475"/>
            <a:ext cx="11960016" cy="9525"/>
          </a:xfrm>
          <a:prstGeom prst="line">
            <a:avLst/>
          </a:prstGeom>
          <a:ln w="889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89E752A-065B-4E63-AAD1-2C545ADC8C19}"/>
              </a:ext>
            </a:extLst>
          </p:cNvPr>
          <p:cNvGrpSpPr/>
          <p:nvPr/>
        </p:nvGrpSpPr>
        <p:grpSpPr>
          <a:xfrm>
            <a:off x="64794" y="1788037"/>
            <a:ext cx="6226820" cy="3297147"/>
            <a:chOff x="64794" y="1196754"/>
            <a:chExt cx="6226820" cy="329714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CD31951-ACDF-4A7D-AC33-D7484646B37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67" b="31451"/>
            <a:stretch/>
          </p:blipFill>
          <p:spPr bwMode="auto">
            <a:xfrm>
              <a:off x="64794" y="1196754"/>
              <a:ext cx="6226820" cy="26649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F3BCF2E-26D9-4FD6-81AE-5A856424F66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37" b="11667"/>
            <a:stretch/>
          </p:blipFill>
          <p:spPr bwMode="auto">
            <a:xfrm>
              <a:off x="64794" y="3861710"/>
              <a:ext cx="6157088" cy="63219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72D3E1E8-0EDA-4CC2-A00B-B3646436C226}"/>
              </a:ext>
            </a:extLst>
          </p:cNvPr>
          <p:cNvGrpSpPr/>
          <p:nvPr/>
        </p:nvGrpSpPr>
        <p:grpSpPr>
          <a:xfrm>
            <a:off x="5965180" y="1776815"/>
            <a:ext cx="6226820" cy="3308369"/>
            <a:chOff x="5965180" y="1187229"/>
            <a:chExt cx="6226820" cy="330836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2D53711-6EDF-4870-9232-7654F641C506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66" b="31171"/>
            <a:stretch/>
          </p:blipFill>
          <p:spPr bwMode="auto">
            <a:xfrm>
              <a:off x="5965180" y="1187229"/>
              <a:ext cx="6226820" cy="265543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3FF0E78-46C3-4575-A213-92DB03797A7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37" b="11667"/>
            <a:stretch/>
          </p:blipFill>
          <p:spPr bwMode="auto">
            <a:xfrm>
              <a:off x="6000046" y="3863407"/>
              <a:ext cx="6157088" cy="63219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08C413FD-21C5-464B-B6FB-DFA433CB4C90}"/>
              </a:ext>
            </a:extLst>
          </p:cNvPr>
          <p:cNvSpPr txBox="1"/>
          <p:nvPr/>
        </p:nvSpPr>
        <p:spPr>
          <a:xfrm>
            <a:off x="2117917" y="5742220"/>
            <a:ext cx="8936503" cy="726609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Stripe distribution at 7.2</a:t>
            </a:r>
            <a:r>
              <a:rPr lang="el-GR" altLang="zh-CN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 band but not at other bands;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Bias at edge is larger than that in nadir;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B8C77E54-1BBB-4967-9C39-CBC5B00882ED}"/>
              </a:ext>
            </a:extLst>
          </p:cNvPr>
          <p:cNvSpPr txBox="1">
            <a:spLocks noChangeArrowheads="1"/>
          </p:cNvSpPr>
          <p:nvPr/>
        </p:nvSpPr>
        <p:spPr>
          <a:xfrm>
            <a:off x="191344" y="188913"/>
            <a:ext cx="11593287" cy="5635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</a:rPr>
              <a:t>Radiometric consistency between MERSI and HIRAS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5EA0284-F83F-4EDD-A720-F91BF4A640B0}"/>
              </a:ext>
            </a:extLst>
          </p:cNvPr>
          <p:cNvSpPr txBox="1"/>
          <p:nvPr/>
        </p:nvSpPr>
        <p:spPr>
          <a:xfrm>
            <a:off x="263352" y="832680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Spatial distribution</a:t>
            </a:r>
            <a:endParaRPr lang="zh-CN" alt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4CAD742E-B98E-4C63-B1DF-E0B161906077}"/>
              </a:ext>
            </a:extLst>
          </p:cNvPr>
          <p:cNvCxnSpPr>
            <a:cxnSpLocks/>
          </p:cNvCxnSpPr>
          <p:nvPr/>
        </p:nvCxnSpPr>
        <p:spPr>
          <a:xfrm flipH="1" flipV="1">
            <a:off x="1493842" y="3193454"/>
            <a:ext cx="624075" cy="19124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2AB8638A-53BE-452B-BA1A-CE05BAE08897}"/>
              </a:ext>
            </a:extLst>
          </p:cNvPr>
          <p:cNvSpPr txBox="1"/>
          <p:nvPr/>
        </p:nvSpPr>
        <p:spPr>
          <a:xfrm>
            <a:off x="4522937" y="1294404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Stripe </a:t>
            </a:r>
            <a:endParaRPr lang="zh-CN" altLang="en-US" sz="24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6188D35-814F-4618-AD40-F273EA588DD8}"/>
              </a:ext>
            </a:extLst>
          </p:cNvPr>
          <p:cNvSpPr txBox="1"/>
          <p:nvPr/>
        </p:nvSpPr>
        <p:spPr>
          <a:xfrm>
            <a:off x="735347" y="1484784"/>
            <a:ext cx="2607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CH22: 7.2</a:t>
            </a:r>
            <a:r>
              <a:rPr lang="el-GR" altLang="zh-CN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4E32ABE-A8A8-4D7D-9021-501CA038C9B7}"/>
              </a:ext>
            </a:extLst>
          </p:cNvPr>
          <p:cNvSpPr txBox="1"/>
          <p:nvPr/>
        </p:nvSpPr>
        <p:spPr>
          <a:xfrm>
            <a:off x="6641144" y="1484784"/>
            <a:ext cx="2607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CH25: 12</a:t>
            </a:r>
            <a:r>
              <a:rPr lang="el-GR" altLang="zh-CN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7D1CD631-3931-4C24-8BD7-BB3B258CADAF}"/>
              </a:ext>
            </a:extLst>
          </p:cNvPr>
          <p:cNvCxnSpPr>
            <a:cxnSpLocks/>
          </p:cNvCxnSpPr>
          <p:nvPr/>
        </p:nvCxnSpPr>
        <p:spPr>
          <a:xfrm>
            <a:off x="5244319" y="1676803"/>
            <a:ext cx="157504" cy="531281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31040CA6-6202-475A-8692-18EEFF089E59}"/>
              </a:ext>
            </a:extLst>
          </p:cNvPr>
          <p:cNvCxnSpPr>
            <a:cxnSpLocks/>
          </p:cNvCxnSpPr>
          <p:nvPr/>
        </p:nvCxnSpPr>
        <p:spPr>
          <a:xfrm flipH="1" flipV="1">
            <a:off x="1720737" y="3119489"/>
            <a:ext cx="397180" cy="19864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11B12DDC-B6E8-4A82-A5B4-6E1388EC9912}"/>
              </a:ext>
            </a:extLst>
          </p:cNvPr>
          <p:cNvSpPr txBox="1"/>
          <p:nvPr/>
        </p:nvSpPr>
        <p:spPr>
          <a:xfrm>
            <a:off x="2020799" y="5085184"/>
            <a:ext cx="3061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 dependent bias </a:t>
            </a:r>
            <a:endParaRPr lang="zh-CN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30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6837877-912C-4CD7-97CF-6FD7A58E0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228843"/>
              </p:ext>
            </p:extLst>
          </p:nvPr>
        </p:nvGraphicFramePr>
        <p:xfrm>
          <a:off x="551384" y="1830697"/>
          <a:ext cx="6336704" cy="22021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00540">
                  <a:extLst>
                    <a:ext uri="{9D8B030D-6E8A-4147-A177-3AD203B41FA5}">
                      <a16:colId xmlns:a16="http://schemas.microsoft.com/office/drawing/2014/main" val="3294784842"/>
                    </a:ext>
                  </a:extLst>
                </a:gridCol>
                <a:gridCol w="1409041">
                  <a:extLst>
                    <a:ext uri="{9D8B030D-6E8A-4147-A177-3AD203B41FA5}">
                      <a16:colId xmlns:a16="http://schemas.microsoft.com/office/drawing/2014/main" val="1658009844"/>
                    </a:ext>
                  </a:extLst>
                </a:gridCol>
                <a:gridCol w="1409041">
                  <a:extLst>
                    <a:ext uri="{9D8B030D-6E8A-4147-A177-3AD203B41FA5}">
                      <a16:colId xmlns:a16="http://schemas.microsoft.com/office/drawing/2014/main" val="3784796419"/>
                    </a:ext>
                  </a:extLst>
                </a:gridCol>
                <a:gridCol w="1409041">
                  <a:extLst>
                    <a:ext uri="{9D8B030D-6E8A-4147-A177-3AD203B41FA5}">
                      <a16:colId xmlns:a16="http://schemas.microsoft.com/office/drawing/2014/main" val="1664679041"/>
                    </a:ext>
                  </a:extLst>
                </a:gridCol>
                <a:gridCol w="1409041">
                  <a:extLst>
                    <a:ext uri="{9D8B030D-6E8A-4147-A177-3AD203B41FA5}">
                      <a16:colId xmlns:a16="http://schemas.microsoft.com/office/drawing/2014/main" val="38669641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CH21 (SW)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CH22 (MW)</a:t>
                      </a:r>
                      <a:endParaRPr lang="zh-CN" altLang="en-US" sz="14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CH24 (LW)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CH25 (LW)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7276275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FOV1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-0.160±0.170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0.096±0.177</a:t>
                      </a:r>
                      <a:endParaRPr lang="zh-CN" altLang="en-US" sz="14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-0.402±0.253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-0.252±0.192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48667815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FOV2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-0.165±0.177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0.182±0.186</a:t>
                      </a:r>
                      <a:endParaRPr lang="zh-CN" altLang="en-US" sz="14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-0.399±0.149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-0.346±0.170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25645115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FOV3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-0.186±0.319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0.389±0.312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-0.420±0.279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-0.258±0.236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7635355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FOV4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-0.167±0.169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0.242±0.251</a:t>
                      </a:r>
                      <a:endParaRPr lang="zh-CN" altLang="en-US" sz="14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-0.422±0.327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-0.256±0.247</a:t>
                      </a:r>
                      <a:endParaRPr lang="zh-CN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1504870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FAB1A3FA-1A52-4372-BA75-9FA3C640414C}"/>
              </a:ext>
            </a:extLst>
          </p:cNvPr>
          <p:cNvSpPr txBox="1"/>
          <p:nvPr/>
        </p:nvSpPr>
        <p:spPr>
          <a:xfrm>
            <a:off x="407368" y="4244318"/>
            <a:ext cx="6480720" cy="18007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 MW, the FOV3’s bias is much higher than the others, the difference between FOV3 and the minimum bias is nearly to 0.3 K;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 SW and LW, the biases between MERSI and HIRAS in 4 FOVs are similar to each other;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766E4A8-4F21-45C4-98F1-EE0450286036}"/>
              </a:ext>
            </a:extLst>
          </p:cNvPr>
          <p:cNvCxnSpPr>
            <a:cxnSpLocks/>
          </p:cNvCxnSpPr>
          <p:nvPr/>
        </p:nvCxnSpPr>
        <p:spPr>
          <a:xfrm>
            <a:off x="191344" y="752475"/>
            <a:ext cx="11960016" cy="9525"/>
          </a:xfrm>
          <a:prstGeom prst="line">
            <a:avLst/>
          </a:prstGeom>
          <a:ln w="889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" name="组合 7">
            <a:extLst>
              <a:ext uri="{FF2B5EF4-FFF2-40B4-BE49-F238E27FC236}">
                <a16:creationId xmlns:a16="http://schemas.microsoft.com/office/drawing/2014/main" id="{3C76FBE6-8CDE-4F22-9EA7-C0CB7D4BCA54}"/>
              </a:ext>
            </a:extLst>
          </p:cNvPr>
          <p:cNvGrpSpPr/>
          <p:nvPr/>
        </p:nvGrpSpPr>
        <p:grpSpPr>
          <a:xfrm>
            <a:off x="7185261" y="1108408"/>
            <a:ext cx="4904011" cy="2927106"/>
            <a:chOff x="6808613" y="4032284"/>
            <a:chExt cx="4335413" cy="259546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1221A32-E7A3-4B6B-BD4C-6CDA70DC8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613" y="4032284"/>
              <a:ext cx="4335413" cy="2595468"/>
            </a:xfrm>
            <a:prstGeom prst="rect">
              <a:avLst/>
            </a:prstGeom>
          </p:spPr>
        </p:pic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A4D371E0-2BA0-4EF6-A44C-78E75FF954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7310" y="4395505"/>
              <a:ext cx="288032" cy="36004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BFD38C6C-2962-49D4-A0B6-794F41AB58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5693" y="5238552"/>
              <a:ext cx="288032" cy="36004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7C34BCB8-03BF-48FC-8A13-05403B90E5E2}"/>
                </a:ext>
              </a:extLst>
            </p:cNvPr>
            <p:cNvCxnSpPr>
              <a:cxnSpLocks/>
            </p:cNvCxnSpPr>
            <p:nvPr/>
          </p:nvCxnSpPr>
          <p:spPr>
            <a:xfrm>
              <a:off x="9604733" y="5979681"/>
              <a:ext cx="432048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F19376D-5243-4ABD-B49F-07F5EC0FAF14}"/>
                </a:ext>
              </a:extLst>
            </p:cNvPr>
            <p:cNvSpPr txBox="1"/>
            <p:nvPr/>
          </p:nvSpPr>
          <p:spPr>
            <a:xfrm>
              <a:off x="8274669" y="4270683"/>
              <a:ext cx="1278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</a:rPr>
                <a:t>FOV3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76D8370F-ADCB-401C-BAD6-E8A94B009113}"/>
              </a:ext>
            </a:extLst>
          </p:cNvPr>
          <p:cNvSpPr txBox="1"/>
          <p:nvPr/>
        </p:nvSpPr>
        <p:spPr>
          <a:xfrm>
            <a:off x="8424109" y="3848211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7.2</a:t>
            </a:r>
            <a:r>
              <a:rPr lang="el-GR" altLang="zh-CN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 bias at different BT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0785D69-BA7D-4452-9762-1289AB90A84A}"/>
              </a:ext>
            </a:extLst>
          </p:cNvPr>
          <p:cNvSpPr txBox="1"/>
          <p:nvPr/>
        </p:nvSpPr>
        <p:spPr>
          <a:xfrm>
            <a:off x="7185261" y="4533596"/>
            <a:ext cx="4987334" cy="1400383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Non-linear feature of 4 FOVs are difference</a:t>
            </a:r>
            <a:r>
              <a:rPr lang="en-US" altLang="zh-CN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spcAft>
                <a:spcPts val="600"/>
              </a:spcAft>
            </a:pPr>
            <a:r>
              <a:rPr lang="en-US" altLang="zh-CN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FOV3’s</a:t>
            </a:r>
            <a:r>
              <a:rPr lang="zh-CN" alt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non-linearity</a:t>
            </a:r>
            <a:r>
              <a:rPr lang="zh-CN" alt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seems</a:t>
            </a:r>
            <a:r>
              <a:rPr lang="zh-CN" alt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significant than others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9B6693E-D83C-4FAF-A176-BEAADC709763}"/>
              </a:ext>
            </a:extLst>
          </p:cNvPr>
          <p:cNvSpPr txBox="1"/>
          <p:nvPr/>
        </p:nvSpPr>
        <p:spPr>
          <a:xfrm>
            <a:off x="525690" y="945647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 analysis: stripe</a:t>
            </a:r>
            <a:endParaRPr lang="zh-CN" altLang="en-US" sz="24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EF78390-41FD-4A75-B7AA-6AC39BD30A7A}"/>
              </a:ext>
            </a:extLst>
          </p:cNvPr>
          <p:cNvSpPr txBox="1">
            <a:spLocks noChangeArrowheads="1"/>
          </p:cNvSpPr>
          <p:nvPr/>
        </p:nvSpPr>
        <p:spPr>
          <a:xfrm>
            <a:off x="1992313" y="188913"/>
            <a:ext cx="8229600" cy="5635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</a:rPr>
              <a:t>Results: radiometric consistency </a:t>
            </a:r>
          </a:p>
        </p:txBody>
      </p:sp>
    </p:spTree>
    <p:extLst>
      <p:ext uri="{BB962C8B-B14F-4D97-AF65-F5344CB8AC3E}">
        <p14:creationId xmlns:p14="http://schemas.microsoft.com/office/powerpoint/2010/main" val="882919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CD9186-E7AD-467C-9974-44A6BAEFD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" t="23188" r="35924" b="35218"/>
          <a:stretch/>
        </p:blipFill>
        <p:spPr>
          <a:xfrm>
            <a:off x="335360" y="1512707"/>
            <a:ext cx="6704180" cy="249235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2EF01F0-29B1-40AB-82A2-2FA95FC35D85}"/>
              </a:ext>
            </a:extLst>
          </p:cNvPr>
          <p:cNvSpPr txBox="1"/>
          <p:nvPr/>
        </p:nvSpPr>
        <p:spPr>
          <a:xfrm>
            <a:off x="7151440" y="1744625"/>
            <a:ext cx="4705200" cy="1468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bias at 7.2</a:t>
            </a:r>
            <a:r>
              <a:rPr lang="el-GR" altLang="zh-CN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 is increase with scan angle;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Bias at nadir is minimum, and the maximum appears at edge of scan;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C889EDB-FA82-45EA-8E89-69008B4E9182}"/>
              </a:ext>
            </a:extLst>
          </p:cNvPr>
          <p:cNvCxnSpPr>
            <a:cxnSpLocks/>
          </p:cNvCxnSpPr>
          <p:nvPr/>
        </p:nvCxnSpPr>
        <p:spPr>
          <a:xfrm>
            <a:off x="191344" y="752475"/>
            <a:ext cx="11960016" cy="9525"/>
          </a:xfrm>
          <a:prstGeom prst="line">
            <a:avLst/>
          </a:prstGeom>
          <a:ln w="889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6F6D9D60-3FE2-4540-90EC-97B1D12624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6" t="22754" r="35598" b="34638"/>
          <a:stretch/>
        </p:blipFill>
        <p:spPr>
          <a:xfrm>
            <a:off x="407531" y="4048447"/>
            <a:ext cx="6753726" cy="2548905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66AD7F3-3E71-45F9-B772-241C3E0AC17E}"/>
              </a:ext>
            </a:extLst>
          </p:cNvPr>
          <p:cNvCxnSpPr/>
          <p:nvPr/>
        </p:nvCxnSpPr>
        <p:spPr>
          <a:xfrm>
            <a:off x="191344" y="4005064"/>
            <a:ext cx="12000656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E3261E07-E24E-40BE-BC72-A3D5AD2977BB}"/>
              </a:ext>
            </a:extLst>
          </p:cNvPr>
          <p:cNvSpPr txBox="1"/>
          <p:nvPr/>
        </p:nvSpPr>
        <p:spPr>
          <a:xfrm>
            <a:off x="7171197" y="4151784"/>
            <a:ext cx="4705200" cy="1212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All FOVs’ bias increase with scan angle;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FOV 1/3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are larger than others;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Bias mechanism is not sure and finding.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F9EE95F-2E7F-42DC-8808-173766DB652E}"/>
              </a:ext>
            </a:extLst>
          </p:cNvPr>
          <p:cNvSpPr txBox="1"/>
          <p:nvPr/>
        </p:nvSpPr>
        <p:spPr>
          <a:xfrm>
            <a:off x="623392" y="890691"/>
            <a:ext cx="6224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 analysis: angle dependent bias</a:t>
            </a:r>
            <a:endParaRPr lang="zh-CN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EC00BB53-96C4-4C87-AC9F-835EF314D6F3}"/>
              </a:ext>
            </a:extLst>
          </p:cNvPr>
          <p:cNvSpPr txBox="1">
            <a:spLocks noChangeArrowheads="1"/>
          </p:cNvSpPr>
          <p:nvPr/>
        </p:nvSpPr>
        <p:spPr>
          <a:xfrm>
            <a:off x="1992313" y="188913"/>
            <a:ext cx="8229600" cy="5635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</a:rPr>
              <a:t>Results: radiometric consistency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4F4C4B3-EDAE-4B7C-AF43-C4A87572D7B9}"/>
              </a:ext>
            </a:extLst>
          </p:cNvPr>
          <p:cNvSpPr txBox="1"/>
          <p:nvPr/>
        </p:nvSpPr>
        <p:spPr>
          <a:xfrm>
            <a:off x="2351584" y="454599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7.2 </a:t>
            </a:r>
            <a:r>
              <a:rPr lang="el-GR" altLang="zh-CN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7376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690409AF-941C-43C4-AB44-C9DF94025F17}"/>
              </a:ext>
            </a:extLst>
          </p:cNvPr>
          <p:cNvCxnSpPr>
            <a:cxnSpLocks/>
          </p:cNvCxnSpPr>
          <p:nvPr/>
        </p:nvCxnSpPr>
        <p:spPr>
          <a:xfrm>
            <a:off x="191344" y="752475"/>
            <a:ext cx="11960016" cy="9525"/>
          </a:xfrm>
          <a:prstGeom prst="line">
            <a:avLst/>
          </a:prstGeom>
          <a:ln w="889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C5B99C1-560D-456C-AE09-2997BBB204D3}"/>
              </a:ext>
            </a:extLst>
          </p:cNvPr>
          <p:cNvSpPr txBox="1">
            <a:spLocks noChangeArrowheads="1"/>
          </p:cNvSpPr>
          <p:nvPr/>
        </p:nvSpPr>
        <p:spPr>
          <a:xfrm>
            <a:off x="263352" y="188913"/>
            <a:ext cx="11703521" cy="5635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</a:rPr>
              <a:t>Difference: with and without accurate collocation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DE29AC6-83E1-4713-8D4D-A735160DCD65}"/>
              </a:ext>
            </a:extLst>
          </p:cNvPr>
          <p:cNvGrpSpPr/>
          <p:nvPr/>
        </p:nvGrpSpPr>
        <p:grpSpPr>
          <a:xfrm>
            <a:off x="229083" y="904319"/>
            <a:ext cx="5693911" cy="2275344"/>
            <a:chOff x="6222225" y="1216303"/>
            <a:chExt cx="6084009" cy="2426829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BFC1455-7EE3-4096-AD51-B0CAB4039CCA}"/>
                </a:ext>
              </a:extLst>
            </p:cNvPr>
            <p:cNvGrpSpPr/>
            <p:nvPr/>
          </p:nvGrpSpPr>
          <p:grpSpPr>
            <a:xfrm>
              <a:off x="9029908" y="1577608"/>
              <a:ext cx="3121452" cy="1482280"/>
              <a:chOff x="747905" y="1077680"/>
              <a:chExt cx="4284793" cy="2342075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1A55B3B-6F1F-45A8-80B3-85EC13BD9A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905" y="1077680"/>
                <a:ext cx="2301695" cy="2342075"/>
              </a:xfrm>
              <a:prstGeom prst="rect">
                <a:avLst/>
              </a:prstGeom>
            </p:spPr>
          </p:pic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F49718D-B462-4405-A40E-EF1113767D7A}"/>
                  </a:ext>
                </a:extLst>
              </p:cNvPr>
              <p:cNvSpPr txBox="1"/>
              <p:nvPr/>
            </p:nvSpPr>
            <p:spPr>
              <a:xfrm>
                <a:off x="3174327" y="1340768"/>
                <a:ext cx="1278241" cy="336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solidFill>
                      <a:srgbClr val="FF0000"/>
                    </a:solidFill>
                  </a:rPr>
                  <a:t>HIRAS</a:t>
                </a:r>
                <a:endParaRPr lang="zh-CN" altLang="en-US" sz="11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709C365-7B4C-48A6-B69A-F17054AB2857}"/>
                  </a:ext>
                </a:extLst>
              </p:cNvPr>
              <p:cNvSpPr txBox="1"/>
              <p:nvPr/>
            </p:nvSpPr>
            <p:spPr>
              <a:xfrm>
                <a:off x="3106385" y="1772816"/>
                <a:ext cx="1926313" cy="554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/>
                  <a:t>TARGET</a:t>
                </a:r>
              </a:p>
              <a:p>
                <a:r>
                  <a:rPr lang="en-US" altLang="zh-CN" sz="1100" dirty="0"/>
                  <a:t> AREA</a:t>
                </a:r>
                <a:endParaRPr lang="zh-CN" altLang="en-US" sz="1100" dirty="0"/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BAEC8FA-97D6-4C2E-8459-F938220D9491}"/>
                  </a:ext>
                </a:extLst>
              </p:cNvPr>
              <p:cNvSpPr txBox="1"/>
              <p:nvPr/>
            </p:nvSpPr>
            <p:spPr>
              <a:xfrm>
                <a:off x="3229538" y="2443269"/>
                <a:ext cx="1728192" cy="336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/>
                  <a:t>ENV AREA</a:t>
                </a:r>
                <a:endParaRPr lang="zh-CN" altLang="en-US" sz="1100" dirty="0"/>
              </a:p>
            </p:txBody>
          </p:sp>
          <p:cxnSp>
            <p:nvCxnSpPr>
              <p:cNvPr id="12" name="直接箭头连接符 11">
                <a:extLst>
                  <a:ext uri="{FF2B5EF4-FFF2-40B4-BE49-F238E27FC236}">
                    <a16:creationId xmlns:a16="http://schemas.microsoft.com/office/drawing/2014/main" id="{3AB9912A-3103-40B8-A7D2-E52B9C76AA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95408" y="1525434"/>
                <a:ext cx="926459" cy="24738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箭头连接符 12">
                <a:extLst>
                  <a:ext uri="{FF2B5EF4-FFF2-40B4-BE49-F238E27FC236}">
                    <a16:creationId xmlns:a16="http://schemas.microsoft.com/office/drawing/2014/main" id="{CA528A8F-D78E-4BF9-9C91-6811702F2718}"/>
                  </a:ext>
                </a:extLst>
              </p:cNvPr>
              <p:cNvCxnSpPr/>
              <p:nvPr/>
            </p:nvCxnSpPr>
            <p:spPr>
              <a:xfrm flipH="1">
                <a:off x="2483768" y="1957482"/>
                <a:ext cx="738099" cy="53541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直接箭头连接符 13">
                <a:extLst>
                  <a:ext uri="{FF2B5EF4-FFF2-40B4-BE49-F238E27FC236}">
                    <a16:creationId xmlns:a16="http://schemas.microsoft.com/office/drawing/2014/main" id="{BB0632E6-2C96-442F-8E97-C42738F814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49600" y="2470177"/>
                <a:ext cx="254509" cy="43204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CD7A16A-B059-4186-ADBB-7C002B38C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843" t="40849" r="39036" b="35172"/>
            <a:stretch/>
          </p:blipFill>
          <p:spPr>
            <a:xfrm>
              <a:off x="6493288" y="1633905"/>
              <a:ext cx="1642974" cy="1390208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621F748-AA08-4161-8257-72567D0B6A4C}"/>
                </a:ext>
              </a:extLst>
            </p:cNvPr>
            <p:cNvSpPr txBox="1"/>
            <p:nvPr/>
          </p:nvSpPr>
          <p:spPr>
            <a:xfrm>
              <a:off x="6222225" y="1226363"/>
              <a:ext cx="2088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Accurate</a:t>
              </a:r>
              <a:endParaRPr lang="zh-CN" altLang="en-US" sz="1400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9E1056DA-DCE2-431E-86AC-B9F282D15835}"/>
                </a:ext>
              </a:extLst>
            </p:cNvPr>
            <p:cNvSpPr txBox="1"/>
            <p:nvPr/>
          </p:nvSpPr>
          <p:spPr>
            <a:xfrm>
              <a:off x="8576152" y="1216303"/>
              <a:ext cx="2799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Without accurate</a:t>
              </a:r>
              <a:endParaRPr lang="zh-CN" altLang="en-US" sz="1400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F6913EE-7486-4918-A54E-B5720BF74FA2}"/>
                </a:ext>
              </a:extLst>
            </p:cNvPr>
            <p:cNvSpPr txBox="1"/>
            <p:nvPr/>
          </p:nvSpPr>
          <p:spPr>
            <a:xfrm>
              <a:off x="6487920" y="3024113"/>
              <a:ext cx="2088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/>
                <a:t>MERSI in HIRAS:</a:t>
              </a:r>
            </a:p>
            <a:p>
              <a:r>
                <a:rPr lang="en-US" altLang="zh-CN" sz="1200" dirty="0"/>
                <a:t>Std/</a:t>
              </a:r>
              <a:r>
                <a:rPr lang="en-US" altLang="zh-CN" sz="1200" dirty="0" err="1"/>
                <a:t>ave</a:t>
              </a:r>
              <a:r>
                <a:rPr lang="en-US" altLang="zh-CN" sz="1200" dirty="0"/>
                <a:t>&lt;0.005</a:t>
              </a:r>
              <a:endParaRPr lang="zh-CN" altLang="en-US" sz="1200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966BAF3-D535-4706-B137-F664266E75A5}"/>
                </a:ext>
              </a:extLst>
            </p:cNvPr>
            <p:cNvSpPr txBox="1"/>
            <p:nvPr/>
          </p:nvSpPr>
          <p:spPr>
            <a:xfrm>
              <a:off x="9024484" y="2996801"/>
              <a:ext cx="3281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rial Black" panose="020B0A04020102020204" pitchFamily="34" charset="0"/>
                  <a:cs typeface="Aharoni" panose="02010803020104030203" pitchFamily="2" charset="-79"/>
                </a:rPr>
                <a:t>Target area: </a:t>
              </a:r>
              <a:r>
                <a:rPr lang="en-US" altLang="zh-CN" sz="1200" dirty="0"/>
                <a:t>Std/</a:t>
              </a:r>
              <a:r>
                <a:rPr lang="en-US" altLang="zh-CN" sz="1200" dirty="0" err="1"/>
                <a:t>ave</a:t>
              </a:r>
              <a:r>
                <a:rPr lang="en-US" altLang="zh-CN" sz="1200" dirty="0"/>
                <a:t>&lt;0.005</a:t>
              </a:r>
            </a:p>
            <a:p>
              <a:r>
                <a:rPr lang="en-US" altLang="zh-CN" sz="1200" dirty="0">
                  <a:latin typeface="Arial Black" panose="020B0A04020102020204" pitchFamily="34" charset="0"/>
                </a:rPr>
                <a:t>Env. Area:     </a:t>
              </a:r>
              <a:r>
                <a:rPr lang="en-US" altLang="zh-CN" sz="1200" dirty="0"/>
                <a:t>Std/</a:t>
              </a:r>
              <a:r>
                <a:rPr lang="en-US" altLang="zh-CN" sz="1200" dirty="0" err="1"/>
                <a:t>ave</a:t>
              </a:r>
              <a:r>
                <a:rPr lang="en-US" altLang="zh-CN" sz="1200" dirty="0"/>
                <a:t>&lt;0.005</a:t>
              </a:r>
            </a:p>
            <a:p>
              <a:endParaRPr lang="zh-CN" altLang="en-US" sz="1200" dirty="0"/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7E40412F-08D6-4822-92E2-9121C332F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09" y="3025864"/>
            <a:ext cx="3463542" cy="2275344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452D9CF6-0E86-4967-9563-51B96CEF5D32}"/>
              </a:ext>
            </a:extLst>
          </p:cNvPr>
          <p:cNvGrpSpPr/>
          <p:nvPr/>
        </p:nvGrpSpPr>
        <p:grpSpPr>
          <a:xfrm>
            <a:off x="5879976" y="846004"/>
            <a:ext cx="5658574" cy="3601075"/>
            <a:chOff x="5673212" y="364893"/>
            <a:chExt cx="6154998" cy="3996046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4B3701E-DE53-41FE-9E15-E7D6EE1FA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214" y="364893"/>
              <a:ext cx="6154996" cy="2051665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2EADCCBE-ECFE-44B2-9DC2-61288BC3A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212" y="2309273"/>
              <a:ext cx="6154998" cy="2051666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09E342E-5BD2-47C5-8884-9A7731281A92}"/>
                </a:ext>
              </a:extLst>
            </p:cNvPr>
            <p:cNvSpPr txBox="1"/>
            <p:nvPr/>
          </p:nvSpPr>
          <p:spPr>
            <a:xfrm>
              <a:off x="6275682" y="1704232"/>
              <a:ext cx="1382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Accurate</a:t>
              </a:r>
              <a:endParaRPr lang="zh-CN" altLang="en-US" b="1" dirty="0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96018B40-1624-4584-B6B6-4082E412F443}"/>
                </a:ext>
              </a:extLst>
            </p:cNvPr>
            <p:cNvSpPr txBox="1"/>
            <p:nvPr/>
          </p:nvSpPr>
          <p:spPr>
            <a:xfrm>
              <a:off x="7905871" y="1781578"/>
              <a:ext cx="2221506" cy="409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Bias=0.287@287K</a:t>
              </a:r>
              <a:endParaRPr lang="zh-CN" altLang="en-US" dirty="0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3FD88B90-0339-49EF-BD33-3A2EC7C9A3BE}"/>
                </a:ext>
              </a:extLst>
            </p:cNvPr>
            <p:cNvSpPr txBox="1"/>
            <p:nvPr/>
          </p:nvSpPr>
          <p:spPr>
            <a:xfrm>
              <a:off x="6143164" y="3687956"/>
              <a:ext cx="1515116" cy="409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Without </a:t>
              </a:r>
              <a:endParaRPr lang="zh-CN" altLang="en-US" b="1" dirty="0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5171CD69-4E5A-45B6-BB22-E6DB9AF689B5}"/>
                </a:ext>
              </a:extLst>
            </p:cNvPr>
            <p:cNvSpPr txBox="1"/>
            <p:nvPr/>
          </p:nvSpPr>
          <p:spPr>
            <a:xfrm>
              <a:off x="7905871" y="3674308"/>
              <a:ext cx="2427857" cy="409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Bias=0.290@287K</a:t>
              </a:r>
              <a:endParaRPr lang="zh-CN" altLang="en-US" dirty="0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6386D842-2D95-4E7C-AE9C-3BF66465E128}"/>
              </a:ext>
            </a:extLst>
          </p:cNvPr>
          <p:cNvSpPr txBox="1"/>
          <p:nvPr/>
        </p:nvSpPr>
        <p:spPr>
          <a:xfrm>
            <a:off x="10164604" y="764704"/>
            <a:ext cx="1685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CV&lt; 0.005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77A78D-67E9-409C-8B7D-DBF351390985}"/>
              </a:ext>
            </a:extLst>
          </p:cNvPr>
          <p:cNvSpPr txBox="1"/>
          <p:nvPr/>
        </p:nvSpPr>
        <p:spPr>
          <a:xfrm>
            <a:off x="416389" y="5273932"/>
            <a:ext cx="518603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Our result can prove the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Likun’s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saying: 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With enough uniform scene samples, actually, even the collocation is not good enough, we still can achieve the similar accuracy and precision for radiometric assessment.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FB26B1C4-8543-48A8-B0CC-787D2C5636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377402"/>
              </p:ext>
            </p:extLst>
          </p:nvPr>
        </p:nvGraphicFramePr>
        <p:xfrm>
          <a:off x="5726938" y="4522512"/>
          <a:ext cx="6048673" cy="2064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128">
                  <a:extLst>
                    <a:ext uri="{9D8B030D-6E8A-4147-A177-3AD203B41FA5}">
                      <a16:colId xmlns:a16="http://schemas.microsoft.com/office/drawing/2014/main" val="2909546790"/>
                    </a:ext>
                  </a:extLst>
                </a:gridCol>
                <a:gridCol w="824165">
                  <a:extLst>
                    <a:ext uri="{9D8B030D-6E8A-4147-A177-3AD203B41FA5}">
                      <a16:colId xmlns:a16="http://schemas.microsoft.com/office/drawing/2014/main" val="4249536526"/>
                    </a:ext>
                  </a:extLst>
                </a:gridCol>
                <a:gridCol w="1161345">
                  <a:extLst>
                    <a:ext uri="{9D8B030D-6E8A-4147-A177-3AD203B41FA5}">
                      <a16:colId xmlns:a16="http://schemas.microsoft.com/office/drawing/2014/main" val="3387878351"/>
                    </a:ext>
                  </a:extLst>
                </a:gridCol>
                <a:gridCol w="1161345">
                  <a:extLst>
                    <a:ext uri="{9D8B030D-6E8A-4147-A177-3AD203B41FA5}">
                      <a16:colId xmlns:a16="http://schemas.microsoft.com/office/drawing/2014/main" val="3663709034"/>
                    </a:ext>
                  </a:extLst>
                </a:gridCol>
                <a:gridCol w="1161345">
                  <a:extLst>
                    <a:ext uri="{9D8B030D-6E8A-4147-A177-3AD203B41FA5}">
                      <a16:colId xmlns:a16="http://schemas.microsoft.com/office/drawing/2014/main" val="4087114742"/>
                    </a:ext>
                  </a:extLst>
                </a:gridCol>
                <a:gridCol w="1161345">
                  <a:extLst>
                    <a:ext uri="{9D8B030D-6E8A-4147-A177-3AD203B41FA5}">
                      <a16:colId xmlns:a16="http://schemas.microsoft.com/office/drawing/2014/main" val="3435475426"/>
                    </a:ext>
                  </a:extLst>
                </a:gridCol>
              </a:tblGrid>
              <a:tr h="421755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50" dirty="0"/>
                        <a:t>Std/ava&lt;0.1</a:t>
                      </a:r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dirty="0"/>
                        <a:t>Std/ava&lt;0.05</a:t>
                      </a:r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dirty="0"/>
                        <a:t>Std/ava&lt;0.01</a:t>
                      </a:r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dirty="0"/>
                        <a:t>Std/ava&lt;0.005</a:t>
                      </a:r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146031"/>
                  </a:ext>
                </a:extLst>
              </a:tr>
              <a:tr h="248091">
                <a:tc rowSpan="2">
                  <a:txBody>
                    <a:bodyPr/>
                    <a:lstStyle/>
                    <a:p>
                      <a:r>
                        <a:rPr lang="en-US" altLang="zh-CN" sz="1100" dirty="0"/>
                        <a:t>bias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err="1"/>
                        <a:t>Accu</a:t>
                      </a:r>
                      <a:r>
                        <a:rPr lang="en-US" altLang="zh-CN" sz="1100" dirty="0"/>
                        <a:t>.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0.3998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0.4160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/>
                        <a:t>0.2995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solidFill>
                            <a:srgbClr val="FF0000"/>
                          </a:solidFill>
                        </a:rPr>
                        <a:t>0.2874</a:t>
                      </a:r>
                      <a:endParaRPr lang="zh-CN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761"/>
                  </a:ext>
                </a:extLst>
              </a:tr>
              <a:tr h="248091">
                <a:tc vMerge="1"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without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/>
                        <a:t>0.4417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/>
                        <a:t>0.4547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/>
                        <a:t>0.3558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solidFill>
                            <a:srgbClr val="FF0000"/>
                          </a:solidFill>
                        </a:rPr>
                        <a:t>0.2904</a:t>
                      </a:r>
                      <a:endParaRPr lang="zh-CN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381359"/>
                  </a:ext>
                </a:extLst>
              </a:tr>
              <a:tr h="248091">
                <a:tc rowSpan="2">
                  <a:txBody>
                    <a:bodyPr/>
                    <a:lstStyle/>
                    <a:p>
                      <a:r>
                        <a:rPr lang="en-US" altLang="zh-CN" sz="1100" dirty="0"/>
                        <a:t>std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err="1"/>
                        <a:t>Accu</a:t>
                      </a:r>
                      <a:r>
                        <a:rPr lang="en-US" altLang="zh-CN" sz="1100" dirty="0"/>
                        <a:t>.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0.9960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0.7308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/>
                        <a:t>0.2168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solidFill>
                            <a:srgbClr val="0000CC"/>
                          </a:solidFill>
                        </a:rPr>
                        <a:t>0.1922</a:t>
                      </a:r>
                      <a:endParaRPr lang="zh-CN" altLang="en-US" sz="11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834900"/>
                  </a:ext>
                </a:extLst>
              </a:tr>
              <a:tr h="248091">
                <a:tc vMerge="1"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without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/>
                        <a:t>1.4860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/>
                        <a:t>0.7548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/>
                        <a:t>0.3267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solidFill>
                            <a:srgbClr val="0000CC"/>
                          </a:solidFill>
                        </a:rPr>
                        <a:t>0.1924</a:t>
                      </a:r>
                      <a:endParaRPr lang="zh-CN" altLang="en-US" sz="11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548204"/>
                  </a:ext>
                </a:extLst>
              </a:tr>
              <a:tr h="248091">
                <a:tc rowSpan="2">
                  <a:txBody>
                    <a:bodyPr/>
                    <a:lstStyle/>
                    <a:p>
                      <a:r>
                        <a:rPr lang="en-US" altLang="zh-CN" sz="1100" dirty="0"/>
                        <a:t>Samples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err="1"/>
                        <a:t>Accu</a:t>
                      </a:r>
                      <a:r>
                        <a:rPr lang="en-US" altLang="zh-CN" sz="1100" dirty="0"/>
                        <a:t>.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22675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18372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5052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1631</a:t>
                      </a:r>
                      <a:endParaRPr lang="zh-CN" alt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085110"/>
                  </a:ext>
                </a:extLst>
              </a:tr>
              <a:tr h="347328">
                <a:tc vMerge="1"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without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23864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19039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3064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1370</a:t>
                      </a:r>
                      <a:endParaRPr lang="zh-CN" alt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09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7859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99D5967D-BBB9-4E63-9CB5-789CB3CA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7549" y="260648"/>
            <a:ext cx="20393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  <a:ea typeface="+mj-ea"/>
                <a:cs typeface="+mj-cs"/>
              </a:rPr>
              <a:t>Summary</a:t>
            </a:r>
            <a:endParaRPr lang="zh-CN" altLang="en-US" dirty="0">
              <a:solidFill>
                <a:srgbClr val="00206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976855-90B8-48CE-AACD-40FE4BB6D382}"/>
              </a:ext>
            </a:extLst>
          </p:cNvPr>
          <p:cNvSpPr txBox="1"/>
          <p:nvPr/>
        </p:nvSpPr>
        <p:spPr>
          <a:xfrm>
            <a:off x="983432" y="908720"/>
            <a:ext cx="10225136" cy="41025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Inter-calibration is a useful tool to check the geolocation and radiometric consistency between two sensors on the same platform;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 accurate collocation method is used for FY3D MERSI and HIRAS inter-calibration to check the observation consistency; It has revealed:</a:t>
            </a: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HIRAS’s FOV left and right reversing;</a:t>
            </a: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FOV3’s non-linear feature;</a:t>
            </a: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Angle dependent bias;</a:t>
            </a:r>
          </a:p>
          <a:p>
            <a:pPr marL="361950"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these all help us to improve the data quality;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For inter-calibration, if enough uniform samples are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choosed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the biases are nearly the same between with and without accurate collocation.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5CCB079-8FD4-4EE1-89DE-A21F521E22A1}"/>
              </a:ext>
            </a:extLst>
          </p:cNvPr>
          <p:cNvCxnSpPr>
            <a:cxnSpLocks/>
          </p:cNvCxnSpPr>
          <p:nvPr/>
        </p:nvCxnSpPr>
        <p:spPr>
          <a:xfrm>
            <a:off x="191344" y="752475"/>
            <a:ext cx="11960016" cy="9525"/>
          </a:xfrm>
          <a:prstGeom prst="line">
            <a:avLst/>
          </a:prstGeom>
          <a:ln w="889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17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extLst>
              <a:ext uri="{FF2B5EF4-FFF2-40B4-BE49-F238E27FC236}">
                <a16:creationId xmlns:a16="http://schemas.microsoft.com/office/drawing/2014/main" id="{84FBC917-CE72-429C-B889-FFF09604A23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31951" y="1916113"/>
            <a:ext cx="8893175" cy="1803400"/>
          </a:xfrm>
        </p:spPr>
        <p:txBody>
          <a:bodyPr anchor="ctr"/>
          <a:lstStyle/>
          <a:p>
            <a:pPr algn="ctr" eaLnBrk="1" hangingPunct="1"/>
            <a:r>
              <a:rPr lang="en-US" altLang="zh-CN" sz="4000" dirty="0">
                <a:solidFill>
                  <a:srgbClr val="0070C0"/>
                </a:solidFill>
                <a:latin typeface="Arial Black" panose="020B0A04020102020204" pitchFamily="34" charset="0"/>
                <a:ea typeface="DFPOP1-W9" pitchFamily="1" charset="-128"/>
              </a:rPr>
              <a:t>Thanks for your attention!</a:t>
            </a:r>
          </a:p>
        </p:txBody>
      </p:sp>
      <p:sp>
        <p:nvSpPr>
          <p:cNvPr id="27651" name="Rectangle 5">
            <a:extLst>
              <a:ext uri="{FF2B5EF4-FFF2-40B4-BE49-F238E27FC236}">
                <a16:creationId xmlns:a16="http://schemas.microsoft.com/office/drawing/2014/main" id="{43932375-58B7-4DEB-ACD8-6B97EBA66D2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pPr eaLnBrk="1" hangingPunct="1"/>
            <a:endParaRPr lang="zh-CN" altLang="zh-CN" sz="2800"/>
          </a:p>
        </p:txBody>
      </p:sp>
    </p:spTree>
    <p:extLst>
      <p:ext uri="{BB962C8B-B14F-4D97-AF65-F5344CB8AC3E}">
        <p14:creationId xmlns:p14="http://schemas.microsoft.com/office/powerpoint/2010/main" val="246252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D2C376A-00D0-451B-BA76-C6D736CB8E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3775" y="1343991"/>
            <a:ext cx="3145305" cy="4157256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zh-CN" sz="4400">
                <a:latin typeface="Arial Black" panose="020B0A04020102020204" pitchFamily="34" charset="0"/>
              </a:rPr>
              <a:t>Outline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48A2D6-384D-41E2-A093-EF628F9C7053}"/>
              </a:ext>
            </a:extLst>
          </p:cNvPr>
          <p:cNvSpPr txBox="1"/>
          <p:nvPr/>
        </p:nvSpPr>
        <p:spPr>
          <a:xfrm>
            <a:off x="3575720" y="1343991"/>
            <a:ext cx="8616280" cy="344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Consistency check between MERSI and HIRAS</a:t>
            </a:r>
          </a:p>
          <a:p>
            <a:pPr marL="457200" lvl="0" indent="-111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Geolocation</a:t>
            </a:r>
          </a:p>
          <a:p>
            <a:pPr marL="457200" lvl="0" indent="76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Radiometric calibration</a:t>
            </a:r>
          </a:p>
          <a:p>
            <a:pPr marL="457200" lvl="0" indent="76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Application on inter-calibration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4.  Summary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3D0D7E-6D21-481B-A49F-DAB5DB4EC6A9}"/>
              </a:ext>
            </a:extLst>
          </p:cNvPr>
          <p:cNvSpPr txBox="1">
            <a:spLocks noChangeArrowheads="1"/>
          </p:cNvSpPr>
          <p:nvPr/>
        </p:nvSpPr>
        <p:spPr>
          <a:xfrm>
            <a:off x="1992313" y="188913"/>
            <a:ext cx="8229600" cy="5635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</a:rPr>
              <a:t>Background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86F9F33-2DB1-43D1-9561-83C2727F8CB2}"/>
              </a:ext>
            </a:extLst>
          </p:cNvPr>
          <p:cNvSpPr txBox="1"/>
          <p:nvPr/>
        </p:nvSpPr>
        <p:spPr>
          <a:xfrm>
            <a:off x="623392" y="4437112"/>
            <a:ext cx="11351026" cy="226844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b="1" dirty="0"/>
              <a:t>Joint application of Imager  and hyperspectral sounder on the same platform:</a:t>
            </a:r>
          </a:p>
          <a:p>
            <a:pPr>
              <a:lnSpc>
                <a:spcPct val="120000"/>
              </a:lnSpc>
            </a:pPr>
            <a:endParaRPr lang="en-US" altLang="zh-CN" sz="1600" b="1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Taking advantage of both spectral and spatial capabilities can benefit atmospheric and surface geophysical parameter retrievals and data utilization for NWP;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Consistency is the premise of data joint application;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Inter-calibration is a useful tool to check their  consistency , i.e. geolocation, radiometric calibration.</a:t>
            </a:r>
            <a:endParaRPr lang="zh-CN" altLang="en-US" sz="1600" b="1" dirty="0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AD2366C7-A96B-47EF-AC0C-9F8306B5C6D4}"/>
              </a:ext>
            </a:extLst>
          </p:cNvPr>
          <p:cNvCxnSpPr>
            <a:cxnSpLocks/>
          </p:cNvCxnSpPr>
          <p:nvPr/>
        </p:nvCxnSpPr>
        <p:spPr>
          <a:xfrm>
            <a:off x="191344" y="752475"/>
            <a:ext cx="11960016" cy="9525"/>
          </a:xfrm>
          <a:prstGeom prst="line">
            <a:avLst/>
          </a:prstGeom>
          <a:ln w="889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7379E56B-EE71-47A7-A4FC-75FD00F92200}"/>
              </a:ext>
            </a:extLst>
          </p:cNvPr>
          <p:cNvSpPr txBox="1"/>
          <p:nvPr/>
        </p:nvSpPr>
        <p:spPr>
          <a:xfrm>
            <a:off x="6820373" y="1650272"/>
            <a:ext cx="936102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Imager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2390124-16FC-4985-B83F-1539EBCF3FC6}"/>
              </a:ext>
            </a:extLst>
          </p:cNvPr>
          <p:cNvSpPr txBox="1"/>
          <p:nvPr/>
        </p:nvSpPr>
        <p:spPr>
          <a:xfrm>
            <a:off x="6744072" y="2965876"/>
            <a:ext cx="120268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Sounder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C244D65-2273-4F33-9574-674DD3102EE6}"/>
              </a:ext>
            </a:extLst>
          </p:cNvPr>
          <p:cNvSpPr txBox="1"/>
          <p:nvPr/>
        </p:nvSpPr>
        <p:spPr>
          <a:xfrm>
            <a:off x="8065964" y="1377987"/>
            <a:ext cx="3621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High spatial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High geolocation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Wide application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002A44E-E535-4708-80B7-619B82D8B9B9}"/>
              </a:ext>
            </a:extLst>
          </p:cNvPr>
          <p:cNvSpPr txBox="1"/>
          <p:nvPr/>
        </p:nvSpPr>
        <p:spPr>
          <a:xfrm>
            <a:off x="8065964" y="2732727"/>
            <a:ext cx="3621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High spectral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High calibration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Reference instrument</a:t>
            </a:r>
          </a:p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310BD61-B209-4F2D-9705-C00BE662C8EB}"/>
              </a:ext>
            </a:extLst>
          </p:cNvPr>
          <p:cNvSpPr txBox="1"/>
          <p:nvPr/>
        </p:nvSpPr>
        <p:spPr>
          <a:xfrm>
            <a:off x="1203499" y="3637648"/>
            <a:ext cx="1612275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FY3D/HIRAS</a:t>
            </a:r>
          </a:p>
          <a:p>
            <a:pPr algn="ctr"/>
            <a:r>
              <a:rPr lang="en-US" altLang="zh-CN" sz="1000" dirty="0"/>
              <a:t>Hyperspectral Sounder</a:t>
            </a:r>
            <a:endParaRPr lang="zh-CN" altLang="en-US" sz="1000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C0E4FD3-B4EE-410D-AA05-099DE4C43228}"/>
              </a:ext>
            </a:extLst>
          </p:cNvPr>
          <p:cNvSpPr txBox="1"/>
          <p:nvPr/>
        </p:nvSpPr>
        <p:spPr>
          <a:xfrm>
            <a:off x="1203499" y="2550863"/>
            <a:ext cx="161227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FY3D/MERSI</a:t>
            </a:r>
          </a:p>
          <a:p>
            <a:pPr algn="ctr"/>
            <a:r>
              <a:rPr lang="en-US" altLang="zh-CN" sz="1000" dirty="0"/>
              <a:t>Imager</a:t>
            </a:r>
            <a:endParaRPr lang="zh-CN" altLang="en-US" sz="1000" dirty="0"/>
          </a:p>
        </p:txBody>
      </p: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71060FED-7B5F-4C70-A10A-BCB8075AA478}"/>
              </a:ext>
            </a:extLst>
          </p:cNvPr>
          <p:cNvCxnSpPr>
            <a:cxnSpLocks/>
          </p:cNvCxnSpPr>
          <p:nvPr/>
        </p:nvCxnSpPr>
        <p:spPr>
          <a:xfrm>
            <a:off x="2073029" y="3141016"/>
            <a:ext cx="0" cy="432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D1323CBC-83B7-4D87-90E2-89A754299874}"/>
              </a:ext>
            </a:extLst>
          </p:cNvPr>
          <p:cNvCxnSpPr>
            <a:cxnSpLocks/>
          </p:cNvCxnSpPr>
          <p:nvPr/>
        </p:nvCxnSpPr>
        <p:spPr>
          <a:xfrm flipV="1">
            <a:off x="1918878" y="3141016"/>
            <a:ext cx="0" cy="432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DE0593B3-2262-46CC-85FC-FA54DD97CE61}"/>
              </a:ext>
            </a:extLst>
          </p:cNvPr>
          <p:cNvSpPr txBox="1"/>
          <p:nvPr/>
        </p:nvSpPr>
        <p:spPr>
          <a:xfrm>
            <a:off x="3843599" y="3631770"/>
            <a:ext cx="1612274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FY4A/GIIRS</a:t>
            </a:r>
          </a:p>
          <a:p>
            <a:pPr algn="ctr"/>
            <a:r>
              <a:rPr lang="en-US" altLang="zh-CN" sz="1000" dirty="0"/>
              <a:t>Hyperspectral Sounder</a:t>
            </a:r>
            <a:endParaRPr lang="zh-CN" altLang="en-US" sz="1000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5039EF99-9CC5-42E5-8DA4-8BC45FF277B7}"/>
              </a:ext>
            </a:extLst>
          </p:cNvPr>
          <p:cNvSpPr txBox="1"/>
          <p:nvPr/>
        </p:nvSpPr>
        <p:spPr>
          <a:xfrm>
            <a:off x="3843598" y="2546748"/>
            <a:ext cx="161227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FY4A/AGRI</a:t>
            </a:r>
          </a:p>
          <a:p>
            <a:pPr algn="ctr"/>
            <a:r>
              <a:rPr lang="en-US" altLang="zh-CN" sz="1000" dirty="0"/>
              <a:t>Imager</a:t>
            </a:r>
            <a:endParaRPr lang="zh-CN" altLang="en-US" sz="1000" dirty="0"/>
          </a:p>
        </p:txBody>
      </p: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F9CFE806-87EF-4D99-B22A-A1658F0F8D26}"/>
              </a:ext>
            </a:extLst>
          </p:cNvPr>
          <p:cNvCxnSpPr>
            <a:cxnSpLocks/>
          </p:cNvCxnSpPr>
          <p:nvPr/>
        </p:nvCxnSpPr>
        <p:spPr>
          <a:xfrm>
            <a:off x="4583878" y="3182657"/>
            <a:ext cx="0" cy="432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C2CF64CE-FDCC-49B8-A0C9-9ED7D8E32F30}"/>
              </a:ext>
            </a:extLst>
          </p:cNvPr>
          <p:cNvCxnSpPr>
            <a:cxnSpLocks/>
          </p:cNvCxnSpPr>
          <p:nvPr/>
        </p:nvCxnSpPr>
        <p:spPr>
          <a:xfrm flipV="1">
            <a:off x="4466190" y="3168145"/>
            <a:ext cx="0" cy="432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434ED2D2-12DB-41C5-B768-F92F1B4C3F47}"/>
              </a:ext>
            </a:extLst>
          </p:cNvPr>
          <p:cNvSpPr txBox="1"/>
          <p:nvPr/>
        </p:nvSpPr>
        <p:spPr>
          <a:xfrm>
            <a:off x="1199457" y="1268760"/>
            <a:ext cx="161227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IASI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5CFFFEA0-CC1A-4AC4-B72C-7564AE350D79}"/>
              </a:ext>
            </a:extLst>
          </p:cNvPr>
          <p:cNvSpPr txBox="1"/>
          <p:nvPr/>
        </p:nvSpPr>
        <p:spPr>
          <a:xfrm>
            <a:off x="3798514" y="1268760"/>
            <a:ext cx="161227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 err="1"/>
              <a:t>CrIS</a:t>
            </a:r>
            <a:endParaRPr lang="en-US" altLang="zh-CN" dirty="0"/>
          </a:p>
        </p:txBody>
      </p: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DFA2D402-F1DB-408B-96E9-B17C67EAE0FE}"/>
              </a:ext>
            </a:extLst>
          </p:cNvPr>
          <p:cNvCxnSpPr>
            <a:cxnSpLocks/>
          </p:cNvCxnSpPr>
          <p:nvPr/>
        </p:nvCxnSpPr>
        <p:spPr>
          <a:xfrm>
            <a:off x="2005594" y="1686950"/>
            <a:ext cx="0" cy="7107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CF15B35D-7816-4E00-B1E4-BE966BF3D621}"/>
              </a:ext>
            </a:extLst>
          </p:cNvPr>
          <p:cNvCxnSpPr>
            <a:cxnSpLocks/>
          </p:cNvCxnSpPr>
          <p:nvPr/>
        </p:nvCxnSpPr>
        <p:spPr>
          <a:xfrm>
            <a:off x="2089707" y="1696059"/>
            <a:ext cx="2560029" cy="7066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8C68D56C-7BC8-46A7-A458-6FD2CABF192A}"/>
              </a:ext>
            </a:extLst>
          </p:cNvPr>
          <p:cNvCxnSpPr>
            <a:cxnSpLocks/>
          </p:cNvCxnSpPr>
          <p:nvPr/>
        </p:nvCxnSpPr>
        <p:spPr>
          <a:xfrm flipH="1">
            <a:off x="2207568" y="1697731"/>
            <a:ext cx="2362099" cy="6325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>
            <a:extLst>
              <a:ext uri="{FF2B5EF4-FFF2-40B4-BE49-F238E27FC236}">
                <a16:creationId xmlns:a16="http://schemas.microsoft.com/office/drawing/2014/main" id="{956960B1-833F-4D01-A808-0418A94D6457}"/>
              </a:ext>
            </a:extLst>
          </p:cNvPr>
          <p:cNvCxnSpPr>
            <a:cxnSpLocks/>
          </p:cNvCxnSpPr>
          <p:nvPr/>
        </p:nvCxnSpPr>
        <p:spPr>
          <a:xfrm>
            <a:off x="4727848" y="1700808"/>
            <a:ext cx="0" cy="7107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DC479892-E7ED-47E4-A8DE-810E681C6C91}"/>
              </a:ext>
            </a:extLst>
          </p:cNvPr>
          <p:cNvCxnSpPr>
            <a:cxnSpLocks/>
          </p:cNvCxnSpPr>
          <p:nvPr/>
        </p:nvCxnSpPr>
        <p:spPr>
          <a:xfrm>
            <a:off x="2855640" y="2808358"/>
            <a:ext cx="915950" cy="0"/>
          </a:xfrm>
          <a:prstGeom prst="straightConnector1">
            <a:avLst/>
          </a:prstGeom>
          <a:ln w="28575">
            <a:solidFill>
              <a:srgbClr val="0000CC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DC3BC39B-9B6F-4F59-B3A6-71AA1D08E1C9}"/>
              </a:ext>
            </a:extLst>
          </p:cNvPr>
          <p:cNvCxnSpPr>
            <a:cxnSpLocks/>
          </p:cNvCxnSpPr>
          <p:nvPr/>
        </p:nvCxnSpPr>
        <p:spPr>
          <a:xfrm flipH="1">
            <a:off x="2855640" y="2928444"/>
            <a:ext cx="872480" cy="0"/>
          </a:xfrm>
          <a:prstGeom prst="straightConnector1">
            <a:avLst/>
          </a:prstGeom>
          <a:ln w="28575">
            <a:solidFill>
              <a:srgbClr val="0000CC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18A2591E-6CA4-4B79-9552-746DEABB6920}"/>
              </a:ext>
            </a:extLst>
          </p:cNvPr>
          <p:cNvCxnSpPr>
            <a:cxnSpLocks/>
          </p:cNvCxnSpPr>
          <p:nvPr/>
        </p:nvCxnSpPr>
        <p:spPr>
          <a:xfrm>
            <a:off x="2875794" y="3850253"/>
            <a:ext cx="915950" cy="0"/>
          </a:xfrm>
          <a:prstGeom prst="straightConnector1">
            <a:avLst/>
          </a:prstGeom>
          <a:ln w="28575">
            <a:solidFill>
              <a:srgbClr val="0000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2C4B6F87-5730-45DF-95CC-FE6E0BF371B8}"/>
              </a:ext>
            </a:extLst>
          </p:cNvPr>
          <p:cNvCxnSpPr>
            <a:cxnSpLocks/>
          </p:cNvCxnSpPr>
          <p:nvPr/>
        </p:nvCxnSpPr>
        <p:spPr>
          <a:xfrm flipH="1">
            <a:off x="2875794" y="3970339"/>
            <a:ext cx="872480" cy="0"/>
          </a:xfrm>
          <a:prstGeom prst="straightConnector1">
            <a:avLst/>
          </a:prstGeom>
          <a:ln w="28575">
            <a:solidFill>
              <a:srgbClr val="0000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id="{A27E591A-D50C-4B2C-B447-8FF19BBAAA0E}"/>
              </a:ext>
            </a:extLst>
          </p:cNvPr>
          <p:cNvSpPr/>
          <p:nvPr/>
        </p:nvSpPr>
        <p:spPr>
          <a:xfrm>
            <a:off x="1055440" y="2420888"/>
            <a:ext cx="1903903" cy="1909375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4AD80D85-356C-4141-97F7-771541B28DB1}"/>
              </a:ext>
            </a:extLst>
          </p:cNvPr>
          <p:cNvSpPr/>
          <p:nvPr/>
        </p:nvSpPr>
        <p:spPr>
          <a:xfrm>
            <a:off x="3662069" y="2420888"/>
            <a:ext cx="1903903" cy="1909375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D5E9064-D0A3-4716-A674-2E7BD9489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97" y="188640"/>
            <a:ext cx="11888007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  <a:ea typeface="+mj-ea"/>
                <a:cs typeface="+mj-cs"/>
              </a:rPr>
              <a:t>Previous job: AGRI and GIIRS consistency check (2017)</a:t>
            </a:r>
          </a:p>
        </p:txBody>
      </p:sp>
      <p:sp>
        <p:nvSpPr>
          <p:cNvPr id="13318" name="文本框 1">
            <a:extLst>
              <a:ext uri="{FF2B5EF4-FFF2-40B4-BE49-F238E27FC236}">
                <a16:creationId xmlns:a16="http://schemas.microsoft.com/office/drawing/2014/main" id="{D74A4494-C05A-47E0-A05C-9E985FA65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06" y="4422993"/>
            <a:ext cx="4242352" cy="16594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/>
              <a:t>Collocation area: GEO nadir ±35º area;</a:t>
            </a: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/>
              <a:t>Time difference: 180s</a:t>
            </a: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/>
              <a:t>Target area: 5*5 AGRI pixels</a:t>
            </a: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/>
              <a:t>Environment area: 15*15 AGRI pixels</a:t>
            </a: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/>
              <a:t>Only uniform areas are chosen.</a:t>
            </a:r>
            <a:endParaRPr lang="zh-CN" altLang="en-US" sz="1600" dirty="0"/>
          </a:p>
        </p:txBody>
      </p:sp>
      <p:pic>
        <p:nvPicPr>
          <p:cNvPr id="13319" name="图片 3">
            <a:extLst>
              <a:ext uri="{FF2B5EF4-FFF2-40B4-BE49-F238E27FC236}">
                <a16:creationId xmlns:a16="http://schemas.microsoft.com/office/drawing/2014/main" id="{DE0AFC35-DE0F-4BEA-91A2-2FB18A157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21" y="1295355"/>
            <a:ext cx="3310830" cy="26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AC13D28-D75B-42C8-B889-54DE4CBF04EB}"/>
              </a:ext>
            </a:extLst>
          </p:cNvPr>
          <p:cNvGrpSpPr/>
          <p:nvPr/>
        </p:nvGrpSpPr>
        <p:grpSpPr>
          <a:xfrm>
            <a:off x="5180153" y="4020949"/>
            <a:ext cx="6335017" cy="2325688"/>
            <a:chOff x="191344" y="3822700"/>
            <a:chExt cx="6335017" cy="2325688"/>
          </a:xfrm>
        </p:grpSpPr>
        <p:pic>
          <p:nvPicPr>
            <p:cNvPr id="8" name="图片 1">
              <a:extLst>
                <a:ext uri="{FF2B5EF4-FFF2-40B4-BE49-F238E27FC236}">
                  <a16:creationId xmlns:a16="http://schemas.microsoft.com/office/drawing/2014/main" id="{1B5AA3F6-0B3A-4995-9B71-EDC1C3CC16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67" t="9399" r="27090" b="12349"/>
            <a:stretch>
              <a:fillRect/>
            </a:stretch>
          </p:blipFill>
          <p:spPr bwMode="auto">
            <a:xfrm>
              <a:off x="2351584" y="3830638"/>
              <a:ext cx="2155825" cy="231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B6EFFBF1-D03C-4680-B303-1543964CD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67" t="9836" r="27827" b="12131"/>
            <a:stretch>
              <a:fillRect/>
            </a:stretch>
          </p:blipFill>
          <p:spPr bwMode="auto">
            <a:xfrm>
              <a:off x="191344" y="3822700"/>
              <a:ext cx="2117725" cy="231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8">
              <a:extLst>
                <a:ext uri="{FF2B5EF4-FFF2-40B4-BE49-F238E27FC236}">
                  <a16:creationId xmlns:a16="http://schemas.microsoft.com/office/drawing/2014/main" id="{0F1DE76F-1600-4B7B-816A-3FA4AA47DF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268" y="5422901"/>
              <a:ext cx="8636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b="1"/>
                <a:t>AGRI 13.5</a:t>
              </a:r>
              <a:endParaRPr lang="zh-CN" altLang="en-US" sz="1200" b="1"/>
            </a:p>
          </p:txBody>
        </p:sp>
        <p:sp>
          <p:nvSpPr>
            <p:cNvPr id="11" name="文本框 9">
              <a:extLst>
                <a:ext uri="{FF2B5EF4-FFF2-40B4-BE49-F238E27FC236}">
                  <a16:creationId xmlns:a16="http://schemas.microsoft.com/office/drawing/2014/main" id="{6612E0FF-29FD-4013-BFA8-3C0710D02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5600" y="5283201"/>
              <a:ext cx="9620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b="1" dirty="0"/>
                <a:t>GIIRS Simulated 13.5</a:t>
              </a:r>
              <a:endParaRPr lang="zh-CN" altLang="en-US" sz="1200" b="1" dirty="0"/>
            </a:p>
          </p:txBody>
        </p:sp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9AE0E297-1966-421F-95BC-2CC7A121B1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11" t="10056" r="27951" b="11475"/>
            <a:stretch>
              <a:fillRect/>
            </a:stretch>
          </p:blipFill>
          <p:spPr bwMode="auto">
            <a:xfrm>
              <a:off x="4511824" y="3865564"/>
              <a:ext cx="2014537" cy="2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本框 9">
              <a:extLst>
                <a:ext uri="{FF2B5EF4-FFF2-40B4-BE49-F238E27FC236}">
                  <a16:creationId xmlns:a16="http://schemas.microsoft.com/office/drawing/2014/main" id="{FE25066C-AB35-450A-89FA-420C70551D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8074" y="5543800"/>
              <a:ext cx="14398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b="1" dirty="0"/>
                <a:t>GIIRS-AGRI</a:t>
              </a:r>
              <a:endParaRPr lang="zh-CN" altLang="en-US" sz="1200" b="1" dirty="0"/>
            </a:p>
          </p:txBody>
        </p:sp>
      </p:grp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807A572E-2137-4541-AE59-498982A03795}"/>
              </a:ext>
            </a:extLst>
          </p:cNvPr>
          <p:cNvCxnSpPr>
            <a:cxnSpLocks/>
          </p:cNvCxnSpPr>
          <p:nvPr/>
        </p:nvCxnSpPr>
        <p:spPr>
          <a:xfrm>
            <a:off x="191344" y="752475"/>
            <a:ext cx="11960016" cy="9525"/>
          </a:xfrm>
          <a:prstGeom prst="line">
            <a:avLst/>
          </a:prstGeom>
          <a:ln w="889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ADA97D32-00FD-445F-B53A-5759F5D56BD3}"/>
              </a:ext>
            </a:extLst>
          </p:cNvPr>
          <p:cNvSpPr txBox="1"/>
          <p:nvPr/>
        </p:nvSpPr>
        <p:spPr>
          <a:xfrm>
            <a:off x="1718522" y="94008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Collocation area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8BBDD4-A6D4-4928-A259-C2D7AAB5E193}"/>
              </a:ext>
            </a:extLst>
          </p:cNvPr>
          <p:cNvGrpSpPr/>
          <p:nvPr/>
        </p:nvGrpSpPr>
        <p:grpSpPr>
          <a:xfrm>
            <a:off x="4879726" y="986381"/>
            <a:ext cx="7294269" cy="2815494"/>
            <a:chOff x="1331640" y="3965575"/>
            <a:chExt cx="7366272" cy="2608467"/>
          </a:xfrm>
        </p:grpSpPr>
        <p:pic>
          <p:nvPicPr>
            <p:cNvPr id="20" name="图片 1">
              <a:extLst>
                <a:ext uri="{FF2B5EF4-FFF2-40B4-BE49-F238E27FC236}">
                  <a16:creationId xmlns:a16="http://schemas.microsoft.com/office/drawing/2014/main" id="{C99D7710-7CC4-4987-A7B0-8343040CDC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3965575"/>
              <a:ext cx="6311900" cy="2608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右大括号 20">
              <a:extLst>
                <a:ext uri="{FF2B5EF4-FFF2-40B4-BE49-F238E27FC236}">
                  <a16:creationId xmlns:a16="http://schemas.microsoft.com/office/drawing/2014/main" id="{41FF8E92-7306-44CF-91DB-02642A8BCAF9}"/>
                </a:ext>
              </a:extLst>
            </p:cNvPr>
            <p:cNvSpPr/>
            <p:nvPr/>
          </p:nvSpPr>
          <p:spPr>
            <a:xfrm>
              <a:off x="7020272" y="4424978"/>
              <a:ext cx="144016" cy="948238"/>
            </a:xfrm>
            <a:prstGeom prst="rightBrac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93CCBF2-354D-4117-8C9B-06D64EA2463D}"/>
                </a:ext>
              </a:extLst>
            </p:cNvPr>
            <p:cNvSpPr txBox="1"/>
            <p:nvPr/>
          </p:nvSpPr>
          <p:spPr>
            <a:xfrm>
              <a:off x="7218547" y="4570194"/>
              <a:ext cx="1479365" cy="5036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FY4A/AGRI</a:t>
              </a:r>
            </a:p>
            <a:p>
              <a:r>
                <a:rPr lang="en-US" altLang="zh-CN" sz="1200" dirty="0"/>
                <a:t>IR band SRF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98057401-6401-4E9F-9CD0-9221F4430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849" y="188640"/>
            <a:ext cx="964830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  <a:ea typeface="+mj-ea"/>
                <a:cs typeface="+mj-cs"/>
              </a:rPr>
              <a:t>AGRI and GIIRS radiometric consistency check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BE87DDA-3BF2-4383-9B15-99F0C5045A3A}"/>
              </a:ext>
            </a:extLst>
          </p:cNvPr>
          <p:cNvGrpSpPr/>
          <p:nvPr/>
        </p:nvGrpSpPr>
        <p:grpSpPr>
          <a:xfrm>
            <a:off x="6168008" y="831344"/>
            <a:ext cx="5138780" cy="5982032"/>
            <a:chOff x="4013132" y="908720"/>
            <a:chExt cx="5138780" cy="598203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BA3376A-177D-4AC5-A8AD-F31C85B51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968" b="45800"/>
            <a:stretch/>
          </p:blipFill>
          <p:spPr>
            <a:xfrm>
              <a:off x="4013132" y="4869160"/>
              <a:ext cx="5138780" cy="2021592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4B8C527A-F364-46A1-B430-F02360E5C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968" b="44750"/>
            <a:stretch/>
          </p:blipFill>
          <p:spPr>
            <a:xfrm>
              <a:off x="4074056" y="908720"/>
              <a:ext cx="5016932" cy="2021592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52937C9-38B2-4D75-9170-164E09D30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0968" b="44750"/>
            <a:stretch/>
          </p:blipFill>
          <p:spPr>
            <a:xfrm>
              <a:off x="4074056" y="2930312"/>
              <a:ext cx="5016932" cy="2021592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2292E153-A41E-412C-B249-E62F9E1324D5}"/>
              </a:ext>
            </a:extLst>
          </p:cNvPr>
          <p:cNvSpPr txBox="1"/>
          <p:nvPr/>
        </p:nvSpPr>
        <p:spPr>
          <a:xfrm>
            <a:off x="1578827" y="3212977"/>
            <a:ext cx="39564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GIIRS and AGRI have a good consistency, at the standard sense temperature, GIIRS is a little lower than AGRI;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 this case, for window bands, the bias is less than 0.5 K, for absorption band, bias is less than 1 K;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Bias has BT dependence, in low temperature area, the bias is larger;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DC70135-ABAE-4B0E-AB1F-8F41C1922822}"/>
              </a:ext>
            </a:extLst>
          </p:cNvPr>
          <p:cNvSpPr txBox="1"/>
          <p:nvPr/>
        </p:nvSpPr>
        <p:spPr>
          <a:xfrm>
            <a:off x="2317379" y="1044869"/>
            <a:ext cx="3157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case: 20180105</a:t>
            </a:r>
            <a:endParaRPr lang="zh-CN" altLang="en-US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D1CE0D75-6C0B-4A71-A43E-7A60088726D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99096" y="1628800"/>
          <a:ext cx="4017412" cy="1529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4353">
                  <a:extLst>
                    <a:ext uri="{9D8B030D-6E8A-4147-A177-3AD203B41FA5}">
                      <a16:colId xmlns:a16="http://schemas.microsoft.com/office/drawing/2014/main" val="1456237075"/>
                    </a:ext>
                  </a:extLst>
                </a:gridCol>
                <a:gridCol w="1004353">
                  <a:extLst>
                    <a:ext uri="{9D8B030D-6E8A-4147-A177-3AD203B41FA5}">
                      <a16:colId xmlns:a16="http://schemas.microsoft.com/office/drawing/2014/main" val="4126854569"/>
                    </a:ext>
                  </a:extLst>
                </a:gridCol>
                <a:gridCol w="1004353">
                  <a:extLst>
                    <a:ext uri="{9D8B030D-6E8A-4147-A177-3AD203B41FA5}">
                      <a16:colId xmlns:a16="http://schemas.microsoft.com/office/drawing/2014/main" val="3482020542"/>
                    </a:ext>
                  </a:extLst>
                </a:gridCol>
                <a:gridCol w="1004353">
                  <a:extLst>
                    <a:ext uri="{9D8B030D-6E8A-4147-A177-3AD203B41FA5}">
                      <a16:colId xmlns:a16="http://schemas.microsoft.com/office/drawing/2014/main" val="3743941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Band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10.8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13.5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420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Scene (K)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286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285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258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280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AGRI-GIIRS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0.33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0.19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0.83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555998"/>
                  </a:ext>
                </a:extLst>
              </a:tr>
            </a:tbl>
          </a:graphicData>
        </a:graphic>
      </p:graphicFrame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EE5321D-F80A-48ED-80FE-CC053005FE6C}"/>
              </a:ext>
            </a:extLst>
          </p:cNvPr>
          <p:cNvCxnSpPr>
            <a:cxnSpLocks/>
          </p:cNvCxnSpPr>
          <p:nvPr/>
        </p:nvCxnSpPr>
        <p:spPr>
          <a:xfrm>
            <a:off x="191344" y="752475"/>
            <a:ext cx="11960016" cy="9525"/>
          </a:xfrm>
          <a:prstGeom prst="line">
            <a:avLst/>
          </a:prstGeom>
          <a:ln w="889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">
            <a:extLst>
              <a:ext uri="{FF2B5EF4-FFF2-40B4-BE49-F238E27FC236}">
                <a16:creationId xmlns:a16="http://schemas.microsoft.com/office/drawing/2014/main" id="{9C39857E-10BB-45A5-B9A5-E3CB440AE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768" y="1210100"/>
            <a:ext cx="4537205" cy="193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图片 2">
            <a:extLst>
              <a:ext uri="{FF2B5EF4-FFF2-40B4-BE49-F238E27FC236}">
                <a16:creationId xmlns:a16="http://schemas.microsoft.com/office/drawing/2014/main" id="{91B9C150-7632-42C6-B2F6-F04BA369B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62" y="2909779"/>
            <a:ext cx="5088178" cy="321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内容占位符 4">
            <a:extLst>
              <a:ext uri="{FF2B5EF4-FFF2-40B4-BE49-F238E27FC236}">
                <a16:creationId xmlns:a16="http://schemas.microsoft.com/office/drawing/2014/main" id="{962043E5-8EFC-4855-8E98-383AA2BAA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97"/>
          <a:stretch>
            <a:fillRect/>
          </a:stretch>
        </p:blipFill>
        <p:spPr bwMode="auto">
          <a:xfrm>
            <a:off x="2402378" y="1204614"/>
            <a:ext cx="4537205" cy="19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图片 4">
            <a:extLst>
              <a:ext uri="{FF2B5EF4-FFF2-40B4-BE49-F238E27FC236}">
                <a16:creationId xmlns:a16="http://schemas.microsoft.com/office/drawing/2014/main" id="{838CD9AF-48C6-46C9-9C69-69FED8FF8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0" b="46667"/>
          <a:stretch>
            <a:fillRect/>
          </a:stretch>
        </p:blipFill>
        <p:spPr bwMode="auto">
          <a:xfrm>
            <a:off x="2087942" y="2889296"/>
            <a:ext cx="5088178" cy="325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文本框 5">
            <a:extLst>
              <a:ext uri="{FF2B5EF4-FFF2-40B4-BE49-F238E27FC236}">
                <a16:creationId xmlns:a16="http://schemas.microsoft.com/office/drawing/2014/main" id="{F9FBBB6F-821F-4D8C-A154-F368AD4F3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731" y="1010938"/>
            <a:ext cx="1655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800" dirty="0"/>
              <a:t>201708</a:t>
            </a:r>
            <a:endParaRPr lang="zh-CN" altLang="en-US" sz="1800" dirty="0"/>
          </a:p>
        </p:txBody>
      </p:sp>
      <p:sp>
        <p:nvSpPr>
          <p:cNvPr id="15367" name="文本框 6">
            <a:extLst>
              <a:ext uri="{FF2B5EF4-FFF2-40B4-BE49-F238E27FC236}">
                <a16:creationId xmlns:a16="http://schemas.microsoft.com/office/drawing/2014/main" id="{3057F2DA-C868-4754-96EF-1146AAE18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560" y="932824"/>
            <a:ext cx="4228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800" dirty="0"/>
              <a:t>201801(</a:t>
            </a:r>
            <a:r>
              <a:rPr lang="en-US" altLang="zh-CN" sz="1800" dirty="0">
                <a:solidFill>
                  <a:srgbClr val="FF0000"/>
                </a:solidFill>
              </a:rPr>
              <a:t>After operation update</a:t>
            </a:r>
            <a:r>
              <a:rPr lang="en-US" altLang="zh-CN" sz="1800" dirty="0"/>
              <a:t>)</a:t>
            </a:r>
            <a:endParaRPr lang="zh-CN" altLang="en-US" sz="1800" dirty="0"/>
          </a:p>
        </p:txBody>
      </p:sp>
      <p:sp>
        <p:nvSpPr>
          <p:cNvPr id="15368" name="TextBox 7">
            <a:extLst>
              <a:ext uri="{FF2B5EF4-FFF2-40B4-BE49-F238E27FC236}">
                <a16:creationId xmlns:a16="http://schemas.microsoft.com/office/drawing/2014/main" id="{D6170734-1D4A-4D27-925B-F0871BA44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317" y="309861"/>
            <a:ext cx="61033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  <a:ea typeface="+mj-ea"/>
                <a:cs typeface="+mj-cs"/>
              </a:rPr>
              <a:t>Bias of FOV dependent</a:t>
            </a:r>
            <a:endParaRPr lang="zh-CN" altLang="en-US" dirty="0">
              <a:solidFill>
                <a:srgbClr val="00206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CBE275F-778C-4092-83BB-3DFBA06A1D09}"/>
              </a:ext>
            </a:extLst>
          </p:cNvPr>
          <p:cNvCxnSpPr>
            <a:cxnSpLocks/>
          </p:cNvCxnSpPr>
          <p:nvPr/>
        </p:nvCxnSpPr>
        <p:spPr>
          <a:xfrm>
            <a:off x="191344" y="752475"/>
            <a:ext cx="11960016" cy="9525"/>
          </a:xfrm>
          <a:prstGeom prst="line">
            <a:avLst/>
          </a:prstGeom>
          <a:ln w="889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FD2F8390-1C1C-47D5-9E05-0B457D72AA70}"/>
              </a:ext>
            </a:extLst>
          </p:cNvPr>
          <p:cNvSpPr txBox="1"/>
          <p:nvPr/>
        </p:nvSpPr>
        <p:spPr>
          <a:xfrm>
            <a:off x="2683619" y="6300028"/>
            <a:ext cx="4152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 significant FOV dependence</a:t>
            </a:r>
            <a:endParaRPr lang="zh-CN" altLang="en-US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C75066E4-4184-4AFB-8A84-E8865A445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7" t="9836" r="27827" b="12131"/>
          <a:stretch>
            <a:fillRect/>
          </a:stretch>
        </p:blipFill>
        <p:spPr bwMode="auto">
          <a:xfrm>
            <a:off x="312232" y="146456"/>
            <a:ext cx="211772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9F9963CD-2DFC-437A-9035-ECC8431C7133}"/>
              </a:ext>
            </a:extLst>
          </p:cNvPr>
          <p:cNvGrpSpPr/>
          <p:nvPr/>
        </p:nvGrpSpPr>
        <p:grpSpPr>
          <a:xfrm>
            <a:off x="335360" y="867257"/>
            <a:ext cx="8568952" cy="2875016"/>
            <a:chOff x="1775520" y="3828415"/>
            <a:chExt cx="9181020" cy="3029585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B9FFE36-1DC9-4573-B6FC-1FE8894BBC40}"/>
                </a:ext>
              </a:extLst>
            </p:cNvPr>
            <p:cNvGrpSpPr/>
            <p:nvPr/>
          </p:nvGrpSpPr>
          <p:grpSpPr>
            <a:xfrm>
              <a:off x="1775520" y="3828415"/>
              <a:ext cx="9181020" cy="3029585"/>
              <a:chOff x="1264595" y="690664"/>
              <a:chExt cx="9212094" cy="2490280"/>
            </a:xfrm>
          </p:grpSpPr>
          <p:pic>
            <p:nvPicPr>
              <p:cNvPr id="2" name="图片 1">
                <a:extLst>
                  <a:ext uri="{FF2B5EF4-FFF2-40B4-BE49-F238E27FC236}">
                    <a16:creationId xmlns:a16="http://schemas.microsoft.com/office/drawing/2014/main" id="{92B9C464-1092-4B9B-8882-2324F8C1D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212" t="8510" r="14229" b="55178"/>
              <a:stretch/>
            </p:blipFill>
            <p:spPr>
              <a:xfrm>
                <a:off x="1264595" y="690664"/>
                <a:ext cx="9212094" cy="2490280"/>
              </a:xfrm>
              <a:prstGeom prst="rect">
                <a:avLst/>
              </a:prstGeom>
            </p:spPr>
          </p:pic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E37CDCD-40B4-4340-AE4D-7C847A7B7038}"/>
                  </a:ext>
                </a:extLst>
              </p:cNvPr>
              <p:cNvSpPr txBox="1"/>
              <p:nvPr/>
            </p:nvSpPr>
            <p:spPr>
              <a:xfrm>
                <a:off x="2441642" y="2422187"/>
                <a:ext cx="782533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CH25</a:t>
                </a:r>
                <a:endParaRPr lang="zh-CN" altLang="en-US" b="1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6F42373-4A98-4CB2-B9BE-0372907AB530}"/>
                  </a:ext>
                </a:extLst>
              </p:cNvPr>
              <p:cNvSpPr txBox="1"/>
              <p:nvPr/>
            </p:nvSpPr>
            <p:spPr>
              <a:xfrm>
                <a:off x="3015574" y="2418944"/>
                <a:ext cx="782533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CH24</a:t>
                </a:r>
                <a:endParaRPr lang="zh-CN" altLang="en-US" b="1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8B17CA5-26B8-4890-BD70-29B79588A4F3}"/>
                  </a:ext>
                </a:extLst>
              </p:cNvPr>
              <p:cNvSpPr txBox="1"/>
              <p:nvPr/>
            </p:nvSpPr>
            <p:spPr>
              <a:xfrm>
                <a:off x="3628416" y="2418943"/>
                <a:ext cx="782533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 dirty="0">
                    <a:cs typeface="Arial" panose="020B0604020202020204" pitchFamily="34" charset="0"/>
                  </a:rPr>
                  <a:t>CH23</a:t>
                </a:r>
                <a:endParaRPr lang="zh-CN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132C44E-31BB-4CED-8C0E-AAF708201686}"/>
                  </a:ext>
                </a:extLst>
              </p:cNvPr>
              <p:cNvSpPr txBox="1"/>
              <p:nvPr/>
            </p:nvSpPr>
            <p:spPr>
              <a:xfrm>
                <a:off x="4335293" y="2418943"/>
                <a:ext cx="782533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CH22</a:t>
                </a:r>
                <a:endParaRPr lang="zh-CN" altLang="en-US" b="1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521312E-333A-4C22-B7D8-A133990A056C}"/>
                  </a:ext>
                </a:extLst>
              </p:cNvPr>
              <p:cNvSpPr txBox="1"/>
              <p:nvPr/>
            </p:nvSpPr>
            <p:spPr>
              <a:xfrm>
                <a:off x="7702688" y="2418943"/>
                <a:ext cx="782533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CH21</a:t>
                </a:r>
                <a:endParaRPr lang="zh-CN" altLang="en-US" b="1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3E725DE-5C1D-433C-9861-AFA458B6CCD7}"/>
                  </a:ext>
                </a:extLst>
              </p:cNvPr>
              <p:cNvSpPr txBox="1"/>
              <p:nvPr/>
            </p:nvSpPr>
            <p:spPr>
              <a:xfrm>
                <a:off x="8420910" y="2418943"/>
                <a:ext cx="782533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 dirty="0">
                    <a:cs typeface="Arial" panose="020B0604020202020204" pitchFamily="34" charset="0"/>
                  </a:rPr>
                  <a:t>CH20</a:t>
                </a:r>
                <a:endParaRPr lang="zh-CN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F3F542F-2F5C-4C60-88EE-2E7553BFAB33}"/>
                </a:ext>
              </a:extLst>
            </p:cNvPr>
            <p:cNvSpPr txBox="1"/>
            <p:nvPr/>
          </p:nvSpPr>
          <p:spPr>
            <a:xfrm>
              <a:off x="6077333" y="4373579"/>
              <a:ext cx="879706" cy="389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HIRAS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9829DE1C-A575-419C-9269-D626DDCB4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006631"/>
              </p:ext>
            </p:extLst>
          </p:nvPr>
        </p:nvGraphicFramePr>
        <p:xfrm>
          <a:off x="751440" y="3825054"/>
          <a:ext cx="5608374" cy="277621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05957">
                  <a:extLst>
                    <a:ext uri="{9D8B030D-6E8A-4147-A177-3AD203B41FA5}">
                      <a16:colId xmlns:a16="http://schemas.microsoft.com/office/drawing/2014/main" val="3652654780"/>
                    </a:ext>
                  </a:extLst>
                </a:gridCol>
                <a:gridCol w="1009016">
                  <a:extLst>
                    <a:ext uri="{9D8B030D-6E8A-4147-A177-3AD203B41FA5}">
                      <a16:colId xmlns:a16="http://schemas.microsoft.com/office/drawing/2014/main" val="2473320602"/>
                    </a:ext>
                  </a:extLst>
                </a:gridCol>
                <a:gridCol w="1081237">
                  <a:extLst>
                    <a:ext uri="{9D8B030D-6E8A-4147-A177-3AD203B41FA5}">
                      <a16:colId xmlns:a16="http://schemas.microsoft.com/office/drawing/2014/main" val="4010159554"/>
                    </a:ext>
                  </a:extLst>
                </a:gridCol>
                <a:gridCol w="1081237">
                  <a:extLst>
                    <a:ext uri="{9D8B030D-6E8A-4147-A177-3AD203B41FA5}">
                      <a16:colId xmlns:a16="http://schemas.microsoft.com/office/drawing/2014/main" val="192309355"/>
                    </a:ext>
                  </a:extLst>
                </a:gridCol>
                <a:gridCol w="1630927">
                  <a:extLst>
                    <a:ext uri="{9D8B030D-6E8A-4147-A177-3AD203B41FA5}">
                      <a16:colId xmlns:a16="http://schemas.microsoft.com/office/drawing/2014/main" val="1435222338"/>
                    </a:ext>
                  </a:extLst>
                </a:gridCol>
              </a:tblGrid>
              <a:tr h="508593">
                <a:tc rowSpan="2"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Band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MERSI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marL="68580" marR="68580" marT="34290" marB="34290" anchor="ctr"/>
                </a:tc>
                <a:tc rowSpan="2"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HIRAS(cm-1)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77120966"/>
                  </a:ext>
                </a:extLst>
              </a:tr>
              <a:tr h="51346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(cm-1)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l-GR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Nadir IFOV(m)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168065"/>
                  </a:ext>
                </a:extLst>
              </a:tr>
              <a:tr h="292360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CH25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833.33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650-1135 (LW)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42606612"/>
                  </a:ext>
                </a:extLst>
              </a:tr>
              <a:tr h="292360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CH24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925.926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74738352"/>
                  </a:ext>
                </a:extLst>
              </a:tr>
              <a:tr h="292360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CH23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1169.591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8.55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9231575"/>
                  </a:ext>
                </a:extLst>
              </a:tr>
              <a:tr h="292360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CH22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1388.889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1210-1750 (MW)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2825360"/>
                  </a:ext>
                </a:extLst>
              </a:tr>
              <a:tr h="292360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CH21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2469.136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4.05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2155-2550 (SW)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56315472"/>
                  </a:ext>
                </a:extLst>
              </a:tr>
              <a:tr h="292360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CH20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2631.579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8047619"/>
                  </a:ext>
                </a:extLst>
              </a:tr>
            </a:tbl>
          </a:graphicData>
        </a:graphic>
      </p:graphicFrame>
      <p:sp>
        <p:nvSpPr>
          <p:cNvPr id="12" name="TextBox 12">
            <a:extLst>
              <a:ext uri="{FF2B5EF4-FFF2-40B4-BE49-F238E27FC236}">
                <a16:creationId xmlns:a16="http://schemas.microsoft.com/office/drawing/2014/main" id="{F0845137-80E1-4E3D-835B-C94989952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225" y="230279"/>
            <a:ext cx="93422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  <a:ea typeface="+mj-ea"/>
                <a:cs typeface="+mj-cs"/>
              </a:rPr>
              <a:t>FY-3D/MERSI and HIRAS spectral specification</a:t>
            </a:r>
            <a:endParaRPr lang="zh-CN" altLang="en-US" dirty="0">
              <a:solidFill>
                <a:srgbClr val="00206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66191CD-70BB-4B22-BDB2-64B063D2000A}"/>
              </a:ext>
            </a:extLst>
          </p:cNvPr>
          <p:cNvSpPr txBox="1"/>
          <p:nvPr/>
        </p:nvSpPr>
        <p:spPr>
          <a:xfrm>
            <a:off x="9028361" y="1475259"/>
            <a:ext cx="300937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4 bands are covered by HIRAS,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 LW 1 MW, 1 SW;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 bands in spectral gap; 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BF78C26-8596-4613-9F82-AE5B72CCB56A}"/>
              </a:ext>
            </a:extLst>
          </p:cNvPr>
          <p:cNvCxnSpPr/>
          <p:nvPr/>
        </p:nvCxnSpPr>
        <p:spPr>
          <a:xfrm>
            <a:off x="181184" y="740100"/>
            <a:ext cx="1200065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691E3EC-7943-467F-A794-F1FB014788CF}"/>
              </a:ext>
            </a:extLst>
          </p:cNvPr>
          <p:cNvCxnSpPr>
            <a:cxnSpLocks/>
          </p:cNvCxnSpPr>
          <p:nvPr/>
        </p:nvCxnSpPr>
        <p:spPr>
          <a:xfrm>
            <a:off x="191344" y="752475"/>
            <a:ext cx="11960016" cy="9525"/>
          </a:xfrm>
          <a:prstGeom prst="line">
            <a:avLst/>
          </a:prstGeom>
          <a:ln w="889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视场.JPG">
            <a:extLst>
              <a:ext uri="{FF2B5EF4-FFF2-40B4-BE49-F238E27FC236}">
                <a16:creationId xmlns:a16="http://schemas.microsoft.com/office/drawing/2014/main" id="{A1E88184-9C49-462E-ACA2-E20A3F62A7DC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1878" y="3791431"/>
            <a:ext cx="4733285" cy="266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893CAC8-0A4A-47C9-AA7A-81DD0B410F7C}"/>
              </a:ext>
            </a:extLst>
          </p:cNvPr>
          <p:cNvSpPr/>
          <p:nvPr/>
        </p:nvSpPr>
        <p:spPr>
          <a:xfrm>
            <a:off x="2728188" y="1124744"/>
            <a:ext cx="271468" cy="2093129"/>
          </a:xfrm>
          <a:prstGeom prst="rect">
            <a:avLst/>
          </a:prstGeom>
          <a:solidFill>
            <a:schemeClr val="bg1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809D4F5-FA08-4EC4-981F-FCD92BA82393}"/>
              </a:ext>
            </a:extLst>
          </p:cNvPr>
          <p:cNvSpPr/>
          <p:nvPr/>
        </p:nvSpPr>
        <p:spPr>
          <a:xfrm>
            <a:off x="6923126" y="1129895"/>
            <a:ext cx="541026" cy="2093129"/>
          </a:xfrm>
          <a:prstGeom prst="rect">
            <a:avLst/>
          </a:prstGeom>
          <a:solidFill>
            <a:schemeClr val="bg1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626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图片 6">
            <a:extLst>
              <a:ext uri="{FF2B5EF4-FFF2-40B4-BE49-F238E27FC236}">
                <a16:creationId xmlns:a16="http://schemas.microsoft.com/office/drawing/2014/main" id="{D481EE30-300B-4241-A655-038CCBEDD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22064" r="8485" b="5304"/>
          <a:stretch>
            <a:fillRect/>
          </a:stretch>
        </p:blipFill>
        <p:spPr bwMode="auto">
          <a:xfrm>
            <a:off x="943563" y="966591"/>
            <a:ext cx="3413396" cy="27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文本框 8">
            <a:extLst>
              <a:ext uri="{FF2B5EF4-FFF2-40B4-BE49-F238E27FC236}">
                <a16:creationId xmlns:a16="http://schemas.microsoft.com/office/drawing/2014/main" id="{E1026C0E-DAF8-496D-85E5-25589E25B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436" y="1366424"/>
            <a:ext cx="11582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dirty="0"/>
              <a:t>HIRAS</a:t>
            </a:r>
            <a:endParaRPr lang="zh-CN" altLang="en-US" sz="1800" dirty="0"/>
          </a:p>
        </p:txBody>
      </p:sp>
      <p:pic>
        <p:nvPicPr>
          <p:cNvPr id="22534" name="图片 9">
            <a:extLst>
              <a:ext uri="{FF2B5EF4-FFF2-40B4-BE49-F238E27FC236}">
                <a16:creationId xmlns:a16="http://schemas.microsoft.com/office/drawing/2014/main" id="{044D3A53-C66F-4BCA-A2D8-335013FA2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3" t="16785" b="3021"/>
          <a:stretch>
            <a:fillRect/>
          </a:stretch>
        </p:blipFill>
        <p:spPr bwMode="auto">
          <a:xfrm>
            <a:off x="119336" y="3933056"/>
            <a:ext cx="3222165" cy="274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图片 10">
            <a:extLst>
              <a:ext uri="{FF2B5EF4-FFF2-40B4-BE49-F238E27FC236}">
                <a16:creationId xmlns:a16="http://schemas.microsoft.com/office/drawing/2014/main" id="{F06D14D4-95AF-468F-9805-AF687ABD7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9" b="3021"/>
          <a:stretch>
            <a:fillRect/>
          </a:stretch>
        </p:blipFill>
        <p:spPr bwMode="auto">
          <a:xfrm>
            <a:off x="2639616" y="4011462"/>
            <a:ext cx="3800381" cy="270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E1CD6FF-D54D-4160-B626-87BDDF140E43}"/>
              </a:ext>
            </a:extLst>
          </p:cNvPr>
          <p:cNvCxnSpPr>
            <a:cxnSpLocks/>
          </p:cNvCxnSpPr>
          <p:nvPr/>
        </p:nvCxnSpPr>
        <p:spPr>
          <a:xfrm flipH="1">
            <a:off x="1491044" y="3098275"/>
            <a:ext cx="1103681" cy="9862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0D6E09A6-2C6A-4DC4-B0DA-921EC1D195B7}"/>
              </a:ext>
            </a:extLst>
          </p:cNvPr>
          <p:cNvCxnSpPr>
            <a:cxnSpLocks/>
            <a:endCxn id="22535" idx="0"/>
          </p:cNvCxnSpPr>
          <p:nvPr/>
        </p:nvCxnSpPr>
        <p:spPr>
          <a:xfrm>
            <a:off x="3621222" y="2593110"/>
            <a:ext cx="918585" cy="14183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539" name="文本框 18">
            <a:extLst>
              <a:ext uri="{FF2B5EF4-FFF2-40B4-BE49-F238E27FC236}">
                <a16:creationId xmlns:a16="http://schemas.microsoft.com/office/drawing/2014/main" id="{E1110691-96E1-4D0D-9B26-BADE0A98F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202" y="5842128"/>
            <a:ext cx="1421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dirty="0"/>
              <a:t>Nadir FOR</a:t>
            </a:r>
            <a:endParaRPr lang="zh-CN" altLang="en-US" sz="1800" dirty="0"/>
          </a:p>
        </p:txBody>
      </p:sp>
      <p:sp>
        <p:nvSpPr>
          <p:cNvPr id="22540" name="文本框 19">
            <a:extLst>
              <a:ext uri="{FF2B5EF4-FFF2-40B4-BE49-F238E27FC236}">
                <a16:creationId xmlns:a16="http://schemas.microsoft.com/office/drawing/2014/main" id="{E392F8DD-C45A-4132-A614-07BD333A2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634" y="5933234"/>
            <a:ext cx="19609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dirty="0"/>
              <a:t>Off-nadir FOR</a:t>
            </a:r>
            <a:endParaRPr lang="zh-CN" altLang="en-US" sz="1800" dirty="0"/>
          </a:p>
        </p:txBody>
      </p:sp>
      <p:sp>
        <p:nvSpPr>
          <p:cNvPr id="22541" name="TextBox 12">
            <a:extLst>
              <a:ext uri="{FF2B5EF4-FFF2-40B4-BE49-F238E27FC236}">
                <a16:creationId xmlns:a16="http://schemas.microsoft.com/office/drawing/2014/main" id="{27304670-2052-402D-A1FE-1EA7A4F79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856" y="188640"/>
            <a:ext cx="2363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  <a:ea typeface="+mj-ea"/>
                <a:cs typeface="+mj-cs"/>
              </a:rPr>
              <a:t>HIRAS FOV</a:t>
            </a:r>
            <a:endParaRPr lang="zh-CN" altLang="en-US" dirty="0">
              <a:solidFill>
                <a:srgbClr val="00206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2448C3D-99D4-4F8B-96F9-218B637155B5}"/>
              </a:ext>
            </a:extLst>
          </p:cNvPr>
          <p:cNvCxnSpPr/>
          <p:nvPr/>
        </p:nvCxnSpPr>
        <p:spPr>
          <a:xfrm>
            <a:off x="181184" y="740100"/>
            <a:ext cx="1200065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E883E135-EEB4-4110-BBB4-4476C0F151B6}"/>
              </a:ext>
            </a:extLst>
          </p:cNvPr>
          <p:cNvCxnSpPr>
            <a:cxnSpLocks/>
          </p:cNvCxnSpPr>
          <p:nvPr/>
        </p:nvCxnSpPr>
        <p:spPr>
          <a:xfrm>
            <a:off x="191344" y="752475"/>
            <a:ext cx="11960016" cy="9525"/>
          </a:xfrm>
          <a:prstGeom prst="line">
            <a:avLst/>
          </a:prstGeom>
          <a:ln w="889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DC15FAC-4E77-4AEA-BA3E-30D02515AD95}"/>
              </a:ext>
            </a:extLst>
          </p:cNvPr>
          <p:cNvGrpSpPr/>
          <p:nvPr/>
        </p:nvGrpSpPr>
        <p:grpSpPr>
          <a:xfrm>
            <a:off x="9403460" y="4380292"/>
            <a:ext cx="3592879" cy="1854361"/>
            <a:chOff x="747905" y="1077680"/>
            <a:chExt cx="4284793" cy="234207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6D66407-292F-4D12-8C70-BAA18A6C5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05" y="1077680"/>
              <a:ext cx="2301695" cy="2342075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A4C9A11C-4973-4ACC-8212-60BF984FE051}"/>
                </a:ext>
              </a:extLst>
            </p:cNvPr>
            <p:cNvSpPr txBox="1"/>
            <p:nvPr/>
          </p:nvSpPr>
          <p:spPr>
            <a:xfrm>
              <a:off x="3174327" y="1340768"/>
              <a:ext cx="1278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HIRAS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3722AD1-31F1-47CC-8251-B2BD8EFB7088}"/>
                </a:ext>
              </a:extLst>
            </p:cNvPr>
            <p:cNvSpPr txBox="1"/>
            <p:nvPr/>
          </p:nvSpPr>
          <p:spPr>
            <a:xfrm>
              <a:off x="3106386" y="1772816"/>
              <a:ext cx="1926312" cy="66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TARGET</a:t>
              </a:r>
            </a:p>
            <a:p>
              <a:r>
                <a:rPr lang="en-US" altLang="zh-CN" sz="1400" dirty="0"/>
                <a:t> AREA</a:t>
              </a:r>
              <a:endParaRPr lang="zh-CN" altLang="en-US" sz="1400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650CC70-F121-4A6F-B7E8-53727416F95A}"/>
                </a:ext>
              </a:extLst>
            </p:cNvPr>
            <p:cNvSpPr txBox="1"/>
            <p:nvPr/>
          </p:nvSpPr>
          <p:spPr>
            <a:xfrm>
              <a:off x="3263187" y="2463709"/>
              <a:ext cx="1728192" cy="66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ENV</a:t>
              </a:r>
            </a:p>
            <a:p>
              <a:r>
                <a:rPr lang="en-US" altLang="zh-CN" sz="1400" dirty="0"/>
                <a:t>AREA</a:t>
              </a:r>
              <a:endParaRPr lang="zh-CN" altLang="en-US" sz="1400" dirty="0"/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B9706EAD-630F-4B6C-8462-70A524DDB5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5408" y="1525434"/>
              <a:ext cx="926459" cy="24738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FCA06C97-2608-4126-9D0F-4789B301600E}"/>
                </a:ext>
              </a:extLst>
            </p:cNvPr>
            <p:cNvCxnSpPr/>
            <p:nvPr/>
          </p:nvCxnSpPr>
          <p:spPr>
            <a:xfrm flipH="1">
              <a:off x="2483768" y="1957482"/>
              <a:ext cx="738099" cy="53541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E0537A70-D74A-44AB-B754-3C9D141A2BB1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>
              <a:off x="3049601" y="2794125"/>
              <a:ext cx="213586" cy="1081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1B4F2C75-4D33-40E4-BC96-DF59FB7E8A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" b="50000"/>
          <a:stretch/>
        </p:blipFill>
        <p:spPr>
          <a:xfrm>
            <a:off x="5688379" y="924563"/>
            <a:ext cx="6387698" cy="2267778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592760BC-5B28-42C2-BDF6-2834DAE2CE92}"/>
              </a:ext>
            </a:extLst>
          </p:cNvPr>
          <p:cNvGrpSpPr/>
          <p:nvPr/>
        </p:nvGrpSpPr>
        <p:grpSpPr>
          <a:xfrm>
            <a:off x="8569301" y="3192341"/>
            <a:ext cx="953444" cy="688068"/>
            <a:chOff x="5663952" y="4176324"/>
            <a:chExt cx="1270520" cy="880653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8BA6863-8755-452D-8974-44CEF2370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7843" t="40849" r="39036" b="35172"/>
            <a:stretch/>
          </p:blipFill>
          <p:spPr>
            <a:xfrm>
              <a:off x="5663952" y="4176324"/>
              <a:ext cx="1040772" cy="880653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AE211FEE-3F7E-4EE5-856E-78D227A5F941}"/>
                </a:ext>
              </a:extLst>
            </p:cNvPr>
            <p:cNvSpPr txBox="1"/>
            <p:nvPr/>
          </p:nvSpPr>
          <p:spPr>
            <a:xfrm>
              <a:off x="5695680" y="4435633"/>
              <a:ext cx="1238792" cy="472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16km</a:t>
              </a:r>
              <a:endParaRPr lang="zh-CN" altLang="en-US" dirty="0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5AB924EE-8C12-4EDA-AAAE-E8E741C1CC33}"/>
              </a:ext>
            </a:extLst>
          </p:cNvPr>
          <p:cNvGrpSpPr/>
          <p:nvPr/>
        </p:nvGrpSpPr>
        <p:grpSpPr>
          <a:xfrm>
            <a:off x="4537329" y="817649"/>
            <a:ext cx="1630679" cy="1120214"/>
            <a:chOff x="250616" y="916938"/>
            <a:chExt cx="2172976" cy="1433753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D088B2E7-F3CA-4CE4-8937-ADEF87A16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1697" t="42943" r="40146" b="40833"/>
            <a:stretch/>
          </p:blipFill>
          <p:spPr>
            <a:xfrm>
              <a:off x="479376" y="916938"/>
              <a:ext cx="1944216" cy="977162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86B9F5C5-2DBF-40FC-8C7F-86F83FD2EB0A}"/>
                </a:ext>
              </a:extLst>
            </p:cNvPr>
            <p:cNvSpPr txBox="1"/>
            <p:nvPr/>
          </p:nvSpPr>
          <p:spPr>
            <a:xfrm>
              <a:off x="983430" y="1877986"/>
              <a:ext cx="1233000" cy="472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55km</a:t>
              </a:r>
              <a:endParaRPr lang="zh-CN" altLang="en-US" dirty="0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34AF08B3-F2B1-4D2F-8550-8A742FD4437B}"/>
                </a:ext>
              </a:extLst>
            </p:cNvPr>
            <p:cNvSpPr txBox="1"/>
            <p:nvPr/>
          </p:nvSpPr>
          <p:spPr>
            <a:xfrm rot="16200000">
              <a:off x="-97512" y="1304701"/>
              <a:ext cx="1188413" cy="492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29 km</a:t>
              </a:r>
              <a:endParaRPr lang="zh-CN" altLang="en-US" dirty="0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5EF910CF-D8A3-4AD3-8A28-06FA3DA699CE}"/>
              </a:ext>
            </a:extLst>
          </p:cNvPr>
          <p:cNvSpPr txBox="1"/>
          <p:nvPr/>
        </p:nvSpPr>
        <p:spPr>
          <a:xfrm>
            <a:off x="6384032" y="4198208"/>
            <a:ext cx="3222165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/>
              <a:t>Diameter:</a:t>
            </a:r>
            <a:r>
              <a:rPr lang="en-US" altLang="zh-CN" dirty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Nadir: 16 km  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Edge: more than 55 km (long axis) and 30  km (short axis)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/>
              <a:t>Shape</a:t>
            </a:r>
            <a:r>
              <a:rPr lang="zh-CN" altLang="en-US" b="1" dirty="0"/>
              <a:t>：  </a:t>
            </a:r>
            <a:r>
              <a:rPr lang="en-US" altLang="zh-CN" dirty="0"/>
              <a:t>From circle to ellipse;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664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F0BD2B5-B464-4C69-9E3B-162A2B5EB6A7}"/>
              </a:ext>
            </a:extLst>
          </p:cNvPr>
          <p:cNvSpPr txBox="1"/>
          <p:nvPr/>
        </p:nvSpPr>
        <p:spPr>
          <a:xfrm>
            <a:off x="1307028" y="865020"/>
            <a:ext cx="9865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 accurate collocation method from GSICS is used for inter-calibration on the same platform. (Wang et al., 2013,2016).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3">
            <a:extLst>
              <a:ext uri="{FF2B5EF4-FFF2-40B4-BE49-F238E27FC236}">
                <a16:creationId xmlns:a16="http://schemas.microsoft.com/office/drawing/2014/main" id="{4AC34EC7-1781-4DB3-8794-DE16696DDDF7}"/>
              </a:ext>
            </a:extLst>
          </p:cNvPr>
          <p:cNvGrpSpPr>
            <a:grpSpLocks/>
          </p:cNvGrpSpPr>
          <p:nvPr/>
        </p:nvGrpSpPr>
        <p:grpSpPr bwMode="auto">
          <a:xfrm>
            <a:off x="4401180" y="1678248"/>
            <a:ext cx="3246438" cy="3138488"/>
            <a:chOff x="1547664" y="759993"/>
            <a:chExt cx="4096500" cy="3965151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F6A533A-0FF9-4B75-B5BE-AAE8A0EE24E2}"/>
                </a:ext>
              </a:extLst>
            </p:cNvPr>
            <p:cNvSpPr/>
            <p:nvPr/>
          </p:nvSpPr>
          <p:spPr>
            <a:xfrm>
              <a:off x="1547664" y="2565069"/>
              <a:ext cx="2161430" cy="21600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EC855849-C2B0-4E2C-BBDF-ADF88908F2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7378" y="1197223"/>
              <a:ext cx="2377772" cy="24488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>
              <a:extLst>
                <a:ext uri="{FF2B5EF4-FFF2-40B4-BE49-F238E27FC236}">
                  <a16:creationId xmlns:a16="http://schemas.microsoft.com/office/drawing/2014/main" id="{851748D3-8152-44FF-8C52-53B9CDD6A8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95009" y="1223296"/>
              <a:ext cx="2594115" cy="13678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7E24B9E2-3E36-415E-BC4C-DF13DFEEBD97}"/>
                </a:ext>
              </a:extLst>
            </p:cNvPr>
            <p:cNvCxnSpPr/>
            <p:nvPr/>
          </p:nvCxnSpPr>
          <p:spPr>
            <a:xfrm flipH="1" flipV="1">
              <a:off x="2411034" y="2565069"/>
              <a:ext cx="216343" cy="10810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BE104FFC-62AA-4B0F-9B02-E9BFCCF6AB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43721" y="1267421"/>
              <a:ext cx="2089314" cy="12976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9F6FADE2-5870-4875-A301-96084C907CD0}"/>
                </a:ext>
              </a:extLst>
            </p:cNvPr>
            <p:cNvCxnSpPr/>
            <p:nvPr/>
          </p:nvCxnSpPr>
          <p:spPr>
            <a:xfrm flipV="1">
              <a:off x="2635390" y="2565069"/>
              <a:ext cx="208331" cy="10810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BA41AE-17EB-4065-910B-E7F87C8E1D2E}"/>
                </a:ext>
              </a:extLst>
            </p:cNvPr>
            <p:cNvSpPr/>
            <p:nvPr/>
          </p:nvSpPr>
          <p:spPr>
            <a:xfrm>
              <a:off x="4989124" y="1052816"/>
              <a:ext cx="152242" cy="21460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文本框 16">
              <a:extLst>
                <a:ext uri="{FF2B5EF4-FFF2-40B4-BE49-F238E27FC236}">
                  <a16:creationId xmlns:a16="http://schemas.microsoft.com/office/drawing/2014/main" id="{F497AA8B-DB96-4048-AC12-D47910ACA4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8946" y="759993"/>
              <a:ext cx="1355218" cy="427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600"/>
                <a:t>Satellite</a:t>
              </a:r>
              <a:endParaRPr lang="zh-CN" altLang="en-US" sz="1600"/>
            </a:p>
          </p:txBody>
        </p:sp>
        <p:sp>
          <p:nvSpPr>
            <p:cNvPr id="12" name="文本框 17">
              <a:extLst>
                <a:ext uri="{FF2B5EF4-FFF2-40B4-BE49-F238E27FC236}">
                  <a16:creationId xmlns:a16="http://schemas.microsoft.com/office/drawing/2014/main" id="{806A1D3C-4ABD-4782-B886-BCBEFD38BC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7932" y="2366964"/>
              <a:ext cx="648072" cy="466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800"/>
                <a:t>P</a:t>
              </a:r>
              <a:endParaRPr lang="zh-CN" altLang="en-US" sz="1800"/>
            </a:p>
          </p:txBody>
        </p:sp>
        <p:graphicFrame>
          <p:nvGraphicFramePr>
            <p:cNvPr id="13" name="对象 19">
              <a:extLst>
                <a:ext uri="{FF2B5EF4-FFF2-40B4-BE49-F238E27FC236}">
                  <a16:creationId xmlns:a16="http://schemas.microsoft.com/office/drawing/2014/main" id="{A3C56B7B-289A-44F1-8A54-F2E1324235C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91724" y="1883382"/>
            <a:ext cx="720080" cy="3086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46" name="公式" r:id="rId4" imgW="533169" imgH="228501" progId="Equation.3">
                    <p:embed/>
                  </p:oleObj>
                </mc:Choice>
                <mc:Fallback>
                  <p:oleObj name="公式" r:id="rId4" imgW="533169" imgH="228501" progId="Equation.3">
                    <p:embed/>
                    <p:pic>
                      <p:nvPicPr>
                        <p:cNvPr id="13" name="对象 19">
                          <a:extLst>
                            <a:ext uri="{FF2B5EF4-FFF2-40B4-BE49-F238E27FC236}">
                              <a16:creationId xmlns:a16="http://schemas.microsoft.com/office/drawing/2014/main" id="{A3C56B7B-289A-44F1-8A54-F2E1324235C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1724" y="1883382"/>
                          <a:ext cx="720080" cy="3086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20">
              <a:extLst>
                <a:ext uri="{FF2B5EF4-FFF2-40B4-BE49-F238E27FC236}">
                  <a16:creationId xmlns:a16="http://schemas.microsoft.com/office/drawing/2014/main" id="{B13972D3-D801-4651-B720-2EB88466167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82788" y="2982913"/>
            <a:ext cx="498475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47" name="公式" r:id="rId6" imgW="368300" imgH="228600" progId="Equation.3">
                    <p:embed/>
                  </p:oleObj>
                </mc:Choice>
                <mc:Fallback>
                  <p:oleObj name="公式" r:id="rId6" imgW="368300" imgH="228600" progId="Equation.3">
                    <p:embed/>
                    <p:pic>
                      <p:nvPicPr>
                        <p:cNvPr id="14" name="对象 20">
                          <a:extLst>
                            <a:ext uri="{FF2B5EF4-FFF2-40B4-BE49-F238E27FC236}">
                              <a16:creationId xmlns:a16="http://schemas.microsoft.com/office/drawing/2014/main" id="{B13972D3-D801-4651-B720-2EB88466167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2788" y="2982913"/>
                          <a:ext cx="498475" cy="307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对象 21">
              <a:extLst>
                <a:ext uri="{FF2B5EF4-FFF2-40B4-BE49-F238E27FC236}">
                  <a16:creationId xmlns:a16="http://schemas.microsoft.com/office/drawing/2014/main" id="{D400B42D-03A4-42E8-BDFC-B14B0D85EE4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115828" y="3008124"/>
            <a:ext cx="720080" cy="3086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48" name="公式" r:id="rId8" imgW="533169" imgH="228501" progId="Equation.3">
                    <p:embed/>
                  </p:oleObj>
                </mc:Choice>
                <mc:Fallback>
                  <p:oleObj name="公式" r:id="rId8" imgW="533169" imgH="228501" progId="Equation.3">
                    <p:embed/>
                    <p:pic>
                      <p:nvPicPr>
                        <p:cNvPr id="15" name="对象 21">
                          <a:extLst>
                            <a:ext uri="{FF2B5EF4-FFF2-40B4-BE49-F238E27FC236}">
                              <a16:creationId xmlns:a16="http://schemas.microsoft.com/office/drawing/2014/main" id="{D400B42D-03A4-42E8-BDFC-B14B0D85EE4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5828" y="3008124"/>
                          <a:ext cx="720080" cy="3086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对象 22">
              <a:extLst>
                <a:ext uri="{FF2B5EF4-FFF2-40B4-BE49-F238E27FC236}">
                  <a16:creationId xmlns:a16="http://schemas.microsoft.com/office/drawing/2014/main" id="{5800AB72-4652-4C7D-8FCA-A8F97E3FA65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44167" y="2767346"/>
            <a:ext cx="498475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49" name="公式" r:id="rId10" imgW="368300" imgH="228600" progId="Equation.3">
                    <p:embed/>
                  </p:oleObj>
                </mc:Choice>
                <mc:Fallback>
                  <p:oleObj name="公式" r:id="rId10" imgW="368300" imgH="228600" progId="Equation.3">
                    <p:embed/>
                    <p:pic>
                      <p:nvPicPr>
                        <p:cNvPr id="16" name="对象 22">
                          <a:extLst>
                            <a:ext uri="{FF2B5EF4-FFF2-40B4-BE49-F238E27FC236}">
                              <a16:creationId xmlns:a16="http://schemas.microsoft.com/office/drawing/2014/main" id="{5800AB72-4652-4C7D-8FCA-A8F97E3FA65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4167" y="2767346"/>
                          <a:ext cx="498475" cy="307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" name="对象 25">
            <a:extLst>
              <a:ext uri="{FF2B5EF4-FFF2-40B4-BE49-F238E27FC236}">
                <a16:creationId xmlns:a16="http://schemas.microsoft.com/office/drawing/2014/main" id="{F707D7EF-21B1-4AD5-9876-494E2F2EA4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175251"/>
              </p:ext>
            </p:extLst>
          </p:nvPr>
        </p:nvGraphicFramePr>
        <p:xfrm>
          <a:off x="5399828" y="5962923"/>
          <a:ext cx="4238625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50" name="公式" r:id="rId12" imgW="2895600" imgH="482600" progId="Equation.3">
                  <p:embed/>
                </p:oleObj>
              </mc:Choice>
              <mc:Fallback>
                <p:oleObj name="公式" r:id="rId12" imgW="2895600" imgH="482600" progId="Equation.3">
                  <p:embed/>
                  <p:pic>
                    <p:nvPicPr>
                      <p:cNvPr id="17" name="对象 25">
                        <a:extLst>
                          <a:ext uri="{FF2B5EF4-FFF2-40B4-BE49-F238E27FC236}">
                            <a16:creationId xmlns:a16="http://schemas.microsoft.com/office/drawing/2014/main" id="{F707D7EF-21B1-4AD5-9876-494E2F2EA4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9828" y="5962923"/>
                        <a:ext cx="4238625" cy="70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26">
            <a:extLst>
              <a:ext uri="{FF2B5EF4-FFF2-40B4-BE49-F238E27FC236}">
                <a16:creationId xmlns:a16="http://schemas.microsoft.com/office/drawing/2014/main" id="{68035982-E7DD-4404-B26F-FA979B25C0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618744"/>
              </p:ext>
            </p:extLst>
          </p:nvPr>
        </p:nvGraphicFramePr>
        <p:xfrm>
          <a:off x="5987203" y="5233219"/>
          <a:ext cx="2341562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51" name="公式" r:id="rId14" imgW="1600200" imgH="228600" progId="Equation.3">
                  <p:embed/>
                </p:oleObj>
              </mc:Choice>
              <mc:Fallback>
                <p:oleObj name="公式" r:id="rId14" imgW="1600200" imgH="228600" progId="Equation.3">
                  <p:embed/>
                  <p:pic>
                    <p:nvPicPr>
                      <p:cNvPr id="18" name="对象 26">
                        <a:extLst>
                          <a:ext uri="{FF2B5EF4-FFF2-40B4-BE49-F238E27FC236}">
                            <a16:creationId xmlns:a16="http://schemas.microsoft.com/office/drawing/2014/main" id="{68035982-E7DD-4404-B26F-FA979B25C0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7203" y="5233219"/>
                        <a:ext cx="2341562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27">
            <a:extLst>
              <a:ext uri="{FF2B5EF4-FFF2-40B4-BE49-F238E27FC236}">
                <a16:creationId xmlns:a16="http://schemas.microsoft.com/office/drawing/2014/main" id="{2BA05701-AC6C-4EF9-B48D-82CAB663BE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375948"/>
              </p:ext>
            </p:extLst>
          </p:nvPr>
        </p:nvGraphicFramePr>
        <p:xfrm>
          <a:off x="5977678" y="5593259"/>
          <a:ext cx="2360612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52" name="公式" r:id="rId16" imgW="1612900" imgH="228600" progId="Equation.3">
                  <p:embed/>
                </p:oleObj>
              </mc:Choice>
              <mc:Fallback>
                <p:oleObj name="公式" r:id="rId16" imgW="1612900" imgH="228600" progId="Equation.3">
                  <p:embed/>
                  <p:pic>
                    <p:nvPicPr>
                      <p:cNvPr id="19" name="对象 27">
                        <a:extLst>
                          <a:ext uri="{FF2B5EF4-FFF2-40B4-BE49-F238E27FC236}">
                            <a16:creationId xmlns:a16="http://schemas.microsoft.com/office/drawing/2014/main" id="{2BA05701-AC6C-4EF9-B48D-82CAB663BE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7678" y="5593259"/>
                        <a:ext cx="2360612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箭头: 右 20">
            <a:extLst>
              <a:ext uri="{FF2B5EF4-FFF2-40B4-BE49-F238E27FC236}">
                <a16:creationId xmlns:a16="http://schemas.microsoft.com/office/drawing/2014/main" id="{C0CDE8E5-DADF-416A-9CD9-4C2C7A1B705B}"/>
              </a:ext>
            </a:extLst>
          </p:cNvPr>
          <p:cNvSpPr/>
          <p:nvPr/>
        </p:nvSpPr>
        <p:spPr>
          <a:xfrm>
            <a:off x="6928499" y="3268337"/>
            <a:ext cx="1073998" cy="35320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CBEDB7A5-7423-413F-A9E1-563AA04F4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620" y="260648"/>
            <a:ext cx="6840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  <a:ea typeface="+mj-ea"/>
                <a:cs typeface="+mj-cs"/>
              </a:rPr>
              <a:t>Accurate collocation Method</a:t>
            </a:r>
            <a:endParaRPr lang="zh-CN" altLang="en-US" dirty="0">
              <a:solidFill>
                <a:srgbClr val="00206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768F96C-949A-4C32-BC36-F4206CFCCAAF}"/>
              </a:ext>
            </a:extLst>
          </p:cNvPr>
          <p:cNvCxnSpPr/>
          <p:nvPr/>
        </p:nvCxnSpPr>
        <p:spPr>
          <a:xfrm>
            <a:off x="181184" y="740100"/>
            <a:ext cx="1200065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8C7710F-F1E4-4F30-96D1-1ADE4ECB2B16}"/>
              </a:ext>
            </a:extLst>
          </p:cNvPr>
          <p:cNvCxnSpPr>
            <a:cxnSpLocks/>
          </p:cNvCxnSpPr>
          <p:nvPr/>
        </p:nvCxnSpPr>
        <p:spPr>
          <a:xfrm>
            <a:off x="191344" y="752475"/>
            <a:ext cx="11960016" cy="9525"/>
          </a:xfrm>
          <a:prstGeom prst="line">
            <a:avLst/>
          </a:prstGeom>
          <a:ln w="889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9" name="图片 28">
            <a:extLst>
              <a:ext uri="{FF2B5EF4-FFF2-40B4-BE49-F238E27FC236}">
                <a16:creationId xmlns:a16="http://schemas.microsoft.com/office/drawing/2014/main" id="{7B8DA099-DB8C-45E2-9DC0-147F687D024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7843" t="40849" r="39036" b="35172"/>
          <a:stretch/>
        </p:blipFill>
        <p:spPr>
          <a:xfrm>
            <a:off x="8328765" y="2237843"/>
            <a:ext cx="2435714" cy="206098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B547855-9FC0-41CC-B2CD-D29AF08D0117}"/>
              </a:ext>
            </a:extLst>
          </p:cNvPr>
          <p:cNvSpPr txBox="1"/>
          <p:nvPr/>
        </p:nvSpPr>
        <p:spPr>
          <a:xfrm>
            <a:off x="589185" y="3198214"/>
            <a:ext cx="3726270" cy="25424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Computing the two sensor’s pointing vector;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Comparing the angle between pointing vectors with HIRAS’s FOV size angle;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Finding exactly which MERSI pixels are in HIRAS’s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FOV.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B1DF466-08B1-4802-B34F-F7FFB02D8BA9}"/>
              </a:ext>
            </a:extLst>
          </p:cNvPr>
          <p:cNvSpPr txBox="1"/>
          <p:nvPr/>
        </p:nvSpPr>
        <p:spPr>
          <a:xfrm>
            <a:off x="709799" y="1749865"/>
            <a:ext cx="4331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collocation is based on line-of-sight pointing vectors, but not the spatial location.</a:t>
            </a:r>
            <a:endParaRPr lang="zh-CN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1EA3DE7-029E-4A97-8B89-57EC50887B33}"/>
              </a:ext>
            </a:extLst>
          </p:cNvPr>
          <p:cNvSpPr txBox="1"/>
          <p:nvPr/>
        </p:nvSpPr>
        <p:spPr>
          <a:xfrm>
            <a:off x="4511825" y="4809991"/>
            <a:ext cx="3490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According to</a:t>
            </a:r>
            <a:r>
              <a:rPr lang="zh-CN" altLang="en-US" sz="1400" dirty="0"/>
              <a:t> </a:t>
            </a:r>
            <a:r>
              <a:rPr lang="en-US" altLang="zh-CN" sz="1400" dirty="0"/>
              <a:t>Wang et al.,(2016)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72096782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丝状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丝状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丝状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</TotalTime>
  <Words>1220</Words>
  <Application>Microsoft Office PowerPoint</Application>
  <PresentationFormat>宽屏</PresentationFormat>
  <Paragraphs>306</Paragraphs>
  <Slides>18</Slides>
  <Notes>15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等线</vt:lpstr>
      <vt:lpstr>Arial</vt:lpstr>
      <vt:lpstr>Arial Black</vt:lpstr>
      <vt:lpstr>Calibri</vt:lpstr>
      <vt:lpstr>Calibri Light</vt:lpstr>
      <vt:lpstr>Century Gothic</vt:lpstr>
      <vt:lpstr>Times New Roman</vt:lpstr>
      <vt:lpstr>Wingdings</vt:lpstr>
      <vt:lpstr>Wingdings 2</vt:lpstr>
      <vt:lpstr>Wingdings 3</vt:lpstr>
      <vt:lpstr>HDOfficeLightV0</vt:lpstr>
      <vt:lpstr>1_HDOfficeLightV0</vt:lpstr>
      <vt:lpstr>丝状</vt:lpstr>
      <vt:lpstr>公式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Inter-calibration between two sensors on same platform of FENGYUN satellite</dc:title>
  <dc:creator>xuhanlie</dc:creator>
  <cp:lastModifiedBy>xuhanlie</cp:lastModifiedBy>
  <cp:revision>855</cp:revision>
  <dcterms:created xsi:type="dcterms:W3CDTF">2018-09-10T08:25:51Z</dcterms:created>
  <dcterms:modified xsi:type="dcterms:W3CDTF">2019-03-07T08:19:57Z</dcterms:modified>
</cp:coreProperties>
</file>