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4" r:id="rId2"/>
    <p:sldId id="274" r:id="rId3"/>
    <p:sldId id="280" r:id="rId4"/>
    <p:sldId id="281" r:id="rId5"/>
    <p:sldId id="273" r:id="rId6"/>
    <p:sldId id="277" r:id="rId7"/>
    <p:sldId id="282" r:id="rId8"/>
    <p:sldId id="279" r:id="rId9"/>
    <p:sldId id="267" r:id="rId10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99" autoAdjust="0"/>
    <p:restoredTop sz="94660"/>
  </p:normalViewPr>
  <p:slideViewPr>
    <p:cSldViewPr>
      <p:cViewPr varScale="1">
        <p:scale>
          <a:sx n="98" d="100"/>
          <a:sy n="98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D4C16-7203-4DA5-8C14-1EF6E5D8D8C5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3137B-CB16-486C-8865-6264DD5F77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034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solidFill>
                  <a:schemeClr val="tx1"/>
                </a:solidFill>
              </a:rPr>
              <a:t>due to systematic uncertainty, as the broadband area of MI and the broadband area of CrIS coincide very little</a:t>
            </a:r>
            <a:endParaRPr lang="ko-KR" altLang="en-US" sz="1200" dirty="0" smtClean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3137B-CB16-486C-8865-6264DD5F779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232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" r="24273"/>
          <a:stretch/>
        </p:blipFill>
        <p:spPr bwMode="auto">
          <a:xfrm>
            <a:off x="1292529" y="-30409"/>
            <a:ext cx="7851471" cy="691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직사각형 7"/>
          <p:cNvSpPr/>
          <p:nvPr userDrawn="1"/>
        </p:nvSpPr>
        <p:spPr>
          <a:xfrm>
            <a:off x="3131840" y="3068960"/>
            <a:ext cx="6012160" cy="3816424"/>
          </a:xfrm>
          <a:prstGeom prst="rect">
            <a:avLst/>
          </a:prstGeom>
          <a:gradFill>
            <a:gsLst>
              <a:gs pos="49000">
                <a:srgbClr val="7030A0">
                  <a:alpha val="26000"/>
                </a:srgbClr>
              </a:gs>
              <a:gs pos="100000">
                <a:schemeClr val="tx2">
                  <a:alpha val="49000"/>
                </a:schemeClr>
              </a:gs>
              <a:gs pos="2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4"/>
          <p:cNvGrpSpPr/>
          <p:nvPr userDrawn="1"/>
        </p:nvGrpSpPr>
        <p:grpSpPr>
          <a:xfrm>
            <a:off x="0" y="-30409"/>
            <a:ext cx="5937111" cy="6915793"/>
            <a:chOff x="0" y="-30409"/>
            <a:chExt cx="5937111" cy="6915793"/>
          </a:xfrm>
        </p:grpSpPr>
        <p:sp>
          <p:nvSpPr>
            <p:cNvPr id="3" name="평행 사변형 2"/>
            <p:cNvSpPr/>
            <p:nvPr userDrawn="1"/>
          </p:nvSpPr>
          <p:spPr>
            <a:xfrm>
              <a:off x="1005071" y="-30409"/>
              <a:ext cx="4932040" cy="6915793"/>
            </a:xfrm>
            <a:prstGeom prst="parallelogram">
              <a:avLst>
                <a:gd name="adj" fmla="val 471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직사각형 3"/>
            <p:cNvSpPr/>
            <p:nvPr userDrawn="1"/>
          </p:nvSpPr>
          <p:spPr>
            <a:xfrm>
              <a:off x="0" y="-30409"/>
              <a:ext cx="3419872" cy="69157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 userDrawn="1">
            <p:ph type="ctrTitle" hasCustomPrompt="1"/>
          </p:nvPr>
        </p:nvSpPr>
        <p:spPr>
          <a:xfrm>
            <a:off x="507412" y="1959262"/>
            <a:ext cx="4866752" cy="1584176"/>
          </a:xfrm>
        </p:spPr>
        <p:txBody>
          <a:bodyPr>
            <a:normAutofit/>
          </a:bodyPr>
          <a:lstStyle>
            <a:lvl1pPr algn="l">
              <a:defRPr lang="ko-KR" altLang="en-US" sz="4000" b="1" i="0" kern="1200" spc="0" baseline="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2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0" hasCustomPrompt="1"/>
          </p:nvPr>
        </p:nvSpPr>
        <p:spPr>
          <a:xfrm>
            <a:off x="575861" y="3624297"/>
            <a:ext cx="4860235" cy="432048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lang="ko-KR" altLang="en-US" sz="2000" b="0" kern="1200" spc="0" baseline="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accent1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FontTx/>
              <a:buNone/>
              <a:defRPr lang="ko-KR" altLang="en-US" sz="2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14400" indent="0">
              <a:buFontTx/>
              <a:buNone/>
              <a:defRPr lang="ko-KR" altLang="en-US" sz="2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71600" indent="0">
              <a:buFontTx/>
              <a:buNone/>
              <a:defRPr lang="ko-KR" altLang="en-US" sz="2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828800" indent="0">
              <a:buFontTx/>
              <a:buNone/>
              <a:defRPr lang="ko-KR" altLang="en-US" sz="2800" b="1" kern="12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18" name="텍스트 개체 틀 5"/>
          <p:cNvSpPr>
            <a:spLocks noGrp="1"/>
          </p:cNvSpPr>
          <p:nvPr>
            <p:ph type="body" sz="quarter" idx="11"/>
          </p:nvPr>
        </p:nvSpPr>
        <p:spPr>
          <a:xfrm>
            <a:off x="-1151905" y="9403850"/>
            <a:ext cx="10295906" cy="348591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lang="ko-KR" altLang="en-US" sz="1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>
              <a:buFontTx/>
              <a:buNone/>
              <a:defRPr lang="ko-KR" altLang="en-US" sz="2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 marL="914400" indent="0">
              <a:buFontTx/>
              <a:buNone/>
              <a:defRPr lang="ko-KR" altLang="en-US" sz="2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 marL="1371600" indent="0">
              <a:buFontTx/>
              <a:buNone/>
              <a:defRPr lang="ko-KR" altLang="en-US" sz="2800" b="1" kern="1200" spc="-150" dirty="0" smtClean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 marL="1828800" indent="0">
              <a:buFontTx/>
              <a:buNone/>
              <a:defRPr lang="ko-KR" altLang="en-US" sz="2800" b="1" kern="12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7" name="평행 사변형 6"/>
          <p:cNvSpPr/>
          <p:nvPr userDrawn="1"/>
        </p:nvSpPr>
        <p:spPr>
          <a:xfrm>
            <a:off x="3426455" y="3736616"/>
            <a:ext cx="1584176" cy="3148768"/>
          </a:xfrm>
          <a:prstGeom prst="parallelogram">
            <a:avLst>
              <a:gd name="adj" fmla="val 64929"/>
            </a:avLst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평행 사변형 20"/>
          <p:cNvSpPr/>
          <p:nvPr userDrawn="1"/>
        </p:nvSpPr>
        <p:spPr>
          <a:xfrm>
            <a:off x="4642200" y="-30409"/>
            <a:ext cx="1152128" cy="1499419"/>
          </a:xfrm>
          <a:prstGeom prst="parallelogram">
            <a:avLst>
              <a:gd name="adj" fmla="val 45962"/>
            </a:avLst>
          </a:prstGeom>
          <a:solidFill>
            <a:schemeClr val="accent1">
              <a:lumMod val="60000"/>
              <a:lumOff val="4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평행 사변형 21"/>
          <p:cNvSpPr/>
          <p:nvPr userDrawn="1"/>
        </p:nvSpPr>
        <p:spPr>
          <a:xfrm>
            <a:off x="8028384" y="0"/>
            <a:ext cx="928857" cy="2247632"/>
          </a:xfrm>
          <a:prstGeom prst="parallelogram">
            <a:avLst>
              <a:gd name="adj" fmla="val 82283"/>
            </a:avLst>
          </a:prstGeom>
          <a:gradFill>
            <a:gsLst>
              <a:gs pos="0">
                <a:schemeClr val="accent1">
                  <a:tint val="66000"/>
                  <a:satMod val="160000"/>
                  <a:alpha val="67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평행 사변형 22"/>
          <p:cNvSpPr/>
          <p:nvPr userDrawn="1"/>
        </p:nvSpPr>
        <p:spPr>
          <a:xfrm>
            <a:off x="4860032" y="626620"/>
            <a:ext cx="1152128" cy="1499419"/>
          </a:xfrm>
          <a:prstGeom prst="parallelogram">
            <a:avLst>
              <a:gd name="adj" fmla="val 45962"/>
            </a:avLst>
          </a:prstGeom>
          <a:solidFill>
            <a:schemeClr val="tx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평행 사변형 14"/>
          <p:cNvSpPr/>
          <p:nvPr userDrawn="1"/>
        </p:nvSpPr>
        <p:spPr>
          <a:xfrm>
            <a:off x="7380312" y="658150"/>
            <a:ext cx="928857" cy="2247632"/>
          </a:xfrm>
          <a:prstGeom prst="parallelogram">
            <a:avLst>
              <a:gd name="adj" fmla="val 82283"/>
            </a:avLst>
          </a:prstGeom>
          <a:gradFill>
            <a:gsLst>
              <a:gs pos="2083">
                <a:schemeClr val="accent1">
                  <a:tint val="66000"/>
                  <a:satMod val="160000"/>
                  <a:alpha val="0"/>
                </a:schemeClr>
              </a:gs>
              <a:gs pos="52000">
                <a:schemeClr val="accent1">
                  <a:tint val="66000"/>
                  <a:satMod val="160000"/>
                  <a:alpha val="36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0" name="Picture 2" descr="C:\Users\USER\Desktop\새로고_국가기상위성센터NMS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81280"/>
            <a:ext cx="1263724" cy="33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673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 userDrawn="1"/>
        </p:nvSpPr>
        <p:spPr>
          <a:xfrm>
            <a:off x="0" y="266593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 O N T </a:t>
            </a:r>
            <a:r>
              <a:rPr lang="en-US" altLang="zh-CN" sz="4000" b="1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 </a:t>
            </a:r>
            <a:r>
              <a:rPr lang="en-US" altLang="zh-CN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 T S</a:t>
            </a:r>
            <a:endParaRPr lang="zh-CN" altLang="en-US" sz="4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텍스트 개체 틀 2"/>
          <p:cNvSpPr>
            <a:spLocks noGrp="1"/>
          </p:cNvSpPr>
          <p:nvPr>
            <p:ph type="body" idx="14" hasCustomPrompt="1"/>
          </p:nvPr>
        </p:nvSpPr>
        <p:spPr>
          <a:xfrm>
            <a:off x="899592" y="4244544"/>
            <a:ext cx="3240360" cy="264576"/>
          </a:xfrm>
        </p:spPr>
        <p:txBody>
          <a:bodyPr anchor="t">
            <a:noAutofit/>
          </a:bodyPr>
          <a:lstStyle>
            <a:lvl1pPr marL="0" indent="0" algn="l" defTabSz="914400" rtl="0" eaLnBrk="1" latinLnBrk="1" hangingPunct="1">
              <a:spcBef>
                <a:spcPct val="0"/>
              </a:spcBef>
              <a:buNone/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8" name="제목 1"/>
          <p:cNvSpPr>
            <a:spLocks noGrp="1"/>
          </p:cNvSpPr>
          <p:nvPr>
            <p:ph type="title" hasCustomPrompt="1"/>
          </p:nvPr>
        </p:nvSpPr>
        <p:spPr>
          <a:xfrm>
            <a:off x="899592" y="3933056"/>
            <a:ext cx="3178696" cy="360040"/>
          </a:xfrm>
        </p:spPr>
        <p:txBody>
          <a:bodyPr>
            <a:noAutofit/>
          </a:bodyPr>
          <a:lstStyle>
            <a:lvl1pPr marL="0" algn="l" defTabSz="914400" rtl="0" eaLnBrk="1" latinLnBrk="1" hangingPunct="1">
              <a:defRPr lang="ko-KR" altLang="en-US" sz="2000" b="1" kern="1200" spc="0" baseline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  <p:pic>
        <p:nvPicPr>
          <p:cNvPr id="9" name="Picture 2" descr="C:\Users\USER\Desktop\센터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b="5128"/>
          <a:stretch/>
        </p:blipFill>
        <p:spPr bwMode="auto">
          <a:xfrm>
            <a:off x="1" y="-4612"/>
            <a:ext cx="9144000" cy="337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4"/>
          <p:cNvSpPr/>
          <p:nvPr userDrawn="1"/>
        </p:nvSpPr>
        <p:spPr>
          <a:xfrm>
            <a:off x="0" y="-4613"/>
            <a:ext cx="9144000" cy="3373819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직사각형 2"/>
          <p:cNvSpPr/>
          <p:nvPr userDrawn="1"/>
        </p:nvSpPr>
        <p:spPr>
          <a:xfrm>
            <a:off x="467544" y="2665933"/>
            <a:ext cx="1709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800" b="1" baseline="0" dirty="0" smtClean="0">
                <a:solidFill>
                  <a:schemeClr val="bg1"/>
                </a:solidFill>
              </a:rPr>
              <a:t>Contents</a:t>
            </a:r>
            <a:endParaRPr lang="ko-KR" altLang="en-US" sz="2800" b="1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소제목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평행 사변형 6"/>
          <p:cNvSpPr/>
          <p:nvPr userDrawn="1"/>
        </p:nvSpPr>
        <p:spPr>
          <a:xfrm>
            <a:off x="323528" y="0"/>
            <a:ext cx="4824536" cy="6381329"/>
          </a:xfrm>
          <a:prstGeom prst="parallelogram">
            <a:avLst>
              <a:gd name="adj" fmla="val 23523"/>
            </a:avLst>
          </a:prstGeom>
          <a:gradFill>
            <a:gsLst>
              <a:gs pos="0">
                <a:schemeClr val="bg1"/>
              </a:gs>
              <a:gs pos="42000">
                <a:srgbClr val="FFFFFF"/>
              </a:gs>
              <a:gs pos="97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텍스트 개체 틀 33"/>
          <p:cNvSpPr>
            <a:spLocks noGrp="1"/>
          </p:cNvSpPr>
          <p:nvPr>
            <p:ph type="body" sz="quarter" idx="13" hasCustomPrompt="1"/>
          </p:nvPr>
        </p:nvSpPr>
        <p:spPr>
          <a:xfrm>
            <a:off x="1331640" y="908720"/>
            <a:ext cx="3456384" cy="864096"/>
          </a:xfrm>
        </p:spPr>
        <p:txBody>
          <a:bodyPr>
            <a:noAutofit/>
          </a:bodyPr>
          <a:lstStyle>
            <a:lvl1pPr marL="0" indent="0">
              <a:buFontTx/>
              <a:buNone/>
              <a:defRPr lang="ko-KR" altLang="en-US" sz="28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Title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340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16815" y="-1"/>
            <a:ext cx="8330613" cy="6562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8119413" y="-2"/>
            <a:ext cx="656031" cy="656031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 userDrawn="1"/>
        </p:nvSpPr>
        <p:spPr>
          <a:xfrm>
            <a:off x="1" y="-1"/>
            <a:ext cx="129091" cy="6562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矩形 84"/>
          <p:cNvSpPr/>
          <p:nvPr userDrawn="1"/>
        </p:nvSpPr>
        <p:spPr>
          <a:xfrm flipH="1">
            <a:off x="0" y="6596410"/>
            <a:ext cx="9143997" cy="2889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5"/>
          <p:cNvSpPr/>
          <p:nvPr userDrawn="1"/>
        </p:nvSpPr>
        <p:spPr>
          <a:xfrm>
            <a:off x="8316416" y="6507734"/>
            <a:ext cx="829193" cy="102639"/>
          </a:xfrm>
          <a:custGeom>
            <a:avLst/>
            <a:gdLst>
              <a:gd name="connsiteX0" fmla="*/ 0 w 926584"/>
              <a:gd name="connsiteY0" fmla="*/ 0 h 118098"/>
              <a:gd name="connsiteX1" fmla="*/ 926584 w 926584"/>
              <a:gd name="connsiteY1" fmla="*/ 0 h 118098"/>
              <a:gd name="connsiteX2" fmla="*/ 926584 w 926584"/>
              <a:gd name="connsiteY2" fmla="*/ 118098 h 118098"/>
              <a:gd name="connsiteX3" fmla="*/ 0 w 926584"/>
              <a:gd name="connsiteY3" fmla="*/ 118098 h 118098"/>
              <a:gd name="connsiteX4" fmla="*/ 0 w 926584"/>
              <a:gd name="connsiteY4" fmla="*/ 0 h 118098"/>
              <a:gd name="connsiteX0" fmla="*/ 55821 w 982405"/>
              <a:gd name="connsiteY0" fmla="*/ 0 h 144680"/>
              <a:gd name="connsiteX1" fmla="*/ 982405 w 982405"/>
              <a:gd name="connsiteY1" fmla="*/ 0 h 144680"/>
              <a:gd name="connsiteX2" fmla="*/ 982405 w 982405"/>
              <a:gd name="connsiteY2" fmla="*/ 118098 h 144680"/>
              <a:gd name="connsiteX3" fmla="*/ 0 w 982405"/>
              <a:gd name="connsiteY3" fmla="*/ 144680 h 144680"/>
              <a:gd name="connsiteX4" fmla="*/ 55821 w 982405"/>
              <a:gd name="connsiteY4" fmla="*/ 0 h 144680"/>
              <a:gd name="connsiteX0" fmla="*/ 55821 w 998354"/>
              <a:gd name="connsiteY0" fmla="*/ 0 h 147338"/>
              <a:gd name="connsiteX1" fmla="*/ 982405 w 998354"/>
              <a:gd name="connsiteY1" fmla="*/ 0 h 147338"/>
              <a:gd name="connsiteX2" fmla="*/ 998354 w 998354"/>
              <a:gd name="connsiteY2" fmla="*/ 147338 h 147338"/>
              <a:gd name="connsiteX3" fmla="*/ 0 w 998354"/>
              <a:gd name="connsiteY3" fmla="*/ 144680 h 147338"/>
              <a:gd name="connsiteX4" fmla="*/ 55821 w 998354"/>
              <a:gd name="connsiteY4" fmla="*/ 0 h 147338"/>
              <a:gd name="connsiteX0" fmla="*/ 84307 w 1026840"/>
              <a:gd name="connsiteY0" fmla="*/ 0 h 150534"/>
              <a:gd name="connsiteX1" fmla="*/ 1010891 w 1026840"/>
              <a:gd name="connsiteY1" fmla="*/ 0 h 150534"/>
              <a:gd name="connsiteX2" fmla="*/ 1026840 w 1026840"/>
              <a:gd name="connsiteY2" fmla="*/ 147338 h 150534"/>
              <a:gd name="connsiteX3" fmla="*/ 0 w 1026840"/>
              <a:gd name="connsiteY3" fmla="*/ 150534 h 150534"/>
              <a:gd name="connsiteX4" fmla="*/ 84307 w 1026840"/>
              <a:gd name="connsiteY4" fmla="*/ 0 h 150534"/>
              <a:gd name="connsiteX0" fmla="*/ 84307 w 1021143"/>
              <a:gd name="connsiteY0" fmla="*/ 0 h 153193"/>
              <a:gd name="connsiteX1" fmla="*/ 1010891 w 1021143"/>
              <a:gd name="connsiteY1" fmla="*/ 0 h 153193"/>
              <a:gd name="connsiteX2" fmla="*/ 1021143 w 1021143"/>
              <a:gd name="connsiteY2" fmla="*/ 153193 h 153193"/>
              <a:gd name="connsiteX3" fmla="*/ 0 w 1021143"/>
              <a:gd name="connsiteY3" fmla="*/ 150534 h 153193"/>
              <a:gd name="connsiteX4" fmla="*/ 84307 w 1021143"/>
              <a:gd name="connsiteY4" fmla="*/ 0 h 153193"/>
              <a:gd name="connsiteX0" fmla="*/ 92853 w 1021143"/>
              <a:gd name="connsiteY0" fmla="*/ 0 h 153193"/>
              <a:gd name="connsiteX1" fmla="*/ 1010891 w 1021143"/>
              <a:gd name="connsiteY1" fmla="*/ 0 h 153193"/>
              <a:gd name="connsiteX2" fmla="*/ 1021143 w 1021143"/>
              <a:gd name="connsiteY2" fmla="*/ 153193 h 153193"/>
              <a:gd name="connsiteX3" fmla="*/ 0 w 1021143"/>
              <a:gd name="connsiteY3" fmla="*/ 150534 h 153193"/>
              <a:gd name="connsiteX4" fmla="*/ 92853 w 1021143"/>
              <a:gd name="connsiteY4" fmla="*/ 0 h 153193"/>
              <a:gd name="connsiteX0" fmla="*/ 90004 w 1018294"/>
              <a:gd name="connsiteY0" fmla="*/ 0 h 153193"/>
              <a:gd name="connsiteX1" fmla="*/ 1008042 w 1018294"/>
              <a:gd name="connsiteY1" fmla="*/ 0 h 153193"/>
              <a:gd name="connsiteX2" fmla="*/ 1018294 w 1018294"/>
              <a:gd name="connsiteY2" fmla="*/ 153193 h 153193"/>
              <a:gd name="connsiteX3" fmla="*/ 0 w 1018294"/>
              <a:gd name="connsiteY3" fmla="*/ 142728 h 153193"/>
              <a:gd name="connsiteX4" fmla="*/ 90004 w 1018294"/>
              <a:gd name="connsiteY4" fmla="*/ 0 h 1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8294" h="153193">
                <a:moveTo>
                  <a:pt x="90004" y="0"/>
                </a:moveTo>
                <a:lnTo>
                  <a:pt x="1008042" y="0"/>
                </a:lnTo>
                <a:lnTo>
                  <a:pt x="1018294" y="153193"/>
                </a:lnTo>
                <a:lnTo>
                  <a:pt x="0" y="142728"/>
                </a:lnTo>
                <a:lnTo>
                  <a:pt x="90004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86"/>
          <p:cNvSpPr/>
          <p:nvPr userDrawn="1"/>
        </p:nvSpPr>
        <p:spPr>
          <a:xfrm>
            <a:off x="8405279" y="6507734"/>
            <a:ext cx="740331" cy="377650"/>
          </a:xfrm>
          <a:prstGeom prst="rect">
            <a:avLst/>
          </a:prstGeom>
          <a:gradFill>
            <a:gsLst>
              <a:gs pos="0">
                <a:srgbClr val="0E1A40"/>
              </a:gs>
              <a:gs pos="100000">
                <a:srgbClr val="2F5EB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143480" y="0"/>
            <a:ext cx="7020807" cy="656029"/>
          </a:xfrm>
        </p:spPr>
        <p:txBody>
          <a:bodyPr>
            <a:normAutofit/>
          </a:bodyPr>
          <a:lstStyle>
            <a:lvl1pPr algn="l">
              <a:defRPr lang="ko-KR" altLang="en-US" sz="2800" b="1" kern="1200" spc="0" baseline="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r>
              <a:rPr lang="en-US" altLang="ko-KR" dirty="0" smtClean="0"/>
              <a:t>Title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 userDrawn="1">
            <p:ph idx="1" hasCustomPrompt="1"/>
          </p:nvPr>
        </p:nvSpPr>
        <p:spPr>
          <a:xfrm>
            <a:off x="323528" y="1412776"/>
            <a:ext cx="8229600" cy="4525963"/>
          </a:xfrm>
        </p:spPr>
        <p:txBody>
          <a:bodyPr>
            <a:normAutofit/>
          </a:bodyPr>
          <a:lstStyle>
            <a:lvl1pPr marL="114300" indent="-114300" algn="l" defTabSz="914400" rtl="0" eaLnBrk="1" latinLnBrk="0" hangingPunct="1">
              <a:lnSpc>
                <a:spcPct val="130000"/>
              </a:lnSpc>
              <a:spcAft>
                <a:spcPts val="200"/>
              </a:spcAft>
              <a:buBlip>
                <a:blip r:embed="rId2"/>
              </a:buBlip>
              <a:defRPr lang="ko-KR" altLang="en-US" sz="1600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  <a:lvl2pPr>
              <a:defRPr lang="ko-KR" altLang="en-US" sz="1600" kern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2pPr>
            <a:lvl3pPr>
              <a:defRPr lang="ko-KR" altLang="en-US" sz="1600" kern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3pPr>
            <a:lvl4pPr>
              <a:defRPr lang="ko-KR" altLang="en-US" sz="1600" kern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4pPr>
            <a:lvl5pPr>
              <a:defRPr lang="ko-KR" altLang="en-US" sz="1600" kern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5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 userDrawn="1">
            <p:ph type="sldNum" sz="quarter" idx="12"/>
          </p:nvPr>
        </p:nvSpPr>
        <p:spPr>
          <a:xfrm>
            <a:off x="8400223" y="6513996"/>
            <a:ext cx="745387" cy="365125"/>
          </a:xfrm>
        </p:spPr>
        <p:txBody>
          <a:bodyPr/>
          <a:lstStyle>
            <a:lvl1pPr marL="0" algn="ctr" defTabSz="914400" rtl="0" eaLnBrk="1" latinLnBrk="1" hangingPunct="1">
              <a:defRPr lang="ko-KR" altLang="en-US" sz="12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55D124-8283-4C8F-A8D2-E075402C1099}" type="slidenum">
              <a:rPr lang="en-US" altLang="ko-KR" smtClean="0"/>
              <a:pPr/>
              <a:t>‹#›</a:t>
            </a:fld>
            <a:endParaRPr lang="en-US" dirty="0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1052736"/>
            <a:ext cx="3813808" cy="3607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ko-KR" altLang="en-US" sz="1800" b="1" kern="1200" spc="0" baseline="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accent1"/>
                </a:solidFill>
                <a:latin typeface="Arial" pitchFamily="34" charset="0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Contents</a:t>
            </a:r>
            <a:endParaRPr lang="ko-KR" altLang="en-US" dirty="0" smtClean="0"/>
          </a:p>
        </p:txBody>
      </p:sp>
      <p:pic>
        <p:nvPicPr>
          <p:cNvPr id="1026" name="Picture 2" descr="C:\Users\USER\Desktop\새로고_국가기상위성센터영문_화이트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7" t="-18948" r="-1"/>
          <a:stretch/>
        </p:blipFill>
        <p:spPr bwMode="auto">
          <a:xfrm>
            <a:off x="3453048" y="6603868"/>
            <a:ext cx="2237901" cy="22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2452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4D4-B32B-4A51-9594-4142DA973DAE}" type="datetimeFigureOut">
              <a:rPr lang="ko-KR" altLang="en-US" smtClean="0"/>
              <a:t>2019-03-06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D124-8283-4C8F-A8D2-E075402C109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0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0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jlrdata.umd.edu/opendap/thredd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Inter-calibration result of COMS/MI using before and after reprocessed CrIS data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>
          <a:xfrm>
            <a:off x="575105" y="4221088"/>
            <a:ext cx="4860235" cy="1296144"/>
          </a:xfrm>
        </p:spPr>
        <p:txBody>
          <a:bodyPr/>
          <a:lstStyle/>
          <a:p>
            <a:r>
              <a:rPr lang="en-US" altLang="ko-KR" sz="1800" dirty="0" smtClean="0"/>
              <a:t>March 2019</a:t>
            </a:r>
            <a:endParaRPr lang="en-US" altLang="ko-KR" sz="1800" dirty="0"/>
          </a:p>
          <a:p>
            <a:r>
              <a:rPr lang="en-US" altLang="ko-KR" sz="1800" b="1" dirty="0" err="1"/>
              <a:t>Minju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Gu</a:t>
            </a:r>
            <a:r>
              <a:rPr lang="en-US" altLang="ko-KR" sz="1800" b="1" dirty="0"/>
              <a:t> </a:t>
            </a:r>
            <a:r>
              <a:rPr lang="en-US" altLang="ko-KR" sz="1800" b="1" dirty="0" smtClean="0"/>
              <a:t>and </a:t>
            </a:r>
            <a:r>
              <a:rPr lang="en-US" altLang="ko-KR" sz="1800" b="1" dirty="0" err="1" smtClean="0"/>
              <a:t>Dohyeong</a:t>
            </a:r>
            <a:r>
              <a:rPr lang="en-US" altLang="ko-KR" sz="1800" b="1" dirty="0" smtClean="0"/>
              <a:t> Kim</a:t>
            </a:r>
            <a:endParaRPr lang="ko-KR" altLang="en-US" sz="180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539552" y="4077072"/>
            <a:ext cx="36004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4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COMS/MI using SNPP/CrIS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764704"/>
            <a:ext cx="84233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Inter-calibration of COMS/MI using NSR(Normal Spectral Resolution) CrIS radiance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data in NOAA CLASS archive system from Jan. 2014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Access to </a:t>
            </a:r>
            <a:r>
              <a:rPr lang="en-US" altLang="ko-KR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Suomi</a:t>
            </a:r>
            <a:r>
              <a:rPr lang="en-US" altLang="ko-K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-NPP/CrIS SDR reprocessing data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for one year from Jan. to Dec. 2015 (</a:t>
            </a:r>
            <a:r>
              <a:rPr lang="en-US" altLang="ko-KR" dirty="0" smtClean="0">
                <a:latin typeface="Arial" pitchFamily="34" charset="0"/>
                <a:cs typeface="Arial" pitchFamily="34" charset="0"/>
                <a:hlinkClick r:id="rId2"/>
              </a:rPr>
              <a:t>http://jlrdata.umd.edu/opendap/thredds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27387"/>
            <a:ext cx="5112568" cy="272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36096" y="342900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COMS SWIR</a:t>
            </a:r>
            <a:endParaRPr lang="ko-KR" altLang="en-US" sz="1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55937"/>
              </p:ext>
            </p:extLst>
          </p:nvPr>
        </p:nvGraphicFramePr>
        <p:xfrm>
          <a:off x="306826" y="4437112"/>
          <a:ext cx="8063341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191133"/>
              </a:tblGrid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GSICS-EP action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949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A.KMA.20180601.2 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KMA to provide the inter-calibration comparison results of COMS/MI using before and after reprocessed CrIS data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480" y="0"/>
            <a:ext cx="7956912" cy="656029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COMS/MI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(before and after reprocessed) CrIS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744959"/>
            <a:ext cx="885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Period of </a:t>
            </a:r>
            <a:r>
              <a:rPr lang="en-US" altLang="ko-KR" sz="14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sz="1400" b="1" baseline="-25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1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sz="1400" b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Jan/01/2015-Dec/31/2015</a:t>
            </a:r>
            <a:r>
              <a:rPr lang="en-US" altLang="ko-KR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(normal spectral resolution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37667"/>
              </p:ext>
            </p:extLst>
          </p:nvPr>
        </p:nvGraphicFramePr>
        <p:xfrm>
          <a:off x="5975810" y="1316248"/>
          <a:ext cx="3024337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648072"/>
                <a:gridCol w="864096"/>
                <a:gridCol w="864096"/>
              </a:tblGrid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CH.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After</a:t>
                      </a:r>
                      <a:r>
                        <a:rPr lang="en-US" altLang="ko-KR" sz="12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CrIS</a:t>
                      </a:r>
                      <a:endParaRPr lang="ko-KR" alt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Before CrIS</a:t>
                      </a:r>
                      <a:endParaRPr lang="ko-KR" altLang="en-US" sz="1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IR1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mean bias(K)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0.021</a:t>
                      </a:r>
                      <a:endParaRPr lang="ko-KR" alt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0.035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458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bias(K)</a:t>
                      </a:r>
                    </a:p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@</a:t>
                      </a:r>
                      <a:r>
                        <a:rPr lang="en-US" altLang="ko-KR" sz="1200" b="1" dirty="0" err="1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0.045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0.024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0.393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0.395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5152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IR2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mean bias(K)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-0.010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0.008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2008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bias(K)</a:t>
                      </a:r>
                    </a:p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@</a:t>
                      </a:r>
                      <a:r>
                        <a:rPr lang="en-US" altLang="ko-KR" sz="1200" b="1" dirty="0" err="1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-0.008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0.056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848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0.283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0.281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0568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WV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mean bias(K)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-1.020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-0.997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5416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bias(K)</a:t>
                      </a:r>
                    </a:p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@</a:t>
                      </a:r>
                      <a:r>
                        <a:rPr lang="en-US" altLang="ko-KR" sz="1200" b="1" dirty="0" err="1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-0.865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-0.911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026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0.440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0.429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5984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SWIR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mean bias(K)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-1.387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-1.467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8824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bias(K)</a:t>
                      </a:r>
                    </a:p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@</a:t>
                      </a:r>
                      <a:r>
                        <a:rPr lang="en-US" altLang="ko-KR" sz="1200" b="1" dirty="0" err="1" smtClean="0"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latin typeface="Arial" pitchFamily="34" charset="0"/>
                          <a:cs typeface="Arial" pitchFamily="34" charset="0"/>
                        </a:rPr>
                        <a:t>-0.938</a:t>
                      </a:r>
                      <a:endParaRPr lang="ko-KR" alt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-0.966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3672"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err="1" smtClean="0">
                          <a:latin typeface="Arial" pitchFamily="34" charset="0"/>
                          <a:cs typeface="Arial" pitchFamily="34" charset="0"/>
                        </a:rPr>
                        <a:t>rmse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Arial" pitchFamily="34" charset="0"/>
                          <a:cs typeface="Arial" pitchFamily="34" charset="0"/>
                        </a:rPr>
                        <a:t>0.876</a:t>
                      </a:r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0.812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83890"/>
            <a:ext cx="2771799" cy="262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303" y="1184614"/>
            <a:ext cx="2762523" cy="26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24" y="3854551"/>
            <a:ext cx="2754322" cy="266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864" y="3885383"/>
            <a:ext cx="2735962" cy="263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4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Trend of TB bias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4</a:t>
            </a:fld>
            <a:endParaRPr 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67544" y="707207"/>
            <a:ext cx="7848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400" dirty="0">
                <a:latin typeface="Arial" pitchFamily="34" charset="0"/>
                <a:cs typeface="Arial" pitchFamily="34" charset="0"/>
              </a:rPr>
              <a:t>Box plot </a:t>
            </a: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: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ko-K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COMS – </a:t>
            </a:r>
            <a:r>
              <a:rPr lang="en-US" altLang="ko-KR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and</a:t>
            </a: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(COMS -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mean for 5K bin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5"/>
            <a:ext cx="3409417" cy="247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35" y="1124745"/>
            <a:ext cx="3377897" cy="244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15423"/>
            <a:ext cx="3404905" cy="2484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15423"/>
            <a:ext cx="3347476" cy="239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모서리가 둥근 사각형 설명선 10"/>
          <p:cNvSpPr/>
          <p:nvPr/>
        </p:nvSpPr>
        <p:spPr>
          <a:xfrm>
            <a:off x="323528" y="6084610"/>
            <a:ext cx="2321741" cy="736888"/>
          </a:xfrm>
          <a:prstGeom prst="wedgeRoundRectCallout">
            <a:avLst>
              <a:gd name="adj1" fmla="val -7131"/>
              <a:gd name="adj2" fmla="val -93548"/>
              <a:gd name="adj3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 biases (~-1K) are due to SRF shift issue before December 2017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7127776" y="4077072"/>
            <a:ext cx="2016224" cy="1152128"/>
          </a:xfrm>
          <a:prstGeom prst="wedgeRoundRectCallout">
            <a:avLst>
              <a:gd name="adj1" fmla="val -57945"/>
              <a:gd name="adj2" fmla="val -24363"/>
              <a:gd name="adj3" fmla="val 1666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 biases/uncertainties</a:t>
            </a:r>
          </a:p>
          <a:p>
            <a:pPr algn="ctr"/>
            <a:r>
              <a:rPr lang="en-US" altLang="ko-KR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altLang="ko-K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ue to limited spectral coverage of COMS SWIR broadband </a:t>
            </a:r>
            <a:endParaRPr lang="ko-KR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02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series of double difference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5</a:t>
            </a:fld>
            <a:endParaRPr 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95536" y="692696"/>
            <a:ext cx="8208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Timesereise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ko-KR" sz="1400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COMS </a:t>
            </a:r>
            <a:r>
              <a:rPr lang="en-US" altLang="ko-KR" sz="1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altLang="ko-KR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ko-KR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COMS </a:t>
            </a:r>
            <a:r>
              <a:rPr lang="en-US" altLang="ko-KR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(COMS-</a:t>
            </a: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)-(COMS-</a:t>
            </a: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400" b="1" baseline="-25000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dirty="0">
                <a:latin typeface="Arial" pitchFamily="34" charset="0"/>
                <a:cs typeface="Arial" pitchFamily="34" charset="0"/>
              </a:rPr>
              <a:t>for RAC data @ standard scene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4976" cy="5130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1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Diurnal variation for GEO-LEOs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6</a:t>
            </a:fld>
            <a:endParaRPr lang="en-US" dirty="0"/>
          </a:p>
        </p:txBody>
      </p:sp>
      <p:sp>
        <p:nvSpPr>
          <p:cNvPr id="3" name="직사각형 2"/>
          <p:cNvSpPr/>
          <p:nvPr/>
        </p:nvSpPr>
        <p:spPr>
          <a:xfrm>
            <a:off x="357132" y="764704"/>
            <a:ext cx="55445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Diurnal variation for TB bias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with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600" b="1" baseline="-250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sz="1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altLang="ko-KR" sz="1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600" b="1" baseline="-25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ko-KR" alt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8667"/>
            <a:ext cx="3933361" cy="269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192238"/>
            <a:ext cx="3960440" cy="2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7127"/>
            <a:ext cx="3960930" cy="2724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274" y="3859042"/>
            <a:ext cx="3960440" cy="273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1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Diurnal variation for double difference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7</a:t>
            </a:fld>
            <a:endParaRPr 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57132" y="764704"/>
            <a:ext cx="7870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altLang="ko-KR" sz="1600" dirty="0">
                <a:latin typeface="Arial" pitchFamily="34" charset="0"/>
                <a:cs typeface="Arial" pitchFamily="34" charset="0"/>
              </a:rPr>
              <a:t>Diurnal variation for TB </a:t>
            </a: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mean bias 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(COMS - </a:t>
            </a:r>
            <a:r>
              <a:rPr lang="en-US" altLang="ko-KR" sz="1600" b="1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600" b="1" baseline="-250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US" altLang="ko-K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- (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COMS – </a:t>
            </a:r>
            <a:r>
              <a:rPr lang="en-US" altLang="ko-KR" sz="1600" b="1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sz="1600" b="1" baseline="-25000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) 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665" y="3896924"/>
            <a:ext cx="4066917" cy="2546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77" y="1256223"/>
            <a:ext cx="4093124" cy="249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665" y="1231218"/>
            <a:ext cx="4206315" cy="255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2" y="3896923"/>
            <a:ext cx="4155487" cy="25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타원 2"/>
          <p:cNvSpPr/>
          <p:nvPr/>
        </p:nvSpPr>
        <p:spPr>
          <a:xfrm>
            <a:off x="971600" y="1916832"/>
            <a:ext cx="936104" cy="72008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5148064" y="1916832"/>
            <a:ext cx="936104" cy="72008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971600" y="4653136"/>
            <a:ext cx="936104" cy="72008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타원 4"/>
          <p:cNvSpPr/>
          <p:nvPr/>
        </p:nvSpPr>
        <p:spPr>
          <a:xfrm>
            <a:off x="2627784" y="1556792"/>
            <a:ext cx="1224136" cy="1584176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6948264" y="1566186"/>
            <a:ext cx="1224136" cy="1584176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2627784" y="4221088"/>
            <a:ext cx="1224136" cy="1584176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6876256" y="4225566"/>
            <a:ext cx="1224136" cy="1584176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250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5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D124-8283-4C8F-A8D2-E075402C1099}" type="slidenum">
              <a:rPr lang="en-US" altLang="ko-KR" smtClean="0"/>
              <a:pPr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90872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Small mean TB biases of COMS/MI-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baseline="-25000" dirty="0" err="1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baseline="-25000" dirty="0" err="1" smtClean="0"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&lt; </a:t>
            </a:r>
            <a:r>
              <a:rPr lang="en-US" altLang="ko-KR" b="1" u="sng" dirty="0" smtClean="0">
                <a:latin typeface="Arial" pitchFamily="34" charset="0"/>
                <a:cs typeface="Arial" pitchFamily="34" charset="0"/>
              </a:rPr>
              <a:t>0.04K for IR1,  0.01K for IR2, and -1K for WV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The same seasonal variation for TB bias for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baseline="-25000" dirty="0" err="1" smtClean="0"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baseline="-25000" dirty="0" err="1">
                <a:latin typeface="Arial" pitchFamily="34" charset="0"/>
                <a:cs typeface="Arial" pitchFamily="34" charset="0"/>
              </a:rPr>
              <a:t>after</a:t>
            </a:r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Double Difference between (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COMS/MI-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baseline="-25000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 and (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COMS/MI-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CrIS</a:t>
            </a:r>
            <a:r>
              <a:rPr lang="en-US" altLang="ko-KR" baseline="-250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 for RAC data during 2015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b="1" u="sng" dirty="0" smtClean="0">
                <a:latin typeface="Arial" pitchFamily="34" charset="0"/>
                <a:cs typeface="Arial" pitchFamily="34" charset="0"/>
              </a:rPr>
              <a:t>0.028K for IR1, 0.022K for IR2, 0.019K for WV, and 0.041K for SWIR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Double difference for diurnal variation shows a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large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variation in the night time than in the day time </a:t>
            </a:r>
          </a:p>
        </p:txBody>
      </p:sp>
    </p:spTree>
    <p:extLst>
      <p:ext uri="{BB962C8B-B14F-4D97-AF65-F5344CB8AC3E}">
        <p14:creationId xmlns:p14="http://schemas.microsoft.com/office/powerpoint/2010/main" val="14937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9916" y="4073070"/>
            <a:ext cx="4866752" cy="1584176"/>
          </a:xfrm>
        </p:spPr>
        <p:txBody>
          <a:bodyPr/>
          <a:lstStyle/>
          <a:p>
            <a:r>
              <a:rPr lang="en-US" altLang="ko-KR" dirty="0" smtClean="0"/>
              <a:t>Thank you!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0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6264</TotalTime>
  <Words>408</Words>
  <Application>Microsoft Office PowerPoint</Application>
  <PresentationFormat>화면 슬라이드 쇼(4:3)</PresentationFormat>
  <Paragraphs>103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Inter-calibration result of COMS/MI using before and after reprocessed CrIS data</vt:lpstr>
      <vt:lpstr>COMS/MI using SNPP/CrIS</vt:lpstr>
      <vt:lpstr>COMS/MI vs (before and after reprocessed) CrIS</vt:lpstr>
      <vt:lpstr>Trend of TB bias</vt:lpstr>
      <vt:lpstr>Time series of double difference</vt:lpstr>
      <vt:lpstr>Diurnal variation for GEO-LEOs</vt:lpstr>
      <vt:lpstr>Diurnal variation for double difference </vt:lpstr>
      <vt:lpstr>Summary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130</cp:revision>
  <cp:lastPrinted>2019-02-25T00:54:45Z</cp:lastPrinted>
  <dcterms:created xsi:type="dcterms:W3CDTF">2018-07-25T01:41:35Z</dcterms:created>
  <dcterms:modified xsi:type="dcterms:W3CDTF">2019-03-06T04:25:22Z</dcterms:modified>
</cp:coreProperties>
</file>