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0" r:id="rId1"/>
  </p:sldMasterIdLst>
  <p:notesMasterIdLst>
    <p:notesMasterId r:id="rId19"/>
  </p:notesMasterIdLst>
  <p:handoutMasterIdLst>
    <p:handoutMasterId r:id="rId20"/>
  </p:handoutMasterIdLst>
  <p:sldIdLst>
    <p:sldId id="410" r:id="rId2"/>
    <p:sldId id="449" r:id="rId3"/>
    <p:sldId id="443" r:id="rId4"/>
    <p:sldId id="448" r:id="rId5"/>
    <p:sldId id="420" r:id="rId6"/>
    <p:sldId id="415" r:id="rId7"/>
    <p:sldId id="446" r:id="rId8"/>
    <p:sldId id="438" r:id="rId9"/>
    <p:sldId id="451" r:id="rId10"/>
    <p:sldId id="452" r:id="rId11"/>
    <p:sldId id="453" r:id="rId12"/>
    <p:sldId id="454" r:id="rId13"/>
    <p:sldId id="431" r:id="rId14"/>
    <p:sldId id="455" r:id="rId15"/>
    <p:sldId id="456" r:id="rId16"/>
    <p:sldId id="450" r:id="rId17"/>
    <p:sldId id="407" r:id="rId18"/>
  </p:sldIdLst>
  <p:sldSz cx="9906000" cy="6858000" type="A4"/>
  <p:notesSz cx="6669088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358">
          <p15:clr>
            <a:srgbClr val="A4A3A4"/>
          </p15:clr>
        </p15:guide>
        <p15:guide id="11" pos="91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1424">
          <p15:clr>
            <a:srgbClr val="A4A3A4"/>
          </p15:clr>
        </p15:guide>
        <p15:guide id="15" pos="402">
          <p15:clr>
            <a:srgbClr val="A4A3A4"/>
          </p15:clr>
        </p15:guide>
        <p15:guide id="16" pos="17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aya Takahashi" initials="MT" lastIdx="1" clrIdx="0">
    <p:extLst>
      <p:ext uri="{19B8F6BF-5375-455C-9EA6-DF929625EA0E}">
        <p15:presenceInfo xmlns:p15="http://schemas.microsoft.com/office/powerpoint/2012/main" userId="Masaya Takahash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EE2D24"/>
    <a:srgbClr val="FFFFFF"/>
    <a:srgbClr val="EFC8DF"/>
    <a:srgbClr val="A2DADE"/>
    <a:srgbClr val="4E0B55"/>
    <a:srgbClr val="C7A775"/>
    <a:srgbClr val="00B5EF"/>
    <a:srgbClr val="CDE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3" autoAdjust="0"/>
    <p:restoredTop sz="93959" autoAdjust="0"/>
  </p:normalViewPr>
  <p:slideViewPr>
    <p:cSldViewPr snapToGrid="0">
      <p:cViewPr varScale="1">
        <p:scale>
          <a:sx n="91" d="100"/>
          <a:sy n="91" d="100"/>
        </p:scale>
        <p:origin x="1290" y="96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358"/>
        <p:guide pos="912"/>
        <p:guide pos="4879"/>
        <p:guide pos="5556"/>
        <p:guide pos="1424"/>
        <p:guide pos="402"/>
        <p:guide pos="1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48" y="-78"/>
      </p:cViewPr>
      <p:guideLst>
        <p:guide orient="horz" pos="3127"/>
        <p:guide pos="2100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704013" y="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298BE994-7E1D-4B74-A0AB-6447C27BAAA1}" type="datetime4">
              <a:rPr lang="en-GB"/>
              <a:pPr>
                <a:defRPr/>
              </a:pPr>
              <a:t>07 March 2019</a:t>
            </a:fld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6138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515100" y="9736138"/>
            <a:ext cx="1889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F3074629-B39C-44A2-9073-D9DE82F215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32530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28A4BDC-EC44-46D1-993C-E507C117F681}" type="datetime4">
              <a:rPr lang="en-GB"/>
              <a:pPr>
                <a:defRPr/>
              </a:pPr>
              <a:t>07 March 2019</a:t>
            </a:fld>
            <a:endParaRPr lang="de-DE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6113" y="742950"/>
            <a:ext cx="537686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714875"/>
            <a:ext cx="4894262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b" anchorCtr="0" compatLnSpc="1">
            <a:prstTxWarp prst="textNoShape">
              <a:avLst/>
            </a:prstTxWarp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b" anchorCtr="0" compatLnSpc="1">
            <a:prstTxWarp prst="textNoShape">
              <a:avLst/>
            </a:prstTxWarp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DEBF27B-5CB3-489D-AFAE-7A2AA412659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91379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8CB1-C8FF-4E5E-A4BD-5CC7FB3C6B20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994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E9396F8-A9FE-4918-B2E2-A2304C457091}" type="datetime4">
              <a:rPr lang="en-GB" smtClean="0"/>
              <a:pPr/>
              <a:t>07 March 2019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4541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8CB1-C8FF-4E5E-A4BD-5CC7FB3C6B20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994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E9396F8-A9FE-4918-B2E2-A2304C457091}" type="datetime4">
              <a:rPr lang="en-GB" smtClean="0"/>
              <a:pPr/>
              <a:t>07 March 2019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066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ln/>
        </p:spPr>
        <p:txBody>
          <a:bodyPr/>
          <a:lstStyle/>
          <a:p>
            <a:fld id="{8F18DA27-B3A0-4D83-B30E-B06E198A3390}" type="datetime1">
              <a:rPr lang="en-GB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07/03/2019</a:t>
            </a:fld>
            <a:endParaRPr lang="en-GB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8777F4B-C175-4CCA-A610-A90DED55FB7B}" type="slidenum">
              <a:rPr lang="de-DE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5</a:t>
            </a:fld>
            <a:endParaRPr lang="de-DE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113" y="742950"/>
            <a:ext cx="5375275" cy="3722688"/>
          </a:xfrm>
          <a:solidFill>
            <a:srgbClr val="FFFFFF"/>
          </a:solidFill>
          <a:ln/>
        </p:spPr>
      </p:sp>
      <p:sp>
        <p:nvSpPr>
          <p:cNvPr id="4301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887202" y="4714875"/>
            <a:ext cx="4893098" cy="44704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3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MY DOCUMENTS\GSICS\logo\GSICS500px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85738"/>
            <a:ext cx="47625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45"/>
            <a:ext cx="24145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8" y="274645"/>
            <a:ext cx="70786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25438" y="128588"/>
            <a:ext cx="8986837" cy="1090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0675" y="1606550"/>
            <a:ext cx="4419600" cy="216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2675" y="1606550"/>
            <a:ext cx="4419600" cy="216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20675" y="3921125"/>
            <a:ext cx="4419600" cy="216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2675" y="3921125"/>
            <a:ext cx="4419600" cy="216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5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9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540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39719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4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5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3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4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5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0" y="6488113"/>
            <a:ext cx="627221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85C8A98A-0D5C-476A-ACDA-54820DD7185A}" type="datetime4">
              <a:rPr lang="en-GB">
                <a:solidFill>
                  <a:schemeClr val="tx1"/>
                </a:solidFill>
              </a:rPr>
              <a:pPr>
                <a:defRPr/>
              </a:pPr>
              <a:t>07 March 2019</a:t>
            </a:fld>
            <a:endParaRPr lang="en-GB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Slide: </a:t>
            </a:r>
            <a:fld id="{CA31D592-4D83-4517-9884-F2C159147DA8}" type="slidenum">
              <a:rPr lang="en-GB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Line 8"/>
          <p:cNvSpPr>
            <a:spLocks noChangeShapeType="1"/>
          </p:cNvSpPr>
          <p:nvPr userDrawn="1"/>
        </p:nvSpPr>
        <p:spPr bwMode="auto">
          <a:xfrm>
            <a:off x="571500" y="1206500"/>
            <a:ext cx="8839200" cy="0"/>
          </a:xfrm>
          <a:prstGeom prst="line">
            <a:avLst/>
          </a:prstGeom>
          <a:noFill/>
          <a:ln w="57150" cmpd="thinThick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pic>
        <p:nvPicPr>
          <p:cNvPr id="1030" name="Picture 8" descr="H:\MY DOCUMENTS\GSICS\logo\GSICS180px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91500" y="6162675"/>
            <a:ext cx="17145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24" r:id="rId3"/>
    <p:sldLayoutId id="2147484525" r:id="rId4"/>
    <p:sldLayoutId id="2147484526" r:id="rId5"/>
    <p:sldLayoutId id="2147484534" r:id="rId6"/>
    <p:sldLayoutId id="2147484535" r:id="rId7"/>
    <p:sldLayoutId id="2147484527" r:id="rId8"/>
    <p:sldLayoutId id="2147484528" r:id="rId9"/>
    <p:sldLayoutId id="2147484529" r:id="rId10"/>
    <p:sldLayoutId id="2147484530" r:id="rId11"/>
    <p:sldLayoutId id="2147484531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riter.zoho.com/writer/open/cnj528ad2577d166644409217de74cf6a4f3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nmsc.kma.go.kr/html/homepage/en/gsics/Infrared/gsicsIrTimeSequence.do" TargetMode="External"/><Relationship Id="rId3" Type="http://schemas.openxmlformats.org/officeDocument/2006/relationships/hyperlink" Target="http://gsics.tools.eumetsat.int/plotter/" TargetMode="External"/><Relationship Id="rId7" Type="http://schemas.openxmlformats.org/officeDocument/2006/relationships/hyperlink" Target="http://gsics.nsmc.org.cn/portal/en/fycv/xcal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tar.nesdis.noaa.gov/GOESCal/G16_ABI_IR_InterCal_static.php" TargetMode="External"/><Relationship Id="rId5" Type="http://schemas.openxmlformats.org/officeDocument/2006/relationships/hyperlink" Target="http://www.data.jma.go.jp/mscweb/data/monitoring/calibration.html" TargetMode="External"/><Relationship Id="rId10" Type="http://schemas.openxmlformats.org/officeDocument/2006/relationships/hyperlink" Target="http://www.star.nesdis.noaa.gov/smcd/GCC/ProductCatalog.php" TargetMode="External"/><Relationship Id="rId4" Type="http://schemas.openxmlformats.org/officeDocument/2006/relationships/hyperlink" Target="https://www.star.nesdis.noaa.gov/smcd/GCC/ProductCatalogImages.php" TargetMode="External"/><Relationship Id="rId9" Type="http://schemas.openxmlformats.org/officeDocument/2006/relationships/hyperlink" Target="https://www.mosdac.gov.in/gsic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sics.atmos.umd.edu/pub/Development/AnnualMeeting2019/EUMETSAT2018%20GSICS%20MPEF%20Impact.pptx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733425" y="2225675"/>
            <a:ext cx="8420100" cy="2892425"/>
          </a:xfrm>
        </p:spPr>
        <p:txBody>
          <a:bodyPr/>
          <a:lstStyle/>
          <a:p>
            <a:r>
              <a:rPr lang="en-US" sz="4000" dirty="0" smtClean="0"/>
              <a:t>Multispectral IR Sub-session</a:t>
            </a:r>
            <a:br>
              <a:rPr lang="en-US" sz="4000" dirty="0" smtClean="0"/>
            </a:br>
            <a:r>
              <a:rPr lang="en-GB" sz="4000" b="1" dirty="0" smtClean="0"/>
              <a:t> </a:t>
            </a:r>
            <a:r>
              <a:rPr lang="en-GB" sz="3200" b="1" dirty="0" smtClean="0"/>
              <a:t>Tim Hewison</a:t>
            </a:r>
            <a:endParaRPr lang="en-GB" sz="4000" b="1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Special Issue of the IEEE TGRS on </a:t>
            </a:r>
            <a:r>
              <a:rPr lang="en-US" sz="1200" u="sng">
                <a:ea typeface="Times New Roman" pitchFamily="18" charset="0"/>
                <a:cs typeface="Arial" charset="0"/>
              </a:rPr>
              <a:t>“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Inter-Calibration of Satellite Instruments</a:t>
            </a:r>
            <a:r>
              <a:rPr lang="en-US" sz="1200" u="sng">
                <a:ea typeface="Times New Roman" pitchFamily="18" charset="0"/>
                <a:cs typeface="Arial" charset="0"/>
              </a:rPr>
              <a:t>”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:</a:t>
            </a:r>
            <a:r>
              <a:rPr lang="en-US" sz="12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Special Issue of the IEEE TGRS on </a:t>
            </a:r>
            <a:r>
              <a:rPr lang="en-US" sz="1200" u="sng">
                <a:ea typeface="Times New Roman" pitchFamily="18" charset="0"/>
                <a:cs typeface="Arial" charset="0"/>
              </a:rPr>
              <a:t>“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Inter-Calibration of Satellite Instruments</a:t>
            </a:r>
            <a:r>
              <a:rPr lang="en-US" sz="1200" u="sng">
                <a:ea typeface="Times New Roman" pitchFamily="18" charset="0"/>
                <a:cs typeface="Arial" charset="0"/>
              </a:rPr>
              <a:t>”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:</a:t>
            </a:r>
            <a:r>
              <a:rPr lang="en-US" sz="12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- CMA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26" y="1228725"/>
            <a:ext cx="9116519" cy="5152390"/>
          </a:xfrm>
        </p:spPr>
        <p:txBody>
          <a:bodyPr/>
          <a:lstStyle/>
          <a:p>
            <a:r>
              <a:rPr lang="en-US" altLang="de-DE" sz="2800" dirty="0"/>
              <a:t>Baseline methodology update: </a:t>
            </a:r>
            <a:endParaRPr lang="en-US" altLang="de-DE" sz="2800" dirty="0" smtClean="0"/>
          </a:p>
          <a:p>
            <a:pPr lvl="1"/>
            <a:r>
              <a:rPr lang="en-US" altLang="zh-CN" sz="2400" dirty="0" err="1" smtClean="0">
                <a:sym typeface="+mn-ea"/>
              </a:rPr>
              <a:t>Accuate</a:t>
            </a:r>
            <a:r>
              <a:rPr lang="en-US" altLang="zh-CN" sz="2400" dirty="0" smtClean="0">
                <a:sym typeface="+mn-ea"/>
              </a:rPr>
              <a:t> </a:t>
            </a:r>
            <a:r>
              <a:rPr lang="en-US" altLang="de-DE" sz="2400" dirty="0"/>
              <a:t>collocation from Wang LK, and </a:t>
            </a:r>
            <a:endParaRPr lang="en-US" altLang="de-DE" sz="2400" dirty="0" smtClean="0"/>
          </a:p>
          <a:p>
            <a:pPr lvl="1"/>
            <a:r>
              <a:rPr lang="en-US" altLang="de-DE" sz="2400" dirty="0" smtClean="0"/>
              <a:t>spectral </a:t>
            </a:r>
            <a:r>
              <a:rPr lang="en-US" altLang="de-DE" sz="2400" dirty="0"/>
              <a:t>gapfilling from Xu Z are </a:t>
            </a:r>
            <a:endParaRPr lang="en-US" altLang="de-DE" sz="2400" dirty="0" smtClean="0"/>
          </a:p>
          <a:p>
            <a:pPr lvl="1"/>
            <a:r>
              <a:rPr lang="en-US" altLang="de-DE" sz="2400" dirty="0" smtClean="0"/>
              <a:t>all integrated </a:t>
            </a:r>
            <a:r>
              <a:rPr lang="en-US" altLang="de-DE" sz="2400" dirty="0"/>
              <a:t>in CMA IR inter-calibration; </a:t>
            </a:r>
          </a:p>
          <a:p>
            <a:r>
              <a:rPr lang="en-US" altLang="de-DE" sz="2800" dirty="0"/>
              <a:t>IR Products Progress: </a:t>
            </a:r>
          </a:p>
          <a:p>
            <a:pPr lvl="1">
              <a:buFont typeface="Wingdings" panose="05000000000000000000" charset="0"/>
              <a:buChar char="Ø"/>
            </a:pPr>
            <a:r>
              <a:rPr lang="en-US" altLang="de-DE" sz="2450" dirty="0"/>
              <a:t>New products are developed, i.e.  FY4 AGRI vs IASI/CrIS/HIRAS, FY-2 vs HIRAS , in </a:t>
            </a:r>
            <a:r>
              <a:rPr lang="en-US" altLang="de-DE" sz="2450" dirty="0">
                <a:sym typeface="+mn-ea"/>
              </a:rPr>
              <a:t>Demo status;</a:t>
            </a:r>
          </a:p>
          <a:p>
            <a:pPr lvl="1">
              <a:buFont typeface="Wingdings" panose="05000000000000000000" charset="0"/>
              <a:buChar char="Ø"/>
            </a:pPr>
            <a:r>
              <a:rPr lang="en-US" altLang="de-DE" sz="2450" dirty="0">
                <a:sym typeface="+mn-ea"/>
              </a:rPr>
              <a:t>FY-2 NRTC/RAC products are available;</a:t>
            </a:r>
            <a:endParaRPr lang="en-US" altLang="de-DE" dirty="0"/>
          </a:p>
          <a:p>
            <a:r>
              <a:rPr lang="en-US" altLang="de-DE" sz="2800" dirty="0" smtClean="0"/>
              <a:t>Data &amp; server</a:t>
            </a:r>
            <a:endParaRPr lang="de-DE" sz="2800" dirty="0"/>
          </a:p>
          <a:p>
            <a:pPr lvl="1" algn="l">
              <a:buChar char="•"/>
            </a:pPr>
            <a:r>
              <a:rPr lang="en-GB" sz="2450" dirty="0">
                <a:sym typeface="+mn-ea"/>
              </a:rPr>
              <a:t>CMA GPRC Website </a:t>
            </a:r>
            <a:r>
              <a:rPr lang="en-US" altLang="en-GB" sz="2450" dirty="0">
                <a:sym typeface="+mn-ea"/>
              </a:rPr>
              <a:t>has been i</a:t>
            </a:r>
            <a:r>
              <a:rPr lang="en-US" altLang="de-DE" sz="2450" dirty="0">
                <a:sym typeface="+mn-ea"/>
              </a:rPr>
              <a:t>ntegrated into NSMC Web Portal,</a:t>
            </a:r>
            <a:endParaRPr lang="en-US" altLang="de-DE" sz="2450" dirty="0"/>
          </a:p>
          <a:p>
            <a:pPr lvl="1" algn="l">
              <a:buChar char="•"/>
            </a:pPr>
            <a:r>
              <a:rPr lang="en-US" altLang="de-DE" sz="2450" dirty="0"/>
              <a:t>GISCS Plotting Tool is ready.</a:t>
            </a:r>
            <a:endParaRPr lang="de-DE" dirty="0"/>
          </a:p>
          <a:p>
            <a:endParaRPr lang="de-DE" sz="2800" dirty="0"/>
          </a:p>
          <a:p>
            <a:endParaRPr lang="de-DE" sz="28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33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GEO-LEO IR Update </a:t>
            </a:r>
            <a:r>
              <a:rPr lang="en-US" dirty="0" smtClean="0"/>
              <a:t>– CMA </a:t>
            </a:r>
            <a:r>
              <a:rPr lang="en-US" dirty="0" err="1" smtClean="0"/>
              <a:t>cont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1525" y="1228725"/>
            <a:ext cx="8500110" cy="493776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/>
              <a:t>•   FY4/AGRI：</a:t>
            </a:r>
            <a:r>
              <a:rPr lang="zh-CN" altLang="en-US" sz="2400">
                <a:sym typeface="+mn-ea"/>
              </a:rPr>
              <a:t>FY4/AGRI </a:t>
            </a:r>
            <a:r>
              <a:rPr lang="en-US" altLang="zh-CN" sz="2400">
                <a:sym typeface="+mn-ea"/>
              </a:rPr>
              <a:t>vs IASI(CrIS/HIRAS) IR products are ready;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•   FY4/GIIRS</a:t>
            </a:r>
            <a:r>
              <a:rPr lang="en-US" altLang="zh-CN" sz="2400"/>
              <a:t>: </a:t>
            </a:r>
            <a:r>
              <a:rPr lang="zh-CN" altLang="en-US" sz="2400">
                <a:sym typeface="+mn-ea"/>
              </a:rPr>
              <a:t>GIIRS </a:t>
            </a:r>
            <a:r>
              <a:rPr lang="en-US" altLang="zh-CN" sz="2400">
                <a:sym typeface="+mn-ea"/>
              </a:rPr>
              <a:t>is compared with IASI/CrIS/HIRAS, t</a:t>
            </a:r>
            <a:r>
              <a:rPr lang="en-US" altLang="zh-CN" sz="2400"/>
              <a:t>he standardized products are under developing;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•   Demo status</a:t>
            </a:r>
            <a:r>
              <a:rPr lang="en-US" altLang="zh-CN" sz="2400"/>
              <a:t>: the following products are in demo status,</a:t>
            </a:r>
          </a:p>
          <a:p>
            <a:pPr>
              <a:buFont typeface="Wingdings" panose="05000000000000000000" charset="0"/>
              <a:buChar char="ü"/>
            </a:pPr>
            <a:r>
              <a:rPr lang="en-US" altLang="de-DE" sz="2000" dirty="0">
                <a:sym typeface="+mn-ea"/>
              </a:rPr>
              <a:t>      FY4 AGRI vs IASI/CrIS/HIRAS,   FY-2 VISSR vs HIRAS ;</a:t>
            </a:r>
          </a:p>
          <a:p>
            <a:pPr>
              <a:buFont typeface="Wingdings" panose="05000000000000000000" charset="0"/>
              <a:buChar char="ü"/>
            </a:pPr>
            <a:r>
              <a:rPr lang="en-US" altLang="de-DE" sz="2000" dirty="0">
                <a:sym typeface="+mn-ea"/>
              </a:rPr>
              <a:t>     FY2 VISSR vs IASI/CrIS towards </a:t>
            </a:r>
            <a:r>
              <a:rPr lang="en-US" sz="2000" dirty="0">
                <a:sym typeface="+mn-ea"/>
              </a:rPr>
              <a:t>pre-op</a:t>
            </a:r>
            <a:r>
              <a:rPr lang="en-US" altLang="de-DE" sz="2000" dirty="0">
                <a:sym typeface="+mn-ea"/>
              </a:rPr>
              <a:t>;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•   GSICS Data and Products Server</a:t>
            </a:r>
            <a:r>
              <a:rPr lang="en-US" altLang="zh-CN" sz="2400"/>
              <a:t>: operation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•   NRTC/RAC product availability</a:t>
            </a:r>
            <a:r>
              <a:rPr lang="en-US" altLang="zh-CN" sz="2400"/>
              <a:t>: available on </a:t>
            </a:r>
            <a:r>
              <a:rPr lang="en-US" altLang="zh-CN" sz="2400" u="sng"/>
              <a:t>http://gsics.nsmc.org.cn/portal/en/fycv/index.html</a:t>
            </a:r>
            <a:endParaRPr lang="en-US" altLang="zh-CN" sz="2400"/>
          </a:p>
          <a:p>
            <a:pPr marL="0" indent="0">
              <a:buNone/>
            </a:pPr>
            <a:r>
              <a:rPr lang="zh-CN" altLang="en-US" sz="2400"/>
              <a:t>•   GISCS Plotting Tool compatability</a:t>
            </a:r>
            <a:r>
              <a:rPr lang="en-US" altLang="zh-CN" sz="2400"/>
              <a:t>: </a:t>
            </a:r>
            <a:r>
              <a:rPr lang="en-US" altLang="zh-CN" sz="2400">
                <a:sym typeface="+mn-ea"/>
              </a:rPr>
              <a:t>available for RAC product</a:t>
            </a:r>
            <a:endParaRPr lang="zh-CN" altLang="en-US" sz="2400"/>
          </a:p>
          <a:p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63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- KMA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7" y="1317330"/>
            <a:ext cx="9490841" cy="4891129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de-DE" altLang="ko-KR" sz="2200" dirty="0" smtClean="0"/>
              <a:t>COMS/MI </a:t>
            </a:r>
          </a:p>
          <a:p>
            <a:pPr marL="720000" lvl="2" indent="-288000">
              <a:buFont typeface="Wingdings" pitchFamily="2" charset="2"/>
              <a:buChar char="ü"/>
            </a:pPr>
            <a:r>
              <a:rPr lang="en-US" altLang="ko-KR" sz="2000" dirty="0" smtClean="0"/>
              <a:t>IASI (</a:t>
            </a:r>
            <a:r>
              <a:rPr lang="de-DE" altLang="ko-KR" sz="2000" dirty="0" smtClean="0"/>
              <a:t>MetOp-A,-B), CrIS (SNPP) and AIRS (AQUA) are </a:t>
            </a:r>
            <a:r>
              <a:rPr lang="de-DE" altLang="ko-KR" sz="2000" dirty="0"/>
              <a:t>used </a:t>
            </a:r>
            <a:r>
              <a:rPr lang="de-DE" altLang="ko-KR" sz="2000" dirty="0" err="1"/>
              <a:t>for</a:t>
            </a:r>
            <a:r>
              <a:rPr lang="de-DE" altLang="ko-KR" sz="2000" dirty="0"/>
              <a:t> </a:t>
            </a:r>
            <a:r>
              <a:rPr lang="de-DE" altLang="ko-KR" sz="2000" dirty="0" err="1" smtClean="0"/>
              <a:t>bias</a:t>
            </a:r>
            <a:r>
              <a:rPr lang="de-DE" altLang="ko-KR" sz="2000" dirty="0" smtClean="0"/>
              <a:t> monitoring </a:t>
            </a:r>
            <a:r>
              <a:rPr lang="de-DE" altLang="ko-KR" sz="2000" dirty="0"/>
              <a:t>at </a:t>
            </a:r>
            <a:r>
              <a:rPr lang="de-DE" altLang="ko-KR" sz="2000" dirty="0" smtClean="0"/>
              <a:t>KMA website</a:t>
            </a:r>
          </a:p>
          <a:p>
            <a:pPr marL="720000" lvl="2" indent="-288000">
              <a:buFont typeface="Wingdings" pitchFamily="2" charset="2"/>
              <a:buChar char="ü"/>
            </a:pPr>
            <a:r>
              <a:rPr lang="en-GB" altLang="ja-JP" sz="2000" dirty="0" smtClean="0"/>
              <a:t>To add </a:t>
            </a:r>
            <a:r>
              <a:rPr lang="en-GB" altLang="ja-JP" sz="2000" dirty="0" err="1" smtClean="0"/>
              <a:t>CrIS</a:t>
            </a:r>
            <a:r>
              <a:rPr lang="en-GB" altLang="ja-JP" sz="2000" dirty="0" smtClean="0"/>
              <a:t> (NOAA-20), and Full </a:t>
            </a:r>
            <a:r>
              <a:rPr lang="en-GB" altLang="ja-JP" sz="2000" dirty="0"/>
              <a:t>Spectral Resolution SDR </a:t>
            </a:r>
            <a:r>
              <a:rPr lang="en-GB" altLang="ja-JP" sz="2000" dirty="0" smtClean="0"/>
              <a:t>data (SNPP, NOAA-20)</a:t>
            </a:r>
          </a:p>
          <a:p>
            <a:pPr marL="720000" lvl="1" indent="-288000">
              <a:buFont typeface="Wingdings" pitchFamily="2" charset="2"/>
              <a:buChar char="ü"/>
            </a:pPr>
            <a:r>
              <a:rPr lang="en-GB" sz="2000" dirty="0" smtClean="0"/>
              <a:t>To update KMA’s processing algorithm (</a:t>
            </a:r>
            <a:r>
              <a:rPr lang="en-GB" altLang="ko-KR" sz="2000" dirty="0"/>
              <a:t>NRTC/RAC </a:t>
            </a:r>
            <a:r>
              <a:rPr lang="en-GB" altLang="ko-KR" sz="2000" dirty="0" smtClean="0"/>
              <a:t>products)</a:t>
            </a:r>
            <a:r>
              <a:rPr lang="en-GB" sz="2000" dirty="0" smtClean="0"/>
              <a:t> based on ATBD (Masaya’s comments) by modifying calculation formula of variables in the program</a:t>
            </a:r>
            <a:endParaRPr lang="en-US" altLang="ko-KR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lvl="1" indent="-342900">
              <a:spcBef>
                <a:spcPts val="1200"/>
              </a:spcBef>
              <a:buFont typeface="Arial" charset="0"/>
              <a:buChar char="•"/>
            </a:pPr>
            <a:r>
              <a:rPr lang="en-US" altLang="ko-KR" sz="2200" dirty="0" smtClean="0">
                <a:solidFill>
                  <a:prstClr val="black"/>
                </a:solidFill>
                <a:cs typeface="Arial" pitchFamily="34" charset="0"/>
              </a:rPr>
              <a:t>GEO-LEO </a:t>
            </a:r>
            <a:r>
              <a:rPr lang="en-US" altLang="ko-KR" sz="2200" dirty="0">
                <a:solidFill>
                  <a:prstClr val="black"/>
                </a:solidFill>
                <a:cs typeface="Arial" pitchFamily="34" charset="0"/>
              </a:rPr>
              <a:t>IR </a:t>
            </a:r>
            <a:r>
              <a:rPr lang="en-US" altLang="ko-KR" sz="2200" dirty="0" smtClean="0">
                <a:solidFill>
                  <a:prstClr val="black"/>
                </a:solidFill>
                <a:cs typeface="Arial" pitchFamily="34" charset="0"/>
              </a:rPr>
              <a:t>products </a:t>
            </a:r>
            <a:r>
              <a:rPr lang="en-US" altLang="ko-KR" sz="2200" dirty="0">
                <a:solidFill>
                  <a:prstClr val="black"/>
                </a:solidFill>
                <a:cs typeface="Arial" pitchFamily="34" charset="0"/>
              </a:rPr>
              <a:t>for GK-2A </a:t>
            </a:r>
            <a:endParaRPr lang="en-US" altLang="ko-KR" sz="22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720000" lvl="2" indent="-288000">
              <a:buFont typeface="Wingdings" pitchFamily="2" charset="2"/>
              <a:buChar char="ü"/>
            </a:pPr>
            <a:r>
              <a:rPr lang="en-US" altLang="ko-KR" sz="2000" dirty="0" smtClean="0">
                <a:solidFill>
                  <a:prstClr val="black"/>
                </a:solidFill>
                <a:cs typeface="Arial" pitchFamily="34" charset="0"/>
              </a:rPr>
              <a:t>To inter-calibrate and generate </a:t>
            </a:r>
            <a:r>
              <a:rPr lang="en-US" altLang="ko-KR" sz="2000" dirty="0">
                <a:solidFill>
                  <a:prstClr val="black"/>
                </a:solidFill>
                <a:cs typeface="Arial" pitchFamily="34" charset="0"/>
              </a:rPr>
              <a:t>NRTC/RAC </a:t>
            </a:r>
            <a:r>
              <a:rPr lang="en-US" altLang="ko-KR" sz="2000" dirty="0" smtClean="0">
                <a:solidFill>
                  <a:prstClr val="black"/>
                </a:solidFill>
                <a:cs typeface="Arial" pitchFamily="34" charset="0"/>
              </a:rPr>
              <a:t>product using IASI (</a:t>
            </a:r>
            <a:r>
              <a:rPr lang="en-US" altLang="ko-KR" sz="2000" dirty="0" err="1" smtClean="0">
                <a:solidFill>
                  <a:prstClr val="black"/>
                </a:solidFill>
                <a:cs typeface="Arial" pitchFamily="34" charset="0"/>
              </a:rPr>
              <a:t>MetOp</a:t>
            </a:r>
            <a:r>
              <a:rPr lang="en-US" altLang="ko-KR" sz="2000" dirty="0" smtClean="0">
                <a:solidFill>
                  <a:prstClr val="black"/>
                </a:solidFill>
                <a:cs typeface="Arial" pitchFamily="34" charset="0"/>
              </a:rPr>
              <a:t>-A,-B), </a:t>
            </a:r>
            <a:r>
              <a:rPr lang="en-US" altLang="ko-KR" sz="2000" dirty="0" err="1" smtClean="0">
                <a:solidFill>
                  <a:prstClr val="black"/>
                </a:solidFill>
                <a:cs typeface="Arial" pitchFamily="34" charset="0"/>
              </a:rPr>
              <a:t>CrIS</a:t>
            </a:r>
            <a:r>
              <a:rPr lang="en-US" altLang="ko-KR" sz="2000" dirty="0" smtClean="0">
                <a:solidFill>
                  <a:prstClr val="black"/>
                </a:solidFill>
                <a:cs typeface="Arial" pitchFamily="34" charset="0"/>
              </a:rPr>
              <a:t> (SNPP, NOAA-20) and AIRS (AQUA)</a:t>
            </a:r>
          </a:p>
          <a:p>
            <a:pPr marL="342900" lvl="1" indent="-342900">
              <a:spcBef>
                <a:spcPts val="1200"/>
              </a:spcBef>
              <a:buFont typeface="Arial" charset="0"/>
              <a:buChar char="•"/>
            </a:pPr>
            <a:r>
              <a:rPr lang="en-US" altLang="ko-KR" sz="2200" dirty="0" smtClean="0">
                <a:solidFill>
                  <a:prstClr val="black"/>
                </a:solidFill>
                <a:cs typeface="Arial" pitchFamily="34" charset="0"/>
              </a:rPr>
              <a:t>Collaboration with NOAA on diurnal variation of IR calibration</a:t>
            </a:r>
            <a:endParaRPr lang="en-US" altLang="ko-KR" sz="2200" dirty="0">
              <a:solidFill>
                <a:prstClr val="black"/>
              </a:solidFill>
              <a:cs typeface="Arial" pitchFamily="34" charset="0"/>
            </a:endParaRPr>
          </a:p>
          <a:p>
            <a:pPr marL="342900" lvl="1" indent="-342900">
              <a:buFont typeface="Arial" charset="0"/>
              <a:buChar char="•"/>
            </a:pPr>
            <a:endParaRPr lang="en-US" altLang="ko-KR" dirty="0">
              <a:cs typeface="Arial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20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- ISRO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8915400" cy="4891129"/>
          </a:xfrm>
        </p:spPr>
        <p:txBody>
          <a:bodyPr/>
          <a:lstStyle/>
          <a:p>
            <a:r>
              <a:rPr lang="de-DE" sz="2800" dirty="0" smtClean="0"/>
              <a:t>INSAT-3D/</a:t>
            </a:r>
            <a:r>
              <a:rPr lang="de-DE" sz="2800" dirty="0" err="1" smtClean="0"/>
              <a:t>Imager</a:t>
            </a:r>
            <a:r>
              <a:rPr lang="de-DE" sz="2800" dirty="0" smtClean="0"/>
              <a:t> – NRTC Demo</a:t>
            </a:r>
          </a:p>
          <a:p>
            <a:r>
              <a:rPr lang="de-DE" sz="2800" dirty="0" smtClean="0"/>
              <a:t>INSAT-3D/</a:t>
            </a:r>
            <a:r>
              <a:rPr lang="de-DE" sz="2800" dirty="0" err="1" smtClean="0"/>
              <a:t>Sounder</a:t>
            </a:r>
            <a:r>
              <a:rPr lang="de-DE" sz="2800" dirty="0" smtClean="0"/>
              <a:t>- NRTC Demo</a:t>
            </a:r>
          </a:p>
          <a:p>
            <a:r>
              <a:rPr lang="de-DE" sz="2800" dirty="0" smtClean="0"/>
              <a:t>Web </a:t>
            </a:r>
            <a:r>
              <a:rPr lang="de-DE" sz="2800" dirty="0" err="1" smtClean="0"/>
              <a:t>plots</a:t>
            </a:r>
            <a:r>
              <a:rPr lang="de-DE" sz="2800" dirty="0" smtClean="0"/>
              <a:t>?</a:t>
            </a:r>
          </a:p>
          <a:p>
            <a:r>
              <a:rPr lang="de-DE" sz="2800" dirty="0" smtClean="0"/>
              <a:t>RAC?</a:t>
            </a:r>
          </a:p>
          <a:p>
            <a:r>
              <a:rPr lang="en-US" sz="2800" dirty="0"/>
              <a:t>GSICS coefficients are not currently available on MOSDAC site. </a:t>
            </a:r>
          </a:p>
          <a:p>
            <a:pPr lvl="1"/>
            <a:r>
              <a:rPr lang="en-US" sz="2400" dirty="0"/>
              <a:t>Do they need to be made </a:t>
            </a:r>
            <a:r>
              <a:rPr lang="en-US" sz="2400" dirty="0" smtClean="0"/>
              <a:t>available </a:t>
            </a:r>
            <a:r>
              <a:rPr lang="en-US" sz="2400" dirty="0"/>
              <a:t>online</a:t>
            </a:r>
            <a:r>
              <a:rPr lang="en-US" sz="2400" dirty="0" smtClean="0"/>
              <a:t>?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Residuals </a:t>
            </a:r>
            <a:r>
              <a:rPr lang="en-US" sz="2800" dirty="0"/>
              <a:t>after applying </a:t>
            </a:r>
            <a:r>
              <a:rPr lang="en-US" sz="2800" dirty="0" smtClean="0"/>
              <a:t>GSICS Correction</a:t>
            </a:r>
          </a:p>
          <a:p>
            <a:pPr lvl="1"/>
            <a:r>
              <a:rPr lang="en-US" sz="2400" dirty="0" smtClean="0"/>
              <a:t>discuss </a:t>
            </a:r>
            <a:r>
              <a:rPr lang="en-US" sz="2400" dirty="0"/>
              <a:t>the potential root causes </a:t>
            </a:r>
            <a:endParaRPr lang="en-US" sz="2400" dirty="0" smtClean="0"/>
          </a:p>
          <a:p>
            <a:pPr lvl="1"/>
            <a:r>
              <a:rPr lang="en-US" sz="2400" dirty="0" smtClean="0"/>
              <a:t>Nonlinear GSICS Correction?</a:t>
            </a:r>
            <a:endParaRPr lang="de-DE" sz="2400" dirty="0" smtClean="0"/>
          </a:p>
          <a:p>
            <a:endParaRPr lang="de-DE" sz="2800" dirty="0" smtClean="0"/>
          </a:p>
          <a:p>
            <a:endParaRPr lang="de-DE" sz="2800" dirty="0"/>
          </a:p>
          <a:p>
            <a:pPr marL="342900" lvl="1" indent="-342900">
              <a:buFont typeface="Arial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26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749"/>
            <a:ext cx="4842143" cy="4634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07" y="1547494"/>
            <a:ext cx="4842143" cy="4634549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" y="654805"/>
            <a:ext cx="572319" cy="557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:\MY DOCUMENTS\GSICS\logo\GSICS500px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2891" y="654806"/>
            <a:ext cx="1694855" cy="687745"/>
          </a:xfrm>
          <a:prstGeom prst="rect">
            <a:avLst/>
          </a:prstGeom>
          <a:noFill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49030" y="960241"/>
            <a:ext cx="7792720" cy="5545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3575" dirty="0">
                <a:solidFill>
                  <a:srgbClr val="0000CC"/>
                </a:solidFill>
                <a:latin typeface="+mn-lt"/>
              </a:rPr>
              <a:t>Issues: </a:t>
            </a:r>
            <a:r>
              <a:rPr lang="en-US" sz="2275" dirty="0">
                <a:solidFill>
                  <a:srgbClr val="FF0000"/>
                </a:solidFill>
              </a:rPr>
              <a:t>Retention of residual biases after GSICS correction</a:t>
            </a:r>
          </a:p>
          <a:p>
            <a:pPr algn="ctr"/>
            <a:endParaRPr lang="en-US" sz="4388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974090" y="2277428"/>
            <a:ext cx="7726680" cy="4953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5" y="1402397"/>
            <a:ext cx="4621550" cy="4423413"/>
          </a:xfrm>
          <a:prstGeom prst="rect">
            <a:avLst/>
          </a:prstGeom>
        </p:spPr>
      </p:pic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" y="654805"/>
            <a:ext cx="572319" cy="557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:\MY DOCUMENTS\GSICS\logo\GSICS500px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2891" y="654806"/>
            <a:ext cx="1694855" cy="687745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754254" y="1402398"/>
            <a:ext cx="5151746" cy="47053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FF0000"/>
                </a:solidFill>
              </a:rPr>
              <a:t>Retention of residual biases after GSICS correction</a:t>
            </a:r>
          </a:p>
          <a:p>
            <a:pPr lvl="1"/>
            <a:r>
              <a:rPr lang="en-US" sz="2275" dirty="0"/>
              <a:t>Currently diagnosing the problem</a:t>
            </a:r>
          </a:p>
          <a:p>
            <a:pPr lvl="1"/>
            <a:r>
              <a:rPr lang="en-US" sz="2275" dirty="0"/>
              <a:t>Exploring effect of conversion in radiance unit </a:t>
            </a:r>
          </a:p>
          <a:p>
            <a:pPr lvl="2"/>
            <a:r>
              <a:rPr lang="en-US" sz="1950" dirty="0"/>
              <a:t>Radiance unit in INSAT-3D: </a:t>
            </a:r>
            <a:r>
              <a:rPr lang="en-US" sz="1950" dirty="0" err="1">
                <a:solidFill>
                  <a:srgbClr val="0000FF"/>
                </a:solidFill>
              </a:rPr>
              <a:t>mW</a:t>
            </a:r>
            <a:r>
              <a:rPr lang="en-US" sz="1950" dirty="0">
                <a:solidFill>
                  <a:srgbClr val="0000FF"/>
                </a:solidFill>
              </a:rPr>
              <a:t>/cm</a:t>
            </a:r>
            <a:r>
              <a:rPr lang="en-US" sz="1950" baseline="30000" dirty="0">
                <a:solidFill>
                  <a:srgbClr val="0000FF"/>
                </a:solidFill>
              </a:rPr>
              <a:t>2</a:t>
            </a:r>
            <a:r>
              <a:rPr lang="en-US" sz="1950" dirty="0">
                <a:solidFill>
                  <a:srgbClr val="0000FF"/>
                </a:solidFill>
              </a:rPr>
              <a:t>/</a:t>
            </a:r>
            <a:r>
              <a:rPr lang="en-US" sz="1950" dirty="0" err="1">
                <a:solidFill>
                  <a:srgbClr val="0000FF"/>
                </a:solidFill>
              </a:rPr>
              <a:t>sr</a:t>
            </a:r>
            <a:r>
              <a:rPr lang="en-US" sz="1950" dirty="0">
                <a:solidFill>
                  <a:srgbClr val="0000FF"/>
                </a:solidFill>
              </a:rPr>
              <a:t>/µm</a:t>
            </a:r>
          </a:p>
          <a:p>
            <a:pPr lvl="2"/>
            <a:r>
              <a:rPr lang="en-US" sz="1950" dirty="0"/>
              <a:t>Radiance unit in IASI: </a:t>
            </a:r>
          </a:p>
          <a:p>
            <a:pPr marL="742950" lvl="2" indent="0">
              <a:buNone/>
            </a:pPr>
            <a:r>
              <a:rPr lang="en-US" sz="1950" dirty="0">
                <a:solidFill>
                  <a:srgbClr val="0000FF"/>
                </a:solidFill>
              </a:rPr>
              <a:t>    </a:t>
            </a:r>
            <a:r>
              <a:rPr lang="en-US" sz="1950" dirty="0" err="1">
                <a:solidFill>
                  <a:srgbClr val="0000FF"/>
                </a:solidFill>
              </a:rPr>
              <a:t>mW</a:t>
            </a:r>
            <a:r>
              <a:rPr lang="en-US" sz="1950" dirty="0">
                <a:solidFill>
                  <a:srgbClr val="0000FF"/>
                </a:solidFill>
              </a:rPr>
              <a:t>/m</a:t>
            </a:r>
            <a:r>
              <a:rPr lang="en-US" sz="1950" baseline="30000" dirty="0">
                <a:solidFill>
                  <a:srgbClr val="0000FF"/>
                </a:solidFill>
              </a:rPr>
              <a:t>2</a:t>
            </a:r>
            <a:r>
              <a:rPr lang="en-US" sz="1950" dirty="0">
                <a:solidFill>
                  <a:srgbClr val="0000FF"/>
                </a:solidFill>
              </a:rPr>
              <a:t>/</a:t>
            </a:r>
            <a:r>
              <a:rPr lang="en-US" sz="1950" dirty="0" err="1">
                <a:solidFill>
                  <a:srgbClr val="0000FF"/>
                </a:solidFill>
              </a:rPr>
              <a:t>sr</a:t>
            </a:r>
            <a:r>
              <a:rPr lang="en-US" sz="1950" dirty="0">
                <a:solidFill>
                  <a:srgbClr val="0000FF"/>
                </a:solidFill>
              </a:rPr>
              <a:t>/cm</a:t>
            </a:r>
            <a:r>
              <a:rPr lang="en-US" sz="1950" baseline="30000" dirty="0">
                <a:solidFill>
                  <a:srgbClr val="0000FF"/>
                </a:solidFill>
              </a:rPr>
              <a:t>-1</a:t>
            </a:r>
          </a:p>
          <a:p>
            <a:pPr lvl="1"/>
            <a:endParaRPr lang="en-US" sz="2275" dirty="0"/>
          </a:p>
          <a:p>
            <a:pPr lvl="1"/>
            <a:r>
              <a:rPr lang="en-US" sz="2275" dirty="0"/>
              <a:t>Non-linearity in the GSICS correction – exploring various possibility to incorporate the non-linear correction</a:t>
            </a:r>
          </a:p>
          <a:p>
            <a:pPr lvl="1"/>
            <a:endParaRPr lang="en-US" sz="2275" dirty="0"/>
          </a:p>
        </p:txBody>
      </p:sp>
    </p:spTree>
    <p:extLst>
      <p:ext uri="{BB962C8B-B14F-4D97-AF65-F5344CB8AC3E}">
        <p14:creationId xmlns:p14="http://schemas.microsoft.com/office/powerpoint/2010/main" val="1802611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333FF"/>
                </a:solidFill>
              </a:rPr>
              <a:t>Switching Reference IASI-A to IASI-B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rgbClr val="3333FF"/>
                </a:solidFill>
              </a:rPr>
              <a:t>IASI-B </a:t>
            </a:r>
            <a:r>
              <a:rPr lang="en-GB" sz="2800" dirty="0" err="1" smtClean="0">
                <a:solidFill>
                  <a:srgbClr val="3333FF"/>
                </a:solidFill>
              </a:rPr>
              <a:t>onboard</a:t>
            </a:r>
            <a:r>
              <a:rPr lang="en-GB" sz="2800" dirty="0" smtClean="0">
                <a:solidFill>
                  <a:srgbClr val="3333FF"/>
                </a:solidFill>
              </a:rPr>
              <a:t> processing change 2017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Impact on calibration &amp; nonlinearity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Treat period before/after change as separate references</a:t>
            </a:r>
          </a:p>
          <a:p>
            <a:r>
              <a:rPr lang="en-GB" sz="2800" dirty="0" smtClean="0">
                <a:solidFill>
                  <a:srgbClr val="3333FF"/>
                </a:solidFill>
              </a:rPr>
              <a:t>Check consistency 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After change with IASI-A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And IASI-C – when – by end 2019?</a:t>
            </a:r>
          </a:p>
          <a:p>
            <a:r>
              <a:rPr lang="en-GB" sz="2800" dirty="0" smtClean="0">
                <a:solidFill>
                  <a:srgbClr val="3333FF"/>
                </a:solidFill>
              </a:rPr>
              <a:t>Expected degradation of IASI-A as reference?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Due to orbital degradation</a:t>
            </a:r>
          </a:p>
          <a:p>
            <a:r>
              <a:rPr lang="en-GB" sz="2800" dirty="0" smtClean="0">
                <a:solidFill>
                  <a:srgbClr val="3333FF"/>
                </a:solidFill>
              </a:rPr>
              <a:t>When to switch to IASI-B?</a:t>
            </a:r>
          </a:p>
          <a:p>
            <a:pPr lvl="1"/>
            <a:r>
              <a:rPr lang="en-GB" sz="2400" dirty="0" smtClean="0">
                <a:solidFill>
                  <a:srgbClr val="3333FF"/>
                </a:solidFill>
              </a:rPr>
              <a:t>Or switch directly to IASI-C &amp; minimise switches?</a:t>
            </a:r>
            <a:endParaRPr lang="en-GB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9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>
              <a:buNone/>
            </a:pPr>
            <a:r>
              <a:rPr lang="en-US" sz="4000" dirty="0" smtClean="0"/>
              <a:t>Thank You for your contributions!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Multispectral IR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Propose structuring IR Sub-group discussions:</a:t>
            </a:r>
          </a:p>
          <a:p>
            <a:pPr lvl="1"/>
            <a:r>
              <a:rPr lang="en-GB" dirty="0" smtClean="0"/>
              <a:t>Hyperspectral IR: </a:t>
            </a:r>
          </a:p>
          <a:p>
            <a:pPr lvl="2"/>
            <a:r>
              <a:rPr lang="en-GB" dirty="0" smtClean="0"/>
              <a:t>target hyperspectral sounder calibration (~1000s of channels)</a:t>
            </a:r>
          </a:p>
          <a:p>
            <a:pPr lvl="2"/>
            <a:r>
              <a:rPr lang="en-GB" dirty="0" smtClean="0"/>
              <a:t>GEO and LEO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Multispectral IR: 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arget calibration of instruments with few </a:t>
            </a:r>
            <a:r>
              <a:rPr lang="en-GB" dirty="0">
                <a:solidFill>
                  <a:srgbClr val="FF0000"/>
                </a:solidFill>
              </a:rPr>
              <a:t>(1-20) </a:t>
            </a:r>
            <a:r>
              <a:rPr lang="en-GB" dirty="0" smtClean="0">
                <a:solidFill>
                  <a:srgbClr val="FF0000"/>
                </a:solidFill>
              </a:rPr>
              <a:t>channels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Could include older GEO and LEO sounders (HIRS, GOES, …)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May use hyperspectral references for inter-calibration</a:t>
            </a:r>
          </a:p>
          <a:p>
            <a:pPr lvl="1"/>
            <a:r>
              <a:rPr lang="en-GB" dirty="0" smtClean="0"/>
              <a:t>Research</a:t>
            </a:r>
          </a:p>
          <a:p>
            <a:pPr lvl="2"/>
            <a:r>
              <a:rPr lang="en-GB" dirty="0" smtClean="0"/>
              <a:t>Applicable to both hyperspectral and multispectral sensors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24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Minute Taking for IR Session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Likun Wang to take minutes for the Multispectral IR Session using </a:t>
            </a:r>
            <a:r>
              <a:rPr lang="en-GB" dirty="0"/>
              <a:t>the following </a:t>
            </a:r>
            <a:r>
              <a:rPr lang="en-GB" dirty="0" err="1"/>
              <a:t>Zoho</a:t>
            </a:r>
            <a:r>
              <a:rPr lang="en-GB" dirty="0"/>
              <a:t> </a:t>
            </a:r>
            <a:r>
              <a:rPr lang="en-GB" dirty="0" smtClean="0"/>
              <a:t>Docs:</a:t>
            </a:r>
            <a:endParaRPr lang="en-GB" dirty="0"/>
          </a:p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writer.zoho.com/writer/open/cnj528ad2577d166644409217de74cf6a4f3e</a:t>
            </a:r>
            <a:endParaRPr lang="en-GB" dirty="0" smtClean="0"/>
          </a:p>
          <a:p>
            <a:r>
              <a:rPr lang="en-GB" dirty="0" smtClean="0"/>
              <a:t>Please check your actions in this as they are taken!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3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733425" y="2225675"/>
            <a:ext cx="8420100" cy="2892425"/>
          </a:xfrm>
        </p:spPr>
        <p:txBody>
          <a:bodyPr/>
          <a:lstStyle/>
          <a:p>
            <a:r>
              <a:rPr lang="en-US" sz="4000" dirty="0" smtClean="0"/>
              <a:t>Update on GSICS products for IR channels of GEO imagers</a:t>
            </a:r>
            <a:br>
              <a:rPr lang="en-US" sz="4000" dirty="0" smtClean="0"/>
            </a:br>
            <a:r>
              <a:rPr lang="en-GB" sz="4000" b="1" dirty="0" smtClean="0"/>
              <a:t> </a:t>
            </a:r>
            <a:r>
              <a:rPr lang="en-GB" sz="3200" b="1" dirty="0" smtClean="0"/>
              <a:t>Tim Hewison</a:t>
            </a:r>
            <a:br>
              <a:rPr lang="en-GB" sz="3200" b="1" dirty="0" smtClean="0"/>
            </a:br>
            <a:r>
              <a:rPr lang="en-GB" sz="3200" b="1" smtClean="0"/>
              <a:t>Yusuke Yogo</a:t>
            </a:r>
            <a:endParaRPr lang="en-GB" sz="4000" b="1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Special Issue of the IEEE TGRS on </a:t>
            </a:r>
            <a:r>
              <a:rPr lang="en-US" sz="1200" u="sng">
                <a:ea typeface="Times New Roman" pitchFamily="18" charset="0"/>
                <a:cs typeface="Arial" charset="0"/>
              </a:rPr>
              <a:t>“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Inter-Calibration of Satellite Instruments</a:t>
            </a:r>
            <a:r>
              <a:rPr lang="en-US" sz="1200" u="sng">
                <a:ea typeface="Times New Roman" pitchFamily="18" charset="0"/>
                <a:cs typeface="Arial" charset="0"/>
              </a:rPr>
              <a:t>”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:</a:t>
            </a:r>
            <a:r>
              <a:rPr lang="en-US" sz="12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Special Issue of the IEEE TGRS on </a:t>
            </a:r>
            <a:r>
              <a:rPr lang="en-US" sz="1200" u="sng">
                <a:ea typeface="Times New Roman" pitchFamily="18" charset="0"/>
                <a:cs typeface="Arial" charset="0"/>
              </a:rPr>
              <a:t>“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Inter-Calibration of Satellite Instruments</a:t>
            </a:r>
            <a:r>
              <a:rPr lang="en-US" sz="1200" u="sng">
                <a:ea typeface="Times New Roman" pitchFamily="18" charset="0"/>
                <a:cs typeface="Arial" charset="0"/>
              </a:rPr>
              <a:t>”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:</a:t>
            </a:r>
            <a:r>
              <a:rPr lang="en-US" sz="12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32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023157"/>
              </p:ext>
            </p:extLst>
          </p:nvPr>
        </p:nvGraphicFramePr>
        <p:xfrm>
          <a:off x="238087" y="930276"/>
          <a:ext cx="9448874" cy="545040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126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18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59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91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793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9994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6242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GPRC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Monitored Instrument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Reference Instrument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GSICS NRT Correction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GSICS Re-Analysis Correction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GSICS Bias Monitoring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EUMETSAT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Meteosat-8-11/SEVIRI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Metop-A/IASI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Metop-B/IASI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Prime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Demo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3"/>
                        </a:rPr>
                        <a:t>RAC Plotting Tool</a:t>
                      </a:r>
                      <a:endParaRPr kumimoji="0" lang="en-GB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4"/>
                        </a:rPr>
                        <a:t>ProductCatalogImages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JMA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MTSAT-2 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Himawari-8/AHI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(Himawari-9/AHI)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IASI-A+B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+AIRS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(+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CrIS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)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Demo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(Ready for GPPA)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Demo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3"/>
                        </a:rPr>
                        <a:t>RAC Plotting Tool</a:t>
                      </a:r>
                      <a:endParaRPr kumimoji="0" lang="en-GB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5"/>
                        </a:rPr>
                        <a:t>JMA Web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4"/>
                        </a:rPr>
                        <a:t>ProductCatalogImages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NOAA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GOES-11-12 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GOES-15 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GOES-16-17/ABI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IASI-A+B+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CrIS-SNPP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+N20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Demo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Pre-Op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6"/>
                        </a:rPr>
                        <a:t>NOAA GOESCAL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CMA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FY2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C,D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,E,F,G/VISSR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FY4A/AGRI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FY4A/GIIRS (Plan)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IASI-A+B 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+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AIRS+CrIS+HIRAS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7"/>
                        </a:rPr>
                        <a:t>CMA Web</a:t>
                      </a:r>
                      <a:endParaRPr kumimoji="0" lang="en-GB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7"/>
                        </a:rPr>
                        <a:t>CMA Web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Cloud (Plan)</a:t>
                      </a: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KMA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COMS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KOMPSAT-2A?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IASI-A+B</a:t>
                      </a:r>
                      <a:b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+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AIRS+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CrIS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?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Demo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Demo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8"/>
                        </a:rPr>
                        <a:t>KMA Web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4"/>
                        </a:rPr>
                        <a:t>ProductCatalogImages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ISRO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INSAT-3D/Imager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INSAT-3D/Sounder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INSAT-3R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IASI-A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Demo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Demo</a:t>
                      </a: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9"/>
                        </a:rPr>
                        <a:t>ISRO Web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51" name="Text Box 156"/>
          <p:cNvSpPr txBox="1">
            <a:spLocks noChangeArrowheads="1"/>
          </p:cNvSpPr>
          <p:nvPr/>
        </p:nvSpPr>
        <p:spPr bwMode="auto">
          <a:xfrm>
            <a:off x="0" y="274639"/>
            <a:ext cx="9905999" cy="655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0" dirty="0">
                <a:solidFill>
                  <a:srgbClr val="000000"/>
                </a:solidFill>
                <a:latin typeface="Calibri" pitchFamily="34" charset="0"/>
              </a:rPr>
              <a:t>GSICS </a:t>
            </a:r>
            <a:r>
              <a:rPr lang="en-GB" sz="4400" b="0" dirty="0" smtClean="0">
                <a:solidFill>
                  <a:srgbClr val="000000"/>
                </a:solidFill>
                <a:latin typeface="Calibri" pitchFamily="34" charset="0"/>
              </a:rPr>
              <a:t>GEO-LEO IR Product </a:t>
            </a:r>
            <a:r>
              <a:rPr lang="en-GB" sz="4400" b="0" dirty="0">
                <a:solidFill>
                  <a:srgbClr val="000000"/>
                </a:solidFill>
                <a:latin typeface="Calibri" pitchFamily="34" charset="0"/>
              </a:rPr>
              <a:t>Status </a:t>
            </a:r>
            <a:r>
              <a:rPr lang="en-GB" sz="4400" b="0" dirty="0" smtClean="0">
                <a:solidFill>
                  <a:srgbClr val="000000"/>
                </a:solidFill>
                <a:latin typeface="Calibri" pitchFamily="34" charset="0"/>
              </a:rPr>
              <a:t>2019-03</a:t>
            </a:r>
            <a:endParaRPr lang="en-GB" sz="44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452" name="Rectangle 157"/>
          <p:cNvSpPr>
            <a:spLocks noChangeArrowheads="1"/>
          </p:cNvSpPr>
          <p:nvPr/>
        </p:nvSpPr>
        <p:spPr bwMode="auto">
          <a:xfrm>
            <a:off x="1099706" y="6565144"/>
            <a:ext cx="8363197" cy="277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0" dirty="0">
                <a:solidFill>
                  <a:schemeClr val="accent2"/>
                </a:solidFill>
              </a:rPr>
              <a:t>Full GSICS Product </a:t>
            </a:r>
            <a:r>
              <a:rPr lang="en-GB" sz="1200" b="0" dirty="0" err="1">
                <a:solidFill>
                  <a:schemeClr val="accent2"/>
                </a:solidFill>
              </a:rPr>
              <a:t>Catalog</a:t>
            </a:r>
            <a:r>
              <a:rPr lang="en-GB" sz="1200" b="0" dirty="0">
                <a:solidFill>
                  <a:schemeClr val="accent2"/>
                </a:solidFill>
              </a:rPr>
              <a:t> available at </a:t>
            </a:r>
            <a:r>
              <a:rPr lang="en-GB" sz="1200" b="0" dirty="0">
                <a:solidFill>
                  <a:schemeClr val="accent2"/>
                </a:solidFill>
                <a:hlinkClick r:id="rId10"/>
              </a:rPr>
              <a:t>http://www.star.nesdis.noaa.gov/smcd/GCC/ProductCatalog.php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– Round Table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8915400" cy="4891129"/>
          </a:xfrm>
        </p:spPr>
        <p:txBody>
          <a:bodyPr/>
          <a:lstStyle/>
          <a:p>
            <a:r>
              <a:rPr lang="de-DE" sz="2800" dirty="0" smtClean="0"/>
              <a:t>Review </a:t>
            </a:r>
            <a:r>
              <a:rPr lang="de-DE" sz="2800" dirty="0" err="1" smtClean="0"/>
              <a:t>current</a:t>
            </a:r>
            <a:r>
              <a:rPr lang="de-DE" sz="2800" dirty="0" smtClean="0"/>
              <a:t> </a:t>
            </a:r>
            <a:r>
              <a:rPr lang="de-DE" sz="2800" dirty="0" err="1" smtClean="0"/>
              <a:t>status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GSICS GEO-LEO IR Products</a:t>
            </a:r>
          </a:p>
          <a:p>
            <a:r>
              <a:rPr lang="de-DE" sz="2800" dirty="0" smtClean="0"/>
              <a:t>Progress GSICS </a:t>
            </a:r>
            <a:r>
              <a:rPr lang="de-DE" sz="2800" dirty="0" err="1" smtClean="0"/>
              <a:t>Procedure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Product</a:t>
            </a:r>
            <a:r>
              <a:rPr lang="de-DE" sz="2800" dirty="0" smtClean="0"/>
              <a:t> </a:t>
            </a:r>
            <a:r>
              <a:rPr lang="de-DE" sz="2800" dirty="0" err="1" smtClean="0"/>
              <a:t>Acceptance</a:t>
            </a:r>
            <a:r>
              <a:rPr lang="de-DE" sz="2800" dirty="0" smtClean="0"/>
              <a:t> (GPPA)</a:t>
            </a:r>
          </a:p>
          <a:p>
            <a:r>
              <a:rPr lang="de-DE" sz="2800" dirty="0" err="1" smtClean="0"/>
              <a:t>Near</a:t>
            </a:r>
            <a:r>
              <a:rPr lang="de-DE" sz="2800" dirty="0" smtClean="0"/>
              <a:t>-Real-Time </a:t>
            </a:r>
            <a:r>
              <a:rPr lang="de-DE" sz="2800" dirty="0" err="1" smtClean="0"/>
              <a:t>Corrections</a:t>
            </a:r>
            <a:endParaRPr lang="de-DE" sz="2800" dirty="0" smtClean="0"/>
          </a:p>
          <a:p>
            <a:r>
              <a:rPr lang="de-DE" sz="2800" dirty="0" smtClean="0"/>
              <a:t>Re-Analysis </a:t>
            </a:r>
            <a:r>
              <a:rPr lang="de-DE" sz="2800" dirty="0" err="1" smtClean="0"/>
              <a:t>Corrections</a:t>
            </a:r>
            <a:endParaRPr lang="de-DE" sz="2800" dirty="0" smtClean="0"/>
          </a:p>
          <a:p>
            <a:r>
              <a:rPr lang="de-DE" sz="2800" dirty="0" smtClean="0"/>
              <a:t>FCDR Support</a:t>
            </a:r>
          </a:p>
          <a:p>
            <a:r>
              <a:rPr lang="de-DE" sz="2800" dirty="0" smtClean="0"/>
              <a:t>Monitoring</a:t>
            </a:r>
          </a:p>
          <a:p>
            <a:r>
              <a:rPr lang="de-DE" sz="2800" dirty="0" smtClean="0"/>
              <a:t>Plans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establish</a:t>
            </a:r>
            <a:r>
              <a:rPr lang="de-DE" sz="2800" dirty="0" smtClean="0"/>
              <a:t> </a:t>
            </a:r>
            <a:r>
              <a:rPr lang="de-DE" sz="2800" dirty="0" err="1" smtClean="0"/>
              <a:t>traceability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Anchor Reference</a:t>
            </a:r>
          </a:p>
          <a:p>
            <a:pPr lvl="1"/>
            <a:r>
              <a:rPr lang="de-DE" sz="2400" dirty="0" smtClean="0"/>
              <a:t>E.g. Prime </a:t>
            </a:r>
            <a:r>
              <a:rPr lang="de-DE" sz="2400" dirty="0" err="1" smtClean="0"/>
              <a:t>Correction</a:t>
            </a:r>
            <a:r>
              <a:rPr lang="de-DE" sz="2400" dirty="0" smtClean="0"/>
              <a:t>, </a:t>
            </a:r>
            <a:r>
              <a:rPr lang="de-DE" sz="2400" dirty="0" err="1" smtClean="0"/>
              <a:t>monitoring</a:t>
            </a:r>
            <a:r>
              <a:rPr lang="de-DE" sz="2400" dirty="0" smtClean="0"/>
              <a:t> double-</a:t>
            </a:r>
            <a:r>
              <a:rPr lang="de-DE" sz="2400" dirty="0" err="1" smtClean="0"/>
              <a:t>difference</a:t>
            </a:r>
            <a:endParaRPr lang="de-DE" sz="2400" dirty="0" smtClean="0"/>
          </a:p>
          <a:p>
            <a:r>
              <a:rPr lang="de-DE" dirty="0" smtClean="0"/>
              <a:t>Impact </a:t>
            </a:r>
            <a:r>
              <a:rPr lang="de-DE" dirty="0" err="1" smtClean="0"/>
              <a:t>assessment</a:t>
            </a:r>
            <a:endParaRPr lang="de-DE" dirty="0" smtClean="0"/>
          </a:p>
          <a:p>
            <a:r>
              <a:rPr lang="en-GB" dirty="0">
                <a:solidFill>
                  <a:srgbClr val="3333FF"/>
                </a:solidFill>
              </a:rPr>
              <a:t>Switching Reference IASI-A to IASI-B</a:t>
            </a:r>
            <a:endParaRPr lang="de-DE" dirty="0"/>
          </a:p>
          <a:p>
            <a:pPr marL="342900" lvl="1" indent="-342900">
              <a:buFont typeface="Arial" charset="0"/>
              <a:buChar char="•"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- JMA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9254628" cy="4891129"/>
          </a:xfrm>
        </p:spPr>
        <p:txBody>
          <a:bodyPr/>
          <a:lstStyle/>
          <a:p>
            <a:r>
              <a:rPr lang="de-DE" sz="2800" dirty="0" smtClean="0"/>
              <a:t>NRTC &amp; </a:t>
            </a:r>
            <a:r>
              <a:rPr lang="de-DE" sz="2800" dirty="0"/>
              <a:t>RAC </a:t>
            </a:r>
            <a:r>
              <a:rPr lang="de-DE" sz="2800" dirty="0" smtClean="0"/>
              <a:t>generated </a:t>
            </a:r>
            <a:r>
              <a:rPr lang="de-DE" sz="2800" dirty="0"/>
              <a:t>for </a:t>
            </a:r>
            <a:r>
              <a:rPr lang="de-DE" sz="2800" dirty="0" smtClean="0"/>
              <a:t>AHI on Himawari-8</a:t>
            </a:r>
            <a:r>
              <a:rPr lang="de-DE" sz="2800" dirty="0"/>
              <a:t>, -</a:t>
            </a:r>
            <a:r>
              <a:rPr lang="de-DE" sz="2800" dirty="0" smtClean="0"/>
              <a:t>9</a:t>
            </a:r>
          </a:p>
          <a:p>
            <a:pPr lvl="1"/>
            <a:r>
              <a:rPr lang="de-DE" sz="2000" dirty="0" smtClean="0"/>
              <a:t>IASI-A,B and AIRS products </a:t>
            </a:r>
            <a:r>
              <a:rPr lang="de-DE" sz="2000" smtClean="0"/>
              <a:t>in Demo-Phase </a:t>
            </a:r>
            <a:r>
              <a:rPr lang="de-DE" sz="2000" dirty="0" smtClean="0"/>
              <a:t>since Dec. 2017</a:t>
            </a:r>
          </a:p>
          <a:p>
            <a:pPr lvl="1"/>
            <a:r>
              <a:rPr lang="de-DE" sz="2000" dirty="0" smtClean="0"/>
              <a:t>CrIS products will also be submitted to GPPA</a:t>
            </a:r>
          </a:p>
          <a:p>
            <a:pPr lvl="0"/>
            <a:r>
              <a:rPr lang="en-GB" altLang="ja-JP" sz="2800" dirty="0" smtClean="0"/>
              <a:t>Re-calibration of IR/WV for GMS to MTSAT-2</a:t>
            </a:r>
          </a:p>
          <a:p>
            <a:pPr lvl="1"/>
            <a:r>
              <a:rPr lang="en-GB" altLang="ja-JP" sz="2000" dirty="0" smtClean="0"/>
              <a:t>Using HIRS/2, AIRS, IASI-A as references</a:t>
            </a:r>
          </a:p>
          <a:p>
            <a:pPr lvl="1"/>
            <a:r>
              <a:rPr lang="en-GB" altLang="ja-JP" sz="2000" dirty="0" smtClean="0"/>
              <a:t>Mr. </a:t>
            </a:r>
            <a:r>
              <a:rPr lang="en-GB" altLang="ja-JP" sz="2000" dirty="0" err="1" smtClean="0"/>
              <a:t>Tasuku</a:t>
            </a:r>
            <a:r>
              <a:rPr lang="en-GB" altLang="ja-JP" sz="2000" dirty="0" smtClean="0"/>
              <a:t> </a:t>
            </a:r>
            <a:r>
              <a:rPr lang="en-GB" altLang="ja-JP" sz="2000" dirty="0" err="1" smtClean="0"/>
              <a:t>Tabata’s</a:t>
            </a:r>
            <a:r>
              <a:rPr lang="en-GB" altLang="ja-JP" sz="2000" dirty="0" smtClean="0"/>
              <a:t> work in collaboration w/ EUM under SCOPE-CM/IOGEO</a:t>
            </a:r>
          </a:p>
          <a:p>
            <a:pPr lvl="0"/>
            <a:r>
              <a:rPr lang="en-GB" altLang="ja-JP" sz="2800" dirty="0" smtClean="0"/>
              <a:t>Plans</a:t>
            </a:r>
          </a:p>
          <a:p>
            <a:pPr lvl="1"/>
            <a:r>
              <a:rPr lang="de-DE" altLang="ja-JP" sz="2000" dirty="0"/>
              <a:t>AHI Type-B Uncertainty analysis for Pre-Operational </a:t>
            </a:r>
            <a:r>
              <a:rPr lang="de-DE" altLang="ja-JP" sz="2000" dirty="0" smtClean="0"/>
              <a:t>Phase</a:t>
            </a:r>
            <a:endParaRPr lang="en-GB" altLang="ja-JP" sz="1800" dirty="0" smtClean="0"/>
          </a:p>
          <a:p>
            <a:pPr lvl="1"/>
            <a:r>
              <a:rPr lang="en-GB" altLang="ja-JP" sz="2000" dirty="0" smtClean="0"/>
              <a:t>Use </a:t>
            </a:r>
            <a:r>
              <a:rPr lang="en-GB" altLang="ja-JP" sz="2000" dirty="0"/>
              <a:t>of S-NPP/</a:t>
            </a:r>
            <a:r>
              <a:rPr lang="en-GB" altLang="ja-JP" sz="2000" dirty="0" err="1"/>
              <a:t>CrIS</a:t>
            </a:r>
            <a:r>
              <a:rPr lang="en-GB" altLang="ja-JP" sz="2000" dirty="0"/>
              <a:t> </a:t>
            </a:r>
            <a:r>
              <a:rPr lang="en-GB" altLang="ja-JP" sz="2000" dirty="0">
                <a:solidFill>
                  <a:srgbClr val="0000FF"/>
                </a:solidFill>
              </a:rPr>
              <a:t>Full Spectral Resolution</a:t>
            </a:r>
            <a:r>
              <a:rPr lang="en-GB" altLang="ja-JP" sz="2000" dirty="0"/>
              <a:t> </a:t>
            </a:r>
            <a:r>
              <a:rPr lang="en-GB" altLang="ja-JP" sz="2000" dirty="0" smtClean="0"/>
              <a:t>SDR and </a:t>
            </a:r>
            <a:r>
              <a:rPr lang="en-GB" altLang="ja-JP" sz="2000" dirty="0" smtClean="0">
                <a:solidFill>
                  <a:srgbClr val="0000FF"/>
                </a:solidFill>
              </a:rPr>
              <a:t>NOAA-20/</a:t>
            </a:r>
            <a:r>
              <a:rPr lang="en-GB" altLang="ja-JP" sz="2000" dirty="0" err="1" smtClean="0">
                <a:solidFill>
                  <a:srgbClr val="0000FF"/>
                </a:solidFill>
              </a:rPr>
              <a:t>CrIS</a:t>
            </a:r>
            <a:endParaRPr lang="en-GB" altLang="ja-JP" sz="2000" dirty="0" smtClean="0">
              <a:solidFill>
                <a:srgbClr val="0000FF"/>
              </a:solidFill>
            </a:endParaRPr>
          </a:p>
          <a:p>
            <a:pPr lvl="1"/>
            <a:r>
              <a:rPr lang="en-GB" altLang="ja-JP" sz="2000" dirty="0" smtClean="0"/>
              <a:t>Implementation of Prime GSICS Correction to AHI</a:t>
            </a:r>
            <a:endParaRPr lang="en-GB" altLang="ja-JP" sz="2000" dirty="0"/>
          </a:p>
          <a:p>
            <a:endParaRPr lang="de-DE" sz="2800" dirty="0"/>
          </a:p>
          <a:p>
            <a:pPr marL="342900" lvl="1" indent="-342900">
              <a:buFont typeface="Arial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553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/>
          </p:cNvSpPr>
          <p:nvPr/>
        </p:nvSpPr>
        <p:spPr>
          <a:xfrm>
            <a:off x="7052440" y="6537430"/>
            <a:ext cx="2133600" cy="32385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650020" y="3474257"/>
            <a:ext cx="3250050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Difference of THU WV7.3 from Met8-Met10</a:t>
            </a:r>
          </a:p>
          <a:p>
            <a:pPr lvl="0" algn="ctr" eaLnBrk="0" hangingPunct="0"/>
            <a: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 </a:t>
            </a:r>
            <a:r>
              <a:rPr lang="en-GB" altLang="en-US" sz="11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Nov 2016 12:45 UTC</a:t>
            </a:r>
            <a:r>
              <a:rPr kumimoji="0" lang="en-GB" alt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n-GB" alt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n-GB" alt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before GSICS Correction (above)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After GSICS Correction (below)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53" y="990705"/>
            <a:ext cx="2857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53" y="4229618"/>
            <a:ext cx="2857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37" y="997370"/>
            <a:ext cx="2865821" cy="2534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 flipH="1" flipV="1">
            <a:off x="8085522" y="1366618"/>
            <a:ext cx="89013" cy="178833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27" y="4215657"/>
            <a:ext cx="2865821" cy="2534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 flipH="1" flipV="1">
            <a:off x="8085521" y="4602273"/>
            <a:ext cx="89013" cy="178833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650019" y="3480284"/>
            <a:ext cx="3250050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Difference of THU WV7.3 from Met8-Met10</a:t>
            </a:r>
          </a:p>
          <a:p>
            <a:pPr lvl="0" algn="ctr" eaLnBrk="0" hangingPunct="0"/>
            <a: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19-21 </a:t>
            </a:r>
            <a:r>
              <a:rPr lang="en-GB" altLang="en-US" sz="11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Nov 2016 </a:t>
            </a:r>
            <a: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animation </a:t>
            </a:r>
            <a:b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altLang="en-US" sz="11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before GSICS Correction (above)</a:t>
            </a:r>
          </a:p>
          <a:p>
            <a:pPr lvl="0" algn="ctr" eaLnBrk="0" hangingPunct="0"/>
            <a:r>
              <a:rPr lang="en-GB" altLang="en-US" sz="11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After GSICS Correction (below</a:t>
            </a:r>
            <a:r>
              <a:rPr lang="en-GB" altLang="en-US" sz="11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GB" altLang="en-US" sz="18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6830410" cy="4891129"/>
          </a:xfrm>
        </p:spPr>
        <p:txBody>
          <a:bodyPr/>
          <a:lstStyle/>
          <a:p>
            <a:r>
              <a:rPr lang="en-US" sz="2000" dirty="0" smtClean="0"/>
              <a:t>NRTC &amp; RAC generated operationally for all SEVIRIs</a:t>
            </a:r>
          </a:p>
          <a:p>
            <a:pPr lvl="1"/>
            <a:r>
              <a:rPr lang="en-US" sz="1800" dirty="0" smtClean="0"/>
              <a:t>on Meteosat-8, -9, -10 and -11</a:t>
            </a:r>
          </a:p>
          <a:p>
            <a:r>
              <a:rPr lang="en-US" sz="2000" dirty="0" smtClean="0"/>
              <a:t>Using IASI on Metop-A, -B</a:t>
            </a:r>
          </a:p>
          <a:p>
            <a:pPr lvl="1"/>
            <a:r>
              <a:rPr lang="en-US" sz="1800" dirty="0" smtClean="0"/>
              <a:t>Will extend to include Metop-C/IASI after commissioning</a:t>
            </a:r>
          </a:p>
          <a:p>
            <a:pPr lvl="1"/>
            <a:r>
              <a:rPr lang="en-US" sz="1800" dirty="0" smtClean="0"/>
              <a:t>Plan to introduce </a:t>
            </a:r>
            <a:r>
              <a:rPr lang="en-US" sz="1800" dirty="0" err="1" smtClean="0"/>
              <a:t>CrIS</a:t>
            </a:r>
            <a:r>
              <a:rPr lang="en-US" sz="1800" dirty="0" smtClean="0"/>
              <a:t> in 2021 (for MTG commissioning)</a:t>
            </a:r>
          </a:p>
          <a:p>
            <a:r>
              <a:rPr lang="en-US" sz="2000" dirty="0" smtClean="0"/>
              <a:t>All considered operational GSICS Products</a:t>
            </a:r>
          </a:p>
          <a:p>
            <a:r>
              <a:rPr lang="en-US" sz="2000" dirty="0" smtClean="0"/>
              <a:t>Met-11 now operational prime</a:t>
            </a:r>
          </a:p>
          <a:p>
            <a:r>
              <a:rPr lang="en-US" sz="2000" dirty="0" smtClean="0"/>
              <a:t>Met-8 now at 41.5°E</a:t>
            </a:r>
          </a:p>
          <a:p>
            <a:r>
              <a:rPr lang="en-US" sz="2000" dirty="0" smtClean="0"/>
              <a:t>Generated test datasets for IOGEO GEO-ring (</a:t>
            </a:r>
            <a:r>
              <a:rPr lang="en-US" sz="2000" dirty="0" smtClean="0">
                <a:solidFill>
                  <a:srgbClr val="FF0000"/>
                </a:solidFill>
              </a:rPr>
              <a:t>#3j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Tested impact of GSICS Corrections on Level-2 products</a:t>
            </a:r>
          </a:p>
          <a:p>
            <a:pPr lvl="1"/>
            <a:r>
              <a:rPr lang="en-US" sz="1800" dirty="0" smtClean="0"/>
              <a:t>Reported at EUMETSAT Conference 2018 (</a:t>
            </a:r>
            <a:r>
              <a:rPr lang="en-US" sz="1800" dirty="0" smtClean="0">
                <a:hlinkClick r:id="rId6"/>
              </a:rPr>
              <a:t>PPT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Small impact – but reduced inter- Meteosat </a:t>
            </a:r>
            <a:r>
              <a:rPr lang="en-US" sz="1800" dirty="0" smtClean="0"/>
              <a:t>differences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GEO-LEO IR Update - EUMETSAT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6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GEO-LEO IR Update - NOAA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8915400" cy="4891129"/>
          </a:xfrm>
        </p:spPr>
        <p:txBody>
          <a:bodyPr/>
          <a:lstStyle/>
          <a:p>
            <a:r>
              <a:rPr lang="de-DE" sz="2000" dirty="0" smtClean="0"/>
              <a:t>GOES-15</a:t>
            </a:r>
            <a:endParaRPr lang="de-DE" sz="2000" dirty="0"/>
          </a:p>
          <a:p>
            <a:pPr lvl="1"/>
            <a:r>
              <a:rPr lang="de-DE" sz="1600" dirty="0"/>
              <a:t>Now on 128W</a:t>
            </a:r>
          </a:p>
          <a:p>
            <a:endParaRPr lang="de-DE" sz="2000" dirty="0"/>
          </a:p>
          <a:p>
            <a:r>
              <a:rPr lang="de-DE" sz="2000" dirty="0" smtClean="0"/>
              <a:t>GOES-16 ABI </a:t>
            </a:r>
          </a:p>
          <a:p>
            <a:pPr lvl="1"/>
            <a:r>
              <a:rPr lang="de-DE" sz="1600" dirty="0" smtClean="0"/>
              <a:t>GS operational update of ABI ICT PRT LUT on 06/19/2018.  Reduced the mean Tb bias to CrIS and IASI within 0.1-0.15K</a:t>
            </a:r>
          </a:p>
          <a:p>
            <a:pPr lvl="1"/>
            <a:r>
              <a:rPr lang="de-DE" sz="1600" dirty="0" smtClean="0"/>
              <a:t>SNPP/CrIS, NOAA-20/CrIS, Metop-A/IASI and Metop-B/IASI are used for IR inter-calibration.  </a:t>
            </a:r>
            <a:r>
              <a:rPr lang="de-DE" sz="1600" smtClean="0"/>
              <a:t>Biases are </a:t>
            </a:r>
            <a:r>
              <a:rPr lang="de-DE" sz="1600" dirty="0" smtClean="0"/>
              <a:t>monitored at the NOAA GOESCal website</a:t>
            </a:r>
          </a:p>
          <a:p>
            <a:endParaRPr lang="de-DE" sz="2000" dirty="0" smtClean="0"/>
          </a:p>
          <a:p>
            <a:r>
              <a:rPr lang="de-DE" sz="2000" dirty="0" smtClean="0"/>
              <a:t>GOES-17 ABI</a:t>
            </a:r>
          </a:p>
          <a:p>
            <a:pPr lvl="1"/>
            <a:r>
              <a:rPr lang="de-DE" sz="1600" dirty="0" smtClean="0"/>
              <a:t>Declared as the operational GOES-West satellite at 137.2W on 12 February 2019.</a:t>
            </a:r>
          </a:p>
          <a:p>
            <a:pPr lvl="1"/>
            <a:r>
              <a:rPr lang="de-DE" sz="1600" dirty="0"/>
              <a:t>SNPP/CrIS, NOAA-20/CrIS, Metop-A/IASI and Metop-B/IASI are used for IR inter-calibration. </a:t>
            </a:r>
            <a:r>
              <a:rPr lang="de-DE" sz="1600" dirty="0" smtClean="0"/>
              <a:t>Biases are monitored </a:t>
            </a:r>
            <a:r>
              <a:rPr lang="de-DE" sz="1600" dirty="0"/>
              <a:t>at the NOAA GOESCal website</a:t>
            </a:r>
            <a:endParaRPr lang="de-DE" sz="1600" dirty="0" smtClean="0"/>
          </a:p>
          <a:p>
            <a:endParaRPr lang="de-DE" sz="2000" dirty="0" smtClean="0"/>
          </a:p>
          <a:p>
            <a:pPr marL="342900" lvl="1" indent="-342900">
              <a:buFont typeface="Arial" charset="0"/>
              <a:buChar char="•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7294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3128</TotalTime>
  <Words>1062</Words>
  <Application>Microsoft Office PowerPoint</Application>
  <PresentationFormat>A4 Paper (210x297 mm)</PresentationFormat>
  <Paragraphs>213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맑은 고딕</vt:lpstr>
      <vt:lpstr>Microsoft YaHei</vt:lpstr>
      <vt:lpstr>ＭＳ Ｐゴシック</vt:lpstr>
      <vt:lpstr>宋体</vt:lpstr>
      <vt:lpstr>Arial</vt:lpstr>
      <vt:lpstr>Calibri</vt:lpstr>
      <vt:lpstr>Helvetica</vt:lpstr>
      <vt:lpstr>Segoe UI</vt:lpstr>
      <vt:lpstr>Tahoma</vt:lpstr>
      <vt:lpstr>Times New Roman</vt:lpstr>
      <vt:lpstr>Wingdings</vt:lpstr>
      <vt:lpstr>Office Theme</vt:lpstr>
      <vt:lpstr>Multispectral IR Sub-session  Tim Hewison</vt:lpstr>
      <vt:lpstr>Multispectral IR</vt:lpstr>
      <vt:lpstr>Minute Taking for IR Session</vt:lpstr>
      <vt:lpstr>Update on GSICS products for IR channels of GEO imagers  Tim Hewison Yusuke Yogo</vt:lpstr>
      <vt:lpstr>PowerPoint Presentation</vt:lpstr>
      <vt:lpstr>GEO-LEO IR Update – Round Table</vt:lpstr>
      <vt:lpstr>GEO-LEO IR Update - JMA</vt:lpstr>
      <vt:lpstr>GEO-LEO IR Update - EUMETSAT</vt:lpstr>
      <vt:lpstr>GEO-LEO IR Update - NOAA</vt:lpstr>
      <vt:lpstr>GEO-LEO IR Update - CMA</vt:lpstr>
      <vt:lpstr>GEO-LEO IR Update – CMA cont</vt:lpstr>
      <vt:lpstr>GEO-LEO IR Update - KMA</vt:lpstr>
      <vt:lpstr>GEO-LEO IR Update - ISRO</vt:lpstr>
      <vt:lpstr>PowerPoint Presentation</vt:lpstr>
      <vt:lpstr>PowerPoint Presentation</vt:lpstr>
      <vt:lpstr>Switching Reference IASI-A to IASI-B</vt:lpstr>
      <vt:lpstr>PowerPoint Presentation</vt:lpstr>
    </vt:vector>
  </TitlesOfParts>
  <Company>Eumetsat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Thomas Staudte</dc:creator>
  <cp:lastModifiedBy>Tim Hewison</cp:lastModifiedBy>
  <cp:revision>1144</cp:revision>
  <cp:lastPrinted>2006-03-06T14:11:17Z</cp:lastPrinted>
  <dcterms:created xsi:type="dcterms:W3CDTF">1997-07-23T08:21:02Z</dcterms:created>
  <dcterms:modified xsi:type="dcterms:W3CDTF">2019-03-07T12:05:17Z</dcterms:modified>
</cp:coreProperties>
</file>