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1" r:id="rId2"/>
    <p:sldId id="268" r:id="rId3"/>
    <p:sldId id="262" r:id="rId4"/>
    <p:sldId id="293" r:id="rId5"/>
    <p:sldId id="292" r:id="rId6"/>
    <p:sldId id="263" r:id="rId7"/>
    <p:sldId id="271" r:id="rId8"/>
    <p:sldId id="266" r:id="rId9"/>
    <p:sldId id="264" r:id="rId10"/>
    <p:sldId id="298" r:id="rId11"/>
    <p:sldId id="273" r:id="rId12"/>
    <p:sldId id="297" r:id="rId13"/>
    <p:sldId id="275" r:id="rId14"/>
    <p:sldId id="277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12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ukeYogo" initials="Yogo" lastIdx="14" clrIdx="0">
    <p:extLst>
      <p:ext uri="{19B8F6BF-5375-455C-9EA6-DF929625EA0E}">
        <p15:presenceInfo xmlns:p15="http://schemas.microsoft.com/office/powerpoint/2012/main" xmlns="" userId="YusukeYogo" providerId="None"/>
      </p:ext>
    </p:extLst>
  </p:cmAuthor>
  <p:cmAuthor id="2" name="Masaya Takahashi" initials="MT" lastIdx="10" clrIdx="1">
    <p:extLst>
      <p:ext uri="{19B8F6BF-5375-455C-9EA6-DF929625EA0E}">
        <p15:presenceInfo xmlns:p15="http://schemas.microsoft.com/office/powerpoint/2012/main" xmlns="" userId="Masaya Takaha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38"/>
      </p:cViewPr>
      <p:guideLst>
        <p:guide orient="horz" pos="3612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9B26C-75F7-4A2E-8541-7B33292F301D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AE1A-7DCB-4893-B88B-C2CB038A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07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64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4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8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76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11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0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68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60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92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7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6930-2783-4FF6-B4FD-C2B30055E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43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hyperlink" Target="https://www.data.jma.go.jp/mscweb/data/monitoring/gsics/ir/ATBD_for_JMA_Demonstration_GSICS_Inter-Calibration_of_MTSAT_Himawari-AIRSIASI.pdf" TargetMode="Externa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10" Type="http://schemas.openxmlformats.org/officeDocument/2006/relationships/image" Target="../media/image20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.jma.go.jp/mscweb/data/monitoring/gsics/ir/ATBD_for_JMA_Demonstration_GSICS_Inter-Calibration_of_MTSAT_Himawari-AIRSIASI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827584" y="908720"/>
            <a:ext cx="7560840" cy="216024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ja-JP" sz="3600" dirty="0" smtClean="0"/>
              <a:t>Collaborative Research </a:t>
            </a:r>
            <a:r>
              <a:rPr lang="en-US" altLang="ja-JP" sz="3600" dirty="0"/>
              <a:t>of </a:t>
            </a:r>
            <a:r>
              <a:rPr lang="en-US" altLang="ja-JP" sz="3600" dirty="0" smtClean="0"/>
              <a:t>Applying </a:t>
            </a:r>
            <a:r>
              <a:rPr lang="en-US" altLang="ja-JP" sz="3600" dirty="0"/>
              <a:t>JMA's GSICS Approach to FY-2G IR </a:t>
            </a:r>
            <a:r>
              <a:rPr lang="en-US" altLang="ja-JP" sz="3600" dirty="0" smtClean="0"/>
              <a:t>Channels </a:t>
            </a:r>
            <a:r>
              <a:rPr lang="en-US" altLang="ja-JP" sz="3600" dirty="0"/>
              <a:t>w.r.t. </a:t>
            </a:r>
            <a:r>
              <a:rPr lang="en-US" altLang="ja-JP" sz="3600" dirty="0" err="1"/>
              <a:t>Metop</a:t>
            </a:r>
            <a:r>
              <a:rPr lang="en-US" altLang="ja-JP" sz="3600" dirty="0"/>
              <a:t>-A/IASI</a:t>
            </a:r>
            <a:endParaRPr lang="ja-JP" altLang="en-US" sz="36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51520" y="3789040"/>
            <a:ext cx="8640960" cy="2088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en-US" altLang="ja-JP" sz="2800" dirty="0" smtClean="0"/>
              <a:t>Masaya Takahashi</a:t>
            </a:r>
            <a:r>
              <a:rPr lang="en-US" altLang="ja-JP" sz="2800" baseline="30000" dirty="0" smtClean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u="sng" dirty="0" smtClean="0"/>
              <a:t>Yusuke Yogo</a:t>
            </a:r>
            <a:r>
              <a:rPr lang="en-US" altLang="ja-JP" sz="2800" u="sng" baseline="30000" dirty="0" smtClean="0"/>
              <a:t>1</a:t>
            </a:r>
            <a:r>
              <a:rPr lang="en-US" altLang="ja-JP" sz="2800" dirty="0" smtClean="0"/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ja-JP" sz="2800" dirty="0" err="1" smtClean="0"/>
              <a:t>Qiang</a:t>
            </a:r>
            <a:r>
              <a:rPr lang="en-US" altLang="ja-JP" sz="2800" dirty="0" smtClean="0"/>
              <a:t> Guo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Xiuqing</a:t>
            </a:r>
            <a:r>
              <a:rPr lang="en-US" altLang="ja-JP" sz="2800" dirty="0" smtClean="0"/>
              <a:t> Hu</a:t>
            </a:r>
            <a:r>
              <a:rPr lang="en-US" altLang="ja-JP" sz="2800" baseline="30000" dirty="0"/>
              <a:t>2</a:t>
            </a:r>
            <a:r>
              <a:rPr lang="en-US" altLang="ja-JP" sz="2800" dirty="0" smtClean="0"/>
              <a:t>, and Na Xu</a:t>
            </a:r>
            <a:r>
              <a:rPr lang="en-US" altLang="ja-JP" sz="2800" baseline="30000" dirty="0"/>
              <a:t>2</a:t>
            </a:r>
            <a:endParaRPr lang="en-US" altLang="ja-JP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ja-JP" sz="2000" baseline="30000" dirty="0" smtClean="0"/>
              <a:t>1</a:t>
            </a:r>
            <a:r>
              <a:rPr lang="en-US" altLang="ja-JP" sz="2000" dirty="0" smtClean="0"/>
              <a:t>Meteorological Satellite Center / Japan Meteorological Agency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altLang="ja-JP" sz="2000" baseline="30000" dirty="0" smtClean="0"/>
              <a:t>2</a:t>
            </a:r>
            <a:r>
              <a:rPr lang="en-US" altLang="ja-JP" sz="2000" dirty="0" smtClean="0"/>
              <a:t>National Satellite Meteorological Center / China Meteorological Administration</a:t>
            </a:r>
            <a:endParaRPr lang="ja-JP" altLang="en-US" sz="200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88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335558"/>
            <a:ext cx="857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Discussion</a:t>
            </a:r>
            <a:endParaRPr kumimoji="1" lang="ja-JP" altLang="en-US" sz="40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175607"/>
            <a:ext cx="8496944" cy="51337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GSICS standard algorithm</a:t>
            </a:r>
            <a:endParaRPr lang="en-US" altLang="ja-JP" sz="2400" dirty="0"/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ATBDs are publicly available if the products are submitted to GPPA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Products review in GPPA: ATBD, relevant documents, product file (file naming, metadata convention, values of variables)</a:t>
            </a:r>
          </a:p>
          <a:p>
            <a:pPr marL="180975">
              <a:lnSpc>
                <a:spcPct val="130000"/>
              </a:lnSpc>
            </a:pPr>
            <a:r>
              <a:rPr lang="en-US" altLang="ja-JP" i="1" dirty="0" smtClean="0">
                <a:solidFill>
                  <a:srgbClr val="0070C0"/>
                </a:solidFill>
              </a:rPr>
              <a:t>	Any requirements for additional reviews (e.g. code)?</a:t>
            </a:r>
            <a:endParaRPr lang="en-US" altLang="ja-JP" i="1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Pros/cons of using </a:t>
            </a:r>
            <a:r>
              <a:rPr lang="en-US" altLang="ja-JP" sz="2400" dirty="0"/>
              <a:t>gross-error check in </a:t>
            </a:r>
            <a:r>
              <a:rPr lang="en-US" altLang="ja-JP" sz="2400" dirty="0" smtClean="0"/>
              <a:t>GEO-LEO-IR</a:t>
            </a:r>
            <a:endParaRPr lang="en-US" altLang="ja-JP" sz="2400" dirty="0"/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Robust/stable </a:t>
            </a:r>
            <a:r>
              <a:rPr lang="en-US" altLang="ja-JP" dirty="0"/>
              <a:t>inter-calibration </a:t>
            </a:r>
            <a:r>
              <a:rPr lang="en-US" altLang="ja-JP" dirty="0" smtClean="0"/>
              <a:t>results: good for satellite data users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Losing chances </a:t>
            </a:r>
            <a:r>
              <a:rPr lang="en-US" altLang="ja-JP" dirty="0"/>
              <a:t>for detecting </a:t>
            </a:r>
            <a:r>
              <a:rPr lang="en-US" altLang="ja-JP" dirty="0" smtClean="0"/>
              <a:t>cal. anomalies: no-good for satellite operators</a:t>
            </a:r>
          </a:p>
          <a:p>
            <a:pPr marL="180975">
              <a:lnSpc>
                <a:spcPct val="130000"/>
              </a:lnSpc>
            </a:pPr>
            <a:r>
              <a:rPr lang="en-US" altLang="ja-JP" i="1" dirty="0">
                <a:solidFill>
                  <a:srgbClr val="0070C0"/>
                </a:solidFill>
              </a:rPr>
              <a:t>	</a:t>
            </a:r>
            <a:r>
              <a:rPr lang="en-US" altLang="ja-JP" i="1" dirty="0" smtClean="0">
                <a:solidFill>
                  <a:srgbClr val="0070C0"/>
                </a:solidFill>
              </a:rPr>
              <a:t>Any requirements to generate two inter-calibration products?</a:t>
            </a:r>
            <a:endParaRPr lang="en-US" altLang="ja-JP" i="1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Need for improving GEO-LEO-IR algorithm? by introducing:</a:t>
            </a:r>
            <a:endParaRPr lang="en-US" altLang="ja-JP" sz="2000" dirty="0" smtClean="0"/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>
                <a:solidFill>
                  <a:srgbClr val="0070C0"/>
                </a:solidFill>
              </a:rPr>
              <a:t>Variable weighting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rgbClr val="0070C0"/>
                </a:solidFill>
              </a:rPr>
              <a:t>parallax correction </a:t>
            </a:r>
            <a:r>
              <a:rPr lang="en-US" altLang="ja-JP" dirty="0" smtClean="0"/>
              <a:t>suggested by </a:t>
            </a:r>
            <a:r>
              <a:rPr lang="en-US" altLang="ja-JP" dirty="0" err="1" smtClean="0"/>
              <a:t>Guo</a:t>
            </a:r>
            <a:r>
              <a:rPr lang="en-US" altLang="ja-JP" dirty="0" smtClean="0"/>
              <a:t> et al. (2018)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New </a:t>
            </a:r>
            <a:r>
              <a:rPr lang="en-US" altLang="ja-JP" dirty="0" smtClean="0">
                <a:solidFill>
                  <a:srgbClr val="0070C0"/>
                </a:solidFill>
              </a:rPr>
              <a:t>spectral gap-filling</a:t>
            </a:r>
            <a:r>
              <a:rPr lang="en-US" altLang="ja-JP" dirty="0" smtClean="0"/>
              <a:t> method (discussed at June 2018 web meeting) 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New </a:t>
            </a:r>
            <a:r>
              <a:rPr lang="en-US" altLang="ja-JP" dirty="0" smtClean="0">
                <a:solidFill>
                  <a:srgbClr val="0070C0"/>
                </a:solidFill>
              </a:rPr>
              <a:t>regression</a:t>
            </a:r>
            <a:r>
              <a:rPr lang="en-US" altLang="ja-JP" dirty="0" smtClean="0"/>
              <a:t> method (discussed past web/annual meetings)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38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35558"/>
            <a:ext cx="8575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/>
              <a:t>Backup Slides</a:t>
            </a:r>
            <a:endParaRPr kumimoji="1" lang="ja-JP" altLang="en-US" sz="4400" dirty="0"/>
          </a:p>
        </p:txBody>
      </p:sp>
      <p:sp>
        <p:nvSpPr>
          <p:cNvPr id="5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77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5223" y="332656"/>
            <a:ext cx="6511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JMA GSICS Algorithm for FY-2G/IASI-A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80565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Based on </a:t>
            </a:r>
            <a:r>
              <a:rPr lang="en-US" altLang="ja-JP" sz="1600" dirty="0" smtClean="0">
                <a:hlinkClick r:id="rId3"/>
              </a:rPr>
              <a:t>JMA GEO-LEO-IR ATBD for MTSAT-1R/-2 and Himawari-8/-9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9786" y="1329666"/>
            <a:ext cx="8841075" cy="4724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GEO-LEO collocation conditions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kumimoji="1" lang="en-US" altLang="ja-JP" dirty="0" smtClean="0"/>
              <a:t>Observation time diff.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452438" indent="-277813">
              <a:spcBef>
                <a:spcPts val="900"/>
              </a:spcBef>
              <a:spcAft>
                <a:spcPts val="15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/>
              <a:t>Satellite </a:t>
            </a:r>
            <a:r>
              <a:rPr lang="en-US" altLang="ja-JP" dirty="0"/>
              <a:t>zenith angle </a:t>
            </a:r>
            <a:r>
              <a:rPr lang="en-US" altLang="ja-JP" dirty="0" smtClean="0"/>
              <a:t>diff. check: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/>
              <a:t>Environment </a:t>
            </a:r>
            <a:r>
              <a:rPr lang="en-US" altLang="ja-JP" dirty="0"/>
              <a:t>uniformity </a:t>
            </a:r>
            <a:r>
              <a:rPr lang="en-US" altLang="ja-JP" dirty="0" smtClean="0"/>
              <a:t>check: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/>
              <a:t>Normality </a:t>
            </a:r>
            <a:r>
              <a:rPr lang="en-US" altLang="ja-JP" dirty="0"/>
              <a:t>check</a:t>
            </a:r>
            <a:endParaRPr kumimoji="1" lang="en-US" altLang="ja-JP" dirty="0"/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endParaRPr lang="en-US" altLang="ja-JP" dirty="0" smtClean="0"/>
          </a:p>
          <a:p>
            <a:pPr marL="452438" indent="-277813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>
                <a:solidFill>
                  <a:srgbClr val="0070C0"/>
                </a:solidFill>
              </a:rPr>
              <a:t>Gross error check (added in this study)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No need for Gap-Filling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</a:rPr>
              <a:t>Updated IR2 SRF </a:t>
            </a:r>
            <a:r>
              <a:rPr lang="en-US" altLang="ja-JP" sz="2000" dirty="0" smtClean="0"/>
              <a:t>on 2016-03-22 (</a:t>
            </a:r>
            <a:r>
              <a:rPr lang="en-US" altLang="ja-JP" sz="2000" dirty="0" err="1" smtClean="0"/>
              <a:t>Guo</a:t>
            </a:r>
            <a:r>
              <a:rPr lang="en-US" altLang="ja-JP" sz="2000" dirty="0" smtClean="0"/>
              <a:t> and Feng 2017, RS) is used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Regression for inter-calibration coefficients (slope/offset): ordinary least squares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 err="1" smtClean="0">
                <a:solidFill>
                  <a:srgbClr val="0070C0"/>
                </a:solidFill>
              </a:rPr>
              <a:t>GEO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radiance</a:t>
            </a:r>
            <a:r>
              <a:rPr lang="en-US" altLang="ja-JP" dirty="0" smtClean="0">
                <a:solidFill>
                  <a:srgbClr val="0070C0"/>
                </a:solidFill>
              </a:rPr>
              <a:t> = slope </a:t>
            </a:r>
            <a:r>
              <a:rPr lang="en-US" altLang="ja-JP" dirty="0" err="1" smtClean="0">
                <a:solidFill>
                  <a:srgbClr val="0070C0"/>
                </a:solidFill>
              </a:rPr>
              <a:t>LEO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radiance</a:t>
            </a:r>
            <a:r>
              <a:rPr lang="en-US" altLang="ja-JP" dirty="0" smtClean="0">
                <a:solidFill>
                  <a:srgbClr val="0070C0"/>
                </a:solidFill>
              </a:rPr>
              <a:t> + offset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742483" y="3303420"/>
          <a:ext cx="4981645" cy="476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r:id="rId4" imgW="4381500" imgH="419100" progId="Equation.3">
                  <p:embed/>
                </p:oleObj>
              </mc:Choice>
              <mc:Fallback>
                <p:oleObj r:id="rId4" imgW="4381500" imgH="419100" progId="Equation.3">
                  <p:embed/>
                  <p:pic>
                    <p:nvPicPr>
                      <p:cNvPr id="7" name="オブジェクト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83" y="3303420"/>
                        <a:ext cx="4981645" cy="476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/>
          </p:nvPr>
        </p:nvGraphicFramePr>
        <p:xfrm>
          <a:off x="3673307" y="2703910"/>
          <a:ext cx="2338853" cy="26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r:id="rId6" imgW="1777229" imgH="203112" progId="Equation.3">
                  <p:embed/>
                </p:oleObj>
              </mc:Choice>
              <mc:Fallback>
                <p:oleObj r:id="rId6" imgW="1777229" imgH="203112" progId="Equation.3">
                  <p:embed/>
                  <p:pic>
                    <p:nvPicPr>
                      <p:cNvPr id="9" name="オブジェクト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307" y="2703910"/>
                        <a:ext cx="2338853" cy="2617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/>
          </p:nvPr>
        </p:nvGraphicFramePr>
        <p:xfrm>
          <a:off x="3779077" y="2078810"/>
          <a:ext cx="2233083" cy="535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r:id="rId8" imgW="1905000" imgH="457200" progId="Equation.3">
                  <p:embed/>
                </p:oleObj>
              </mc:Choice>
              <mc:Fallback>
                <p:oleObj r:id="rId8" imgW="1905000" imgH="457200" progId="Equation.3">
                  <p:embed/>
                  <p:pic>
                    <p:nvPicPr>
                      <p:cNvPr id="11" name="オブジェクト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077" y="2078810"/>
                        <a:ext cx="2233083" cy="535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543153" y="24521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6387058" y="1288628"/>
          <a:ext cx="2592288" cy="3200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892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/>
                        <a:t>Scene</a:t>
                      </a:r>
                      <a:endParaRPr kumimoji="1" lang="ja-JP" altLang="en-US" sz="14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/>
                        <a:t>Thresholds</a:t>
                      </a:r>
                      <a:endParaRPr kumimoji="1" lang="ja-JP" altLang="en-US" sz="1400" b="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927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Obstime</a:t>
                      </a:r>
                      <a:r>
                        <a:rPr kumimoji="1" lang="en-US" altLang="ja-JP" sz="1400" dirty="0" smtClean="0"/>
                        <a:t> diff.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 minutes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927">
                <a:tc rowSpan="2"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Sat. zenith angle diff. </a:t>
                      </a:r>
                    </a:p>
                    <a:p>
                      <a:r>
                        <a:rPr kumimoji="1" lang="en-US" altLang="ja-JP" sz="1400" dirty="0" smtClean="0"/>
                        <a:t>(</a:t>
                      </a:r>
                      <a:r>
                        <a:rPr kumimoji="1" lang="en-US" altLang="ja-JP" sz="1400" dirty="0" err="1" smtClean="0"/>
                        <a:t>max_zen</a:t>
                      </a:r>
                      <a:r>
                        <a:rPr kumimoji="1" lang="en-US" altLang="ja-JP" sz="1400" dirty="0" smtClean="0"/>
                        <a:t>)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Clear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0.01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6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Cloudy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aseline="0" dirty="0" smtClean="0"/>
                        <a:t>IR1/2: 0.03</a:t>
                      </a:r>
                    </a:p>
                    <a:p>
                      <a:r>
                        <a:rPr kumimoji="1" lang="en-US" altLang="ja-JP" sz="1400" baseline="0" dirty="0" smtClean="0"/>
                        <a:t>IR3: 0.01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403">
                <a:tc rowSpan="2"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Environment </a:t>
                      </a:r>
                      <a:r>
                        <a:rPr kumimoji="1" lang="en-US" altLang="ja-JP" sz="1400" baseline="0" dirty="0" smtClean="0"/>
                        <a:t>Uniformity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kumimoji="1" lang="en-US" altLang="ja-JP" sz="1100" baseline="0" dirty="0" smtClean="0"/>
                        <a:t>[</a:t>
                      </a:r>
                      <a:r>
                        <a:rPr kumimoji="1" lang="en-US" altLang="ja-JP" sz="1100" baseline="0" dirty="0" err="1" smtClean="0"/>
                        <a:t>mW</a:t>
                      </a:r>
                      <a:r>
                        <a:rPr kumimoji="1" lang="en-US" altLang="ja-JP" sz="1100" baseline="0" dirty="0" smtClean="0"/>
                        <a:t>/m</a:t>
                      </a:r>
                      <a:r>
                        <a:rPr kumimoji="1" lang="en-US" altLang="ja-JP" sz="1100" baseline="30000" dirty="0" smtClean="0"/>
                        <a:t>2</a:t>
                      </a:r>
                      <a:r>
                        <a:rPr kumimoji="1" lang="en-US" altLang="ja-JP" sz="1100" baseline="0" dirty="0" smtClean="0"/>
                        <a:t>/</a:t>
                      </a:r>
                      <a:r>
                        <a:rPr kumimoji="1" lang="en-US" altLang="ja-JP" sz="1100" baseline="0" dirty="0" err="1" smtClean="0"/>
                        <a:t>sr</a:t>
                      </a:r>
                      <a:r>
                        <a:rPr kumimoji="1" lang="en-US" altLang="ja-JP" sz="1100" baseline="0" dirty="0" smtClean="0"/>
                        <a:t>/cm</a:t>
                      </a:r>
                      <a:r>
                        <a:rPr kumimoji="1" lang="en-US" altLang="ja-JP" sz="1100" baseline="30000" dirty="0" smtClean="0"/>
                        <a:t>-1</a:t>
                      </a:r>
                      <a:r>
                        <a:rPr kumimoji="1" lang="en-US" altLang="ja-JP" sz="1100" baseline="0" dirty="0" smtClean="0"/>
                        <a:t>]</a:t>
                      </a:r>
                    </a:p>
                    <a:p>
                      <a:r>
                        <a:rPr kumimoji="1" lang="en-US" altLang="ja-JP" sz="1400" baseline="0" dirty="0" smtClean="0"/>
                        <a:t>(</a:t>
                      </a:r>
                      <a:r>
                        <a:rPr kumimoji="1" lang="en-US" altLang="ja-JP" sz="1400" baseline="0" dirty="0" err="1" smtClean="0"/>
                        <a:t>max_STDV</a:t>
                      </a:r>
                      <a:r>
                        <a:rPr kumimoji="1" lang="en-US" altLang="ja-JP" sz="1400" baseline="0" dirty="0" smtClean="0"/>
                        <a:t>)</a:t>
                      </a:r>
                      <a:r>
                        <a:rPr kumimoji="1" lang="en-US" altLang="ja-JP" sz="1100" baseline="0" dirty="0" smtClean="0"/>
                        <a:t> </a:t>
                      </a:r>
                      <a:endParaRPr kumimoji="1" lang="ja-JP" altLang="en-US" sz="11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Clear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IR1: 1.80</a:t>
                      </a:r>
                    </a:p>
                    <a:p>
                      <a:r>
                        <a:rPr kumimoji="1" lang="en-US" altLang="ja-JP" sz="1400" dirty="0" smtClean="0"/>
                        <a:t>IR2: 2.06</a:t>
                      </a:r>
                    </a:p>
                    <a:p>
                      <a:r>
                        <a:rPr kumimoji="1" lang="en-US" altLang="ja-JP" sz="1400" dirty="0" smtClean="0"/>
                        <a:t>IR3: 0.69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240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Cloudy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IR1: 3.59</a:t>
                      </a:r>
                    </a:p>
                    <a:p>
                      <a:r>
                        <a:rPr kumimoji="1" lang="en-US" altLang="ja-JP" sz="1400" dirty="0" smtClean="0"/>
                        <a:t>IR2: 4.11</a:t>
                      </a:r>
                    </a:p>
                    <a:p>
                      <a:r>
                        <a:rPr kumimoji="1" lang="en-US" altLang="ja-JP" sz="1400" dirty="0" smtClean="0"/>
                        <a:t>IR3: 0.69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160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Normality (Gaussian)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IR1/2: 2</a:t>
                      </a:r>
                    </a:p>
                    <a:p>
                      <a:r>
                        <a:rPr kumimoji="1" lang="en-US" altLang="ja-JP" sz="1400" dirty="0" smtClean="0"/>
                        <a:t>IR3: 1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160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Gross</a:t>
                      </a:r>
                      <a:r>
                        <a:rPr kumimoji="1" lang="en-US" altLang="ja-JP" sz="1400" baseline="0" dirty="0" smtClean="0"/>
                        <a:t> error [%]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IR1/2: 20</a:t>
                      </a:r>
                    </a:p>
                    <a:p>
                      <a:r>
                        <a:rPr kumimoji="1" lang="en-US" altLang="ja-JP" sz="1400" dirty="0" smtClean="0"/>
                        <a:t>IR3: 30</a:t>
                      </a:r>
                      <a:endParaRPr kumimoji="1" lang="ja-JP" altLang="en-US" sz="14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683568" y="4107231"/>
                <a:ext cx="42725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kumimoji="1" lang="en-US" altLang="ja-JP" sz="1600" b="0" i="1" smtClean="0">
                        <a:latin typeface="Cambria Math"/>
                      </a:rPr>
                      <m:t>(</m:t>
                    </m:r>
                    <m:r>
                      <a:rPr kumimoji="1" lang="en-US" altLang="ja-JP" sz="1600" b="0" i="1" smtClean="0">
                        <a:latin typeface="Cambria Math"/>
                      </a:rPr>
                      <m:t>𝑀𝐸𝐴𝑁</m:t>
                    </m:r>
                    <m:d>
                      <m:dPr>
                        <m:ctrlPr>
                          <a:rPr kumimoji="1" lang="en-US" altLang="ja-JP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1600" b="0" i="1" smtClean="0">
                            <a:latin typeface="Cambria Math"/>
                          </a:rPr>
                          <m:t>𝐺𝐸</m:t>
                        </m:r>
                        <m:sSub>
                          <m:sSubPr>
                            <m:ctrlPr>
                              <a:rPr kumimoji="1" lang="en-US" altLang="ja-JP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1600" b="0" i="1" smtClean="0">
                                <a:latin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kumimoji="1" lang="en-US" altLang="ja-JP" sz="1600" b="0" i="1" smtClean="0">
                                <a:latin typeface="Cambria Math"/>
                              </a:rPr>
                              <m:t>𝑅𝑎𝑑</m:t>
                            </m:r>
                          </m:sub>
                        </m:sSub>
                      </m:e>
                    </m:d>
                    <m:r>
                      <a:rPr kumimoji="1" lang="en-US" altLang="ja-JP" sz="1600" b="0" i="1" smtClean="0">
                        <a:latin typeface="Cambria Math"/>
                      </a:rPr>
                      <m:t>−</m:t>
                    </m:r>
                    <m:r>
                      <a:rPr kumimoji="1" lang="en-US" altLang="ja-JP" sz="1600" b="0" i="1" smtClean="0">
                        <a:latin typeface="Cambria Math"/>
                      </a:rPr>
                      <m:t>𝐿𝐸</m:t>
                    </m:r>
                    <m:sSub>
                      <m:sSubPr>
                        <m:ctrlPr>
                          <a:rPr kumimoji="1" lang="en-US" altLang="ja-JP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1600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kumimoji="1" lang="en-US" altLang="ja-JP" sz="1600" b="0" i="1" smtClean="0">
                            <a:latin typeface="Cambria Math"/>
                          </a:rPr>
                          <m:t>𝑅𝑎𝑑</m:t>
                        </m:r>
                      </m:sub>
                    </m:sSub>
                    <m:r>
                      <a:rPr kumimoji="1" lang="en-US" altLang="ja-JP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en-US" altLang="ja-JP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14:m>
                  <m:oMath xmlns:m="http://schemas.openxmlformats.org/officeDocument/2006/math">
                    <m:r>
                      <a:rPr lang="en-US" altLang="ja-JP" sz="1600" i="1">
                        <a:latin typeface="Cambria Math"/>
                      </a:rPr>
                      <m:t>𝐿𝐸</m:t>
                    </m:r>
                    <m:sSub>
                      <m:sSubPr>
                        <m:ctrlPr>
                          <a:rPr lang="en-US" altLang="ja-JP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altLang="ja-JP" sz="1600" i="1">
                            <a:latin typeface="Cambria Math"/>
                          </a:rPr>
                          <m:t>𝑅𝑎𝑑</m:t>
                        </m:r>
                      </m:sub>
                    </m:sSub>
                  </m:oMath>
                </a14:m>
                <a:r>
                  <a:rPr kumimoji="1" lang="en-US" altLang="ja-JP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 </a:t>
                </a:r>
                <a:r>
                  <a:rPr kumimoji="1" lang="en-US" altLang="ja-JP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</a:t>
                </a:r>
                <a:r>
                  <a:rPr kumimoji="1" lang="en-US" altLang="ja-JP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100</a:t>
                </a:r>
                <a:endParaRPr kumimoji="1" lang="ja-JP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107231"/>
                <a:ext cx="4272580" cy="338554"/>
              </a:xfrm>
              <a:prstGeom prst="rect">
                <a:avLst/>
              </a:prstGeom>
              <a:blipFill>
                <a:blip r:embed="rId10"/>
                <a:stretch>
                  <a:fillRect t="-7273" b="-23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7020272" y="4491226"/>
            <a:ext cx="201622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200" dirty="0" smtClean="0"/>
              <a:t>Clear/Cloudy scenes: roughly </a:t>
            </a:r>
            <a:r>
              <a:rPr lang="en-US" altLang="ja-JP" sz="1200" dirty="0" smtClean="0"/>
              <a:t>classified </a:t>
            </a:r>
            <a:r>
              <a:rPr kumimoji="1" lang="en-US" altLang="ja-JP" sz="1200" dirty="0" smtClean="0"/>
              <a:t>using 275 K of IR1 TB</a:t>
            </a:r>
            <a:endParaRPr kumimoji="1" lang="ja-JP" altLang="en-US" sz="12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68215" y="481534"/>
            <a:ext cx="1107996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IR1: 10.8 </a:t>
            </a:r>
            <a:r>
              <a:rPr lang="el-GR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IR2: 12.0 </a:t>
            </a:r>
            <a:r>
              <a:rPr lang="el-GR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IR3: 6.95</a:t>
            </a:r>
            <a:r>
              <a:rPr lang="ja-JP" altLang="en-US" sz="1400" dirty="0"/>
              <a:t> </a:t>
            </a:r>
            <a:r>
              <a:rPr lang="el-GR" altLang="ja-JP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kumimoji="1" lang="ja-JP" altLang="en-US" sz="14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84236" y="5982779"/>
            <a:ext cx="2286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(Y-axis)                          (X-axis)</a:t>
            </a:r>
            <a:endParaRPr kumimoji="1" lang="ja-JP" altLang="en-US" sz="1400" dirty="0" smtClean="0"/>
          </a:p>
        </p:txBody>
      </p:sp>
      <p:sp>
        <p:nvSpPr>
          <p:cNvPr id="19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60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:\2015-MSC\高橋行端\開発\GSICS\IR\201901_Fy2gIasia\JmaResults\oldIr2Srf\xLeo_yGeo\wGrossErrChk\Fig\biasrad_fy2gIR2_iasia_ra_201707312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86" y="891734"/>
            <a:ext cx="4080510" cy="576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2019-02-19</a:t>
            </a:r>
            <a:endParaRPr kumimoji="1" lang="ja-JP" altLang="en-US"/>
          </a:p>
        </p:txBody>
      </p:sp>
      <p:pic>
        <p:nvPicPr>
          <p:cNvPr id="3075" name="Picture 3" descr="D:\2015-MSC\高橋行端\開発\GSICS\IR\201901_Fy2gIasia\JmaResults\newIr2Srf\xLeo_yGeo\wGrossErrChk\Fig\biasrad_fy2gIR2_iasia_ra_201707312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0" y="867937"/>
            <a:ext cx="4104456" cy="580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199851" y="611396"/>
            <a:ext cx="727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TB Biases 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NEW</a:t>
            </a:r>
            <a:r>
              <a:rPr kumimoji="1" lang="en-US" altLang="ja-JP" dirty="0" smtClean="0"/>
              <a:t> IR2 SRF                      TB Biases 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ORIGINAL </a:t>
            </a:r>
            <a:r>
              <a:rPr kumimoji="1" lang="en-US" altLang="ja-JP" dirty="0" smtClean="0"/>
              <a:t>IR2 SRF</a:t>
            </a:r>
            <a:endParaRPr kumimoji="1"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99792" y="6511951"/>
            <a:ext cx="4227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Time window for stats: 29 days (Re-Analysis Correction)</a:t>
            </a:r>
            <a:endParaRPr kumimoji="1" lang="ja-JP" altLang="en-US" sz="1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16632"/>
            <a:ext cx="8575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Impacts of New/Original IR2 SRFs on Inter-calibration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-2282079" y="3483316"/>
            <a:ext cx="5061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220 K                 250 K                 290 K               </a:t>
            </a:r>
            <a:r>
              <a:rPr kumimoji="1" lang="en-US" altLang="ja-JP" dirty="0" err="1" smtClean="0"/>
              <a:t>StdRad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725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2015-MSC\高橋行端\開発\GSICS\IR\201901_Fy2gIasia\JmaResults\xLeo_yGeo\wGrossErrChk\Fig\scatrad_fy2gIR2_iasia_ra_201705152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" y="1913579"/>
            <a:ext cx="3117056" cy="440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2015-MSC\高橋行端\開発\GSICS\IR\201901_Fy2gIasia\JmaResults\oldIr2Srf\xLeo_yGeo\wGrossErrChk\Fig\scatrad_fy2gIR2_iasia_ra_201705152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890" y="1903531"/>
            <a:ext cx="3117056" cy="440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755576" y="764704"/>
            <a:ext cx="755310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dirty="0" smtClean="0"/>
              <a:t>TB Biases at Standard Scene (285 K)</a:t>
            </a:r>
          </a:p>
          <a:p>
            <a:pPr algn="ctr">
              <a:lnSpc>
                <a:spcPct val="120000"/>
              </a:lnSpc>
            </a:pPr>
            <a:r>
              <a:rPr lang="en-US" altLang="ja-JP" sz="2000" dirty="0" smtClean="0">
                <a:solidFill>
                  <a:srgbClr val="0070C0"/>
                </a:solidFill>
              </a:rPr>
              <a:t>0.45 K                                     -0.64</a:t>
            </a:r>
            <a:r>
              <a:rPr lang="ja-JP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</a:rPr>
              <a:t>K</a:t>
            </a:r>
            <a:r>
              <a:rPr lang="ja-JP" altLang="en-US" sz="2000" dirty="0" smtClean="0">
                <a:solidFill>
                  <a:srgbClr val="0070C0"/>
                </a:solidFill>
              </a:rPr>
              <a:t>                                        </a:t>
            </a:r>
            <a:r>
              <a:rPr lang="en-US" altLang="ja-JP" sz="2000" dirty="0" smtClean="0">
                <a:solidFill>
                  <a:srgbClr val="0070C0"/>
                </a:solidFill>
              </a:rPr>
              <a:t>-0.29 K</a:t>
            </a:r>
            <a:endParaRPr lang="ja-JP" altLang="en-US" sz="2000" dirty="0">
              <a:solidFill>
                <a:srgbClr val="0070C0"/>
              </a:solidFill>
            </a:endParaRPr>
          </a:p>
        </p:txBody>
      </p:sp>
      <p:pic>
        <p:nvPicPr>
          <p:cNvPr id="6" name="Picture 4" descr="D:\2015-MSC\高橋行端\開発\GSICS\IR\201901_Fy2gIasia\fy2g_iasia_cma\FY2G+VISSR_METOP-A+IASI_TBBiasMonthStats_CH_02_ALL_201705.png"/>
          <p:cNvPicPr>
            <a:picLocks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22208" y="3995016"/>
            <a:ext cx="2985621" cy="199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D:\2015-MSC\高橋行端\開発\GSICS\IR\201901_Fy2gIasia\fy2g_iasia_cma\FY2G+VISSR_METOP-A+IASI_TBBiasMonthStats_CH_01_ALL_201705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2160" y="6014249"/>
            <a:ext cx="3056400" cy="1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133331" y="6104329"/>
            <a:ext cx="2975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CMA results from CMA/NSMC GSICS website</a:t>
            </a:r>
            <a:endParaRPr kumimoji="1" lang="ja-JP" altLang="en-US" sz="1200" dirty="0"/>
          </a:p>
        </p:txBody>
      </p:sp>
      <p:pic>
        <p:nvPicPr>
          <p:cNvPr id="9" name="Picture 2" descr="D:\2015-MSC\高橋行端\開発\GSICS\IR\201901_Fy2gIasia\fy2g_iasia_cma\FY2G+VISSR_METOP-A+IASI_RadCalCoeff_CH_02_ALL_201705.png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55" y="2080944"/>
            <a:ext cx="1920244" cy="182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02540" y="1557608"/>
            <a:ext cx="87660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      JMA 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New </a:t>
            </a:r>
            <a:r>
              <a:rPr kumimoji="1" lang="en-US" altLang="ja-JP" dirty="0" smtClean="0"/>
              <a:t>SRF                  JMA 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Original</a:t>
            </a:r>
            <a:r>
              <a:rPr kumimoji="1" lang="en-US" altLang="ja-JP" dirty="0" smtClean="0"/>
              <a:t> SRF                          CMA-GSICS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116632"/>
            <a:ext cx="8575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Impacts of New/Original IR2 SRF on Inter-calibration</a:t>
            </a:r>
            <a:endParaRPr kumimoji="1" lang="ja-JP" altLang="en-US" sz="2800" dirty="0"/>
          </a:p>
        </p:txBody>
      </p:sp>
      <p:sp>
        <p:nvSpPr>
          <p:cNvPr id="14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41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188640"/>
            <a:ext cx="8784976" cy="377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2400" b="1" dirty="0" smtClean="0"/>
              <a:t>Backgrounds</a:t>
            </a:r>
          </a:p>
          <a:p>
            <a:pPr marL="457200" indent="-2825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2018, </a:t>
            </a:r>
            <a:r>
              <a:rPr lang="en-US" altLang="ja-JP" sz="2000" dirty="0" smtClean="0">
                <a:solidFill>
                  <a:srgbClr val="0070C0"/>
                </a:solidFill>
              </a:rPr>
              <a:t>TB bias inconsistency in FY-2G IR channels vs. IASI-A</a:t>
            </a:r>
            <a:r>
              <a:rPr lang="en-US" altLang="ja-JP" sz="2000" dirty="0" smtClean="0"/>
              <a:t> between </a:t>
            </a:r>
            <a:r>
              <a:rPr lang="en-US" altLang="ja-JP" sz="2000" dirty="0" smtClean="0">
                <a:solidFill>
                  <a:srgbClr val="0070C0"/>
                </a:solidFill>
              </a:rPr>
              <a:t>CMA-GSICS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and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GeoCAVS</a:t>
            </a:r>
            <a:r>
              <a:rPr lang="en-US" altLang="ja-JP" sz="2000" dirty="0" smtClean="0"/>
              <a:t> were shared by </a:t>
            </a:r>
            <a:r>
              <a:rPr lang="en-US" altLang="ja-JP" sz="2000" dirty="0" err="1" smtClean="0"/>
              <a:t>Qiang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Guo</a:t>
            </a:r>
            <a:r>
              <a:rPr lang="en-US" altLang="ja-JP" sz="2000" dirty="0" smtClean="0"/>
              <a:t> with some GRWG members.</a:t>
            </a:r>
          </a:p>
          <a:p>
            <a:pPr marL="714375" indent="-268288">
              <a:lnSpc>
                <a:spcPct val="130000"/>
              </a:lnSpc>
              <a:buFont typeface="Calibri" panose="020F0502020204030204" pitchFamily="34" charset="0"/>
              <a:buChar char="‒"/>
            </a:pPr>
            <a:r>
              <a:rPr lang="en-US" altLang="ja-JP" dirty="0" err="1" smtClean="0"/>
              <a:t>GeoCAVS</a:t>
            </a:r>
            <a:r>
              <a:rPr lang="en-US" altLang="ja-JP" dirty="0" smtClean="0"/>
              <a:t>: GSICS Algorithm + improved spatial collocation and parallax correction (</a:t>
            </a:r>
            <a:r>
              <a:rPr lang="en-US" altLang="ja-JP" dirty="0" err="1" smtClean="0"/>
              <a:t>Guo</a:t>
            </a:r>
            <a:r>
              <a:rPr lang="en-US" altLang="ja-JP" dirty="0" smtClean="0"/>
              <a:t> et al., 2018)</a:t>
            </a:r>
          </a:p>
          <a:p>
            <a:pPr marL="457200" indent="-2825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Tim </a:t>
            </a:r>
            <a:r>
              <a:rPr lang="en-US" altLang="ja-JP" sz="2000" dirty="0" err="1" smtClean="0"/>
              <a:t>Hewison</a:t>
            </a:r>
            <a:r>
              <a:rPr lang="en-US" altLang="ja-JP" sz="2000" dirty="0" smtClean="0"/>
              <a:t> suggested CMA/JMA collaborative research as we have a joint action on IR </a:t>
            </a:r>
            <a:r>
              <a:rPr lang="en-US" altLang="ja-JP" sz="2000" dirty="0"/>
              <a:t>inter-calibration/comparison (</a:t>
            </a:r>
            <a:r>
              <a:rPr lang="en-US" altLang="ja-JP" sz="2000" dirty="0" smtClean="0"/>
              <a:t>A.GIR.2018.4c1).</a:t>
            </a:r>
          </a:p>
          <a:p>
            <a:pPr marL="457200" indent="-282575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JMA was pleased to </a:t>
            </a:r>
            <a:r>
              <a:rPr lang="en-US" altLang="ja-JP" sz="2000" dirty="0" smtClean="0">
                <a:solidFill>
                  <a:srgbClr val="0070C0"/>
                </a:solidFill>
              </a:rPr>
              <a:t>apply JMA GSICS GEO-LEO-IR algorithm to FY-2G</a:t>
            </a:r>
          </a:p>
          <a:p>
            <a:pPr marL="714375" lvl="1" indent="-268288">
              <a:lnSpc>
                <a:spcPct val="130000"/>
              </a:lnSpc>
              <a:buFont typeface="Calibri" panose="020F0502020204030204" pitchFamily="34" charset="0"/>
              <a:buChar char="‒"/>
            </a:pPr>
            <a:r>
              <a:rPr kumimoji="1" lang="en-US" altLang="ja-JP" dirty="0" smtClean="0"/>
              <a:t>3-month validation of </a:t>
            </a:r>
            <a:r>
              <a:rPr kumimoji="1" lang="en-US" altLang="ja-JP" dirty="0" smtClean="0">
                <a:solidFill>
                  <a:srgbClr val="0070C0"/>
                </a:solidFill>
              </a:rPr>
              <a:t>IR1-3 (10.8, 12.0, 6.95 </a:t>
            </a:r>
            <a:r>
              <a:rPr kumimoji="1" lang="el-GR" altLang="ja-JP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kumimoji="1" lang="en-US" altLang="ja-JP" dirty="0" smtClean="0">
                <a:solidFill>
                  <a:srgbClr val="0070C0"/>
                </a:solidFill>
              </a:rPr>
              <a:t>m) </a:t>
            </a:r>
            <a:r>
              <a:rPr kumimoji="1" lang="en-US" altLang="ja-JP" dirty="0" smtClean="0"/>
              <a:t>for MJJ 2017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8358" y="5556487"/>
            <a:ext cx="8748137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2000" b="1" dirty="0" smtClean="0"/>
              <a:t>Acknowledgements</a:t>
            </a:r>
          </a:p>
          <a:p>
            <a:pPr marL="174625">
              <a:lnSpc>
                <a:spcPct val="120000"/>
              </a:lnSpc>
            </a:pPr>
            <a:r>
              <a:rPr lang="en-US" altLang="ja-JP" dirty="0" smtClean="0"/>
              <a:t>Great thanks to </a:t>
            </a:r>
            <a:r>
              <a:rPr lang="en-US" altLang="ja-JP" dirty="0" err="1" smtClean="0"/>
              <a:t>Zhe</a:t>
            </a:r>
            <a:r>
              <a:rPr lang="en-US" altLang="ja-JP" dirty="0" smtClean="0"/>
              <a:t> Xu for data sharing and Peng Zhang for encouraging the collaboration.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736" y="3855557"/>
            <a:ext cx="86925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sz="2400" b="1" dirty="0" smtClean="0"/>
              <a:t>Purpose of thi</a:t>
            </a:r>
            <a:r>
              <a:rPr lang="en-US" altLang="ja-JP" sz="2400" b="1" dirty="0" smtClean="0"/>
              <a:t>s study</a:t>
            </a:r>
            <a:endParaRPr kumimoji="1" lang="en-US" altLang="ja-JP" sz="2400" b="1" dirty="0" smtClean="0"/>
          </a:p>
          <a:p>
            <a:pPr marL="452438" indent="-27781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To find root cause(s) of the inconsistency in CMA results</a:t>
            </a:r>
          </a:p>
          <a:p>
            <a:pPr marL="714375" lvl="1" indent="-268288">
              <a:lnSpc>
                <a:spcPct val="130000"/>
              </a:lnSpc>
              <a:buFont typeface="Calibri" panose="020F0502020204030204" pitchFamily="34" charset="0"/>
              <a:buChar char="‒"/>
            </a:pPr>
            <a:r>
              <a:rPr lang="en-US" altLang="ja-JP" dirty="0" smtClean="0"/>
              <a:t>Also </a:t>
            </a:r>
            <a:r>
              <a:rPr lang="en-US" altLang="ja-JP" dirty="0" smtClean="0">
                <a:solidFill>
                  <a:srgbClr val="0070C0"/>
                </a:solidFill>
              </a:rPr>
              <a:t>helpful for JMA to validate our GSICS algorithm</a:t>
            </a:r>
            <a:r>
              <a:rPr lang="en-US" altLang="ja-JP" dirty="0" smtClean="0"/>
              <a:t>, and to </a:t>
            </a:r>
            <a:r>
              <a:rPr lang="en-US" altLang="ja-JP" dirty="0" smtClean="0">
                <a:solidFill>
                  <a:srgbClr val="0070C0"/>
                </a:solidFill>
              </a:rPr>
              <a:t>find issues for future updates</a:t>
            </a:r>
            <a:r>
              <a:rPr lang="en-US" altLang="ja-JP" dirty="0" smtClean="0"/>
              <a:t> of the algorithm (e.g. regression method)</a:t>
            </a:r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07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5223" y="332656"/>
            <a:ext cx="6511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JMA GSICS Algorithm for FY-2G/IASI-A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805652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Based on </a:t>
            </a:r>
            <a:r>
              <a:rPr lang="en-US" altLang="ja-JP" sz="1600" dirty="0" smtClean="0">
                <a:hlinkClick r:id="rId2"/>
              </a:rPr>
              <a:t>JMA GEO-LEO-IR ATBD for MTSAT-1R/-2 and Himawari-8/-9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9786" y="1329666"/>
            <a:ext cx="8841075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GEO-LEO collocation conditions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kumimoji="1" lang="en-US" altLang="ja-JP" dirty="0" smtClean="0"/>
              <a:t>Gross erro</a:t>
            </a:r>
            <a:r>
              <a:rPr lang="en-US" altLang="ja-JP" dirty="0" smtClean="0"/>
              <a:t>r check is added in this study to easily remove outliers in regression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0070C0"/>
                </a:solidFill>
              </a:rPr>
              <a:t>Updated IR2 SRF </a:t>
            </a:r>
            <a:r>
              <a:rPr lang="en-US" altLang="ja-JP" sz="2000" dirty="0" smtClean="0"/>
              <a:t>on 2016-03-22 (</a:t>
            </a:r>
            <a:r>
              <a:rPr lang="en-US" altLang="ja-JP" sz="2000" dirty="0" err="1" smtClean="0"/>
              <a:t>Guo</a:t>
            </a:r>
            <a:r>
              <a:rPr lang="en-US" altLang="ja-JP" sz="2000" dirty="0" smtClean="0"/>
              <a:t> and Feng 2017, RS) is used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Regression for inter-calibration coefficients (slope/offset): ordinary least squares</a:t>
            </a:r>
          </a:p>
          <a:p>
            <a:pPr marL="452438" indent="-277813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 err="1" smtClean="0">
                <a:solidFill>
                  <a:srgbClr val="0070C0"/>
                </a:solidFill>
              </a:rPr>
              <a:t>GEO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radiance</a:t>
            </a:r>
            <a:r>
              <a:rPr lang="en-US" altLang="ja-JP" dirty="0" smtClean="0">
                <a:solidFill>
                  <a:srgbClr val="0070C0"/>
                </a:solidFill>
              </a:rPr>
              <a:t> = slope </a:t>
            </a:r>
            <a:r>
              <a:rPr lang="en-US" altLang="ja-JP" dirty="0" err="1" smtClean="0">
                <a:solidFill>
                  <a:srgbClr val="0070C0"/>
                </a:solidFill>
              </a:rPr>
              <a:t>LEO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radiance</a:t>
            </a:r>
            <a:r>
              <a:rPr lang="en-US" altLang="ja-JP" dirty="0" smtClean="0">
                <a:solidFill>
                  <a:srgbClr val="0070C0"/>
                </a:solidFill>
              </a:rPr>
              <a:t> + offset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43153" y="24521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69643"/>
              </p:ext>
            </p:extLst>
          </p:nvPr>
        </p:nvGraphicFramePr>
        <p:xfrm>
          <a:off x="1259632" y="2139610"/>
          <a:ext cx="6552728" cy="19862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96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41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28528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543139282"/>
                    </a:ext>
                  </a:extLst>
                </a:gridCol>
              </a:tblGrid>
              <a:tr h="198927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/>
                        <a:t>Scene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/>
                        <a:t>IR1 (10.8 </a:t>
                      </a:r>
                      <a:r>
                        <a:rPr kumimoji="1" lang="el-GR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r>
                        <a:rPr kumimoji="1" lang="en-US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m)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/>
                        <a:t>IR2</a:t>
                      </a:r>
                      <a:r>
                        <a:rPr kumimoji="1" lang="en-US" altLang="ja-JP" sz="1600" b="0" baseline="0" dirty="0" smtClean="0"/>
                        <a:t> (12.0 </a:t>
                      </a:r>
                      <a:r>
                        <a:rPr kumimoji="1" lang="el-GR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r>
                        <a:rPr kumimoji="1" lang="en-US" altLang="ja-JP" sz="1600" b="0" baseline="0" dirty="0" smtClean="0"/>
                        <a:t>m)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/>
                        <a:t>IR3</a:t>
                      </a:r>
                      <a:r>
                        <a:rPr kumimoji="1" lang="en-US" altLang="ja-JP" sz="1600" b="0" baseline="0" dirty="0" smtClean="0"/>
                        <a:t> (6.95 </a:t>
                      </a:r>
                      <a:r>
                        <a:rPr kumimoji="1" lang="el-GR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μ</a:t>
                      </a:r>
                      <a:r>
                        <a:rPr kumimoji="1" lang="en-US" altLang="ja-JP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m)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89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/>
                        <a:t>Obstime</a:t>
                      </a:r>
                      <a:r>
                        <a:rPr kumimoji="1" lang="en-US" altLang="ja-JP" sz="1600" dirty="0" smtClean="0"/>
                        <a:t> diff.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All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 minutes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Sat. zenith angle diff. 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Clear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0.01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60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Cloudy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 smtClean="0"/>
                        <a:t>0.03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0.01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9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Environment </a:t>
                      </a:r>
                      <a:r>
                        <a:rPr kumimoji="1" lang="en-US" altLang="ja-JP" sz="1600" baseline="0" dirty="0" smtClean="0"/>
                        <a:t>Uniformity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en-US" altLang="ja-JP" sz="1200" baseline="0" dirty="0" smtClean="0"/>
                        <a:t>[</a:t>
                      </a:r>
                      <a:r>
                        <a:rPr kumimoji="1" lang="en-US" altLang="ja-JP" sz="1200" baseline="0" dirty="0" err="1" smtClean="0"/>
                        <a:t>mW</a:t>
                      </a:r>
                      <a:r>
                        <a:rPr kumimoji="1" lang="en-US" altLang="ja-JP" sz="1200" baseline="0" dirty="0" smtClean="0"/>
                        <a:t>/m</a:t>
                      </a:r>
                      <a:r>
                        <a:rPr kumimoji="1" lang="en-US" altLang="ja-JP" sz="1200" baseline="30000" dirty="0" smtClean="0"/>
                        <a:t>2</a:t>
                      </a:r>
                      <a:r>
                        <a:rPr kumimoji="1" lang="en-US" altLang="ja-JP" sz="1200" baseline="0" dirty="0" smtClean="0"/>
                        <a:t>/</a:t>
                      </a:r>
                      <a:r>
                        <a:rPr kumimoji="1" lang="en-US" altLang="ja-JP" sz="1200" baseline="0" dirty="0" err="1" smtClean="0"/>
                        <a:t>sr</a:t>
                      </a:r>
                      <a:r>
                        <a:rPr kumimoji="1" lang="en-US" altLang="ja-JP" sz="1200" baseline="0" dirty="0" smtClean="0"/>
                        <a:t>/cm</a:t>
                      </a:r>
                      <a:r>
                        <a:rPr kumimoji="1" lang="en-US" altLang="ja-JP" sz="1200" baseline="30000" dirty="0" smtClean="0"/>
                        <a:t>-1</a:t>
                      </a:r>
                      <a:r>
                        <a:rPr kumimoji="1" lang="en-US" altLang="ja-JP" sz="1200" baseline="0" dirty="0" smtClean="0"/>
                        <a:t>] </a:t>
                      </a:r>
                      <a:endParaRPr kumimoji="1" lang="ja-JP" altLang="en-US" sz="12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Clear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1.80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2.06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0.69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Cloudy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3.59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4.11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0.69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Normality (Gaussian)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All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16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Gross</a:t>
                      </a:r>
                      <a:r>
                        <a:rPr kumimoji="1" lang="en-US" altLang="ja-JP" sz="1600" baseline="0" dirty="0" smtClean="0"/>
                        <a:t> error [%]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All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30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491880" y="4100518"/>
            <a:ext cx="4524781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400" dirty="0" smtClean="0"/>
              <a:t>Clear/Cloudy scenes: roughly </a:t>
            </a:r>
            <a:r>
              <a:rPr lang="en-US" altLang="ja-JP" sz="1400" dirty="0" smtClean="0"/>
              <a:t>classified </a:t>
            </a:r>
            <a:r>
              <a:rPr kumimoji="1" lang="en-US" altLang="ja-JP" sz="1400" dirty="0" smtClean="0"/>
              <a:t>using 275 K of IR1 TB</a:t>
            </a:r>
            <a:endParaRPr kumimoji="1" lang="ja-JP" altLang="en-US" sz="14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5641503"/>
            <a:ext cx="2446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(Y-axis)                              (X-axis)</a:t>
            </a:r>
            <a:endParaRPr kumimoji="1" lang="ja-JP" altLang="en-US" sz="1400" dirty="0" smtClean="0"/>
          </a:p>
        </p:txBody>
      </p:sp>
      <p:sp>
        <p:nvSpPr>
          <p:cNvPr id="15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66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02" y="1625652"/>
            <a:ext cx="3044982" cy="2015305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99378" y="1145992"/>
            <a:ext cx="5522276" cy="525974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10" name="テキスト ボックス 10"/>
          <p:cNvSpPr txBox="1"/>
          <p:nvPr/>
        </p:nvSpPr>
        <p:spPr>
          <a:xfrm>
            <a:off x="326954" y="1005844"/>
            <a:ext cx="288258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JMA GSICS Results</a:t>
            </a:r>
          </a:p>
          <a:p>
            <a:pPr algn="ctr"/>
            <a:r>
              <a:rPr lang="en-US" altLang="ja-JP" sz="1600" dirty="0"/>
              <a:t>(Time window for stats: 15 days)</a:t>
            </a:r>
            <a:endParaRPr kumimoji="1" lang="ja-JP" altLang="en-US" sz="1600" dirty="0"/>
          </a:p>
        </p:txBody>
      </p:sp>
      <p:sp>
        <p:nvSpPr>
          <p:cNvPr id="12" name="テキスト ボックス 14"/>
          <p:cNvSpPr txBox="1"/>
          <p:nvPr/>
        </p:nvSpPr>
        <p:spPr>
          <a:xfrm>
            <a:off x="4264444" y="1756059"/>
            <a:ext cx="138767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7030A0"/>
                </a:solidFill>
              </a:rPr>
              <a:t>Same period of time as </a:t>
            </a:r>
            <a:r>
              <a:rPr lang="en-US" altLang="ja-JP" sz="1200" dirty="0" smtClean="0">
                <a:solidFill>
                  <a:srgbClr val="7030A0"/>
                </a:solidFill>
              </a:rPr>
              <a:t>JMA </a:t>
            </a:r>
            <a:r>
              <a:rPr lang="en-US" altLang="ja-JP" sz="1200" dirty="0">
                <a:solidFill>
                  <a:srgbClr val="7030A0"/>
                </a:solidFill>
              </a:rPr>
              <a:t>validation</a:t>
            </a:r>
            <a:endParaRPr kumimoji="1" lang="ja-JP" altLang="en-US" sz="1200" dirty="0">
              <a:solidFill>
                <a:srgbClr val="7030A0"/>
              </a:solidFill>
            </a:endParaRPr>
          </a:p>
        </p:txBody>
      </p:sp>
      <p:sp>
        <p:nvSpPr>
          <p:cNvPr id="13" name="テキスト ボックス 2"/>
          <p:cNvSpPr txBox="1"/>
          <p:nvPr/>
        </p:nvSpPr>
        <p:spPr>
          <a:xfrm>
            <a:off x="7884368" y="6383347"/>
            <a:ext cx="1021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/>
              <a:t>Guo</a:t>
            </a:r>
            <a:r>
              <a:rPr kumimoji="1" lang="en-US" altLang="ja-JP" sz="1400" dirty="0" smtClean="0"/>
              <a:t> (2018)</a:t>
            </a:r>
            <a:endParaRPr kumimoji="1" lang="ja-JP" altLang="en-US" sz="1400" dirty="0"/>
          </a:p>
        </p:txBody>
      </p:sp>
      <p:sp>
        <p:nvSpPr>
          <p:cNvPr id="14" name="テキスト ボックス 17"/>
          <p:cNvSpPr txBox="1"/>
          <p:nvPr/>
        </p:nvSpPr>
        <p:spPr>
          <a:xfrm>
            <a:off x="487448" y="1674012"/>
            <a:ext cx="127624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200" dirty="0">
                <a:solidFill>
                  <a:srgbClr val="7030A0"/>
                </a:solidFill>
              </a:rPr>
              <a:t>Same Y-axis range with </a:t>
            </a:r>
            <a:r>
              <a:rPr lang="en-US" altLang="ja-JP" sz="1200" dirty="0" smtClean="0">
                <a:solidFill>
                  <a:srgbClr val="7030A0"/>
                </a:solidFill>
              </a:rPr>
              <a:t>CMA </a:t>
            </a:r>
            <a:r>
              <a:rPr lang="en-US" altLang="ja-JP" sz="1200" dirty="0">
                <a:solidFill>
                  <a:srgbClr val="7030A0"/>
                </a:solidFill>
              </a:rPr>
              <a:t>results</a:t>
            </a:r>
            <a:endParaRPr kumimoji="1" lang="ja-JP" altLang="en-US" sz="1200" dirty="0">
              <a:solidFill>
                <a:srgbClr val="7030A0"/>
              </a:solidFill>
            </a:endParaRPr>
          </a:p>
        </p:txBody>
      </p:sp>
      <p:sp>
        <p:nvSpPr>
          <p:cNvPr id="7" name="正方形/長方形 8"/>
          <p:cNvSpPr/>
          <p:nvPr/>
        </p:nvSpPr>
        <p:spPr>
          <a:xfrm>
            <a:off x="3933407" y="4365984"/>
            <a:ext cx="2056416" cy="163055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12"/>
          <p:cNvSpPr/>
          <p:nvPr/>
        </p:nvSpPr>
        <p:spPr>
          <a:xfrm>
            <a:off x="3931735" y="1690426"/>
            <a:ext cx="2056416" cy="164181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5223" y="332656"/>
            <a:ext cx="7167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Results: FY-2G TB </a:t>
            </a:r>
            <a:r>
              <a:rPr lang="en-US" altLang="ja-JP" sz="2800" dirty="0" err="1" smtClean="0"/>
              <a:t>Bias@stdrad</a:t>
            </a:r>
            <a:r>
              <a:rPr lang="en-US" altLang="ja-JP" sz="2800" dirty="0" smtClean="0"/>
              <a:t> vs. </a:t>
            </a:r>
            <a:r>
              <a:rPr lang="en-US" altLang="ja-JP" sz="2800" dirty="0" err="1" smtClean="0"/>
              <a:t>Metop</a:t>
            </a:r>
            <a:r>
              <a:rPr lang="en-US" altLang="ja-JP" sz="2800" dirty="0" smtClean="0"/>
              <a:t>-A/IASI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05647" y="1064459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CMA</a:t>
            </a:r>
            <a:endParaRPr kumimoji="1" lang="ja-JP" altLang="en-US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61928" y="3756302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CMA</a:t>
            </a:r>
            <a:endParaRPr kumimoji="1" lang="ja-JP" altLang="en-US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08820" y="1639047"/>
            <a:ext cx="675432" cy="4613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36000" tIns="18000" rIns="3600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0000FF"/>
                </a:solidFill>
              </a:rPr>
              <a:t>IR1 (10.8)</a:t>
            </a:r>
          </a:p>
          <a:p>
            <a:pPr>
              <a:lnSpc>
                <a:spcPct val="80000"/>
              </a:lnSpc>
            </a:pPr>
            <a:r>
              <a:rPr lang="en-US" altLang="ja-JP" sz="1200" dirty="0" smtClean="0">
                <a:solidFill>
                  <a:srgbClr val="006600"/>
                </a:solidFill>
              </a:rPr>
              <a:t>IR2 (12.0)</a:t>
            </a:r>
          </a:p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FF0000"/>
                </a:solidFill>
              </a:rPr>
              <a:t>IR3 (6.95)</a:t>
            </a:r>
            <a:endParaRPr kumimoji="1" lang="ja-JP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8" name="正方形/長方形 1"/>
          <p:cNvSpPr/>
          <p:nvPr/>
        </p:nvSpPr>
        <p:spPr>
          <a:xfrm>
            <a:off x="435536" y="1646169"/>
            <a:ext cx="2748716" cy="18166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3"/>
          <p:cNvSpPr txBox="1"/>
          <p:nvPr/>
        </p:nvSpPr>
        <p:spPr>
          <a:xfrm>
            <a:off x="197062" y="3775862"/>
            <a:ext cx="2837508" cy="24191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/>
              <a:t>TB </a:t>
            </a:r>
            <a:r>
              <a:rPr lang="en-US" altLang="ja-JP" dirty="0"/>
              <a:t>b</a:t>
            </a:r>
            <a:r>
              <a:rPr kumimoji="1" lang="en-US" altLang="ja-JP" dirty="0"/>
              <a:t>iases among 3 methods</a:t>
            </a:r>
          </a:p>
          <a:p>
            <a:pPr marL="180975" indent="-1809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dirty="0"/>
              <a:t>IR1 (10.8 </a:t>
            </a:r>
            <a:r>
              <a:rPr kumimoji="1" lang="el-GR" altLang="ja-JP" dirty="0"/>
              <a:t>μ</a:t>
            </a:r>
            <a:r>
              <a:rPr kumimoji="1" lang="en-US" altLang="ja-JP" dirty="0"/>
              <a:t>m)</a:t>
            </a:r>
          </a:p>
          <a:p>
            <a:pPr marL="180975">
              <a:lnSpc>
                <a:spcPct val="120000"/>
              </a:lnSpc>
            </a:pPr>
            <a:r>
              <a:rPr lang="en-US" altLang="ja-JP" dirty="0"/>
              <a:t>GeoCAVS </a:t>
            </a:r>
            <a:r>
              <a:rPr lang="en-US" altLang="ja-JP" b="1" dirty="0" smtClean="0"/>
              <a:t>≈</a:t>
            </a:r>
            <a:r>
              <a:rPr lang="en-US" altLang="ja-JP" dirty="0" smtClean="0"/>
              <a:t> </a:t>
            </a:r>
            <a:r>
              <a:rPr lang="en-US" altLang="ja-JP" dirty="0">
                <a:solidFill>
                  <a:srgbClr val="0070C0"/>
                </a:solidFill>
              </a:rPr>
              <a:t>JMA </a:t>
            </a:r>
            <a:r>
              <a:rPr lang="en-US" altLang="ja-JP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>
                <a:solidFill>
                  <a:srgbClr val="0070C0"/>
                </a:solidFill>
              </a:rPr>
              <a:t>CMA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pPr marL="180975" indent="-1809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IR2 (12.0 </a:t>
            </a:r>
            <a:r>
              <a:rPr lang="el-GR" altLang="ja-JP" dirty="0"/>
              <a:t>μ</a:t>
            </a:r>
            <a:r>
              <a:rPr lang="en-US" altLang="ja-JP" dirty="0"/>
              <a:t>m)</a:t>
            </a:r>
          </a:p>
          <a:p>
            <a:pPr marL="180975">
              <a:lnSpc>
                <a:spcPct val="120000"/>
              </a:lnSpc>
            </a:pPr>
            <a:r>
              <a:rPr lang="en-US" altLang="ja-JP" dirty="0">
                <a:solidFill>
                  <a:srgbClr val="FF0000"/>
                </a:solidFill>
              </a:rPr>
              <a:t>CMA </a:t>
            </a:r>
            <a:r>
              <a:rPr lang="en-US" altLang="ja-JP" b="1" dirty="0" smtClean="0">
                <a:solidFill>
                  <a:srgbClr val="FF0000"/>
                </a:solidFill>
              </a:rPr>
              <a:t>&lt;&lt;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JMA </a:t>
            </a:r>
            <a:r>
              <a:rPr lang="en-US" altLang="ja-JP" b="1" dirty="0"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altLang="ja-JP" dirty="0" smtClean="0"/>
              <a:t> </a:t>
            </a:r>
            <a:r>
              <a:rPr lang="en-US" altLang="ja-JP" dirty="0" err="1"/>
              <a:t>GeoCAVS</a:t>
            </a:r>
            <a:endParaRPr kumimoji="1" lang="en-US" altLang="ja-JP" dirty="0"/>
          </a:p>
          <a:p>
            <a:pPr marL="180975" indent="-1809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en-US" altLang="ja-JP" dirty="0"/>
              <a:t>IR3 (6.95 </a:t>
            </a:r>
            <a:r>
              <a:rPr lang="el-GR" altLang="ja-JP" dirty="0"/>
              <a:t>μ</a:t>
            </a:r>
            <a:r>
              <a:rPr kumimoji="1" lang="en-US" altLang="ja-JP" dirty="0"/>
              <a:t>m)</a:t>
            </a:r>
          </a:p>
          <a:p>
            <a:pPr marL="180975">
              <a:lnSpc>
                <a:spcPct val="120000"/>
              </a:lnSpc>
            </a:pPr>
            <a:r>
              <a:rPr lang="en-US" altLang="ja-JP" dirty="0">
                <a:solidFill>
                  <a:srgbClr val="0070C0"/>
                </a:solidFill>
              </a:rPr>
              <a:t>CMA </a:t>
            </a:r>
            <a:r>
              <a:rPr lang="en-US" altLang="ja-JP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>
                <a:solidFill>
                  <a:srgbClr val="0070C0"/>
                </a:solidFill>
              </a:rPr>
              <a:t>JMA </a:t>
            </a:r>
            <a:r>
              <a:rPr lang="en-US" altLang="ja-JP" b="1" dirty="0" smtClean="0"/>
              <a:t>&lt;&lt;</a:t>
            </a:r>
            <a:r>
              <a:rPr lang="en-US" altLang="ja-JP" dirty="0" smtClean="0"/>
              <a:t> </a:t>
            </a:r>
            <a:r>
              <a:rPr lang="en-US" altLang="ja-JP" dirty="0" err="1"/>
              <a:t>GeoCAVS</a:t>
            </a:r>
            <a:endParaRPr kumimoji="1" lang="ja-JP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-108520" y="6228585"/>
            <a:ext cx="3882794" cy="423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975">
              <a:lnSpc>
                <a:spcPct val="130000"/>
              </a:lnSpc>
            </a:pPr>
            <a:r>
              <a:rPr lang="en-US" altLang="ja-JP" dirty="0"/>
              <a:t>Original IR2 SRF is used in CMA-GSICS</a:t>
            </a:r>
          </a:p>
        </p:txBody>
      </p:sp>
    </p:spTree>
    <p:extLst>
      <p:ext uri="{BB962C8B-B14F-4D97-AF65-F5344CB8AC3E}">
        <p14:creationId xmlns:p14="http://schemas.microsoft.com/office/powerpoint/2010/main" val="12782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18"/>
          <a:stretch/>
        </p:blipFill>
        <p:spPr bwMode="auto">
          <a:xfrm>
            <a:off x="3299378" y="1145992"/>
            <a:ext cx="5522276" cy="257104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10" name="テキスト ボックス 10"/>
          <p:cNvSpPr txBox="1"/>
          <p:nvPr/>
        </p:nvSpPr>
        <p:spPr>
          <a:xfrm>
            <a:off x="326954" y="1005844"/>
            <a:ext cx="288258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JMA GSICS Results</a:t>
            </a:r>
          </a:p>
          <a:p>
            <a:pPr algn="ctr"/>
            <a:r>
              <a:rPr lang="en-US" altLang="ja-JP" sz="1600" dirty="0"/>
              <a:t>(Time window for stats: 15 days)</a:t>
            </a:r>
            <a:endParaRPr kumimoji="1" lang="ja-JP" altLang="en-US" sz="1600" dirty="0"/>
          </a:p>
        </p:txBody>
      </p:sp>
      <p:sp>
        <p:nvSpPr>
          <p:cNvPr id="9" name="正方形/長方形 12"/>
          <p:cNvSpPr/>
          <p:nvPr/>
        </p:nvSpPr>
        <p:spPr>
          <a:xfrm>
            <a:off x="3931735" y="1690426"/>
            <a:ext cx="2056416" cy="1641818"/>
          </a:xfrm>
          <a:prstGeom prst="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5223" y="332656"/>
            <a:ext cx="6784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srgbClr val="006600"/>
                </a:solidFill>
              </a:rPr>
              <a:t>IR2</a:t>
            </a:r>
            <a:r>
              <a:rPr lang="en-US" altLang="ja-JP" sz="2800" dirty="0"/>
              <a:t> TB Biases using </a:t>
            </a:r>
            <a:r>
              <a:rPr lang="en-US" altLang="ja-JP" sz="2800" dirty="0">
                <a:solidFill>
                  <a:srgbClr val="006600"/>
                </a:solidFill>
              </a:rPr>
              <a:t>Original </a:t>
            </a:r>
            <a:r>
              <a:rPr lang="en-US" altLang="ja-JP" sz="2800" dirty="0" smtClean="0">
                <a:solidFill>
                  <a:srgbClr val="006600"/>
                </a:solidFill>
              </a:rPr>
              <a:t>SRF </a:t>
            </a:r>
            <a:r>
              <a:rPr lang="en-US" altLang="ja-JP" sz="2800" dirty="0"/>
              <a:t>in </a:t>
            </a:r>
            <a:r>
              <a:rPr lang="en-US" altLang="ja-JP" sz="2800" dirty="0" smtClean="0"/>
              <a:t>JMA-GSICS</a:t>
            </a:r>
            <a:endParaRPr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05647" y="1064459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CMA</a:t>
            </a:r>
            <a:endParaRPr kumimoji="1" lang="ja-JP" altLang="en-US" dirty="0" smtClean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28" y="4149080"/>
            <a:ext cx="3039973" cy="2016366"/>
          </a:xfrm>
          <a:prstGeom prst="rect">
            <a:avLst/>
          </a:prstGeom>
        </p:spPr>
      </p:pic>
      <p:sp>
        <p:nvSpPr>
          <p:cNvPr id="19" name="正方形/長方形 1"/>
          <p:cNvSpPr/>
          <p:nvPr/>
        </p:nvSpPr>
        <p:spPr>
          <a:xfrm>
            <a:off x="437206" y="4170311"/>
            <a:ext cx="2803266" cy="1816687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4489" y="4219216"/>
            <a:ext cx="2630006" cy="282573"/>
          </a:xfrm>
          <a:prstGeom prst="rect">
            <a:avLst/>
          </a:prstGeom>
          <a:solidFill>
            <a:srgbClr val="006600"/>
          </a:solidFill>
        </p:spPr>
        <p:txBody>
          <a:bodyPr wrap="none" lIns="36000" tIns="18000" rIns="36000" bIns="18000" rtlCol="0">
            <a:spAutoFit/>
          </a:bodyPr>
          <a:lstStyle/>
          <a:p>
            <a:r>
              <a:rPr lang="en-US" altLang="ja-JP" sz="1600" dirty="0" smtClean="0">
                <a:solidFill>
                  <a:schemeClr val="bg1"/>
                </a:solidFill>
              </a:rPr>
              <a:t>IR2 results: o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riginal SRF is used</a:t>
            </a:r>
            <a:endParaRPr kumimoji="1" lang="ja-JP" altLang="en-US" sz="1600" dirty="0" smtClean="0">
              <a:solidFill>
                <a:schemeClr val="bg1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3131840" y="3124978"/>
            <a:ext cx="983653" cy="933727"/>
          </a:xfrm>
          <a:prstGeom prst="straightConnector1">
            <a:avLst/>
          </a:prstGeom>
          <a:ln w="47625">
            <a:solidFill>
              <a:srgbClr val="006600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85424" y="4288086"/>
            <a:ext cx="3584540" cy="221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6983102" y="5457021"/>
            <a:ext cx="1864156" cy="565146"/>
          </a:xfrm>
          <a:prstGeom prst="rect">
            <a:avLst/>
          </a:prstGeom>
          <a:noFill/>
          <a:ln>
            <a:noFill/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600" dirty="0" smtClean="0"/>
              <a:t>FY-2G IR2 SRF</a:t>
            </a:r>
            <a:endParaRPr lang="en-US" altLang="ja-JP" sz="1600" dirty="0" smtClean="0"/>
          </a:p>
          <a:p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Guo</a:t>
            </a:r>
            <a:r>
              <a:rPr kumimoji="1" lang="en-US" altLang="ja-JP" sz="1600" dirty="0" smtClean="0"/>
              <a:t> and Feng, 2017)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1124" y="3752201"/>
            <a:ext cx="488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6600"/>
                </a:solidFill>
              </a:rPr>
              <a:t>Consistent results between JMA/CMA GSICS</a:t>
            </a:r>
            <a:endParaRPr kumimoji="1" lang="ja-JP" altLang="en-US" sz="2000" b="1" dirty="0" smtClean="0">
              <a:solidFill>
                <a:srgbClr val="006600"/>
              </a:solidFill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802" y="1625652"/>
            <a:ext cx="3044982" cy="2015305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2508820" y="1639047"/>
            <a:ext cx="675432" cy="4613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36000" tIns="18000" rIns="3600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0000FF"/>
                </a:solidFill>
              </a:rPr>
              <a:t>IR1 (10.8)</a:t>
            </a:r>
          </a:p>
          <a:p>
            <a:pPr>
              <a:lnSpc>
                <a:spcPct val="80000"/>
              </a:lnSpc>
            </a:pPr>
            <a:r>
              <a:rPr lang="en-US" altLang="ja-JP" sz="1200" dirty="0" smtClean="0">
                <a:solidFill>
                  <a:srgbClr val="006600"/>
                </a:solidFill>
              </a:rPr>
              <a:t>IR2 (12.0)</a:t>
            </a:r>
          </a:p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FF0000"/>
                </a:solidFill>
              </a:rPr>
              <a:t>IR3 (6.95)</a:t>
            </a:r>
            <a:endParaRPr kumimoji="1" lang="ja-JP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27" name="正方形/長方形 1"/>
          <p:cNvSpPr/>
          <p:nvPr/>
        </p:nvSpPr>
        <p:spPr>
          <a:xfrm>
            <a:off x="435536" y="1646169"/>
            <a:ext cx="2748716" cy="18166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1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7504" y="335558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Potential Reasons for </a:t>
            </a:r>
            <a:r>
              <a:rPr lang="en-US" altLang="ja-JP" sz="2800" dirty="0" smtClean="0">
                <a:solidFill>
                  <a:srgbClr val="FF0000"/>
                </a:solidFill>
              </a:rPr>
              <a:t>IR3</a:t>
            </a:r>
            <a:r>
              <a:rPr lang="en-US" altLang="ja-JP" sz="2800" dirty="0" smtClean="0"/>
              <a:t> Discrepancies btw GSICS/</a:t>
            </a:r>
            <a:r>
              <a:rPr lang="en-US" altLang="ja-JP" sz="2800" dirty="0" err="1" smtClean="0"/>
              <a:t>GeoCAVS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4088795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dirty="0" smtClean="0">
                <a:solidFill>
                  <a:srgbClr val="0070C0"/>
                </a:solidFill>
              </a:rPr>
              <a:t>1) X/Y </a:t>
            </a:r>
            <a:r>
              <a:rPr kumimoji="1" lang="en-US" altLang="ja-JP" dirty="0" smtClean="0">
                <a:solidFill>
                  <a:srgbClr val="0070C0"/>
                </a:solidFill>
              </a:rPr>
              <a:t>values for Regression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dirty="0" smtClean="0">
                <a:solidFill>
                  <a:srgbClr val="0070C0"/>
                </a:solidFill>
              </a:rPr>
              <a:t>2) </a:t>
            </a:r>
            <a:r>
              <a:rPr lang="en-US" altLang="ja-JP" dirty="0">
                <a:solidFill>
                  <a:srgbClr val="0070C0"/>
                </a:solidFill>
              </a:rPr>
              <a:t>Impacts of </a:t>
            </a:r>
            <a:r>
              <a:rPr lang="en-US" altLang="ja-JP" dirty="0" smtClean="0">
                <a:solidFill>
                  <a:srgbClr val="0070C0"/>
                </a:solidFill>
              </a:rPr>
              <a:t>outliers (gross </a:t>
            </a:r>
            <a:r>
              <a:rPr lang="en-US" altLang="ja-JP" dirty="0">
                <a:solidFill>
                  <a:srgbClr val="0070C0"/>
                </a:solidFill>
              </a:rPr>
              <a:t>error </a:t>
            </a:r>
            <a:r>
              <a:rPr lang="en-US" altLang="ja-JP" dirty="0" smtClean="0">
                <a:solidFill>
                  <a:srgbClr val="0070C0"/>
                </a:solidFill>
              </a:rPr>
              <a:t>data)</a:t>
            </a:r>
            <a:endParaRPr lang="en-US" altLang="ja-JP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dirty="0" smtClean="0"/>
              <a:t>3) Collocation Conditions: same GEO-LEO time diffs (5 min) in JMA-GSICS/</a:t>
            </a:r>
            <a:r>
              <a:rPr lang="en-US" altLang="ja-JP" dirty="0" err="1" smtClean="0"/>
              <a:t>GeoCAVS</a:t>
            </a:r>
            <a:endParaRPr lang="en-US" altLang="ja-JP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dirty="0"/>
              <a:t>4</a:t>
            </a:r>
            <a:r>
              <a:rPr lang="en-US" altLang="ja-JP" dirty="0" smtClean="0"/>
              <a:t>) Improved spatial collocation (variable weighting) and parallax correction in </a:t>
            </a:r>
            <a:r>
              <a:rPr lang="en-US" altLang="ja-JP" dirty="0" err="1" smtClean="0"/>
              <a:t>GeoCAVS</a:t>
            </a:r>
            <a:endParaRPr lang="en-US" altLang="ja-JP" dirty="0" smtClean="0"/>
          </a:p>
          <a:p>
            <a:pPr marL="446088" lvl="1" indent="-176213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dirty="0" smtClean="0"/>
              <a:t>Expected not to be the root cause of the IR3 discrepancy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51"/>
          <a:stretch/>
        </p:blipFill>
        <p:spPr bwMode="auto">
          <a:xfrm>
            <a:off x="3311101" y="1373309"/>
            <a:ext cx="5522276" cy="261669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8" name="テキスト ボックス 10"/>
          <p:cNvSpPr txBox="1"/>
          <p:nvPr/>
        </p:nvSpPr>
        <p:spPr>
          <a:xfrm>
            <a:off x="338677" y="1134797"/>
            <a:ext cx="288258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JMA GSICS Results</a:t>
            </a:r>
          </a:p>
          <a:p>
            <a:pPr algn="ctr"/>
            <a:r>
              <a:rPr lang="en-US" altLang="ja-JP" sz="1600" dirty="0"/>
              <a:t>(Time window for stats: 15 days)</a:t>
            </a:r>
            <a:endParaRPr kumimoji="1" lang="ja-JP" altLang="en-US" sz="1600" dirty="0"/>
          </a:p>
        </p:txBody>
      </p:sp>
      <p:sp>
        <p:nvSpPr>
          <p:cNvPr id="11" name="正方形/長方形 8"/>
          <p:cNvSpPr/>
          <p:nvPr/>
        </p:nvSpPr>
        <p:spPr>
          <a:xfrm>
            <a:off x="3945130" y="1950253"/>
            <a:ext cx="2056416" cy="163055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73651" y="1340571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CMA</a:t>
            </a:r>
            <a:endParaRPr kumimoji="1" lang="ja-JP" altLang="en-US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95446" y="4351711"/>
            <a:ext cx="208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Shown in next slides</a:t>
            </a:r>
            <a:endParaRPr kumimoji="1" lang="ja-JP" altLang="en-US" dirty="0" smtClean="0">
              <a:solidFill>
                <a:srgbClr val="0070C0"/>
              </a:solidFill>
            </a:endParaRPr>
          </a:p>
        </p:txBody>
      </p:sp>
      <p:sp>
        <p:nvSpPr>
          <p:cNvPr id="18" name="右中かっこ 17"/>
          <p:cNvSpPr/>
          <p:nvPr/>
        </p:nvSpPr>
        <p:spPr>
          <a:xfrm>
            <a:off x="4366029" y="4219418"/>
            <a:ext cx="144016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02" y="1761209"/>
            <a:ext cx="3044982" cy="2015305"/>
          </a:xfrm>
          <a:prstGeom prst="rect">
            <a:avLst/>
          </a:prstGeom>
        </p:spPr>
      </p:pic>
      <p:sp>
        <p:nvSpPr>
          <p:cNvPr id="20" name="テキスト ボックス 17"/>
          <p:cNvSpPr txBox="1"/>
          <p:nvPr/>
        </p:nvSpPr>
        <p:spPr>
          <a:xfrm>
            <a:off x="487448" y="1809569"/>
            <a:ext cx="127624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200" dirty="0">
                <a:solidFill>
                  <a:srgbClr val="7030A0"/>
                </a:solidFill>
              </a:rPr>
              <a:t>Same Y-axis range with </a:t>
            </a:r>
            <a:r>
              <a:rPr lang="en-US" altLang="ja-JP" sz="1200" dirty="0" smtClean="0">
                <a:solidFill>
                  <a:srgbClr val="7030A0"/>
                </a:solidFill>
              </a:rPr>
              <a:t>CMA </a:t>
            </a:r>
            <a:r>
              <a:rPr lang="en-US" altLang="ja-JP" sz="1200" dirty="0">
                <a:solidFill>
                  <a:srgbClr val="7030A0"/>
                </a:solidFill>
              </a:rPr>
              <a:t>results</a:t>
            </a:r>
            <a:endParaRPr kumimoji="1" lang="ja-JP" altLang="en-US" sz="1200" dirty="0">
              <a:solidFill>
                <a:srgbClr val="7030A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08820" y="1774604"/>
            <a:ext cx="675432" cy="4613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lIns="36000" tIns="18000" rIns="3600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0000FF"/>
                </a:solidFill>
              </a:rPr>
              <a:t>IR1 (10.8)</a:t>
            </a:r>
          </a:p>
          <a:p>
            <a:pPr>
              <a:lnSpc>
                <a:spcPct val="80000"/>
              </a:lnSpc>
            </a:pPr>
            <a:r>
              <a:rPr lang="en-US" altLang="ja-JP" sz="1200" dirty="0" smtClean="0">
                <a:solidFill>
                  <a:srgbClr val="006600"/>
                </a:solidFill>
              </a:rPr>
              <a:t>IR2 (12.0)</a:t>
            </a:r>
          </a:p>
          <a:p>
            <a:pPr>
              <a:lnSpc>
                <a:spcPct val="80000"/>
              </a:lnSpc>
            </a:pPr>
            <a:r>
              <a:rPr kumimoji="1" lang="en-US" altLang="ja-JP" sz="1200" dirty="0" smtClean="0">
                <a:solidFill>
                  <a:srgbClr val="FF0000"/>
                </a:solidFill>
              </a:rPr>
              <a:t>IR3 (6.95)</a:t>
            </a:r>
            <a:endParaRPr kumimoji="1" lang="ja-JP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22" name="正方形/長方形 1"/>
          <p:cNvSpPr/>
          <p:nvPr/>
        </p:nvSpPr>
        <p:spPr>
          <a:xfrm>
            <a:off x="435536" y="1781726"/>
            <a:ext cx="2748716" cy="18166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60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D:\2015-MSC\高橋行端\開発\GSICS\IR\201901_Fy2gIasia\JmaResults\xLeo_yGeo\wGrossErrChk\Fig\scatrad_fy2gIR3_iasia_ra_201705152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5" t="49669"/>
          <a:stretch/>
        </p:blipFill>
        <p:spPr bwMode="auto">
          <a:xfrm>
            <a:off x="477596" y="3984958"/>
            <a:ext cx="2893713" cy="221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2015-MSC\高橋行端\開発\GSICS\IR\201901_Fy2gIasia\JmaResults\xGeo_yLeo\wGrossErrChk\Fig\scatrad_fy2gIR3_iasia_ra_2017051523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" t="49671"/>
          <a:stretch/>
        </p:blipFill>
        <p:spPr bwMode="auto">
          <a:xfrm>
            <a:off x="3275856" y="3984958"/>
            <a:ext cx="2880320" cy="221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769634" y="999039"/>
            <a:ext cx="6034614" cy="2437590"/>
          </a:xfrm>
          <a:prstGeom prst="rect">
            <a:avLst/>
          </a:prstGeom>
          <a:ln>
            <a:noFill/>
          </a:ln>
        </p:spPr>
        <p:txBody>
          <a:bodyPr wrap="square" lIns="36000" tIns="0" rIns="36000" bIns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TB Biases at Standard Scene (247 K)</a:t>
            </a:r>
          </a:p>
          <a:p>
            <a:pPr marL="446088" indent="-269875">
              <a:lnSpc>
                <a:spcPct val="120000"/>
              </a:lnSpc>
              <a:buFont typeface="Calibri" panose="020F0502020204030204" pitchFamily="34" charset="0"/>
              <a:buChar char="‒"/>
            </a:pPr>
            <a:r>
              <a:rPr lang="en-US" altLang="ja-JP" sz="2000" dirty="0" smtClean="0"/>
              <a:t>JMA (X-axis: </a:t>
            </a:r>
            <a:r>
              <a:rPr lang="en-US" altLang="ja-JP" sz="2000" dirty="0" smtClean="0">
                <a:solidFill>
                  <a:srgbClr val="FF0000"/>
                </a:solidFill>
              </a:rPr>
              <a:t>IASI-A</a:t>
            </a:r>
            <a:r>
              <a:rPr lang="en-US" altLang="ja-JP" sz="2000" dirty="0" smtClean="0"/>
              <a:t>) : </a:t>
            </a:r>
            <a:r>
              <a:rPr lang="en-US" altLang="ja-JP" sz="2000" dirty="0" smtClean="0">
                <a:solidFill>
                  <a:srgbClr val="FF0000"/>
                </a:solidFill>
              </a:rPr>
              <a:t>-1.70 K</a:t>
            </a:r>
          </a:p>
          <a:p>
            <a:pPr marL="446088" indent="-269875">
              <a:lnSpc>
                <a:spcPct val="120000"/>
              </a:lnSpc>
              <a:buFont typeface="Calibri" panose="020F0502020204030204" pitchFamily="34" charset="0"/>
              <a:buChar char="‒"/>
            </a:pPr>
            <a:r>
              <a:rPr lang="en-US" altLang="ja-JP" sz="2000" dirty="0" smtClean="0"/>
              <a:t>JMA (X-axis:</a:t>
            </a:r>
            <a:r>
              <a:rPr lang="en-US" altLang="ja-JP" sz="2000" dirty="0" smtClean="0">
                <a:solidFill>
                  <a:srgbClr val="0000FF"/>
                </a:solidFill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</a:rPr>
              <a:t>FY-2G</a:t>
            </a:r>
            <a:r>
              <a:rPr lang="en-US" altLang="ja-JP" sz="2000" dirty="0" smtClean="0"/>
              <a:t>) : </a:t>
            </a:r>
            <a:r>
              <a:rPr lang="en-US" altLang="ja-JP" sz="2000" dirty="0" smtClean="0">
                <a:solidFill>
                  <a:srgbClr val="0070C0"/>
                </a:solidFill>
              </a:rPr>
              <a:t>-1.69</a:t>
            </a:r>
            <a:r>
              <a:rPr lang="ja-JP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</a:rPr>
              <a:t>K</a:t>
            </a:r>
          </a:p>
          <a:p>
            <a:pPr marL="446088" indent="-269875">
              <a:lnSpc>
                <a:spcPct val="120000"/>
              </a:lnSpc>
              <a:buFont typeface="Calibri" panose="020F0502020204030204" pitchFamily="34" charset="0"/>
              <a:buChar char="‒"/>
            </a:pPr>
            <a:r>
              <a:rPr lang="en-US" altLang="ja-JP" sz="2000" dirty="0" smtClean="0"/>
              <a:t>CMA (X-axis: </a:t>
            </a:r>
            <a:r>
              <a:rPr lang="en-US" altLang="ja-JP" sz="2000" dirty="0" smtClean="0">
                <a:solidFill>
                  <a:srgbClr val="0070C0"/>
                </a:solidFill>
              </a:rPr>
              <a:t>FY-2G</a:t>
            </a:r>
            <a:r>
              <a:rPr lang="en-US" altLang="ja-JP" sz="2000" dirty="0" smtClean="0"/>
              <a:t>) : </a:t>
            </a:r>
            <a:r>
              <a:rPr lang="en-US" altLang="ja-JP" sz="2000" dirty="0" smtClean="0">
                <a:solidFill>
                  <a:srgbClr val="0070C0"/>
                </a:solidFill>
              </a:rPr>
              <a:t>-1.69 K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Negligible difference at standard scene, but </a:t>
            </a:r>
            <a:r>
              <a:rPr lang="en-US" altLang="ja-JP" sz="2400" dirty="0" smtClean="0">
                <a:solidFill>
                  <a:srgbClr val="00B050"/>
                </a:solidFill>
              </a:rPr>
              <a:t>larger uncertainty at cold scenes</a:t>
            </a:r>
            <a:endParaRPr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558" y="335558"/>
            <a:ext cx="8325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1</a:t>
            </a:r>
            <a:r>
              <a:rPr lang="en-US" altLang="ja-JP" sz="2800" dirty="0" smtClean="0"/>
              <a:t>) Impacts of X/Y </a:t>
            </a:r>
            <a:r>
              <a:rPr lang="en-US" altLang="ja-JP" sz="2800" dirty="0"/>
              <a:t>values for </a:t>
            </a:r>
            <a:r>
              <a:rPr lang="en-US" altLang="ja-JP" sz="2800" dirty="0" smtClean="0"/>
              <a:t>Regression – </a:t>
            </a:r>
            <a:r>
              <a:rPr lang="en-US" altLang="ja-JP" sz="2800" dirty="0" smtClean="0">
                <a:solidFill>
                  <a:srgbClr val="FF0000"/>
                </a:solidFill>
              </a:rPr>
              <a:t>IR3 (6.95 </a:t>
            </a:r>
            <a:r>
              <a:rPr lang="el-GR" altLang="ja-JP" sz="2800" dirty="0" smtClean="0">
                <a:solidFill>
                  <a:srgbClr val="FF0000"/>
                </a:solidFill>
              </a:rPr>
              <a:t>μ</a:t>
            </a:r>
            <a:r>
              <a:rPr lang="en-US" altLang="ja-JP" sz="2800" dirty="0" smtClean="0">
                <a:solidFill>
                  <a:srgbClr val="FF0000"/>
                </a:solidFill>
              </a:rPr>
              <a:t>m)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pic>
        <p:nvPicPr>
          <p:cNvPr id="6" name="Picture 4" descr="D:\2015-MSC\高橋行端\開発\GSICS\IR\201901_Fy2gIasia\fy2g_iasia_cma\FY2G+VISSR_METOP-A+IASI_TBBiasMonthStats_CH_03_ALL_201705.png"/>
          <p:cNvPicPr>
            <a:picLocks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20363" y="3935857"/>
            <a:ext cx="2974269" cy="192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D:\2015-MSC\高橋行端\開発\GSICS\IR\201901_Fy2gIasia\fy2g_iasia_cma\FY2G+VISSR_METOP-A+IASI_TBBiasMonthStats_CH_01_ALL_201705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2160" y="5897019"/>
            <a:ext cx="3056400" cy="13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133331" y="5987099"/>
            <a:ext cx="2975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CMA results from CMA/NSMC GSICS website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1848" y="3578787"/>
            <a:ext cx="8582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JMA (X-axis: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Metop</a:t>
            </a:r>
            <a:r>
              <a:rPr kumimoji="1" lang="en-US" altLang="ja-JP" dirty="0" smtClean="0">
                <a:solidFill>
                  <a:srgbClr val="FF0000"/>
                </a:solidFill>
              </a:rPr>
              <a:t>-A/IASI</a:t>
            </a:r>
            <a:r>
              <a:rPr kumimoji="1" lang="en-US" altLang="ja-JP" dirty="0" smtClean="0"/>
              <a:t>)            JMA (X-axis: </a:t>
            </a:r>
            <a:r>
              <a:rPr kumimoji="1" lang="en-US" altLang="ja-JP" dirty="0" smtClean="0">
                <a:solidFill>
                  <a:srgbClr val="0070C0"/>
                </a:solidFill>
              </a:rPr>
              <a:t>FY-2G</a:t>
            </a:r>
            <a:r>
              <a:rPr kumimoji="1" lang="en-US" altLang="ja-JP" dirty="0" smtClean="0"/>
              <a:t>)                 CMA-GSICS (X-axis: </a:t>
            </a:r>
            <a:r>
              <a:rPr kumimoji="1" lang="en-US" altLang="ja-JP" dirty="0" smtClean="0">
                <a:solidFill>
                  <a:srgbClr val="0070C0"/>
                </a:solidFill>
              </a:rPr>
              <a:t>FY-2G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340410" y="3502678"/>
            <a:ext cx="342378" cy="1693023"/>
          </a:xfrm>
          <a:prstGeom prst="straightConnector1">
            <a:avLst/>
          </a:prstGeom>
          <a:ln w="38100">
            <a:solidFill>
              <a:srgbClr val="00B05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277271" y="6030230"/>
            <a:ext cx="400141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       TB [K]                                                  TB [K]  </a:t>
            </a:r>
            <a:endParaRPr kumimoji="1" lang="ja-JP" altLang="en-US" sz="16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-598714" y="4859308"/>
            <a:ext cx="1646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FY-2G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− IASI-A</a:t>
            </a:r>
            <a:r>
              <a:rPr kumimoji="1" lang="en-US" altLang="ja-JP" sz="1600" dirty="0" smtClean="0"/>
              <a:t> [K]</a:t>
            </a:r>
            <a:endParaRPr kumimoji="1" lang="ja-JP" altLang="en-US" sz="16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-347838" y="4961278"/>
            <a:ext cx="1564531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-6  -4   -2   0   2    </a:t>
            </a:r>
            <a:r>
              <a:rPr kumimoji="1" lang="en-US" altLang="ja-JP" sz="1400" smtClean="0"/>
              <a:t>4    6</a:t>
            </a:r>
            <a:endParaRPr kumimoji="1" lang="ja-JP" altLang="en-US" sz="14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1276" y="5874491"/>
            <a:ext cx="518571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200      220     240      260     280               200    220      240     260      280</a:t>
            </a:r>
            <a:endParaRPr kumimoji="1" lang="ja-JP" altLang="en-US" sz="1400" dirty="0" smtClean="0"/>
          </a:p>
        </p:txBody>
      </p:sp>
      <p:sp>
        <p:nvSpPr>
          <p:cNvPr id="1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0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 descr="D:\2015-MSC\高橋行端\開発\GSICS\IR\201901_Fy2gIasia\JmaResults\xLeo_yGeo\woGrossErrChk\Fig\scatrad_fy2gIR1_iasia_ra_2017051523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4" b="52271"/>
          <a:stretch/>
        </p:blipFill>
        <p:spPr bwMode="auto">
          <a:xfrm>
            <a:off x="3506942" y="2176688"/>
            <a:ext cx="2469377" cy="2081717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28" name="Picture 2" descr="D:\2015-MSC\高橋行端\開発\GSICS\IR\201901_Fy2gIasia\JmaResults\xLeo_yGeo\wGrossErrChk\Fig\scatrad_fy2gIR1_iasia_ra_2017051523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4" b="50624"/>
          <a:stretch/>
        </p:blipFill>
        <p:spPr bwMode="auto">
          <a:xfrm>
            <a:off x="6459270" y="2162183"/>
            <a:ext cx="2383589" cy="215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2015-MSC\高橋行端\開発\GSICS\IR\201901_Fy2gIasia\JmaResults\xLeo_yGeo\wGrossErrChk\Fig\scatrad_fy2gIR1_iasia_ra_2017051523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70" b="4780"/>
          <a:stretch/>
        </p:blipFill>
        <p:spPr bwMode="auto">
          <a:xfrm>
            <a:off x="5759297" y="4350950"/>
            <a:ext cx="3086924" cy="170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D:\2015-MSC\高橋行端\開発\GSICS\IR\201901_Fy2gIasia\JmaResults\xLeo_yGeo\woGrossErrChk\Fig\scatrad_fy2gIR1_iasia_ra_2017051523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77" b="4758"/>
          <a:stretch/>
        </p:blipFill>
        <p:spPr bwMode="auto">
          <a:xfrm>
            <a:off x="2925892" y="4350950"/>
            <a:ext cx="3085740" cy="1703837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21" name="テキスト ボックス 20"/>
          <p:cNvSpPr txBox="1"/>
          <p:nvPr/>
        </p:nvSpPr>
        <p:spPr>
          <a:xfrm>
            <a:off x="3386952" y="2219128"/>
            <a:ext cx="5144037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600" dirty="0" smtClean="0">
                <a:solidFill>
                  <a:schemeClr val="bg1"/>
                </a:solidFill>
              </a:rPr>
              <a:t>AAA                                                                                                        </a:t>
            </a:r>
            <a:endParaRPr kumimoji="1" lang="ja-JP" altLang="en-US" sz="1600" dirty="0" smtClean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542" y="335558"/>
            <a:ext cx="9086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2</a:t>
            </a:r>
            <a:r>
              <a:rPr lang="en-US" altLang="ja-JP" sz="2800" dirty="0" smtClean="0"/>
              <a:t>) Impacts of Outliers on Regression: case for IR1 (10.8 </a:t>
            </a:r>
            <a:r>
              <a:rPr lang="el-GR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2800" dirty="0" smtClean="0"/>
              <a:t>m)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717252"/>
              </p:ext>
            </p:extLst>
          </p:nvPr>
        </p:nvGraphicFramePr>
        <p:xfrm>
          <a:off x="251520" y="3391372"/>
          <a:ext cx="2351148" cy="248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9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rgbClr val="FF0000"/>
                          </a:solidFill>
                        </a:rPr>
                        <a:t>w/o </a:t>
                      </a:r>
                      <a:r>
                        <a:rPr kumimoji="1" lang="en-US" altLang="ja-JP" sz="1600" b="0" dirty="0" err="1" smtClean="0">
                          <a:solidFill>
                            <a:srgbClr val="FF0000"/>
                          </a:solidFill>
                        </a:rPr>
                        <a:t>grserr</a:t>
                      </a:r>
                      <a:r>
                        <a:rPr kumimoji="1" lang="en-US" altLang="ja-JP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600" b="0" dirty="0" smtClean="0">
                          <a:solidFill>
                            <a:srgbClr val="FF0000"/>
                          </a:solidFill>
                        </a:rPr>
                        <a:t>check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rgbClr val="0070C0"/>
                          </a:solidFill>
                        </a:rPr>
                        <a:t>w/ </a:t>
                      </a:r>
                      <a:r>
                        <a:rPr kumimoji="1" lang="en-US" altLang="ja-JP" sz="1600" b="0" dirty="0" err="1" smtClean="0">
                          <a:solidFill>
                            <a:srgbClr val="0070C0"/>
                          </a:solidFill>
                        </a:rPr>
                        <a:t>grs</a:t>
                      </a:r>
                      <a:r>
                        <a:rPr kumimoji="1" lang="en-US" altLang="ja-JP" sz="1600" b="0" baseline="0" dirty="0" err="1" smtClean="0">
                          <a:solidFill>
                            <a:srgbClr val="0070C0"/>
                          </a:solidFill>
                        </a:rPr>
                        <a:t>err</a:t>
                      </a:r>
                      <a:r>
                        <a:rPr kumimoji="1" lang="en-US" altLang="ja-JP" sz="1600" b="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kumimoji="1" lang="en-US" altLang="ja-JP" sz="1600" b="0" dirty="0" smtClean="0">
                          <a:solidFill>
                            <a:srgbClr val="0070C0"/>
                          </a:solidFill>
                        </a:rPr>
                        <a:t>check</a:t>
                      </a:r>
                      <a:endParaRPr kumimoji="1" lang="ja-JP" altLang="en-US" sz="1600" b="0" dirty="0">
                        <a:solidFill>
                          <a:srgbClr val="0070C0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@290 K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-0.156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(0.003)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-0.174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(0.003)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@250 K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-0.218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(0.012)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-0.482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(0.012)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@220 K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</a:rPr>
                        <a:t>-0.332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(0.027)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0070C0"/>
                          </a:solidFill>
                        </a:rPr>
                        <a:t>-0.940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(0.027)</a:t>
                      </a:r>
                      <a:endParaRPr kumimoji="1" lang="ja-JP" altLang="en-US" sz="16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21141" y="2739769"/>
            <a:ext cx="139903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TB Biases [K]</a:t>
            </a:r>
          </a:p>
          <a:p>
            <a:pPr algn="ctr"/>
            <a:r>
              <a:rPr lang="en-US" altLang="ja-JP" sz="1600" dirty="0" smtClean="0"/>
              <a:t>(Std. err of TB)</a:t>
            </a:r>
            <a:endParaRPr kumimoji="1" lang="en-US" altLang="ja-JP" sz="16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62442" y="6102588"/>
            <a:ext cx="67518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TB [K]</a:t>
            </a:r>
            <a:endParaRPr kumimoji="1" lang="ja-JP" altLang="en-US" sz="16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 rot="16200000">
            <a:off x="2047763" y="4978558"/>
            <a:ext cx="164660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FY-2G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− IASI-A</a:t>
            </a:r>
            <a:r>
              <a:rPr kumimoji="1" lang="en-US" altLang="ja-JP" sz="1600" dirty="0" smtClean="0"/>
              <a:t> [K]</a:t>
            </a:r>
            <a:endParaRPr kumimoji="1" lang="ja-JP" altLang="en-US" sz="16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2331575" y="5060748"/>
            <a:ext cx="1535677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200" dirty="0" smtClean="0"/>
              <a:t>-6   -4   -2     0    2     4    6</a:t>
            </a:r>
            <a:endParaRPr kumimoji="1" lang="ja-JP" altLang="en-US" sz="12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02967" y="5958572"/>
            <a:ext cx="260167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200" dirty="0" smtClean="0"/>
              <a:t>200     220    240    260     280     300    320</a:t>
            </a:r>
            <a:endParaRPr kumimoji="1" lang="ja-JP" altLang="en-US" sz="12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96850" y="6100918"/>
            <a:ext cx="67518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TB [K]</a:t>
            </a:r>
            <a:endParaRPr kumimoji="1" lang="ja-JP" altLang="en-US" sz="16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37375" y="5956902"/>
            <a:ext cx="2601674" cy="184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200" dirty="0" smtClean="0"/>
              <a:t>200     220    240    260     280     300    320</a:t>
            </a:r>
            <a:endParaRPr kumimoji="1" lang="ja-JP" altLang="en-US" sz="12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2702835" y="3155171"/>
            <a:ext cx="148989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200" dirty="0" smtClean="0"/>
              <a:t>FY-2G </a:t>
            </a:r>
            <a:r>
              <a:rPr kumimoji="1" lang="en-US" altLang="ja-JP" sz="1200" dirty="0" smtClean="0"/>
              <a:t>[</a:t>
            </a:r>
            <a:r>
              <a:rPr kumimoji="1" lang="en-US" altLang="ja-JP" sz="1200" dirty="0" err="1" smtClean="0"/>
              <a:t>mW</a:t>
            </a:r>
            <a:r>
              <a:rPr kumimoji="1" lang="en-US" altLang="ja-JP" sz="1200" dirty="0" smtClean="0"/>
              <a:t>/m</a:t>
            </a:r>
            <a:r>
              <a:rPr kumimoji="1" lang="en-US" altLang="ja-JP" sz="1200" baseline="30000" dirty="0" smtClean="0"/>
              <a:t>2</a:t>
            </a:r>
            <a:r>
              <a:rPr kumimoji="1" lang="en-US" altLang="ja-JP" sz="1200" dirty="0" smtClean="0"/>
              <a:t>/</a:t>
            </a:r>
            <a:r>
              <a:rPr kumimoji="1" lang="en-US" altLang="ja-JP" sz="1200" dirty="0" err="1" smtClean="0"/>
              <a:t>sr</a:t>
            </a:r>
            <a:r>
              <a:rPr kumimoji="1" lang="en-US" altLang="ja-JP" sz="1200" dirty="0" smtClean="0"/>
              <a:t>/cm</a:t>
            </a:r>
            <a:r>
              <a:rPr kumimoji="1" lang="en-US" altLang="ja-JP" sz="1200" baseline="30000" dirty="0" smtClean="0"/>
              <a:t>-1</a:t>
            </a:r>
            <a:r>
              <a:rPr kumimoji="1" lang="en-US" altLang="ja-JP" sz="1200" dirty="0" smtClean="0"/>
              <a:t>]</a:t>
            </a:r>
            <a:endParaRPr kumimoji="1" lang="ja-JP" altLang="en-US" sz="12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68189" y="4145559"/>
            <a:ext cx="149470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200" dirty="0" smtClean="0"/>
              <a:t>IASI-A </a:t>
            </a:r>
            <a:r>
              <a:rPr kumimoji="1" lang="en-US" altLang="ja-JP" sz="1200" dirty="0" smtClean="0"/>
              <a:t>[</a:t>
            </a:r>
            <a:r>
              <a:rPr kumimoji="1" lang="en-US" altLang="ja-JP" sz="1200" dirty="0" err="1" smtClean="0"/>
              <a:t>mW</a:t>
            </a:r>
            <a:r>
              <a:rPr kumimoji="1" lang="en-US" altLang="ja-JP" sz="1200" dirty="0" smtClean="0"/>
              <a:t>/m</a:t>
            </a:r>
            <a:r>
              <a:rPr kumimoji="1" lang="en-US" altLang="ja-JP" sz="1200" baseline="30000" dirty="0" smtClean="0"/>
              <a:t>2</a:t>
            </a:r>
            <a:r>
              <a:rPr kumimoji="1" lang="en-US" altLang="ja-JP" sz="1200" dirty="0" smtClean="0"/>
              <a:t>/</a:t>
            </a:r>
            <a:r>
              <a:rPr kumimoji="1" lang="en-US" altLang="ja-JP" sz="1200" dirty="0" err="1" smtClean="0"/>
              <a:t>sr</a:t>
            </a:r>
            <a:r>
              <a:rPr kumimoji="1" lang="en-US" altLang="ja-JP" sz="1200" dirty="0" smtClean="0"/>
              <a:t>/cm</a:t>
            </a:r>
            <a:r>
              <a:rPr kumimoji="1" lang="en-US" altLang="ja-JP" sz="1200" baseline="30000" dirty="0" smtClean="0"/>
              <a:t>-1</a:t>
            </a:r>
            <a:r>
              <a:rPr kumimoji="1" lang="en-US" altLang="ja-JP" sz="1200" dirty="0" smtClean="0"/>
              <a:t>]</a:t>
            </a:r>
            <a:endParaRPr kumimoji="1" lang="ja-JP" altLang="en-US" sz="12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5562292" y="3119543"/>
            <a:ext cx="148989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200" dirty="0" smtClean="0"/>
              <a:t>FY-2G </a:t>
            </a:r>
            <a:r>
              <a:rPr kumimoji="1" lang="en-US" altLang="ja-JP" sz="1200" dirty="0" smtClean="0"/>
              <a:t>[</a:t>
            </a:r>
            <a:r>
              <a:rPr kumimoji="1" lang="en-US" altLang="ja-JP" sz="1200" dirty="0" err="1" smtClean="0"/>
              <a:t>mW</a:t>
            </a:r>
            <a:r>
              <a:rPr kumimoji="1" lang="en-US" altLang="ja-JP" sz="1200" dirty="0" smtClean="0"/>
              <a:t>/m</a:t>
            </a:r>
            <a:r>
              <a:rPr kumimoji="1" lang="en-US" altLang="ja-JP" sz="1200" baseline="30000" dirty="0" smtClean="0"/>
              <a:t>2</a:t>
            </a:r>
            <a:r>
              <a:rPr kumimoji="1" lang="en-US" altLang="ja-JP" sz="1200" dirty="0" smtClean="0"/>
              <a:t>/</a:t>
            </a:r>
            <a:r>
              <a:rPr kumimoji="1" lang="en-US" altLang="ja-JP" sz="1200" dirty="0" err="1" smtClean="0"/>
              <a:t>sr</a:t>
            </a:r>
            <a:r>
              <a:rPr kumimoji="1" lang="en-US" altLang="ja-JP" sz="1200" dirty="0" smtClean="0"/>
              <a:t>/cm</a:t>
            </a:r>
            <a:r>
              <a:rPr kumimoji="1" lang="en-US" altLang="ja-JP" sz="1200" baseline="30000" dirty="0" smtClean="0"/>
              <a:t>-1</a:t>
            </a:r>
            <a:r>
              <a:rPr kumimoji="1" lang="en-US" altLang="ja-JP" sz="1200" dirty="0" smtClean="0"/>
              <a:t>]</a:t>
            </a:r>
            <a:endParaRPr kumimoji="1" lang="ja-JP" altLang="en-US" sz="12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20750" y="4133377"/>
            <a:ext cx="149470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200" dirty="0" smtClean="0"/>
              <a:t>IASI-A </a:t>
            </a:r>
            <a:r>
              <a:rPr kumimoji="1" lang="en-US" altLang="ja-JP" sz="1200" dirty="0" smtClean="0"/>
              <a:t>[</a:t>
            </a:r>
            <a:r>
              <a:rPr kumimoji="1" lang="en-US" altLang="ja-JP" sz="1200" dirty="0" err="1" smtClean="0"/>
              <a:t>mW</a:t>
            </a:r>
            <a:r>
              <a:rPr kumimoji="1" lang="en-US" altLang="ja-JP" sz="1200" dirty="0" smtClean="0"/>
              <a:t>/m</a:t>
            </a:r>
            <a:r>
              <a:rPr kumimoji="1" lang="en-US" altLang="ja-JP" sz="1200" baseline="30000" dirty="0" smtClean="0"/>
              <a:t>2</a:t>
            </a:r>
            <a:r>
              <a:rPr kumimoji="1" lang="en-US" altLang="ja-JP" sz="1200" dirty="0" smtClean="0"/>
              <a:t>/</a:t>
            </a:r>
            <a:r>
              <a:rPr kumimoji="1" lang="en-US" altLang="ja-JP" sz="1200" dirty="0" err="1" smtClean="0"/>
              <a:t>sr</a:t>
            </a:r>
            <a:r>
              <a:rPr kumimoji="1" lang="en-US" altLang="ja-JP" sz="1200" dirty="0" smtClean="0"/>
              <a:t>/cm</a:t>
            </a:r>
            <a:r>
              <a:rPr kumimoji="1" lang="en-US" altLang="ja-JP" sz="1200" baseline="30000" dirty="0" smtClean="0"/>
              <a:t>-1</a:t>
            </a:r>
            <a:r>
              <a:rPr kumimoji="1" lang="en-US" altLang="ja-JP" sz="1200" dirty="0" smtClean="0"/>
              <a:t>]</a:t>
            </a:r>
            <a:endParaRPr kumimoji="1" lang="ja-JP" altLang="en-US" sz="12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90919" y="2044115"/>
            <a:ext cx="504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w/o gross err check                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w/ gross err check</a:t>
            </a:r>
            <a:endParaRPr kumimoji="1" lang="ja-JP" alt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3843537" y="2753381"/>
            <a:ext cx="295459" cy="93610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68163" y="6175357"/>
            <a:ext cx="291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Red curve: estimated TB bias</a:t>
            </a:r>
          </a:p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 from regression for 1-29 May 2017</a:t>
            </a:r>
            <a:endParaRPr kumimoji="1" lang="ja-JP" alt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39552" y="1178168"/>
            <a:ext cx="7920880" cy="738664"/>
          </a:xfrm>
          <a:prstGeom prst="rect">
            <a:avLst/>
          </a:prstGeom>
          <a:ln>
            <a:noFill/>
          </a:ln>
        </p:spPr>
        <p:txBody>
          <a:bodyPr wrap="square" lIns="36000" tIns="0" rIns="36000" bIns="0">
            <a:spAutoFit/>
          </a:bodyPr>
          <a:lstStyle/>
          <a:p>
            <a:pPr marL="269875" indent="-2698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Outliers: expected to be removed by referring quality flags in L1 data</a:t>
            </a:r>
          </a:p>
          <a:p>
            <a:pPr marL="269875" indent="-26987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Introduction of gross error check to GEO-LEO-IR: to be discussed later</a:t>
            </a:r>
          </a:p>
        </p:txBody>
      </p:sp>
    </p:spTree>
    <p:extLst>
      <p:ext uri="{BB962C8B-B14F-4D97-AF65-F5344CB8AC3E}">
        <p14:creationId xmlns:p14="http://schemas.microsoft.com/office/powerpoint/2010/main" val="11500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35558"/>
            <a:ext cx="857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 smtClean="0"/>
              <a:t>Summary</a:t>
            </a:r>
            <a:endParaRPr kumimoji="1" lang="ja-JP" altLang="en-US" sz="4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196752"/>
            <a:ext cx="8604448" cy="50013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JMA GSICS algorithm was applied to FY-2G IR1-3 (10.8, 12.0, 6.95 </a:t>
            </a:r>
            <a:r>
              <a:rPr lang="el-GR" altLang="ja-JP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altLang="ja-JP" sz="2000" dirty="0" smtClean="0"/>
              <a:t>m) w.r.t. </a:t>
            </a:r>
            <a:r>
              <a:rPr lang="en-US" altLang="ja-JP" sz="2000" dirty="0" err="1" smtClean="0"/>
              <a:t>Metop</a:t>
            </a:r>
            <a:r>
              <a:rPr lang="en-US" altLang="ja-JP" sz="2000" dirty="0" smtClean="0"/>
              <a:t>-A/IASI to find the root cause of discrepancies between CMA-GSICS and </a:t>
            </a:r>
            <a:r>
              <a:rPr lang="en-US" altLang="ja-JP" sz="2000" dirty="0" err="1" smtClean="0"/>
              <a:t>GeoCAVS</a:t>
            </a:r>
            <a:r>
              <a:rPr lang="en-US" altLang="ja-JP" sz="2000" dirty="0" smtClean="0"/>
              <a:t> results.</a:t>
            </a:r>
          </a:p>
          <a:p>
            <a:pPr marL="342900" indent="-34290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Results/findings in this study (3-month validation for MJJ 2017)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Original IR2 SRF is used in CMA-GSICS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JMA-GSICS and CMA-GSICS: </a:t>
            </a:r>
            <a:r>
              <a:rPr lang="en-US" altLang="ja-JP" dirty="0" smtClean="0">
                <a:solidFill>
                  <a:srgbClr val="0000FF"/>
                </a:solidFill>
              </a:rPr>
              <a:t>good agreement </a:t>
            </a:r>
            <a:r>
              <a:rPr lang="en-US" altLang="ja-JP" dirty="0" smtClean="0">
                <a:solidFill>
                  <a:srgbClr val="0000FF"/>
                </a:solidFill>
              </a:rPr>
              <a:t>(0.1K) </a:t>
            </a:r>
            <a:r>
              <a:rPr lang="en-US" altLang="ja-JP" dirty="0" smtClean="0">
                <a:solidFill>
                  <a:srgbClr val="0000FF"/>
                </a:solidFill>
              </a:rPr>
              <a:t>for </a:t>
            </a:r>
            <a:r>
              <a:rPr lang="en-US" altLang="ja-JP" dirty="0">
                <a:solidFill>
                  <a:srgbClr val="0000FF"/>
                </a:solidFill>
              </a:rPr>
              <a:t>IR1-IR3 </a:t>
            </a:r>
            <a:r>
              <a:rPr lang="en-US" altLang="ja-JP" dirty="0"/>
              <a:t>under the condition of  averaging during the 3-month period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/>
              <a:t>GSICS and </a:t>
            </a:r>
            <a:r>
              <a:rPr lang="en-US" altLang="ja-JP" dirty="0" err="1"/>
              <a:t>GeoCAVS</a:t>
            </a:r>
            <a:r>
              <a:rPr lang="en-US" altLang="ja-JP" dirty="0"/>
              <a:t>: </a:t>
            </a:r>
            <a:r>
              <a:rPr lang="en-US" altLang="ja-JP" dirty="0">
                <a:solidFill>
                  <a:srgbClr val="0000FF"/>
                </a:solidFill>
              </a:rPr>
              <a:t>general agreement </a:t>
            </a:r>
            <a:r>
              <a:rPr lang="en-US" altLang="ja-JP" dirty="0" smtClean="0">
                <a:solidFill>
                  <a:srgbClr val="0000FF"/>
                </a:solidFill>
              </a:rPr>
              <a:t>( </a:t>
            </a:r>
            <a:r>
              <a:rPr lang="en-US" altLang="ja-JP" dirty="0" smtClean="0">
                <a:solidFill>
                  <a:srgbClr val="0000FF"/>
                </a:solidFill>
              </a:rPr>
              <a:t>0.3 K</a:t>
            </a:r>
            <a:r>
              <a:rPr lang="en-US" altLang="ja-JP" dirty="0">
                <a:solidFill>
                  <a:srgbClr val="0000FF"/>
                </a:solidFill>
              </a:rPr>
              <a:t>) for </a:t>
            </a:r>
            <a:r>
              <a:rPr lang="en-US" altLang="ja-JP" dirty="0" smtClean="0">
                <a:solidFill>
                  <a:srgbClr val="0000FF"/>
                </a:solidFill>
              </a:rPr>
              <a:t>IR1 &amp; IR2</a:t>
            </a:r>
            <a:r>
              <a:rPr lang="en-US" altLang="ja-JP" dirty="0" smtClean="0"/>
              <a:t> </a:t>
            </a:r>
            <a:r>
              <a:rPr lang="en-US" altLang="ja-JP" dirty="0"/>
              <a:t>under the condition of  averaging during the 3-month period</a:t>
            </a:r>
          </a:p>
          <a:p>
            <a:pPr marL="452438" indent="-27146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US" altLang="ja-JP" dirty="0" smtClean="0"/>
              <a:t>GSICS Algorithm: negative bias in IR3 (&gt; 1 K) compared with </a:t>
            </a:r>
            <a:r>
              <a:rPr lang="en-US" altLang="ja-JP" dirty="0" err="1" smtClean="0"/>
              <a:t>GeoCAVS</a:t>
            </a:r>
            <a:endParaRPr lang="en-US" altLang="ja-JP" dirty="0" smtClean="0"/>
          </a:p>
          <a:p>
            <a:pPr marL="981075" lvl="1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ja-JP" dirty="0" smtClean="0"/>
              <a:t>Need for further investigation to find the root cause(s)</a:t>
            </a:r>
          </a:p>
          <a:p>
            <a:pPr marL="363538" lvl="1" indent="-363538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Future tasks/collaborations: to be discussed in next slide</a:t>
            </a:r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4248472" cy="365125"/>
          </a:xfrm>
        </p:spPr>
        <p:txBody>
          <a:bodyPr/>
          <a:lstStyle/>
          <a:p>
            <a:r>
              <a:rPr kumimoji="1" lang="en-US" altLang="ja-JP" dirty="0" smtClean="0"/>
              <a:t>2019 GRWG/GDWG Annual Meeting, 4-8 March, </a:t>
            </a:r>
            <a:r>
              <a:rPr kumimoji="1" lang="en-US" altLang="ja-JP" dirty="0" err="1" smtClean="0"/>
              <a:t>Frascati</a:t>
            </a:r>
            <a:r>
              <a:rPr kumimoji="1" lang="en-US" altLang="ja-JP" dirty="0" smtClean="0"/>
              <a:t>, Italy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59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1461</Words>
  <Application>Microsoft Office PowerPoint</Application>
  <PresentationFormat>全屏显示(4:3)</PresentationFormat>
  <Paragraphs>248</Paragraphs>
  <Slides>14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​​テーマ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気象庁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Masaya Takahashi</dc:creator>
  <cp:lastModifiedBy>lenovo</cp:lastModifiedBy>
  <cp:revision>190</cp:revision>
  <dcterms:created xsi:type="dcterms:W3CDTF">2019-01-11T09:11:02Z</dcterms:created>
  <dcterms:modified xsi:type="dcterms:W3CDTF">2019-02-26T06:20:25Z</dcterms:modified>
</cp:coreProperties>
</file>