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7"/>
  </p:notesMasterIdLst>
  <p:handoutMasterIdLst>
    <p:handoutMasterId r:id="rId29"/>
  </p:handoutMasterIdLst>
  <p:sldIdLst>
    <p:sldId id="263" r:id="rId4"/>
    <p:sldId id="267" r:id="rId5"/>
    <p:sldId id="268" r:id="rId6"/>
    <p:sldId id="269" r:id="rId8"/>
    <p:sldId id="271" r:id="rId9"/>
    <p:sldId id="274" r:id="rId10"/>
    <p:sldId id="272" r:id="rId11"/>
    <p:sldId id="273" r:id="rId12"/>
    <p:sldId id="275" r:id="rId13"/>
    <p:sldId id="287" r:id="rId14"/>
    <p:sldId id="280" r:id="rId15"/>
    <p:sldId id="289" r:id="rId16"/>
    <p:sldId id="292" r:id="rId17"/>
    <p:sldId id="290" r:id="rId18"/>
    <p:sldId id="304" r:id="rId19"/>
    <p:sldId id="293" r:id="rId20"/>
    <p:sldId id="295" r:id="rId21"/>
    <p:sldId id="318" r:id="rId22"/>
    <p:sldId id="306" r:id="rId23"/>
    <p:sldId id="303" r:id="rId24"/>
    <p:sldId id="305" r:id="rId25"/>
    <p:sldId id="294" r:id="rId26"/>
    <p:sldId id="300" r:id="rId27"/>
    <p:sldId id="317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DI" initials="D" lastIdx="1" clrIdx="0"/>
  <p:cmAuthor id="0" name="ljj" initials="l" lastIdx="2" clrIdx="0"/>
  <p:cmAuthor id="2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D41"/>
    <a:srgbClr val="CC0000"/>
    <a:srgbClr val="B2B2B2"/>
    <a:srgbClr val="202020"/>
    <a:srgbClr val="323232"/>
    <a:srgbClr val="CC3300"/>
    <a:srgbClr val="FF3300"/>
    <a:srgbClr val="99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8" y="96"/>
      </p:cViewPr>
      <p:guideLst>
        <p:guide orient="horz" pos="2152"/>
        <p:guide pos="382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21.wmf"/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standard specification previous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prettily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 defTabSz="457200" eaLnBrk="1" hangingPunct="1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0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r>
              <a:rPr lang="zh-CN" altLang="zh-CN" dirty="0">
                <a:latin typeface="Arial" panose="020B0604020202020204" pitchFamily="34" charset="0"/>
                <a:ea typeface="宋体" panose="02010600030101010101" pitchFamily="2" charset="-122"/>
              </a:rPr>
              <a:t>technique applicative</a:t>
            </a:r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margin </a:t>
            </a:r>
            <a:r>
              <a:rPr lang="en-US" altLang="zh-CN"/>
              <a:t>s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strict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结果已经业务运行，结果可以共享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如果是</a:t>
            </a:r>
            <a:r>
              <a:rPr lang="en-US" altLang="zh-CN"/>
              <a:t>CRis</a:t>
            </a:r>
            <a:r>
              <a:rPr lang="zh-CN" altLang="en-US"/>
              <a:t>与</a:t>
            </a:r>
            <a:r>
              <a:rPr lang="en-US" altLang="zh-CN"/>
              <a:t>IASI</a:t>
            </a:r>
            <a:r>
              <a:rPr lang="zh-CN" altLang="en-US"/>
              <a:t>间差异导致，</a:t>
            </a:r>
            <a:r>
              <a:rPr lang="en-US" altLang="zh-CN"/>
              <a:t>IASI</a:t>
            </a:r>
            <a:r>
              <a:rPr lang="zh-CN" altLang="en-US"/>
              <a:t>应该比</a:t>
            </a:r>
            <a:r>
              <a:rPr lang="en-US" altLang="zh-CN"/>
              <a:t>Cris</a:t>
            </a:r>
            <a:r>
              <a:rPr lang="zh-CN" altLang="en-US"/>
              <a:t>小， 实际两者的交叉比对结果也显示相同趋势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focal plane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reduced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Cross tracks sometimes appear continuously, sometimes not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421"/>
            <a:ext cx="9144000" cy="2387723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223"/>
            <a:ext cx="9144000" cy="165584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5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5" b="1">
                <a:latin typeface="+mj-lt"/>
                <a:ea typeface="等线" panose="02010600030101010101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  <a:lvl2pPr>
              <a:defRPr>
                <a:latin typeface="+mn-lt"/>
                <a:ea typeface="+mn-ea"/>
              </a:defRPr>
            </a:lvl2pPr>
            <a:lvl3pPr>
              <a:defRPr>
                <a:latin typeface="+mn-lt"/>
                <a:ea typeface="+mn-ea"/>
              </a:defRPr>
            </a:lvl3pPr>
            <a:lvl4pPr>
              <a:defRPr>
                <a:latin typeface="+mn-lt"/>
                <a:ea typeface="+mn-ea"/>
              </a:defRPr>
            </a:lvl4pPr>
            <a:lvl5pPr>
              <a:defRPr>
                <a:latin typeface="+mn-lt"/>
                <a:ea typeface="+mn-ea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6"/>
            <a:ext cx="10515600" cy="2852884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699"/>
            <a:ext cx="10515600" cy="150026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82"/>
            <a:ext cx="5376672" cy="45261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82"/>
            <a:ext cx="5376672" cy="45261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44"/>
            <a:ext cx="10515600" cy="1325631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530"/>
            <a:ext cx="4873575" cy="82395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835" indent="0">
              <a:buNone/>
              <a:defRPr sz="13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516"/>
            <a:ext cx="4873575" cy="352446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530"/>
            <a:ext cx="4897576" cy="82395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835" indent="0">
              <a:buNone/>
              <a:defRPr sz="13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516"/>
            <a:ext cx="4897576" cy="352446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24"/>
            <a:ext cx="3932237" cy="1600282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75"/>
            <a:ext cx="6172200" cy="48738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506"/>
            <a:ext cx="3932237" cy="381178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5"/>
            </a:lvl2pPr>
            <a:lvl3pPr marL="685800" indent="0">
              <a:buNone/>
              <a:defRPr sz="900"/>
            </a:lvl3pPr>
            <a:lvl4pPr marL="1028700" indent="0">
              <a:buNone/>
              <a:defRPr sz="755"/>
            </a:lvl4pPr>
            <a:lvl5pPr marL="1371600" indent="0">
              <a:buNone/>
              <a:defRPr sz="755"/>
            </a:lvl5pPr>
            <a:lvl6pPr marL="1714500" indent="0">
              <a:buNone/>
              <a:defRPr sz="755"/>
            </a:lvl6pPr>
            <a:lvl7pPr marL="2057400" indent="0">
              <a:buNone/>
              <a:defRPr sz="755"/>
            </a:lvl7pPr>
            <a:lvl8pPr marL="2400300" indent="0">
              <a:buNone/>
              <a:defRPr sz="755"/>
            </a:lvl8pPr>
            <a:lvl9pPr marL="2743835" indent="0">
              <a:buNone/>
              <a:defRPr sz="7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24"/>
            <a:ext cx="4165349" cy="1600282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25"/>
            <a:ext cx="6172200" cy="540412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506"/>
            <a:ext cx="4165349" cy="3811784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5"/>
            </a:lvl2pPr>
            <a:lvl3pPr marL="685800" indent="0">
              <a:buNone/>
              <a:defRPr sz="1200"/>
            </a:lvl3pPr>
            <a:lvl4pPr marL="1028700" indent="0">
              <a:buNone/>
              <a:defRPr sz="1055"/>
            </a:lvl4pPr>
            <a:lvl5pPr marL="1371600" indent="0">
              <a:buNone/>
              <a:defRPr sz="1055"/>
            </a:lvl5pPr>
            <a:lvl6pPr marL="1714500" indent="0">
              <a:buNone/>
              <a:defRPr sz="1055"/>
            </a:lvl6pPr>
            <a:lvl7pPr marL="2057400" indent="0">
              <a:buNone/>
              <a:defRPr sz="1055"/>
            </a:lvl7pPr>
            <a:lvl8pPr marL="2400300" indent="0">
              <a:buNone/>
              <a:defRPr sz="1055"/>
            </a:lvl8pPr>
            <a:lvl9pPr marL="2743835" indent="0">
              <a:buNone/>
              <a:defRPr sz="10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82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70573" cy="585182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83845" y="6493510"/>
            <a:ext cx="10561955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Line 12"/>
          <p:cNvSpPr>
            <a:spLocks noChangeShapeType="1"/>
          </p:cNvSpPr>
          <p:nvPr userDrawn="1"/>
        </p:nvSpPr>
        <p:spPr bwMode="auto">
          <a:xfrm>
            <a:off x="239184" y="6572589"/>
            <a:ext cx="118575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1143059"/>
            <a:ext cx="4572000" cy="158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7620000" y="6571001"/>
            <a:ext cx="4572000" cy="158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rot="5400000">
            <a:off x="-96308" y="713617"/>
            <a:ext cx="1143000" cy="158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rot="5400000">
            <a:off x="-286808" y="713617"/>
            <a:ext cx="1143000" cy="158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143933" y="1143059"/>
            <a:ext cx="118575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9" name="标题占位符 1"/>
          <p:cNvSpPr>
            <a:spLocks noGrp="1"/>
          </p:cNvSpPr>
          <p:nvPr>
            <p:ph type="title"/>
          </p:nvPr>
        </p:nvSpPr>
        <p:spPr>
          <a:xfrm>
            <a:off x="609600" y="274969"/>
            <a:ext cx="10972800" cy="8738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60" name="文本占位符 2"/>
          <p:cNvSpPr>
            <a:spLocks noGrp="1"/>
          </p:cNvSpPr>
          <p:nvPr>
            <p:ph type="body"/>
          </p:nvPr>
        </p:nvSpPr>
        <p:spPr>
          <a:xfrm>
            <a:off x="285538" y="1285940"/>
            <a:ext cx="10972800" cy="452619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4105" name="Picture 7" descr="气象局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05540" y="6028369"/>
            <a:ext cx="886460" cy="8296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725" y="6028128"/>
            <a:ext cx="825500" cy="7937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:\MY DOCUMENTS\GSICS\logo\GSICS500px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745980" y="47625"/>
            <a:ext cx="244602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 userDrawn="1"/>
        </p:nvSpPr>
        <p:spPr>
          <a:xfrm>
            <a:off x="476250" y="6555105"/>
            <a:ext cx="75819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sym typeface="+mn-ea"/>
              </a:rPr>
              <a:t>20</a:t>
            </a:r>
            <a:r>
              <a:rPr lang="en-US" altLang="zh-CN" sz="140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sym typeface="+mn-ea"/>
              </a:rPr>
              <a:t>19 GSICS Annual Meeting, Frascati , </a:t>
            </a:r>
            <a:r>
              <a:rPr lang="en-US" altLang="zh-CN" sz="140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sym typeface="+mn-ea"/>
              </a:rPr>
              <a:t>Italy, </a:t>
            </a:r>
            <a:r>
              <a:rPr lang="en-US" altLang="zh-CN" sz="140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sym typeface="+mn-ea"/>
              </a:rPr>
              <a:t>04-08, March, 2019</a:t>
            </a:r>
            <a:endParaRPr lang="en-US" altLang="zh-CN" sz="140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585" lvl="1" indent="-286385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5235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2435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635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83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8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10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82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tags" Target="../tags/tag7.xml"/><Relationship Id="rId3" Type="http://schemas.openxmlformats.org/officeDocument/2006/relationships/image" Target="../media/image33.png"/><Relationship Id="rId2" Type="http://schemas.openxmlformats.org/officeDocument/2006/relationships/tags" Target="../tags/tag6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88.png"/><Relationship Id="rId11" Type="http://schemas.openxmlformats.org/officeDocument/2006/relationships/image" Target="../media/image87.png"/><Relationship Id="rId10" Type="http://schemas.openxmlformats.org/officeDocument/2006/relationships/image" Target="../media/image86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20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17.png"/><Relationship Id="rId13" Type="http://schemas.openxmlformats.org/officeDocument/2006/relationships/notesSlide" Target="../notesSlides/notesSlide3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1.wmf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00" name="标题 1"/>
          <p:cNvSpPr>
            <a:spLocks noGrp="1"/>
          </p:cNvSpPr>
          <p:nvPr>
            <p:ph type="ctrTitle"/>
          </p:nvPr>
        </p:nvSpPr>
        <p:spPr>
          <a:xfrm>
            <a:off x="286891" y="1466250"/>
            <a:ext cx="11667320" cy="1959791"/>
          </a:xfrm>
        </p:spPr>
        <p:txBody>
          <a:bodyPr wrap="square" lIns="121904" tIns="60952" rIns="121904" bIns="60952" anchor="ctr"/>
          <a:lstStyle>
            <a:lvl1pPr lvl="0">
              <a:defRPr/>
            </a:lvl1pPr>
          </a:lstStyle>
          <a:p>
            <a:pPr lvl="0" indent="0">
              <a:lnSpc>
                <a:spcPct val="110000"/>
              </a:lnSpc>
            </a:pPr>
            <a:br>
              <a:rPr lang="en-US" altLang="zh-CN" sz="3200" b="1" dirty="0">
                <a:latin typeface="Calibri" panose="020F0502020204030204" charset="0"/>
                <a:ea typeface="Calibri" panose="020F0502020204030204" charset="0"/>
                <a:sym typeface="Arial Unicode MS" pitchFamily="34" charset="-122"/>
              </a:rPr>
            </a:br>
            <a:r>
              <a:rPr lang="en-US" sz="4265" b="1" dirty="0">
                <a:ea typeface="微软雅黑" panose="020B0503020204020204" charset="-122"/>
                <a:cs typeface="+mj-lt"/>
                <a:sym typeface="+mn-ea"/>
              </a:rPr>
              <a:t>Multispectral </a:t>
            </a:r>
            <a:r>
              <a:rPr sz="4265" b="1" dirty="0">
                <a:ea typeface="微软雅黑" panose="020B0503020204020204" charset="-122"/>
                <a:cs typeface="+mj-lt"/>
                <a:sym typeface="+mn-ea"/>
              </a:rPr>
              <a:t>IR inter-calibration update in CMA including GEO-LEO and LEO-LEO </a:t>
            </a:r>
            <a:r>
              <a:rPr lang="en-US" altLang="zh-CN" sz="426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4265" b="1" dirty="0" smtClean="0"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02" name="直接连接符 3"/>
          <p:cNvSpPr/>
          <p:nvPr/>
        </p:nvSpPr>
        <p:spPr>
          <a:xfrm>
            <a:off x="759048" y="3446546"/>
            <a:ext cx="10000015" cy="2116"/>
          </a:xfrm>
          <a:prstGeom prst="line">
            <a:avLst/>
          </a:prstGeom>
          <a:ln w="57150" cap="flat" cmpd="sng">
            <a:solidFill>
              <a:srgbClr val="5A35F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3" name="直接连接符 4"/>
          <p:cNvSpPr/>
          <p:nvPr/>
        </p:nvSpPr>
        <p:spPr>
          <a:xfrm>
            <a:off x="1978118" y="3522734"/>
            <a:ext cx="10000016" cy="2117"/>
          </a:xfrm>
          <a:prstGeom prst="line">
            <a:avLst/>
          </a:prstGeom>
          <a:ln w="57150" cap="flat" cmpd="sng">
            <a:solidFill>
              <a:srgbClr val="5A35F5"/>
            </a:solidFill>
            <a:prstDash val="solid"/>
            <a:miter/>
            <a:headEnd type="none" w="med" len="med"/>
            <a:tailEnd type="none" w="med" len="med"/>
          </a:ln>
        </p:spPr>
      </p:sp>
      <p:pic>
        <p:nvPicPr>
          <p:cNvPr id="4104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" y="11852"/>
            <a:ext cx="12190495" cy="20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3" descr="卫星中心大楼图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532505"/>
            <a:ext cx="3594100" cy="3285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501390" y="3909695"/>
            <a:ext cx="8689340" cy="2614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66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Na XU, Hanlie XU, Xiuqing HU</a:t>
            </a:r>
            <a:endParaRPr lang="en-US" altLang="zh-CN" sz="266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pPr algn="ctr"/>
            <a:endParaRPr lang="zh-CN" altLang="en-US" sz="266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pPr algn="ctr"/>
            <a:r>
              <a:rPr lang="en-US" altLang="zh-CN" sz="2665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微软雅黑" panose="020B0503020204020204" charset="-122"/>
              </a:rPr>
              <a:t>National Satellite Meteorological Center(NSMC), CMA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/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Malgun Gothic" panose="020B0503020000020004" charset="-127"/>
                <a:ea typeface="Malgun Gothic" panose="020B0503020000020004" charset="-127"/>
                <a:sym typeface="微软雅黑" panose="020B0503020204020204" charset="-122"/>
              </a:rPr>
              <a:t>2019 GSICS Annual Meeting, </a:t>
            </a:r>
            <a:r>
              <a:rPr lang="en-US" altLang="zh-CN" b="1" dirty="0">
                <a:solidFill>
                  <a:srgbClr val="002060"/>
                </a:solidFill>
                <a:latin typeface="Malgun Gothic" panose="020B0503020000020004" charset="-127"/>
                <a:ea typeface="Malgun Gothic" panose="020B0503020000020004" charset="-127"/>
                <a:sym typeface="+mn-ea"/>
              </a:rPr>
              <a:t>Frascati, Italy, </a:t>
            </a:r>
            <a:endParaRPr lang="en-US" altLang="zh-CN" b="1" dirty="0">
              <a:solidFill>
                <a:srgbClr val="002060"/>
              </a:solidFill>
              <a:latin typeface="Malgun Gothic" panose="020B0503020000020004" charset="-127"/>
              <a:ea typeface="Malgun Gothic" panose="020B0503020000020004" charset="-127"/>
              <a:sym typeface="+mn-ea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Malgun Gothic" panose="020B0503020000020004" charset="-127"/>
                <a:ea typeface="Malgun Gothic" panose="020B0503020000020004" charset="-127"/>
                <a:sym typeface="+mn-ea"/>
              </a:rPr>
              <a:t>04-08, March, 2019</a:t>
            </a:r>
            <a:endParaRPr lang="zh-CN" altLang="en-US" sz="2400" b="1" dirty="0">
              <a:solidFill>
                <a:srgbClr val="002060"/>
              </a:solidFill>
              <a:latin typeface="Malgun Gothic" panose="020B0503020000020004" charset="-127"/>
              <a:ea typeface="Malgun Gothic" panose="020B0503020000020004" charset="-127"/>
              <a:sym typeface="微软雅黑" panose="020B0503020204020204" charset="-122"/>
            </a:endParaRPr>
          </a:p>
          <a:p>
            <a:pPr algn="ctr"/>
            <a:endParaRPr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3750" t="33197" r="25153" b="25198"/>
          <a:stretch>
            <a:fillRect/>
          </a:stretch>
        </p:blipFill>
        <p:spPr>
          <a:xfrm>
            <a:off x="2640330" y="4098290"/>
            <a:ext cx="5967730" cy="228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50430" y="5468620"/>
            <a:ext cx="135763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Cold Scene</a:t>
            </a:r>
            <a:endParaRPr lang="en-US" altLang="zh-CN" sz="1350" dirty="0"/>
          </a:p>
        </p:txBody>
      </p:sp>
      <p:sp useBgFill="1"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3875" y="1191260"/>
            <a:ext cx="11668760" cy="873760"/>
          </a:xfrm>
        </p:spPr>
        <p:txBody>
          <a:bodyPr/>
          <a:p>
            <a:pPr algn="l"/>
            <a:r>
              <a:rPr lang="en-US" altLang="zh-CN" sz="2400" smtClean="0">
                <a:sym typeface="+mn-lt"/>
              </a:rPr>
              <a:t>CrIS and HIRAS Gap filling coefficients are applied in CMA </a:t>
            </a:r>
            <a:r>
              <a:rPr lang="en-US" altLang="zh-CN" sz="2400">
                <a:sym typeface="+mn-ea"/>
              </a:rPr>
              <a:t>multispectral </a:t>
            </a:r>
            <a:r>
              <a:rPr lang="en-US" altLang="zh-CN" sz="2400" smtClean="0">
                <a:sym typeface="+mn-lt"/>
              </a:rPr>
              <a:t>instrument inter-calibration</a:t>
            </a:r>
            <a:endParaRPr lang="en-US" altLang="zh-CN" sz="2400" smtClean="0"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3750" t="32925" r="24771" b="25470"/>
          <a:stretch>
            <a:fillRect/>
          </a:stretch>
        </p:blipFill>
        <p:spPr>
          <a:xfrm>
            <a:off x="2603500" y="1696720"/>
            <a:ext cx="6004560" cy="2286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2682" y="2143797"/>
            <a:ext cx="7886700" cy="3263504"/>
          </a:xfrm>
        </p:spPr>
        <p:txBody>
          <a:bodyPr/>
          <a:lstStyle/>
          <a:p>
            <a:r>
              <a:rPr lang="en-US" altLang="zh-CN" dirty="0"/>
              <a:t>20180601-0820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43115" y="3058160"/>
            <a:ext cx="135763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Warm Scene</a:t>
            </a:r>
            <a:endParaRPr lang="en-US" altLang="zh-CN" sz="1350" dirty="0"/>
          </a:p>
        </p:txBody>
      </p:sp>
      <p:sp>
        <p:nvSpPr>
          <p:cNvPr id="9" name="文本框 8"/>
          <p:cNvSpPr txBox="1"/>
          <p:nvPr/>
        </p:nvSpPr>
        <p:spPr>
          <a:xfrm>
            <a:off x="465408" y="2731983"/>
            <a:ext cx="2680219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rgbClr val="0070C0"/>
                </a:solidFill>
              </a:rPr>
              <a:t>Blue</a:t>
            </a:r>
            <a:r>
              <a:rPr lang="zh-CN" altLang="en-US" sz="1600" dirty="0"/>
              <a:t>：</a:t>
            </a:r>
            <a:r>
              <a:rPr lang="en-US" sz="1600" dirty="0"/>
              <a:t>Original</a:t>
            </a:r>
            <a:r>
              <a:rPr lang="en-US" sz="1600" dirty="0"/>
              <a:t> Spectra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rgbClr val="FF0000"/>
                </a:solidFill>
              </a:rPr>
              <a:t>Red</a:t>
            </a:r>
            <a:r>
              <a:rPr lang="en-US" altLang="zh-CN" sz="1600" dirty="0"/>
              <a:t> </a:t>
            </a:r>
            <a:r>
              <a:rPr lang="zh-CN" altLang="en-US" sz="1600" dirty="0"/>
              <a:t>：</a:t>
            </a:r>
            <a:r>
              <a:rPr lang="en-US" altLang="zh-CN" sz="1600" dirty="0"/>
              <a:t>Gapfilling </a:t>
            </a:r>
            <a:r>
              <a:rPr lang="en-US" sz="1600" dirty="0">
                <a:sym typeface="+mn-ea"/>
              </a:rPr>
              <a:t>Spectra</a:t>
            </a:r>
            <a:endParaRPr lang="en-US" altLang="en-US" sz="1600" dirty="0">
              <a:sym typeface="+mn-ea"/>
            </a:endParaRPr>
          </a:p>
        </p:txBody>
      </p:sp>
      <p:sp>
        <p:nvSpPr>
          <p:cNvPr id="11" name="标题 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16694" y="5559001"/>
            <a:ext cx="8101013" cy="974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>
                <a:sym typeface="+mn-lt"/>
              </a:rPr>
              <a:t>HIRAS BT Spectra after gapfilling </a:t>
            </a:r>
            <a:endParaRPr lang="en-US" altLang="zh-CN" smtClean="0"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/>
          <a:srcRect l="13750" t="31838" r="26913" b="26122"/>
          <a:stretch>
            <a:fillRect/>
          </a:stretch>
        </p:blipFill>
        <p:spPr>
          <a:xfrm>
            <a:off x="8782685" y="2065020"/>
            <a:ext cx="3307715" cy="1318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/>
          <a:srcRect l="13750" t="33469" r="27296" b="25578"/>
          <a:stretch>
            <a:fillRect/>
          </a:stretch>
        </p:blipFill>
        <p:spPr>
          <a:xfrm>
            <a:off x="8746490" y="4394200"/>
            <a:ext cx="3380105" cy="13208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36135" y="1896110"/>
            <a:ext cx="212725" cy="3871595"/>
          </a:xfrm>
          <a:prstGeom prst="rect">
            <a:avLst/>
          </a:prstGeom>
          <a:solidFill>
            <a:schemeClr val="accent6">
              <a:lumMod val="40000"/>
              <a:lumOff val="60000"/>
              <a:alpha val="51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746490" y="1798320"/>
            <a:ext cx="3343275" cy="42716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848860" y="3822700"/>
            <a:ext cx="4230370" cy="16002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3245" y="456565"/>
            <a:ext cx="69970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sym typeface="+mn-ea"/>
              </a:rPr>
              <a:t>Application and assessment: Spectral gap filling</a:t>
            </a:r>
            <a:endParaRPr lang="en-US" altLang="de-DE" sz="2800" dirty="0" smtClean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6840" y="1414780"/>
            <a:ext cx="8830310" cy="605155"/>
          </a:xfrm>
        </p:spPr>
        <p:txBody>
          <a:bodyPr/>
          <a:p>
            <a:r>
              <a:rPr lang="en-US" altLang="zh-CN" sz="2800" smtClean="0">
                <a:sym typeface="+mn-lt"/>
              </a:rPr>
              <a:t>SNO Intercalibration </a:t>
            </a:r>
            <a:r>
              <a:rPr lang="en-US" altLang="zh-CN" sz="280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lt"/>
              </a:rPr>
              <a:t>Regression</a:t>
            </a:r>
            <a:r>
              <a:rPr lang="en-US" altLang="zh-CN" sz="2800" smtClean="0">
                <a:sym typeface="+mn-lt"/>
              </a:rPr>
              <a:t> based on </a:t>
            </a:r>
            <a:r>
              <a:rPr lang="en-US" altLang="zh-CN" sz="2800" smtClean="0">
                <a:solidFill>
                  <a:srgbClr val="BC04BA"/>
                </a:solidFill>
                <a:sym typeface="+mn-lt"/>
              </a:rPr>
              <a:t>IASI </a:t>
            </a:r>
            <a:r>
              <a:rPr lang="en-US" altLang="zh-CN" sz="2800" smtClean="0">
                <a:sym typeface="+mn-lt"/>
              </a:rPr>
              <a:t>and </a:t>
            </a:r>
            <a:r>
              <a:rPr lang="en-US" altLang="zh-CN" sz="2800" smtClean="0">
                <a:solidFill>
                  <a:srgbClr val="92D050"/>
                </a:solidFill>
                <a:sym typeface="+mn-lt"/>
              </a:rPr>
              <a:t>CRIS </a:t>
            </a:r>
            <a:r>
              <a:rPr lang="en-US" altLang="zh-CN" sz="2800" smtClean="0">
                <a:sym typeface="+mn-lt"/>
              </a:rPr>
              <a:t>for MERSI Band 8.55μm</a:t>
            </a:r>
            <a:endParaRPr lang="en-US" altLang="zh-CN" sz="2800" smtClean="0"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0" y="4715510"/>
            <a:ext cx="2003425" cy="20643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0030" y="2476500"/>
            <a:ext cx="6806565" cy="3911759"/>
            <a:chOff x="132" y="2972"/>
            <a:chExt cx="10935" cy="6818"/>
          </a:xfrm>
        </p:grpSpPr>
        <p:pic>
          <p:nvPicPr>
            <p:cNvPr id="8" name="图片 7" descr="Without gap filling"/>
            <p:cNvPicPr>
              <a:picLocks noChangeAspect="1"/>
            </p:cNvPicPr>
            <p:nvPr/>
          </p:nvPicPr>
          <p:blipFill>
            <a:blip r:embed="rId3"/>
            <a:srcRect l="8474" r="7738"/>
            <a:stretch>
              <a:fillRect/>
            </a:stretch>
          </p:blipFill>
          <p:spPr>
            <a:xfrm>
              <a:off x="132" y="2972"/>
              <a:ext cx="10843" cy="3396"/>
            </a:xfrm>
            <a:prstGeom prst="rect">
              <a:avLst/>
            </a:prstGeom>
          </p:spPr>
        </p:pic>
        <p:pic>
          <p:nvPicPr>
            <p:cNvPr id="9" name="图片 8" descr="After gap filling"/>
            <p:cNvPicPr>
              <a:picLocks noChangeAspect="1"/>
            </p:cNvPicPr>
            <p:nvPr/>
          </p:nvPicPr>
          <p:blipFill>
            <a:blip r:embed="rId4"/>
            <a:srcRect l="8885" r="7327"/>
            <a:stretch>
              <a:fillRect/>
            </a:stretch>
          </p:blipFill>
          <p:spPr>
            <a:xfrm>
              <a:off x="224" y="6394"/>
              <a:ext cx="10843" cy="339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21" y="3313"/>
              <a:ext cx="3144" cy="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Before filling</a:t>
              </a:r>
              <a:endParaRPr lang="en-US" altLang="zh-CN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21" y="6874"/>
              <a:ext cx="3144" cy="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After filling</a:t>
              </a:r>
              <a:endParaRPr lang="en-US" altLang="zh-CN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067" y="8720"/>
              <a:ext cx="2162" cy="69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1000" b="1">
                  <a:solidFill>
                    <a:srgbClr val="00B050"/>
                  </a:solidFill>
                </a:rPr>
                <a:t>Bias@250K=-0.39K</a:t>
              </a:r>
              <a:endParaRPr lang="en-US" altLang="zh-CN" sz="1000">
                <a:solidFill>
                  <a:srgbClr val="C00000"/>
                </a:solidFill>
              </a:endParaRPr>
            </a:p>
            <a:p>
              <a:r>
                <a:rPr lang="en-US" altLang="zh-CN" sz="1000" b="1">
                  <a:solidFill>
                    <a:srgbClr val="BC04BA"/>
                  </a:solidFill>
                  <a:sym typeface="+mn-ea"/>
                </a:rPr>
                <a:t>Bias@250K=-0.54K</a:t>
              </a:r>
              <a:endParaRPr lang="en-US" altLang="zh-CN" sz="1000" b="1">
                <a:solidFill>
                  <a:srgbClr val="BC04BA"/>
                </a:solidFill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831070" y="1322070"/>
            <a:ext cx="2402205" cy="1925955"/>
            <a:chOff x="463" y="5733"/>
            <a:chExt cx="8450" cy="503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" y="5733"/>
              <a:ext cx="8450" cy="5031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446" y="6049"/>
              <a:ext cx="4884" cy="4042"/>
            </a:xfrm>
            <a:prstGeom prst="rect">
              <a:avLst/>
            </a:prstGeom>
            <a:solidFill>
              <a:srgbClr val="0000FF">
                <a:alpha val="13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p>
              <a:pPr algn="ctr"/>
              <a:endParaRPr lang="en-US" altLang="zh-CN" sz="5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649" y="6244"/>
              <a:ext cx="2940" cy="10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en-US" altLang="zh-CN" sz="1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Spectral Gap</a:t>
              </a:r>
              <a:endParaRPr lang="en-US" altLang="zh-CN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0824845" y="1207135"/>
            <a:ext cx="12077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solidFill>
                  <a:srgbClr val="0070C0"/>
                </a:solidFill>
                <a:latin typeface="+mj-lt"/>
                <a:cs typeface="+mj-lt"/>
              </a:rPr>
              <a:t>MERSI SRF</a:t>
            </a:r>
            <a:endParaRPr lang="en-US" altLang="zh-CN" sz="1200" b="1">
              <a:solidFill>
                <a:srgbClr val="0070C0"/>
              </a:solidFill>
              <a:latin typeface="+mj-lt"/>
              <a:cs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23810" y="4439920"/>
            <a:ext cx="1753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>
                <a:solidFill>
                  <a:srgbClr val="0070C0"/>
                </a:solidFill>
                <a:latin typeface="+mj-lt"/>
                <a:cs typeface="+mj-lt"/>
              </a:rPr>
              <a:t>SNO track selection</a:t>
            </a:r>
            <a:endParaRPr lang="en-US" altLang="zh-CN" sz="1200" b="1">
              <a:solidFill>
                <a:srgbClr val="0070C0"/>
              </a:solidFill>
              <a:latin typeface="+mj-lt"/>
              <a:cs typeface="+mj-lt"/>
            </a:endParaRPr>
          </a:p>
          <a:p>
            <a:pPr algn="ctr"/>
            <a:r>
              <a:rPr lang="en-US" altLang="zh-CN" sz="1200" b="1">
                <a:solidFill>
                  <a:srgbClr val="FF0000"/>
                </a:solidFill>
                <a:latin typeface="+mj-lt"/>
                <a:cs typeface="+mj-lt"/>
              </a:rPr>
              <a:t>60</a:t>
            </a:r>
            <a:r>
              <a:rPr lang="zh-CN" altLang="en-US" sz="1200" b="1">
                <a:solidFill>
                  <a:srgbClr val="FF0000"/>
                </a:solidFill>
                <a:latin typeface="+mj-lt"/>
                <a:cs typeface="+mj-lt"/>
              </a:rPr>
              <a:t>°</a:t>
            </a:r>
            <a:r>
              <a:rPr lang="en-US" altLang="zh-CN" sz="1200" b="1">
                <a:solidFill>
                  <a:srgbClr val="FF0000"/>
                </a:solidFill>
                <a:latin typeface="+mj-lt"/>
                <a:cs typeface="+mj-lt"/>
              </a:rPr>
              <a:t>N~</a:t>
            </a:r>
            <a:r>
              <a:rPr lang="en-US" altLang="zh-CN" sz="1200" b="1">
                <a:solidFill>
                  <a:srgbClr val="FF0000"/>
                </a:solidFill>
                <a:latin typeface="+mj-lt"/>
                <a:cs typeface="+mj-lt"/>
                <a:sym typeface="+mn-ea"/>
              </a:rPr>
              <a:t>80</a:t>
            </a:r>
            <a:r>
              <a:rPr lang="zh-CN" altLang="en-US" sz="1200" b="1">
                <a:solidFill>
                  <a:srgbClr val="FF0000"/>
                </a:solidFill>
                <a:latin typeface="+mj-lt"/>
                <a:cs typeface="+mj-lt"/>
                <a:sym typeface="+mn-ea"/>
              </a:rPr>
              <a:t>°</a:t>
            </a:r>
            <a:r>
              <a:rPr lang="en-US" altLang="zh-CN" sz="1200" b="1">
                <a:solidFill>
                  <a:srgbClr val="FF0000"/>
                </a:solidFill>
                <a:latin typeface="+mj-lt"/>
                <a:cs typeface="+mj-lt"/>
                <a:sym typeface="+mn-ea"/>
              </a:rPr>
              <a:t>N</a:t>
            </a:r>
            <a:endParaRPr lang="en-US" altLang="zh-CN" sz="1200" b="1">
              <a:solidFill>
                <a:srgbClr val="FF0000"/>
              </a:solidFill>
              <a:latin typeface="+mj-lt"/>
              <a:cs typeface="+mj-lt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1320" y="2672080"/>
            <a:ext cx="13468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Radiance Bias</a:t>
            </a:r>
            <a:endParaRPr lang="en-US" altLang="zh-CN" sz="140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79060" y="2733675"/>
            <a:ext cx="13589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TBB Bias</a:t>
            </a:r>
            <a:endParaRPr lang="en-US" altLang="zh-CN" sz="140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图片 20" descr="FY3D+MERSI_NPP+CRIS_TBBias_CH_23_ALL_Year_20180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595" y="2527300"/>
            <a:ext cx="3006725" cy="200469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308850" y="2733675"/>
            <a:ext cx="2270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series of TB bias after gapfilling </a:t>
            </a:r>
            <a:endParaRPr lang="en-US" altLang="zh-CN" sz="140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0030" y="1954530"/>
            <a:ext cx="25400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Verdana" panose="020B0604030504040204" pitchFamily="34" charset="0"/>
                <a:sym typeface="+mn-ea"/>
              </a:rPr>
              <a:t>MERSI-CrIS</a:t>
            </a:r>
            <a:endParaRPr lang="en-US" altLang="zh-CN" sz="2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17685" y="5555615"/>
            <a:ext cx="2046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Hanlie Xu, </a:t>
            </a:r>
            <a:r>
              <a:rPr lang="en-US" altLang="zh-CN" dirty="0">
                <a:sym typeface="+mn-ea"/>
              </a:rPr>
              <a:t>[</a:t>
            </a:r>
            <a:r>
              <a:rPr lang="en-US" altLang="zh-CN" dirty="0">
                <a:solidFill>
                  <a:srgbClr val="0000FF"/>
                </a:solidFill>
                <a:sym typeface="+mn-ea"/>
              </a:rPr>
              <a:t>7t</a:t>
            </a:r>
            <a:r>
              <a:rPr lang="en-US" altLang="zh-CN" dirty="0">
                <a:sym typeface="+mn-ea"/>
              </a:rPr>
              <a:t>]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50" y="1285875"/>
            <a:ext cx="11746865" cy="4526280"/>
          </a:xfrm>
        </p:spPr>
        <p:txBody>
          <a:bodyPr/>
          <a:p>
            <a:pPr lvl="0">
              <a:lnSpc>
                <a:spcPct val="130000"/>
              </a:lnSpc>
            </a:pPr>
            <a:r>
              <a:rPr lang="en-US" altLang="en-GB" sz="2800" dirty="0">
                <a:sym typeface="+mn-ea"/>
              </a:rPr>
              <a:t>New A</a:t>
            </a:r>
            <a:r>
              <a:rPr lang="en-GB" sz="2800" dirty="0">
                <a:sym typeface="+mn-ea"/>
              </a:rPr>
              <a:t>ctivities</a:t>
            </a:r>
            <a:endParaRPr lang="en-GB" dirty="0"/>
          </a:p>
          <a:p>
            <a:pPr marL="717550" lvl="0" indent="-27178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ym typeface="+mn-ea"/>
              </a:rPr>
              <a:t>Implementation of GSICS inter-calibration methods to FY-2H VISSR and FY-4 AGRI;</a:t>
            </a:r>
            <a:endParaRPr lang="en-US" altLang="de-DE" dirty="0" smtClean="0">
              <a:sym typeface="+mn-ea"/>
            </a:endParaRPr>
          </a:p>
          <a:p>
            <a:pPr marL="717550" lvl="0" indent="-27178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ym typeface="+mn-ea"/>
              </a:rPr>
              <a:t>Diurnal investigation using IASI and CrIS SNO samples</a:t>
            </a:r>
            <a:endParaRPr lang="en-US" altLang="de-DE" dirty="0" smtClean="0">
              <a:sym typeface="+mn-ea"/>
            </a:endParaRPr>
          </a:p>
          <a:p>
            <a:pPr marL="717550" lvl="0" indent="-27178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ym typeface="+mn-ea"/>
              </a:rPr>
              <a:t>hyperspectral inter-calibration of FY-4 GIIRS w.r.t IASI ,CrIS </a:t>
            </a:r>
            <a:r>
              <a:rPr lang="en-US" altLang="de-DE" dirty="0" smtClean="0">
                <a:sym typeface="+mn-ea"/>
              </a:rPr>
              <a:t>and HIRAS</a:t>
            </a:r>
            <a:r>
              <a:rPr lang="en-US" altLang="de-DE" dirty="0" smtClean="0">
                <a:sym typeface="+mn-ea"/>
              </a:rPr>
              <a:t>; </a:t>
            </a:r>
            <a:endParaRPr lang="en-US" dirty="0">
              <a:sym typeface="+mn-ea"/>
            </a:endParaRPr>
          </a:p>
          <a:p>
            <a:pPr marL="717550" lvl="0" indent="-271780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endParaRPr lang="zh-CN" altLang="en-US"/>
          </a:p>
          <a:p>
            <a:r>
              <a:rPr lang="en-US" altLang="en-GB" sz="2800" dirty="0">
                <a:sym typeface="+mn-ea"/>
              </a:rPr>
              <a:t>New </a:t>
            </a:r>
            <a:r>
              <a:rPr lang="en-GB" sz="2800" dirty="0">
                <a:sym typeface="+mn-ea"/>
              </a:rPr>
              <a:t>achievements</a:t>
            </a:r>
            <a:endParaRPr lang="zh-CN" altLang="en-US"/>
          </a:p>
          <a:p>
            <a:pPr marL="788670" lvl="0" algn="l">
              <a:buClr>
                <a:srgbClr val="008000"/>
              </a:buClr>
              <a:buSzPct val="50000"/>
              <a:buFont typeface="Wingdings" panose="05000000000000000000" charset="0"/>
              <a:buChar char="n"/>
            </a:pPr>
            <a:r>
              <a:rPr lang="en-US" altLang="de-DE" sz="2400" dirty="0" smtClean="0">
                <a:sym typeface="+mn-ea"/>
              </a:rPr>
              <a:t>New </a:t>
            </a:r>
            <a:r>
              <a:rPr lang="en-US" altLang="de-DE" dirty="0" smtClean="0">
                <a:sym typeface="+mn-ea"/>
              </a:rPr>
              <a:t>IR GSICS Correction </a:t>
            </a:r>
            <a:r>
              <a:rPr lang="en-US" altLang="de-DE" sz="2400" dirty="0" smtClean="0">
                <a:sym typeface="+mn-ea"/>
              </a:rPr>
              <a:t>products are developed, i.e.  FY4 AGRI w.r.t. IASI/CrIS/HIRAS, FY-2 w.r.t. HIRAS ;</a:t>
            </a:r>
            <a:endParaRPr lang="en-US" altLang="de-DE" sz="2400" dirty="0" smtClean="0">
              <a:sym typeface="+mn-ea"/>
            </a:endParaRPr>
          </a:p>
          <a:p>
            <a:pPr marL="788670" lvl="0" algn="l">
              <a:buClr>
                <a:srgbClr val="008000"/>
              </a:buClr>
              <a:buSzPct val="50000"/>
              <a:buFont typeface="Wingdings" panose="05000000000000000000" charset="0"/>
              <a:buChar char="n"/>
            </a:pPr>
            <a:r>
              <a:rPr lang="en-US" altLang="de-DE" sz="2400" dirty="0" smtClean="0">
                <a:sym typeface="+mn-ea"/>
              </a:rPr>
              <a:t>FY-2H NRTC/RAC products are </a:t>
            </a:r>
            <a:r>
              <a:rPr lang="en-US" altLang="de-DE" dirty="0" smtClean="0">
                <a:sym typeface="+mn-ea"/>
              </a:rPr>
              <a:t>on-going</a:t>
            </a:r>
            <a:r>
              <a:rPr lang="en-US" altLang="de-DE" sz="2400" dirty="0" smtClean="0">
                <a:sym typeface="+mn-ea"/>
              </a:rPr>
              <a:t>;</a:t>
            </a:r>
            <a:endParaRPr lang="en-US" altLang="de-DE" sz="2400" dirty="0" smtClean="0"/>
          </a:p>
          <a:p>
            <a:endParaRPr lang="en-GB" sz="2400" dirty="0">
              <a:solidFill>
                <a:srgbClr val="0000FF"/>
              </a:solidFill>
            </a:endParaRPr>
          </a:p>
          <a:p>
            <a:endParaRPr lang="en-US" altLang="zh-CN"/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4000">
                <a:sym typeface="+mn-ea"/>
              </a:rPr>
              <a:t>Progresses on GEO-LEO </a:t>
            </a:r>
            <a:r>
              <a:rPr lang="en-US" altLang="zh-CN" sz="4000">
                <a:sym typeface="+mn-ea"/>
              </a:rPr>
              <a:t>inter-calibration</a:t>
            </a:r>
            <a:endParaRPr lang="en-US" altLang="zh-CN" sz="4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FY4A+AGRI_METOP-B+IASI_TBBias_CH_09_ALL_Launch_237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820" y="2565400"/>
            <a:ext cx="3018790" cy="2012315"/>
          </a:xfrm>
          <a:prstGeom prst="rect">
            <a:avLst/>
          </a:prstGeom>
        </p:spPr>
      </p:pic>
      <p:pic>
        <p:nvPicPr>
          <p:cNvPr id="5" name="图片 4" descr="FY4A+AGRI_METOP-B+IASI_TBBias_CH_09_ALL_Launch_237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2438400"/>
            <a:ext cx="3018790" cy="2012315"/>
          </a:xfrm>
          <a:prstGeom prst="rect">
            <a:avLst/>
          </a:prstGeom>
        </p:spPr>
      </p:pic>
      <p:pic>
        <p:nvPicPr>
          <p:cNvPr id="6" name="图片 5" descr="FY4A+AGRI_METOP-B+IASI_TBBias_CH_10_ALL_Launch_248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2438400"/>
            <a:ext cx="3018790" cy="2012315"/>
          </a:xfrm>
          <a:prstGeom prst="rect">
            <a:avLst/>
          </a:prstGeom>
        </p:spPr>
      </p:pic>
      <p:pic>
        <p:nvPicPr>
          <p:cNvPr id="2" name="图片 1" descr="FY4A+AGRI_METOP-B+IASI_TBBias_CH_11_ALL_Launch_283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870" y="2438400"/>
            <a:ext cx="3018790" cy="2012315"/>
          </a:xfrm>
          <a:prstGeom prst="rect">
            <a:avLst/>
          </a:prstGeom>
        </p:spPr>
      </p:pic>
      <p:pic>
        <p:nvPicPr>
          <p:cNvPr id="8" name="图片 7" descr="FY4A+AGRI_METOP-B+IASI_TBBias_CH_12_ALL_Launch_286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" y="4306570"/>
            <a:ext cx="2994660" cy="1997710"/>
          </a:xfrm>
          <a:prstGeom prst="rect">
            <a:avLst/>
          </a:prstGeom>
        </p:spPr>
      </p:pic>
      <p:pic>
        <p:nvPicPr>
          <p:cNvPr id="9" name="图片 8" descr="FY4A+AGRI_METOP-B+IASI_TBBias_CH_13_ALL_Launch_285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785" y="4306570"/>
            <a:ext cx="2995930" cy="1997710"/>
          </a:xfrm>
          <a:prstGeom prst="rect">
            <a:avLst/>
          </a:prstGeom>
        </p:spPr>
      </p:pic>
      <p:pic>
        <p:nvPicPr>
          <p:cNvPr id="4" name="图片 3" descr="FY4A+AGRI_METOP-B+IASI_TBBias_CH_14_ALL_Launch_258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270" y="4257040"/>
            <a:ext cx="2995930" cy="1997710"/>
          </a:xfrm>
          <a:prstGeom prst="rect">
            <a:avLst/>
          </a:prstGeom>
        </p:spPr>
      </p:pic>
      <p:sp>
        <p:nvSpPr>
          <p:cNvPr id="13314" name="文本框 5"/>
          <p:cNvSpPr txBox="1"/>
          <p:nvPr/>
        </p:nvSpPr>
        <p:spPr>
          <a:xfrm>
            <a:off x="473710" y="561975"/>
            <a:ext cx="10833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Updates of GEO-LEO intercalibration to multispectral instrument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3323" name="图片 4" descr="FY4A+AGRI_METOP-A+IASI_TBBCalCoeff_CH_10_Night_201709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965" y="4478020"/>
            <a:ext cx="2479040" cy="1652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4" name="文本框 16"/>
          <p:cNvSpPr txBox="1"/>
          <p:nvPr/>
        </p:nvSpPr>
        <p:spPr>
          <a:xfrm>
            <a:off x="2233930" y="6212205"/>
            <a:ext cx="67786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Time sequence  of FY-4 AGRI TB Biases at standard BT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25" name="文本框 17"/>
          <p:cNvSpPr txBox="1"/>
          <p:nvPr/>
        </p:nvSpPr>
        <p:spPr>
          <a:xfrm>
            <a:off x="564515" y="3752215"/>
            <a:ext cx="27838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B9(6.3μm)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~-0.3K</a:t>
            </a:r>
            <a:endParaRPr lang="en-US" alt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6" name="文本框 18"/>
          <p:cNvSpPr txBox="1"/>
          <p:nvPr/>
        </p:nvSpPr>
        <p:spPr>
          <a:xfrm>
            <a:off x="3483610" y="3752215"/>
            <a:ext cx="235521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B10(7.1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μm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~0.8K</a:t>
            </a:r>
            <a:endParaRPr lang="en-US" alt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7" name="文本框 19"/>
          <p:cNvSpPr txBox="1"/>
          <p:nvPr/>
        </p:nvSpPr>
        <p:spPr>
          <a:xfrm>
            <a:off x="6380480" y="3752215"/>
            <a:ext cx="276034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B11(8.5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μm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0.2K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~0.5K</a:t>
            </a:r>
            <a:endParaRPr lang="en-US" alt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8" name="文本框 20"/>
          <p:cNvSpPr txBox="1"/>
          <p:nvPr/>
        </p:nvSpPr>
        <p:spPr>
          <a:xfrm>
            <a:off x="535305" y="5528310"/>
            <a:ext cx="25431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B12(10.8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μm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~-0.2K</a:t>
            </a:r>
            <a:endParaRPr lang="en-US" alt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9" name="文本框 21"/>
          <p:cNvSpPr txBox="1"/>
          <p:nvPr/>
        </p:nvSpPr>
        <p:spPr>
          <a:xfrm>
            <a:off x="3507740" y="5528310"/>
            <a:ext cx="256413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B13(12μm)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~-0.2K</a:t>
            </a:r>
            <a:endParaRPr lang="en-US" alt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30" name="文本框 22"/>
          <p:cNvSpPr txBox="1"/>
          <p:nvPr/>
        </p:nvSpPr>
        <p:spPr>
          <a:xfrm>
            <a:off x="6419850" y="5481955"/>
            <a:ext cx="25927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B14(13μm)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-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0.2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~-0.4K</a:t>
            </a:r>
            <a:endParaRPr lang="en-US" alt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8640" y="1259205"/>
            <a:ext cx="10607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FY4/AGRI  VS  METOP-B/IASI</a:t>
            </a:r>
            <a:endParaRPr lang="zh-CN" altLang="en-US" sz="2000" b="1" noProof="1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AGRI IR Biases are less than 0.5K for B9/11</a:t>
            </a:r>
            <a:r>
              <a:rPr lang="en-US" altLang="zh-CN" b="1" noProof="1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~</a:t>
            </a:r>
            <a:r>
              <a:rPr lang="en-US" altLang="zh-CN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14, and about 0.8K for B10</a:t>
            </a:r>
            <a:r>
              <a:rPr lang="zh-CN" altLang="en-US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；</a:t>
            </a:r>
            <a:endParaRPr lang="zh-CN" alt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Bias time sequence of B11 and B14 are less stable than others.</a:t>
            </a: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07515" y="3507105"/>
            <a:ext cx="8616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</a:rPr>
              <a:t>SRF Update</a:t>
            </a:r>
            <a:endParaRPr lang="en-US" altLang="zh-CN" sz="1000">
              <a:solidFill>
                <a:srgbClr val="FF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134870" y="3306445"/>
            <a:ext cx="6350" cy="2895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606290" y="3350895"/>
            <a:ext cx="8616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</a:rPr>
              <a:t>SRF Update</a:t>
            </a:r>
            <a:endParaRPr lang="en-US" altLang="zh-CN" sz="1000">
              <a:solidFill>
                <a:srgbClr val="FF0000"/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5033645" y="3150235"/>
            <a:ext cx="6350" cy="2895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FY4A+AGRI_FY3D+HIRAS_NPP+CRIS_DoubleBias_CH_13_Day_Launch_285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4360" y="4782185"/>
            <a:ext cx="2700000" cy="1800000"/>
          </a:xfrm>
          <a:prstGeom prst="rect">
            <a:avLst/>
          </a:prstGeom>
        </p:spPr>
      </p:pic>
      <p:pic>
        <p:nvPicPr>
          <p:cNvPr id="6" name="图片 5" descr="FY4A+AGRI_FY3D+HIRAS_NPP+CRIS_DoubleBias_CH_09_Day_Launch_237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15" y="4901565"/>
            <a:ext cx="2700000" cy="1800000"/>
          </a:xfrm>
          <a:prstGeom prst="rect">
            <a:avLst/>
          </a:prstGeom>
        </p:spPr>
      </p:pic>
      <p:pic>
        <p:nvPicPr>
          <p:cNvPr id="14" name="图片 13" descr="FY4A+AGRI_FY3D+HIRAS_NPP+CRIS_DoubleBias_CH_10_Day_Launch_248.5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935" y="4838065"/>
            <a:ext cx="2700000" cy="1800000"/>
          </a:xfrm>
          <a:prstGeom prst="rect">
            <a:avLst/>
          </a:prstGeom>
        </p:spPr>
      </p:pic>
      <p:pic>
        <p:nvPicPr>
          <p:cNvPr id="15" name="图片 14" descr="FY4A+AGRI_FY3D+HIRAS_NPP+CRIS_DoubleBias_CH_12_Day_Launch_286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340" y="4838065"/>
            <a:ext cx="2700000" cy="180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0" y="412115"/>
            <a:ext cx="10569575" cy="622935"/>
          </a:xfrm>
        </p:spPr>
        <p:txBody>
          <a:bodyPr/>
          <a:p>
            <a:pPr algn="l"/>
            <a:r>
              <a:rPr lang="en-US" sz="28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Reference sounders comparison: </a:t>
            </a:r>
            <a:r>
              <a:rPr lang="en-US" sz="28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double difference</a:t>
            </a:r>
            <a:endParaRPr lang="en-US" sz="28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descr="FY4A+AGRI_METOP-A+IASI_METOP-B+IASI_DoubleBias_CH_09_ALL_Launch_237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45" y="1148715"/>
            <a:ext cx="2700020" cy="1800421"/>
          </a:xfrm>
          <a:prstGeom prst="rect">
            <a:avLst/>
          </a:prstGeom>
        </p:spPr>
      </p:pic>
      <p:pic>
        <p:nvPicPr>
          <p:cNvPr id="5" name="图片 4" descr="FY4A+AGRI_METOP-A+IASI_METOP-B+IASI_DoubleBias_CH_10_ALL_Launch_248.5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565" y="1148715"/>
            <a:ext cx="2700020" cy="1800421"/>
          </a:xfrm>
          <a:prstGeom prst="rect">
            <a:avLst/>
          </a:prstGeom>
        </p:spPr>
      </p:pic>
      <p:pic>
        <p:nvPicPr>
          <p:cNvPr id="7" name="图片 6" descr="FY4A+AGRI_METOP-A+IASI_METOP-B+IASI_DoubleBias_CH_12_ALL_Launch_286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585" y="1148715"/>
            <a:ext cx="2700020" cy="1800421"/>
          </a:xfrm>
          <a:prstGeom prst="rect">
            <a:avLst/>
          </a:prstGeom>
        </p:spPr>
      </p:pic>
      <p:pic>
        <p:nvPicPr>
          <p:cNvPr id="8" name="图片 7" descr="FY4A+AGRI_METOP-A+IASI_METOP-B+IASI_DoubleBias_CH_13_ALL_Launch_285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1965" y="1148715"/>
            <a:ext cx="2700020" cy="1800421"/>
          </a:xfrm>
          <a:prstGeom prst="rect">
            <a:avLst/>
          </a:prstGeom>
        </p:spPr>
      </p:pic>
      <p:pic>
        <p:nvPicPr>
          <p:cNvPr id="10" name="图片 9" descr="FY4A+AGRI_METOP-A+IASI_NPP+CRIS_DoubleBias_CH_13_Day_Launch_285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605" y="2934335"/>
            <a:ext cx="2700020" cy="1799802"/>
          </a:xfrm>
          <a:prstGeom prst="rect">
            <a:avLst/>
          </a:prstGeom>
        </p:spPr>
      </p:pic>
      <p:pic>
        <p:nvPicPr>
          <p:cNvPr id="11" name="图片 10" descr="FY4A+AGRI_METOP-A+IASI_NPP+CRIS_DoubleBias_CH_09_Day_Launch_237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915" y="2934335"/>
            <a:ext cx="2700020" cy="1799802"/>
          </a:xfrm>
          <a:prstGeom prst="rect">
            <a:avLst/>
          </a:prstGeom>
        </p:spPr>
      </p:pic>
      <p:pic>
        <p:nvPicPr>
          <p:cNvPr id="12" name="图片 11" descr="FY4A+AGRI_METOP-A+IASI_NPP+CRIS_DoubleBias_CH_10_Day_Launch_248.5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2565" y="2934335"/>
            <a:ext cx="2700020" cy="1799802"/>
          </a:xfrm>
          <a:prstGeom prst="rect">
            <a:avLst/>
          </a:prstGeom>
        </p:spPr>
      </p:pic>
      <p:pic>
        <p:nvPicPr>
          <p:cNvPr id="13" name="图片 12" descr="FY4A+AGRI_METOP-A+IASI_NPP+CRIS_DoubleBias_CH_12_Day_Launch_286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2585" y="2934335"/>
            <a:ext cx="2700020" cy="1799802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-8890" y="1499235"/>
            <a:ext cx="352044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METOP-B/IASI</a:t>
            </a:r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2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VS </a:t>
            </a:r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METOP-A/IASI</a:t>
            </a:r>
            <a:endParaRPr lang="en-US" altLang="zh-CN" sz="1600" b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&lt;&lt;0.1K</a:t>
            </a:r>
            <a:endParaRPr lang="en-US" altLang="zh-CN" sz="1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-10160" y="3234690"/>
            <a:ext cx="320040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S-NPP/CrIS</a:t>
            </a:r>
            <a:r>
              <a:rPr lang="en-US" altLang="zh-CN" sz="12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VS</a:t>
            </a:r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METOP-A/IASI</a:t>
            </a:r>
            <a:endParaRPr lang="en-US" altLang="zh-CN" sz="1600" b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&lt;&lt;0.1K(B9/10)</a:t>
            </a:r>
            <a:endParaRPr lang="en-US" altLang="zh-CN" sz="1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&lt;0.1K</a:t>
            </a:r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(B12/13)</a:t>
            </a:r>
            <a:endParaRPr lang="en-US" altLang="zh-CN" sz="1600" b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 sz="1600" b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 sz="1200" b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10160" y="5064125"/>
            <a:ext cx="298640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S-NPP/CrIS</a:t>
            </a:r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2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VS </a:t>
            </a:r>
            <a:r>
              <a:rPr lang="en-US" altLang="zh-CN" sz="16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FY3D/HIRAS</a:t>
            </a:r>
            <a:endParaRPr lang="en-US" altLang="zh-CN" sz="1600" b="1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buNone/>
            </a:pPr>
            <a:r>
              <a:rPr lang="en-US" altLang="zh-CN" sz="1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&lt;0.25K</a:t>
            </a:r>
            <a:r>
              <a:rPr lang="en-US" altLang="zh-CN" sz="1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(after </a:t>
            </a:r>
            <a:r>
              <a:rPr lang="en-US" altLang="zh-CN" sz="1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Decontamination</a:t>
            </a:r>
            <a:r>
              <a:rPr lang="en-US" altLang="zh-CN" sz="1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)</a:t>
            </a:r>
            <a:endParaRPr lang="en-US" altLang="zh-CN" sz="14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10160" y="2955925"/>
            <a:ext cx="12204065" cy="698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-10160" y="4775835"/>
            <a:ext cx="1221232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241040" y="5904865"/>
            <a:ext cx="11518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rgbClr val="CC0000"/>
                </a:solidFill>
              </a:rPr>
              <a:t>Decontamination</a:t>
            </a:r>
            <a:endParaRPr lang="zh-CN" altLang="en-US" sz="1000">
              <a:solidFill>
                <a:srgbClr val="CC0000"/>
              </a:solidFill>
            </a:endParaRPr>
          </a:p>
        </p:txBody>
      </p:sp>
      <p:sp>
        <p:nvSpPr>
          <p:cNvPr id="30" name="上箭头 29"/>
          <p:cNvSpPr/>
          <p:nvPr/>
        </p:nvSpPr>
        <p:spPr>
          <a:xfrm>
            <a:off x="3778885" y="5459730"/>
            <a:ext cx="76200" cy="445135"/>
          </a:xfrm>
          <a:prstGeom prst="up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939790" y="5904865"/>
            <a:ext cx="11518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rgbClr val="CC0000"/>
                </a:solidFill>
              </a:rPr>
              <a:t>Decontamination</a:t>
            </a:r>
            <a:endParaRPr lang="zh-CN" altLang="en-US" sz="1000">
              <a:solidFill>
                <a:srgbClr val="CC0000"/>
              </a:solidFill>
            </a:endParaRPr>
          </a:p>
        </p:txBody>
      </p:sp>
      <p:sp>
        <p:nvSpPr>
          <p:cNvPr id="32" name="上箭头 31"/>
          <p:cNvSpPr/>
          <p:nvPr/>
        </p:nvSpPr>
        <p:spPr>
          <a:xfrm>
            <a:off x="6477635" y="5459730"/>
            <a:ext cx="76200" cy="445135"/>
          </a:xfrm>
          <a:prstGeom prst="up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843405" y="2127250"/>
            <a:ext cx="8223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6.3μm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460875" y="2127250"/>
            <a:ext cx="8223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7.1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μm</a:t>
            </a:r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7218680" y="2171700"/>
            <a:ext cx="9493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10.8μm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9982200" y="2127250"/>
            <a:ext cx="7588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12μm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Diurnal Variation</a:t>
            </a:r>
            <a:endParaRPr lang="en-US" altLang="zh-CN"/>
          </a:p>
        </p:txBody>
      </p:sp>
      <p:pic>
        <p:nvPicPr>
          <p:cNvPr id="4" name="图片 3" descr="FY4A+AGRI_METOP-A+IASI_METOP-B+IASI_NPP+CRIS_TBBiasHourStats_CH_09_ALL_2018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830" y="1202690"/>
            <a:ext cx="5040000" cy="2520000"/>
          </a:xfrm>
          <a:prstGeom prst="rect">
            <a:avLst/>
          </a:prstGeom>
        </p:spPr>
      </p:pic>
      <p:pic>
        <p:nvPicPr>
          <p:cNvPr id="5" name="图片 4" descr="FY4A+AGRI_METOP-A+IASI_METOP-B+IASI_NPP+CRIS_TBBiasHourStats_CH_10_ALL_2018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580" y="1202690"/>
            <a:ext cx="5040000" cy="252000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81215" y="3902710"/>
            <a:ext cx="5039547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830" y="3902710"/>
            <a:ext cx="5040000" cy="25200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477135" y="1202690"/>
            <a:ext cx="843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6.3μm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482840" y="1148715"/>
            <a:ext cx="843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7.1μm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477135" y="3902710"/>
            <a:ext cx="97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10.8μm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489190" y="3902710"/>
            <a:ext cx="779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12μm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加号 8"/>
          <p:cNvSpPr/>
          <p:nvPr/>
        </p:nvSpPr>
        <p:spPr>
          <a:xfrm>
            <a:off x="3845560" y="1859915"/>
            <a:ext cx="6789420" cy="3977005"/>
          </a:xfrm>
          <a:prstGeom prst="mathPlus">
            <a:avLst>
              <a:gd name="adj1" fmla="val 875"/>
            </a:avLst>
          </a:prstGeom>
          <a:solidFill>
            <a:srgbClr val="FF0000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>
            <a:off x="8867775" y="2694940"/>
            <a:ext cx="75565" cy="6464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上箭头 11"/>
          <p:cNvSpPr/>
          <p:nvPr/>
        </p:nvSpPr>
        <p:spPr>
          <a:xfrm>
            <a:off x="3845560" y="5428615"/>
            <a:ext cx="75565" cy="6464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>
            <a:off x="8867775" y="5428615"/>
            <a:ext cx="75565" cy="6464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コンテンツ プレースホルダー 2"/>
          <p:cNvSpPr txBox="1"/>
          <p:nvPr/>
        </p:nvSpPr>
        <p:spPr>
          <a:xfrm>
            <a:off x="107315" y="1548765"/>
            <a:ext cx="2245360" cy="3748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800" dirty="0" smtClean="0"/>
              <a:t>There is no significant diurnal variation seen in FY-4A AGRI</a:t>
            </a:r>
            <a:endParaRPr lang="en-US" altLang="ja-JP" sz="1800" dirty="0" smtClean="0"/>
          </a:p>
          <a:p>
            <a:pPr marL="182880" lvl="1" indent="-182880">
              <a:lnSpc>
                <a:spcPct val="120000"/>
              </a:lnSpc>
            </a:pPr>
            <a:endParaRPr lang="en-US" altLang="ja-JP" sz="1400" dirty="0" smtClean="0"/>
          </a:p>
          <a:p>
            <a:pPr marL="182880" lvl="1" indent="-182880">
              <a:lnSpc>
                <a:spcPct val="120000"/>
              </a:lnSpc>
            </a:pPr>
            <a:r>
              <a:rPr lang="en-US" altLang="ja-JP" sz="1400" dirty="0" smtClean="0"/>
              <a:t>The </a:t>
            </a:r>
            <a:r>
              <a:rPr lang="en-US" altLang="ja-JP" sz="1400" dirty="0"/>
              <a:t>biases of clear sky radiance (TB10.8&gt;270k) are shown.</a:t>
            </a:r>
            <a:endParaRPr lang="en-US" altLang="ja-JP" sz="1400" dirty="0"/>
          </a:p>
          <a:p>
            <a:pPr marL="182880" lvl="1" indent="-182880">
              <a:lnSpc>
                <a:spcPct val="120000"/>
              </a:lnSpc>
            </a:pPr>
            <a:r>
              <a:rPr lang="en-US" altLang="ja-JP" sz="1400" dirty="0"/>
              <a:t>Data period is July 2018.</a:t>
            </a:r>
            <a:endParaRPr lang="en-US" altLang="ja-JP" sz="1400" dirty="0"/>
          </a:p>
          <a:p>
            <a:pPr marL="182880" lvl="1" indent="-182880">
              <a:lnSpc>
                <a:spcPct val="120000"/>
              </a:lnSpc>
            </a:pPr>
            <a:r>
              <a:rPr lang="en-US" altLang="ja-JP" sz="1400" dirty="0"/>
              <a:t>Reference sensors are:</a:t>
            </a:r>
            <a:endParaRPr lang="en-US" altLang="ja-JP" sz="1400" dirty="0"/>
          </a:p>
          <a:p>
            <a:pPr marL="144145"/>
            <a:r>
              <a:rPr lang="en-US" altLang="ja-JP" sz="1400" dirty="0">
                <a:solidFill>
                  <a:srgbClr val="FF0000"/>
                </a:solidFill>
              </a:rPr>
              <a:t>Metop-A/IASI</a:t>
            </a:r>
            <a:endParaRPr lang="en-US" altLang="ja-JP" sz="1400" dirty="0">
              <a:solidFill>
                <a:srgbClr val="FF0000"/>
              </a:solidFill>
            </a:endParaRPr>
          </a:p>
          <a:p>
            <a:pPr marL="144145"/>
            <a:r>
              <a:rPr lang="en-US" altLang="ja-JP" sz="1400" dirty="0">
                <a:solidFill>
                  <a:srgbClr val="0000FF"/>
                </a:solidFill>
              </a:rPr>
              <a:t>Metop-B/IASI</a:t>
            </a:r>
            <a:endParaRPr lang="en-US" altLang="ja-JP" sz="1400" dirty="0">
              <a:solidFill>
                <a:srgbClr val="006600"/>
              </a:solidFill>
            </a:endParaRPr>
          </a:p>
          <a:p>
            <a:pPr marL="144145"/>
            <a:r>
              <a:rPr lang="en-US" altLang="ja-JP" sz="1400" dirty="0">
                <a:solidFill>
                  <a:srgbClr val="00B050"/>
                </a:solidFill>
              </a:rPr>
              <a:t>S-NPP/CrIS</a:t>
            </a:r>
            <a:endParaRPr lang="en-US" altLang="ja-JP" sz="1000" dirty="0"/>
          </a:p>
          <a:p>
            <a:pPr marL="0" indent="0" algn="ctr">
              <a:lnSpc>
                <a:spcPct val="120000"/>
              </a:lnSpc>
              <a:buNone/>
            </a:pPr>
            <a:endParaRPr lang="en-US" altLang="ja-JP" sz="1800" dirty="0" smtClean="0"/>
          </a:p>
        </p:txBody>
      </p:sp>
      <p:sp>
        <p:nvSpPr>
          <p:cNvPr id="6" name="上箭头 5"/>
          <p:cNvSpPr/>
          <p:nvPr/>
        </p:nvSpPr>
        <p:spPr>
          <a:xfrm>
            <a:off x="3905885" y="2694940"/>
            <a:ext cx="75565" cy="6464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518535" y="3385820"/>
            <a:ext cx="13785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FF0000"/>
                </a:solidFill>
              </a:rPr>
              <a:t>Midnight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68905" y="6149340"/>
            <a:ext cx="13785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Ref transfer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3320415" y="5428615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上箭头 15"/>
          <p:cNvSpPr/>
          <p:nvPr/>
        </p:nvSpPr>
        <p:spPr>
          <a:xfrm>
            <a:off x="3385185" y="2732405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50" y="1285875"/>
            <a:ext cx="11746865" cy="4526280"/>
          </a:xfrm>
        </p:spPr>
        <p:txBody>
          <a:bodyPr/>
          <a:p>
            <a:pPr lvl="0">
              <a:lnSpc>
                <a:spcPct val="110000"/>
              </a:lnSpc>
            </a:pPr>
            <a:r>
              <a:rPr lang="en-US" altLang="en-GB" sz="2800" dirty="0">
                <a:sym typeface="+mn-ea"/>
              </a:rPr>
              <a:t>New A</a:t>
            </a:r>
            <a:r>
              <a:rPr lang="en-GB" sz="2800" dirty="0">
                <a:sym typeface="+mn-ea"/>
              </a:rPr>
              <a:t>ctivities </a:t>
            </a:r>
            <a:r>
              <a:rPr lang="en-US" altLang="en-GB" sz="2800" dirty="0">
                <a:sym typeface="+mn-ea"/>
              </a:rPr>
              <a:t>&amp; A</a:t>
            </a:r>
            <a:r>
              <a:rPr lang="en-GB" sz="2800" dirty="0">
                <a:sym typeface="+mn-ea"/>
              </a:rPr>
              <a:t>chievements</a:t>
            </a:r>
            <a:endParaRPr lang="en-GB" dirty="0"/>
          </a:p>
          <a:p>
            <a:pPr marL="717550" lvl="0" indent="-271780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ym typeface="+mn-ea"/>
              </a:rPr>
              <a:t>Implementation of GSICS inter-calibration methods to FY-3D MERSI II </a:t>
            </a:r>
            <a:r>
              <a:rPr lang="en-US" altLang="de-DE" dirty="0" smtClean="0">
                <a:sym typeface="+mn-ea"/>
              </a:rPr>
              <a:t>w.r.t. IASI/CrIS/HIRAS </a:t>
            </a:r>
            <a:r>
              <a:rPr lang="en-US" altLang="de-DE" dirty="0" smtClean="0">
                <a:sym typeface="+mn-ea"/>
              </a:rPr>
              <a:t>;</a:t>
            </a:r>
            <a:endParaRPr lang="en-US" altLang="de-DE" dirty="0" smtClean="0">
              <a:sym typeface="+mn-ea"/>
            </a:endParaRPr>
          </a:p>
          <a:p>
            <a:pPr marL="717550" lvl="0" indent="-271780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ym typeface="+mn-ea"/>
              </a:rPr>
              <a:t>Inter-platform and Intra-</a:t>
            </a:r>
            <a:r>
              <a:rPr lang="en-US" altLang="de-DE" dirty="0" smtClean="0">
                <a:sym typeface="+mn-ea"/>
              </a:rPr>
              <a:t>platform</a:t>
            </a:r>
            <a:r>
              <a:rPr lang="en-US" altLang="de-DE" dirty="0" smtClean="0">
                <a:sym typeface="+mn-ea"/>
              </a:rPr>
              <a:t> comparison between </a:t>
            </a:r>
            <a:r>
              <a:rPr lang="en-US" altLang="de-DE" dirty="0" smtClean="0">
                <a:sym typeface="+mn-ea"/>
              </a:rPr>
              <a:t> FY-3D MERSI II and CrIS, </a:t>
            </a:r>
            <a:r>
              <a:rPr lang="en-US" altLang="de-DE" dirty="0" smtClean="0">
                <a:sym typeface="+mn-ea"/>
              </a:rPr>
              <a:t>FY-3D MERSI II and HIRAS;</a:t>
            </a:r>
            <a:endParaRPr lang="en-US" dirty="0">
              <a:sym typeface="+mn-ea"/>
            </a:endParaRPr>
          </a:p>
          <a:p>
            <a:pPr marL="717550" lvl="0" indent="-271780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ym typeface="+mn-ea"/>
              </a:rPr>
              <a:t>Hyperspectral inter-calibration of FY-3D HIRAS w.r.t IASI and CrIS; </a:t>
            </a:r>
            <a:endParaRPr lang="zh-CN" altLang="en-US"/>
          </a:p>
          <a:p>
            <a:pPr lvl="0">
              <a:lnSpc>
                <a:spcPct val="110000"/>
              </a:lnSpc>
            </a:pPr>
            <a:endParaRPr lang="en-US" altLang="de-DE" sz="2400" dirty="0" smtClean="0"/>
          </a:p>
          <a:p>
            <a:pPr lvl="0">
              <a:lnSpc>
                <a:spcPct val="110000"/>
              </a:lnSpc>
            </a:pPr>
            <a:endParaRPr lang="en-GB" sz="2400" dirty="0">
              <a:solidFill>
                <a:srgbClr val="0000FF"/>
              </a:solidFill>
            </a:endParaRPr>
          </a:p>
          <a:p>
            <a:pPr lvl="0">
              <a:lnSpc>
                <a:spcPct val="110000"/>
              </a:lnSpc>
            </a:pPr>
            <a:endParaRPr lang="en-US" altLang="zh-CN"/>
          </a:p>
          <a:p>
            <a:pPr lvl="0">
              <a:lnSpc>
                <a:spcPct val="110000"/>
              </a:lnSpc>
            </a:pPr>
            <a:endParaRPr lang="en-US" altLang="zh-CN"/>
          </a:p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4000">
                <a:sym typeface="+mn-ea"/>
              </a:rPr>
              <a:t>Progresses on LEO-LEO </a:t>
            </a:r>
            <a:r>
              <a:rPr lang="en-US" altLang="zh-CN" sz="4000">
                <a:sym typeface="+mn-ea"/>
              </a:rPr>
              <a:t>inter-calibration</a:t>
            </a:r>
            <a:endParaRPr lang="en-US" altLang="zh-CN" sz="4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3" descr="FY3D+MERSI_METOP-B+IASI_TBBias_CH_25_ALL_Launch_250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5498" y="4498658"/>
            <a:ext cx="3144837" cy="177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6" name="图片 4" descr="FY3D+MERSI_METOP-B+IASI_TBBias_CH_20_ALL_Launch_250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898" y="2651125"/>
            <a:ext cx="3144837" cy="177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图片 5" descr="FY3D+MERSI_METOP-B+IASI_TBBias_CH_22_ALL_Launch_250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60" y="2616200"/>
            <a:ext cx="3144838" cy="177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图片 6" descr="FY3D+MERSI_METOP-B+IASI_TBBias_CH_23_ALL_Launch_250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15" y="4498658"/>
            <a:ext cx="3144838" cy="177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7" descr="FY3D+MERSI_METOP-B+IASI_TBBias_CH_24_ALL_Launch_250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698" y="4498658"/>
            <a:ext cx="3146425" cy="1773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7660640" y="5605780"/>
            <a:ext cx="1410970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B25(12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μm</a:t>
            </a:r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)</a:t>
            </a:r>
            <a:endParaRPr lang="en-US" altLang="zh-CN" sz="1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48425" y="2889885"/>
            <a:ext cx="129984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B22(7.2μm)</a:t>
            </a:r>
            <a:endParaRPr lang="en-US" altLang="zh-CN" sz="1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8105" y="5605780"/>
            <a:ext cx="130619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B23(8.5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μm</a:t>
            </a:r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)</a:t>
            </a:r>
            <a:endParaRPr lang="en-US" altLang="zh-CN" sz="1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38370" y="5605780"/>
            <a:ext cx="125920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B24(10.8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μm</a:t>
            </a:r>
            <a:r>
              <a:rPr lang="en-US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)</a:t>
            </a:r>
            <a:endParaRPr lang="en-US" sz="1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78150" y="2889885"/>
            <a:ext cx="120586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B20(3.8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μm</a:t>
            </a:r>
            <a:r>
              <a:rPr lang="en-US" altLang="zh-CN" sz="1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)</a:t>
            </a:r>
            <a:endParaRPr lang="en-US" altLang="zh-CN" sz="1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314" name="文本框 5"/>
          <p:cNvSpPr txBox="1"/>
          <p:nvPr/>
        </p:nvSpPr>
        <p:spPr>
          <a:xfrm>
            <a:off x="473710" y="561975"/>
            <a:ext cx="10833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Updates of LEO-LEO intercalibration to multispectral instrument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8640" y="1259205"/>
            <a:ext cx="10607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FY3D/MERSI II </a:t>
            </a:r>
            <a:r>
              <a:rPr lang="en-US" altLang="zh-CN" sz="16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VS </a:t>
            </a:r>
            <a:r>
              <a:rPr lang="en-US" altLang="zh-CN" sz="20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METOP-B/IASI</a:t>
            </a:r>
            <a:endParaRPr lang="zh-CN" altLang="en-US" sz="2000" b="1" noProof="1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MERSI II IR Biases are less than 0.5K for B20/22/23/25, and about 0.8K for B24</a:t>
            </a:r>
            <a:r>
              <a:rPr lang="zh-CN" altLang="en-US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；</a:t>
            </a:r>
            <a:endParaRPr lang="zh-CN" alt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The time sequence of TB </a:t>
            </a:r>
            <a:r>
              <a:rPr lang="en-US" b="1">
                <a:latin typeface="仿宋" panose="02010609060101010101" charset="-122"/>
                <a:ea typeface="仿宋" panose="02010609060101010101" charset="-122"/>
                <a:sym typeface="+mn-ea"/>
              </a:rPr>
              <a:t>biases</a:t>
            </a:r>
            <a:r>
              <a:rPr lang="en-US" b="1" noProof="1">
                <a:latin typeface="仿宋" panose="02010609060101010101" charset="-122"/>
                <a:ea typeface="仿宋" panose="02010609060101010101" charset="-122"/>
                <a:cs typeface="+mn-cs"/>
              </a:rPr>
              <a:t> is stable.</a:t>
            </a: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3324" name="文本框 16"/>
          <p:cNvSpPr txBox="1"/>
          <p:nvPr/>
        </p:nvSpPr>
        <p:spPr>
          <a:xfrm>
            <a:off x="2233930" y="6212205"/>
            <a:ext cx="617220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Time sequence  of FY-3D MERSI II TB Biases 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at standard BT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内容占位符 1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FPA cooling down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622" t="2161" b="46503"/>
          <a:stretch>
            <a:fillRect/>
          </a:stretch>
        </p:blipFill>
        <p:spPr>
          <a:xfrm>
            <a:off x="46355" y="2515870"/>
            <a:ext cx="6025515" cy="26898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52295" y="3042285"/>
            <a:ext cx="3166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FPA Temperature</a:t>
            </a:r>
            <a:endParaRPr lang="en-US" altLang="zh-CN"/>
          </a:p>
        </p:txBody>
      </p:sp>
      <p:grpSp>
        <p:nvGrpSpPr>
          <p:cNvPr id="19" name="组合 18"/>
          <p:cNvGrpSpPr/>
          <p:nvPr/>
        </p:nvGrpSpPr>
        <p:grpSpPr>
          <a:xfrm>
            <a:off x="5998845" y="2662555"/>
            <a:ext cx="6084570" cy="2607310"/>
            <a:chOff x="75" y="2561"/>
            <a:chExt cx="9582" cy="4106"/>
          </a:xfrm>
        </p:grpSpPr>
        <p:pic>
          <p:nvPicPr>
            <p:cNvPr id="6" name="图片 5" descr="NEDT"/>
            <p:cNvPicPr>
              <a:picLocks noChangeAspect="1"/>
            </p:cNvPicPr>
            <p:nvPr/>
          </p:nvPicPr>
          <p:blipFill>
            <a:blip r:embed="rId2"/>
            <a:srcRect l="3649" t="7728" r="8043" b="1424"/>
            <a:stretch>
              <a:fillRect/>
            </a:stretch>
          </p:blipFill>
          <p:spPr>
            <a:xfrm>
              <a:off x="75" y="2561"/>
              <a:ext cx="9582" cy="410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18840000">
              <a:off x="753" y="4177"/>
              <a:ext cx="854" cy="36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900"/>
                <a:t>3.8μm</a:t>
              </a:r>
              <a:endParaRPr lang="en-US" altLang="zh-CN" sz="900"/>
            </a:p>
          </p:txBody>
        </p:sp>
        <p:sp>
          <p:nvSpPr>
            <p:cNvPr id="8" name="文本框 7"/>
            <p:cNvSpPr txBox="1"/>
            <p:nvPr/>
          </p:nvSpPr>
          <p:spPr>
            <a:xfrm rot="18840000">
              <a:off x="1453" y="4179"/>
              <a:ext cx="854" cy="36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</p:spPr>
          <p:txBody>
            <a:bodyPr wrap="square" lIns="36195" rIns="36195" rtlCol="0">
              <a:spAutoFit/>
            </a:bodyPr>
            <a:p>
              <a:r>
                <a:rPr lang="en-US" altLang="zh-CN" sz="900"/>
                <a:t>4.05μm</a:t>
              </a:r>
              <a:endParaRPr lang="en-US" altLang="zh-CN" sz="900"/>
            </a:p>
          </p:txBody>
        </p:sp>
        <p:sp>
          <p:nvSpPr>
            <p:cNvPr id="9" name="文本框 8"/>
            <p:cNvSpPr txBox="1"/>
            <p:nvPr/>
          </p:nvSpPr>
          <p:spPr>
            <a:xfrm rot="18840000">
              <a:off x="2207" y="4177"/>
              <a:ext cx="854" cy="36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900"/>
                <a:t>7.2μm</a:t>
              </a:r>
              <a:endParaRPr lang="en-US" altLang="zh-CN" sz="900"/>
            </a:p>
          </p:txBody>
        </p:sp>
        <p:sp>
          <p:nvSpPr>
            <p:cNvPr id="10" name="文本框 9"/>
            <p:cNvSpPr txBox="1"/>
            <p:nvPr/>
          </p:nvSpPr>
          <p:spPr>
            <a:xfrm rot="18840000">
              <a:off x="2957" y="4177"/>
              <a:ext cx="854" cy="34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</p:spPr>
          <p:txBody>
            <a:bodyPr wrap="square" lIns="36195" bIns="36195" rtlCol="0">
              <a:spAutoFit/>
            </a:bodyPr>
            <a:p>
              <a:r>
                <a:rPr lang="en-US" altLang="zh-CN" sz="900"/>
                <a:t>8.55μm</a:t>
              </a:r>
              <a:endParaRPr lang="en-US" altLang="zh-CN" sz="9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790" y="3159"/>
              <a:ext cx="854" cy="34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</p:spPr>
          <p:txBody>
            <a:bodyPr wrap="square" lIns="36195" bIns="36195" rtlCol="0">
              <a:spAutoFit/>
            </a:bodyPr>
            <a:p>
              <a:r>
                <a:rPr lang="en-US" altLang="zh-CN" sz="900"/>
                <a:t>10.8μm</a:t>
              </a:r>
              <a:endParaRPr lang="en-US" altLang="zh-CN" sz="9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690" y="3159"/>
              <a:ext cx="854" cy="34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</p:spPr>
          <p:txBody>
            <a:bodyPr wrap="square" lIns="36195" bIns="36195" rtlCol="0">
              <a:spAutoFit/>
            </a:bodyPr>
            <a:p>
              <a:r>
                <a:rPr lang="en-US" altLang="zh-CN" sz="900"/>
                <a:t>12μm</a:t>
              </a:r>
              <a:endParaRPr lang="en-US" altLang="zh-CN" sz="900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50825" y="1363980"/>
            <a:ext cx="1133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 performances are  improved especially for the photoconductive (PC) HgCdTe bands</a:t>
            </a:r>
            <a:endParaRPr lang="en-US" altLang="zh-CN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515620" y="1209675"/>
            <a:ext cx="1060767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FY3D/MERSI II </a:t>
            </a:r>
            <a:r>
              <a:rPr lang="en-US" altLang="zh-CN" sz="16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VS </a:t>
            </a:r>
            <a:r>
              <a:rPr lang="en-US" altLang="zh-CN" sz="2000" b="1" noProof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NPP/CrIS</a:t>
            </a:r>
            <a:endParaRPr lang="zh-CN" altLang="en-US" sz="2000" b="1" noProof="1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noProof="1">
                <a:latin typeface="仿宋" panose="02010609060101010101" charset="-122"/>
                <a:ea typeface="仿宋" panose="02010609060101010101" charset="-122"/>
              </a:rPr>
              <a:t>Cross tracks are periodically occurring;</a:t>
            </a: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noProof="1">
                <a:latin typeface="仿宋" panose="02010609060101010101" charset="-122"/>
                <a:ea typeface="仿宋" panose="02010609060101010101" charset="-122"/>
              </a:rPr>
              <a:t>similar results with that of IASI</a:t>
            </a: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noProof="1">
                <a:latin typeface="仿宋" panose="02010609060101010101" charset="-122"/>
                <a:ea typeface="仿宋" panose="02010609060101010101" charset="-122"/>
              </a:rPr>
              <a:t>consecutive SNO tracks help to reveal the TB bias variation more timely</a:t>
            </a: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1" noProof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95" y="2691765"/>
            <a:ext cx="4975860" cy="3317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5620" y="3403600"/>
            <a:ext cx="460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Valid Period Feb.2018 ~Aug.2018(within 15min)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31747" name="图片 5" descr="FY3D+MERSI_METOP-B+IASI_TBBias_CH_22_ALL_Launch_250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890" y="2940050"/>
            <a:ext cx="5297805" cy="2988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5117465" y="3291205"/>
            <a:ext cx="1927225" cy="11245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p>
            <a:pPr marL="342900" indent="-342900" algn="l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400" b="1"/>
              <a:t>BB WUCD</a:t>
            </a:r>
            <a:endParaRPr lang="en-US" altLang="zh-CN" sz="1400" b="1"/>
          </a:p>
          <a:p>
            <a:pPr marL="342900" indent="-342900" algn="l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400" b="1"/>
              <a:t>FPA cooling down (100K </a:t>
            </a:r>
            <a:r>
              <a:rPr lang="en-US" altLang="zh-CN" sz="1400" b="1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1400" b="1"/>
              <a:t> 94K)</a:t>
            </a:r>
            <a:endParaRPr lang="en-US" altLang="zh-CN" sz="1400" b="1"/>
          </a:p>
          <a:p>
            <a:pPr marL="342900" indent="-342900" algn="l">
              <a:lnSpc>
                <a:spcPct val="120000"/>
              </a:lnSpc>
              <a:buFont typeface="+mj-ea"/>
              <a:buAutoNum type="circleNumDbPlain"/>
            </a:pPr>
            <a:r>
              <a:rPr lang="en-US" altLang="zh-CN" sz="1400" b="1">
                <a:sym typeface="+mn-ea"/>
              </a:rPr>
              <a:t>BB WUCD</a:t>
            </a:r>
            <a:endParaRPr lang="en-US" altLang="zh-CN" sz="1400" b="1"/>
          </a:p>
        </p:txBody>
      </p:sp>
      <p:sp>
        <p:nvSpPr>
          <p:cNvPr id="8" name="上箭头 7"/>
          <p:cNvSpPr/>
          <p:nvPr/>
        </p:nvSpPr>
        <p:spPr>
          <a:xfrm>
            <a:off x="1720215" y="4237355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上箭头 11"/>
          <p:cNvSpPr/>
          <p:nvPr/>
        </p:nvSpPr>
        <p:spPr>
          <a:xfrm>
            <a:off x="2019300" y="4239260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>
            <a:off x="2239645" y="4239260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576070" y="4822825"/>
            <a:ext cx="333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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29790" y="4827905"/>
            <a:ext cx="333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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75790" y="4825365"/>
            <a:ext cx="333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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8729345" y="4246880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9233535" y="4246880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上箭头 20"/>
          <p:cNvSpPr/>
          <p:nvPr/>
        </p:nvSpPr>
        <p:spPr>
          <a:xfrm>
            <a:off x="9487535" y="4254500"/>
            <a:ext cx="75565" cy="64643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606790" y="4805045"/>
            <a:ext cx="333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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58630" y="4840605"/>
            <a:ext cx="333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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04630" y="4830445"/>
            <a:ext cx="333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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85" y="2411095"/>
            <a:ext cx="6974840" cy="374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en-US" altLang="zh-CN">
                <a:latin typeface="+mj-lt"/>
                <a:cs typeface="+mj-lt"/>
              </a:rPr>
              <a:t>OUTLINE</a:t>
            </a:r>
            <a:endParaRPr lang="en-US" altLang="zh-CN">
              <a:latin typeface="+mj-lt"/>
              <a:cs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en-US" altLang="zh-CN" sz="2800"/>
              <a:t>Overview </a:t>
            </a:r>
            <a:r>
              <a:rPr lang="en-US" altLang="zh-CN" sz="2800">
                <a:sym typeface="+mn-ea"/>
              </a:rPr>
              <a:t>of CMA IR products status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/>
              <a:t>Baseline GSICS IR methodology update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/>
              <a:t>Progresses on CMA GEO-LEO </a:t>
            </a:r>
            <a:r>
              <a:rPr lang="en-US" altLang="zh-CN" sz="2800">
                <a:sym typeface="+mn-ea"/>
              </a:rPr>
              <a:t>inter-calibration</a:t>
            </a:r>
            <a:endParaRPr lang="en-US" altLang="zh-CN" sz="28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ym typeface="+mn-ea"/>
              </a:rPr>
              <a:t>Progresses on CMA LEO-LEO inter-calibration</a:t>
            </a:r>
            <a:endParaRPr lang="en-US" altLang="zh-CN" sz="28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ym typeface="+mn-ea"/>
              </a:rPr>
              <a:t>Summary </a:t>
            </a:r>
            <a:endParaRPr lang="en-US" altLang="zh-CN" sz="28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3730">
                <a:sym typeface="+mn-ea"/>
              </a:rPr>
              <a:t>C</a:t>
            </a:r>
            <a:r>
              <a:rPr lang="zh-CN" altLang="en-US" sz="3730">
                <a:sym typeface="+mn-ea"/>
              </a:rPr>
              <a:t>oincident</a:t>
            </a:r>
            <a:r>
              <a:rPr lang="en-US" altLang="zh-CN"/>
              <a:t> Orbit (SNOx) comparison with CrIS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955" y="2253615"/>
            <a:ext cx="6055360" cy="3406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510" y="1148715"/>
            <a:ext cx="6519545" cy="53638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2905" y="1351915"/>
            <a:ext cx="5059045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Coincident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observation orbit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FY-3D and S-NPP occurs periodically.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95865" y="2207895"/>
            <a:ext cx="2037080" cy="42595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5" y="419114"/>
            <a:ext cx="10972800" cy="873805"/>
          </a:xfrm>
        </p:spPr>
        <p:txBody>
          <a:bodyPr/>
          <a:p>
            <a:r>
              <a:rPr lang="en-US" altLang="zh-CN" sz="2400"/>
              <a:t>global observation comparison beween MERSI II and CrIS on coincident orbit</a:t>
            </a:r>
            <a:endParaRPr lang="en-US" altLang="zh-CN" sz="2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538" y="1285940"/>
            <a:ext cx="10972800" cy="4526196"/>
          </a:xfrm>
        </p:spPr>
        <p:txBody>
          <a:bodyPr/>
          <a:p>
            <a:endParaRPr lang="zh-CN" altLang="en-US"/>
          </a:p>
        </p:txBody>
      </p:sp>
      <p:pic>
        <p:nvPicPr>
          <p:cNvPr id="8" name="图片 7" descr="FY3D+MERSI_NPP+CRIS_GBAL_MAP_20180201_CH_25_all_Tb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7205" y="4105275"/>
            <a:ext cx="3952875" cy="2547620"/>
          </a:xfrm>
          <a:prstGeom prst="rect">
            <a:avLst/>
          </a:prstGeom>
        </p:spPr>
      </p:pic>
      <p:pic>
        <p:nvPicPr>
          <p:cNvPr id="9" name="图片 8" descr="FY3D+MERSI_NPP+CRIS_GBAL_MAP_20180201_CH_20_all_Tb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" y="1491615"/>
            <a:ext cx="3952875" cy="2547620"/>
          </a:xfrm>
          <a:prstGeom prst="rect">
            <a:avLst/>
          </a:prstGeom>
        </p:spPr>
      </p:pic>
      <p:pic>
        <p:nvPicPr>
          <p:cNvPr id="10" name="图片 9" descr="FY3D+MERSI_NPP+CRIS_GBAL_MAP_20180201_CH_21_all_T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15" y="1491615"/>
            <a:ext cx="3952875" cy="2547620"/>
          </a:xfrm>
          <a:prstGeom prst="rect">
            <a:avLst/>
          </a:prstGeom>
        </p:spPr>
      </p:pic>
      <p:pic>
        <p:nvPicPr>
          <p:cNvPr id="11" name="图片 10" descr="FY3D+MERSI_NPP+CRIS_GBAL_MAP_20180201_CH_22_all_T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590" y="1491615"/>
            <a:ext cx="3952875" cy="2547620"/>
          </a:xfrm>
          <a:prstGeom prst="rect">
            <a:avLst/>
          </a:prstGeom>
        </p:spPr>
      </p:pic>
      <p:pic>
        <p:nvPicPr>
          <p:cNvPr id="12" name="图片 11" descr="FY3D+MERSI_NPP+CRIS_GBAL_MAP_20180201_CH_23_all_Tb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65" y="4105275"/>
            <a:ext cx="3952875" cy="2547620"/>
          </a:xfrm>
          <a:prstGeom prst="rect">
            <a:avLst/>
          </a:prstGeom>
        </p:spPr>
      </p:pic>
      <p:pic>
        <p:nvPicPr>
          <p:cNvPr id="13" name="图片 12" descr="FY3D+MERSI_NPP+CRIS_GBAL_MAP_20180201_CH_24_all_Tb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640" y="4105275"/>
            <a:ext cx="3952875" cy="2547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Summary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20" y="1193165"/>
            <a:ext cx="11892280" cy="5379720"/>
          </a:xfrm>
        </p:spPr>
        <p:txBody>
          <a:bodyPr/>
          <a:p>
            <a:pPr marL="788670" lvl="0">
              <a:lnSpc>
                <a:spcPct val="100000"/>
              </a:lnSpc>
              <a:buClr>
                <a:srgbClr val="008000"/>
              </a:buClr>
              <a:buFont typeface="Wingdings" panose="05000000000000000000" charset="0"/>
              <a:buChar char="n"/>
            </a:pPr>
            <a:r>
              <a:rPr lang="en-US" altLang="zh-CN">
                <a:sym typeface="+mn-ea"/>
              </a:rPr>
              <a:t>Under the GSICS framework, the baseline IR intercalibration methodology was updated by applying Likun </a:t>
            </a:r>
            <a:r>
              <a:rPr lang="en-US" altLang="de-DE" dirty="0" smtClean="0">
                <a:sym typeface="+mn-ea"/>
              </a:rPr>
              <a:t>Wang's </a:t>
            </a:r>
            <a:r>
              <a:rPr lang="en-US" altLang="zh-CN">
                <a:sym typeface="+mn-ea"/>
              </a:rPr>
              <a:t>accurate </a:t>
            </a:r>
            <a:r>
              <a:rPr lang="en-US" altLang="de-DE" dirty="0" smtClean="0">
                <a:sym typeface="+mn-ea"/>
              </a:rPr>
              <a:t>collocation and Hui Xu's spectral gapfilling methods .</a:t>
            </a:r>
            <a:endParaRPr lang="en-US" altLang="de-DE" dirty="0" smtClean="0">
              <a:sym typeface="+mn-ea"/>
            </a:endParaRPr>
          </a:p>
          <a:p>
            <a:pPr marL="788670" lvl="0">
              <a:lnSpc>
                <a:spcPct val="100000"/>
              </a:lnSpc>
              <a:buClr>
                <a:srgbClr val="008000"/>
              </a:buClr>
              <a:buFont typeface="Wingdings" panose="05000000000000000000" charset="0"/>
              <a:buChar char="n"/>
            </a:pPr>
            <a:r>
              <a:rPr lang="en-US" altLang="de-DE" dirty="0" smtClean="0">
                <a:sym typeface="+mn-ea"/>
              </a:rPr>
              <a:t>GSICS IR inter-calibration method have been implemented to FENGYUN new multispectral instruments,  e.g., MERSI II, FY-4, FY-2H(on-going), using IASI, CrIS, HIRAS as references.</a:t>
            </a:r>
            <a:endParaRPr lang="en-US" altLang="de-DE" dirty="0" smtClean="0">
              <a:sym typeface="+mn-ea"/>
            </a:endParaRPr>
          </a:p>
          <a:p>
            <a:pPr marL="445770" lvl="0" indent="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endParaRPr lang="en-US" altLang="de-DE" sz="800" dirty="0" smtClean="0">
              <a:sym typeface="+mn-ea"/>
            </a:endParaRPr>
          </a:p>
          <a:p>
            <a:pPr marL="445770" lvl="0" indent="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en-US" altLang="de-DE" dirty="0" smtClean="0">
                <a:sym typeface="+mn-ea"/>
              </a:rPr>
              <a:t>Discussion:</a:t>
            </a:r>
            <a:endParaRPr lang="en-US" altLang="de-DE" dirty="0" smtClean="0">
              <a:sym typeface="+mn-ea"/>
            </a:endParaRPr>
          </a:p>
          <a:p>
            <a:pPr marL="717550" lvl="0" indent="-27178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olidFill>
                  <a:srgbClr val="FF0000"/>
                </a:solidFill>
                <a:sym typeface="+mn-ea"/>
              </a:rPr>
              <a:t>The investigation results show that accurate collocation is a good tool for large spacial scale comparison, but not a necessary process for SNO inter-calibration focusing on uniform scenes. </a:t>
            </a:r>
            <a:endParaRPr lang="en-US" altLang="de-DE" dirty="0" smtClean="0">
              <a:solidFill>
                <a:srgbClr val="FF0000"/>
              </a:solidFill>
              <a:sym typeface="+mn-ea"/>
            </a:endParaRPr>
          </a:p>
          <a:p>
            <a:pPr marL="717550" lvl="0" indent="-27178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olidFill>
                  <a:srgbClr val="FF0000"/>
                </a:solidFill>
                <a:sym typeface="+mn-ea"/>
              </a:rPr>
              <a:t>Uniformity filter is the most important factor, helping us to reduce the uncertanty of navigation error, IFOV differences, geometric matching and other factors.</a:t>
            </a:r>
            <a:endParaRPr lang="en-US" altLang="de-DE" dirty="0" smtClean="0">
              <a:solidFill>
                <a:schemeClr val="tx1"/>
              </a:solidFill>
              <a:sym typeface="+mn-ea"/>
            </a:endParaRPr>
          </a:p>
          <a:p>
            <a:pPr marL="717550" lvl="0" indent="-271780">
              <a:lnSpc>
                <a:spcPct val="10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US" altLang="de-DE" dirty="0" smtClean="0">
                <a:solidFill>
                  <a:schemeClr val="tx1"/>
                </a:solidFill>
                <a:sym typeface="+mn-ea"/>
              </a:rPr>
              <a:t>" With enough uniform scene samples, actually, even the collocation is not good enough, we still can achieve the similar accuracy and precision for radiometric assessment." </a:t>
            </a:r>
            <a:endParaRPr lang="en-US" altLang="de-DE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5590" y="3330575"/>
            <a:ext cx="11649710" cy="32423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8153400" y="6400800"/>
            <a:ext cx="2133600" cy="323850"/>
          </a:xfrm>
        </p:spPr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</a:fld>
            <a:endParaRPr 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44411" y="2734811"/>
            <a:ext cx="51587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Thank you for your attention!</a:t>
            </a:r>
            <a:endParaRPr kumimoji="1" lang="en-US" altLang="ja-JP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FY4A+AGRI_FY3D+HIRAS_METOP-A+IASI_DoubleBias_CH_13_Day_Launch_285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165" y="1701165"/>
            <a:ext cx="2700000" cy="1800000"/>
          </a:xfrm>
          <a:prstGeom prst="rect">
            <a:avLst/>
          </a:prstGeom>
        </p:spPr>
      </p:pic>
      <p:pic>
        <p:nvPicPr>
          <p:cNvPr id="5" name="图片 4" descr="FY4A+AGRI_FY3D+HIRAS_METOP-A+IASI_DoubleBias_CH_09_Day_Launch_237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" y="1593850"/>
            <a:ext cx="2700000" cy="1800000"/>
          </a:xfrm>
          <a:prstGeom prst="rect">
            <a:avLst/>
          </a:prstGeom>
        </p:spPr>
      </p:pic>
      <p:pic>
        <p:nvPicPr>
          <p:cNvPr id="6" name="图片 5" descr="FY4A+AGRI_FY3D+HIRAS_METOP-A+IASI_DoubleBias_CH_10_Day_Launch_248.5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0" y="1651635"/>
            <a:ext cx="2700000" cy="1800000"/>
          </a:xfrm>
          <a:prstGeom prst="rect">
            <a:avLst/>
          </a:prstGeom>
        </p:spPr>
      </p:pic>
      <p:pic>
        <p:nvPicPr>
          <p:cNvPr id="7" name="图片 6" descr="FY4A+AGRI_FY3D+HIRAS_METOP-A+IASI_DoubleBias_CH_12_Day_Launch_286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465" y="1651635"/>
            <a:ext cx="2700000" cy="1800000"/>
          </a:xfrm>
          <a:prstGeom prst="rect">
            <a:avLst/>
          </a:prstGeom>
        </p:spPr>
      </p:pic>
      <p:pic>
        <p:nvPicPr>
          <p:cNvPr id="12" name="图片 11" descr="FY4A+AGRI_FY3D+HIRAS_NPP+CRIS_DoubleBias_CH_13_Day_Launch_285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165" y="3956685"/>
            <a:ext cx="2700000" cy="1800000"/>
          </a:xfrm>
          <a:prstGeom prst="rect">
            <a:avLst/>
          </a:prstGeom>
        </p:spPr>
      </p:pic>
      <p:pic>
        <p:nvPicPr>
          <p:cNvPr id="13" name="图片 12" descr="FY4A+AGRI_FY3D+HIRAS_NPP+CRIS_DoubleBias_CH_09_Day_Launch_237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" y="3956685"/>
            <a:ext cx="2700000" cy="1800000"/>
          </a:xfrm>
          <a:prstGeom prst="rect">
            <a:avLst/>
          </a:prstGeom>
        </p:spPr>
      </p:pic>
      <p:pic>
        <p:nvPicPr>
          <p:cNvPr id="14" name="图片 13" descr="FY4A+AGRI_FY3D+HIRAS_NPP+CRIS_DoubleBias_CH_10_Day_Launch_248.5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040" y="3956685"/>
            <a:ext cx="2700000" cy="1800000"/>
          </a:xfrm>
          <a:prstGeom prst="rect">
            <a:avLst/>
          </a:prstGeom>
        </p:spPr>
      </p:pic>
      <p:pic>
        <p:nvPicPr>
          <p:cNvPr id="15" name="图片 14" descr="FY4A+AGRI_FY3D+HIRAS_NPP+CRIS_DoubleBias_CH_12_Day_Launch_286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465" y="3956685"/>
            <a:ext cx="2700000" cy="1800000"/>
          </a:xfrm>
          <a:prstGeom prst="rect">
            <a:avLst/>
          </a:prstGeom>
        </p:spPr>
      </p:pic>
      <p:pic>
        <p:nvPicPr>
          <p:cNvPr id="20" name="图片 19" descr="FY4A+AGRI_FY3D+HIRAS_METOP-B+IASI_DoubleBias_CH_13_Day_Launch_285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605" y="4733925"/>
            <a:ext cx="2700020" cy="1800013"/>
          </a:xfrm>
          <a:prstGeom prst="rect">
            <a:avLst/>
          </a:prstGeom>
        </p:spPr>
      </p:pic>
      <p:pic>
        <p:nvPicPr>
          <p:cNvPr id="21" name="图片 20" descr="FY4A+AGRI_FY3D+HIRAS_METOP-B+IASI_DoubleBias_CH_09_Day_Launch_237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915" y="4733925"/>
            <a:ext cx="2700020" cy="1800013"/>
          </a:xfrm>
          <a:prstGeom prst="rect">
            <a:avLst/>
          </a:prstGeom>
        </p:spPr>
      </p:pic>
      <p:pic>
        <p:nvPicPr>
          <p:cNvPr id="22" name="图片 21" descr="FY4A+AGRI_FY3D+HIRAS_METOP-B+IASI_DoubleBias_CH_10_Day_Launch_248.5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1935" y="4733925"/>
            <a:ext cx="2700020" cy="1800013"/>
          </a:xfrm>
          <a:prstGeom prst="rect">
            <a:avLst/>
          </a:prstGeom>
        </p:spPr>
      </p:pic>
      <p:pic>
        <p:nvPicPr>
          <p:cNvPr id="23" name="图片 22" descr="FY4A+AGRI_FY3D+HIRAS_METOP-B+IASI_DoubleBias_CH_12_Day_Launch_286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1955" y="4733925"/>
            <a:ext cx="2700020" cy="1800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3730">
                <a:sym typeface="+mn-ea"/>
              </a:rPr>
              <a:t>Overview </a:t>
            </a:r>
            <a:r>
              <a:rPr lang="en-US" altLang="zh-CN" sz="3730">
                <a:sym typeface="+mn-ea"/>
              </a:rPr>
              <a:t>of CMA IR products status</a:t>
            </a:r>
            <a:endParaRPr lang="en-US" altLang="zh-CN"/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ph idx="1"/>
          </p:nvPr>
        </p:nvGraphicFramePr>
        <p:xfrm>
          <a:off x="180340" y="2506980"/>
          <a:ext cx="11701780" cy="38823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31365"/>
                <a:gridCol w="2365375"/>
                <a:gridCol w="2045335"/>
                <a:gridCol w="3216910"/>
                <a:gridCol w="2042795"/>
              </a:tblGrid>
              <a:tr h="360045">
                <a:tc>
                  <a:txBody>
                    <a:bodyPr/>
                    <a:p>
                      <a:pPr marL="0" marR="0" lvl="0" indent="0" algn="ctr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charset="0"/>
                          <a:ea typeface="微软雅黑" panose="020B0503020204020204" charset="-122"/>
                        </a:rPr>
                        <a:t>Type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charset="0"/>
                        <a:ea typeface="微软雅黑" panose="020B0503020204020204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Monitored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charset="0"/>
                        <a:ea typeface="微软雅黑" panose="020B0503020204020204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Reference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charset="0"/>
                        <a:ea typeface="微软雅黑" panose="020B0503020204020204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NRT</a:t>
                      </a:r>
                      <a:r>
                        <a:rPr kumimoji="0" lang="en-US" alt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/RAC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Correction </a:t>
                      </a:r>
                      <a:r>
                        <a:rPr kumimoji="0" lang="en-US" alt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Products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charset="0"/>
                        <a:ea typeface="微软雅黑" panose="020B0503020204020204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+mn-ea"/>
                        </a:rPr>
                        <a:t>GSICS Bias Monitoring</a:t>
                      </a:r>
                      <a:endParaRPr kumimoji="0" lang="en-GB" alt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</a:tr>
              <a:tr h="692150">
                <a:tc rowSpan="4">
                  <a:txBody>
                    <a:bodyPr/>
                    <a:p>
                      <a:pPr marL="0" marR="0" lvl="0" algn="ctr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GB" sz="1600" b="0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Operational Products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algn="ctr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GB" sz="1600" b="0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for GEO Multispectral instruments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FY2C~G/VISSR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IASI-A+B(+ AIRS+CrIS)</a:t>
                      </a:r>
                      <a:endParaRPr kumimoji="0" lang="en-GB" sz="160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8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Pre-Demo</a:t>
                      </a:r>
                      <a:r>
                        <a:rPr kumimoji="0" lang="en-US" alt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alt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planning to 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submit the GSICS Product Acceptance Form </a:t>
                      </a:r>
                      <a:r>
                        <a:rPr kumimoji="0" lang="en-US" alt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 </a:t>
                      </a:r>
                      <a:r>
                        <a:rPr kumimoji="0" lang="en-US" alt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official approvement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GB" sz="160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CMA Web</a:t>
                      </a:r>
                      <a:endParaRPr kumimoji="0" lang="en-GB" sz="1600" i="0" u="none" strike="noStrike" cap="none" normalizeH="0" baseline="0" dirty="0" smtClean="0">
                        <a:ln>
                          <a:noFill/>
                        </a:ln>
                        <a:effectLst/>
                        <a:sym typeface="+mn-ea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342265">
                <a:tc vMerge="1"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FY2G/VISSR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HIRAS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Pre-Demo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 release</a:t>
                      </a:r>
                      <a:r>
                        <a:rPr kumimoji="0" lang="en-US" alt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kumimoji="0" lang="en-US" alt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342265">
                <a:tc vMerge="1"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FY2H</a:t>
                      </a:r>
                      <a:r>
                        <a:rPr kumimoji="0" lang="en-US" alt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VISSR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IASI-A+B(+CrIS+HIRAS)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Developing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Developing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92150">
                <a:tc vMerge="1"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charset="0"/>
                          <a:ea typeface="微软雅黑" panose="020B0503020204020204" charset="-122"/>
                          <a:sym typeface="+mn-ea"/>
                        </a:rPr>
                        <a:t>FY4A/</a:t>
                      </a:r>
                      <a:r>
                        <a:rPr lang="en-US" alt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charset="0"/>
                          <a:ea typeface="微软雅黑" panose="020B0503020204020204" charset="-122"/>
                          <a:sym typeface="+mn-ea"/>
                        </a:rPr>
                        <a:t>AGRI</a:t>
                      </a:r>
                      <a:endParaRPr kumimoji="0" lang="en-US" alt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IASI-A+B(+CrIS+HIRAS)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82000"/>
                        </a:lnSpc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Pre-Demo</a:t>
                      </a:r>
                      <a:r>
                        <a:rPr lang="en-US" altLang="en-GB" sz="16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 </a:t>
                      </a:r>
                      <a:r>
                        <a:rPr lang="en-US" altLang="en-GB" sz="1600" b="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(planning to  submit the GSICS Product Acceptance Form for official approvement)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  <a:sym typeface="+mn-ea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 release</a:t>
                      </a:r>
                      <a:r>
                        <a:rPr kumimoji="0" lang="en-US" alt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kumimoji="0" lang="en-US" alt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342265">
                <a:tc rowSpan="4">
                  <a:txBody>
                    <a:bodyPr/>
                    <a:p>
                      <a:pPr marL="0" marR="0" lvl="0" algn="ctr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altLang="en-GB" sz="16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Scientific </a:t>
                      </a:r>
                      <a:r>
                        <a:rPr kumimoji="0" lang="en-US" altLang="en-GB" sz="1600" b="0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Products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algn="ctr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GB" sz="1600" b="0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lang="en-US" altLang="en-GB" sz="16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for LEO Multispectral instruments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  <a:sym typeface="+mn-ea"/>
                      </a:endParaRPr>
                    </a:p>
                    <a:p>
                      <a:pPr marL="0" marR="0" lvl="0" algn="ctr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GB" sz="1600" b="0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and LEO/GEO sounders)</a:t>
                      </a:r>
                      <a:endParaRPr kumimoji="0" lang="en-US" alt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FY3A~C VIRR/MERSI/IRAS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IASI-A+B(+CrIS)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effectLst/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i="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CMA Web(only FY3C)</a:t>
                      </a:r>
                      <a:endParaRPr kumimoji="0" lang="en-GB" sz="1600" i="0" u="none" strike="noStrike" cap="none" normalizeH="0" baseline="0" dirty="0" smtClean="0">
                        <a:ln>
                          <a:noFill/>
                        </a:ln>
                        <a:effectLst/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2265">
                <a:tc vMerge="1"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FY3D MERSI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IASI-A+B(+CrIS+HIRAS)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448945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Not release</a:t>
                      </a:r>
                      <a:r>
                        <a:rPr lang="en-US" alt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d</a:t>
                      </a:r>
                      <a:endParaRPr kumimoji="0" lang="en-US" alt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2265">
                <a:tc vMerge="1"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FY3D/HIRAS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IASI-A+B(+CrIS)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Developing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6720">
                <a:tc vMerge="1">
                  <a:tcPr marL="89986" marR="89986" marT="46800" marB="46800" anchor="ctr" horzOverflow="overflow"/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FY4A/GIIRS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IASI-A+B(+CrIS+HIRAS)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448945" rtl="0" eaLnBrk="1" fontAlgn="base" latinLnBrk="0" hangingPunct="1">
                        <a:lnSpc>
                          <a:spcPct val="102000"/>
                        </a:lnSpc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GB" sz="16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Developing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marL="89986" marR="89986" marT="46800" marB="4680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80975" y="1212850"/>
            <a:ext cx="120878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400">
                <a:sym typeface="+mn-ea"/>
              </a:rPr>
              <a:t>Achievements </a:t>
            </a:r>
            <a:r>
              <a:rPr lang="en-GB" sz="2400" dirty="0">
                <a:sym typeface="+mn-ea"/>
              </a:rPr>
              <a:t>after 201</a:t>
            </a:r>
            <a:r>
              <a:rPr lang="en-US" altLang="en-GB" sz="2400" dirty="0">
                <a:sym typeface="+mn-ea"/>
              </a:rPr>
              <a:t>8</a:t>
            </a:r>
            <a:r>
              <a:rPr lang="en-GB" sz="2400" dirty="0">
                <a:sym typeface="+mn-ea"/>
              </a:rPr>
              <a:t> Annual Meeting</a:t>
            </a:r>
            <a:r>
              <a:rPr lang="en-US" altLang="zh-CN" sz="2400">
                <a:sym typeface="+mn-ea"/>
              </a:rPr>
              <a:t>:</a:t>
            </a:r>
            <a:endParaRPr lang="en-US" altLang="zh-CN" sz="2400"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>
                <a:sym typeface="+mn-ea"/>
              </a:rPr>
              <a:t>Developed new GSICS products for new multispectral instruments: FY-3D/MERSI, FY-4/AGRI</a:t>
            </a:r>
            <a:endParaRPr lang="en-US" altLang="zh-CN" sz="2400"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>
                <a:sym typeface="+mn-ea"/>
              </a:rPr>
              <a:t>Supplemented HIRAS as reference for CMA scientific researches.</a:t>
            </a:r>
            <a:endParaRPr lang="en-US" altLang="zh-CN" sz="2400"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610985" y="4946015"/>
            <a:ext cx="3220085" cy="1448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4000">
                <a:sym typeface="+mn-ea"/>
              </a:rPr>
              <a:t>Baseline methodology update</a:t>
            </a:r>
            <a:endParaRPr lang="en-US" altLang="zh-CN" sz="4000"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4450" y="1424305"/>
            <a:ext cx="3750945" cy="494728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74345" y="62382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sz="1000" b="1">
                <a:latin typeface="Times New Roman" panose="02020603050405020304" charset="0"/>
              </a:rPr>
              <a:t>Figure 1: Diagram of generic data flow for inter-calibration of monitored (MON) instrument with respect to reference (REF) instrument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605" y="1633855"/>
            <a:ext cx="342011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605" y="3857625"/>
            <a:ext cx="3419475" cy="2380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939530" y="3006725"/>
            <a:ext cx="2314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u="sng"/>
              <a:t>Wang L K, et al., 2016</a:t>
            </a:r>
            <a:endParaRPr lang="en-US" altLang="zh-CN" u="sng"/>
          </a:p>
        </p:txBody>
      </p:sp>
      <p:sp>
        <p:nvSpPr>
          <p:cNvPr id="9" name="文本框 8"/>
          <p:cNvSpPr txBox="1"/>
          <p:nvPr/>
        </p:nvSpPr>
        <p:spPr>
          <a:xfrm>
            <a:off x="9287510" y="5623560"/>
            <a:ext cx="211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u="sng"/>
              <a:t>Xu H, et al., 2018</a:t>
            </a:r>
            <a:endParaRPr lang="en-US" altLang="zh-CN" u="sng"/>
          </a:p>
        </p:txBody>
      </p:sp>
      <p:sp>
        <p:nvSpPr>
          <p:cNvPr id="10" name="文本框 9"/>
          <p:cNvSpPr txBox="1"/>
          <p:nvPr/>
        </p:nvSpPr>
        <p:spPr>
          <a:xfrm>
            <a:off x="-2540" y="1148715"/>
            <a:ext cx="12140565" cy="768350"/>
          </a:xfrm>
          <a:prstGeom prst="rect">
            <a:avLst/>
          </a:prstGeom>
          <a:solidFill>
            <a:srgbClr val="FFFF00">
              <a:alpha val="5000"/>
            </a:srgbClr>
          </a:solidFill>
        </p:spPr>
        <p:txBody>
          <a:bodyPr wrap="square" rtlCol="0" anchor="t">
            <a:spAutoFit/>
          </a:bodyPr>
          <a:p>
            <a:r>
              <a:rPr lang="en-US" altLang="zh-CN" sz="2200">
                <a:sym typeface="+mn-ea"/>
              </a:rPr>
              <a:t>Accurate </a:t>
            </a:r>
            <a:r>
              <a:rPr lang="en-US" altLang="de-DE" sz="2200" dirty="0" smtClean="0">
                <a:sym typeface="+mn-ea"/>
              </a:rPr>
              <a:t>collocation(Wang L et al., 2013,2016) and spectral gap filling(Xu H, 2018) are applied in CMA IR inter-calibration.</a:t>
            </a:r>
            <a:endParaRPr lang="en-US" altLang="de-DE" sz="2200" dirty="0" smtClean="0">
              <a:sym typeface="+mn-ea"/>
            </a:endParaRPr>
          </a:p>
        </p:txBody>
      </p:sp>
      <p:sp>
        <p:nvSpPr>
          <p:cNvPr id="11" name="右箭头标注 10"/>
          <p:cNvSpPr/>
          <p:nvPr/>
        </p:nvSpPr>
        <p:spPr>
          <a:xfrm>
            <a:off x="2559050" y="2778125"/>
            <a:ext cx="3819525" cy="3429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4546"/>
            </a:avLst>
          </a:prstGeom>
          <a:noFill/>
          <a:ln w="28575" cmpd="sng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标注 11"/>
          <p:cNvSpPr/>
          <p:nvPr/>
        </p:nvSpPr>
        <p:spPr>
          <a:xfrm rot="600000">
            <a:off x="2539365" y="3764915"/>
            <a:ext cx="3819525" cy="342900"/>
          </a:xfrm>
          <a:prstGeom prst="rightArrowCallout">
            <a:avLst>
              <a:gd name="adj1" fmla="val 0"/>
              <a:gd name="adj2" fmla="val 25000"/>
              <a:gd name="adj3" fmla="val 25000"/>
              <a:gd name="adj4" fmla="val 34546"/>
            </a:avLst>
          </a:prstGeom>
          <a:noFill/>
          <a:ln w="28575" cmpd="sng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0" y="4572635"/>
            <a:ext cx="5681980" cy="1600200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16785" b="3021"/>
          <a:stretch>
            <a:fillRect/>
          </a:stretch>
        </p:blipFill>
        <p:spPr bwMode="auto">
          <a:xfrm>
            <a:off x="2412365" y="2783840"/>
            <a:ext cx="125539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188" y="1574800"/>
            <a:ext cx="3057525" cy="977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矩形: 圆角 30"/>
          <p:cNvSpPr/>
          <p:nvPr/>
        </p:nvSpPr>
        <p:spPr>
          <a:xfrm>
            <a:off x="32385" y="1308677"/>
            <a:ext cx="1255395" cy="450967"/>
          </a:xfrm>
          <a:prstGeom prst="roundRect">
            <a:avLst>
              <a:gd name="adj" fmla="val 99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Spatial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4" name="矩形: 圆角 30"/>
          <p:cNvSpPr/>
          <p:nvPr/>
        </p:nvSpPr>
        <p:spPr>
          <a:xfrm>
            <a:off x="32068" y="4367930"/>
            <a:ext cx="1128713" cy="447511"/>
          </a:xfrm>
          <a:prstGeom prst="roundRect">
            <a:avLst>
              <a:gd name="adj" fmla="val 997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Spectral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0196" name="矩形 64"/>
          <p:cNvSpPr/>
          <p:nvPr/>
        </p:nvSpPr>
        <p:spPr>
          <a:xfrm>
            <a:off x="31750" y="3860800"/>
            <a:ext cx="6874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Point1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：space deformation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, different IFOV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0197" name="矩形 55"/>
          <p:cNvSpPr/>
          <p:nvPr/>
        </p:nvSpPr>
        <p:spPr>
          <a:xfrm>
            <a:off x="4756150" y="2930525"/>
            <a:ext cx="137160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Point2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Spatial Non-uniformity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72910" y="1443990"/>
            <a:ext cx="2570480" cy="553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Accurate collocation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(Wang L K, 2016)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0199" name="矩形 57"/>
          <p:cNvSpPr/>
          <p:nvPr/>
        </p:nvSpPr>
        <p:spPr>
          <a:xfrm>
            <a:off x="249238" y="6103303"/>
            <a:ext cx="38277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Point1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：Resolution 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and coverage mis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match 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200" name="矩形 58"/>
          <p:cNvSpPr/>
          <p:nvPr/>
        </p:nvSpPr>
        <p:spPr>
          <a:xfrm>
            <a:off x="249238" y="6308725"/>
            <a:ext cx="4092575" cy="3067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Point2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：Low spectral resolution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563803" y="4723130"/>
            <a:ext cx="2646363" cy="368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19367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Gapfilling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(Xu H,2018)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2" name="右箭头 61"/>
          <p:cNvSpPr/>
          <p:nvPr/>
        </p:nvSpPr>
        <p:spPr>
          <a:xfrm>
            <a:off x="6598603" y="4751071"/>
            <a:ext cx="820738" cy="98932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721475" y="1237615"/>
            <a:ext cx="2689860" cy="28987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926263" y="2267268"/>
            <a:ext cx="2274888" cy="434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Spatial Point Spread Functions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0206" name="文本框 16"/>
          <p:cNvSpPr txBox="1"/>
          <p:nvPr/>
        </p:nvSpPr>
        <p:spPr>
          <a:xfrm>
            <a:off x="7860983" y="1878013"/>
            <a:ext cx="360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dirty="0">
                <a:latin typeface="Arial" panose="020B0604020202020204" pitchFamily="34" charset="0"/>
              </a:rPr>
              <a:t>+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6" name="右箭头 65"/>
          <p:cNvSpPr/>
          <p:nvPr/>
        </p:nvSpPr>
        <p:spPr>
          <a:xfrm>
            <a:off x="4857750" y="1604804"/>
            <a:ext cx="1741170" cy="98456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0079355" y="1950720"/>
            <a:ext cx="1888490" cy="1198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Spatial Accurate Collocation and Matching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-38100" y="4192270"/>
            <a:ext cx="12267565" cy="190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右箭头 38"/>
          <p:cNvSpPr/>
          <p:nvPr/>
        </p:nvSpPr>
        <p:spPr>
          <a:xfrm>
            <a:off x="9344025" y="1788847"/>
            <a:ext cx="546735" cy="1314981"/>
          </a:xfrm>
          <a:prstGeom prst="rightArrow">
            <a:avLst>
              <a:gd name="adj1" fmla="val 34075"/>
              <a:gd name="adj2" fmla="val 4994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0211" name="文本框 2"/>
          <p:cNvSpPr txBox="1"/>
          <p:nvPr/>
        </p:nvSpPr>
        <p:spPr>
          <a:xfrm>
            <a:off x="4960938" y="1935480"/>
            <a:ext cx="1166812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18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Solution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212" name="矩形 40"/>
          <p:cNvSpPr/>
          <p:nvPr/>
        </p:nvSpPr>
        <p:spPr>
          <a:xfrm>
            <a:off x="595313" y="559435"/>
            <a:ext cx="89487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latin typeface="Arial" panose="020B0604020202020204" pitchFamily="34" charset="0"/>
              </a:rPr>
              <a:t>Method and Consideration</a:t>
            </a: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213" name="文本框 2"/>
          <p:cNvSpPr txBox="1"/>
          <p:nvPr/>
        </p:nvSpPr>
        <p:spPr>
          <a:xfrm>
            <a:off x="6548120" y="5091113"/>
            <a:ext cx="1166813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18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Solution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26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10" y="2846070"/>
            <a:ext cx="2418715" cy="1214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文本框 40"/>
          <p:cNvSpPr txBox="1"/>
          <p:nvPr/>
        </p:nvSpPr>
        <p:spPr>
          <a:xfrm>
            <a:off x="2411730" y="2588895"/>
            <a:ext cx="5943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dirty="0"/>
              <a:t>16km</a:t>
            </a:r>
            <a:endParaRPr lang="en-US" altLang="zh-CN" sz="1400" dirty="0"/>
          </a:p>
        </p:txBody>
      </p:sp>
      <p:pic>
        <p:nvPicPr>
          <p:cNvPr id="36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9" b="3021"/>
          <a:stretch>
            <a:fillRect/>
          </a:stretch>
        </p:blipFill>
        <p:spPr bwMode="auto">
          <a:xfrm>
            <a:off x="595630" y="2737485"/>
            <a:ext cx="1576070" cy="112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本框 43"/>
          <p:cNvSpPr txBox="1"/>
          <p:nvPr/>
        </p:nvSpPr>
        <p:spPr>
          <a:xfrm>
            <a:off x="934469" y="2529195"/>
            <a:ext cx="89767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1400" dirty="0"/>
              <a:t>55km</a:t>
            </a:r>
            <a:endParaRPr lang="en-US" altLang="zh-CN" sz="1400" dirty="0"/>
          </a:p>
        </p:txBody>
      </p:sp>
      <p:sp>
        <p:nvSpPr>
          <p:cNvPr id="3" name="文本框 2"/>
          <p:cNvSpPr txBox="1"/>
          <p:nvPr/>
        </p:nvSpPr>
        <p:spPr>
          <a:xfrm rot="16200000">
            <a:off x="273916" y="3052066"/>
            <a:ext cx="829338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400" dirty="0"/>
              <a:t>29 km</a:t>
            </a:r>
            <a:endParaRPr lang="en-US" altLang="zh-CN" sz="1400" dirty="0"/>
          </a:p>
        </p:txBody>
      </p:sp>
      <p:sp>
        <p:nvSpPr>
          <p:cNvPr id="4" name="右箭头 3"/>
          <p:cNvSpPr/>
          <p:nvPr/>
        </p:nvSpPr>
        <p:spPr>
          <a:xfrm rot="8160000">
            <a:off x="1327150" y="2498090"/>
            <a:ext cx="600710" cy="203835"/>
          </a:xfrm>
          <a:prstGeom prst="rightArrow">
            <a:avLst>
              <a:gd name="adj1" fmla="val 50000"/>
              <a:gd name="adj2" fmla="val 53531"/>
            </a:avLst>
          </a:prstGeom>
          <a:solidFill>
            <a:srgbClr val="B2B2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6060000">
            <a:off x="2720340" y="2427605"/>
            <a:ext cx="600710" cy="203835"/>
          </a:xfrm>
          <a:prstGeom prst="rightArrow">
            <a:avLst>
              <a:gd name="adj1" fmla="val 50000"/>
              <a:gd name="adj2" fmla="val 53531"/>
            </a:avLst>
          </a:prstGeom>
          <a:solidFill>
            <a:srgbClr val="B2B2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4"/>
          <p:cNvPicPr>
            <a:picLocks noChangeAspect="1"/>
          </p:cNvPicPr>
          <p:nvPr/>
        </p:nvPicPr>
        <p:blipFill>
          <a:blip r:embed="rId6"/>
          <a:srcRect l="63095" t="66795" r="24405" b="8530"/>
          <a:stretch>
            <a:fillRect/>
          </a:stretch>
        </p:blipFill>
        <p:spPr>
          <a:xfrm>
            <a:off x="3896360" y="2867025"/>
            <a:ext cx="806450" cy="905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 rot="16200000">
            <a:off x="1938886" y="3054606"/>
            <a:ext cx="829338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400" dirty="0"/>
              <a:t>16 km</a:t>
            </a:r>
            <a:endParaRPr lang="en-US" altLang="zh-CN" sz="1400" dirty="0"/>
          </a:p>
        </p:txBody>
      </p:sp>
      <p:sp>
        <p:nvSpPr>
          <p:cNvPr id="9" name="文本框 8"/>
          <p:cNvSpPr txBox="1"/>
          <p:nvPr/>
        </p:nvSpPr>
        <p:spPr>
          <a:xfrm>
            <a:off x="1287780" y="1121410"/>
            <a:ext cx="10927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Requirements:wide angle and spatial intercalibration (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polarization,contamination,navigation...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87780" y="4211320"/>
            <a:ext cx="66979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Requirements:large spectral gap channels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intercalibration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975" y="5153025"/>
            <a:ext cx="3366770" cy="1352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4410" y="2701290"/>
            <a:ext cx="6249670" cy="3521710"/>
          </a:xfrm>
          <a:prstGeom prst="rect">
            <a:avLst/>
          </a:prstGeom>
        </p:spPr>
      </p:pic>
      <p:pic>
        <p:nvPicPr>
          <p:cNvPr id="4" name="内容占位符 3" descr="NPP+VIIRS_NPP+CRIS_GBAL_MAP_A_20180426_CH_15"/>
          <p:cNvPicPr>
            <a:picLocks noChangeAspect="1"/>
          </p:cNvPicPr>
          <p:nvPr>
            <p:ph idx="1"/>
          </p:nvPr>
        </p:nvPicPr>
        <p:blipFill>
          <a:blip r:embed="rId2"/>
          <a:srcRect t="20458" r="5012" b="21917"/>
          <a:stretch>
            <a:fillRect/>
          </a:stretch>
        </p:blipFill>
        <p:spPr>
          <a:xfrm>
            <a:off x="207010" y="2959735"/>
            <a:ext cx="5473700" cy="2712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77880" y="2786380"/>
            <a:ext cx="148780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/>
              <a:t>Stripe Bias</a:t>
            </a:r>
            <a:endParaRPr lang="en-US" altLang="zh-CN"/>
          </a:p>
          <a:p>
            <a:r>
              <a:rPr lang="en-US" altLang="zh-CN">
                <a:solidFill>
                  <a:srgbClr val="FF0000"/>
                </a:solidFill>
              </a:rPr>
              <a:t>   (HIRAS)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3090" y="5947410"/>
            <a:ext cx="409765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/>
              <a:t>Angle dependence         Cloud Margin Bias</a:t>
            </a:r>
            <a:endParaRPr lang="en-US" altLang="zh-CN"/>
          </a:p>
          <a:p>
            <a:r>
              <a:rPr lang="en-US" altLang="zh-CN"/>
              <a:t>  </a:t>
            </a:r>
            <a:r>
              <a:rPr lang="en-US" altLang="zh-CN">
                <a:solidFill>
                  <a:srgbClr val="FF0000"/>
                </a:solidFill>
              </a:rPr>
              <a:t> (MERSI?HIRAS?)           (Geolocation&amp;PSF)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50212" name="矩形 40"/>
          <p:cNvSpPr/>
          <p:nvPr/>
        </p:nvSpPr>
        <p:spPr>
          <a:xfrm>
            <a:off x="314960" y="1266825"/>
            <a:ext cx="11699240" cy="902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en-US" altLang="de-DE" sz="2400" dirty="0" smtClean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A pretty good tool to reveal veiled biases due to unexpected instrument anomaly observation.</a:t>
            </a:r>
            <a:endParaRPr lang="en-US" altLang="de-DE" sz="2400" dirty="0" smtClean="0"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3245" y="456565"/>
            <a:ext cx="7285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sym typeface="+mn-ea"/>
              </a:rPr>
              <a:t>Application and assessment: Accurate </a:t>
            </a:r>
            <a:r>
              <a:rPr lang="en-US" altLang="de-DE" sz="2800" dirty="0" smtClean="0">
                <a:sym typeface="+mn-ea"/>
              </a:rPr>
              <a:t>collocation</a:t>
            </a:r>
            <a:endParaRPr lang="en-US" altLang="de-DE" sz="2800" dirty="0" smtClean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9540" y="2673985"/>
            <a:ext cx="35610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000" b="1">
                <a:solidFill>
                  <a:srgbClr val="FF0000"/>
                </a:solidFill>
                <a:sym typeface="+mn-ea"/>
              </a:rPr>
              <a:t>NPP VIIRS&amp;CrIS using CMA code</a:t>
            </a:r>
            <a:endParaRPr lang="en-US" altLang="zh-CN" sz="2000" b="1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46" name="组合 23"/>
          <p:cNvGrpSpPr/>
          <p:nvPr/>
        </p:nvGrpSpPr>
        <p:grpSpPr bwMode="auto">
          <a:xfrm>
            <a:off x="10193020" y="1076960"/>
            <a:ext cx="2002790" cy="1882775"/>
            <a:chOff x="1547664" y="739907"/>
            <a:chExt cx="4001818" cy="3985237"/>
          </a:xfrm>
        </p:grpSpPr>
        <p:sp>
          <p:nvSpPr>
            <p:cNvPr id="47" name="椭圆 46"/>
            <p:cNvSpPr/>
            <p:nvPr/>
          </p:nvSpPr>
          <p:spPr>
            <a:xfrm>
              <a:off x="1547664" y="2565069"/>
              <a:ext cx="2161430" cy="2160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48" name="直接箭头连接符 47"/>
            <p:cNvCxnSpPr/>
            <p:nvPr/>
          </p:nvCxnSpPr>
          <p:spPr>
            <a:xfrm flipV="1">
              <a:off x="2627378" y="1197223"/>
              <a:ext cx="2377772" cy="24488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/>
          </p:nvCxnSpPr>
          <p:spPr>
            <a:xfrm flipH="1">
              <a:off x="2395009" y="1223296"/>
              <a:ext cx="2594115" cy="1367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 flipH="1" flipV="1">
              <a:off x="2411034" y="2565069"/>
              <a:ext cx="216343" cy="10810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 flipH="1">
              <a:off x="2843721" y="1267421"/>
              <a:ext cx="2089314" cy="12976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V="1">
              <a:off x="2635390" y="2565069"/>
              <a:ext cx="208331" cy="1081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4989124" y="1052816"/>
              <a:ext cx="152242" cy="2146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4" name="文本框 16"/>
            <p:cNvSpPr txBox="1">
              <a:spLocks noChangeArrowheads="1"/>
            </p:cNvSpPr>
            <p:nvPr/>
          </p:nvSpPr>
          <p:spPr bwMode="auto">
            <a:xfrm>
              <a:off x="3460168" y="739907"/>
              <a:ext cx="2089314" cy="713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/>
                <a:t>Satellite</a:t>
              </a:r>
              <a:endParaRPr lang="zh-CN" altLang="en-US" sz="1600" dirty="0"/>
            </a:p>
          </p:txBody>
        </p:sp>
        <p:sp>
          <p:nvSpPr>
            <p:cNvPr id="55" name="文本框 17"/>
            <p:cNvSpPr txBox="1">
              <a:spLocks noChangeArrowheads="1"/>
            </p:cNvSpPr>
            <p:nvPr/>
          </p:nvSpPr>
          <p:spPr bwMode="auto">
            <a:xfrm>
              <a:off x="3757932" y="2366964"/>
              <a:ext cx="648072" cy="77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P</a:t>
              </a:r>
              <a:endParaRPr lang="zh-CN" altLang="en-US" sz="1800"/>
            </a:p>
          </p:txBody>
        </p:sp>
        <p:graphicFrame>
          <p:nvGraphicFramePr>
            <p:cNvPr id="56" name="对象 19"/>
            <p:cNvGraphicFramePr>
              <a:graphicFrameLocks noChangeAspect="1"/>
            </p:cNvGraphicFramePr>
            <p:nvPr/>
          </p:nvGraphicFramePr>
          <p:xfrm>
            <a:off x="2491724" y="1883382"/>
            <a:ext cx="720080" cy="308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" name="公式" r:id="rId3" imgW="533400" imgH="228600" progId="Equation.3">
                    <p:embed/>
                  </p:oleObj>
                </mc:Choice>
                <mc:Fallback>
                  <p:oleObj name="公式" r:id="rId3" imgW="533400" imgH="228600" progId="Equation.3">
                    <p:embed/>
                    <p:pic>
                      <p:nvPicPr>
                        <p:cNvPr id="0" name="对象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724" y="1883382"/>
                          <a:ext cx="720080" cy="3086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对象 20"/>
            <p:cNvGraphicFramePr>
              <a:graphicFrameLocks noChangeAspect="1"/>
            </p:cNvGraphicFramePr>
            <p:nvPr/>
          </p:nvGraphicFramePr>
          <p:xfrm>
            <a:off x="1982788" y="2982913"/>
            <a:ext cx="4984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" name="公式" r:id="rId5" imgW="368300" imgH="228600" progId="Equation.3">
                    <p:embed/>
                  </p:oleObj>
                </mc:Choice>
                <mc:Fallback>
                  <p:oleObj name="公式" r:id="rId5" imgW="368300" imgH="228600" progId="Equation.3">
                    <p:embed/>
                    <p:pic>
                      <p:nvPicPr>
                        <p:cNvPr id="0" name="对象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2788" y="2982913"/>
                          <a:ext cx="498475" cy="307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对象 21"/>
            <p:cNvGraphicFramePr>
              <a:graphicFrameLocks noChangeAspect="1"/>
            </p:cNvGraphicFramePr>
            <p:nvPr/>
          </p:nvGraphicFramePr>
          <p:xfrm>
            <a:off x="3115828" y="3008124"/>
            <a:ext cx="720080" cy="308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" name="公式" r:id="rId7" imgW="533400" imgH="228600" progId="Equation.3">
                    <p:embed/>
                  </p:oleObj>
                </mc:Choice>
                <mc:Fallback>
                  <p:oleObj name="公式" r:id="rId7" imgW="533400" imgH="228600" progId="Equation.3">
                    <p:embed/>
                    <p:pic>
                      <p:nvPicPr>
                        <p:cNvPr id="0" name="对象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828" y="3008124"/>
                          <a:ext cx="720080" cy="3086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对象 22"/>
            <p:cNvGraphicFramePr>
              <a:graphicFrameLocks noChangeAspect="1"/>
            </p:cNvGraphicFramePr>
            <p:nvPr/>
          </p:nvGraphicFramePr>
          <p:xfrm>
            <a:off x="2744167" y="2767346"/>
            <a:ext cx="4984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" name="公式" r:id="rId9" imgW="368300" imgH="228600" progId="Equation.3">
                    <p:embed/>
                  </p:oleObj>
                </mc:Choice>
                <mc:Fallback>
                  <p:oleObj name="公式" r:id="rId9" imgW="368300" imgH="228600" progId="Equation.3">
                    <p:embed/>
                    <p:pic>
                      <p:nvPicPr>
                        <p:cNvPr id="0" name="对象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167" y="2767346"/>
                          <a:ext cx="498475" cy="307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文本框 9"/>
          <p:cNvSpPr txBox="1"/>
          <p:nvPr/>
        </p:nvSpPr>
        <p:spPr>
          <a:xfrm>
            <a:off x="10665460" y="2449830"/>
            <a:ext cx="18002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wang et al.,2016</a:t>
            </a:r>
            <a:endParaRPr lang="en-US" altLang="zh-CN" sz="1200"/>
          </a:p>
        </p:txBody>
      </p:sp>
      <p:cxnSp>
        <p:nvCxnSpPr>
          <p:cNvPr id="2" name="直接箭头连接符 1"/>
          <p:cNvCxnSpPr/>
          <p:nvPr/>
        </p:nvCxnSpPr>
        <p:spPr>
          <a:xfrm flipH="1" flipV="1">
            <a:off x="9580245" y="4298315"/>
            <a:ext cx="175895" cy="1659890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06" y="1907525"/>
            <a:ext cx="4616247" cy="153874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04" y="3395655"/>
            <a:ext cx="4616249" cy="153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50" y="2176505"/>
            <a:ext cx="3176591" cy="22142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24" y="4391018"/>
            <a:ext cx="3176591" cy="20868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159922" y="2060241"/>
            <a:ext cx="2734581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Std/</a:t>
            </a:r>
            <a:r>
              <a:rPr lang="en-US" altLang="zh-CN" sz="1350" dirty="0" err="1"/>
              <a:t>ave</a:t>
            </a:r>
            <a:r>
              <a:rPr lang="en-US" altLang="zh-CN" sz="1350" dirty="0"/>
              <a:t>&lt;0.005</a:t>
            </a:r>
            <a:endParaRPr lang="zh-CN" altLang="en-US" sz="1350" dirty="0"/>
          </a:p>
        </p:txBody>
      </p:sp>
      <p:sp>
        <p:nvSpPr>
          <p:cNvPr id="20" name="文本框 19"/>
          <p:cNvSpPr txBox="1"/>
          <p:nvPr/>
        </p:nvSpPr>
        <p:spPr>
          <a:xfrm>
            <a:off x="5925327" y="2527219"/>
            <a:ext cx="103694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Accurate</a:t>
            </a:r>
            <a:endParaRPr lang="zh-CN" altLang="en-US" sz="1350" dirty="0"/>
          </a:p>
        </p:txBody>
      </p:sp>
      <p:sp>
        <p:nvSpPr>
          <p:cNvPr id="24" name="文本框 23"/>
          <p:cNvSpPr txBox="1"/>
          <p:nvPr/>
        </p:nvSpPr>
        <p:spPr>
          <a:xfrm>
            <a:off x="5925327" y="4015012"/>
            <a:ext cx="103694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Traditional</a:t>
            </a:r>
            <a:endParaRPr lang="zh-CN" altLang="en-US" sz="1350" dirty="0"/>
          </a:p>
        </p:txBody>
      </p:sp>
      <p:sp>
        <p:nvSpPr>
          <p:cNvPr id="25" name="文本框 24"/>
          <p:cNvSpPr txBox="1"/>
          <p:nvPr/>
        </p:nvSpPr>
        <p:spPr>
          <a:xfrm>
            <a:off x="7376795" y="4314190"/>
            <a:ext cx="103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dirty="0">
                <a:solidFill>
                  <a:srgbClr val="FF0000"/>
                </a:solidFill>
              </a:rPr>
              <a:t>Bias=0.2904K@287K</a:t>
            </a:r>
            <a:endParaRPr lang="en-US" altLang="zh-CN" sz="1000" dirty="0">
              <a:solidFill>
                <a:srgbClr val="FF0000"/>
              </a:solidFill>
            </a:endParaRPr>
          </a:p>
        </p:txBody>
      </p:sp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5066030" y="4874895"/>
          <a:ext cx="5386070" cy="160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990"/>
                <a:gridCol w="567690"/>
                <a:gridCol w="1034415"/>
                <a:gridCol w="1033780"/>
                <a:gridCol w="1034415"/>
                <a:gridCol w="1033780"/>
              </a:tblGrid>
              <a:tr h="231140">
                <a:tc>
                  <a:txBody>
                    <a:bodyPr/>
                    <a:p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Std/ava&lt;0.1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Std/ava&lt;0.05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Std/ava&lt;0.01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Std/ava&lt;0.005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</a:tr>
              <a:tr h="228600">
                <a:tc rowSpan="2">
                  <a:txBody>
                    <a:bodyPr/>
                    <a:p>
                      <a:r>
                        <a:rPr lang="en-US" altLang="zh-CN" sz="1050" dirty="0" err="1"/>
                        <a:t>bias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 err="1"/>
                        <a:t>Accu</a:t>
                      </a:r>
                      <a:r>
                        <a:rPr lang="en-US" altLang="zh-CN" sz="1050" dirty="0"/>
                        <a:t>.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0.3998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0.4160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0.2995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0.2874</a:t>
                      </a:r>
                      <a:endParaRPr lang="en-US" altLang="zh-CN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8600">
                <a:tc vMerge="1">
                  <a:tcPr/>
                </a:tc>
                <a:tc>
                  <a:txBody>
                    <a:bodyPr/>
                    <a:p>
                      <a:r>
                        <a:rPr lang="en-US" altLang="zh-CN" sz="1050" dirty="0"/>
                        <a:t>Trad.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0.4417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0.4547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0.3258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0.2904</a:t>
                      </a:r>
                      <a:endParaRPr lang="en-US" altLang="zh-CN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8600">
                <a:tc rowSpan="2">
                  <a:txBody>
                    <a:bodyPr/>
                    <a:p>
                      <a:r>
                        <a:rPr lang="en-US" altLang="zh-CN" sz="1050" dirty="0"/>
                        <a:t>std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 err="1"/>
                        <a:t>Accu</a:t>
                      </a:r>
                      <a:r>
                        <a:rPr lang="en-US" altLang="zh-CN" sz="1050" dirty="0"/>
                        <a:t>.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0.9960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0.7308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0.2168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0.1922</a:t>
                      </a:r>
                      <a:endParaRPr lang="en-US" altLang="zh-CN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8600">
                <a:tc vMerge="1">
                  <a:tcPr/>
                </a:tc>
                <a:tc>
                  <a:txBody>
                    <a:bodyPr/>
                    <a:p>
                      <a:r>
                        <a:rPr lang="en-US" altLang="zh-CN" sz="1050" dirty="0"/>
                        <a:t>Trad.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1.4860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0.7548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/>
                        <a:t>0.3267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0.1924</a:t>
                      </a:r>
                      <a:endParaRPr lang="en-US" altLang="zh-CN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8600">
                <a:tc rowSpan="2">
                  <a:txBody>
                    <a:bodyPr/>
                    <a:p>
                      <a:r>
                        <a:rPr lang="en-US" altLang="zh-CN" sz="1050" dirty="0"/>
                        <a:t>Sample number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 err="1"/>
                        <a:t>Accu</a:t>
                      </a:r>
                      <a:r>
                        <a:rPr lang="en-US" altLang="zh-CN" sz="1050" dirty="0"/>
                        <a:t>.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22675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18372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5052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1631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</a:tr>
              <a:tr h="228600">
                <a:tc vMerge="1">
                  <a:tcPr/>
                </a:tc>
                <a:tc>
                  <a:txBody>
                    <a:bodyPr/>
                    <a:p>
                      <a:r>
                        <a:rPr lang="en-US" altLang="zh-CN" sz="1050" dirty="0"/>
                        <a:t>Trad.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23864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19039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3064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p>
                      <a:r>
                        <a:rPr lang="en-US" altLang="zh-CN" sz="1050" dirty="0"/>
                        <a:t>1370</a:t>
                      </a:r>
                      <a:endParaRPr lang="zh-CN" altLang="en-US" sz="105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376795" y="2727325"/>
            <a:ext cx="103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dirty="0">
                <a:solidFill>
                  <a:srgbClr val="FF0000"/>
                </a:solidFill>
              </a:rPr>
              <a:t>Bias=0.2874K@287K</a:t>
            </a:r>
            <a:endParaRPr lang="en-US" altLang="zh-CN" sz="10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3245" y="456565"/>
            <a:ext cx="99066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sym typeface="+mn-ea"/>
              </a:rPr>
              <a:t>Application and assessment: Accurate </a:t>
            </a:r>
            <a:r>
              <a:rPr lang="en-US" altLang="de-DE" sz="2800" dirty="0" smtClean="0">
                <a:sym typeface="+mn-ea"/>
              </a:rPr>
              <a:t>collocation vs </a:t>
            </a:r>
            <a:r>
              <a:rPr lang="en-US" altLang="de-DE" sz="2800" dirty="0" smtClean="0">
                <a:sym typeface="+mn-ea"/>
              </a:rPr>
              <a:t>General option</a:t>
            </a:r>
            <a:endParaRPr lang="en-US" altLang="de-DE" sz="2800" dirty="0" smtClean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990" y="1137920"/>
            <a:ext cx="12098020" cy="922020"/>
          </a:xfrm>
          <a:prstGeom prst="rect">
            <a:avLst/>
          </a:prstGeom>
          <a:solidFill>
            <a:srgbClr val="FFFF00">
              <a:alpha val="5000"/>
            </a:srgbClr>
          </a:solidFill>
        </p:spPr>
        <p:txBody>
          <a:bodyPr wrap="square" rtlCol="0">
            <a:spAutoFit/>
          </a:bodyPr>
          <a:p>
            <a:r>
              <a:rPr lang="en-US" altLang="zh-CN"/>
              <a:t>Comparison of FY-3 MERSI&amp;HIRAS intercalibration results based on </a:t>
            </a:r>
            <a:r>
              <a:rPr lang="en-US" altLang="zh-CN">
                <a:sym typeface="+mn-ea"/>
              </a:rPr>
              <a:t>accurate </a:t>
            </a:r>
            <a:r>
              <a:rPr lang="en-US" altLang="de-DE" dirty="0" smtClean="0">
                <a:sym typeface="+mn-ea"/>
              </a:rPr>
              <a:t>collocation and </a:t>
            </a:r>
            <a:r>
              <a:rPr lang="en-US" altLang="de-DE" dirty="0" smtClean="0">
                <a:sym typeface="+mn-ea"/>
              </a:rPr>
              <a:t>General option</a:t>
            </a:r>
            <a:r>
              <a:rPr lang="en-US" altLang="zh-CN"/>
              <a:t> under the same filtering criteria. </a:t>
            </a:r>
            <a:endParaRPr lang="en-US" altLang="zh-CN"/>
          </a:p>
          <a:p>
            <a:r>
              <a:rPr lang="en-US" altLang="zh-CN">
                <a:solidFill>
                  <a:srgbClr val="FF0000"/>
                </a:solidFill>
                <a:sym typeface="+mn-ea"/>
              </a:rPr>
              <a:t>Inter-calibration results based on different collocation methods are almost indentical using strict uniform filter.</a:t>
            </a:r>
            <a:endParaRPr lang="en-US" altLang="zh-CN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082165"/>
            <a:ext cx="3094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Same Platform intercalibration</a:t>
            </a:r>
            <a:endParaRPr lang="en-US" altLang="zh-CN"/>
          </a:p>
          <a:p>
            <a:r>
              <a:rPr lang="en-US" altLang="zh-CN"/>
              <a:t>FY-3D MERSI&amp;HIRAS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图片 46" descr="通道4匹配比较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5950" y="3964940"/>
            <a:ext cx="2568575" cy="2568575"/>
          </a:xfrm>
          <a:prstGeom prst="rect">
            <a:avLst/>
          </a:prstGeom>
          <a:noFill/>
        </p:spPr>
      </p:pic>
      <p:pic>
        <p:nvPicPr>
          <p:cNvPr id="57346" name="图片 45" descr="通道4匹配比较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1815" y="3952240"/>
            <a:ext cx="2594610" cy="2594610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62865" y="2082165"/>
            <a:ext cx="4243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Different Platform intercalibration</a:t>
            </a:r>
            <a:endParaRPr lang="en-US" altLang="zh-CN"/>
          </a:p>
          <a:p>
            <a:r>
              <a:rPr lang="en-US" altLang="zh-CN"/>
              <a:t>FY-3 VIRR&amp;S-NPP CrIS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735" y="4532630"/>
            <a:ext cx="2207895" cy="1922780"/>
          </a:xfrm>
          <a:prstGeom prst="rect">
            <a:avLst/>
          </a:prstGeom>
        </p:spPr>
      </p:pic>
      <p:pic>
        <p:nvPicPr>
          <p:cNvPr id="11" name="图片 10" descr="E:\to_Liuyq\test_dif_new1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5175" y="1957070"/>
            <a:ext cx="2190750" cy="198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 descr="C:\Users\刘英琪\Desktop\卓工论文\图片\时间筛选\通道4匹配比较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6570" y="1754505"/>
            <a:ext cx="2806700" cy="239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7054215" y="2082165"/>
            <a:ext cx="5047615" cy="1881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marR="0" lvl="0" indent="-285750" algn="l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>
                <a:solidFill>
                  <a:schemeClr val="tx2"/>
                </a:solidFill>
                <a:sym typeface="+mn-ea"/>
              </a:rPr>
              <a:t>Inter-calibration results among different platform based on different collocation methods almost the identical using quite uniform scene samples.</a:t>
            </a:r>
            <a:endParaRPr lang="en-US" altLang="zh-CN">
              <a:solidFill>
                <a:schemeClr val="tx2"/>
              </a:solidFill>
              <a:sym typeface="+mn-ea"/>
            </a:endParaRPr>
          </a:p>
          <a:p>
            <a:pPr marL="285750" marR="0" lvl="0" indent="-285750" algn="l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>
                <a:solidFill>
                  <a:schemeClr val="tx2"/>
                </a:solidFill>
                <a:sym typeface="+mn-ea"/>
              </a:rPr>
              <a:t>If the </a:t>
            </a:r>
            <a:r>
              <a:rPr lang="en-US" altLang="zh-CN">
                <a:solidFill>
                  <a:schemeClr val="tx2"/>
                </a:solidFill>
                <a:sym typeface="+mn-ea"/>
              </a:rPr>
              <a:t>uniform scene filter</a:t>
            </a:r>
            <a:r>
              <a:rPr lang="en-US" altLang="zh-CN">
                <a:solidFill>
                  <a:schemeClr val="tx2"/>
                </a:solidFill>
                <a:sym typeface="+mn-ea"/>
              </a:rPr>
              <a:t> is not considered, even under accurate collocation, the intercalibration results show great uncertainty.</a:t>
            </a:r>
            <a:endParaRPr lang="en-US" altLang="zh-CN">
              <a:solidFill>
                <a:schemeClr val="tx2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16455" y="4719320"/>
            <a:ext cx="19450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</a:rPr>
              <a:t>0.2829K@250K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99660" y="4719320"/>
            <a:ext cx="19450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</a:rPr>
              <a:t>0.2867K@250K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38040" y="2082165"/>
            <a:ext cx="17665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</a:rPr>
              <a:t>0.1145K@250K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43290" y="6323965"/>
            <a:ext cx="18002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wang et al.,2016</a:t>
            </a:r>
            <a:endParaRPr lang="en-US" altLang="zh-CN" sz="1200"/>
          </a:p>
        </p:txBody>
      </p:sp>
      <p:sp>
        <p:nvSpPr>
          <p:cNvPr id="9" name="文本框 8"/>
          <p:cNvSpPr txBox="1"/>
          <p:nvPr/>
        </p:nvSpPr>
        <p:spPr>
          <a:xfrm>
            <a:off x="563245" y="456565"/>
            <a:ext cx="99066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sym typeface="+mn-ea"/>
              </a:rPr>
              <a:t>Application and assessment: Accurate </a:t>
            </a:r>
            <a:r>
              <a:rPr lang="en-US" altLang="de-DE" sz="2800" dirty="0" smtClean="0">
                <a:sym typeface="+mn-ea"/>
              </a:rPr>
              <a:t>collocation vs General option</a:t>
            </a:r>
            <a:endParaRPr lang="en-US" altLang="de-DE" sz="2800" dirty="0" smtClean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865" y="1220470"/>
            <a:ext cx="12098020" cy="645160"/>
          </a:xfrm>
          <a:prstGeom prst="rect">
            <a:avLst/>
          </a:prstGeom>
          <a:solidFill>
            <a:srgbClr val="FFFF00">
              <a:alpha val="5000"/>
            </a:srgbClr>
          </a:solidFill>
        </p:spPr>
        <p:txBody>
          <a:bodyPr wrap="square" rtlCol="0">
            <a:spAutoFit/>
          </a:bodyPr>
          <a:p>
            <a:r>
              <a:rPr lang="en-US" altLang="zh-CN"/>
              <a:t>Comparison of </a:t>
            </a:r>
            <a:r>
              <a:rPr lang="en-US" altLang="zh-CN">
                <a:sym typeface="+mn-ea"/>
              </a:rPr>
              <a:t>FY-3 VIRR&amp;S-NPP CrIS </a:t>
            </a:r>
            <a:r>
              <a:rPr lang="en-US" altLang="zh-CN"/>
              <a:t> intercalibration results based on </a:t>
            </a:r>
            <a:r>
              <a:rPr lang="en-US" altLang="zh-CN">
                <a:sym typeface="+mn-ea"/>
              </a:rPr>
              <a:t>accurate </a:t>
            </a:r>
            <a:r>
              <a:rPr lang="en-US" altLang="de-DE" dirty="0" smtClean="0">
                <a:sym typeface="+mn-ea"/>
              </a:rPr>
              <a:t>collocation and </a:t>
            </a:r>
            <a:r>
              <a:rPr lang="en-US" altLang="de-DE" dirty="0" smtClean="0">
                <a:sym typeface="+mn-ea"/>
              </a:rPr>
              <a:t>General </a:t>
            </a:r>
            <a:r>
              <a:rPr lang="en-US" altLang="de-DE" dirty="0" smtClean="0">
                <a:sym typeface="+mn-ea"/>
              </a:rPr>
              <a:t>collocation</a:t>
            </a:r>
            <a:endParaRPr lang="en-US" altLang="de-DE" dirty="0" smtClean="0">
              <a:sym typeface="+mn-ea"/>
            </a:endParaRPr>
          </a:p>
          <a:p>
            <a:r>
              <a:rPr lang="en-US" altLang="zh-CN"/>
              <a:t>under the same filtering criteria. </a:t>
            </a:r>
            <a:endParaRPr lang="en-US" altLang="zh-CN">
              <a:solidFill>
                <a:srgbClr val="FF000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24647" y="5452029"/>
            <a:ext cx="103694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Accurate</a:t>
            </a:r>
            <a:endParaRPr lang="zh-CN" altLang="en-US" sz="1350" dirty="0"/>
          </a:p>
        </p:txBody>
      </p:sp>
      <p:sp>
        <p:nvSpPr>
          <p:cNvPr id="24" name="文本框 23"/>
          <p:cNvSpPr txBox="1"/>
          <p:nvPr/>
        </p:nvSpPr>
        <p:spPr>
          <a:xfrm>
            <a:off x="5685297" y="5452017"/>
            <a:ext cx="103694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Traditional</a:t>
            </a:r>
            <a:endParaRPr lang="zh-CN" altLang="en-US" sz="1350" dirty="0"/>
          </a:p>
        </p:txBody>
      </p:sp>
      <p:sp>
        <p:nvSpPr>
          <p:cNvPr id="18" name="文本框 17"/>
          <p:cNvSpPr txBox="1"/>
          <p:nvPr/>
        </p:nvSpPr>
        <p:spPr>
          <a:xfrm>
            <a:off x="2832735" y="5902325"/>
            <a:ext cx="3130550" cy="36830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under the same filtering criteria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92065" y="3435350"/>
            <a:ext cx="22231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50" dirty="0"/>
              <a:t>Accurate results</a:t>
            </a:r>
            <a:r>
              <a:rPr lang="en-US" altLang="zh-CN" sz="13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altLang="zh-CN" sz="13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altLang="zh-CN" sz="13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without uniform filter</a:t>
            </a:r>
            <a:endParaRPr lang="en-US" altLang="zh-CN" sz="13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1826260" y="1227455"/>
            <a:ext cx="8418830" cy="2421890"/>
            <a:chOff x="1264595" y="690664"/>
            <a:chExt cx="9212094" cy="24902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10212" t="8510" r="14229" b="55178"/>
            <a:stretch>
              <a:fillRect/>
            </a:stretch>
          </p:blipFill>
          <p:spPr>
            <a:xfrm>
              <a:off x="1264595" y="690664"/>
              <a:ext cx="9212094" cy="249028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441642" y="2422187"/>
              <a:ext cx="573932" cy="23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CH25</a:t>
              </a:r>
              <a:endParaRPr lang="zh-CN" altLang="en-US" sz="13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015574" y="2418944"/>
              <a:ext cx="573932" cy="23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CH24</a:t>
              </a:r>
              <a:endParaRPr lang="zh-CN" altLang="en-US" sz="13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28416" y="2418943"/>
              <a:ext cx="573932" cy="23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CH23</a:t>
              </a:r>
              <a:endParaRPr lang="zh-CN" altLang="en-US" sz="13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335293" y="2418943"/>
              <a:ext cx="573932" cy="23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CH22</a:t>
              </a:r>
              <a:endParaRPr lang="zh-CN" altLang="en-US" sz="13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702688" y="2418943"/>
              <a:ext cx="573932" cy="23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CH21</a:t>
              </a:r>
              <a:endParaRPr lang="zh-CN" altLang="en-US" sz="13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420910" y="2418943"/>
              <a:ext cx="573932" cy="23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CH20</a:t>
              </a:r>
              <a:endParaRPr lang="zh-CN" altLang="en-US" sz="13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直接箭头连接符 17"/>
          <p:cNvCxnSpPr/>
          <p:nvPr/>
        </p:nvCxnSpPr>
        <p:spPr>
          <a:xfrm flipH="1" flipV="1">
            <a:off x="4340860" y="2134235"/>
            <a:ext cx="1768475" cy="767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03070" y="1444625"/>
            <a:ext cx="7338695" cy="356235"/>
          </a:xfrm>
        </p:spPr>
        <p:txBody>
          <a:bodyPr>
            <a:noAutofit/>
          </a:bodyPr>
          <a:p>
            <a:r>
              <a:rPr lang="en-US" altLang="zh-CN" sz="200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  <a:sym typeface="+mn-ea"/>
              </a:rPr>
              <a:t>Instruments Spectral Coverage</a:t>
            </a:r>
            <a:endParaRPr lang="en-US" altLang="zh-CN" sz="2000">
              <a:solidFill>
                <a:srgbClr val="FF0000"/>
              </a:solidFill>
              <a:latin typeface="Verdana" panose="020B060403050404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878982" y="3649980"/>
          <a:ext cx="6096000" cy="2803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505"/>
                <a:gridCol w="1445895"/>
                <a:gridCol w="1219200"/>
                <a:gridCol w="1219200"/>
                <a:gridCol w="1219200"/>
              </a:tblGrid>
              <a:tr h="339090">
                <a:tc gridSpan="2"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FY-3D/MERSI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hMerge="1">
                  <a:tcPr marL="68580" marR="68580" marT="34290" marB="34290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FY-3D/HIRAS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 err="1">
                          <a:cs typeface="+mn-lt"/>
                        </a:rPr>
                        <a:t>NPP/CrIS</a:t>
                      </a:r>
                      <a:endParaRPr lang="en-US" altLang="zh-CN" sz="1015" dirty="0" err="1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10">
                          <a:solidFill>
                            <a:schemeClr val="bg1"/>
                          </a:solidFill>
                          <a:cs typeface="+mn-lt"/>
                          <a:sym typeface="+mn-ea"/>
                        </a:rPr>
                        <a:t>METOP/IASI</a:t>
                      </a:r>
                      <a:endParaRPr lang="en-US" altLang="zh-CN" sz="1010" dirty="0">
                        <a:solidFill>
                          <a:schemeClr val="bg1"/>
                        </a:solidFill>
                        <a:cs typeface="+mn-lt"/>
                        <a:sym typeface="+mn-ea"/>
                      </a:endParaRPr>
                    </a:p>
                  </a:txBody>
                  <a:tcPr marL="68580" marR="68580" marT="34290" marB="34290" anchor="ctr" anchorCtr="1"/>
                </a:tc>
              </a:tr>
              <a:tr h="339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15" dirty="0">
                          <a:cs typeface="+mn-lt"/>
                        </a:rPr>
                        <a:t>Band number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15" dirty="0">
                          <a:cs typeface="+mn-lt"/>
                        </a:rPr>
                        <a:t>Wavelength Center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15" dirty="0">
                          <a:cs typeface="+mn-lt"/>
                        </a:rPr>
                        <a:t>Spectral channel coverage (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cm</a:t>
                      </a:r>
                      <a:r>
                        <a:rPr lang="en-US" altLang="zh-CN" sz="1010" baseline="30000" dirty="0">
                          <a:cs typeface="+mn-lt"/>
                          <a:sym typeface="+mn-ea"/>
                        </a:rPr>
                        <a:t>-1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)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hMerge="1">
                  <a:tcPr marL="68580" marR="68580" marT="34290" marB="34290"/>
                </a:tc>
                <a:tc hMerge="1">
                  <a:tcPr marL="68580" marR="68580" marT="34290" marB="34290"/>
                </a:tc>
              </a:tr>
              <a:tr h="339725"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CH25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12μm (833cm</a:t>
                      </a:r>
                      <a:r>
                        <a:rPr lang="en-US" altLang="zh-CN" sz="1015" baseline="30000" dirty="0">
                          <a:cs typeface="+mn-lt"/>
                        </a:rPr>
                        <a:t>-1</a:t>
                      </a:r>
                      <a:r>
                        <a:rPr lang="en-US" altLang="zh-CN" sz="1015" dirty="0">
                          <a:cs typeface="+mn-lt"/>
                        </a:rPr>
                        <a:t>)</a:t>
                      </a:r>
                      <a:endParaRPr lang="zh-CN" altLang="en-US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rowSpan="2"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650-1135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rowSpan="2"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650-1095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rowSpan="3">
                  <a:txBody>
                    <a:bodyPr/>
                    <a:p>
                      <a:pPr lvl="0" algn="ctr">
                        <a:spcBef>
                          <a:spcPct val="0"/>
                        </a:spcBef>
                        <a:buClrTx/>
                        <a:buSzPct val="100000"/>
                        <a:buNone/>
                      </a:pPr>
                      <a:r>
                        <a:rPr lang="en-US" altLang="zh-CN" sz="1000" b="0">
                          <a:solidFill>
                            <a:schemeClr val="tx1"/>
                          </a:solidFill>
                          <a:cs typeface="+mn-lt"/>
                        </a:rPr>
                        <a:t>645-1210</a:t>
                      </a:r>
                      <a:endParaRPr lang="en-US" altLang="zh-CN" sz="1000" b="0">
                        <a:solidFill>
                          <a:schemeClr val="tx1"/>
                        </a:solidFill>
                        <a:cs typeface="+mn-lt"/>
                      </a:endParaRPr>
                    </a:p>
                  </a:txBody>
                  <a:tcPr anchor="ctr" anchorCtr="1"/>
                </a:tc>
              </a:tr>
              <a:tr h="338455"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CH24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10.8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μm (</a:t>
                      </a:r>
                      <a:r>
                        <a:rPr lang="en-US" altLang="zh-CN" sz="1015" dirty="0">
                          <a:cs typeface="+mn-lt"/>
                        </a:rPr>
                        <a:t>926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cm</a:t>
                      </a:r>
                      <a:r>
                        <a:rPr lang="en-US" altLang="zh-CN" sz="1010" baseline="30000" dirty="0">
                          <a:cs typeface="+mn-lt"/>
                          <a:sym typeface="+mn-ea"/>
                        </a:rPr>
                        <a:t>-1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)</a:t>
                      </a:r>
                      <a:endParaRPr lang="zh-CN" altLang="en-US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vMerge="1">
                  <a:tcPr marL="68580" marR="68580" marT="34290" marB="34290"/>
                </a:tc>
                <a:tc vMerge="1">
                  <a:tcPr marL="68580" marR="68580" marT="34290" marB="34290"/>
                </a:tc>
                <a:tc vMerge="1">
                  <a:tcPr anchor="ctr"/>
                </a:tc>
              </a:tr>
              <a:tr h="339090"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solidFill>
                            <a:srgbClr val="FF0000"/>
                          </a:solidFill>
                          <a:cs typeface="+mn-lt"/>
                        </a:rPr>
                        <a:t>CH23</a:t>
                      </a:r>
                      <a:endParaRPr lang="en-US" altLang="zh-CN" sz="1015" dirty="0">
                        <a:solidFill>
                          <a:srgbClr val="FF0000"/>
                        </a:solidFill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solidFill>
                            <a:srgbClr val="FF0000"/>
                          </a:solidFill>
                          <a:cs typeface="+mn-lt"/>
                        </a:rPr>
                        <a:t>8.55</a:t>
                      </a:r>
                      <a:r>
                        <a:rPr lang="en-US" altLang="zh-CN" sz="1010" dirty="0">
                          <a:solidFill>
                            <a:srgbClr val="FF0000"/>
                          </a:solidFill>
                          <a:cs typeface="+mn-lt"/>
                          <a:sym typeface="+mn-ea"/>
                        </a:rPr>
                        <a:t>μm </a:t>
                      </a:r>
                      <a:r>
                        <a:rPr lang="en-US" altLang="zh-CN" sz="1015" dirty="0">
                          <a:solidFill>
                            <a:srgbClr val="FF0000"/>
                          </a:solidFill>
                          <a:cs typeface="+mn-lt"/>
                        </a:rPr>
                        <a:t>(1169</a:t>
                      </a:r>
                      <a:r>
                        <a:rPr lang="en-US" altLang="zh-CN" sz="1010" dirty="0">
                          <a:solidFill>
                            <a:srgbClr val="FF0000"/>
                          </a:solidFill>
                          <a:cs typeface="+mn-lt"/>
                          <a:sym typeface="+mn-ea"/>
                        </a:rPr>
                        <a:t>cm</a:t>
                      </a:r>
                      <a:r>
                        <a:rPr lang="en-US" altLang="zh-CN" sz="1010" baseline="30000" dirty="0">
                          <a:solidFill>
                            <a:srgbClr val="FF0000"/>
                          </a:solidFill>
                          <a:cs typeface="+mn-lt"/>
                          <a:sym typeface="+mn-ea"/>
                        </a:rPr>
                        <a:t>-1</a:t>
                      </a:r>
                      <a:r>
                        <a:rPr lang="en-US" altLang="zh-CN" sz="1010" dirty="0">
                          <a:solidFill>
                            <a:srgbClr val="FF0000"/>
                          </a:solidFill>
                          <a:cs typeface="+mn-lt"/>
                          <a:sym typeface="+mn-ea"/>
                        </a:rPr>
                        <a:t>)</a:t>
                      </a:r>
                      <a:endParaRPr lang="en-US" altLang="zh-CN" sz="1010" dirty="0">
                        <a:solidFill>
                          <a:srgbClr val="FF0000"/>
                        </a:solidFill>
                        <a:cs typeface="+mn-lt"/>
                        <a:sym typeface="+mn-ea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solidFill>
                            <a:srgbClr val="FF0000"/>
                          </a:solidFill>
                          <a:cs typeface="+mn-lt"/>
                        </a:rPr>
                        <a:t>Gap</a:t>
                      </a:r>
                      <a:endParaRPr lang="en-US" altLang="zh-CN" sz="1015" dirty="0">
                        <a:solidFill>
                          <a:srgbClr val="FF0000"/>
                        </a:solidFill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0" dirty="0">
                          <a:solidFill>
                            <a:srgbClr val="FF0000"/>
                          </a:solidFill>
                          <a:cs typeface="+mn-lt"/>
                          <a:sym typeface="+mn-ea"/>
                        </a:rPr>
                        <a:t>Gap</a:t>
                      </a:r>
                      <a:endParaRPr lang="en-US" altLang="zh-CN" sz="1010" dirty="0">
                        <a:solidFill>
                          <a:srgbClr val="FF0000"/>
                        </a:solidFill>
                        <a:cs typeface="+mn-lt"/>
                        <a:sym typeface="+mn-ea"/>
                      </a:endParaRPr>
                    </a:p>
                  </a:txBody>
                  <a:tcPr marL="68580" marR="68580" marT="34290" marB="34290" anchor="ctr" anchorCtr="1"/>
                </a:tc>
                <a:tc vMerge="1">
                  <a:tcPr anchor="ctr"/>
                </a:tc>
              </a:tr>
              <a:tr h="384175"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CH22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7.2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μm (</a:t>
                      </a:r>
                      <a:r>
                        <a:rPr lang="en-US" altLang="zh-CN" sz="1015" dirty="0">
                          <a:cs typeface="+mn-lt"/>
                        </a:rPr>
                        <a:t>138</a:t>
                      </a:r>
                      <a:r>
                        <a:rPr lang="en-US" sz="1015" dirty="0">
                          <a:cs typeface="+mn-lt"/>
                        </a:rPr>
                        <a:t>9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cm</a:t>
                      </a:r>
                      <a:r>
                        <a:rPr lang="en-US" altLang="zh-CN" sz="1010" baseline="30000" dirty="0">
                          <a:cs typeface="+mn-lt"/>
                          <a:sym typeface="+mn-ea"/>
                        </a:rPr>
                        <a:t>-1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)</a:t>
                      </a:r>
                      <a:endParaRPr lang="zh-CN" altLang="en-US" sz="1010" dirty="0">
                        <a:cs typeface="+mn-lt"/>
                      </a:endParaRPr>
                    </a:p>
                    <a:p>
                      <a:pPr algn="ctr"/>
                      <a:endParaRPr lang="en-US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1210-1750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15" dirty="0">
                          <a:cs typeface="+mn-lt"/>
                        </a:rPr>
                        <a:t>1210-1750</a:t>
                      </a:r>
                      <a:endParaRPr lang="zh-CN" altLang="en-US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lvl="0" algn="ctr">
                        <a:spcBef>
                          <a:spcPct val="0"/>
                        </a:spcBef>
                        <a:buClrTx/>
                        <a:buSzPct val="100000"/>
                        <a:buNone/>
                      </a:pPr>
                      <a:r>
                        <a:rPr lang="en-US" altLang="zh-CN" sz="1010" b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1210-2000</a:t>
                      </a:r>
                      <a:endParaRPr lang="en-US" altLang="zh-CN" sz="1010" b="0" dirty="0">
                        <a:solidFill>
                          <a:schemeClr val="tx1"/>
                        </a:solidFill>
                        <a:cs typeface="+mn-lt"/>
                        <a:sym typeface="+mn-ea"/>
                      </a:endParaRPr>
                    </a:p>
                  </a:txBody>
                  <a:tcPr marL="68580" marR="68580" marT="34290" marB="34290" anchor="ctr" anchorCtr="1"/>
                </a:tc>
              </a:tr>
              <a:tr h="384810"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CH21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4.05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μm (</a:t>
                      </a:r>
                      <a:r>
                        <a:rPr lang="en-US" altLang="zh-CN" sz="1015" dirty="0">
                          <a:cs typeface="+mn-lt"/>
                        </a:rPr>
                        <a:t>2469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cm</a:t>
                      </a:r>
                      <a:r>
                        <a:rPr lang="en-US" altLang="zh-CN" sz="1010" baseline="30000" dirty="0">
                          <a:cs typeface="+mn-lt"/>
                          <a:sym typeface="+mn-ea"/>
                        </a:rPr>
                        <a:t>-1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)</a:t>
                      </a:r>
                      <a:endParaRPr lang="zh-CN" altLang="en-US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2155-2550</a:t>
                      </a:r>
                      <a:endParaRPr lang="en-US" altLang="zh-CN" sz="1015" dirty="0">
                        <a:cs typeface="+mn-lt"/>
                      </a:endParaRPr>
                    </a:p>
                    <a:p>
                      <a:pPr algn="ctr"/>
                      <a:r>
                        <a:rPr lang="en-US" altLang="zh-CN" sz="1010" dirty="0">
                          <a:cs typeface="+mn-lt"/>
                          <a:sym typeface="+mn-ea"/>
                        </a:rPr>
                        <a:t>(A little bit gap)</a:t>
                      </a:r>
                      <a:endParaRPr lang="zh-CN" altLang="en-US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15" dirty="0">
                          <a:cs typeface="+mn-lt"/>
                        </a:rPr>
                        <a:t>2155-2550</a:t>
                      </a:r>
                      <a:endParaRPr lang="zh-CN" altLang="en-US" sz="1015" dirty="0">
                        <a:cs typeface="+mn-lt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015" dirty="0">
                          <a:cs typeface="+mn-lt"/>
                        </a:rPr>
                        <a:t>(A little bit gap)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10" b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2000-2760</a:t>
                      </a:r>
                      <a:endParaRPr lang="en-US" altLang="zh-CN" sz="1010" b="0">
                        <a:solidFill>
                          <a:schemeClr val="tx1"/>
                        </a:solidFill>
                        <a:cs typeface="+mn-lt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010" b="0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(A little bit gap)</a:t>
                      </a:r>
                      <a:endParaRPr lang="en-US" altLang="zh-CN" sz="1010" b="0" dirty="0">
                        <a:solidFill>
                          <a:schemeClr val="tx1"/>
                        </a:solidFill>
                        <a:cs typeface="+mn-lt"/>
                        <a:sym typeface="+mn-ea"/>
                      </a:endParaRPr>
                    </a:p>
                  </a:txBody>
                  <a:tcPr marL="68580" marR="68580" marT="34290" marB="34290" anchor="ctr" anchorCtr="1"/>
                </a:tc>
              </a:tr>
              <a:tr h="339090"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CH20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>
                          <a:cs typeface="+mn-lt"/>
                        </a:rPr>
                        <a:t>3.8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μm (</a:t>
                      </a:r>
                      <a:r>
                        <a:rPr lang="en-US" altLang="zh-CN" sz="1015">
                          <a:cs typeface="+mn-lt"/>
                        </a:rPr>
                        <a:t>2631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cm</a:t>
                      </a:r>
                      <a:r>
                        <a:rPr lang="en-US" altLang="zh-CN" sz="1010" baseline="30000" dirty="0">
                          <a:cs typeface="+mn-lt"/>
                          <a:sym typeface="+mn-ea"/>
                        </a:rPr>
                        <a:t>-1</a:t>
                      </a:r>
                      <a:r>
                        <a:rPr lang="en-US" altLang="zh-CN" sz="1010" dirty="0">
                          <a:cs typeface="+mn-lt"/>
                          <a:sym typeface="+mn-ea"/>
                        </a:rPr>
                        <a:t>)</a:t>
                      </a:r>
                      <a:endParaRPr lang="zh-CN" altLang="en-US" sz="1015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5" dirty="0">
                          <a:cs typeface="+mn-lt"/>
                        </a:rPr>
                        <a:t>Gap</a:t>
                      </a:r>
                      <a:endParaRPr lang="en-US" altLang="zh-CN" sz="1015" dirty="0">
                        <a:cs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p>
                      <a:pPr algn="ctr"/>
                      <a:r>
                        <a:rPr lang="en-US" altLang="zh-CN" sz="1010" dirty="0">
                          <a:cs typeface="+mn-lt"/>
                          <a:sym typeface="+mn-ea"/>
                        </a:rPr>
                        <a:t>Gap</a:t>
                      </a:r>
                      <a:endParaRPr lang="en-US" altLang="zh-CN" sz="1010" dirty="0">
                        <a:cs typeface="+mn-lt"/>
                        <a:sym typeface="+mn-ea"/>
                      </a:endParaRPr>
                    </a:p>
                  </a:txBody>
                  <a:tcPr marL="68580" marR="68580" marT="34290" marB="34290" anchor="ctr" anchorCtr="1"/>
                </a:tc>
                <a:tc vMerge="1">
                  <a:tcPr anchor="ctr"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356610" y="1076325"/>
            <a:ext cx="48387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/>
            <a:r>
              <a:rPr lang="en-US" altLang="fr-FR" b="1">
                <a:solidFill>
                  <a:srgbClr val="000000"/>
                </a:solidFill>
                <a:sym typeface="+mn-ea"/>
              </a:rPr>
              <a:t>MERSI SRF &amp; IASI</a:t>
            </a:r>
            <a:r>
              <a:rPr lang="zh-CN" altLang="en-US" b="1">
                <a:solidFill>
                  <a:srgbClr val="000000"/>
                </a:solidFill>
                <a:sym typeface="+mn-ea"/>
              </a:rPr>
              <a:t>、</a:t>
            </a:r>
            <a:r>
              <a:rPr lang="en-US" altLang="fr-FR" b="1">
                <a:solidFill>
                  <a:srgbClr val="FF0000"/>
                </a:solidFill>
                <a:sym typeface="+mn-ea"/>
              </a:rPr>
              <a:t>HIRAS(CrIS) </a:t>
            </a:r>
            <a:r>
              <a:rPr lang="en-US" altLang="fr-FR" b="1">
                <a:solidFill>
                  <a:srgbClr val="000000"/>
                </a:solidFill>
                <a:sym typeface="+mn-ea"/>
              </a:rPr>
              <a:t>spectral coverage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68670" y="2893060"/>
            <a:ext cx="1681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rgbClr val="7030A0"/>
                </a:solidFill>
              </a:rPr>
              <a:t>Spectral Gap of HIRAS</a:t>
            </a:r>
            <a:endParaRPr lang="en-US" altLang="zh-CN" sz="1000" b="1">
              <a:solidFill>
                <a:srgbClr val="7030A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7064375" y="2231390"/>
            <a:ext cx="1495425" cy="7219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6369050" y="2439670"/>
            <a:ext cx="110490" cy="4679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63245" y="456565"/>
            <a:ext cx="69132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sym typeface="+mn-ea"/>
              </a:rPr>
              <a:t>Application and assessment: Spectral gapfilling</a:t>
            </a:r>
            <a:endParaRPr lang="en-US" altLang="de-DE" sz="2800" dirty="0" smtClean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p="http://schemas.openxmlformats.org/presentationml/2006/main">
  <p:tag name="KSO_WM_TEMPLATE_CATEGORY" val="custom"/>
  <p:tag name="KSO_WM_TEMPLATE_INDEX" val="20186963"/>
  <p:tag name="KSO_WM_TAG_VERSION" val="1.0"/>
  <p:tag name="KSO_WM_UNIT_TYPE" val="a"/>
  <p:tag name="KSO_WM_UNIT_INDEX" val="1"/>
  <p:tag name="KSO_WM_UNIT_ID" val="custom20186963_3*a*1"/>
  <p:tag name="KSO_WM_UNIT_LAYERLEVEL" val="1"/>
  <p:tag name="KSO_WM_UNIT_VALUE" val="9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Title and content layout (Text page)"/>
</p:tagLst>
</file>

<file path=ppt/tags/tag5.xml><?xml version="1.0" encoding="utf-8"?>
<p:tagLst xmlns:p="http://schemas.openxmlformats.org/presentationml/2006/main">
  <p:tag name="KSO_WM_TEMPLATE_CATEGORY" val="custom"/>
  <p:tag name="KSO_WM_TEMPLATE_INDEX" val="20186963"/>
  <p:tag name="KSO_WM_TAG_VERSION" val="1.0"/>
  <p:tag name="KSO_WM_SLIDE_ID" val="custom20186963_3"/>
  <p:tag name="KSO_WM_SLIDE_INDEX" val="3"/>
  <p:tag name="KSO_WM_SLIDE_ITEM_CNT" val="1"/>
  <p:tag name="KSO_WM_SLIDE_LAYOUT" val="a_f"/>
  <p:tag name="KSO_WM_SLIDE_LAYOUT_CNT" val="1_1"/>
  <p:tag name="KSO_WM_SLIDE_TYPE" val="text"/>
  <p:tag name="KSO_WM_SLIDE_SUBTYPE" val="pureTxt"/>
  <p:tag name="KSO_WM_BEAUTIFY_FLAG" val="#wm#"/>
  <p:tag name="KSO_WM_SLIDE_POSITION" val="41*139"/>
  <p:tag name="KSO_WM_SLIDE_SIZE" val="637*367"/>
</p:tagLst>
</file>

<file path=ppt/tags/tag6.xml><?xml version="1.0" encoding="utf-8"?>
<p:tagLst xmlns:p="http://schemas.openxmlformats.org/presentationml/2006/main">
  <p:tag name="KSO_WM_TEMPLATE_CATEGORY" val="custom"/>
  <p:tag name="KSO_WM_TEMPLATE_INDEX" val="20186963"/>
  <p:tag name="KSO_WM_TAG_VERSION" val="1.0"/>
  <p:tag name="KSO_WM_UNIT_TYPE" val="a"/>
  <p:tag name="KSO_WM_UNIT_INDEX" val="1"/>
  <p:tag name="KSO_WM_UNIT_ID" val="custom20186963_3*a*1"/>
  <p:tag name="KSO_WM_UNIT_LAYERLEVEL" val="1"/>
  <p:tag name="KSO_WM_UNIT_VALUE" val="9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Title and content layout (Text page)"/>
</p:tagLst>
</file>

<file path=ppt/tags/tag7.xml><?xml version="1.0" encoding="utf-8"?>
<p:tagLst xmlns:p="http://schemas.openxmlformats.org/presentationml/2006/main">
  <p:tag name="KSO_WM_TEMPLATE_CATEGORY" val="custom"/>
  <p:tag name="KSO_WM_TEMPLATE_INDEX" val="20186963"/>
  <p:tag name="KSO_WM_TAG_VERSION" val="1.0"/>
  <p:tag name="KSO_WM_UNIT_TYPE" val="a"/>
  <p:tag name="KSO_WM_UNIT_INDEX" val="1"/>
  <p:tag name="KSO_WM_UNIT_ID" val="custom20186963_3*a*1"/>
  <p:tag name="KSO_WM_UNIT_LAYERLEVEL" val="1"/>
  <p:tag name="KSO_WM_UNIT_VALUE" val="9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Title and content layout (Text page)"/>
</p:tagLst>
</file>

<file path=ppt/tags/tag8.xml><?xml version="1.0" encoding="utf-8"?>
<p:tagLst xmlns:p="http://schemas.openxmlformats.org/presentationml/2006/main">
  <p:tag name="KSO_WM_TEMPLATE_CATEGORY" val="custom"/>
  <p:tag name="KSO_WM_TEMPLATE_INDEX" val="20186963"/>
  <p:tag name="KSO_WM_TAG_VERSION" val="1.0"/>
  <p:tag name="KSO_WM_UNIT_TYPE" val="a"/>
  <p:tag name="KSO_WM_UNIT_INDEX" val="1"/>
  <p:tag name="KSO_WM_UNIT_ID" val="custom20186963_3*a*1"/>
  <p:tag name="KSO_WM_UNIT_LAYERLEVEL" val="1"/>
  <p:tag name="KSO_WM_UNIT_VALUE" val="9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Title and content layout (Text page)"/>
</p:tagLst>
</file>

<file path=ppt/tags/tag9.xml><?xml version="1.0" encoding="utf-8"?>
<p:tagLst xmlns:p="http://schemas.openxmlformats.org/presentationml/2006/main">
  <p:tag name="KSO_WM_TEMPLATE_CATEGORY" val="custom"/>
  <p:tag name="KSO_WM_TEMPLATE_INDEX" val="20186963"/>
  <p:tag name="KSO_WM_TAG_VERSION" val="1.0"/>
  <p:tag name="KSO_WM_SLIDE_ID" val="custom20186963_3"/>
  <p:tag name="KSO_WM_SLIDE_INDEX" val="3"/>
  <p:tag name="KSO_WM_SLIDE_ITEM_CNT" val="1"/>
  <p:tag name="KSO_WM_SLIDE_LAYOUT" val="a_f"/>
  <p:tag name="KSO_WM_SLIDE_LAYOUT_CNT" val="1_1"/>
  <p:tag name="KSO_WM_SLIDE_TYPE" val="text"/>
  <p:tag name="KSO_WM_SLIDE_SUBTYPE" val="pureTxt"/>
  <p:tag name="KSO_WM_BEAUTIFY_FLAG" val="#wm#"/>
  <p:tag name="KSO_WM_SLIDE_POSITION" val="41*139"/>
  <p:tag name="KSO_WM_SLIDE_SIZE" val="637*367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8917</Words>
  <Application>WPS 演示</Application>
  <PresentationFormat>宽屏</PresentationFormat>
  <Paragraphs>643</Paragraphs>
  <Slides>24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宋体</vt:lpstr>
      <vt:lpstr>Wingdings</vt:lpstr>
      <vt:lpstr>等线</vt:lpstr>
      <vt:lpstr>Arial Unicode MS</vt:lpstr>
      <vt:lpstr>Calibri</vt:lpstr>
      <vt:lpstr>微软雅黑</vt:lpstr>
      <vt:lpstr>黑体</vt:lpstr>
      <vt:lpstr>Malgun Gothic</vt:lpstr>
      <vt:lpstr>Times New Roman</vt:lpstr>
      <vt:lpstr>Wingdings</vt:lpstr>
      <vt:lpstr>Verdana</vt:lpstr>
      <vt:lpstr>Arial Unicode MS</vt:lpstr>
      <vt:lpstr>仿宋</vt:lpstr>
      <vt:lpstr>隶书</vt:lpstr>
      <vt:lpstr>Office 主题​​</vt:lpstr>
      <vt:lpstr>1_Office 主题</vt:lpstr>
      <vt:lpstr>Equation.3</vt:lpstr>
      <vt:lpstr>Equation.3</vt:lpstr>
      <vt:lpstr>Equation.3</vt:lpstr>
      <vt:lpstr>Equation.3</vt:lpstr>
      <vt:lpstr> Multispectral IR inter-calibration update in CMA including GEO-LEO and LEO-LEO  </vt:lpstr>
      <vt:lpstr>OUTLINE</vt:lpstr>
      <vt:lpstr>Overview of CMA IR products status</vt:lpstr>
      <vt:lpstr>Baseline methodology update</vt:lpstr>
      <vt:lpstr>PowerPoint 演示文稿</vt:lpstr>
      <vt:lpstr>PowerPoint 演示文稿</vt:lpstr>
      <vt:lpstr>PowerPoint 演示文稿</vt:lpstr>
      <vt:lpstr>PowerPoint 演示文稿</vt:lpstr>
      <vt:lpstr>Instruments Spectral Coverage</vt:lpstr>
      <vt:lpstr>CrIS and HIRAS Gap filling coefficients are applied in CMA multispectral instrument inter-calibration</vt:lpstr>
      <vt:lpstr>SNO Intercalibration Regression based on IASI and CRIS for MERSI Band 8.55μm</vt:lpstr>
      <vt:lpstr>Progresses on GEO-LEO inter-calibration</vt:lpstr>
      <vt:lpstr>PowerPoint 演示文稿</vt:lpstr>
      <vt:lpstr>Reference sounders comparison: double difference</vt:lpstr>
      <vt:lpstr>Diurnal Variation</vt:lpstr>
      <vt:lpstr>Progresses on LEO-LEO inter-calibration</vt:lpstr>
      <vt:lpstr>PowerPoint 演示文稿</vt:lpstr>
      <vt:lpstr>PowerPoint 演示文稿</vt:lpstr>
      <vt:lpstr>PowerPoint 演示文稿</vt:lpstr>
      <vt:lpstr>Coincident Orbit comparison with CrIS</vt:lpstr>
      <vt:lpstr>PowerPoint 演示文稿</vt:lpstr>
      <vt:lpstr>Summary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·rabbit</cp:lastModifiedBy>
  <cp:revision>548</cp:revision>
  <dcterms:created xsi:type="dcterms:W3CDTF">2017-08-03T09:01:00Z</dcterms:created>
  <dcterms:modified xsi:type="dcterms:W3CDTF">2019-03-07T10:33:52Z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</Properties>
</file>